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6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9EF"/>
    <a:srgbClr val="EFF1F5"/>
    <a:srgbClr val="FFFFFF"/>
    <a:srgbClr val="EEB500"/>
    <a:srgbClr val="EAB200"/>
    <a:srgbClr val="A162D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the\Documents\INSA\4GP-S8\Capteur\test_flex_sensor_backu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the\Documents\INSA\4GP-S8\Capteur\test_flex_sensor_backu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GB" sz="1200" b="0" i="0" baseline="0" dirty="0">
                <a:effectLst/>
              </a:rPr>
              <a:t>Comparison of change in normalized resistance vs. deformation under </a:t>
            </a:r>
            <a:r>
              <a:rPr lang="en-GB" sz="1200" b="1" i="0" baseline="0" dirty="0">
                <a:effectLst/>
              </a:rPr>
              <a:t>compressive deflection </a:t>
            </a:r>
            <a:r>
              <a:rPr lang="en-GB" sz="1200" b="0" i="0" baseline="0" dirty="0">
                <a:effectLst/>
              </a:rPr>
              <a:t>for devices drawn with 3H, H, HB, B, 4B and 6B pencils</a:t>
            </a:r>
            <a:endParaRPr lang="en-GB" sz="12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Comparison!$B$5</c:f>
              <c:strCache>
                <c:ptCount val="1"/>
                <c:pt idx="0">
                  <c:v>3H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tar"/>
            <c:size val="5"/>
            <c:spPr>
              <a:noFill/>
              <a:ln w="9525">
                <a:solidFill>
                  <a:schemeClr val="accent1"/>
                </a:solidFill>
              </a:ln>
              <a:effectLst/>
            </c:spPr>
          </c:marker>
          <c:trendline>
            <c:name>3H</c:name>
            <c:spPr>
              <a:ln w="19050" cap="rnd">
                <a:solidFill>
                  <a:schemeClr val="accent1"/>
                </a:solidFill>
                <a:prstDash val="solid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0.12605555555555556"/>
                  <c:y val="1.6964259259259259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</c:trendlineLbl>
          </c:trendline>
          <c:xVal>
            <c:numRef>
              <c:f>Comparison!$A$6:$A$14</c:f>
              <c:numCache>
                <c:formatCode>General</c:formatCode>
                <c:ptCount val="9"/>
                <c:pt idx="1">
                  <c:v>2.5862068965517241E-2</c:v>
                </c:pt>
                <c:pt idx="2">
                  <c:v>1.7142857142857144E-2</c:v>
                </c:pt>
                <c:pt idx="3">
                  <c:v>1.5706806282722512E-2</c:v>
                </c:pt>
                <c:pt idx="4">
                  <c:v>8.356545961002786E-3</c:v>
                </c:pt>
                <c:pt idx="5">
                  <c:v>7.537688442211055E-3</c:v>
                </c:pt>
                <c:pt idx="6">
                  <c:v>5.5762081784386614E-3</c:v>
                </c:pt>
                <c:pt idx="7">
                  <c:v>4.2674253200568986E-3</c:v>
                </c:pt>
                <c:pt idx="8">
                  <c:v>0</c:v>
                </c:pt>
              </c:numCache>
            </c:numRef>
          </c:xVal>
          <c:yVal>
            <c:numRef>
              <c:f>Comparison!$B$6:$B$14</c:f>
              <c:numCache>
                <c:formatCode>General</c:formatCode>
                <c:ptCount val="9"/>
                <c:pt idx="1">
                  <c:v>71.976647206005012</c:v>
                </c:pt>
                <c:pt idx="2">
                  <c:v>57.964970809007511</c:v>
                </c:pt>
                <c:pt idx="3">
                  <c:v>50.180706144008894</c:v>
                </c:pt>
                <c:pt idx="4">
                  <c:v>42.452043369474559</c:v>
                </c:pt>
                <c:pt idx="5">
                  <c:v>50.180706144008894</c:v>
                </c:pt>
                <c:pt idx="6">
                  <c:v>35.613010842368645</c:v>
                </c:pt>
                <c:pt idx="7">
                  <c:v>35.613010842368645</c:v>
                </c:pt>
                <c:pt idx="8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CB3-4189-B318-319F1A9842A5}"/>
            </c:ext>
          </c:extLst>
        </c:ser>
        <c:ser>
          <c:idx val="1"/>
          <c:order val="1"/>
          <c:tx>
            <c:strRef>
              <c:f>Comparison!$C$5</c:f>
              <c:strCache>
                <c:ptCount val="1"/>
                <c:pt idx="0">
                  <c:v>H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name>H</c:name>
            <c:spPr>
              <a:ln w="19050" cap="rnd">
                <a:solidFill>
                  <a:schemeClr val="accent2"/>
                </a:solidFill>
                <a:prstDash val="solid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0.11820625"/>
                  <c:y val="3.870888888888889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</c:trendlineLbl>
          </c:trendline>
          <c:xVal>
            <c:numRef>
              <c:f>Comparison!$A$6:$A$14</c:f>
              <c:numCache>
                <c:formatCode>General</c:formatCode>
                <c:ptCount val="9"/>
                <c:pt idx="1">
                  <c:v>2.5862068965517241E-2</c:v>
                </c:pt>
                <c:pt idx="2">
                  <c:v>1.7142857142857144E-2</c:v>
                </c:pt>
                <c:pt idx="3">
                  <c:v>1.5706806282722512E-2</c:v>
                </c:pt>
                <c:pt idx="4">
                  <c:v>8.356545961002786E-3</c:v>
                </c:pt>
                <c:pt idx="5">
                  <c:v>7.537688442211055E-3</c:v>
                </c:pt>
                <c:pt idx="6">
                  <c:v>5.5762081784386614E-3</c:v>
                </c:pt>
                <c:pt idx="7">
                  <c:v>4.2674253200568986E-3</c:v>
                </c:pt>
                <c:pt idx="8">
                  <c:v>0</c:v>
                </c:pt>
              </c:numCache>
            </c:numRef>
          </c:xVal>
          <c:yVal>
            <c:numRef>
              <c:f>Comparison!$C$6:$C$14</c:f>
              <c:numCache>
                <c:formatCode>General</c:formatCode>
                <c:ptCount val="9"/>
                <c:pt idx="1">
                  <c:v>64.13276231263383</c:v>
                </c:pt>
                <c:pt idx="2">
                  <c:v>57.601713062098504</c:v>
                </c:pt>
                <c:pt idx="3">
                  <c:v>48.179871520342608</c:v>
                </c:pt>
                <c:pt idx="4">
                  <c:v>44.00428265524625</c:v>
                </c:pt>
                <c:pt idx="5">
                  <c:v>29.978586723768736</c:v>
                </c:pt>
                <c:pt idx="6">
                  <c:v>39.079229122055672</c:v>
                </c:pt>
                <c:pt idx="7">
                  <c:v>26.124197002141326</c:v>
                </c:pt>
                <c:pt idx="8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CB3-4189-B318-319F1A9842A5}"/>
            </c:ext>
          </c:extLst>
        </c:ser>
        <c:ser>
          <c:idx val="2"/>
          <c:order val="2"/>
          <c:tx>
            <c:strRef>
              <c:f>Comparison!$D$5</c:f>
              <c:strCache>
                <c:ptCount val="1"/>
                <c:pt idx="0">
                  <c:v>HB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name>HB</c:name>
            <c:spPr>
              <a:ln w="19050" cap="rnd">
                <a:solidFill>
                  <a:schemeClr val="accent3"/>
                </a:solidFill>
                <a:prstDash val="solid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0.11894496527777777"/>
                  <c:y val="4.4352962962962962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</c:trendlineLbl>
          </c:trendline>
          <c:xVal>
            <c:numRef>
              <c:f>Comparison!$A$6:$A$14</c:f>
              <c:numCache>
                <c:formatCode>General</c:formatCode>
                <c:ptCount val="9"/>
                <c:pt idx="1">
                  <c:v>2.5862068965517241E-2</c:v>
                </c:pt>
                <c:pt idx="2">
                  <c:v>1.7142857142857144E-2</c:v>
                </c:pt>
                <c:pt idx="3">
                  <c:v>1.5706806282722512E-2</c:v>
                </c:pt>
                <c:pt idx="4">
                  <c:v>8.356545961002786E-3</c:v>
                </c:pt>
                <c:pt idx="5">
                  <c:v>7.537688442211055E-3</c:v>
                </c:pt>
                <c:pt idx="6">
                  <c:v>5.5762081784386614E-3</c:v>
                </c:pt>
                <c:pt idx="7">
                  <c:v>4.2674253200568986E-3</c:v>
                </c:pt>
                <c:pt idx="8">
                  <c:v>0</c:v>
                </c:pt>
              </c:numCache>
            </c:numRef>
          </c:xVal>
          <c:yVal>
            <c:numRef>
              <c:f>Comparison!$D$6:$D$14</c:f>
              <c:numCache>
                <c:formatCode>General</c:formatCode>
                <c:ptCount val="9"/>
                <c:pt idx="1">
                  <c:v>13.636363636363647</c:v>
                </c:pt>
                <c:pt idx="2">
                  <c:v>13.636363636363647</c:v>
                </c:pt>
                <c:pt idx="3">
                  <c:v>13.636363636363647</c:v>
                </c:pt>
                <c:pt idx="4">
                  <c:v>7.9545454545454533</c:v>
                </c:pt>
                <c:pt idx="5">
                  <c:v>7.9545454545454533</c:v>
                </c:pt>
                <c:pt idx="6">
                  <c:v>6.0606060606060659</c:v>
                </c:pt>
                <c:pt idx="7">
                  <c:v>4.5454545454545494</c:v>
                </c:pt>
                <c:pt idx="8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CB3-4189-B318-319F1A9842A5}"/>
            </c:ext>
          </c:extLst>
        </c:ser>
        <c:ser>
          <c:idx val="3"/>
          <c:order val="3"/>
          <c:tx>
            <c:strRef>
              <c:f>Comparison!$E$5</c:f>
              <c:strCache>
                <c:ptCount val="1"/>
                <c:pt idx="0">
                  <c:v>B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name>B</c:name>
            <c:spPr>
              <a:ln w="19050" cap="rnd">
                <a:solidFill>
                  <a:schemeClr val="accent4"/>
                </a:solidFill>
                <a:prstDash val="solid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0.14309930555555556"/>
                  <c:y val="1.360351851851851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</c:trendlineLbl>
          </c:trendline>
          <c:xVal>
            <c:numRef>
              <c:f>Comparison!$A$6:$A$14</c:f>
              <c:numCache>
                <c:formatCode>General</c:formatCode>
                <c:ptCount val="9"/>
                <c:pt idx="1">
                  <c:v>2.5862068965517241E-2</c:v>
                </c:pt>
                <c:pt idx="2">
                  <c:v>1.7142857142857144E-2</c:v>
                </c:pt>
                <c:pt idx="3">
                  <c:v>1.5706806282722512E-2</c:v>
                </c:pt>
                <c:pt idx="4">
                  <c:v>8.356545961002786E-3</c:v>
                </c:pt>
                <c:pt idx="5">
                  <c:v>7.537688442211055E-3</c:v>
                </c:pt>
                <c:pt idx="6">
                  <c:v>5.5762081784386614E-3</c:v>
                </c:pt>
                <c:pt idx="7">
                  <c:v>4.2674253200568986E-3</c:v>
                </c:pt>
                <c:pt idx="8">
                  <c:v>0</c:v>
                </c:pt>
              </c:numCache>
            </c:numRef>
          </c:xVal>
          <c:yVal>
            <c:numRef>
              <c:f>Comparison!$E$6:$E$14</c:f>
              <c:numCache>
                <c:formatCode>General</c:formatCode>
                <c:ptCount val="9"/>
                <c:pt idx="1">
                  <c:v>28.571428571428577</c:v>
                </c:pt>
                <c:pt idx="2">
                  <c:v>25.454545454545453</c:v>
                </c:pt>
                <c:pt idx="3">
                  <c:v>22.380952380952383</c:v>
                </c:pt>
                <c:pt idx="4">
                  <c:v>13.636363636363633</c:v>
                </c:pt>
                <c:pt idx="5">
                  <c:v>11.038961038961045</c:v>
                </c:pt>
                <c:pt idx="6">
                  <c:v>9.7402597402597415</c:v>
                </c:pt>
                <c:pt idx="7">
                  <c:v>6.9480519480519503</c:v>
                </c:pt>
                <c:pt idx="8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3CB3-4189-B318-319F1A9842A5}"/>
            </c:ext>
          </c:extLst>
        </c:ser>
        <c:ser>
          <c:idx val="4"/>
          <c:order val="4"/>
          <c:tx>
            <c:strRef>
              <c:f>Comparison!$F$5</c:f>
              <c:strCache>
                <c:ptCount val="1"/>
                <c:pt idx="0">
                  <c:v>4B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5"/>
            <c:spPr>
              <a:noFill/>
              <a:ln w="9525">
                <a:solidFill>
                  <a:srgbClr val="00B050"/>
                </a:solidFill>
              </a:ln>
              <a:effectLst/>
            </c:spPr>
          </c:marker>
          <c:trendline>
            <c:name>4B</c:name>
            <c:spPr>
              <a:ln w="19050" cap="rnd">
                <a:solidFill>
                  <a:srgbClr val="00B050"/>
                </a:solidFill>
                <a:prstDash val="dash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0.13110486111111111"/>
                  <c:y val="3.0377962962962964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</c:trendlineLbl>
          </c:trendline>
          <c:xVal>
            <c:numRef>
              <c:f>Comparison!$A$6:$A$14</c:f>
              <c:numCache>
                <c:formatCode>General</c:formatCode>
                <c:ptCount val="9"/>
                <c:pt idx="1">
                  <c:v>2.5862068965517241E-2</c:v>
                </c:pt>
                <c:pt idx="2">
                  <c:v>1.7142857142857144E-2</c:v>
                </c:pt>
                <c:pt idx="3">
                  <c:v>1.5706806282722512E-2</c:v>
                </c:pt>
                <c:pt idx="4">
                  <c:v>8.356545961002786E-3</c:v>
                </c:pt>
                <c:pt idx="5">
                  <c:v>7.537688442211055E-3</c:v>
                </c:pt>
                <c:pt idx="6">
                  <c:v>5.5762081784386614E-3</c:v>
                </c:pt>
                <c:pt idx="7">
                  <c:v>4.2674253200568986E-3</c:v>
                </c:pt>
                <c:pt idx="8">
                  <c:v>0</c:v>
                </c:pt>
              </c:numCache>
            </c:numRef>
          </c:xVal>
          <c:yVal>
            <c:numRef>
              <c:f>Comparison!$F$6:$F$14</c:f>
              <c:numCache>
                <c:formatCode>General</c:formatCode>
                <c:ptCount val="9"/>
                <c:pt idx="1">
                  <c:v>39.14473684210526</c:v>
                </c:pt>
                <c:pt idx="2">
                  <c:v>37.500000000000007</c:v>
                </c:pt>
                <c:pt idx="3">
                  <c:v>38.15789473684211</c:v>
                </c:pt>
                <c:pt idx="4">
                  <c:v>34.539473684210527</c:v>
                </c:pt>
                <c:pt idx="5">
                  <c:v>34.539473684210527</c:v>
                </c:pt>
                <c:pt idx="6">
                  <c:v>32.565789473684212</c:v>
                </c:pt>
                <c:pt idx="7">
                  <c:v>30.921052631578945</c:v>
                </c:pt>
                <c:pt idx="8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3CB3-4189-B318-319F1A9842A5}"/>
            </c:ext>
          </c:extLst>
        </c:ser>
        <c:ser>
          <c:idx val="5"/>
          <c:order val="5"/>
          <c:tx>
            <c:strRef>
              <c:f>Comparison!$G$5</c:f>
              <c:strCache>
                <c:ptCount val="1"/>
                <c:pt idx="0">
                  <c:v>6B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rgbClr val="00B0F0"/>
              </a:solidFill>
              <a:ln w="9525">
                <a:solidFill>
                  <a:srgbClr val="00B0F0"/>
                </a:solidFill>
              </a:ln>
              <a:effectLst/>
            </c:spPr>
          </c:marker>
          <c:trendline>
            <c:name>6B</c:name>
            <c:spPr>
              <a:ln w="19050" cap="rnd">
                <a:solidFill>
                  <a:srgbClr val="00B0F0"/>
                </a:solidFill>
                <a:prstDash val="solid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0.13330972222222223"/>
                  <c:y val="3.8143333333333335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</c:trendlineLbl>
          </c:trendline>
          <c:xVal>
            <c:numRef>
              <c:f>Comparison!$A$6:$A$14</c:f>
              <c:numCache>
                <c:formatCode>General</c:formatCode>
                <c:ptCount val="9"/>
                <c:pt idx="1">
                  <c:v>2.5862068965517241E-2</c:v>
                </c:pt>
                <c:pt idx="2">
                  <c:v>1.7142857142857144E-2</c:v>
                </c:pt>
                <c:pt idx="3">
                  <c:v>1.5706806282722512E-2</c:v>
                </c:pt>
                <c:pt idx="4">
                  <c:v>8.356545961002786E-3</c:v>
                </c:pt>
                <c:pt idx="5">
                  <c:v>7.537688442211055E-3</c:v>
                </c:pt>
                <c:pt idx="6">
                  <c:v>5.5762081784386614E-3</c:v>
                </c:pt>
                <c:pt idx="7">
                  <c:v>4.2674253200568986E-3</c:v>
                </c:pt>
                <c:pt idx="8">
                  <c:v>0</c:v>
                </c:pt>
              </c:numCache>
            </c:numRef>
          </c:xVal>
          <c:yVal>
            <c:numRef>
              <c:f>Comparison!$G$6:$G$14</c:f>
              <c:numCache>
                <c:formatCode>General</c:formatCode>
                <c:ptCount val="9"/>
                <c:pt idx="1">
                  <c:v>23.787878787878782</c:v>
                </c:pt>
                <c:pt idx="2">
                  <c:v>18.181818181818173</c:v>
                </c:pt>
                <c:pt idx="3">
                  <c:v>18.181818181818173</c:v>
                </c:pt>
                <c:pt idx="4">
                  <c:v>11.666666666666661</c:v>
                </c:pt>
                <c:pt idx="5">
                  <c:v>11.666666666666661</c:v>
                </c:pt>
                <c:pt idx="6">
                  <c:v>8.0303030303030205</c:v>
                </c:pt>
                <c:pt idx="7">
                  <c:v>4.0909090909090846</c:v>
                </c:pt>
                <c:pt idx="8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3CB3-4189-B318-319F1A9842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6852863"/>
        <c:axId val="556856607"/>
      </c:scatterChart>
      <c:valAx>
        <c:axId val="5568528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Deformation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56856607"/>
        <c:crosses val="autoZero"/>
        <c:crossBetween val="midCat"/>
      </c:valAx>
      <c:valAx>
        <c:axId val="556856607"/>
        <c:scaling>
          <c:orientation val="minMax"/>
          <c:max val="8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 b="0" i="0" baseline="0">
                    <a:effectLst/>
                    <a:sym typeface="Symbol" panose="05050102010706020507" pitchFamily="18" charset="2"/>
                  </a:rPr>
                  <a:t></a:t>
                </a:r>
                <a:r>
                  <a:rPr lang="en-GB" sz="1000" b="0" i="0" baseline="0">
                    <a:effectLst/>
                  </a:rPr>
                  <a:t>R/R0 (%)</a:t>
                </a:r>
                <a:endParaRPr lang="en-GB" sz="10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568528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GB" sz="1200" b="0" i="0" baseline="0" dirty="0">
                <a:effectLst/>
              </a:rPr>
              <a:t>Comparison of change in normalized resistance vs. deformation under </a:t>
            </a:r>
            <a:r>
              <a:rPr lang="en-GB" sz="1200" b="1" i="0" baseline="0" dirty="0">
                <a:effectLst/>
              </a:rPr>
              <a:t>tensile deflection </a:t>
            </a:r>
            <a:r>
              <a:rPr lang="en-GB" sz="1200" b="0" i="0" baseline="0" dirty="0">
                <a:effectLst/>
              </a:rPr>
              <a:t>for devices drawn with 3H, H, HB, B, 4B and 6B pencils</a:t>
            </a:r>
            <a:endParaRPr lang="en-GB" sz="12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Comparison!$B$18</c:f>
              <c:strCache>
                <c:ptCount val="1"/>
                <c:pt idx="0">
                  <c:v>3H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tar"/>
            <c:size val="5"/>
            <c:spPr>
              <a:noFill/>
              <a:ln w="9525">
                <a:solidFill>
                  <a:schemeClr val="accent1"/>
                </a:solidFill>
              </a:ln>
              <a:effectLst/>
            </c:spPr>
          </c:marker>
          <c:trendline>
            <c:name>3H</c:name>
            <c:spPr>
              <a:ln w="19050" cap="rnd">
                <a:solidFill>
                  <a:schemeClr val="accent1"/>
                </a:solidFill>
                <a:prstDash val="solid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3995138888888889"/>
                  <c:y val="7.813018518518519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</c:trendlineLbl>
          </c:trendline>
          <c:xVal>
            <c:numRef>
              <c:f>Comparison!$A$19:$A$26</c:f>
              <c:numCache>
                <c:formatCode>General</c:formatCode>
                <c:ptCount val="8"/>
                <c:pt idx="0">
                  <c:v>0</c:v>
                </c:pt>
                <c:pt idx="1">
                  <c:v>4.2674253200568986E-3</c:v>
                </c:pt>
                <c:pt idx="2">
                  <c:v>5.5762081784386614E-3</c:v>
                </c:pt>
                <c:pt idx="3">
                  <c:v>7.537688442211055E-3</c:v>
                </c:pt>
                <c:pt idx="4">
                  <c:v>8.356545961002786E-3</c:v>
                </c:pt>
                <c:pt idx="5">
                  <c:v>1.5706806282722512E-2</c:v>
                </c:pt>
                <c:pt idx="6">
                  <c:v>1.7142857142857144E-2</c:v>
                </c:pt>
                <c:pt idx="7">
                  <c:v>2.5862068965517241E-2</c:v>
                </c:pt>
              </c:numCache>
            </c:numRef>
          </c:xVal>
          <c:yVal>
            <c:numRef>
              <c:f>Comparison!$B$19:$B$26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9.0909090909090917</c:v>
                </c:pt>
                <c:pt idx="5">
                  <c:v>36.525437864887408</c:v>
                </c:pt>
                <c:pt idx="6">
                  <c:v>59.216013344453714</c:v>
                </c:pt>
                <c:pt idx="7">
                  <c:v>59.216013344453714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C1D-4B7F-877E-4D6EE11F323A}"/>
            </c:ext>
          </c:extLst>
        </c:ser>
        <c:ser>
          <c:idx val="1"/>
          <c:order val="1"/>
          <c:tx>
            <c:strRef>
              <c:f>Comparison!$C$18</c:f>
              <c:strCache>
                <c:ptCount val="1"/>
                <c:pt idx="0">
                  <c:v>H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name>H</c:name>
            <c:spPr>
              <a:ln w="19050" cap="rnd">
                <a:solidFill>
                  <a:schemeClr val="accent2"/>
                </a:solidFill>
                <a:prstDash val="solid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3.5534722222222222E-3"/>
                  <c:y val="-7.10862962962963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</c:trendlineLbl>
          </c:trendline>
          <c:xVal>
            <c:numRef>
              <c:f>Comparison!$A$19:$A$26</c:f>
              <c:numCache>
                <c:formatCode>General</c:formatCode>
                <c:ptCount val="8"/>
                <c:pt idx="0">
                  <c:v>0</c:v>
                </c:pt>
                <c:pt idx="1">
                  <c:v>4.2674253200568986E-3</c:v>
                </c:pt>
                <c:pt idx="2">
                  <c:v>5.5762081784386614E-3</c:v>
                </c:pt>
                <c:pt idx="3">
                  <c:v>7.537688442211055E-3</c:v>
                </c:pt>
                <c:pt idx="4">
                  <c:v>8.356545961002786E-3</c:v>
                </c:pt>
                <c:pt idx="5">
                  <c:v>1.5706806282722512E-2</c:v>
                </c:pt>
                <c:pt idx="6">
                  <c:v>1.7142857142857144E-2</c:v>
                </c:pt>
                <c:pt idx="7">
                  <c:v>2.5862068965517241E-2</c:v>
                </c:pt>
              </c:numCache>
            </c:numRef>
          </c:xVal>
          <c:yVal>
            <c:numRef>
              <c:f>Comparison!$C$19:$C$26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14.180929095354522</c:v>
                </c:pt>
                <c:pt idx="3">
                  <c:v>23.716381418092912</c:v>
                </c:pt>
                <c:pt idx="4">
                  <c:v>14.180929095354522</c:v>
                </c:pt>
                <c:pt idx="5">
                  <c:v>14.180929095354522</c:v>
                </c:pt>
                <c:pt idx="6">
                  <c:v>46.577017114914426</c:v>
                </c:pt>
                <c:pt idx="7">
                  <c:v>79.951100244498775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C1D-4B7F-877E-4D6EE11F323A}"/>
            </c:ext>
          </c:extLst>
        </c:ser>
        <c:ser>
          <c:idx val="2"/>
          <c:order val="2"/>
          <c:tx>
            <c:strRef>
              <c:f>Comparison!$D$18</c:f>
              <c:strCache>
                <c:ptCount val="1"/>
                <c:pt idx="0">
                  <c:v>HB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name>HB</c:name>
            <c:spPr>
              <a:ln w="19050" cap="rnd">
                <a:solidFill>
                  <a:schemeClr val="accent3"/>
                </a:solidFill>
                <a:prstDash val="solid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0.13120399305555555"/>
                  <c:y val="5.5257592592592594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</c:trendlineLbl>
          </c:trendline>
          <c:xVal>
            <c:numRef>
              <c:f>Comparison!$A$19:$A$26</c:f>
              <c:numCache>
                <c:formatCode>General</c:formatCode>
                <c:ptCount val="8"/>
                <c:pt idx="0">
                  <c:v>0</c:v>
                </c:pt>
                <c:pt idx="1">
                  <c:v>4.2674253200568986E-3</c:v>
                </c:pt>
                <c:pt idx="2">
                  <c:v>5.5762081784386614E-3</c:v>
                </c:pt>
                <c:pt idx="3">
                  <c:v>7.537688442211055E-3</c:v>
                </c:pt>
                <c:pt idx="4">
                  <c:v>8.356545961002786E-3</c:v>
                </c:pt>
                <c:pt idx="5">
                  <c:v>1.5706806282722512E-2</c:v>
                </c:pt>
                <c:pt idx="6">
                  <c:v>1.7142857142857144E-2</c:v>
                </c:pt>
                <c:pt idx="7">
                  <c:v>2.5862068965517241E-2</c:v>
                </c:pt>
              </c:numCache>
            </c:numRef>
          </c:xVal>
          <c:yVal>
            <c:numRef>
              <c:f>Comparison!$D$19:$D$26</c:f>
              <c:numCache>
                <c:formatCode>General</c:formatCode>
                <c:ptCount val="8"/>
                <c:pt idx="0">
                  <c:v>0</c:v>
                </c:pt>
                <c:pt idx="1">
                  <c:v>7.8767123287671232</c:v>
                </c:pt>
                <c:pt idx="2">
                  <c:v>10.273972602739736</c:v>
                </c:pt>
                <c:pt idx="3">
                  <c:v>11.643835616438352</c:v>
                </c:pt>
                <c:pt idx="4">
                  <c:v>13.013698630136982</c:v>
                </c:pt>
                <c:pt idx="5">
                  <c:v>29.452054794520542</c:v>
                </c:pt>
                <c:pt idx="6">
                  <c:v>36.986301369863014</c:v>
                </c:pt>
                <c:pt idx="7">
                  <c:v>47.260273972602739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C1D-4B7F-877E-4D6EE11F323A}"/>
            </c:ext>
          </c:extLst>
        </c:ser>
        <c:ser>
          <c:idx val="3"/>
          <c:order val="3"/>
          <c:tx>
            <c:strRef>
              <c:f>Comparison!$E$18</c:f>
              <c:strCache>
                <c:ptCount val="1"/>
                <c:pt idx="0">
                  <c:v>B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name>B</c:name>
            <c:spPr>
              <a:ln w="19050" cap="rnd">
                <a:solidFill>
                  <a:schemeClr val="accent4"/>
                </a:solidFill>
                <a:prstDash val="solid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0.13648472222222222"/>
                  <c:y val="4.08607407407407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</c:trendlineLbl>
          </c:trendline>
          <c:xVal>
            <c:numRef>
              <c:f>Comparison!$A$19:$A$26</c:f>
              <c:numCache>
                <c:formatCode>General</c:formatCode>
                <c:ptCount val="8"/>
                <c:pt idx="0">
                  <c:v>0</c:v>
                </c:pt>
                <c:pt idx="1">
                  <c:v>4.2674253200568986E-3</c:v>
                </c:pt>
                <c:pt idx="2">
                  <c:v>5.5762081784386614E-3</c:v>
                </c:pt>
                <c:pt idx="3">
                  <c:v>7.537688442211055E-3</c:v>
                </c:pt>
                <c:pt idx="4">
                  <c:v>8.356545961002786E-3</c:v>
                </c:pt>
                <c:pt idx="5">
                  <c:v>1.5706806282722512E-2</c:v>
                </c:pt>
                <c:pt idx="6">
                  <c:v>1.7142857142857144E-2</c:v>
                </c:pt>
                <c:pt idx="7">
                  <c:v>2.5862068965517241E-2</c:v>
                </c:pt>
              </c:numCache>
            </c:numRef>
          </c:xVal>
          <c:yVal>
            <c:numRef>
              <c:f>Comparison!$E$19:$E$26</c:f>
              <c:numCache>
                <c:formatCode>General</c:formatCode>
                <c:ptCount val="8"/>
                <c:pt idx="0">
                  <c:v>0</c:v>
                </c:pt>
                <c:pt idx="1">
                  <c:v>7.9009433962264133</c:v>
                </c:pt>
                <c:pt idx="2">
                  <c:v>10.023584905660373</c:v>
                </c:pt>
                <c:pt idx="3">
                  <c:v>14.622641509433942</c:v>
                </c:pt>
                <c:pt idx="4">
                  <c:v>15.841194968553443</c:v>
                </c:pt>
                <c:pt idx="5">
                  <c:v>34.198113207547152</c:v>
                </c:pt>
                <c:pt idx="6">
                  <c:v>41.037735849056602</c:v>
                </c:pt>
                <c:pt idx="7">
                  <c:v>52.712264150943376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CC1D-4B7F-877E-4D6EE11F323A}"/>
            </c:ext>
          </c:extLst>
        </c:ser>
        <c:ser>
          <c:idx val="4"/>
          <c:order val="4"/>
          <c:tx>
            <c:strRef>
              <c:f>Comparison!$F$18</c:f>
              <c:strCache>
                <c:ptCount val="1"/>
                <c:pt idx="0">
                  <c:v>4B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5"/>
            <c:spPr>
              <a:noFill/>
              <a:ln w="9525">
                <a:solidFill>
                  <a:srgbClr val="00B050"/>
                </a:solidFill>
              </a:ln>
              <a:effectLst/>
            </c:spPr>
          </c:marker>
          <c:trendline>
            <c:name>4B</c:name>
            <c:spPr>
              <a:ln w="19050" cap="rnd">
                <a:solidFill>
                  <a:srgbClr val="00B050"/>
                </a:solidFill>
                <a:prstDash val="dash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4372152777777778"/>
                  <c:y val="0.1570787037037036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</c:trendlineLbl>
          </c:trendline>
          <c:xVal>
            <c:numRef>
              <c:f>Comparison!$A$19:$A$26</c:f>
              <c:numCache>
                <c:formatCode>General</c:formatCode>
                <c:ptCount val="8"/>
                <c:pt idx="0">
                  <c:v>0</c:v>
                </c:pt>
                <c:pt idx="1">
                  <c:v>4.2674253200568986E-3</c:v>
                </c:pt>
                <c:pt idx="2">
                  <c:v>5.5762081784386614E-3</c:v>
                </c:pt>
                <c:pt idx="3">
                  <c:v>7.537688442211055E-3</c:v>
                </c:pt>
                <c:pt idx="4">
                  <c:v>8.356545961002786E-3</c:v>
                </c:pt>
                <c:pt idx="5">
                  <c:v>1.5706806282722512E-2</c:v>
                </c:pt>
                <c:pt idx="6">
                  <c:v>1.7142857142857144E-2</c:v>
                </c:pt>
                <c:pt idx="7">
                  <c:v>2.5862068965517241E-2</c:v>
                </c:pt>
              </c:numCache>
            </c:numRef>
          </c:xVal>
          <c:yVal>
            <c:numRef>
              <c:f>Comparison!$F$19:$F$26</c:f>
              <c:numCache>
                <c:formatCode>General</c:formatCode>
                <c:ptCount val="8"/>
                <c:pt idx="0">
                  <c:v>0</c:v>
                </c:pt>
                <c:pt idx="1">
                  <c:v>7.0063694267515837</c:v>
                </c:pt>
                <c:pt idx="2">
                  <c:v>9.2356687898089174</c:v>
                </c:pt>
                <c:pt idx="3">
                  <c:v>14.012738853503182</c:v>
                </c:pt>
                <c:pt idx="4">
                  <c:v>14.012738853503182</c:v>
                </c:pt>
                <c:pt idx="5">
                  <c:v>27.070063694267514</c:v>
                </c:pt>
                <c:pt idx="6">
                  <c:v>51.592356687898075</c:v>
                </c:pt>
                <c:pt idx="7">
                  <c:v>70.063694267515913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CC1D-4B7F-877E-4D6EE11F323A}"/>
            </c:ext>
          </c:extLst>
        </c:ser>
        <c:ser>
          <c:idx val="5"/>
          <c:order val="5"/>
          <c:tx>
            <c:strRef>
              <c:f>Comparison!$G$18</c:f>
              <c:strCache>
                <c:ptCount val="1"/>
                <c:pt idx="0">
                  <c:v>6B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5"/>
            <c:spPr>
              <a:solidFill>
                <a:srgbClr val="00B0F0"/>
              </a:solidFill>
              <a:ln w="9525">
                <a:solidFill>
                  <a:srgbClr val="00B0F0"/>
                </a:solidFill>
              </a:ln>
              <a:effectLst/>
            </c:spPr>
          </c:marker>
          <c:trendline>
            <c:name>6B</c:name>
            <c:spPr>
              <a:ln w="19050" cap="rnd">
                <a:solidFill>
                  <a:srgbClr val="00B0F0"/>
                </a:solidFill>
                <a:prstDash val="solid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0.13110486111111111"/>
                  <c:y val="4.316759259259259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</c:trendlineLbl>
          </c:trendline>
          <c:xVal>
            <c:numRef>
              <c:f>Comparison!$A$19:$A$26</c:f>
              <c:numCache>
                <c:formatCode>General</c:formatCode>
                <c:ptCount val="8"/>
                <c:pt idx="0">
                  <c:v>0</c:v>
                </c:pt>
                <c:pt idx="1">
                  <c:v>4.2674253200568986E-3</c:v>
                </c:pt>
                <c:pt idx="2">
                  <c:v>5.5762081784386614E-3</c:v>
                </c:pt>
                <c:pt idx="3">
                  <c:v>7.537688442211055E-3</c:v>
                </c:pt>
                <c:pt idx="4">
                  <c:v>8.356545961002786E-3</c:v>
                </c:pt>
                <c:pt idx="5">
                  <c:v>1.5706806282722512E-2</c:v>
                </c:pt>
                <c:pt idx="6">
                  <c:v>1.7142857142857144E-2</c:v>
                </c:pt>
                <c:pt idx="7">
                  <c:v>2.5862068965517241E-2</c:v>
                </c:pt>
              </c:numCache>
            </c:numRef>
          </c:xVal>
          <c:yVal>
            <c:numRef>
              <c:f>Comparison!$G$19:$G$26</c:f>
              <c:numCache>
                <c:formatCode>General</c:formatCode>
                <c:ptCount val="8"/>
                <c:pt idx="0">
                  <c:v>0</c:v>
                </c:pt>
                <c:pt idx="1">
                  <c:v>4.8780487804878092</c:v>
                </c:pt>
                <c:pt idx="2">
                  <c:v>7.3170731707317138</c:v>
                </c:pt>
                <c:pt idx="3">
                  <c:v>9.7560975609756184</c:v>
                </c:pt>
                <c:pt idx="4">
                  <c:v>9.7560975609756184</c:v>
                </c:pt>
                <c:pt idx="5">
                  <c:v>21.951219512195131</c:v>
                </c:pt>
                <c:pt idx="6">
                  <c:v>26.82926829268294</c:v>
                </c:pt>
                <c:pt idx="7">
                  <c:v>36.585365853658558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CC1D-4B7F-877E-4D6EE11F32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7951967"/>
        <c:axId val="2047953631"/>
      </c:scatterChart>
      <c:valAx>
        <c:axId val="2047951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Deformation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47953631"/>
        <c:crosses val="autoZero"/>
        <c:crossBetween val="midCat"/>
      </c:valAx>
      <c:valAx>
        <c:axId val="2047953631"/>
        <c:scaling>
          <c:orientation val="minMax"/>
          <c:max val="8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 b="0" i="0" baseline="0">
                    <a:effectLst/>
                    <a:sym typeface="Symbol" panose="05050102010706020507" pitchFamily="18" charset="2"/>
                  </a:rPr>
                  <a:t></a:t>
                </a:r>
                <a:r>
                  <a:rPr lang="en-GB" sz="1000" b="0" i="0" baseline="0">
                    <a:effectLst/>
                  </a:rPr>
                  <a:t>R/R0 (%)</a:t>
                </a:r>
                <a:endParaRPr lang="en-GB" sz="10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479519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60C6C-DD33-460F-BA2C-DF6647E565D5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4CC8F-48D2-4B39-9B40-FF6930EAA7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2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4CC8F-48D2-4B39-9B40-FF6930EAA71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830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7EDBF-5151-4DA1-97D3-BCBB682C0E7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297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4FB3AE-5CB7-42F0-ACF4-0E41D33E2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31D32E-1508-4685-9943-D835184B7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525736-9EE2-42C3-A55A-E21A6B68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6A8D-56BF-439B-8C22-EAC669741A54}" type="datetime1">
              <a:rPr lang="fr-FR" smtClean="0"/>
              <a:t>19/04/2022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61270F-88E2-4AF7-83EE-2A7F3D9D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8F3F10-EDDB-4027-8A94-B9920B3B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3AF7-E928-46C0-A5EE-F556C80A6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37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48F536-0CB6-4303-9FAB-84D075E68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D543327-8614-4D05-BCB0-48A7DBC10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923A65-A6F4-429D-AA28-88906BE6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DB8B-8CE9-4CA6-8687-AD5E38BD99E6}" type="datetime1">
              <a:rPr lang="fr-FR" smtClean="0"/>
              <a:t>19/04/2022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231A9F-876A-4114-9F6F-B2C7865E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DA948E-86C6-4F06-AB66-9428EB36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3AF7-E928-46C0-A5EE-F556C80A6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19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C707880-97FE-4E90-8665-1FC402377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099218-FE4E-4A9D-A357-DB9869DBB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7091FB-013F-49F7-876B-5890755D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5794-2E63-4B95-ACDA-C828DE38208E}" type="datetime1">
              <a:rPr lang="fr-FR" smtClean="0"/>
              <a:t>19/04/2022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A74E3A-DF8E-4E41-BE2B-1984D7CD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30DC0F-A82D-460A-9D26-2A2655A1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3AF7-E928-46C0-A5EE-F556C80A6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91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59DCED-AB2D-43D9-A95A-8AC5F585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385336-8B59-443D-9DA3-A21D5806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008833-CB0A-447E-9F80-E20D6F1B0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B62C-E471-4C45-8761-8930C0F1F8C8}" type="datetime1">
              <a:rPr lang="fr-FR" smtClean="0"/>
              <a:t>19/04/2022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8B8927-03D9-4BB7-B2B1-007EACC9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9D8C8A-48DF-487D-930C-D59C1AD89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3AF7-E928-46C0-A5EE-F556C80A6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24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6A8DBB-9838-41C7-92D7-51BC77607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7B90B2-F169-4D1E-8F47-B8671DC9A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D2D9A8-7316-47D7-9DB9-90CA62D76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DE80-070B-4F37-9D0E-4CE7853C4012}" type="datetime1">
              <a:rPr lang="fr-FR" smtClean="0"/>
              <a:t>19/04/2022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5D0175-01B5-46BE-8C92-6223F454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E98B41-FE8B-45DA-9C7D-9E6C7BB2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3AF7-E928-46C0-A5EE-F556C80A6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05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F2CDD4-CEEF-4E56-AC99-5B635CEB7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7F82E9-A7E8-4E51-8E7E-4C0D5AE81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DF5C48-ECB6-430A-BA0B-D93266DB5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7E72D2-12BA-4313-B689-CD566D3A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973F-C6BC-4927-98B6-D3F5885DB1E3}" type="datetime1">
              <a:rPr lang="fr-FR" smtClean="0"/>
              <a:t>19/04/2022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06468E-B80D-4BC2-86C5-2C818C3E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9B9768-AF22-4326-9133-9119DAF0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3AF7-E928-46C0-A5EE-F556C80A6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468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8D323-B388-44C7-BFF8-B414EACE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3C039C-29C4-4979-8018-D317ECBA7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B88A8E-9E63-4E2D-A88B-DDFD28804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4E23367-E278-495B-8BFF-24E3E5696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FE4FF46-5CFB-4348-81A1-54F77212E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2D841FD-9CC6-4C32-B48C-F68B960E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EBAB-344F-4DEB-9CBC-50FFDDB8D249}" type="datetime1">
              <a:rPr lang="fr-FR" smtClean="0"/>
              <a:t>19/04/2022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A68E5BD-C41B-4DA8-B221-5F8E51EA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E0ADA09-DBCE-4EDA-BCE3-3C2928F0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3AF7-E928-46C0-A5EE-F556C80A6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10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F17449-2D76-4772-91FF-7C59861D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352B8CE-69D9-4C68-B322-CAF063FB2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9B70-C47C-423F-A18C-4D880E654F5D}" type="datetime1">
              <a:rPr lang="fr-FR" smtClean="0"/>
              <a:t>19/04/2022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AA0A82-AF48-4B04-92B3-88653272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5359F9-3041-4FBF-BE00-58CC6484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3AF7-E928-46C0-A5EE-F556C80A6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85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4A09CBC-7A06-429D-9C39-9ACF5C1F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3FC4-36C1-4DEF-ABE6-40ADB0C229F8}" type="datetime1">
              <a:rPr lang="fr-FR" smtClean="0"/>
              <a:t>19/04/2022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1EE4B00-5231-4FC5-B75B-57126446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21A379-DA6F-4836-99E3-DAFB7FE4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3AF7-E928-46C0-A5EE-F556C80A6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32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00586F-DD60-4F05-98D1-8A3DD0D1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A87641-5343-4574-91D5-0AC868F7D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C35DC8-5290-4FCC-8456-65A3EE84E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BA8564-6894-4B5D-8148-D98A2A8A5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ADFF-A0CD-4852-911D-352372CE4322}" type="datetime1">
              <a:rPr lang="fr-FR" smtClean="0"/>
              <a:t>19/04/2022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46BD86-28FC-4B5A-AFCE-24EEDFBB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17003D-B681-44EF-B600-B71B9A67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3AF7-E928-46C0-A5EE-F556C80A6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567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E5264-8E69-4091-AF25-13FBB6E0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7C29063-1040-45FC-A86B-DF5B2E076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9B4389-8E7D-4964-889A-A53F345D4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CAD6D36-40E1-4B33-8C10-74051F7B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9110-E066-42B0-830D-0DA5C67188E9}" type="datetime1">
              <a:rPr lang="fr-FR" smtClean="0"/>
              <a:t>19/04/2022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FD5F18-7EA4-4804-9838-B4E0EF429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0958B3-E8E5-44DD-9417-FAC28D4E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3AF7-E928-46C0-A5EE-F556C80A6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8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0CAB997-7F31-4E9B-8EC9-597641AE2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19794D-E8ED-48FD-864A-9A3F2F810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BD7452-6A98-4B0B-8E60-4727EFDC7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FC916-3A0D-4590-8128-B115525ACB84}" type="datetime1">
              <a:rPr lang="fr-FR" smtClean="0"/>
              <a:t>19/04/2022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2F033B-8F66-443B-A238-68973E05B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66133B-3CCB-47FA-B481-19715A08D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13AF7-E928-46C0-A5EE-F556C80A6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35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Image 4" descr="Une image contenant texte, équipement électronique&#10;&#10;Description générée automatiquement">
            <a:extLst>
              <a:ext uri="{FF2B5EF4-FFF2-40B4-BE49-F238E27FC236}">
                <a16:creationId xmlns:a16="http://schemas.microsoft.com/office/drawing/2014/main" id="{896E2345-06CD-4FA6-9680-E83B6D86E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895350"/>
            <a:ext cx="4173538" cy="4479925"/>
          </a:xfrm>
          <a:prstGeom prst="rect">
            <a:avLst/>
          </a:prstGeom>
        </p:spPr>
      </p:pic>
      <p:pic>
        <p:nvPicPr>
          <p:cNvPr id="7" name="Image 6" descr="Une image contenant intérieur, différent, casier&#10;&#10;Description générée automatiquement">
            <a:extLst>
              <a:ext uri="{FF2B5EF4-FFF2-40B4-BE49-F238E27FC236}">
                <a16:creationId xmlns:a16="http://schemas.microsoft.com/office/drawing/2014/main" id="{17EDF1A8-42CE-41EF-B903-F56F45AC1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77" y="2006913"/>
            <a:ext cx="1199350" cy="284417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80720D9-19F0-481B-AF86-B9B940844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23" y="1622066"/>
            <a:ext cx="3554226" cy="2663688"/>
          </a:xfrm>
        </p:spPr>
        <p:txBody>
          <a:bodyPr anchor="b">
            <a:normAutofit/>
          </a:bodyPr>
          <a:lstStyle/>
          <a:p>
            <a:pPr algn="l"/>
            <a:r>
              <a:rPr lang="fr-FR" sz="4400" b="1" dirty="0">
                <a:solidFill>
                  <a:schemeClr val="bg1"/>
                </a:solidFill>
              </a:rPr>
              <a:t>Capteur de déformation </a:t>
            </a:r>
            <a:r>
              <a:rPr lang="fr-FR" sz="4400" b="1" dirty="0" err="1">
                <a:solidFill>
                  <a:schemeClr val="bg1"/>
                </a:solidFill>
              </a:rPr>
              <a:t>low</a:t>
            </a:r>
            <a:r>
              <a:rPr lang="fr-FR" sz="4400" b="1" dirty="0">
                <a:solidFill>
                  <a:schemeClr val="bg1"/>
                </a:solidFill>
              </a:rPr>
              <a:t>-tech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F77BF7-3E45-4A29-AEA6-417E13DC6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290" y="4532243"/>
            <a:ext cx="3300457" cy="2045839"/>
          </a:xfrm>
        </p:spPr>
        <p:txBody>
          <a:bodyPr anchor="t">
            <a:normAutofit/>
          </a:bodyPr>
          <a:lstStyle/>
          <a:p>
            <a:pPr algn="l"/>
            <a:r>
              <a:rPr lang="fr-FR" dirty="0">
                <a:solidFill>
                  <a:schemeClr val="bg1"/>
                </a:solidFill>
              </a:rPr>
              <a:t>GRINDAL Ruth E.</a:t>
            </a:r>
          </a:p>
          <a:p>
            <a:pPr algn="l"/>
            <a:r>
              <a:rPr lang="fr-FR" dirty="0">
                <a:solidFill>
                  <a:schemeClr val="bg1"/>
                </a:solidFill>
              </a:rPr>
              <a:t>MARIEZ Edith</a:t>
            </a:r>
          </a:p>
          <a:p>
            <a:pPr algn="l"/>
            <a:r>
              <a:rPr lang="fr-FR" dirty="0">
                <a:solidFill>
                  <a:schemeClr val="bg1"/>
                </a:solidFill>
              </a:rPr>
              <a:t>INSA TOULOUSE – Génie Physique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6CBF739-C5B5-4FBD-80D6-9A53A8568E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000" y="100949"/>
            <a:ext cx="1640389" cy="801400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19609F3-6D02-469C-9749-B303EC3E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3AF7-E928-46C0-A5EE-F556C80A636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20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67CFAE4D-98A0-4728-A6D6-645903783192}"/>
              </a:ext>
            </a:extLst>
          </p:cNvPr>
          <p:cNvSpPr/>
          <p:nvPr/>
        </p:nvSpPr>
        <p:spPr>
          <a:xfrm>
            <a:off x="4686762" y="2170487"/>
            <a:ext cx="2700000" cy="3693276"/>
          </a:xfrm>
          <a:prstGeom prst="rect">
            <a:avLst/>
          </a:prstGeom>
          <a:solidFill>
            <a:srgbClr val="E5E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2B88141-8760-4B16-9DDD-F73C72A93225}"/>
              </a:ext>
            </a:extLst>
          </p:cNvPr>
          <p:cNvSpPr/>
          <p:nvPr/>
        </p:nvSpPr>
        <p:spPr>
          <a:xfrm>
            <a:off x="8267208" y="2152077"/>
            <a:ext cx="2700000" cy="3564000"/>
          </a:xfrm>
          <a:prstGeom prst="rect">
            <a:avLst/>
          </a:prstGeom>
          <a:solidFill>
            <a:srgbClr val="E5E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FA9833A-AB16-4852-8F59-07D86524FF52}"/>
              </a:ext>
            </a:extLst>
          </p:cNvPr>
          <p:cNvSpPr/>
          <p:nvPr/>
        </p:nvSpPr>
        <p:spPr>
          <a:xfrm>
            <a:off x="1096500" y="2153346"/>
            <a:ext cx="2700000" cy="3564000"/>
          </a:xfrm>
          <a:prstGeom prst="rect">
            <a:avLst/>
          </a:prstGeom>
          <a:solidFill>
            <a:srgbClr val="E5E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97B0CEF-05EC-4604-A64C-CD0A6C6C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fr-FR" b="1" dirty="0"/>
              <a:t>	Théorie de la percolation dans les systèmes 	granulaires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9EB6BD-3E6F-4D9B-856C-84056584C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644" y="2066071"/>
            <a:ext cx="2700000" cy="5040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/>
              <a:t>Compression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96313948-637E-463E-AA69-477962BD9BE4}"/>
              </a:ext>
            </a:extLst>
          </p:cNvPr>
          <p:cNvCxnSpPr>
            <a:cxnSpLocks/>
          </p:cNvCxnSpPr>
          <p:nvPr/>
        </p:nvCxnSpPr>
        <p:spPr>
          <a:xfrm flipV="1">
            <a:off x="6181344" y="2708193"/>
            <a:ext cx="0" cy="21123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1F9EB79F-BB7E-46EE-8166-CB61BDA748A3}"/>
              </a:ext>
            </a:extLst>
          </p:cNvPr>
          <p:cNvSpPr/>
          <p:nvPr/>
        </p:nvSpPr>
        <p:spPr>
          <a:xfrm>
            <a:off x="1527048" y="2971800"/>
            <a:ext cx="1508760" cy="1572768"/>
          </a:xfrm>
          <a:prstGeom prst="arc">
            <a:avLst>
              <a:gd name="adj1" fmla="val 16200000"/>
              <a:gd name="adj2" fmla="val 5350421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AAFC2C56-23E9-4805-A81D-488849AA375D}"/>
              </a:ext>
            </a:extLst>
          </p:cNvPr>
          <p:cNvSpPr/>
          <p:nvPr/>
        </p:nvSpPr>
        <p:spPr>
          <a:xfrm rot="10800000">
            <a:off x="9055608" y="2871216"/>
            <a:ext cx="1508760" cy="1572768"/>
          </a:xfrm>
          <a:prstGeom prst="arc">
            <a:avLst>
              <a:gd name="adj1" fmla="val 16200000"/>
              <a:gd name="adj2" fmla="val 5350421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5BE1BE8-C783-43D9-9468-7E60C3555E05}"/>
              </a:ext>
            </a:extLst>
          </p:cNvPr>
          <p:cNvSpPr/>
          <p:nvPr/>
        </p:nvSpPr>
        <p:spPr>
          <a:xfrm>
            <a:off x="5981700" y="4558603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8B261FA-3BB1-4606-A539-8BA69ABEE4AF}"/>
              </a:ext>
            </a:extLst>
          </p:cNvPr>
          <p:cNvSpPr/>
          <p:nvPr/>
        </p:nvSpPr>
        <p:spPr>
          <a:xfrm>
            <a:off x="5915211" y="3674965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611DB2D-BC62-4C33-8905-7BA4D2755D82}"/>
              </a:ext>
            </a:extLst>
          </p:cNvPr>
          <p:cNvSpPr/>
          <p:nvPr/>
        </p:nvSpPr>
        <p:spPr>
          <a:xfrm>
            <a:off x="5981700" y="4267133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39387CC-75DF-4771-88D0-86BC143C90D4}"/>
              </a:ext>
            </a:extLst>
          </p:cNvPr>
          <p:cNvSpPr/>
          <p:nvPr/>
        </p:nvSpPr>
        <p:spPr>
          <a:xfrm>
            <a:off x="5999226" y="3808487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B4E1DFD-642E-475E-ABFC-F3D257A01895}"/>
              </a:ext>
            </a:extLst>
          </p:cNvPr>
          <p:cNvSpPr/>
          <p:nvPr/>
        </p:nvSpPr>
        <p:spPr>
          <a:xfrm>
            <a:off x="5992332" y="4033193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385D612-24A6-4B3D-97FA-EF123C859A8D}"/>
              </a:ext>
            </a:extLst>
          </p:cNvPr>
          <p:cNvSpPr/>
          <p:nvPr/>
        </p:nvSpPr>
        <p:spPr>
          <a:xfrm>
            <a:off x="6000378" y="3491968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63AAD0B-05DF-4F0A-A56D-D4C054AB4256}"/>
              </a:ext>
            </a:extLst>
          </p:cNvPr>
          <p:cNvSpPr/>
          <p:nvPr/>
        </p:nvSpPr>
        <p:spPr>
          <a:xfrm>
            <a:off x="6000378" y="3257927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7E5AC38-BD88-4052-A208-C8CE2365B704}"/>
              </a:ext>
            </a:extLst>
          </p:cNvPr>
          <p:cNvSpPr/>
          <p:nvPr/>
        </p:nvSpPr>
        <p:spPr>
          <a:xfrm>
            <a:off x="6019056" y="3047339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D9B33AE-6CA8-4A68-9017-360EFFF12DA4}"/>
              </a:ext>
            </a:extLst>
          </p:cNvPr>
          <p:cNvSpPr/>
          <p:nvPr/>
        </p:nvSpPr>
        <p:spPr>
          <a:xfrm>
            <a:off x="5981700" y="2827800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37D9286-703B-4267-A7CA-84EB502453F7}"/>
              </a:ext>
            </a:extLst>
          </p:cNvPr>
          <p:cNvSpPr/>
          <p:nvPr/>
        </p:nvSpPr>
        <p:spPr>
          <a:xfrm>
            <a:off x="2505084" y="3119339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4D06279-F79F-4D54-B71A-53B4746C3D72}"/>
              </a:ext>
            </a:extLst>
          </p:cNvPr>
          <p:cNvSpPr/>
          <p:nvPr/>
        </p:nvSpPr>
        <p:spPr>
          <a:xfrm>
            <a:off x="2649084" y="3149882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E68B60B8-6AEE-48E3-87B4-516D0B5740AC}"/>
              </a:ext>
            </a:extLst>
          </p:cNvPr>
          <p:cNvSpPr/>
          <p:nvPr/>
        </p:nvSpPr>
        <p:spPr>
          <a:xfrm>
            <a:off x="2676144" y="3269969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E197116-3BBC-4B51-BCFC-E43A1CF67FED}"/>
              </a:ext>
            </a:extLst>
          </p:cNvPr>
          <p:cNvSpPr/>
          <p:nvPr/>
        </p:nvSpPr>
        <p:spPr>
          <a:xfrm>
            <a:off x="2836536" y="3400094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DDDBC1DE-D4F5-4368-8F9F-AB1E9E267820}"/>
              </a:ext>
            </a:extLst>
          </p:cNvPr>
          <p:cNvSpPr/>
          <p:nvPr/>
        </p:nvSpPr>
        <p:spPr>
          <a:xfrm>
            <a:off x="2836536" y="3583781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9568900-DF1A-43B8-9E11-30F1DBA07A49}"/>
              </a:ext>
            </a:extLst>
          </p:cNvPr>
          <p:cNvSpPr/>
          <p:nvPr/>
        </p:nvSpPr>
        <p:spPr>
          <a:xfrm>
            <a:off x="2891808" y="3718718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89BD612E-6879-4827-9D83-231200F60D4A}"/>
              </a:ext>
            </a:extLst>
          </p:cNvPr>
          <p:cNvSpPr/>
          <p:nvPr/>
        </p:nvSpPr>
        <p:spPr>
          <a:xfrm>
            <a:off x="2890656" y="3880487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C3AF04DA-D79D-4491-BC09-BE77F00B463E}"/>
              </a:ext>
            </a:extLst>
          </p:cNvPr>
          <p:cNvSpPr/>
          <p:nvPr/>
        </p:nvSpPr>
        <p:spPr>
          <a:xfrm>
            <a:off x="2793084" y="4033193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1566A7C3-B921-43C0-B868-AB9BD0CC2B1C}"/>
              </a:ext>
            </a:extLst>
          </p:cNvPr>
          <p:cNvSpPr/>
          <p:nvPr/>
        </p:nvSpPr>
        <p:spPr>
          <a:xfrm>
            <a:off x="2757288" y="3892537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1610B3D-F45B-46C0-BFB6-EE6BA93D8014}"/>
              </a:ext>
            </a:extLst>
          </p:cNvPr>
          <p:cNvSpPr/>
          <p:nvPr/>
        </p:nvSpPr>
        <p:spPr>
          <a:xfrm>
            <a:off x="2676144" y="4161068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DEF43EF3-B54C-48B0-91A0-F0FE0DBD7E23}"/>
              </a:ext>
            </a:extLst>
          </p:cNvPr>
          <p:cNvSpPr/>
          <p:nvPr/>
        </p:nvSpPr>
        <p:spPr>
          <a:xfrm>
            <a:off x="2577084" y="4285599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9273F23F-D2CA-4960-87D8-A9D1F153C5C8}"/>
              </a:ext>
            </a:extLst>
          </p:cNvPr>
          <p:cNvSpPr/>
          <p:nvPr/>
        </p:nvSpPr>
        <p:spPr>
          <a:xfrm>
            <a:off x="2699376" y="3434538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353B7585-7654-45BF-BE82-653330DAA317}"/>
              </a:ext>
            </a:extLst>
          </p:cNvPr>
          <p:cNvSpPr/>
          <p:nvPr/>
        </p:nvSpPr>
        <p:spPr>
          <a:xfrm>
            <a:off x="2375172" y="3031481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721A42A7-0E27-46D6-AAC0-15D65F4C2738}"/>
              </a:ext>
            </a:extLst>
          </p:cNvPr>
          <p:cNvSpPr/>
          <p:nvPr/>
        </p:nvSpPr>
        <p:spPr>
          <a:xfrm>
            <a:off x="9036929" y="4108178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0BFB0260-6420-4DCE-84C8-E9FF581DCBC8}"/>
              </a:ext>
            </a:extLst>
          </p:cNvPr>
          <p:cNvSpPr/>
          <p:nvPr/>
        </p:nvSpPr>
        <p:spPr>
          <a:xfrm>
            <a:off x="8859030" y="3748537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2744912C-16F7-4F11-8FE8-450E39408259}"/>
              </a:ext>
            </a:extLst>
          </p:cNvPr>
          <p:cNvSpPr/>
          <p:nvPr/>
        </p:nvSpPr>
        <p:spPr>
          <a:xfrm>
            <a:off x="8806452" y="3427994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52FAA2-5571-4D19-B52D-F1C6C7D73609}"/>
              </a:ext>
            </a:extLst>
          </p:cNvPr>
          <p:cNvSpPr/>
          <p:nvPr/>
        </p:nvSpPr>
        <p:spPr>
          <a:xfrm>
            <a:off x="9218304" y="2919921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E9139040-2E99-4257-A386-1FFF5CCF3C93}"/>
              </a:ext>
            </a:extLst>
          </p:cNvPr>
          <p:cNvSpPr/>
          <p:nvPr/>
        </p:nvSpPr>
        <p:spPr>
          <a:xfrm>
            <a:off x="9552432" y="2736289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6F96A2FF-AE9E-469C-B573-118DE0D6F6DC}"/>
              </a:ext>
            </a:extLst>
          </p:cNvPr>
          <p:cNvSpPr/>
          <p:nvPr/>
        </p:nvSpPr>
        <p:spPr>
          <a:xfrm>
            <a:off x="8964929" y="3243839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625C298D-0F46-4CD5-8756-DD9142549371}"/>
              </a:ext>
            </a:extLst>
          </p:cNvPr>
          <p:cNvSpPr/>
          <p:nvPr/>
        </p:nvSpPr>
        <p:spPr>
          <a:xfrm>
            <a:off x="9189293" y="4335044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4FCE7FE5-D8E5-47CE-BA2F-EE76C3598E8E}"/>
              </a:ext>
            </a:extLst>
          </p:cNvPr>
          <p:cNvSpPr/>
          <p:nvPr/>
        </p:nvSpPr>
        <p:spPr>
          <a:xfrm>
            <a:off x="9394978" y="4371984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DB1D5EE2-E7CF-4AA6-9E6A-B2DEC4CCFABA}"/>
              </a:ext>
            </a:extLst>
          </p:cNvPr>
          <p:cNvSpPr/>
          <p:nvPr/>
        </p:nvSpPr>
        <p:spPr>
          <a:xfrm>
            <a:off x="9665988" y="4486603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3D62B5D6-EF40-4FB0-AFD1-F4906EEC4067}"/>
              </a:ext>
            </a:extLst>
          </p:cNvPr>
          <p:cNvSpPr txBox="1"/>
          <p:nvPr/>
        </p:nvSpPr>
        <p:spPr>
          <a:xfrm>
            <a:off x="1097172" y="4946297"/>
            <a:ext cx="27000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Molécules proches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Tension V</a:t>
            </a:r>
            <a:r>
              <a:rPr lang="fr-FR" baseline="-25000" dirty="0"/>
              <a:t>ADC</a:t>
            </a:r>
            <a:r>
              <a:rPr lang="fr-FR" dirty="0"/>
              <a:t> augmente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Resistance R</a:t>
            </a:r>
            <a:r>
              <a:rPr lang="fr-FR" baseline="-25000" dirty="0"/>
              <a:t>S</a:t>
            </a:r>
            <a:r>
              <a:rPr lang="fr-FR" dirty="0"/>
              <a:t> diminue</a:t>
            </a:r>
          </a:p>
        </p:txBody>
      </p:sp>
      <p:sp>
        <p:nvSpPr>
          <p:cNvPr id="44" name="Espace réservé du contenu 2">
            <a:extLst>
              <a:ext uri="{FF2B5EF4-FFF2-40B4-BE49-F238E27FC236}">
                <a16:creationId xmlns:a16="http://schemas.microsoft.com/office/drawing/2014/main" id="{02992E6C-9FB6-4921-9F48-FDC3FC7B09E5}"/>
              </a:ext>
            </a:extLst>
          </p:cNvPr>
          <p:cNvSpPr txBox="1">
            <a:spLocks/>
          </p:cNvSpPr>
          <p:nvPr/>
        </p:nvSpPr>
        <p:spPr>
          <a:xfrm>
            <a:off x="8269224" y="2063827"/>
            <a:ext cx="2700000" cy="50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Traction</a:t>
            </a:r>
          </a:p>
        </p:txBody>
      </p:sp>
      <p:sp>
        <p:nvSpPr>
          <p:cNvPr id="45" name="Espace réservé du contenu 2">
            <a:extLst>
              <a:ext uri="{FF2B5EF4-FFF2-40B4-BE49-F238E27FC236}">
                <a16:creationId xmlns:a16="http://schemas.microsoft.com/office/drawing/2014/main" id="{C000C8C0-34BC-44E7-9DB5-645C5E16270A}"/>
              </a:ext>
            </a:extLst>
          </p:cNvPr>
          <p:cNvSpPr txBox="1">
            <a:spLocks/>
          </p:cNvSpPr>
          <p:nvPr/>
        </p:nvSpPr>
        <p:spPr>
          <a:xfrm>
            <a:off x="4687434" y="2061906"/>
            <a:ext cx="2700000" cy="50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Etat nominal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109F5312-E8AA-4EBB-BDB1-20A2845C596C}"/>
              </a:ext>
            </a:extLst>
          </p:cNvPr>
          <p:cNvSpPr txBox="1"/>
          <p:nvPr/>
        </p:nvSpPr>
        <p:spPr>
          <a:xfrm>
            <a:off x="8269224" y="4940433"/>
            <a:ext cx="27000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Molécules éloignées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Tension V</a:t>
            </a:r>
            <a:r>
              <a:rPr lang="fr-FR" baseline="-25000" dirty="0"/>
              <a:t>ADC</a:t>
            </a:r>
            <a:r>
              <a:rPr lang="fr-FR" dirty="0"/>
              <a:t> diminue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Resistance R</a:t>
            </a:r>
            <a:r>
              <a:rPr lang="fr-FR" baseline="-25000" dirty="0"/>
              <a:t>S</a:t>
            </a:r>
            <a:r>
              <a:rPr lang="fr-FR" dirty="0"/>
              <a:t> augmente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C8F39F-C28A-43A9-AECE-FB1DB930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3AF7-E928-46C0-A5EE-F556C80A636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90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E0C7261-FCAC-4563-A98D-233857568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306" y="2730882"/>
            <a:ext cx="6326769" cy="3199745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8E5D5244-D8E5-45E6-9CFF-4F30A128D5D6}"/>
              </a:ext>
            </a:extLst>
          </p:cNvPr>
          <p:cNvSpPr/>
          <p:nvPr/>
        </p:nvSpPr>
        <p:spPr>
          <a:xfrm>
            <a:off x="5215321" y="4900931"/>
            <a:ext cx="417383" cy="530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97B0CEF-05EC-4604-A64C-CD0A6C6C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7693"/>
            <a:ext cx="12192000" cy="132556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fr-FR" b="1" dirty="0"/>
              <a:t>	Conditionneur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8230EF98-539D-413E-A177-12A848E42031}"/>
              </a:ext>
            </a:extLst>
          </p:cNvPr>
          <p:cNvSpPr txBox="1"/>
          <p:nvPr/>
        </p:nvSpPr>
        <p:spPr>
          <a:xfrm>
            <a:off x="5126768" y="4961890"/>
            <a:ext cx="1621511" cy="52322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1400" b="1" dirty="0">
                <a:solidFill>
                  <a:srgbClr val="EAB200"/>
                </a:solidFill>
              </a:rPr>
              <a:t>Potentiomètre digital</a:t>
            </a:r>
          </a:p>
        </p:txBody>
      </p:sp>
      <p:sp>
        <p:nvSpPr>
          <p:cNvPr id="30" name="Espace réservé du contenu 29">
            <a:extLst>
              <a:ext uri="{FF2B5EF4-FFF2-40B4-BE49-F238E27FC236}">
                <a16:creationId xmlns:a16="http://schemas.microsoft.com/office/drawing/2014/main" id="{F6BDAA9F-2877-40FE-B46E-E143A2BBC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084000" cy="432000"/>
          </a:xfrm>
          <a:solidFill>
            <a:srgbClr val="E5E9EF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Capteur passif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9D48B2D6-F106-4278-AAA8-4F75C5F9FFF8}"/>
              </a:ext>
            </a:extLst>
          </p:cNvPr>
          <p:cNvSpPr txBox="1"/>
          <p:nvPr/>
        </p:nvSpPr>
        <p:spPr>
          <a:xfrm>
            <a:off x="838200" y="2291970"/>
            <a:ext cx="6084000" cy="432000"/>
          </a:xfrm>
          <a:prstGeom prst="rect">
            <a:avLst/>
          </a:prstGeom>
          <a:solidFill>
            <a:srgbClr val="E5E9EF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2400" dirty="0"/>
              <a:t>Besoin d’amplifier et de filtrer le signal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8B60C41E-D83B-4DDC-A1CC-724811DCAEBD}"/>
              </a:ext>
            </a:extLst>
          </p:cNvPr>
          <p:cNvSpPr txBox="1"/>
          <p:nvPr/>
        </p:nvSpPr>
        <p:spPr>
          <a:xfrm>
            <a:off x="7741920" y="2012072"/>
            <a:ext cx="3697224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2400" dirty="0"/>
              <a:t>Solution : conditionneur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3C050A9-7CD5-47C0-A9F7-C1E3D573CCF3}"/>
              </a:ext>
            </a:extLst>
          </p:cNvPr>
          <p:cNvSpPr txBox="1"/>
          <p:nvPr/>
        </p:nvSpPr>
        <p:spPr>
          <a:xfrm>
            <a:off x="7095744" y="2051823"/>
            <a:ext cx="591312" cy="43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2400" b="1" dirty="0">
                <a:sym typeface="Wingdings" panose="05000000000000000000" pitchFamily="2" charset="2"/>
              </a:rPr>
              <a:t></a:t>
            </a:r>
            <a:endParaRPr lang="fr-FR" sz="2400" b="1" dirty="0"/>
          </a:p>
        </p:txBody>
      </p:sp>
      <p:pic>
        <p:nvPicPr>
          <p:cNvPr id="55" name="Image 54" descr="Une image contenant intérieur, différent, casier&#10;&#10;Description générée automatiquement">
            <a:extLst>
              <a:ext uri="{FF2B5EF4-FFF2-40B4-BE49-F238E27FC236}">
                <a16:creationId xmlns:a16="http://schemas.microsoft.com/office/drawing/2014/main" id="{19BFBD6A-68FA-4DA3-99B2-DBDBBC241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2741" y="3384741"/>
            <a:ext cx="701055" cy="1662501"/>
          </a:xfrm>
          <a:prstGeom prst="rect">
            <a:avLst/>
          </a:prstGeom>
        </p:spPr>
      </p:pic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A9D1D1C-EEB7-419A-BF90-F49CC8C253EB}"/>
              </a:ext>
            </a:extLst>
          </p:cNvPr>
          <p:cNvCxnSpPr/>
          <p:nvPr/>
        </p:nvCxnSpPr>
        <p:spPr>
          <a:xfrm>
            <a:off x="1499616" y="4378056"/>
            <a:ext cx="133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28443245-56C9-4D46-A4DC-81F80DF89938}"/>
              </a:ext>
            </a:extLst>
          </p:cNvPr>
          <p:cNvCxnSpPr/>
          <p:nvPr/>
        </p:nvCxnSpPr>
        <p:spPr>
          <a:xfrm>
            <a:off x="1513344" y="4073256"/>
            <a:ext cx="72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ED36DE9-A9CB-4324-9E9A-31FC1B652C1B}"/>
              </a:ext>
            </a:extLst>
          </p:cNvPr>
          <p:cNvCxnSpPr>
            <a:cxnSpLocks/>
          </p:cNvCxnSpPr>
          <p:nvPr/>
        </p:nvCxnSpPr>
        <p:spPr>
          <a:xfrm>
            <a:off x="2233344" y="3377184"/>
            <a:ext cx="0" cy="696072"/>
          </a:xfrm>
          <a:prstGeom prst="line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7FCF384B-BE36-423C-9774-1C99E3EC0856}"/>
              </a:ext>
            </a:extLst>
          </p:cNvPr>
          <p:cNvSpPr txBox="1"/>
          <p:nvPr/>
        </p:nvSpPr>
        <p:spPr>
          <a:xfrm>
            <a:off x="1922162" y="3064353"/>
            <a:ext cx="995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+ 5V</a:t>
            </a:r>
          </a:p>
        </p:txBody>
      </p:sp>
      <p:graphicFrame>
        <p:nvGraphicFramePr>
          <p:cNvPr id="69" name="Tableau 69">
            <a:extLst>
              <a:ext uri="{FF2B5EF4-FFF2-40B4-BE49-F238E27FC236}">
                <a16:creationId xmlns:a16="http://schemas.microsoft.com/office/drawing/2014/main" id="{0CE30CCB-F1DC-46F2-9BF2-64418D6CA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332493"/>
              </p:ext>
            </p:extLst>
          </p:nvPr>
        </p:nvGraphicFramePr>
        <p:xfrm>
          <a:off x="9125335" y="2563441"/>
          <a:ext cx="2767916" cy="336724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90993">
                  <a:extLst>
                    <a:ext uri="{9D8B030D-6E8A-4147-A177-3AD203B41FA5}">
                      <a16:colId xmlns:a16="http://schemas.microsoft.com/office/drawing/2014/main" val="4068399846"/>
                    </a:ext>
                  </a:extLst>
                </a:gridCol>
                <a:gridCol w="976923">
                  <a:extLst>
                    <a:ext uri="{9D8B030D-6E8A-4147-A177-3AD203B41FA5}">
                      <a16:colId xmlns:a16="http://schemas.microsoft.com/office/drawing/2014/main" val="614506539"/>
                    </a:ext>
                  </a:extLst>
                </a:gridCol>
              </a:tblGrid>
              <a:tr h="840526">
                <a:tc>
                  <a:txBody>
                    <a:bodyPr/>
                    <a:lstStyle/>
                    <a:p>
                      <a:pPr algn="r"/>
                      <a:r>
                        <a:rPr lang="fr-FR" sz="1600" b="0" dirty="0"/>
                        <a:t>Fréquence de coupure du filtre 1</a:t>
                      </a:r>
                    </a:p>
                  </a:txBody>
                  <a:tcPr marT="72000" marB="720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b="0" dirty="0"/>
                        <a:t>16 Hz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6558819"/>
                  </a:ext>
                </a:extLst>
              </a:tr>
              <a:tr h="41798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/>
                        <a:t>Fréquence de coupure du filtre 2</a:t>
                      </a:r>
                    </a:p>
                  </a:txBody>
                  <a:tcPr marT="72000" marB="720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b="0" dirty="0"/>
                        <a:t>2.1 Hz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1823496"/>
                  </a:ext>
                </a:extLst>
              </a:tr>
              <a:tr h="41798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/>
                        <a:t>Fréquence de coupure du filtre 3</a:t>
                      </a:r>
                    </a:p>
                  </a:txBody>
                  <a:tcPr marT="72000" marB="720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b="0" dirty="0"/>
                        <a:t>1.6 kHz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7013722"/>
                  </a:ext>
                </a:extLst>
              </a:tr>
              <a:tr h="417980">
                <a:tc>
                  <a:txBody>
                    <a:bodyPr/>
                    <a:lstStyle/>
                    <a:p>
                      <a:pPr algn="r"/>
                      <a:r>
                        <a:rPr lang="fr-FR" sz="1600" b="0" dirty="0"/>
                        <a:t>Gain total</a:t>
                      </a:r>
                    </a:p>
                  </a:txBody>
                  <a:tcPr marT="72000" marB="720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b="0" dirty="0"/>
                        <a:t>3.13 to 127.9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5093056"/>
                  </a:ext>
                </a:extLst>
              </a:tr>
              <a:tr h="417980">
                <a:tc>
                  <a:txBody>
                    <a:bodyPr/>
                    <a:lstStyle/>
                    <a:p>
                      <a:pPr algn="r"/>
                      <a:r>
                        <a:rPr lang="fr-FR" sz="1600" b="0" dirty="0"/>
                        <a:t>Atténuation du bruit à 50 Hz</a:t>
                      </a:r>
                    </a:p>
                  </a:txBody>
                  <a:tcPr marT="72000" marB="720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b="0" dirty="0"/>
                        <a:t>100 dB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0080882"/>
                  </a:ext>
                </a:extLst>
              </a:tr>
            </a:tbl>
          </a:graphicData>
        </a:graphic>
      </p:graphicFrame>
      <p:sp>
        <p:nvSpPr>
          <p:cNvPr id="71" name="ZoneTexte 70">
            <a:extLst>
              <a:ext uri="{FF2B5EF4-FFF2-40B4-BE49-F238E27FC236}">
                <a16:creationId xmlns:a16="http://schemas.microsoft.com/office/drawing/2014/main" id="{04068EB6-4CD8-47DF-803F-892458844A5F}"/>
              </a:ext>
            </a:extLst>
          </p:cNvPr>
          <p:cNvSpPr txBox="1"/>
          <p:nvPr/>
        </p:nvSpPr>
        <p:spPr>
          <a:xfrm>
            <a:off x="2831616" y="5596115"/>
            <a:ext cx="18348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Filtre 1 : passe-bas passif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B31DE89-352B-402F-ADF5-523D28783D99}"/>
              </a:ext>
            </a:extLst>
          </p:cNvPr>
          <p:cNvSpPr/>
          <p:nvPr/>
        </p:nvSpPr>
        <p:spPr>
          <a:xfrm>
            <a:off x="3047238" y="3794760"/>
            <a:ext cx="1794593" cy="1801355"/>
          </a:xfrm>
          <a:prstGeom prst="rect">
            <a:avLst/>
          </a:prstGeom>
          <a:solidFill>
            <a:srgbClr val="ED7D31">
              <a:alpha val="20000"/>
            </a:srgbClr>
          </a:solidFill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D02CFD1-7912-4DEB-B908-1157AE3255B0}"/>
              </a:ext>
            </a:extLst>
          </p:cNvPr>
          <p:cNvSpPr/>
          <p:nvPr/>
        </p:nvSpPr>
        <p:spPr>
          <a:xfrm>
            <a:off x="6146391" y="3287365"/>
            <a:ext cx="1159094" cy="1070062"/>
          </a:xfrm>
          <a:prstGeom prst="rect">
            <a:avLst/>
          </a:prstGeom>
          <a:solidFill>
            <a:srgbClr val="A162D0">
              <a:alpha val="20000"/>
            </a:srgbClr>
          </a:solidFill>
          <a:ln w="28575">
            <a:solidFill>
              <a:srgbClr val="A162D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30A0"/>
              </a:solidFill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7840300E-6477-49C2-96AF-CCCE98FAEA83}"/>
              </a:ext>
            </a:extLst>
          </p:cNvPr>
          <p:cNvSpPr txBox="1"/>
          <p:nvPr/>
        </p:nvSpPr>
        <p:spPr>
          <a:xfrm>
            <a:off x="5937524" y="2836608"/>
            <a:ext cx="16215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Filtre 2 : passe-bas actif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95B6C28-4C9A-40A5-9C33-5CF85980A1D9}"/>
              </a:ext>
            </a:extLst>
          </p:cNvPr>
          <p:cNvSpPr/>
          <p:nvPr/>
        </p:nvSpPr>
        <p:spPr>
          <a:xfrm>
            <a:off x="7360619" y="3917988"/>
            <a:ext cx="1074544" cy="1220939"/>
          </a:xfrm>
          <a:prstGeom prst="rect">
            <a:avLst/>
          </a:prstGeom>
          <a:solidFill>
            <a:schemeClr val="accent6">
              <a:alpha val="20000"/>
            </a:schemeClr>
          </a:solidFill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30A0"/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2C5A8EAE-6844-41CA-837C-252159362AE8}"/>
              </a:ext>
            </a:extLst>
          </p:cNvPr>
          <p:cNvSpPr txBox="1"/>
          <p:nvPr/>
        </p:nvSpPr>
        <p:spPr>
          <a:xfrm>
            <a:off x="7127571" y="5212332"/>
            <a:ext cx="16215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schemeClr val="accent6"/>
                </a:solidFill>
              </a:rPr>
              <a:t>Filtre 3 : passe-bas passif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8AF066C-1507-442B-8E34-47857D295EC5}"/>
              </a:ext>
            </a:extLst>
          </p:cNvPr>
          <p:cNvSpPr/>
          <p:nvPr/>
        </p:nvSpPr>
        <p:spPr>
          <a:xfrm>
            <a:off x="7470282" y="3572121"/>
            <a:ext cx="453942" cy="23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0" name="Image 79" descr="Une image contenant texte, ciel, lumière&#10;&#10;Description générée automatiquement">
            <a:extLst>
              <a:ext uri="{FF2B5EF4-FFF2-40B4-BE49-F238E27FC236}">
                <a16:creationId xmlns:a16="http://schemas.microsoft.com/office/drawing/2014/main" id="{D63E20E8-8B20-43E9-9332-580B43038F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3207" b="86610" l="51300" r="6309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472" t="81562" r="35429" b="12965"/>
          <a:stretch/>
        </p:blipFill>
        <p:spPr>
          <a:xfrm>
            <a:off x="7687056" y="3489572"/>
            <a:ext cx="844489" cy="1794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0E430D06-BED6-4E5C-92FB-3553C149DD3E}"/>
                  </a:ext>
                </a:extLst>
              </p:cNvPr>
              <p:cNvSpPr txBox="1"/>
              <p:nvPr/>
            </p:nvSpPr>
            <p:spPr>
              <a:xfrm>
                <a:off x="856488" y="6164268"/>
                <a:ext cx="8994146" cy="558743"/>
              </a:xfrm>
              <a:prstGeom prst="rect">
                <a:avLst/>
              </a:prstGeom>
              <a:solidFill>
                <a:srgbClr val="EFF1F5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𝑑𝑖𝑔𝑝𝑜𝑡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sz="16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𝐶𝐶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den>
                      </m:f>
                      <m:r>
                        <a:rPr lang="fr-FR" sz="1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500+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𝑑𝑖𝑔𝑝𝑜𝑡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sz="16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den>
                      </m:f>
                      <m:r>
                        <a:rPr lang="fr-FR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0E430D06-BED6-4E5C-92FB-3553C149D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88" y="6164268"/>
                <a:ext cx="8994146" cy="5587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age 27">
            <a:extLst>
              <a:ext uri="{FF2B5EF4-FFF2-40B4-BE49-F238E27FC236}">
                <a16:creationId xmlns:a16="http://schemas.microsoft.com/office/drawing/2014/main" id="{59F234B2-EA03-4919-AF36-5C4AF51A5B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08" t="68201" r="58967" b="15217"/>
          <a:stretch/>
        </p:blipFill>
        <p:spPr>
          <a:xfrm>
            <a:off x="4944880" y="4921735"/>
            <a:ext cx="273665" cy="530605"/>
          </a:xfrm>
          <a:prstGeom prst="rect">
            <a:avLst/>
          </a:prstGeom>
        </p:spPr>
      </p:pic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11F4FE74-B448-41BD-B35B-9A72542EE341}"/>
              </a:ext>
            </a:extLst>
          </p:cNvPr>
          <p:cNvCxnSpPr>
            <a:cxnSpLocks/>
          </p:cNvCxnSpPr>
          <p:nvPr/>
        </p:nvCxnSpPr>
        <p:spPr>
          <a:xfrm flipH="1">
            <a:off x="5004804" y="4962017"/>
            <a:ext cx="153816" cy="408432"/>
          </a:xfrm>
          <a:prstGeom prst="line">
            <a:avLst/>
          </a:prstGeom>
          <a:ln w="28575">
            <a:solidFill>
              <a:srgbClr val="EEB5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B044C95-BDCA-4EB5-B593-F4F39B92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3AF7-E928-46C0-A5EE-F556C80A636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21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7B0CEF-05EC-4604-A64C-CD0A6C6C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0261"/>
            <a:ext cx="12192000" cy="132556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fr-FR" b="1" dirty="0"/>
              <a:t>	Conception du PCB</a:t>
            </a:r>
          </a:p>
        </p:txBody>
      </p:sp>
      <p:pic>
        <p:nvPicPr>
          <p:cNvPr id="6" name="Image 5" descr="Une image contenant carte&#10;&#10;Description générée automatiquement">
            <a:extLst>
              <a:ext uri="{FF2B5EF4-FFF2-40B4-BE49-F238E27FC236}">
                <a16:creationId xmlns:a16="http://schemas.microsoft.com/office/drawing/2014/main" id="{1538A771-E064-4D59-909B-54F2A90A8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89" y="2428843"/>
            <a:ext cx="4634727" cy="3727736"/>
          </a:xfrm>
          <a:prstGeom prst="rect">
            <a:avLst/>
          </a:prstGeom>
        </p:spPr>
      </p:pic>
      <p:pic>
        <p:nvPicPr>
          <p:cNvPr id="4" name="Image 3" descr="Une image contenant texte, équipement électronique&#10;&#10;Description générée automatiquement">
            <a:extLst>
              <a:ext uri="{FF2B5EF4-FFF2-40B4-BE49-F238E27FC236}">
                <a16:creationId xmlns:a16="http://schemas.microsoft.com/office/drawing/2014/main" id="{A72ED583-CEBD-4F15-A679-C898343DD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428843"/>
            <a:ext cx="4601347" cy="372773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8D0B6F3-E606-4984-B217-F38CE78C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3AF7-E928-46C0-A5EE-F556C80A636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26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7B0CEF-05EC-4604-A64C-CD0A6C6C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7693"/>
            <a:ext cx="12192000" cy="132556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fr-FR" b="1" dirty="0"/>
              <a:t>	Android application</a:t>
            </a:r>
          </a:p>
        </p:txBody>
      </p:sp>
      <p:pic>
        <p:nvPicPr>
          <p:cNvPr id="8" name="Bilde 7" descr="Et bilde som inneholder tekst, overvåke, svart, sølv&#10;&#10;Automatisk generert beskrivelse">
            <a:extLst>
              <a:ext uri="{FF2B5EF4-FFF2-40B4-BE49-F238E27FC236}">
                <a16:creationId xmlns:a16="http://schemas.microsoft.com/office/drawing/2014/main" id="{D520476A-153D-483D-A9CB-DCC1C3ECF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828" y="228600"/>
            <a:ext cx="3476554" cy="6291707"/>
          </a:xfrm>
          <a:prstGeom prst="rect">
            <a:avLst/>
          </a:prstGeom>
        </p:spPr>
      </p:pic>
      <p:graphicFrame>
        <p:nvGraphicFramePr>
          <p:cNvPr id="5" name="Tableau 10">
            <a:extLst>
              <a:ext uri="{FF2B5EF4-FFF2-40B4-BE49-F238E27FC236}">
                <a16:creationId xmlns:a16="http://schemas.microsoft.com/office/drawing/2014/main" id="{04257C19-BD6B-4586-929E-1665A7053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442065"/>
              </p:ext>
            </p:extLst>
          </p:nvPr>
        </p:nvGraphicFramePr>
        <p:xfrm>
          <a:off x="191537" y="1978213"/>
          <a:ext cx="7129626" cy="4473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9626">
                  <a:extLst>
                    <a:ext uri="{9D8B030D-6E8A-4147-A177-3AD203B41FA5}">
                      <a16:colId xmlns:a16="http://schemas.microsoft.com/office/drawing/2014/main" val="3939871734"/>
                    </a:ext>
                  </a:extLst>
                </a:gridCol>
              </a:tblGrid>
              <a:tr h="589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0" dirty="0">
                          <a:solidFill>
                            <a:schemeClr val="tx1"/>
                          </a:solidFill>
                        </a:rPr>
                        <a:t>Connection </a:t>
                      </a:r>
                      <a:r>
                        <a:rPr lang="fr-FR" sz="2400" b="0" dirty="0" err="1">
                          <a:solidFill>
                            <a:schemeClr val="tx1"/>
                          </a:solidFill>
                        </a:rPr>
                        <a:t>bluetooth</a:t>
                      </a:r>
                      <a:endParaRPr lang="fr-FR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96625"/>
                  </a:ext>
                </a:extLst>
              </a:tr>
              <a:tr h="778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2400" dirty="0"/>
                        <a:t>Affichage numérique de la tension V</a:t>
                      </a:r>
                      <a:r>
                        <a:rPr lang="fr-FR" sz="2400" baseline="-25000" dirty="0"/>
                        <a:t>ADC</a:t>
                      </a:r>
                      <a:r>
                        <a:rPr lang="fr-FR" sz="2400" dirty="0"/>
                        <a:t> et de la résistance R</a:t>
                      </a:r>
                      <a:r>
                        <a:rPr lang="fr-FR" sz="2400" baseline="-25000" dirty="0"/>
                        <a:t>S</a:t>
                      </a:r>
                      <a:endParaRPr lang="fr-FR" sz="2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474946"/>
                  </a:ext>
                </a:extLst>
              </a:tr>
              <a:tr h="589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2400" dirty="0"/>
                        <a:t>Deux graphes pour tracer les valeurs en temps réel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178731"/>
                  </a:ext>
                </a:extLst>
              </a:tr>
              <a:tr h="10605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2400" dirty="0"/>
                        <a:t>Bouton de mesure qui réinitialise les graphes et reçoit de nouveau des octets du module 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187905"/>
                  </a:ext>
                </a:extLst>
              </a:tr>
              <a:tr h="589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2400" dirty="0"/>
                        <a:t>Gain actualisé après calibration avec le PCB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611027"/>
                  </a:ext>
                </a:extLst>
              </a:tr>
              <a:tr h="778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2400" dirty="0"/>
                        <a:t>Communication terminée avec le circuit quand l’application est fermée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81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67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7B0CEF-05EC-4604-A64C-CD0A6C6C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7693"/>
            <a:ext cx="12192000" cy="132556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fr-FR" b="1" dirty="0"/>
              <a:t>	Banc de test</a:t>
            </a:r>
          </a:p>
        </p:txBody>
      </p:sp>
      <p:pic>
        <p:nvPicPr>
          <p:cNvPr id="5" name="Plassholder for innhold 4" descr="Et bilde som inneholder tekst, skrivesaker, brevhode, blyant&#10;&#10;Automatisk generert beskrivelse">
            <a:extLst>
              <a:ext uri="{FF2B5EF4-FFF2-40B4-BE49-F238E27FC236}">
                <a16:creationId xmlns:a16="http://schemas.microsoft.com/office/drawing/2014/main" id="{C0374019-A171-40F3-838B-05D649A7B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24310" y="2065981"/>
            <a:ext cx="2520000" cy="1889999"/>
          </a:xfrm>
        </p:spPr>
      </p:pic>
      <p:pic>
        <p:nvPicPr>
          <p:cNvPr id="7" name="Bilde 6" descr="Et bilde som inneholder tekst, tavle&#10;&#10;Automatisk generert beskrivelse">
            <a:extLst>
              <a:ext uri="{FF2B5EF4-FFF2-40B4-BE49-F238E27FC236}">
                <a16:creationId xmlns:a16="http://schemas.microsoft.com/office/drawing/2014/main" id="{24518053-039C-41A9-B543-83A9790467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70" b="19614"/>
          <a:stretch/>
        </p:blipFill>
        <p:spPr>
          <a:xfrm>
            <a:off x="1980691" y="1750980"/>
            <a:ext cx="5191985" cy="2520000"/>
          </a:xfrm>
          <a:prstGeom prst="rect">
            <a:avLst/>
          </a:prstGeom>
        </p:spPr>
      </p:pic>
      <p:graphicFrame>
        <p:nvGraphicFramePr>
          <p:cNvPr id="10" name="Tabell 10">
            <a:extLst>
              <a:ext uri="{FF2B5EF4-FFF2-40B4-BE49-F238E27FC236}">
                <a16:creationId xmlns:a16="http://schemas.microsoft.com/office/drawing/2014/main" id="{3F3969DD-B3BB-48E7-A423-7485FA3AF009}"/>
              </a:ext>
            </a:extLst>
          </p:cNvPr>
          <p:cNvGraphicFramePr>
            <a:graphicFrameLocks noGrp="1"/>
          </p:cNvGraphicFramePr>
          <p:nvPr/>
        </p:nvGraphicFramePr>
        <p:xfrm>
          <a:off x="90690" y="4358704"/>
          <a:ext cx="4086808" cy="2346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8396">
                  <a:extLst>
                    <a:ext uri="{9D8B030D-6E8A-4147-A177-3AD203B41FA5}">
                      <a16:colId xmlns:a16="http://schemas.microsoft.com/office/drawing/2014/main" val="3013771264"/>
                    </a:ext>
                  </a:extLst>
                </a:gridCol>
                <a:gridCol w="2080726">
                  <a:extLst>
                    <a:ext uri="{9D8B030D-6E8A-4147-A177-3AD203B41FA5}">
                      <a16:colId xmlns:a16="http://schemas.microsoft.com/office/drawing/2014/main" val="3643192335"/>
                    </a:ext>
                  </a:extLst>
                </a:gridCol>
                <a:gridCol w="1247686">
                  <a:extLst>
                    <a:ext uri="{9D8B030D-6E8A-4147-A177-3AD203B41FA5}">
                      <a16:colId xmlns:a16="http://schemas.microsoft.com/office/drawing/2014/main" val="714542279"/>
                    </a:ext>
                  </a:extLst>
                </a:gridCol>
              </a:tblGrid>
              <a:tr h="499190">
                <a:tc>
                  <a:txBody>
                    <a:bodyPr/>
                    <a:lstStyle/>
                    <a:p>
                      <a:r>
                        <a:rPr lang="fr-FR" sz="1400" dirty="0" err="1"/>
                        <a:t>Device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Measured</a:t>
                      </a:r>
                      <a:r>
                        <a:rPr lang="fr-FR" sz="1400" dirty="0"/>
                        <a:t> R range (M</a:t>
                      </a:r>
                      <a:r>
                        <a:rPr lang="fr-FR" sz="1400" dirty="0">
                          <a:sym typeface="Symbol" panose="05050102010706020507" pitchFamily="18" charset="2"/>
                        </a:rPr>
                        <a:t>)</a:t>
                      </a:r>
                    </a:p>
                    <a:p>
                      <a:r>
                        <a:rPr lang="fr-FR" sz="1400" dirty="0">
                          <a:sym typeface="Symbol" panose="05050102010706020507" pitchFamily="18" charset="2"/>
                        </a:rPr>
                        <a:t>(**)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Gain (to start at </a:t>
                      </a:r>
                      <a:r>
                        <a:rPr lang="fr-FR" sz="1400" dirty="0">
                          <a:sym typeface="Symbol" panose="05050102010706020507" pitchFamily="18" charset="2"/>
                        </a:rPr>
                        <a:t> 1 V)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789569"/>
                  </a:ext>
                </a:extLst>
              </a:tr>
              <a:tr h="285251">
                <a:tc>
                  <a:txBody>
                    <a:bodyPr/>
                    <a:lstStyle/>
                    <a:p>
                      <a:r>
                        <a:rPr lang="fr-FR" sz="1400" dirty="0"/>
                        <a:t>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150 - 1100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127,9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698789"/>
                  </a:ext>
                </a:extLst>
              </a:tr>
              <a:tr h="285251">
                <a:tc>
                  <a:txBody>
                    <a:bodyPr/>
                    <a:lstStyle/>
                    <a:p>
                      <a:r>
                        <a:rPr lang="fr-FR" sz="1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150 - 1100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127,9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845322"/>
                  </a:ext>
                </a:extLst>
              </a:tr>
              <a:tr h="285251">
                <a:tc>
                  <a:txBody>
                    <a:bodyPr/>
                    <a:lstStyle/>
                    <a:p>
                      <a:r>
                        <a:rPr lang="fr-FR" sz="1400" dirty="0"/>
                        <a:t>HB(*)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1,1 – 2,2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3,74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900996"/>
                  </a:ext>
                </a:extLst>
              </a:tr>
              <a:tr h="285251">
                <a:tc>
                  <a:txBody>
                    <a:bodyPr/>
                    <a:lstStyle/>
                    <a:p>
                      <a:r>
                        <a:rPr lang="fr-FR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5,4 - 13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18,62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54845"/>
                  </a:ext>
                </a:extLst>
              </a:tr>
              <a:tr h="285251">
                <a:tc>
                  <a:txBody>
                    <a:bodyPr/>
                    <a:lstStyle/>
                    <a:p>
                      <a:r>
                        <a:rPr lang="fr-FR" sz="1400" dirty="0"/>
                        <a:t>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0,9 – 2,7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3,13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777330"/>
                  </a:ext>
                </a:extLst>
              </a:tr>
              <a:tr h="285251">
                <a:tc>
                  <a:txBody>
                    <a:bodyPr/>
                    <a:lstStyle/>
                    <a:p>
                      <a:r>
                        <a:rPr lang="fr-FR" sz="1400" dirty="0"/>
                        <a:t>6B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0,4 – 3,2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3,13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710865"/>
                  </a:ext>
                </a:extLst>
              </a:tr>
            </a:tbl>
          </a:graphicData>
        </a:graphic>
      </p:graphicFrame>
      <p:sp>
        <p:nvSpPr>
          <p:cNvPr id="11" name="TekstSylinder 10">
            <a:extLst>
              <a:ext uri="{FF2B5EF4-FFF2-40B4-BE49-F238E27FC236}">
                <a16:creationId xmlns:a16="http://schemas.microsoft.com/office/drawing/2014/main" id="{96F316B4-46CE-44F5-B7B9-CDCAFC66E29E}"/>
              </a:ext>
            </a:extLst>
          </p:cNvPr>
          <p:cNvSpPr txBox="1"/>
          <p:nvPr/>
        </p:nvSpPr>
        <p:spPr>
          <a:xfrm>
            <a:off x="7781266" y="6012658"/>
            <a:ext cx="4534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(*) 10 % </a:t>
            </a:r>
            <a:r>
              <a:rPr lang="fr-FR" sz="1400" dirty="0" err="1"/>
              <a:t>denser</a:t>
            </a:r>
            <a:r>
              <a:rPr lang="fr-FR" sz="1400" dirty="0"/>
              <a:t> lead mine </a:t>
            </a:r>
            <a:r>
              <a:rPr lang="fr-FR" sz="1400" dirty="0" err="1"/>
              <a:t>with</a:t>
            </a:r>
            <a:r>
              <a:rPr lang="fr-FR" sz="1400" dirty="0"/>
              <a:t> a </a:t>
            </a:r>
            <a:r>
              <a:rPr lang="fr-FR" sz="1400" dirty="0" err="1"/>
              <a:t>ceramic</a:t>
            </a:r>
            <a:r>
              <a:rPr lang="fr-FR" sz="1400" dirty="0"/>
              <a:t> </a:t>
            </a:r>
            <a:r>
              <a:rPr lang="fr-FR" sz="1400" dirty="0" err="1"/>
              <a:t>cell</a:t>
            </a:r>
            <a:r>
              <a:rPr lang="fr-FR" sz="1400" dirty="0"/>
              <a:t> structure, </a:t>
            </a:r>
            <a:r>
              <a:rPr lang="fr-FR" sz="1400" dirty="0" err="1"/>
              <a:t>higher</a:t>
            </a:r>
            <a:r>
              <a:rPr lang="fr-FR" sz="1400" dirty="0"/>
              <a:t> graphite </a:t>
            </a:r>
            <a:r>
              <a:rPr lang="fr-FR" sz="1400" dirty="0" err="1"/>
              <a:t>density</a:t>
            </a:r>
            <a:r>
              <a:rPr lang="fr-FR" sz="1400" dirty="0"/>
              <a:t> </a:t>
            </a:r>
            <a:r>
              <a:rPr lang="fr-FR" sz="1400" dirty="0" err="1"/>
              <a:t>than</a:t>
            </a:r>
            <a:r>
              <a:rPr lang="fr-FR" sz="1400" dirty="0"/>
              <a:t> </a:t>
            </a:r>
            <a:r>
              <a:rPr lang="fr-FR" sz="1400" dirty="0" err="1"/>
              <a:t>other</a:t>
            </a:r>
            <a:r>
              <a:rPr lang="fr-FR" sz="1400" dirty="0"/>
              <a:t> HB </a:t>
            </a:r>
            <a:r>
              <a:rPr lang="fr-FR" sz="1400" dirty="0" err="1"/>
              <a:t>pencils</a:t>
            </a:r>
            <a:endParaRPr lang="fr-FR" sz="1400" dirty="0"/>
          </a:p>
          <a:p>
            <a:r>
              <a:rPr lang="fr-FR" sz="1400" dirty="0"/>
              <a:t>(**) </a:t>
            </a:r>
            <a:r>
              <a:rPr lang="fr-FR" sz="1400" dirty="0" err="1"/>
              <a:t>low</a:t>
            </a:r>
            <a:r>
              <a:rPr lang="fr-FR" sz="1400" dirty="0"/>
              <a:t> </a:t>
            </a:r>
            <a:r>
              <a:rPr lang="fr-FR" sz="1400" dirty="0" err="1"/>
              <a:t>resolution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high gain and 10 to 8 bit mapping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kstSylinder 11">
                <a:extLst>
                  <a:ext uri="{FF2B5EF4-FFF2-40B4-BE49-F238E27FC236}">
                    <a16:creationId xmlns:a16="http://schemas.microsoft.com/office/drawing/2014/main" id="{0E78AD40-D4F2-47A9-A52A-1ECF849768C5}"/>
                  </a:ext>
                </a:extLst>
              </p:cNvPr>
              <p:cNvSpPr txBox="1"/>
              <p:nvPr/>
            </p:nvSpPr>
            <p:spPr>
              <a:xfrm>
                <a:off x="7504321" y="2765933"/>
                <a:ext cx="4236098" cy="2882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/>
                  <a:t>Approximation of </a:t>
                </a:r>
                <a:r>
                  <a:rPr lang="fr-FR" sz="1600" dirty="0" err="1"/>
                  <a:t>deformation</a:t>
                </a:r>
                <a:r>
                  <a:rPr lang="fr-FR" sz="1600" dirty="0"/>
                  <a:t>: </a:t>
                </a:r>
                <a:r>
                  <a:rPr lang="fr-FR" sz="1600" dirty="0">
                    <a:sym typeface="Symbol" panose="05050102010706020507" pitchFamily="18" charset="2"/>
                  </a:rPr>
                  <a:t> (e/2)</a:t>
                </a:r>
                <a:r>
                  <a:rPr lang="fr-FR" sz="1600" dirty="0"/>
                  <a:t> </a:t>
                </a:r>
                <a:r>
                  <a:rPr lang="fr-FR" sz="1600" dirty="0">
                    <a:sym typeface="Symbol" panose="05050102010706020507" pitchFamily="18" charset="2"/>
                  </a:rPr>
                  <a:t>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fr-FR" sz="1600" dirty="0"/>
              </a:p>
              <a:p>
                <a:r>
                  <a:rPr lang="fr-FR" sz="1600" dirty="0"/>
                  <a:t>	</a:t>
                </a:r>
                <a:r>
                  <a:rPr lang="fr-FR" sz="1200" dirty="0"/>
                  <a:t>e: </a:t>
                </a:r>
                <a:r>
                  <a:rPr lang="fr-FR" sz="1200" dirty="0" err="1"/>
                  <a:t>paper</a:t>
                </a:r>
                <a:r>
                  <a:rPr lang="fr-FR" sz="1200" dirty="0"/>
                  <a:t> </a:t>
                </a:r>
                <a:r>
                  <a:rPr lang="fr-FR" sz="1200" dirty="0" err="1"/>
                  <a:t>thickness</a:t>
                </a:r>
                <a:endParaRPr lang="fr-FR" sz="1200" dirty="0"/>
              </a:p>
              <a:p>
                <a:r>
                  <a:rPr lang="fr-FR" sz="1200" dirty="0"/>
                  <a:t>	R: radius of </a:t>
                </a:r>
                <a:r>
                  <a:rPr lang="fr-FR" sz="1200" dirty="0" err="1"/>
                  <a:t>curvature</a:t>
                </a:r>
                <a:endParaRPr lang="fr-F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/>
                  <a:t>No </a:t>
                </a:r>
                <a:r>
                  <a:rPr lang="fr-FR" sz="1600" dirty="0" err="1"/>
                  <a:t>industrial</a:t>
                </a:r>
                <a:r>
                  <a:rPr lang="fr-FR" sz="1600" dirty="0"/>
                  <a:t> standard for HB </a:t>
                </a:r>
                <a:r>
                  <a:rPr lang="fr-FR" sz="1600" dirty="0" err="1"/>
                  <a:t>scale</a:t>
                </a:r>
                <a:endParaRPr lang="fr-F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/>
                  <a:t>Pencil manufacturers set their own internal standards for graphite hardness grades and overall quality of the core, some differences are regional. In Japan, consumers tend to prefer softer darker leads; so an HB lead produced in Japan is generally softer and darker than an HB from European producers.</a:t>
                </a:r>
                <a:endParaRPr lang="fr-FR" sz="1600" dirty="0"/>
              </a:p>
            </p:txBody>
          </p:sp>
        </mc:Choice>
        <mc:Fallback xmlns="">
          <p:sp>
            <p:nvSpPr>
              <p:cNvPr id="12" name="TekstSylinder 11">
                <a:extLst>
                  <a:ext uri="{FF2B5EF4-FFF2-40B4-BE49-F238E27FC236}">
                    <a16:creationId xmlns:a16="http://schemas.microsoft.com/office/drawing/2014/main" id="{0E78AD40-D4F2-47A9-A52A-1ECF84976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321" y="2765933"/>
                <a:ext cx="4236098" cy="2882712"/>
              </a:xfrm>
              <a:prstGeom prst="rect">
                <a:avLst/>
              </a:prstGeom>
              <a:blipFill>
                <a:blip r:embed="rId4"/>
                <a:stretch>
                  <a:fillRect l="-5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ell 13">
            <a:extLst>
              <a:ext uri="{FF2B5EF4-FFF2-40B4-BE49-F238E27FC236}">
                <a16:creationId xmlns:a16="http://schemas.microsoft.com/office/drawing/2014/main" id="{12AD2DBC-4999-4AE5-9D45-93508AB35A95}"/>
              </a:ext>
            </a:extLst>
          </p:cNvPr>
          <p:cNvGraphicFramePr>
            <a:graphicFrameLocks noGrp="1"/>
          </p:cNvGraphicFramePr>
          <p:nvPr/>
        </p:nvGraphicFramePr>
        <p:xfrm>
          <a:off x="4410734" y="4358704"/>
          <a:ext cx="2808000" cy="2453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4000">
                  <a:extLst>
                    <a:ext uri="{9D8B030D-6E8A-4147-A177-3AD203B41FA5}">
                      <a16:colId xmlns:a16="http://schemas.microsoft.com/office/drawing/2014/main" val="1545041613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710100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/>
                        <a:t>Diameter</a:t>
                      </a:r>
                      <a:r>
                        <a:rPr lang="fr-FR" sz="1200" dirty="0"/>
                        <a:t> in cm for </a:t>
                      </a:r>
                      <a:r>
                        <a:rPr lang="fr-FR" sz="1200" dirty="0" err="1"/>
                        <a:t>cylindrical</a:t>
                      </a:r>
                      <a:r>
                        <a:rPr lang="fr-FR" sz="1200" dirty="0"/>
                        <a:t> test </a:t>
                      </a:r>
                      <a:r>
                        <a:rPr lang="fr-FR" sz="1200" dirty="0" err="1"/>
                        <a:t>objects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/>
                        <a:t>Deformation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139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100" dirty="0"/>
                        <a:t>7,03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0,004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340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100" dirty="0"/>
                        <a:t>5,38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0,006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41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100" dirty="0"/>
                        <a:t>3,98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0,008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85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100" dirty="0"/>
                        <a:t>3,59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0,008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25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100" dirty="0"/>
                        <a:t>1,91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0,016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626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100" dirty="0"/>
                        <a:t>1,75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0,017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637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100" dirty="0"/>
                        <a:t>1,16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0,026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198285"/>
                  </a:ext>
                </a:extLst>
              </a:tr>
            </a:tbl>
          </a:graphicData>
        </a:graphic>
      </p:graphicFrame>
      <p:pic>
        <p:nvPicPr>
          <p:cNvPr id="15" name="Bilde 14">
            <a:extLst>
              <a:ext uri="{FF2B5EF4-FFF2-40B4-BE49-F238E27FC236}">
                <a16:creationId xmlns:a16="http://schemas.microsoft.com/office/drawing/2014/main" id="{CADEBA8D-2519-42A0-9C00-2A13D77B0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4321" y="1790673"/>
            <a:ext cx="3134162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8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7B0CEF-05EC-4604-A64C-CD0A6C6C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7693"/>
            <a:ext cx="12192000" cy="132556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fr-FR" b="1" dirty="0"/>
              <a:t>	Résultats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110FAF5-52DA-42FC-BA21-80A4C5315D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6898163"/>
              </p:ext>
            </p:extLst>
          </p:nvPr>
        </p:nvGraphicFramePr>
        <p:xfrm>
          <a:off x="308106" y="1555477"/>
          <a:ext cx="576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287BA8D-161E-4A33-A7BD-B4AD683AA7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9615522"/>
              </p:ext>
            </p:extLst>
          </p:nvPr>
        </p:nvGraphicFramePr>
        <p:xfrm>
          <a:off x="6059838" y="1555477"/>
          <a:ext cx="576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016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7B0CEF-05EC-4604-A64C-CD0A6C6C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0261"/>
            <a:ext cx="12192000" cy="132556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fr-FR" b="1" dirty="0"/>
              <a:t>	Limites du capteur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DBF0E4-EDEB-48F4-985E-A8D531021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7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endParaRPr lang="fr-FR" dirty="0"/>
          </a:p>
        </p:txBody>
      </p:sp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90311EE6-4FFB-4437-82DC-C72178147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093202"/>
              </p:ext>
            </p:extLst>
          </p:nvPr>
        </p:nvGraphicFramePr>
        <p:xfrm>
          <a:off x="528320" y="1734312"/>
          <a:ext cx="1082548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5480">
                  <a:extLst>
                    <a:ext uri="{9D8B030D-6E8A-4147-A177-3AD203B41FA5}">
                      <a16:colId xmlns:a16="http://schemas.microsoft.com/office/drawing/2014/main" val="3939871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</a:rPr>
                        <a:t>Convertisseur CAN: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96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2400" dirty="0"/>
                        <a:t>Perte de résolution dans le passage de 10 bits à 8 bits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2400" dirty="0"/>
                        <a:t>Offset sur la sortie, qui augmente avec </a:t>
                      </a:r>
                      <a:r>
                        <a:rPr lang="fr-FR" sz="2400" dirty="0" err="1"/>
                        <a:t>R</a:t>
                      </a:r>
                      <a:r>
                        <a:rPr lang="fr-FR" sz="2400" baseline="-25000" dirty="0" err="1"/>
                        <a:t>potdig</a:t>
                      </a:r>
                      <a:r>
                        <a:rPr lang="fr-FR" sz="2400" dirty="0"/>
                        <a:t> qui augmente</a:t>
                      </a:r>
                    </a:p>
                  </a:txBody>
                  <a:tcPr>
                    <a:solidFill>
                      <a:srgbClr val="E5E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474946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2DC190FC-3F9B-4306-AFC3-6F25401FB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239848"/>
              </p:ext>
            </p:extLst>
          </p:nvPr>
        </p:nvGraphicFramePr>
        <p:xfrm>
          <a:off x="528320" y="3120514"/>
          <a:ext cx="1082548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5480">
                  <a:extLst>
                    <a:ext uri="{9D8B030D-6E8A-4147-A177-3AD203B41FA5}">
                      <a16:colId xmlns:a16="http://schemas.microsoft.com/office/drawing/2014/main" val="3939871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</a:rPr>
                        <a:t>Arduino code: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96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2400" dirty="0"/>
                        <a:t>Besoin d’un réponse plus rapide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2400" dirty="0"/>
                        <a:t>Résolution pas suffisante: 10 bits sur l’écran OLED et 8 bits sur l’application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2400" dirty="0"/>
                        <a:t>Pas d’interruption sur le bouton SWITCH</a:t>
                      </a:r>
                    </a:p>
                  </a:txBody>
                  <a:tcPr>
                    <a:solidFill>
                      <a:srgbClr val="E5E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474946"/>
                  </a:ext>
                </a:extLst>
              </a:tr>
            </a:tbl>
          </a:graphicData>
        </a:graphic>
      </p:graphicFrame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D6C49D59-3545-406D-AA4A-A7751E5D0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968971"/>
              </p:ext>
            </p:extLst>
          </p:nvPr>
        </p:nvGraphicFramePr>
        <p:xfrm>
          <a:off x="528320" y="4872476"/>
          <a:ext cx="1082548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5480">
                  <a:extLst>
                    <a:ext uri="{9D8B030D-6E8A-4147-A177-3AD203B41FA5}">
                      <a16:colId xmlns:a16="http://schemas.microsoft.com/office/drawing/2014/main" val="3939871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</a:rPr>
                        <a:t>Mesures de test: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96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2400" dirty="0"/>
                        <a:t>Quantité de graphite non homogène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2400" dirty="0"/>
                        <a:t>Quantité de graphite non linéairement variable en fonction des crayons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2400" dirty="0"/>
                        <a:t>Papier déformé après plusieurs mesures</a:t>
                      </a:r>
                    </a:p>
                  </a:txBody>
                  <a:tcPr>
                    <a:solidFill>
                      <a:srgbClr val="E5E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474946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1E6B485-F90B-42FE-A753-0F372B62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3AF7-E928-46C0-A5EE-F556C80A636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1671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547</Words>
  <Application>Microsoft Office PowerPoint</Application>
  <PresentationFormat>Grand écran</PresentationFormat>
  <Paragraphs>116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Symbol</vt:lpstr>
      <vt:lpstr>Thème Office</vt:lpstr>
      <vt:lpstr>Capteur de déformation low-tech </vt:lpstr>
      <vt:lpstr> Théorie de la percolation dans les systèmes  granulaires</vt:lpstr>
      <vt:lpstr> Conditionneur</vt:lpstr>
      <vt:lpstr> Conception du PCB</vt:lpstr>
      <vt:lpstr> Android application</vt:lpstr>
      <vt:lpstr> Banc de test</vt:lpstr>
      <vt:lpstr> Résultats</vt:lpstr>
      <vt:lpstr> Limites du capteur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Capteur de déformation low-tech </dc:title>
  <dc:creator>Edith Mariez</dc:creator>
  <cp:lastModifiedBy>Edith Mariez</cp:lastModifiedBy>
  <cp:revision>19</cp:revision>
  <dcterms:created xsi:type="dcterms:W3CDTF">2022-04-18T10:16:34Z</dcterms:created>
  <dcterms:modified xsi:type="dcterms:W3CDTF">2022-04-19T07:07:04Z</dcterms:modified>
</cp:coreProperties>
</file>