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2155" y="2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6BCFF-7A91-4CF5-AF4D-461F3074E7F3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B5AE6-E371-4FE8-96F5-DE98DA01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87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5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6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46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9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36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80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0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7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38D2-8468-4CC0-B444-1919BE21656D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53A8-68D8-40E5-BECA-2C9EFEA1B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Q== (343×147)">
            <a:extLst>
              <a:ext uri="{FF2B5EF4-FFF2-40B4-BE49-F238E27FC236}">
                <a16:creationId xmlns:a16="http://schemas.microsoft.com/office/drawing/2014/main" id="{0696C9B7-9E36-4B6D-A91B-C3C7362A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29" y="512598"/>
            <a:ext cx="811240" cy="3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0AC711-F8B9-4114-B96D-9E6CB3BFB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" y="512598"/>
            <a:ext cx="1604356" cy="347674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1AB0E55E-847C-46E1-8F57-2FD5278E5AF5}"/>
              </a:ext>
            </a:extLst>
          </p:cNvPr>
          <p:cNvGrpSpPr/>
          <p:nvPr/>
        </p:nvGrpSpPr>
        <p:grpSpPr>
          <a:xfrm>
            <a:off x="549000" y="160661"/>
            <a:ext cx="5760000" cy="246221"/>
            <a:chOff x="549000" y="160661"/>
            <a:chExt cx="5760000" cy="246221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9920F30-4152-4965-A477-81E00D4982C7}"/>
                </a:ext>
              </a:extLst>
            </p:cNvPr>
            <p:cNvSpPr txBox="1"/>
            <p:nvPr/>
          </p:nvSpPr>
          <p:spPr>
            <a:xfrm>
              <a:off x="549000" y="160661"/>
              <a:ext cx="57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.Helvetica Neue Interface" panose="020B0604020202020204" pitchFamily="34" charset="0"/>
                  <a:ea typeface=".Helvetica Neue Interface" panose="020B0604020202020204" pitchFamily="34" charset="0"/>
                </a:rPr>
                <a:t>Agathe Lièvre – Assia Nguyen                  AIME-GSWO3 	                          5ISS - 2021/2022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2B0A8F5-9B98-4B36-A830-28B480D91E0A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393065"/>
              <a:ext cx="57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141461D-3ECF-4580-8F36-61A3F02082A2}"/>
              </a:ext>
            </a:extLst>
          </p:cNvPr>
          <p:cNvCxnSpPr>
            <a:cxnSpLocks/>
          </p:cNvCxnSpPr>
          <p:nvPr/>
        </p:nvCxnSpPr>
        <p:spPr>
          <a:xfrm>
            <a:off x="549000" y="979805"/>
            <a:ext cx="57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F9F81A-528C-4BAC-823C-9B08C2F71DF6}"/>
              </a:ext>
            </a:extLst>
          </p:cNvPr>
          <p:cNvSpPr txBox="1"/>
          <p:nvPr/>
        </p:nvSpPr>
        <p:spPr>
          <a:xfrm>
            <a:off x="4594500" y="499749"/>
            <a:ext cx="1714500" cy="37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latin typeface=".Helvetica Neue Interface" panose="020B0604020202020204" pitchFamily="34" charset="0"/>
                <a:ea typeface=".Helvetica Neue Interface" panose="020B0604020202020204" pitchFamily="34" charset="0"/>
              </a:rPr>
              <a:t>AIME-GSWO3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AEF6E0-415B-41FB-B980-D067013F0FB1}"/>
              </a:ext>
            </a:extLst>
          </p:cNvPr>
          <p:cNvSpPr txBox="1"/>
          <p:nvPr/>
        </p:nvSpPr>
        <p:spPr>
          <a:xfrm>
            <a:off x="1318260" y="1057553"/>
            <a:ext cx="499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.Helvetica Neue Interface" panose="020B0604020202020204" pitchFamily="34" charset="0"/>
                <a:ea typeface=".Helvetica Neue Interface" panose="020B0604020202020204" pitchFamily="34" charset="0"/>
              </a:rPr>
              <a:t>Low energy semiconductor gas sensor based on WO</a:t>
            </a:r>
            <a:r>
              <a:rPr lang="en-US" sz="1200" dirty="0">
                <a:latin typeface=".Helvetica Neue Interface" panose="020B0604020202020204" pitchFamily="34" charset="0"/>
                <a:ea typeface=".Helvetica Neue Interface" panose="020B0604020202020204" pitchFamily="34" charset="0"/>
              </a:rPr>
              <a:t>3</a:t>
            </a:r>
            <a:r>
              <a:rPr lang="en-US" sz="1600" dirty="0">
                <a:latin typeface=".Helvetica Neue Interface" panose="020B0604020202020204" pitchFamily="34" charset="0"/>
                <a:ea typeface=".Helvetica Neue Interface" panose="020B0604020202020204" pitchFamily="34" charset="0"/>
              </a:rPr>
              <a:t> nanorods particles</a:t>
            </a:r>
            <a:endParaRPr lang="fr-FR" sz="1600" dirty="0">
              <a:latin typeface=".Helvetica Neue Interface" panose="020B0604020202020204" pitchFamily="34" charset="0"/>
              <a:ea typeface=".Helvetica Neue Interface" panose="020B0604020202020204" pitchFamily="34" charset="0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BE92773-94E3-4D03-8021-E8C2C4A77D8C}"/>
              </a:ext>
            </a:extLst>
          </p:cNvPr>
          <p:cNvGrpSpPr/>
          <p:nvPr/>
        </p:nvGrpSpPr>
        <p:grpSpPr>
          <a:xfrm>
            <a:off x="3775350" y="1899555"/>
            <a:ext cx="2533650" cy="4553640"/>
            <a:chOff x="3775350" y="1899555"/>
            <a:chExt cx="2533650" cy="4553640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3AF83EE-AD79-4E1C-B83B-4E1F0F0B3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48" r="7708" b="18548"/>
            <a:stretch/>
          </p:blipFill>
          <p:spPr>
            <a:xfrm>
              <a:off x="4122570" y="4332298"/>
              <a:ext cx="1839210" cy="1663456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843F737-3373-4133-BA58-F47F0601D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55" b="27628"/>
            <a:stretch/>
          </p:blipFill>
          <p:spPr>
            <a:xfrm>
              <a:off x="4122570" y="2076776"/>
              <a:ext cx="1839210" cy="20783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4CF782-7C80-4315-974E-836E63E73DFC}"/>
                </a:ext>
              </a:extLst>
            </p:cNvPr>
            <p:cNvSpPr/>
            <p:nvPr/>
          </p:nvSpPr>
          <p:spPr>
            <a:xfrm>
              <a:off x="3775350" y="1899555"/>
              <a:ext cx="2533650" cy="4553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E10DC4D-7BDE-4255-A53C-C572F4520ED0}"/>
                </a:ext>
              </a:extLst>
            </p:cNvPr>
            <p:cNvSpPr txBox="1"/>
            <p:nvPr/>
          </p:nvSpPr>
          <p:spPr>
            <a:xfrm>
              <a:off x="4127290" y="6102436"/>
              <a:ext cx="1834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Fig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1: AIME-GSWO3</a:t>
              </a:r>
            </a:p>
          </p:txBody>
        </p: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BE76B94-EE3F-4AEF-AC89-7E55E15547C9}"/>
              </a:ext>
            </a:extLst>
          </p:cNvPr>
          <p:cNvCxnSpPr>
            <a:cxnSpLocks/>
          </p:cNvCxnSpPr>
          <p:nvPr/>
        </p:nvCxnSpPr>
        <p:spPr>
          <a:xfrm>
            <a:off x="549000" y="1708501"/>
            <a:ext cx="57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3F18517-7E30-4F9C-BF1C-DBD4DCCDEBF7}"/>
              </a:ext>
            </a:extLst>
          </p:cNvPr>
          <p:cNvSpPr txBox="1"/>
          <p:nvPr/>
        </p:nvSpPr>
        <p:spPr>
          <a:xfrm>
            <a:off x="542799" y="1899555"/>
            <a:ext cx="30436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Helvetica" pitchFamily="2" charset="0"/>
                <a:ea typeface=".Helvetica Neue Interface" panose="020B0604020202020204" pitchFamily="34" charset="0"/>
              </a:rPr>
              <a:t>FEATURES</a:t>
            </a:r>
            <a:endParaRPr lang="en-US" sz="1200" b="1" u="sng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algn="just"/>
            <a:endParaRPr lang="en-US" sz="1200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itchFamily="2" charset="0"/>
                <a:ea typeface=".Helvetica Neue Interface" panose="020B0604020202020204" pitchFamily="34" charset="0"/>
              </a:rPr>
              <a:t>Detection of Ammonia NH</a:t>
            </a:r>
            <a:r>
              <a:rPr lang="en-US" sz="1000" dirty="0">
                <a:latin typeface="Helvetica" pitchFamily="2" charset="0"/>
                <a:ea typeface=".Helvetica Neue Interface" panose="020B0604020202020204" pitchFamily="34" charset="0"/>
              </a:rPr>
              <a:t>3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,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Nitrogen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Dioxide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NO</a:t>
            </a:r>
            <a:r>
              <a:rPr lang="fr-FR" sz="1000" dirty="0">
                <a:latin typeface="Helvetica" pitchFamily="2" charset="0"/>
                <a:ea typeface=".Helvetica Neue Interface" panose="020B0604020202020204" pitchFamily="34" charset="0"/>
              </a:rPr>
              <a:t>2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and Ethanol C</a:t>
            </a:r>
            <a:r>
              <a:rPr lang="fr-FR" sz="1000" dirty="0">
                <a:latin typeface="Helvetica" pitchFamily="2" charset="0"/>
                <a:ea typeface=".Helvetica Neue Interface" panose="020B0604020202020204" pitchFamily="34" charset="0"/>
              </a:rPr>
              <a:t>2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H</a:t>
            </a:r>
            <a:r>
              <a:rPr lang="fr-FR" sz="1000" dirty="0">
                <a:latin typeface="Helvetica" pitchFamily="2" charset="0"/>
                <a:ea typeface=".Helvetica Neue Interface" panose="020B0604020202020204" pitchFamily="34" charset="0"/>
              </a:rPr>
              <a:t>6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Two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integrated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gas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sensors</a:t>
            </a:r>
            <a:endParaRPr lang="fr-FR" sz="1200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Temperature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sensor</a:t>
            </a:r>
            <a:endParaRPr lang="fr-FR" sz="1200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Thermal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resistor</a:t>
            </a:r>
            <a:endParaRPr lang="fr-FR" sz="1200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Low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cost</a:t>
            </a:r>
            <a:endParaRPr lang="fr-FR" sz="1200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Low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energy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</a:t>
            </a: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consumption</a:t>
            </a:r>
            <a:endParaRPr lang="fr-FR" sz="1200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dirty="0" err="1">
                <a:latin typeface="Helvetica" pitchFamily="2" charset="0"/>
                <a:ea typeface=".Helvetica Neue Interface" panose="020B0604020202020204" pitchFamily="34" charset="0"/>
              </a:rPr>
              <a:t>Easy</a:t>
            </a:r>
            <a:r>
              <a:rPr lang="fr-FR" sz="1200" dirty="0">
                <a:latin typeface="Helvetica" pitchFamily="2" charset="0"/>
                <a:ea typeface=".Helvetica Neue Interface" panose="020B0604020202020204" pitchFamily="34" charset="0"/>
              </a:rPr>
              <a:t> to use</a:t>
            </a:r>
            <a:endParaRPr lang="en-US" sz="1000" dirty="0">
              <a:latin typeface="Helvetica" pitchFamily="2" charset="0"/>
              <a:ea typeface=".Helvetica Neue Interface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E023FE6-D5BD-4EBA-BF53-05E61FAE6948}"/>
              </a:ext>
            </a:extLst>
          </p:cNvPr>
          <p:cNvSpPr txBox="1"/>
          <p:nvPr/>
        </p:nvSpPr>
        <p:spPr>
          <a:xfrm>
            <a:off x="542798" y="3972196"/>
            <a:ext cx="304368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Helvetica" pitchFamily="2" charset="0"/>
                <a:ea typeface=".Helvetica Neue Interface" panose="020B0604020202020204" pitchFamily="34" charset="0"/>
              </a:rPr>
              <a:t>DESCRIPTION</a:t>
            </a:r>
            <a:endParaRPr lang="en-US" sz="1200" b="1" u="sng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algn="just"/>
            <a:endParaRPr lang="en-US" sz="1200" dirty="0">
              <a:latin typeface="Helvetica" pitchFamily="2" charset="0"/>
              <a:ea typeface=".Helvetica Neue Interface" panose="020B0604020202020204" pitchFamily="34" charset="0"/>
            </a:endParaRPr>
          </a:p>
          <a:p>
            <a:pPr algn="just"/>
            <a:r>
              <a:rPr lang="en-US" sz="1200" dirty="0">
                <a:latin typeface="Helvetica" pitchFamily="2" charset="0"/>
                <a:ea typeface=".Helvetica Neue Interface" panose="020B0604020202020204" pitchFamily="34" charset="0"/>
              </a:rPr>
              <a:t>	The AIME-GSWO3 is a semiconductor gas sensor developed by INSA Toulouse students for their 5</a:t>
            </a:r>
            <a:r>
              <a:rPr lang="en-US" sz="1200" baseline="30000" dirty="0">
                <a:latin typeface="Helvetica" pitchFamily="2" charset="0"/>
                <a:ea typeface=".Helvetica Neue Interface" panose="020B0604020202020204" pitchFamily="34" charset="0"/>
              </a:rPr>
              <a:t>th</a:t>
            </a:r>
            <a:r>
              <a:rPr lang="en-US" sz="1200" dirty="0">
                <a:latin typeface="Helvetica" pitchFamily="2" charset="0"/>
                <a:ea typeface=".Helvetica Neue Interface" panose="020B0604020202020204" pitchFamily="34" charset="0"/>
              </a:rPr>
              <a:t> year in Innovative Smart System (ISS). It was made in the AIME’s labs. This gas sensor uses Tungsten Trioxide WO</a:t>
            </a:r>
            <a:r>
              <a:rPr lang="en-US" sz="1000" dirty="0">
                <a:latin typeface="Helvetica" pitchFamily="2" charset="0"/>
                <a:ea typeface=".Helvetica Neue Interface" panose="020B0604020202020204" pitchFamily="34" charset="0"/>
              </a:rPr>
              <a:t>3 </a:t>
            </a:r>
            <a:r>
              <a:rPr lang="en-US" sz="1200" dirty="0">
                <a:latin typeface="Helvetica" pitchFamily="2" charset="0"/>
                <a:ea typeface=".Helvetica Neue Interface" panose="020B0604020202020204" pitchFamily="34" charset="0"/>
              </a:rPr>
              <a:t>nanorods particles. It is composed of two sensitive active sides, a wide N-doped Poly-</a:t>
            </a:r>
            <a:r>
              <a:rPr lang="en-US" sz="1200" dirty="0" err="1">
                <a:latin typeface="Helvetica" pitchFamily="2" charset="0"/>
                <a:ea typeface=".Helvetica Neue Interface" panose="020B0604020202020204" pitchFamily="34" charset="0"/>
              </a:rPr>
              <a:t>Silicium</a:t>
            </a:r>
            <a:r>
              <a:rPr lang="en-US" sz="1200" dirty="0">
                <a:latin typeface="Helvetica" pitchFamily="2" charset="0"/>
                <a:ea typeface=".Helvetica Neue Interface" panose="020B0604020202020204" pitchFamily="34" charset="0"/>
              </a:rPr>
              <a:t> layer to heat the sensor up to 300°C and an aluminum resistor layer to measure the temperature of the sensor.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809D406-F075-41A7-AE25-2CCE89DC6C50}"/>
              </a:ext>
            </a:extLst>
          </p:cNvPr>
          <p:cNvSpPr txBox="1"/>
          <p:nvPr/>
        </p:nvSpPr>
        <p:spPr>
          <a:xfrm>
            <a:off x="542798" y="6581474"/>
            <a:ext cx="304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Helvetica" pitchFamily="2" charset="0"/>
                <a:ea typeface=".Helvetica Neue Interface" panose="020B0604020202020204" pitchFamily="34" charset="0"/>
              </a:rPr>
              <a:t>PIN LAYOUT</a:t>
            </a:r>
            <a:r>
              <a:rPr lang="en-US" sz="1200" dirty="0">
                <a:latin typeface="Helvetica" pitchFamily="2" charset="0"/>
                <a:ea typeface=".Helvetica Neue Interface" panose="020B0604020202020204" pitchFamily="34" charset="0"/>
              </a:rPr>
              <a:t>	</a:t>
            </a:r>
          </a:p>
        </p:txBody>
      </p:sp>
      <p:graphicFrame>
        <p:nvGraphicFramePr>
          <p:cNvPr id="27" name="Tableau 27">
            <a:extLst>
              <a:ext uri="{FF2B5EF4-FFF2-40B4-BE49-F238E27FC236}">
                <a16:creationId xmlns:a16="http://schemas.microsoft.com/office/drawing/2014/main" id="{B93153A4-83EA-48FD-BD32-FBC72791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0428"/>
              </p:ext>
            </p:extLst>
          </p:nvPr>
        </p:nvGraphicFramePr>
        <p:xfrm>
          <a:off x="2834638" y="6982582"/>
          <a:ext cx="3474362" cy="24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181">
                  <a:extLst>
                    <a:ext uri="{9D8B030D-6E8A-4147-A177-3AD203B41FA5}">
                      <a16:colId xmlns:a16="http://schemas.microsoft.com/office/drawing/2014/main" val="2731598174"/>
                    </a:ext>
                  </a:extLst>
                </a:gridCol>
                <a:gridCol w="1737181">
                  <a:extLst>
                    <a:ext uri="{9D8B030D-6E8A-4147-A177-3AD203B41FA5}">
                      <a16:colId xmlns:a16="http://schemas.microsoft.com/office/drawing/2014/main" val="1582657540"/>
                    </a:ext>
                  </a:extLst>
                </a:gridCol>
              </a:tblGrid>
              <a:tr h="2920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Pin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number</a:t>
                      </a:r>
                      <a:endParaRPr lang="fr-FR" sz="12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Function</a:t>
                      </a:r>
                      <a:endParaRPr lang="fr-FR" sz="12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00873"/>
                  </a:ext>
                </a:extLst>
              </a:tr>
              <a:tr h="4868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1 –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Helvetica" pitchFamily="2" charset="0"/>
                        </a:rPr>
                        <a:t>Temperature</a:t>
                      </a:r>
                      <a:r>
                        <a:rPr lang="fr-FR" sz="1200" dirty="0"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sensor</a:t>
                      </a:r>
                      <a:r>
                        <a:rPr lang="fr-FR" sz="1200" dirty="0">
                          <a:latin typeface="Helvetica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(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Aluminum</a:t>
                      </a:r>
                      <a:r>
                        <a:rPr lang="fr-FR" sz="1200" dirty="0"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resistor</a:t>
                      </a:r>
                      <a:r>
                        <a:rPr lang="fr-FR" sz="1200" dirty="0">
                          <a:latin typeface="Helvetica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407396"/>
                  </a:ext>
                </a:extLst>
              </a:tr>
              <a:tr h="2920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2 –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Gas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sensor</a:t>
                      </a:r>
                      <a:r>
                        <a:rPr lang="fr-FR" sz="1200" dirty="0">
                          <a:latin typeface="Helvetica" pitchFamily="2" charset="0"/>
                        </a:rPr>
                        <a:t> 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27783"/>
                  </a:ext>
                </a:extLst>
              </a:tr>
              <a:tr h="4868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3 –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Thermal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resistor</a:t>
                      </a:r>
                      <a:r>
                        <a:rPr lang="fr-FR" sz="1200" dirty="0">
                          <a:latin typeface="Helvetica" pitchFamily="2" charset="0"/>
                        </a:rPr>
                        <a:t> (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Polysilicon</a:t>
                      </a:r>
                      <a:r>
                        <a:rPr lang="fr-FR" sz="1200" dirty="0"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resistor</a:t>
                      </a:r>
                      <a:r>
                        <a:rPr lang="fr-FR" sz="1200" dirty="0">
                          <a:latin typeface="Helvetica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66968"/>
                  </a:ext>
                </a:extLst>
              </a:tr>
              <a:tr h="2920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7 –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Gas </a:t>
                      </a:r>
                      <a:r>
                        <a:rPr lang="fr-FR" sz="1200" dirty="0" err="1">
                          <a:latin typeface="Helvetica" pitchFamily="2" charset="0"/>
                        </a:rPr>
                        <a:t>sensor</a:t>
                      </a:r>
                      <a:r>
                        <a:rPr lang="fr-FR" sz="1200" dirty="0">
                          <a:latin typeface="Helvetica" pitchFamily="2" charset="0"/>
                        </a:rPr>
                        <a:t> 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63383"/>
                  </a:ext>
                </a:extLst>
              </a:tr>
              <a:tr h="2920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58082"/>
                  </a:ext>
                </a:extLst>
              </a:tr>
              <a:tr h="2920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Helvetica" pitchFamily="2" charset="0"/>
                        </a:rPr>
                        <a:t>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34910"/>
                  </a:ext>
                </a:extLst>
              </a:tr>
            </a:tbl>
          </a:graphicData>
        </a:graphic>
      </p:graphicFrame>
      <p:sp>
        <p:nvSpPr>
          <p:cNvPr id="40" name="ZoneTexte 39">
            <a:extLst>
              <a:ext uri="{FF2B5EF4-FFF2-40B4-BE49-F238E27FC236}">
                <a16:creationId xmlns:a16="http://schemas.microsoft.com/office/drawing/2014/main" id="{B637681A-C31E-48AC-AEC7-88FA3C6DC7E6}"/>
              </a:ext>
            </a:extLst>
          </p:cNvPr>
          <p:cNvSpPr txBox="1"/>
          <p:nvPr/>
        </p:nvSpPr>
        <p:spPr>
          <a:xfrm>
            <a:off x="1466908" y="8790728"/>
            <a:ext cx="30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Helvetica" pitchFamily="2" charset="0"/>
              </a:rPr>
              <a:t>10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10BF1AE-4F49-4A93-B2A7-CDF4D933168F}"/>
              </a:ext>
            </a:extLst>
          </p:cNvPr>
          <p:cNvGrpSpPr/>
          <p:nvPr/>
        </p:nvGrpSpPr>
        <p:grpSpPr>
          <a:xfrm>
            <a:off x="549000" y="9558081"/>
            <a:ext cx="5760000" cy="250912"/>
            <a:chOff x="549000" y="9558081"/>
            <a:chExt cx="5760000" cy="250912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B27DA51-6372-4195-8B6C-EDF8E278F70F}"/>
                </a:ext>
              </a:extLst>
            </p:cNvPr>
            <p:cNvSpPr txBox="1"/>
            <p:nvPr/>
          </p:nvSpPr>
          <p:spPr>
            <a:xfrm>
              <a:off x="549000" y="9562772"/>
              <a:ext cx="57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.Helvetica Neue Interface" panose="020B0604020202020204" pitchFamily="34" charset="0"/>
                  <a:ea typeface=".Helvetica Neue Interface" panose="020B0604020202020204" pitchFamily="34" charset="0"/>
                </a:rPr>
                <a:t>1</a:t>
              </a:r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FF55A03-9908-4558-8B3A-F1EB629923CB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9558081"/>
              <a:ext cx="57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 descr="2Q== (343×147)">
              <a:extLst>
                <a:ext uri="{FF2B5EF4-FFF2-40B4-BE49-F238E27FC236}">
                  <a16:creationId xmlns:a16="http://schemas.microsoft.com/office/drawing/2014/main" id="{9207DB41-AA9F-4BFE-9BF2-2CBF91427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333" y="9625707"/>
              <a:ext cx="427667" cy="183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3D621D03-29A6-4BEB-8175-C452CF507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411" y="9625707"/>
              <a:ext cx="845779" cy="183286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C5B6451-8538-4E71-8C56-1F53AA833F22}"/>
              </a:ext>
            </a:extLst>
          </p:cNvPr>
          <p:cNvGrpSpPr/>
          <p:nvPr/>
        </p:nvGrpSpPr>
        <p:grpSpPr>
          <a:xfrm>
            <a:off x="542798" y="6992121"/>
            <a:ext cx="2160467" cy="2434007"/>
            <a:chOff x="542798" y="6992121"/>
            <a:chExt cx="2160467" cy="2434007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D21221C-2CAF-4766-B6A6-CA085B3A994E}"/>
                </a:ext>
              </a:extLst>
            </p:cNvPr>
            <p:cNvGrpSpPr/>
            <p:nvPr/>
          </p:nvGrpSpPr>
          <p:grpSpPr>
            <a:xfrm>
              <a:off x="542798" y="6992121"/>
              <a:ext cx="2160467" cy="2434007"/>
              <a:chOff x="542798" y="7263853"/>
              <a:chExt cx="2160467" cy="2434007"/>
            </a:xfrm>
          </p:grpSpPr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B8C27C0E-89A2-41E6-AFC2-CFC6253E5B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910" t="3833" r="11369" b="-5026"/>
              <a:stretch/>
            </p:blipFill>
            <p:spPr>
              <a:xfrm>
                <a:off x="542798" y="7263853"/>
                <a:ext cx="2160467" cy="243400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83EF00A-B05D-474D-9EF8-52B376BC36D1}"/>
                  </a:ext>
                </a:extLst>
              </p:cNvPr>
              <p:cNvSpPr txBox="1"/>
              <p:nvPr/>
            </p:nvSpPr>
            <p:spPr>
              <a:xfrm>
                <a:off x="2069536" y="8858120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FBBE53C-0F33-4BC1-90D4-9C3159E1A983}"/>
                  </a:ext>
                </a:extLst>
              </p:cNvPr>
              <p:cNvSpPr txBox="1"/>
              <p:nvPr/>
            </p:nvSpPr>
            <p:spPr>
              <a:xfrm>
                <a:off x="2333696" y="8494900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5445436-5816-4CB0-9683-BE04083BF50A}"/>
                  </a:ext>
                </a:extLst>
              </p:cNvPr>
              <p:cNvSpPr txBox="1"/>
              <p:nvPr/>
            </p:nvSpPr>
            <p:spPr>
              <a:xfrm>
                <a:off x="2333696" y="7989001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7F3219C-8569-4AC4-9038-BEC430D80E61}"/>
                  </a:ext>
                </a:extLst>
              </p:cNvPr>
              <p:cNvSpPr txBox="1"/>
              <p:nvPr/>
            </p:nvSpPr>
            <p:spPr>
              <a:xfrm>
                <a:off x="2069536" y="7587305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4BEC054-DE04-4863-A70E-4DA2F0A6B8C9}"/>
                  </a:ext>
                </a:extLst>
              </p:cNvPr>
              <p:cNvSpPr txBox="1"/>
              <p:nvPr/>
            </p:nvSpPr>
            <p:spPr>
              <a:xfrm>
                <a:off x="1537407" y="7366196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14700A6-1A05-467C-9921-F031B7E3FC3F}"/>
                  </a:ext>
                </a:extLst>
              </p:cNvPr>
              <p:cNvSpPr txBox="1"/>
              <p:nvPr/>
            </p:nvSpPr>
            <p:spPr>
              <a:xfrm>
                <a:off x="989303" y="7587304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9DD3BFA-16D1-4E5A-81C6-5B84DA98EE67}"/>
                  </a:ext>
                </a:extLst>
              </p:cNvPr>
              <p:cNvSpPr txBox="1"/>
              <p:nvPr/>
            </p:nvSpPr>
            <p:spPr>
              <a:xfrm>
                <a:off x="758163" y="7989001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F209BA2-9B9F-4E4C-A003-5572CB3796E9}"/>
                  </a:ext>
                </a:extLst>
              </p:cNvPr>
              <p:cNvSpPr txBox="1"/>
              <p:nvPr/>
            </p:nvSpPr>
            <p:spPr>
              <a:xfrm>
                <a:off x="758770" y="8494899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latin typeface="Helvetica" pitchFamily="2" charset="0"/>
                  </a:rPr>
                  <a:t>8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DD3BA7E-B743-45C2-821D-47BDFDDAF60F}"/>
                  </a:ext>
                </a:extLst>
              </p:cNvPr>
              <p:cNvSpPr txBox="1"/>
              <p:nvPr/>
            </p:nvSpPr>
            <p:spPr>
              <a:xfrm>
                <a:off x="989303" y="8854180"/>
                <a:ext cx="167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latin typeface="Helvetica" pitchFamily="2" charset="0"/>
                  </a:rPr>
                  <a:t>9</a:t>
                </a:r>
              </a:p>
            </p:txBody>
          </p:sp>
        </p:grp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45BB8E8-4BDC-4480-B317-E3C3962A4937}"/>
                </a:ext>
              </a:extLst>
            </p:cNvPr>
            <p:cNvSpPr txBox="1"/>
            <p:nvPr/>
          </p:nvSpPr>
          <p:spPr>
            <a:xfrm>
              <a:off x="703981" y="9179793"/>
              <a:ext cx="1834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Fig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2: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Sensor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Pin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Layout</a:t>
              </a:r>
              <a:endParaRPr lang="fr-FR" sz="1000" u="sng" dirty="0">
                <a:latin typeface="Helvetica" pitchFamily="2" charset="0"/>
                <a:ea typeface=".Helvetica Neue Interface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77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4">
            <a:extLst>
              <a:ext uri="{FF2B5EF4-FFF2-40B4-BE49-F238E27FC236}">
                <a16:creationId xmlns:a16="http://schemas.microsoft.com/office/drawing/2014/main" id="{162D3807-C1F7-4B8E-A569-19FE058E859C}"/>
              </a:ext>
            </a:extLst>
          </p:cNvPr>
          <p:cNvSpPr txBox="1"/>
          <p:nvPr/>
        </p:nvSpPr>
        <p:spPr>
          <a:xfrm>
            <a:off x="549000" y="478831"/>
            <a:ext cx="304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Helvetica" pitchFamily="2" charset="0"/>
                <a:ea typeface=".Helvetica Neue Interface" panose="020B0604020202020204" pitchFamily="34" charset="0"/>
              </a:rPr>
              <a:t>GENERAL CHARACTERISTICS</a:t>
            </a:r>
            <a:endParaRPr lang="en-US" sz="1200" dirty="0">
              <a:latin typeface="Helvetica" pitchFamily="2" charset="0"/>
              <a:ea typeface=".Helvetica Neue Interface" panose="020B0604020202020204" pitchFamily="34" charset="0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5D86DDA-A07A-474F-821F-E6B4534741CD}"/>
              </a:ext>
            </a:extLst>
          </p:cNvPr>
          <p:cNvGrpSpPr/>
          <p:nvPr/>
        </p:nvGrpSpPr>
        <p:grpSpPr>
          <a:xfrm>
            <a:off x="549000" y="160661"/>
            <a:ext cx="5760000" cy="246221"/>
            <a:chOff x="549000" y="160661"/>
            <a:chExt cx="5760000" cy="246221"/>
          </a:xfrm>
        </p:grpSpPr>
        <p:sp>
          <p:nvSpPr>
            <p:cNvPr id="13" name="TextBox 43">
              <a:extLst>
                <a:ext uri="{FF2B5EF4-FFF2-40B4-BE49-F238E27FC236}">
                  <a16:creationId xmlns:a16="http://schemas.microsoft.com/office/drawing/2014/main" id="{CAB03491-822A-4808-85C2-538EAABA27A4}"/>
                </a:ext>
              </a:extLst>
            </p:cNvPr>
            <p:cNvSpPr txBox="1"/>
            <p:nvPr/>
          </p:nvSpPr>
          <p:spPr>
            <a:xfrm>
              <a:off x="549000" y="160661"/>
              <a:ext cx="57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.Helvetica Neue Interface" panose="020B0604020202020204" pitchFamily="34" charset="0"/>
                  <a:ea typeface=".Helvetica Neue Interface" panose="020B0604020202020204" pitchFamily="34" charset="0"/>
                </a:rPr>
                <a:t>Agathe Lièvre – Assia Nguyen                  AIME-GSWO3 	                          5ISS - 2021/2022</a:t>
              </a:r>
            </a:p>
          </p:txBody>
        </p:sp>
        <p:cxnSp>
          <p:nvCxnSpPr>
            <p:cNvPr id="14" name="Straight Connector 6">
              <a:extLst>
                <a:ext uri="{FF2B5EF4-FFF2-40B4-BE49-F238E27FC236}">
                  <a16:creationId xmlns:a16="http://schemas.microsoft.com/office/drawing/2014/main" id="{340D096B-60E6-4B19-846A-C1A89AA05866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393065"/>
              <a:ext cx="57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1D6EBB9-8461-4ADD-B9FD-8D80DD88E426}"/>
              </a:ext>
            </a:extLst>
          </p:cNvPr>
          <p:cNvGrpSpPr/>
          <p:nvPr/>
        </p:nvGrpSpPr>
        <p:grpSpPr>
          <a:xfrm>
            <a:off x="549000" y="9558081"/>
            <a:ext cx="5760000" cy="250912"/>
            <a:chOff x="549000" y="9558081"/>
            <a:chExt cx="5760000" cy="250912"/>
          </a:xfrm>
        </p:grpSpPr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B467C04-FCF9-4FAA-B8C9-FD5FAED21C6D}"/>
                </a:ext>
              </a:extLst>
            </p:cNvPr>
            <p:cNvSpPr txBox="1"/>
            <p:nvPr/>
          </p:nvSpPr>
          <p:spPr>
            <a:xfrm>
              <a:off x="549000" y="9562772"/>
              <a:ext cx="57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.Helvetica Neue Interface" panose="020B0604020202020204" pitchFamily="34" charset="0"/>
                  <a:ea typeface=".Helvetica Neue Interface" panose="020B0604020202020204" pitchFamily="34" charset="0"/>
                </a:rPr>
                <a:t>2</a:t>
              </a:r>
            </a:p>
          </p:txBody>
        </p:sp>
        <p:cxnSp>
          <p:nvCxnSpPr>
            <p:cNvPr id="15" name="Straight Connector 40">
              <a:extLst>
                <a:ext uri="{FF2B5EF4-FFF2-40B4-BE49-F238E27FC236}">
                  <a16:creationId xmlns:a16="http://schemas.microsoft.com/office/drawing/2014/main" id="{E66AFDD9-32C5-4538-9F5B-3C8A1FBC7883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9558081"/>
              <a:ext cx="57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 descr="2Q== (343×147)">
              <a:extLst>
                <a:ext uri="{FF2B5EF4-FFF2-40B4-BE49-F238E27FC236}">
                  <a16:creationId xmlns:a16="http://schemas.microsoft.com/office/drawing/2014/main" id="{2840D070-06B7-4D8C-B93D-996217BD0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333" y="9625707"/>
              <a:ext cx="427667" cy="183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5">
              <a:extLst>
                <a:ext uri="{FF2B5EF4-FFF2-40B4-BE49-F238E27FC236}">
                  <a16:creationId xmlns:a16="http://schemas.microsoft.com/office/drawing/2014/main" id="{6030A7A3-77FF-4368-8D85-45CB3F47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411" y="9625707"/>
              <a:ext cx="845779" cy="183286"/>
            </a:xfrm>
            <a:prstGeom prst="rect">
              <a:avLst/>
            </a:prstGeom>
          </p:spPr>
        </p:pic>
      </p:grpSp>
      <p:graphicFrame>
        <p:nvGraphicFramePr>
          <p:cNvPr id="28" name="Tableau 10">
            <a:extLst>
              <a:ext uri="{FF2B5EF4-FFF2-40B4-BE49-F238E27FC236}">
                <a16:creationId xmlns:a16="http://schemas.microsoft.com/office/drawing/2014/main" id="{D42BCEB7-826F-44EA-9D51-E49929AAC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47170"/>
              </p:ext>
            </p:extLst>
          </p:nvPr>
        </p:nvGraphicFramePr>
        <p:xfrm>
          <a:off x="632808" y="865289"/>
          <a:ext cx="559238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590">
                  <a:extLst>
                    <a:ext uri="{9D8B030D-6E8A-4147-A177-3AD203B41FA5}">
                      <a16:colId xmlns:a16="http://schemas.microsoft.com/office/drawing/2014/main" val="2873970342"/>
                    </a:ext>
                  </a:extLst>
                </a:gridCol>
                <a:gridCol w="3098794">
                  <a:extLst>
                    <a:ext uri="{9D8B030D-6E8A-4147-A177-3AD203B41FA5}">
                      <a16:colId xmlns:a16="http://schemas.microsoft.com/office/drawing/2014/main" val="4181112401"/>
                    </a:ext>
                  </a:extLst>
                </a:gridCol>
              </a:tblGrid>
              <a:tr h="243069"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Chemical 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sensor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24619"/>
                  </a:ext>
                </a:extLst>
              </a:tr>
              <a:tr h="891253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Helvetica" pitchFamily="2" charset="0"/>
                        </a:rPr>
                        <a:t>Materials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Silicon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N-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doped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poly-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silicon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heater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Aluminum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temperature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measurements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Nanoparticles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of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Tungsten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Trioxide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(WO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3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28775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latin typeface="Helvetica" pitchFamily="2" charset="0"/>
                        </a:rPr>
                        <a:t>Sensor</a:t>
                      </a:r>
                      <a:r>
                        <a:rPr lang="fr-FR" sz="1200" b="1" dirty="0">
                          <a:latin typeface="Helvetica" pitchFamily="2" charset="0"/>
                        </a:rPr>
                        <a:t>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Active (power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supply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required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15072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Helvetica" pitchFamily="2" charset="0"/>
                        </a:rPr>
                        <a:t>Gas </a:t>
                      </a:r>
                      <a:r>
                        <a:rPr lang="fr-FR" sz="1200" b="1" dirty="0" err="1">
                          <a:latin typeface="Helvetica" pitchFamily="2" charset="0"/>
                        </a:rPr>
                        <a:t>Measurement</a:t>
                      </a:r>
                      <a:endParaRPr lang="fr-FR" sz="12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Resistive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measure</a:t>
                      </a:r>
                      <a:endParaRPr lang="fr-FR" sz="12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410835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latin typeface="Helvetica" pitchFamily="2" charset="0"/>
                        </a:rPr>
                        <a:t>Temperature</a:t>
                      </a:r>
                      <a:r>
                        <a:rPr lang="fr-FR" sz="1200" b="1" dirty="0"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latin typeface="Helvetica" pitchFamily="2" charset="0"/>
                        </a:rPr>
                        <a:t>Measurement</a:t>
                      </a:r>
                      <a:endParaRPr lang="fr-FR" sz="12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Resistive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measure</a:t>
                      </a:r>
                      <a:endParaRPr lang="fr-FR" sz="12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90458"/>
                  </a:ext>
                </a:extLst>
              </a:tr>
              <a:tr h="1377390"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latin typeface="Helvetica" pitchFamily="2" charset="0"/>
                        </a:rPr>
                        <a:t>Detectable</a:t>
                      </a:r>
                      <a:r>
                        <a:rPr lang="fr-FR" sz="1200" b="1" dirty="0"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latin typeface="Helvetica" pitchFamily="2" charset="0"/>
                        </a:rPr>
                        <a:t>Gases</a:t>
                      </a:r>
                      <a:endParaRPr lang="fr-FR" sz="12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Alcohols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(-OH)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Ammonia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(NH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3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Carbon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Monoxide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(CO)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Dihydrogen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(H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Ethanol (C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H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Hydrogen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Sulfide (SO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Methane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(CH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4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Nitrogen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Dioxide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(NO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70307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latin typeface="Helvetica" pitchFamily="2" charset="0"/>
                        </a:rPr>
                        <a:t>Typical</a:t>
                      </a:r>
                      <a:r>
                        <a:rPr lang="fr-FR" sz="1200" b="1" dirty="0"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latin typeface="Helvetica" pitchFamily="2" charset="0"/>
                        </a:rPr>
                        <a:t>Detection</a:t>
                      </a:r>
                      <a:r>
                        <a:rPr lang="fr-FR" sz="1200" b="1" dirty="0">
                          <a:latin typeface="Helvetica" pitchFamily="2" charset="0"/>
                        </a:rPr>
                        <a:t>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&gt; 1 ppm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67796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Helvetica" pitchFamily="2" charset="0"/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TO-5-10 (10 pins)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60685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Helvetica" pitchFamily="2" charset="0"/>
                        </a:rPr>
                        <a:t>Head Diameter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9.5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382725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Helvetica" pitchFamily="2" charset="0"/>
                        </a:rPr>
                        <a:t>Head </a:t>
                      </a:r>
                      <a:r>
                        <a:rPr lang="fr-FR" sz="1200" b="1" dirty="0" err="1">
                          <a:latin typeface="Helvetica" pitchFamily="2" charset="0"/>
                        </a:rPr>
                        <a:t>Height</a:t>
                      </a:r>
                      <a:endParaRPr lang="fr-FR" sz="12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4.7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27161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Helvetica" pitchFamily="2" charset="0"/>
                        </a:rPr>
                        <a:t>Package </a:t>
                      </a:r>
                      <a:r>
                        <a:rPr lang="fr-FR" sz="1200" b="1" dirty="0" err="1">
                          <a:latin typeface="Helvetica" pitchFamily="2" charset="0"/>
                        </a:rPr>
                        <a:t>Height</a:t>
                      </a:r>
                      <a:endParaRPr lang="fr-FR" sz="12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25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870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Helvetica" pitchFamily="2" charset="0"/>
                        </a:rPr>
                        <a:t>Pin Diameter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0.6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47668"/>
                  </a:ext>
                </a:extLst>
              </a:tr>
              <a:tr h="243069"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latin typeface="Helvetica" pitchFamily="2" charset="0"/>
                        </a:rPr>
                        <a:t>Mounting</a:t>
                      </a:r>
                      <a:endParaRPr lang="fr-FR" sz="12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Through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hole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fixed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(THT)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54758"/>
                  </a:ext>
                </a:extLst>
              </a:tr>
            </a:tbl>
          </a:graphicData>
        </a:graphic>
      </p:graphicFrame>
      <p:sp>
        <p:nvSpPr>
          <p:cNvPr id="31" name="TextBox 24">
            <a:extLst>
              <a:ext uri="{FF2B5EF4-FFF2-40B4-BE49-F238E27FC236}">
                <a16:creationId xmlns:a16="http://schemas.microsoft.com/office/drawing/2014/main" id="{0D337292-C7B7-42E1-8011-39CEF51E7BC4}"/>
              </a:ext>
            </a:extLst>
          </p:cNvPr>
          <p:cNvSpPr txBox="1"/>
          <p:nvPr/>
        </p:nvSpPr>
        <p:spPr>
          <a:xfrm>
            <a:off x="549000" y="6527445"/>
            <a:ext cx="33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Helvetica" pitchFamily="2" charset="0"/>
                <a:ea typeface=".Helvetica Neue Interface" panose="020B0604020202020204" pitchFamily="34" charset="0"/>
              </a:rPr>
              <a:t>GAS SENSOR CHARACTERISTICS</a:t>
            </a:r>
            <a:endParaRPr lang="en-US" sz="1200" dirty="0">
              <a:latin typeface="Helvetica" pitchFamily="2" charset="0"/>
              <a:ea typeface=".Helvetica Neue Interface" panose="020B0604020202020204" pitchFamily="34" charset="0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050E2E3-539B-4ED8-B6FE-1BCBE80BFDFF}"/>
              </a:ext>
            </a:extLst>
          </p:cNvPr>
          <p:cNvGrpSpPr/>
          <p:nvPr/>
        </p:nvGrpSpPr>
        <p:grpSpPr>
          <a:xfrm>
            <a:off x="1753166" y="6944938"/>
            <a:ext cx="3351668" cy="2418634"/>
            <a:chOff x="1753166" y="6904298"/>
            <a:chExt cx="3351668" cy="2418634"/>
          </a:xfrm>
        </p:grpSpPr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6D0E9A6A-1EBC-48FC-8745-A173AB4E1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" t="11623" r="3616" b="-2963"/>
            <a:stretch/>
          </p:blipFill>
          <p:spPr bwMode="auto">
            <a:xfrm>
              <a:off x="1753166" y="6904298"/>
              <a:ext cx="3351668" cy="24186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6A44C0CF-EABA-4741-9DC0-677FD982772D}"/>
                </a:ext>
              </a:extLst>
            </p:cNvPr>
            <p:cNvSpPr txBox="1"/>
            <p:nvPr/>
          </p:nvSpPr>
          <p:spPr>
            <a:xfrm>
              <a:off x="2511755" y="9036705"/>
              <a:ext cx="1834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Fig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3: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14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98F7024B-3AE9-4102-A7DD-C9E186312DB0}"/>
              </a:ext>
            </a:extLst>
          </p:cNvPr>
          <p:cNvGrpSpPr/>
          <p:nvPr/>
        </p:nvGrpSpPr>
        <p:grpSpPr>
          <a:xfrm>
            <a:off x="549000" y="160661"/>
            <a:ext cx="5760000" cy="246221"/>
            <a:chOff x="549000" y="160661"/>
            <a:chExt cx="5760000" cy="246221"/>
          </a:xfrm>
        </p:grpSpPr>
        <p:sp>
          <p:nvSpPr>
            <p:cNvPr id="5" name="TextBox 43">
              <a:extLst>
                <a:ext uri="{FF2B5EF4-FFF2-40B4-BE49-F238E27FC236}">
                  <a16:creationId xmlns:a16="http://schemas.microsoft.com/office/drawing/2014/main" id="{31E679C0-DE90-4328-B4E6-D9C98079895B}"/>
                </a:ext>
              </a:extLst>
            </p:cNvPr>
            <p:cNvSpPr txBox="1"/>
            <p:nvPr/>
          </p:nvSpPr>
          <p:spPr>
            <a:xfrm>
              <a:off x="549000" y="160661"/>
              <a:ext cx="57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.Helvetica Neue Interface" panose="020B0604020202020204" pitchFamily="34" charset="0"/>
                  <a:ea typeface=".Helvetica Neue Interface" panose="020B0604020202020204" pitchFamily="34" charset="0"/>
                </a:rPr>
                <a:t>Agathe Lièvre – Assia Nguyen                  AIME-GSWO3 	                          5ISS - 2021/2022</a:t>
              </a:r>
            </a:p>
          </p:txBody>
        </p:sp>
        <p:cxnSp>
          <p:nvCxnSpPr>
            <p:cNvPr id="6" name="Straight Connector 6">
              <a:extLst>
                <a:ext uri="{FF2B5EF4-FFF2-40B4-BE49-F238E27FC236}">
                  <a16:creationId xmlns:a16="http://schemas.microsoft.com/office/drawing/2014/main" id="{5EE61772-4542-4C00-9139-BCB55374654D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393065"/>
              <a:ext cx="57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2D4C2B9-10AC-49A5-82AA-F3365A51B5BB}"/>
              </a:ext>
            </a:extLst>
          </p:cNvPr>
          <p:cNvGrpSpPr/>
          <p:nvPr/>
        </p:nvGrpSpPr>
        <p:grpSpPr>
          <a:xfrm>
            <a:off x="549000" y="9558081"/>
            <a:ext cx="5760000" cy="250912"/>
            <a:chOff x="549000" y="9558081"/>
            <a:chExt cx="5760000" cy="250912"/>
          </a:xfrm>
        </p:grpSpPr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6711F1DC-4608-4975-B572-E7B4360CE9A4}"/>
                </a:ext>
              </a:extLst>
            </p:cNvPr>
            <p:cNvSpPr txBox="1"/>
            <p:nvPr/>
          </p:nvSpPr>
          <p:spPr>
            <a:xfrm>
              <a:off x="549000" y="9562772"/>
              <a:ext cx="57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.Helvetica Neue Interface" panose="020B0604020202020204" pitchFamily="34" charset="0"/>
                  <a:ea typeface=".Helvetica Neue Interface" panose="020B0604020202020204" pitchFamily="34" charset="0"/>
                </a:rPr>
                <a:t>3</a:t>
              </a:r>
            </a:p>
          </p:txBody>
        </p:sp>
        <p:cxnSp>
          <p:nvCxnSpPr>
            <p:cNvPr id="7" name="Straight Connector 40">
              <a:extLst>
                <a:ext uri="{FF2B5EF4-FFF2-40B4-BE49-F238E27FC236}">
                  <a16:creationId xmlns:a16="http://schemas.microsoft.com/office/drawing/2014/main" id="{D7761B39-E607-4CA0-86DC-0BE98ED8226E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9558081"/>
              <a:ext cx="57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2Q== (343×147)">
              <a:extLst>
                <a:ext uri="{FF2B5EF4-FFF2-40B4-BE49-F238E27FC236}">
                  <a16:creationId xmlns:a16="http://schemas.microsoft.com/office/drawing/2014/main" id="{9881B897-D9E2-4C2F-A743-58A324EB9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333" y="9625707"/>
              <a:ext cx="427667" cy="183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5">
              <a:extLst>
                <a:ext uri="{FF2B5EF4-FFF2-40B4-BE49-F238E27FC236}">
                  <a16:creationId xmlns:a16="http://schemas.microsoft.com/office/drawing/2014/main" id="{58708F27-3EF2-497C-8042-6C716364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411" y="9625707"/>
              <a:ext cx="845779" cy="183286"/>
            </a:xfrm>
            <a:prstGeom prst="rect">
              <a:avLst/>
            </a:prstGeom>
          </p:spPr>
        </p:pic>
      </p:grpSp>
      <p:sp>
        <p:nvSpPr>
          <p:cNvPr id="22" name="TextBox 24">
            <a:extLst>
              <a:ext uri="{FF2B5EF4-FFF2-40B4-BE49-F238E27FC236}">
                <a16:creationId xmlns:a16="http://schemas.microsoft.com/office/drawing/2014/main" id="{959C17DB-9435-46FB-B943-FF7D451373A4}"/>
              </a:ext>
            </a:extLst>
          </p:cNvPr>
          <p:cNvSpPr txBox="1"/>
          <p:nvPr/>
        </p:nvSpPr>
        <p:spPr>
          <a:xfrm>
            <a:off x="549000" y="509357"/>
            <a:ext cx="33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Helvetica" pitchFamily="2" charset="0"/>
                <a:ea typeface=".Helvetica Neue Interface" panose="020B0604020202020204" pitchFamily="34" charset="0"/>
              </a:rPr>
              <a:t>ELECTRICAL CHARACTERISTICS</a:t>
            </a:r>
            <a:endParaRPr lang="en-US" sz="1200" dirty="0">
              <a:latin typeface="Helvetica" pitchFamily="2" charset="0"/>
              <a:ea typeface=".Helvetica Neue Interface" panose="020B0604020202020204" pitchFamily="34" charset="0"/>
            </a:endParaRPr>
          </a:p>
        </p:txBody>
      </p:sp>
      <p:graphicFrame>
        <p:nvGraphicFramePr>
          <p:cNvPr id="23" name="Tableau 16">
            <a:extLst>
              <a:ext uri="{FF2B5EF4-FFF2-40B4-BE49-F238E27FC236}">
                <a16:creationId xmlns:a16="http://schemas.microsoft.com/office/drawing/2014/main" id="{B9350926-BF05-4405-989E-2E08BF88A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82953"/>
              </p:ext>
            </p:extLst>
          </p:nvPr>
        </p:nvGraphicFramePr>
        <p:xfrm>
          <a:off x="911835" y="935701"/>
          <a:ext cx="5034330" cy="237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178">
                  <a:extLst>
                    <a:ext uri="{9D8B030D-6E8A-4147-A177-3AD203B41FA5}">
                      <a16:colId xmlns:a16="http://schemas.microsoft.com/office/drawing/2014/main" val="388722831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8226356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84991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9345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1221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8765157"/>
                    </a:ext>
                  </a:extLst>
                </a:gridCol>
              </a:tblGrid>
              <a:tr h="291136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Units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12160"/>
                  </a:ext>
                </a:extLst>
              </a:tr>
              <a:tr h="291136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Typical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9538"/>
                  </a:ext>
                </a:extLst>
              </a:tr>
              <a:tr h="291136">
                <a:tc rowSpan="3"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Resistance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Gas </a:t>
                      </a:r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Sensor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</a:t>
                      </a:r>
                      <a:r>
                        <a:rPr lang="el-G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Ω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44955"/>
                  </a:ext>
                </a:extLst>
              </a:tr>
              <a:tr h="335946">
                <a:tc v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Temperature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Sensor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Ω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11034"/>
                  </a:ext>
                </a:extLst>
              </a:tr>
              <a:tr h="291136">
                <a:tc v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Heater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Ω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6754"/>
                  </a:ext>
                </a:extLst>
              </a:tr>
              <a:tr h="291136">
                <a:tc rowSpan="3"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Voltage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Gas </a:t>
                      </a:r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Sensor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06286"/>
                  </a:ext>
                </a:extLst>
              </a:tr>
              <a:tr h="291136">
                <a:tc v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Temperature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Sensor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66904"/>
                  </a:ext>
                </a:extLst>
              </a:tr>
              <a:tr h="291136">
                <a:tc v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Heater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64616"/>
                  </a:ext>
                </a:extLst>
              </a:tr>
            </a:tbl>
          </a:graphicData>
        </a:graphic>
      </p:graphicFrame>
      <p:grpSp>
        <p:nvGrpSpPr>
          <p:cNvPr id="29" name="Groupe 28">
            <a:extLst>
              <a:ext uri="{FF2B5EF4-FFF2-40B4-BE49-F238E27FC236}">
                <a16:creationId xmlns:a16="http://schemas.microsoft.com/office/drawing/2014/main" id="{E20B2424-D65E-4D73-A0E8-6E12FDC371EF}"/>
              </a:ext>
            </a:extLst>
          </p:cNvPr>
          <p:cNvGrpSpPr/>
          <p:nvPr/>
        </p:nvGrpSpPr>
        <p:grpSpPr>
          <a:xfrm>
            <a:off x="549000" y="3622820"/>
            <a:ext cx="2845318" cy="2844590"/>
            <a:chOff x="549000" y="3622820"/>
            <a:chExt cx="2845318" cy="2844590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28D50E-ED17-4CCF-B218-8E173425A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" t="527" r="531" b="-13562"/>
            <a:stretch/>
          </p:blipFill>
          <p:spPr bwMode="auto">
            <a:xfrm>
              <a:off x="549000" y="3622820"/>
              <a:ext cx="2844000" cy="2844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0CBFD624-18BF-42D8-AADB-4DAD143F2542}"/>
                </a:ext>
              </a:extLst>
            </p:cNvPr>
            <p:cNvSpPr txBox="1"/>
            <p:nvPr/>
          </p:nvSpPr>
          <p:spPr>
            <a:xfrm>
              <a:off x="550318" y="6036686"/>
              <a:ext cx="2844000" cy="40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Fig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4: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Current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/Voltage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characteristics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of the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Aluminum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resistor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at 20°C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9AD8A38-DB18-4BE5-91DB-F01F02666090}"/>
              </a:ext>
            </a:extLst>
          </p:cNvPr>
          <p:cNvGrpSpPr/>
          <p:nvPr/>
        </p:nvGrpSpPr>
        <p:grpSpPr>
          <a:xfrm>
            <a:off x="3566325" y="3622819"/>
            <a:ext cx="2844000" cy="2844585"/>
            <a:chOff x="3566325" y="3622819"/>
            <a:chExt cx="2844000" cy="2844585"/>
          </a:xfrm>
        </p:grpSpPr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6DC94951-C5FA-406C-97F6-F4EEF5327C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15349"/>
            <a:stretch/>
          </p:blipFill>
          <p:spPr bwMode="auto">
            <a:xfrm>
              <a:off x="3566325" y="3622819"/>
              <a:ext cx="2844000" cy="2844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46">
              <a:extLst>
                <a:ext uri="{FF2B5EF4-FFF2-40B4-BE49-F238E27FC236}">
                  <a16:creationId xmlns:a16="http://schemas.microsoft.com/office/drawing/2014/main" id="{CDB1CB55-AE26-4D70-AEC0-9AE8C6DF875C}"/>
                </a:ext>
              </a:extLst>
            </p:cNvPr>
            <p:cNvSpPr txBox="1"/>
            <p:nvPr/>
          </p:nvSpPr>
          <p:spPr>
            <a:xfrm>
              <a:off x="3566325" y="6036686"/>
              <a:ext cx="284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Fig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5: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Resistivity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of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Aluminum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, Val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Polyakov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- 2004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B5F898F-8B1A-4899-9502-3D5DCCCA57EC}"/>
              </a:ext>
            </a:extLst>
          </p:cNvPr>
          <p:cNvGrpSpPr/>
          <p:nvPr/>
        </p:nvGrpSpPr>
        <p:grpSpPr>
          <a:xfrm>
            <a:off x="549000" y="6783180"/>
            <a:ext cx="5861325" cy="2510165"/>
            <a:chOff x="549000" y="6783180"/>
            <a:chExt cx="5861325" cy="2510165"/>
          </a:xfrm>
        </p:grpSpPr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648A89EA-01DE-4748-900A-34635F991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5137"/>
            <a:stretch/>
          </p:blipFill>
          <p:spPr bwMode="auto">
            <a:xfrm>
              <a:off x="549000" y="6783180"/>
              <a:ext cx="5861325" cy="25101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46">
              <a:extLst>
                <a:ext uri="{FF2B5EF4-FFF2-40B4-BE49-F238E27FC236}">
                  <a16:creationId xmlns:a16="http://schemas.microsoft.com/office/drawing/2014/main" id="{FCB3A8EF-FC68-4C50-80F6-3E3BBFF02BC8}"/>
                </a:ext>
              </a:extLst>
            </p:cNvPr>
            <p:cNvSpPr txBox="1"/>
            <p:nvPr/>
          </p:nvSpPr>
          <p:spPr>
            <a:xfrm>
              <a:off x="549000" y="8973348"/>
              <a:ext cx="5861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Fig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6: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Current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/Voltage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characteristics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of the Poly-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silicon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</a:t>
              </a:r>
              <a:r>
                <a:rPr lang="fr-FR" sz="1000" u="sng" dirty="0" err="1">
                  <a:latin typeface="Helvetica" pitchFamily="2" charset="0"/>
                  <a:ea typeface=".Helvetica Neue Interface" panose="020B0604020202020204" pitchFamily="34" charset="0"/>
                </a:rPr>
                <a:t>resistor</a:t>
              </a:r>
              <a:r>
                <a:rPr lang="fr-FR" sz="1000" u="sng" dirty="0">
                  <a:latin typeface="Helvetica" pitchFamily="2" charset="0"/>
                  <a:ea typeface=".Helvetica Neue Interface" panose="020B0604020202020204" pitchFamily="34" charset="0"/>
                </a:rPr>
                <a:t> at 20°C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40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>
            <a:extLst>
              <a:ext uri="{FF2B5EF4-FFF2-40B4-BE49-F238E27FC236}">
                <a16:creationId xmlns:a16="http://schemas.microsoft.com/office/drawing/2014/main" id="{6711F1DC-4608-4975-B572-E7B4360CE9A4}"/>
              </a:ext>
            </a:extLst>
          </p:cNvPr>
          <p:cNvSpPr txBox="1"/>
          <p:nvPr/>
        </p:nvSpPr>
        <p:spPr>
          <a:xfrm>
            <a:off x="549000" y="9562772"/>
            <a:ext cx="57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.Helvetica Neue Interface" panose="020B0604020202020204" pitchFamily="34" charset="0"/>
                <a:ea typeface=".Helvetica Neue Interface" panose="020B0604020202020204" pitchFamily="34" charset="0"/>
              </a:rPr>
              <a:t>4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03834D3-13D7-411F-908C-F0DCA7A1E6CB}"/>
              </a:ext>
            </a:extLst>
          </p:cNvPr>
          <p:cNvGrpSpPr/>
          <p:nvPr/>
        </p:nvGrpSpPr>
        <p:grpSpPr>
          <a:xfrm>
            <a:off x="549000" y="160661"/>
            <a:ext cx="5760000" cy="246221"/>
            <a:chOff x="549000" y="160661"/>
            <a:chExt cx="5760000" cy="246221"/>
          </a:xfrm>
        </p:grpSpPr>
        <p:sp>
          <p:nvSpPr>
            <p:cNvPr id="5" name="TextBox 43">
              <a:extLst>
                <a:ext uri="{FF2B5EF4-FFF2-40B4-BE49-F238E27FC236}">
                  <a16:creationId xmlns:a16="http://schemas.microsoft.com/office/drawing/2014/main" id="{31E679C0-DE90-4328-B4E6-D9C98079895B}"/>
                </a:ext>
              </a:extLst>
            </p:cNvPr>
            <p:cNvSpPr txBox="1"/>
            <p:nvPr/>
          </p:nvSpPr>
          <p:spPr>
            <a:xfrm>
              <a:off x="549000" y="160661"/>
              <a:ext cx="57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.Helvetica Neue Interface" panose="020B0604020202020204" pitchFamily="34" charset="0"/>
                  <a:ea typeface=".Helvetica Neue Interface" panose="020B0604020202020204" pitchFamily="34" charset="0"/>
                </a:rPr>
                <a:t>Agathe Lièvre – Assia Nguyen                  AIME-GSWO3 	                          5ISS - 2021/2022</a:t>
              </a:r>
            </a:p>
          </p:txBody>
        </p:sp>
        <p:cxnSp>
          <p:nvCxnSpPr>
            <p:cNvPr id="6" name="Straight Connector 6">
              <a:extLst>
                <a:ext uri="{FF2B5EF4-FFF2-40B4-BE49-F238E27FC236}">
                  <a16:creationId xmlns:a16="http://schemas.microsoft.com/office/drawing/2014/main" id="{5EE61772-4542-4C00-9139-BCB55374654D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393065"/>
              <a:ext cx="57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0">
            <a:extLst>
              <a:ext uri="{FF2B5EF4-FFF2-40B4-BE49-F238E27FC236}">
                <a16:creationId xmlns:a16="http://schemas.microsoft.com/office/drawing/2014/main" id="{D7761B39-E607-4CA0-86DC-0BE98ED8226E}"/>
              </a:ext>
            </a:extLst>
          </p:cNvPr>
          <p:cNvCxnSpPr>
            <a:cxnSpLocks/>
          </p:cNvCxnSpPr>
          <p:nvPr/>
        </p:nvCxnSpPr>
        <p:spPr>
          <a:xfrm>
            <a:off x="549000" y="9558081"/>
            <a:ext cx="57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2Q== (343×147)">
            <a:extLst>
              <a:ext uri="{FF2B5EF4-FFF2-40B4-BE49-F238E27FC236}">
                <a16:creationId xmlns:a16="http://schemas.microsoft.com/office/drawing/2014/main" id="{9881B897-D9E2-4C2F-A743-58A324EB9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33" y="9625707"/>
            <a:ext cx="427667" cy="18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5">
            <a:extLst>
              <a:ext uri="{FF2B5EF4-FFF2-40B4-BE49-F238E27FC236}">
                <a16:creationId xmlns:a16="http://schemas.microsoft.com/office/drawing/2014/main" id="{58708F27-3EF2-497C-8042-6C716364D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11" y="9625707"/>
            <a:ext cx="845779" cy="183286"/>
          </a:xfrm>
          <a:prstGeom prst="rect">
            <a:avLst/>
          </a:prstGeom>
        </p:spPr>
      </p:pic>
      <p:sp>
        <p:nvSpPr>
          <p:cNvPr id="13" name="TextBox 24">
            <a:extLst>
              <a:ext uri="{FF2B5EF4-FFF2-40B4-BE49-F238E27FC236}">
                <a16:creationId xmlns:a16="http://schemas.microsoft.com/office/drawing/2014/main" id="{ED37B1C7-791B-4592-9CA1-2340BB696F88}"/>
              </a:ext>
            </a:extLst>
          </p:cNvPr>
          <p:cNvSpPr txBox="1"/>
          <p:nvPr/>
        </p:nvSpPr>
        <p:spPr>
          <a:xfrm>
            <a:off x="549000" y="3402632"/>
            <a:ext cx="33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Helvetica" pitchFamily="2" charset="0"/>
                <a:ea typeface=".Helvetica Neue Interface" panose="020B0604020202020204" pitchFamily="34" charset="0"/>
              </a:rPr>
              <a:t>APPLICATION</a:t>
            </a:r>
            <a:endParaRPr lang="en-US" sz="1200" dirty="0">
              <a:latin typeface="Helvetica" pitchFamily="2" charset="0"/>
              <a:ea typeface=".Helvetica Neue Interface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B1C37F7-A8F3-41C2-B6F7-0024B84B3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7147"/>
          <a:stretch/>
        </p:blipFill>
        <p:spPr>
          <a:xfrm>
            <a:off x="486414" y="3839312"/>
            <a:ext cx="5886594" cy="3478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9D898BD-1831-4EE7-BE91-855AB34A1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08" y="8580456"/>
            <a:ext cx="4174958" cy="7122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4">
            <a:extLst>
              <a:ext uri="{FF2B5EF4-FFF2-40B4-BE49-F238E27FC236}">
                <a16:creationId xmlns:a16="http://schemas.microsoft.com/office/drawing/2014/main" id="{88D30BAD-B94A-415C-9A85-6E7D307392CA}"/>
              </a:ext>
            </a:extLst>
          </p:cNvPr>
          <p:cNvSpPr txBox="1"/>
          <p:nvPr/>
        </p:nvSpPr>
        <p:spPr>
          <a:xfrm>
            <a:off x="549000" y="509165"/>
            <a:ext cx="33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Helvetica" pitchFamily="2" charset="0"/>
                <a:ea typeface=".Helvetica Neue Interface" panose="020B0604020202020204" pitchFamily="34" charset="0"/>
              </a:rPr>
              <a:t>CONFIGURATION</a:t>
            </a:r>
            <a:endParaRPr lang="en-US" sz="1200" dirty="0">
              <a:latin typeface="Helvetica" pitchFamily="2" charset="0"/>
              <a:ea typeface=".Helvetica Neue Interface" panose="020B0604020202020204" pitchFamily="34" charset="0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B49A4E48-A685-47CD-8DE5-78AA7074E1F4}"/>
              </a:ext>
            </a:extLst>
          </p:cNvPr>
          <p:cNvSpPr txBox="1"/>
          <p:nvPr/>
        </p:nvSpPr>
        <p:spPr>
          <a:xfrm>
            <a:off x="542798" y="7455149"/>
            <a:ext cx="576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Helvetica" pitchFamily="2" charset="0"/>
                <a:ea typeface=".Helvetica Neue Interface" panose="020B0604020202020204" pitchFamily="34" charset="0"/>
              </a:rPr>
              <a:t>	The resistance of the sensor has a magnitude of Giga Ohm. This means that a voltage divider is not efficient to measure the voltage. The figure shown above shows a circuit that uses an operational amplifier with a low offset voltage Therefore, it is possible to convert the current of the sensor into its resistance using the following formula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67A2CD-8F40-44F2-B328-E6FA93599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4" y="1101679"/>
            <a:ext cx="5185458" cy="2207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90F6D987-F217-404F-956E-BC11201D56ED}"/>
              </a:ext>
            </a:extLst>
          </p:cNvPr>
          <p:cNvSpPr txBox="1"/>
          <p:nvPr/>
        </p:nvSpPr>
        <p:spPr>
          <a:xfrm>
            <a:off x="542798" y="778601"/>
            <a:ext cx="56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Helvetica" pitchFamily="2" charset="0"/>
                <a:ea typeface=".Helvetica Neue Interface" panose="020B0604020202020204" pitchFamily="34" charset="0"/>
              </a:rPr>
              <a:t>	The package is a 10-Lead TO-5 metal :</a:t>
            </a: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96FD0A08-5AF7-4AB2-B718-D8AD0AC4C61F}"/>
              </a:ext>
            </a:extLst>
          </p:cNvPr>
          <p:cNvSpPr txBox="1"/>
          <p:nvPr/>
        </p:nvSpPr>
        <p:spPr>
          <a:xfrm>
            <a:off x="833934" y="3024879"/>
            <a:ext cx="51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 err="1">
                <a:latin typeface="Helvetica" pitchFamily="2" charset="0"/>
                <a:ea typeface=".Helvetica Neue Interface" panose="020B0604020202020204" pitchFamily="34" charset="0"/>
              </a:rPr>
              <a:t>Fig</a:t>
            </a:r>
            <a:r>
              <a:rPr lang="fr-FR" sz="1000" u="sng" dirty="0">
                <a:latin typeface="Helvetica" pitchFamily="2" charset="0"/>
                <a:ea typeface=".Helvetica Neue Interface" panose="020B0604020202020204" pitchFamily="34" charset="0"/>
              </a:rPr>
              <a:t> 7: Package configuration</a:t>
            </a: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17EE540E-6F57-4CBD-90FB-63AA5EB1606D}"/>
              </a:ext>
            </a:extLst>
          </p:cNvPr>
          <p:cNvSpPr txBox="1"/>
          <p:nvPr/>
        </p:nvSpPr>
        <p:spPr>
          <a:xfrm>
            <a:off x="484992" y="7020254"/>
            <a:ext cx="5886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 err="1">
                <a:latin typeface="Helvetica" pitchFamily="2" charset="0"/>
                <a:ea typeface=".Helvetica Neue Interface" panose="020B0604020202020204" pitchFamily="34" charset="0"/>
              </a:rPr>
              <a:t>Fig</a:t>
            </a:r>
            <a:r>
              <a:rPr lang="fr-FR" sz="1000" u="sng" dirty="0">
                <a:latin typeface="Helvetica" pitchFamily="2" charset="0"/>
                <a:ea typeface=".Helvetica Neue Interface" panose="020B0604020202020204" pitchFamily="34" charset="0"/>
              </a:rPr>
              <a:t> 8: Application </a:t>
            </a:r>
            <a:r>
              <a:rPr lang="fr-FR" sz="1000" u="sng" dirty="0" err="1">
                <a:latin typeface="Helvetica" pitchFamily="2" charset="0"/>
                <a:ea typeface=".Helvetica Neue Interface" panose="020B0604020202020204" pitchFamily="34" charset="0"/>
              </a:rPr>
              <a:t>example</a:t>
            </a:r>
            <a:endParaRPr lang="fr-FR" sz="1000" u="sng" dirty="0">
              <a:latin typeface="Helvetica" pitchFamily="2" charset="0"/>
              <a:ea typeface=".Helvetica Neue Interfa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50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516</Words>
  <Application>Microsoft Office PowerPoint</Application>
  <PresentationFormat>Format A4 (210 x 297 mm)</PresentationFormat>
  <Paragraphs>137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.Helvetica Neue Interface</vt:lpstr>
      <vt:lpstr>Arial</vt:lpstr>
      <vt:lpstr>Calibri</vt:lpstr>
      <vt:lpstr>Calibri Light</vt:lpstr>
      <vt:lpstr>Helvetica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Agathe Lievre</dc:creator>
  <cp:lastModifiedBy>Agathe Lievre</cp:lastModifiedBy>
  <cp:revision>19</cp:revision>
  <dcterms:created xsi:type="dcterms:W3CDTF">2021-12-29T23:34:25Z</dcterms:created>
  <dcterms:modified xsi:type="dcterms:W3CDTF">2021-12-30T14:05:57Z</dcterms:modified>
</cp:coreProperties>
</file>