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57" r:id="rId3"/>
    <p:sldId id="258" r:id="rId4"/>
    <p:sldId id="259"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Style clair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Style moyen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p:cViewPr>
        <p:scale>
          <a:sx n="53" d="100"/>
          <a:sy n="53" d="100"/>
        </p:scale>
        <p:origin x="947"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D843DA-A392-4B16-AD22-4E5E3E7ED1AC}" type="datetimeFigureOut">
              <a:rPr lang="fr-FR" smtClean="0"/>
              <a:t>23/05/2025</a:t>
            </a:fld>
            <a:endParaRPr lang="fr-FR"/>
          </a:p>
        </p:txBody>
      </p:sp>
      <p:sp>
        <p:nvSpPr>
          <p:cNvPr id="4" name="Espace réservé de l'image des diapositives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95E90A-10EC-4DBB-AA7C-E59E7D28A157}" type="slidenum">
              <a:rPr lang="fr-FR" smtClean="0"/>
              <a:t>‹N°›</a:t>
            </a:fld>
            <a:endParaRPr lang="fr-FR"/>
          </a:p>
        </p:txBody>
      </p:sp>
    </p:spTree>
    <p:extLst>
      <p:ext uri="{BB962C8B-B14F-4D97-AF65-F5344CB8AC3E}">
        <p14:creationId xmlns:p14="http://schemas.microsoft.com/office/powerpoint/2010/main" val="2496254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995E90A-10EC-4DBB-AA7C-E59E7D28A157}" type="slidenum">
              <a:rPr lang="fr-FR" smtClean="0"/>
              <a:t>3</a:t>
            </a:fld>
            <a:endParaRPr lang="fr-FR"/>
          </a:p>
        </p:txBody>
      </p:sp>
    </p:spTree>
    <p:extLst>
      <p:ext uri="{BB962C8B-B14F-4D97-AF65-F5344CB8AC3E}">
        <p14:creationId xmlns:p14="http://schemas.microsoft.com/office/powerpoint/2010/main" val="1702865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fr-FR"/>
              <a:t>Modifiez le style du titre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030C13D-1992-4B2B-B408-E2F8B4A6D092}" type="datetimeFigureOut">
              <a:rPr lang="fr-FR" smtClean="0"/>
              <a:t>23/05/2025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997367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030C13D-1992-4B2B-B408-E2F8B4A6D092}" type="datetimeFigureOut">
              <a:rPr lang="fr-FR" smtClean="0"/>
              <a:t>23/05/2025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221691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030C13D-1992-4B2B-B408-E2F8B4A6D092}" type="datetimeFigureOut">
              <a:rPr lang="fr-FR" smtClean="0"/>
              <a:t>23/05/2025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377429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030C13D-1992-4B2B-B408-E2F8B4A6D092}" type="datetimeFigureOut">
              <a:rPr lang="fr-FR" smtClean="0"/>
              <a:t>23/05/2025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333591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fr-FR"/>
              <a:t>Modifiez le style du titre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030C13D-1992-4B2B-B408-E2F8B4A6D092}" type="datetimeFigureOut">
              <a:rPr lang="fr-FR" smtClean="0"/>
              <a:t>23/05/2025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339768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030C13D-1992-4B2B-B408-E2F8B4A6D092}" type="datetimeFigureOut">
              <a:rPr lang="fr-FR" smtClean="0"/>
              <a:t>23/05/2025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627972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fr-FR"/>
              <a:t>Modifiez le style du titre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Content Placeholder 3"/>
          <p:cNvSpPr>
            <a:spLocks noGrp="1"/>
          </p:cNvSpPr>
          <p:nvPr>
            <p:ph sz="half" idx="2"/>
          </p:nvPr>
        </p:nvSpPr>
        <p:spPr>
          <a:xfrm>
            <a:off x="472381" y="3618442"/>
            <a:ext cx="2901255" cy="532218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Content Placeholder 5"/>
          <p:cNvSpPr>
            <a:spLocks noGrp="1"/>
          </p:cNvSpPr>
          <p:nvPr>
            <p:ph sz="quarter" idx="4"/>
          </p:nvPr>
        </p:nvSpPr>
        <p:spPr>
          <a:xfrm>
            <a:off x="3471863" y="3618442"/>
            <a:ext cx="2915543" cy="532218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030C13D-1992-4B2B-B408-E2F8B4A6D092}" type="datetimeFigureOut">
              <a:rPr lang="fr-FR" smtClean="0"/>
              <a:t>23/05/2025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2529518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030C13D-1992-4B2B-B408-E2F8B4A6D092}" type="datetimeFigureOut">
              <a:rPr lang="fr-FR" smtClean="0"/>
              <a:t>23/05/2025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66377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30C13D-1992-4B2B-B408-E2F8B4A6D092}" type="datetimeFigureOut">
              <a:rPr lang="fr-FR" smtClean="0"/>
              <a:t>23/05/2025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670915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Modifiez le style du titre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030C13D-1992-4B2B-B408-E2F8B4A6D092}" type="datetimeFigureOut">
              <a:rPr lang="fr-FR" smtClean="0"/>
              <a:t>23/05/2025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1410680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030C13D-1992-4B2B-B408-E2F8B4A6D092}" type="datetimeFigureOut">
              <a:rPr lang="fr-FR" smtClean="0"/>
              <a:t>23/05/2025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291952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82000"/>
                  </a:schemeClr>
                </a:solidFill>
              </a:defRPr>
            </a:lvl1pPr>
          </a:lstStyle>
          <a:p>
            <a:fld id="{E030C13D-1992-4B2B-B408-E2F8B4A6D092}" type="datetimeFigureOut">
              <a:rPr lang="fr-FR" smtClean="0"/>
              <a:t>23/05/2025</a:t>
            </a:fld>
            <a:endParaRPr lang="fr-FR"/>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fr-F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82000"/>
                  </a:schemeClr>
                </a:solidFill>
              </a:defRPr>
            </a:lvl1pPr>
          </a:lstStyle>
          <a:p>
            <a:fld id="{E30018E7-6AAF-4334-9C4F-0C9752E312F7}" type="slidenum">
              <a:rPr lang="fr-FR" smtClean="0"/>
              <a:t>‹N°›</a:t>
            </a:fld>
            <a:endParaRPr lang="fr-FR"/>
          </a:p>
        </p:txBody>
      </p:sp>
    </p:spTree>
    <p:extLst>
      <p:ext uri="{BB962C8B-B14F-4D97-AF65-F5344CB8AC3E}">
        <p14:creationId xmlns:p14="http://schemas.microsoft.com/office/powerpoint/2010/main" val="29783310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SA Toulouse">
            <a:extLst>
              <a:ext uri="{FF2B5EF4-FFF2-40B4-BE49-F238E27FC236}">
                <a16:creationId xmlns:a16="http://schemas.microsoft.com/office/drawing/2014/main" id="{6EABA415-B04B-0216-6081-12BB5EDCBC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146" y="15590"/>
            <a:ext cx="1066800" cy="10668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necteur droit 4">
            <a:extLst>
              <a:ext uri="{FF2B5EF4-FFF2-40B4-BE49-F238E27FC236}">
                <a16:creationId xmlns:a16="http://schemas.microsoft.com/office/drawing/2014/main" id="{07478F77-1F46-7A3C-2CFB-BF3B1D1C76A5}"/>
              </a:ext>
            </a:extLst>
          </p:cNvPr>
          <p:cNvCxnSpPr/>
          <p:nvPr/>
        </p:nvCxnSpPr>
        <p:spPr>
          <a:xfrm>
            <a:off x="221146" y="1128713"/>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6" name="Connecteur droit 5">
            <a:extLst>
              <a:ext uri="{FF2B5EF4-FFF2-40B4-BE49-F238E27FC236}">
                <a16:creationId xmlns:a16="http://schemas.microsoft.com/office/drawing/2014/main" id="{3BC95A5A-33CA-B5D9-62C6-4688CDA209D7}"/>
              </a:ext>
            </a:extLst>
          </p:cNvPr>
          <p:cNvCxnSpPr/>
          <p:nvPr/>
        </p:nvCxnSpPr>
        <p:spPr>
          <a:xfrm>
            <a:off x="221146" y="1905000"/>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7" name="Connecteur droit 6">
            <a:extLst>
              <a:ext uri="{FF2B5EF4-FFF2-40B4-BE49-F238E27FC236}">
                <a16:creationId xmlns:a16="http://schemas.microsoft.com/office/drawing/2014/main" id="{5BF3A956-D3D6-CFDB-34E1-9A9F0A8DF544}"/>
              </a:ext>
            </a:extLst>
          </p:cNvPr>
          <p:cNvCxnSpPr/>
          <p:nvPr/>
        </p:nvCxnSpPr>
        <p:spPr>
          <a:xfrm>
            <a:off x="221146" y="2047875"/>
            <a:ext cx="6274904"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8" name="Connecteur droit 7">
            <a:extLst>
              <a:ext uri="{FF2B5EF4-FFF2-40B4-BE49-F238E27FC236}">
                <a16:creationId xmlns:a16="http://schemas.microsoft.com/office/drawing/2014/main" id="{E397E69C-553D-9663-290B-430961458613}"/>
              </a:ext>
            </a:extLst>
          </p:cNvPr>
          <p:cNvCxnSpPr/>
          <p:nvPr/>
        </p:nvCxnSpPr>
        <p:spPr>
          <a:xfrm>
            <a:off x="221146" y="1004887"/>
            <a:ext cx="6274904" cy="0"/>
          </a:xfrm>
          <a:prstGeom prst="line">
            <a:avLst/>
          </a:prstGeom>
          <a:ln w="28575"/>
        </p:spPr>
        <p:style>
          <a:lnRef idx="2">
            <a:schemeClr val="dk1"/>
          </a:lnRef>
          <a:fillRef idx="0">
            <a:schemeClr val="dk1"/>
          </a:fillRef>
          <a:effectRef idx="1">
            <a:schemeClr val="dk1"/>
          </a:effectRef>
          <a:fontRef idx="minor">
            <a:schemeClr val="tx1"/>
          </a:fontRef>
        </p:style>
      </p:cxnSp>
      <p:sp>
        <p:nvSpPr>
          <p:cNvPr id="9" name="ZoneTexte 8">
            <a:extLst>
              <a:ext uri="{FF2B5EF4-FFF2-40B4-BE49-F238E27FC236}">
                <a16:creationId xmlns:a16="http://schemas.microsoft.com/office/drawing/2014/main" id="{25800A26-12E7-3591-6D54-46FE0271F17B}"/>
              </a:ext>
            </a:extLst>
          </p:cNvPr>
          <p:cNvSpPr txBox="1"/>
          <p:nvPr/>
        </p:nvSpPr>
        <p:spPr>
          <a:xfrm>
            <a:off x="125896" y="9484518"/>
            <a:ext cx="2890837" cy="276999"/>
          </a:xfrm>
          <a:prstGeom prst="rect">
            <a:avLst/>
          </a:prstGeom>
          <a:noFill/>
        </p:spPr>
        <p:txBody>
          <a:bodyPr wrap="square" rtlCol="0">
            <a:spAutoFit/>
          </a:bodyPr>
          <a:lstStyle/>
          <a:p>
            <a:r>
              <a:rPr lang="en-US" sz="1200" noProof="0" dirty="0">
                <a:latin typeface="Abadi" panose="020B0604020104020204" pitchFamily="34" charset="0"/>
              </a:rPr>
              <a:t>HAMADI </a:t>
            </a:r>
            <a:r>
              <a:rPr lang="en-US" sz="1200" noProof="0" dirty="0" err="1">
                <a:latin typeface="Abadi" panose="020B0604020104020204" pitchFamily="34" charset="0"/>
              </a:rPr>
              <a:t>Maoulida</a:t>
            </a:r>
            <a:r>
              <a:rPr lang="en-US" sz="1200" noProof="0" dirty="0">
                <a:latin typeface="Abadi" panose="020B0604020104020204" pitchFamily="34" charset="0"/>
              </a:rPr>
              <a:t> - TARTERA Maëlys</a:t>
            </a:r>
          </a:p>
        </p:txBody>
      </p:sp>
      <p:sp>
        <p:nvSpPr>
          <p:cNvPr id="10" name="ZoneTexte 9">
            <a:extLst>
              <a:ext uri="{FF2B5EF4-FFF2-40B4-BE49-F238E27FC236}">
                <a16:creationId xmlns:a16="http://schemas.microsoft.com/office/drawing/2014/main" id="{662DCD18-2D97-5437-304A-33C9A0A302FA}"/>
              </a:ext>
            </a:extLst>
          </p:cNvPr>
          <p:cNvSpPr txBox="1"/>
          <p:nvPr/>
        </p:nvSpPr>
        <p:spPr>
          <a:xfrm>
            <a:off x="1054582" y="1342787"/>
            <a:ext cx="5441468" cy="369332"/>
          </a:xfrm>
          <a:prstGeom prst="rect">
            <a:avLst/>
          </a:prstGeom>
          <a:noFill/>
        </p:spPr>
        <p:txBody>
          <a:bodyPr wrap="square" rtlCol="0">
            <a:spAutoFit/>
          </a:bodyPr>
          <a:lstStyle/>
          <a:p>
            <a:r>
              <a:rPr lang="en-US" b="1" noProof="0" dirty="0">
                <a:latin typeface="Abadi" panose="020B0604020104020204" pitchFamily="34" charset="0"/>
              </a:rPr>
              <a:t>GT-LGT2803-Low Tech Graphite Strain Sensor</a:t>
            </a:r>
          </a:p>
        </p:txBody>
      </p:sp>
      <p:sp>
        <p:nvSpPr>
          <p:cNvPr id="11" name="ZoneTexte 10">
            <a:extLst>
              <a:ext uri="{FF2B5EF4-FFF2-40B4-BE49-F238E27FC236}">
                <a16:creationId xmlns:a16="http://schemas.microsoft.com/office/drawing/2014/main" id="{D07E141D-D8C5-C69D-10E5-725AEB25F462}"/>
              </a:ext>
            </a:extLst>
          </p:cNvPr>
          <p:cNvSpPr txBox="1"/>
          <p:nvPr/>
        </p:nvSpPr>
        <p:spPr>
          <a:xfrm>
            <a:off x="176212" y="2189873"/>
            <a:ext cx="3603143" cy="1877437"/>
          </a:xfrm>
          <a:prstGeom prst="rect">
            <a:avLst/>
          </a:prstGeom>
          <a:noFill/>
        </p:spPr>
        <p:txBody>
          <a:bodyPr wrap="square" rtlCol="0">
            <a:spAutoFit/>
          </a:bodyPr>
          <a:lstStyle/>
          <a:p>
            <a:r>
              <a:rPr lang="en-US" b="1" u="sng" noProof="0" dirty="0">
                <a:latin typeface="Abadi" panose="020B0604020104020204" pitchFamily="34" charset="0"/>
              </a:rPr>
              <a:t>General Features</a:t>
            </a:r>
            <a:r>
              <a:rPr lang="en-US" noProof="0" dirty="0">
                <a:latin typeface="Abadi" panose="020B0604020104020204" pitchFamily="34" charset="0"/>
              </a:rPr>
              <a:t>: </a:t>
            </a:r>
          </a:p>
          <a:p>
            <a:r>
              <a:rPr lang="en-US" sz="1400" noProof="0" dirty="0"/>
              <a:t>-Low power consumption (3V-5V)</a:t>
            </a:r>
          </a:p>
          <a:p>
            <a:r>
              <a:rPr lang="en-US" sz="1400" noProof="0" dirty="0"/>
              <a:t>-Low cost </a:t>
            </a:r>
          </a:p>
          <a:p>
            <a:r>
              <a:rPr lang="en-US" sz="1400" noProof="0" dirty="0"/>
              <a:t>-Light and small (10cm2)</a:t>
            </a:r>
          </a:p>
          <a:p>
            <a:r>
              <a:rPr lang="en-US" sz="1400" noProof="0" dirty="0"/>
              <a:t>-Flexible and biodegradable</a:t>
            </a:r>
          </a:p>
          <a:p>
            <a:r>
              <a:rPr lang="en-US" sz="1400" noProof="0" dirty="0"/>
              <a:t>-Easy-to-use : plug and use</a:t>
            </a:r>
          </a:p>
          <a:p>
            <a:r>
              <a:rPr lang="en-US" sz="1400" noProof="0" dirty="0"/>
              <a:t>-Easily replaceable and reproductible)</a:t>
            </a:r>
          </a:p>
          <a:p>
            <a:r>
              <a:rPr lang="en-US" sz="1400" noProof="0" dirty="0"/>
              <a:t>-Bluetooth connection possible</a:t>
            </a:r>
            <a:endParaRPr lang="en-US" sz="1400" noProof="0" dirty="0">
              <a:latin typeface="Arial" panose="020B0604020202020204" pitchFamily="34" charset="0"/>
              <a:cs typeface="Arial" panose="020B0604020202020204" pitchFamily="34" charset="0"/>
            </a:endParaRPr>
          </a:p>
        </p:txBody>
      </p:sp>
      <p:sp>
        <p:nvSpPr>
          <p:cNvPr id="12" name="ZoneTexte 11">
            <a:extLst>
              <a:ext uri="{FF2B5EF4-FFF2-40B4-BE49-F238E27FC236}">
                <a16:creationId xmlns:a16="http://schemas.microsoft.com/office/drawing/2014/main" id="{B1592417-1564-3A69-45B2-F100A545BE29}"/>
              </a:ext>
            </a:extLst>
          </p:cNvPr>
          <p:cNvSpPr txBox="1"/>
          <p:nvPr/>
        </p:nvSpPr>
        <p:spPr>
          <a:xfrm>
            <a:off x="190207" y="4152848"/>
            <a:ext cx="6681788" cy="4462760"/>
          </a:xfrm>
          <a:prstGeom prst="rect">
            <a:avLst/>
          </a:prstGeom>
          <a:noFill/>
        </p:spPr>
        <p:txBody>
          <a:bodyPr wrap="square" rtlCol="0">
            <a:spAutoFit/>
          </a:bodyPr>
          <a:lstStyle/>
          <a:p>
            <a:r>
              <a:rPr lang="en-US" b="1" u="sng" noProof="0" dirty="0">
                <a:latin typeface="Abadi" panose="020B0604020104020204" pitchFamily="34" charset="0"/>
              </a:rPr>
              <a:t>Description</a:t>
            </a:r>
            <a:r>
              <a:rPr lang="en-US" noProof="0" dirty="0">
                <a:latin typeface="Abadi" panose="020B0604020104020204" pitchFamily="34" charset="0"/>
              </a:rPr>
              <a:t>: </a:t>
            </a:r>
          </a:p>
          <a:p>
            <a:r>
              <a:rPr lang="en-US" sz="1400" noProof="0" dirty="0"/>
              <a:t>The strain sensor was developed and made in the Applied Physics Department at the National Institute of Applied Sciences (INSA) of Toulouse, France. </a:t>
            </a:r>
          </a:p>
          <a:p>
            <a:endParaRPr lang="en-US" sz="1400" noProof="0" dirty="0"/>
          </a:p>
          <a:p>
            <a:r>
              <a:rPr lang="en-US" sz="1400" noProof="0" dirty="0"/>
              <a:t>The sensor technology is based on </a:t>
            </a:r>
            <a:r>
              <a:rPr lang="en-US" sz="1400" noProof="0" dirty="0" err="1"/>
              <a:t>chemiresistor</a:t>
            </a:r>
            <a:r>
              <a:rPr lang="en-US" sz="1400" noProof="0" dirty="0"/>
              <a:t> properties of graphite found in the article  "</a:t>
            </a:r>
            <a:r>
              <a:rPr lang="en-US" sz="1400" i="1" noProof="0" dirty="0"/>
              <a:t>Pencil Drawn Strain Gauges and </a:t>
            </a:r>
            <a:r>
              <a:rPr lang="en-US" sz="1400" i="1" noProof="0" dirty="0" err="1"/>
              <a:t>Chemiresistors</a:t>
            </a:r>
            <a:r>
              <a:rPr lang="en-US" sz="1400" i="1" noProof="0" dirty="0"/>
              <a:t> on Paper</a:t>
            </a:r>
            <a:r>
              <a:rPr lang="en-US" sz="1400" noProof="0" dirty="0"/>
              <a:t>" published in 2014  by Cheng-Wei Lin, </a:t>
            </a:r>
            <a:r>
              <a:rPr lang="en-US" sz="1400" noProof="0" dirty="0" err="1"/>
              <a:t>Zhibo</a:t>
            </a:r>
            <a:r>
              <a:rPr lang="en-US" sz="1400" noProof="0" dirty="0"/>
              <a:t> Zhao, </a:t>
            </a:r>
            <a:r>
              <a:rPr lang="en-US" sz="1400" noProof="0" dirty="0" err="1"/>
              <a:t>Jaemyung</a:t>
            </a:r>
            <a:r>
              <a:rPr lang="en-US" sz="1400" noProof="0" dirty="0"/>
              <a:t> Kim, and Jiaxing Huang. The sensor can measure a resistance variation </a:t>
            </a:r>
          </a:p>
          <a:p>
            <a:endParaRPr lang="en-US" sz="1400" noProof="0" dirty="0"/>
          </a:p>
          <a:p>
            <a:r>
              <a:rPr lang="en-US" sz="1400" noProof="0" dirty="0"/>
              <a:t>This sensor consists of a small piece of paper coated with a graphite layer from a pencil. It can measure a resistance variation when applying a strain. The deformation leads to a change of the number of connected graphite particles in the thin layer of graphite and so it changes the resistance of the sensor. This allows us to measure deformation, like a traditional strain gauge. </a:t>
            </a:r>
          </a:p>
          <a:p>
            <a:endParaRPr lang="en-US" sz="1400" noProof="0" dirty="0"/>
          </a:p>
          <a:p>
            <a:r>
              <a:rPr lang="en-US" sz="1400" noProof="0" dirty="0"/>
              <a:t>The structure of the graphite layer varies depending on the type of pencil used. In order to fully understand the impact of the graphite structure on the variation of the resistance, we conducted tests with two types of pencils: HB (medium hardness) and 2B (softer). To achieve this, our sensors were coupled with a transimpedance amplifier and an Arduino Uno, all integrated on a PCB designed for tests. </a:t>
            </a:r>
          </a:p>
        </p:txBody>
      </p:sp>
      <p:sp>
        <p:nvSpPr>
          <p:cNvPr id="13" name="ZoneTexte 12">
            <a:extLst>
              <a:ext uri="{FF2B5EF4-FFF2-40B4-BE49-F238E27FC236}">
                <a16:creationId xmlns:a16="http://schemas.microsoft.com/office/drawing/2014/main" id="{919C43DD-3F6E-92AE-AADF-92313F1B94F0}"/>
              </a:ext>
            </a:extLst>
          </p:cNvPr>
          <p:cNvSpPr txBox="1"/>
          <p:nvPr/>
        </p:nvSpPr>
        <p:spPr>
          <a:xfrm>
            <a:off x="221145" y="8716447"/>
            <a:ext cx="3558209" cy="369332"/>
          </a:xfrm>
          <a:prstGeom prst="rect">
            <a:avLst/>
          </a:prstGeom>
          <a:noFill/>
        </p:spPr>
        <p:txBody>
          <a:bodyPr wrap="square" rtlCol="0">
            <a:spAutoFit/>
          </a:bodyPr>
          <a:lstStyle/>
          <a:p>
            <a:r>
              <a:rPr lang="en-US" b="1" u="sng" noProof="0" dirty="0">
                <a:latin typeface="Abadi" panose="020B0604020104020204" pitchFamily="34" charset="0"/>
              </a:rPr>
              <a:t>Pin configuration and dimensions</a:t>
            </a:r>
            <a:r>
              <a:rPr lang="en-US" noProof="0" dirty="0">
                <a:latin typeface="Abadi" panose="020B0604020104020204" pitchFamily="34" charset="0"/>
              </a:rPr>
              <a:t>: </a:t>
            </a:r>
          </a:p>
        </p:txBody>
      </p:sp>
      <p:cxnSp>
        <p:nvCxnSpPr>
          <p:cNvPr id="15" name="Connecteur droit 14">
            <a:extLst>
              <a:ext uri="{FF2B5EF4-FFF2-40B4-BE49-F238E27FC236}">
                <a16:creationId xmlns:a16="http://schemas.microsoft.com/office/drawing/2014/main" id="{4914FCBC-00C6-489B-166D-97FB114314E6}"/>
              </a:ext>
            </a:extLst>
          </p:cNvPr>
          <p:cNvCxnSpPr/>
          <p:nvPr/>
        </p:nvCxnSpPr>
        <p:spPr>
          <a:xfrm>
            <a:off x="221146" y="9446805"/>
            <a:ext cx="6274904" cy="0"/>
          </a:xfrm>
          <a:prstGeom prst="line">
            <a:avLst/>
          </a:prstGeom>
          <a:ln w="6350"/>
        </p:spPr>
        <p:style>
          <a:lnRef idx="2">
            <a:schemeClr val="dk1"/>
          </a:lnRef>
          <a:fillRef idx="0">
            <a:schemeClr val="dk1"/>
          </a:fillRef>
          <a:effectRef idx="1">
            <a:schemeClr val="dk1"/>
          </a:effectRef>
          <a:fontRef idx="minor">
            <a:schemeClr val="tx1"/>
          </a:fontRef>
        </p:style>
      </p:cxnSp>
      <p:sp>
        <p:nvSpPr>
          <p:cNvPr id="16" name="ZoneTexte 15">
            <a:extLst>
              <a:ext uri="{FF2B5EF4-FFF2-40B4-BE49-F238E27FC236}">
                <a16:creationId xmlns:a16="http://schemas.microsoft.com/office/drawing/2014/main" id="{3BBAC4BB-29FE-E34A-5049-F4C9BE2F7A1F}"/>
              </a:ext>
            </a:extLst>
          </p:cNvPr>
          <p:cNvSpPr txBox="1"/>
          <p:nvPr/>
        </p:nvSpPr>
        <p:spPr>
          <a:xfrm>
            <a:off x="6286500" y="9484518"/>
            <a:ext cx="308098" cy="369332"/>
          </a:xfrm>
          <a:prstGeom prst="rect">
            <a:avLst/>
          </a:prstGeom>
          <a:noFill/>
        </p:spPr>
        <p:txBody>
          <a:bodyPr wrap="none" rtlCol="0">
            <a:spAutoFit/>
          </a:bodyPr>
          <a:lstStyle/>
          <a:p>
            <a:r>
              <a:rPr lang="en-US" noProof="0" dirty="0"/>
              <a:t>1</a:t>
            </a:r>
          </a:p>
        </p:txBody>
      </p:sp>
      <p:pic>
        <p:nvPicPr>
          <p:cNvPr id="2" name="Picture 2" descr="No description available.">
            <a:extLst>
              <a:ext uri="{FF2B5EF4-FFF2-40B4-BE49-F238E27FC236}">
                <a16:creationId xmlns:a16="http://schemas.microsoft.com/office/drawing/2014/main" id="{40886D57-88FC-1CFD-DC9E-5E0679C170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4192" y="2208200"/>
            <a:ext cx="1872308" cy="1872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116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9E156EE0-08B9-DC66-26F6-E2345D070200}"/>
              </a:ext>
            </a:extLst>
          </p:cNvPr>
          <p:cNvSpPr txBox="1"/>
          <p:nvPr/>
        </p:nvSpPr>
        <p:spPr>
          <a:xfrm>
            <a:off x="142564" y="5238322"/>
            <a:ext cx="2857500" cy="369332"/>
          </a:xfrm>
          <a:prstGeom prst="rect">
            <a:avLst/>
          </a:prstGeom>
          <a:noFill/>
        </p:spPr>
        <p:txBody>
          <a:bodyPr wrap="square" rtlCol="0">
            <a:spAutoFit/>
          </a:bodyPr>
          <a:lstStyle/>
          <a:p>
            <a:r>
              <a:rPr lang="en-US" b="1" u="sng" noProof="0" dirty="0">
                <a:latin typeface="Abadi" panose="020B0604020104020204" pitchFamily="34" charset="0"/>
              </a:rPr>
              <a:t>Technical specifications</a:t>
            </a:r>
            <a:r>
              <a:rPr lang="en-US" noProof="0" dirty="0">
                <a:latin typeface="Abadi" panose="020B0604020104020204" pitchFamily="34" charset="0"/>
              </a:rPr>
              <a:t>: </a:t>
            </a:r>
          </a:p>
        </p:txBody>
      </p:sp>
      <p:sp>
        <p:nvSpPr>
          <p:cNvPr id="14" name="ZoneTexte 13">
            <a:extLst>
              <a:ext uri="{FF2B5EF4-FFF2-40B4-BE49-F238E27FC236}">
                <a16:creationId xmlns:a16="http://schemas.microsoft.com/office/drawing/2014/main" id="{8705DD31-7AD0-42D3-F545-09D66AA3667D}"/>
              </a:ext>
            </a:extLst>
          </p:cNvPr>
          <p:cNvSpPr txBox="1"/>
          <p:nvPr/>
        </p:nvSpPr>
        <p:spPr>
          <a:xfrm>
            <a:off x="125896" y="2905422"/>
            <a:ext cx="2857500" cy="369332"/>
          </a:xfrm>
          <a:prstGeom prst="rect">
            <a:avLst/>
          </a:prstGeom>
          <a:noFill/>
        </p:spPr>
        <p:txBody>
          <a:bodyPr wrap="square" rtlCol="0">
            <a:spAutoFit/>
          </a:bodyPr>
          <a:lstStyle/>
          <a:p>
            <a:r>
              <a:rPr lang="en-US" b="1" u="sng" noProof="0" dirty="0">
                <a:latin typeface="Abadi" panose="020B0604020104020204" pitchFamily="34" charset="0"/>
              </a:rPr>
              <a:t>Standard use conditions</a:t>
            </a:r>
            <a:r>
              <a:rPr lang="en-US" noProof="0" dirty="0">
                <a:latin typeface="Abadi" panose="020B0604020104020204" pitchFamily="34" charset="0"/>
              </a:rPr>
              <a:t>: </a:t>
            </a:r>
          </a:p>
        </p:txBody>
      </p:sp>
      <p:sp>
        <p:nvSpPr>
          <p:cNvPr id="5" name="ZoneTexte 4">
            <a:extLst>
              <a:ext uri="{FF2B5EF4-FFF2-40B4-BE49-F238E27FC236}">
                <a16:creationId xmlns:a16="http://schemas.microsoft.com/office/drawing/2014/main" id="{40FF8382-C9ED-DF6C-5CD9-6867B383F8BB}"/>
              </a:ext>
            </a:extLst>
          </p:cNvPr>
          <p:cNvSpPr txBox="1"/>
          <p:nvPr/>
        </p:nvSpPr>
        <p:spPr>
          <a:xfrm>
            <a:off x="125896" y="9484518"/>
            <a:ext cx="2890837" cy="276999"/>
          </a:xfrm>
          <a:prstGeom prst="rect">
            <a:avLst/>
          </a:prstGeom>
          <a:noFill/>
        </p:spPr>
        <p:txBody>
          <a:bodyPr wrap="square" rtlCol="0">
            <a:spAutoFit/>
          </a:bodyPr>
          <a:lstStyle/>
          <a:p>
            <a:r>
              <a:rPr lang="en-US" sz="1200" noProof="0" dirty="0">
                <a:latin typeface="Abadi" panose="020B0604020104020204" pitchFamily="34" charset="0"/>
              </a:rPr>
              <a:t>HAMADI </a:t>
            </a:r>
            <a:r>
              <a:rPr lang="en-US" sz="1200" noProof="0" dirty="0" err="1">
                <a:latin typeface="Abadi" panose="020B0604020104020204" pitchFamily="34" charset="0"/>
              </a:rPr>
              <a:t>Maoulida</a:t>
            </a:r>
            <a:r>
              <a:rPr lang="en-US" sz="1200" noProof="0" dirty="0">
                <a:latin typeface="Abadi" panose="020B0604020104020204" pitchFamily="34" charset="0"/>
              </a:rPr>
              <a:t> - TARTERA Maëlys</a:t>
            </a:r>
          </a:p>
        </p:txBody>
      </p:sp>
      <p:cxnSp>
        <p:nvCxnSpPr>
          <p:cNvPr id="6" name="Connecteur droit 5">
            <a:extLst>
              <a:ext uri="{FF2B5EF4-FFF2-40B4-BE49-F238E27FC236}">
                <a16:creationId xmlns:a16="http://schemas.microsoft.com/office/drawing/2014/main" id="{A0D2799A-C5FA-7A28-A278-4BF74BE17105}"/>
              </a:ext>
            </a:extLst>
          </p:cNvPr>
          <p:cNvCxnSpPr/>
          <p:nvPr/>
        </p:nvCxnSpPr>
        <p:spPr>
          <a:xfrm>
            <a:off x="221146" y="9446805"/>
            <a:ext cx="6274904" cy="0"/>
          </a:xfrm>
          <a:prstGeom prst="line">
            <a:avLst/>
          </a:prstGeom>
          <a:ln w="6350"/>
        </p:spPr>
        <p:style>
          <a:lnRef idx="2">
            <a:schemeClr val="dk1"/>
          </a:lnRef>
          <a:fillRef idx="0">
            <a:schemeClr val="dk1"/>
          </a:fillRef>
          <a:effectRef idx="1">
            <a:schemeClr val="dk1"/>
          </a:effectRef>
          <a:fontRef idx="minor">
            <a:schemeClr val="tx1"/>
          </a:fontRef>
        </p:style>
      </p:cxnSp>
      <p:sp>
        <p:nvSpPr>
          <p:cNvPr id="7" name="ZoneTexte 6">
            <a:extLst>
              <a:ext uri="{FF2B5EF4-FFF2-40B4-BE49-F238E27FC236}">
                <a16:creationId xmlns:a16="http://schemas.microsoft.com/office/drawing/2014/main" id="{06D59B3B-2F55-2B0E-6B58-F37103B54ED2}"/>
              </a:ext>
            </a:extLst>
          </p:cNvPr>
          <p:cNvSpPr txBox="1"/>
          <p:nvPr/>
        </p:nvSpPr>
        <p:spPr>
          <a:xfrm>
            <a:off x="6286500" y="9484518"/>
            <a:ext cx="308098" cy="369332"/>
          </a:xfrm>
          <a:prstGeom prst="rect">
            <a:avLst/>
          </a:prstGeom>
          <a:noFill/>
        </p:spPr>
        <p:txBody>
          <a:bodyPr wrap="none" rtlCol="0">
            <a:spAutoFit/>
          </a:bodyPr>
          <a:lstStyle/>
          <a:p>
            <a:r>
              <a:rPr lang="en-US" noProof="0" dirty="0"/>
              <a:t>2</a:t>
            </a:r>
          </a:p>
        </p:txBody>
      </p:sp>
      <p:sp>
        <p:nvSpPr>
          <p:cNvPr id="11" name="ZoneTexte 10">
            <a:extLst>
              <a:ext uri="{FF2B5EF4-FFF2-40B4-BE49-F238E27FC236}">
                <a16:creationId xmlns:a16="http://schemas.microsoft.com/office/drawing/2014/main" id="{9D580B1B-ABCE-3160-3AFA-5F19319715B2}"/>
              </a:ext>
            </a:extLst>
          </p:cNvPr>
          <p:cNvSpPr txBox="1"/>
          <p:nvPr/>
        </p:nvSpPr>
        <p:spPr>
          <a:xfrm>
            <a:off x="178216" y="8933789"/>
            <a:ext cx="2857500" cy="369332"/>
          </a:xfrm>
          <a:prstGeom prst="rect">
            <a:avLst/>
          </a:prstGeom>
          <a:noFill/>
        </p:spPr>
        <p:txBody>
          <a:bodyPr wrap="square" rtlCol="0">
            <a:spAutoFit/>
          </a:bodyPr>
          <a:lstStyle/>
          <a:p>
            <a:r>
              <a:rPr lang="en-US" b="1" u="sng" noProof="0" dirty="0">
                <a:latin typeface="Abadi" panose="020B0604020104020204" pitchFamily="34" charset="0"/>
              </a:rPr>
              <a:t>Electrical characteristics</a:t>
            </a:r>
            <a:r>
              <a:rPr lang="en-US" noProof="0" dirty="0">
                <a:latin typeface="Abadi" panose="020B0604020104020204" pitchFamily="34" charset="0"/>
              </a:rPr>
              <a:t>: </a:t>
            </a:r>
          </a:p>
        </p:txBody>
      </p:sp>
      <p:cxnSp>
        <p:nvCxnSpPr>
          <p:cNvPr id="12" name="Connecteur droit 11">
            <a:extLst>
              <a:ext uri="{FF2B5EF4-FFF2-40B4-BE49-F238E27FC236}">
                <a16:creationId xmlns:a16="http://schemas.microsoft.com/office/drawing/2014/main" id="{28C58B28-D071-5EC1-384F-AF7136B15B07}"/>
              </a:ext>
            </a:extLst>
          </p:cNvPr>
          <p:cNvCxnSpPr/>
          <p:nvPr/>
        </p:nvCxnSpPr>
        <p:spPr>
          <a:xfrm>
            <a:off x="221146" y="966787"/>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13" name="Connecteur droit 12">
            <a:extLst>
              <a:ext uri="{FF2B5EF4-FFF2-40B4-BE49-F238E27FC236}">
                <a16:creationId xmlns:a16="http://schemas.microsoft.com/office/drawing/2014/main" id="{10483FA9-286B-8DA2-C6FB-610581D17EBF}"/>
              </a:ext>
            </a:extLst>
          </p:cNvPr>
          <p:cNvCxnSpPr/>
          <p:nvPr/>
        </p:nvCxnSpPr>
        <p:spPr>
          <a:xfrm>
            <a:off x="221146" y="1109662"/>
            <a:ext cx="6274904" cy="0"/>
          </a:xfrm>
          <a:prstGeom prst="line">
            <a:avLst/>
          </a:prstGeom>
          <a:ln w="28575"/>
        </p:spPr>
        <p:style>
          <a:lnRef idx="2">
            <a:schemeClr val="dk1"/>
          </a:lnRef>
          <a:fillRef idx="0">
            <a:schemeClr val="dk1"/>
          </a:fillRef>
          <a:effectRef idx="1">
            <a:schemeClr val="dk1"/>
          </a:effectRef>
          <a:fontRef idx="minor">
            <a:schemeClr val="tx1"/>
          </a:fontRef>
        </p:style>
      </p:cxnSp>
      <p:pic>
        <p:nvPicPr>
          <p:cNvPr id="15" name="Picture 2" descr="INSA Toulouse">
            <a:extLst>
              <a:ext uri="{FF2B5EF4-FFF2-40B4-BE49-F238E27FC236}">
                <a16:creationId xmlns:a16="http://schemas.microsoft.com/office/drawing/2014/main" id="{B75D9C47-0774-25D5-50EA-F02B8FB73C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6429"/>
          <a:stretch/>
        </p:blipFill>
        <p:spPr bwMode="auto">
          <a:xfrm>
            <a:off x="221146" y="15590"/>
            <a:ext cx="1066800" cy="891544"/>
          </a:xfrm>
          <a:prstGeom prst="rect">
            <a:avLst/>
          </a:prstGeom>
          <a:noFill/>
          <a:extLst>
            <a:ext uri="{909E8E84-426E-40DD-AFC4-6F175D3DCCD1}">
              <a14:hiddenFill xmlns:a14="http://schemas.microsoft.com/office/drawing/2010/main">
                <a:solidFill>
                  <a:srgbClr val="FFFFFF"/>
                </a:solidFill>
              </a14:hiddenFill>
            </a:ext>
          </a:extLst>
        </p:spPr>
      </p:pic>
      <p:sp>
        <p:nvSpPr>
          <p:cNvPr id="16" name="ZoneTexte 15">
            <a:extLst>
              <a:ext uri="{FF2B5EF4-FFF2-40B4-BE49-F238E27FC236}">
                <a16:creationId xmlns:a16="http://schemas.microsoft.com/office/drawing/2014/main" id="{38F89DAD-D5E1-9D5A-0D64-4B0A0FBC125D}"/>
              </a:ext>
            </a:extLst>
          </p:cNvPr>
          <p:cNvSpPr txBox="1"/>
          <p:nvPr/>
        </p:nvSpPr>
        <p:spPr>
          <a:xfrm>
            <a:off x="1892782" y="454283"/>
            <a:ext cx="5441468" cy="369332"/>
          </a:xfrm>
          <a:prstGeom prst="rect">
            <a:avLst/>
          </a:prstGeom>
          <a:noFill/>
        </p:spPr>
        <p:txBody>
          <a:bodyPr wrap="square" rtlCol="0">
            <a:spAutoFit/>
          </a:bodyPr>
          <a:lstStyle/>
          <a:p>
            <a:r>
              <a:rPr lang="en-US" b="1" noProof="0" dirty="0">
                <a:latin typeface="Abadi" panose="020B0604020104020204" pitchFamily="34" charset="0"/>
              </a:rPr>
              <a:t>GT-LGT2803-Low Tech Graphite Strain Sensor</a:t>
            </a:r>
          </a:p>
        </p:txBody>
      </p:sp>
      <p:graphicFrame>
        <p:nvGraphicFramePr>
          <p:cNvPr id="18" name="Tableau 17">
            <a:extLst>
              <a:ext uri="{FF2B5EF4-FFF2-40B4-BE49-F238E27FC236}">
                <a16:creationId xmlns:a16="http://schemas.microsoft.com/office/drawing/2014/main" id="{0B976A25-FBAD-5E1A-A7AB-963F823272E8}"/>
              </a:ext>
            </a:extLst>
          </p:cNvPr>
          <p:cNvGraphicFramePr>
            <a:graphicFrameLocks noGrp="1"/>
          </p:cNvGraphicFramePr>
          <p:nvPr>
            <p:extLst>
              <p:ext uri="{D42A27DB-BD31-4B8C-83A1-F6EECF244321}">
                <p14:modId xmlns:p14="http://schemas.microsoft.com/office/powerpoint/2010/main" val="3863207930"/>
              </p:ext>
            </p:extLst>
          </p:nvPr>
        </p:nvGraphicFramePr>
        <p:xfrm>
          <a:off x="221146" y="5709415"/>
          <a:ext cx="6274904" cy="3098800"/>
        </p:xfrm>
        <a:graphic>
          <a:graphicData uri="http://schemas.openxmlformats.org/drawingml/2006/table">
            <a:tbl>
              <a:tblPr>
                <a:tableStyleId>{073A0DAA-6AF3-43AB-8588-CEC1D06C72B9}</a:tableStyleId>
              </a:tblPr>
              <a:tblGrid>
                <a:gridCol w="3137452">
                  <a:extLst>
                    <a:ext uri="{9D8B030D-6E8A-4147-A177-3AD203B41FA5}">
                      <a16:colId xmlns:a16="http://schemas.microsoft.com/office/drawing/2014/main" val="1577052314"/>
                    </a:ext>
                  </a:extLst>
                </a:gridCol>
                <a:gridCol w="3137452">
                  <a:extLst>
                    <a:ext uri="{9D8B030D-6E8A-4147-A177-3AD203B41FA5}">
                      <a16:colId xmlns:a16="http://schemas.microsoft.com/office/drawing/2014/main" val="2627660328"/>
                    </a:ext>
                  </a:extLst>
                </a:gridCol>
              </a:tblGrid>
              <a:tr h="370840">
                <a:tc>
                  <a:txBody>
                    <a:bodyPr/>
                    <a:lstStyle/>
                    <a:p>
                      <a:pPr algn="ctr"/>
                      <a:r>
                        <a:rPr lang="en-US" noProof="0" dirty="0"/>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Strain sensor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6489648"/>
                  </a:ext>
                </a:extLst>
              </a:tr>
              <a:tr h="370840">
                <a:tc>
                  <a:txBody>
                    <a:bodyPr/>
                    <a:lstStyle/>
                    <a:p>
                      <a:pPr algn="ctr"/>
                      <a:r>
                        <a:rPr lang="en-US" noProof="0" dirty="0"/>
                        <a:t>Materials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Graphite (4B to 2H graphite pencil)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796235"/>
                  </a:ext>
                </a:extLst>
              </a:tr>
              <a:tr h="370840">
                <a:tc>
                  <a:txBody>
                    <a:bodyPr/>
                    <a:lstStyle/>
                    <a:p>
                      <a:pPr algn="ctr"/>
                      <a:r>
                        <a:rPr lang="en-US" noProof="0" dirty="0"/>
                        <a:t>Sensor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Passive: Power </a:t>
                      </a:r>
                      <a:r>
                        <a:rPr lang="en-US" noProof="0" dirty="0" err="1"/>
                        <a:t>suply</a:t>
                      </a:r>
                      <a:r>
                        <a:rPr lang="en-US" noProof="0" dirty="0"/>
                        <a:t> required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5264454"/>
                  </a:ext>
                </a:extLst>
              </a:tr>
              <a:tr h="370840">
                <a:tc>
                  <a:txBody>
                    <a:bodyPr/>
                    <a:lstStyle/>
                    <a:p>
                      <a:pPr algn="ctr"/>
                      <a:r>
                        <a:rPr lang="en-US" noProof="0" dirty="0"/>
                        <a:t>Power supply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err="1"/>
                        <a:t>Vcc</a:t>
                      </a:r>
                      <a:r>
                        <a:rPr lang="en-US" noProof="0" dirty="0"/>
                        <a:t>=+5V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6417385"/>
                  </a:ext>
                </a:extLst>
              </a:tr>
              <a:tr h="370840">
                <a:tc>
                  <a:txBody>
                    <a:bodyPr/>
                    <a:lstStyle/>
                    <a:p>
                      <a:pPr algn="ctr"/>
                      <a:r>
                        <a:rPr lang="en-US" noProof="0" dirty="0"/>
                        <a:t>Nature of output signal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Analog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8315334"/>
                  </a:ext>
                </a:extLst>
              </a:tr>
              <a:tr h="370840">
                <a:tc>
                  <a:txBody>
                    <a:bodyPr/>
                    <a:lstStyle/>
                    <a:p>
                      <a:pPr algn="ctr"/>
                      <a:r>
                        <a:rPr lang="en-US" noProof="0" dirty="0"/>
                        <a:t>Nature of measurand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Voltage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4440029"/>
                  </a:ext>
                </a:extLst>
              </a:tr>
              <a:tr h="370840">
                <a:tc>
                  <a:txBody>
                    <a:bodyPr/>
                    <a:lstStyle/>
                    <a:p>
                      <a:pPr algn="ctr"/>
                      <a:r>
                        <a:rPr lang="en-US" noProof="0" dirty="0"/>
                        <a:t>Typical response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Less than 50 </a:t>
                      </a:r>
                      <a:r>
                        <a:rPr lang="en-US" noProof="0" dirty="0" err="1"/>
                        <a:t>ms</a:t>
                      </a:r>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2409427"/>
                  </a:ext>
                </a:extLst>
              </a:tr>
              <a:tr h="370840">
                <a:tc>
                  <a:txBody>
                    <a:bodyPr/>
                    <a:lstStyle/>
                    <a:p>
                      <a:pPr algn="ctr"/>
                      <a:r>
                        <a:rPr lang="en-US" noProof="0" dirty="0"/>
                        <a:t>Typical use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Measurement of compression deformation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305476"/>
                  </a:ext>
                </a:extLst>
              </a:tr>
            </a:tbl>
          </a:graphicData>
        </a:graphic>
      </p:graphicFrame>
      <p:pic>
        <p:nvPicPr>
          <p:cNvPr id="19" name="Image 18">
            <a:extLst>
              <a:ext uri="{FF2B5EF4-FFF2-40B4-BE49-F238E27FC236}">
                <a16:creationId xmlns:a16="http://schemas.microsoft.com/office/drawing/2014/main" id="{9F46C129-32D0-3977-449B-B16D3B35224A}"/>
              </a:ext>
            </a:extLst>
          </p:cNvPr>
          <p:cNvPicPr>
            <a:picLocks noChangeAspect="1"/>
          </p:cNvPicPr>
          <p:nvPr/>
        </p:nvPicPr>
        <p:blipFill>
          <a:blip r:embed="rId3"/>
          <a:stretch>
            <a:fillRect/>
          </a:stretch>
        </p:blipFill>
        <p:spPr>
          <a:xfrm>
            <a:off x="178216" y="1277505"/>
            <a:ext cx="4122929" cy="1322316"/>
          </a:xfrm>
          <a:prstGeom prst="rect">
            <a:avLst/>
          </a:prstGeom>
        </p:spPr>
      </p:pic>
      <p:graphicFrame>
        <p:nvGraphicFramePr>
          <p:cNvPr id="21" name="Tableau 20">
            <a:extLst>
              <a:ext uri="{FF2B5EF4-FFF2-40B4-BE49-F238E27FC236}">
                <a16:creationId xmlns:a16="http://schemas.microsoft.com/office/drawing/2014/main" id="{954E3276-A641-41A0-7614-F79AE2421E93}"/>
              </a:ext>
            </a:extLst>
          </p:cNvPr>
          <p:cNvGraphicFramePr>
            <a:graphicFrameLocks noGrp="1"/>
          </p:cNvGraphicFramePr>
          <p:nvPr>
            <p:extLst>
              <p:ext uri="{D42A27DB-BD31-4B8C-83A1-F6EECF244321}">
                <p14:modId xmlns:p14="http://schemas.microsoft.com/office/powerpoint/2010/main" val="2339016446"/>
              </p:ext>
            </p:extLst>
          </p:nvPr>
        </p:nvGraphicFramePr>
        <p:xfrm>
          <a:off x="4301145" y="1323641"/>
          <a:ext cx="2150974" cy="1450340"/>
        </p:xfrm>
        <a:graphic>
          <a:graphicData uri="http://schemas.openxmlformats.org/drawingml/2006/table">
            <a:tbl>
              <a:tblPr firstRow="1">
                <a:tableStyleId>{073A0DAA-6AF3-43AB-8588-CEC1D06C72B9}</a:tableStyleId>
              </a:tblPr>
              <a:tblGrid>
                <a:gridCol w="1075487">
                  <a:extLst>
                    <a:ext uri="{9D8B030D-6E8A-4147-A177-3AD203B41FA5}">
                      <a16:colId xmlns:a16="http://schemas.microsoft.com/office/drawing/2014/main" val="1354687187"/>
                    </a:ext>
                  </a:extLst>
                </a:gridCol>
                <a:gridCol w="1075487">
                  <a:extLst>
                    <a:ext uri="{9D8B030D-6E8A-4147-A177-3AD203B41FA5}">
                      <a16:colId xmlns:a16="http://schemas.microsoft.com/office/drawing/2014/main" val="3042079582"/>
                    </a:ext>
                  </a:extLst>
                </a:gridCol>
              </a:tblGrid>
              <a:tr h="24487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noProof="0" dirty="0"/>
                        <a:t>Pin Number</a:t>
                      </a:r>
                    </a:p>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noProof="0" dirty="0"/>
                        <a:t>Usage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267937961"/>
                  </a:ext>
                </a:extLst>
              </a:tr>
              <a:tr h="370840">
                <a:tc>
                  <a:txBody>
                    <a:bodyPr/>
                    <a:lstStyle/>
                    <a:p>
                      <a:pPr algn="ctr"/>
                      <a:r>
                        <a:rPr lang="en-US" sz="1600" b="1" noProof="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Vin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4206675"/>
                  </a:ext>
                </a:extLst>
              </a:tr>
              <a:tr h="370840">
                <a:tc>
                  <a:txBody>
                    <a:bodyPr/>
                    <a:lstStyle/>
                    <a:p>
                      <a:pPr algn="ctr"/>
                      <a:r>
                        <a:rPr lang="en-US" sz="1600" b="1" noProof="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a:t>
                      </a:r>
                      <a:r>
                        <a:rPr lang="en-US" noProof="0" dirty="0" err="1"/>
                        <a:t>Vcc</a:t>
                      </a:r>
                      <a:r>
                        <a:rPr lang="en-US" noProof="0" dirty="0"/>
                        <a:t> (5V)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5468591"/>
                  </a:ext>
                </a:extLst>
              </a:tr>
            </a:tbl>
          </a:graphicData>
        </a:graphic>
      </p:graphicFrame>
      <p:sp>
        <p:nvSpPr>
          <p:cNvPr id="22" name="ZoneTexte 21">
            <a:extLst>
              <a:ext uri="{FF2B5EF4-FFF2-40B4-BE49-F238E27FC236}">
                <a16:creationId xmlns:a16="http://schemas.microsoft.com/office/drawing/2014/main" id="{51BCFC8A-7E85-9D97-12B0-32308C569DA4}"/>
              </a:ext>
            </a:extLst>
          </p:cNvPr>
          <p:cNvSpPr txBox="1"/>
          <p:nvPr/>
        </p:nvSpPr>
        <p:spPr>
          <a:xfrm>
            <a:off x="2261275" y="1576609"/>
            <a:ext cx="405881" cy="369332"/>
          </a:xfrm>
          <a:prstGeom prst="rect">
            <a:avLst/>
          </a:prstGeom>
          <a:noFill/>
        </p:spPr>
        <p:txBody>
          <a:bodyPr wrap="square" rtlCol="0">
            <a:spAutoFit/>
          </a:bodyPr>
          <a:lstStyle/>
          <a:p>
            <a:r>
              <a:rPr lang="en-US" b="1" noProof="0" dirty="0">
                <a:solidFill>
                  <a:schemeClr val="bg1"/>
                </a:solidFill>
              </a:rPr>
              <a:t>1</a:t>
            </a:r>
          </a:p>
        </p:txBody>
      </p:sp>
      <p:sp>
        <p:nvSpPr>
          <p:cNvPr id="23" name="ZoneTexte 22">
            <a:extLst>
              <a:ext uri="{FF2B5EF4-FFF2-40B4-BE49-F238E27FC236}">
                <a16:creationId xmlns:a16="http://schemas.microsoft.com/office/drawing/2014/main" id="{01CD3A20-A9EC-5FD3-8828-844E94645054}"/>
              </a:ext>
            </a:extLst>
          </p:cNvPr>
          <p:cNvSpPr txBox="1"/>
          <p:nvPr/>
        </p:nvSpPr>
        <p:spPr>
          <a:xfrm>
            <a:off x="2261275" y="1966549"/>
            <a:ext cx="405881" cy="369332"/>
          </a:xfrm>
          <a:prstGeom prst="rect">
            <a:avLst/>
          </a:prstGeom>
          <a:noFill/>
        </p:spPr>
        <p:txBody>
          <a:bodyPr wrap="square" rtlCol="0">
            <a:spAutoFit/>
          </a:bodyPr>
          <a:lstStyle/>
          <a:p>
            <a:r>
              <a:rPr lang="en-US" b="1" noProof="0" dirty="0">
                <a:solidFill>
                  <a:schemeClr val="bg1"/>
                </a:solidFill>
              </a:rPr>
              <a:t>2</a:t>
            </a:r>
          </a:p>
        </p:txBody>
      </p:sp>
      <p:graphicFrame>
        <p:nvGraphicFramePr>
          <p:cNvPr id="24" name="Tableau 23">
            <a:extLst>
              <a:ext uri="{FF2B5EF4-FFF2-40B4-BE49-F238E27FC236}">
                <a16:creationId xmlns:a16="http://schemas.microsoft.com/office/drawing/2014/main" id="{BCF91B16-3752-D725-5C83-E5C0762B364C}"/>
              </a:ext>
            </a:extLst>
          </p:cNvPr>
          <p:cNvGraphicFramePr>
            <a:graphicFrameLocks noGrp="1"/>
          </p:cNvGraphicFramePr>
          <p:nvPr>
            <p:extLst>
              <p:ext uri="{D42A27DB-BD31-4B8C-83A1-F6EECF244321}">
                <p14:modId xmlns:p14="http://schemas.microsoft.com/office/powerpoint/2010/main" val="3811419963"/>
              </p:ext>
            </p:extLst>
          </p:nvPr>
        </p:nvGraphicFramePr>
        <p:xfrm>
          <a:off x="221146" y="3357658"/>
          <a:ext cx="6274905" cy="1626591"/>
        </p:xfrm>
        <a:graphic>
          <a:graphicData uri="http://schemas.openxmlformats.org/drawingml/2006/table">
            <a:tbl>
              <a:tblPr firstRow="1">
                <a:tableStyleId>{073A0DAA-6AF3-43AB-8588-CEC1D06C72B9}</a:tableStyleId>
              </a:tblPr>
              <a:tblGrid>
                <a:gridCol w="2091635">
                  <a:extLst>
                    <a:ext uri="{9D8B030D-6E8A-4147-A177-3AD203B41FA5}">
                      <a16:colId xmlns:a16="http://schemas.microsoft.com/office/drawing/2014/main" val="3610702983"/>
                    </a:ext>
                  </a:extLst>
                </a:gridCol>
                <a:gridCol w="2091635">
                  <a:extLst>
                    <a:ext uri="{9D8B030D-6E8A-4147-A177-3AD203B41FA5}">
                      <a16:colId xmlns:a16="http://schemas.microsoft.com/office/drawing/2014/main" val="1918606946"/>
                    </a:ext>
                  </a:extLst>
                </a:gridCol>
                <a:gridCol w="2091635">
                  <a:extLst>
                    <a:ext uri="{9D8B030D-6E8A-4147-A177-3AD203B41FA5}">
                      <a16:colId xmlns:a16="http://schemas.microsoft.com/office/drawing/2014/main" val="3139002967"/>
                    </a:ext>
                  </a:extLst>
                </a:gridCol>
              </a:tblGrid>
              <a:tr h="374557">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noProof="0" dirty="0"/>
                        <a:t>Typical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noProof="0" dirty="0"/>
                        <a:t>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3173636204"/>
                  </a:ext>
                </a:extLst>
              </a:tr>
              <a:tr h="374557">
                <a:tc>
                  <a:txBody>
                    <a:bodyPr/>
                    <a:lstStyle/>
                    <a:p>
                      <a:pPr algn="ctr"/>
                      <a:r>
                        <a:rPr lang="en-US" noProof="0" dirty="0"/>
                        <a:t>Temperature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20±5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1792826"/>
                  </a:ext>
                </a:extLst>
              </a:tr>
              <a:tr h="374557">
                <a:tc>
                  <a:txBody>
                    <a:bodyPr/>
                    <a:lstStyle/>
                    <a:p>
                      <a:pPr algn="ctr"/>
                      <a:r>
                        <a:rPr lang="en-US" noProof="0" dirty="0"/>
                        <a:t>Humidity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50±5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5389852"/>
                  </a:ext>
                </a:extLst>
              </a:tr>
              <a:tr h="374557">
                <a:tc>
                  <a:txBody>
                    <a:bodyPr/>
                    <a:lstStyle/>
                    <a:p>
                      <a:pPr algn="ctr"/>
                      <a:r>
                        <a:rPr lang="en-US" noProof="0" dirty="0"/>
                        <a:t>Bluetooth operation distance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4461452"/>
                  </a:ext>
                </a:extLst>
              </a:tr>
            </a:tbl>
          </a:graphicData>
        </a:graphic>
      </p:graphicFrame>
      <p:sp>
        <p:nvSpPr>
          <p:cNvPr id="2" name="ZoneTexte 1">
            <a:extLst>
              <a:ext uri="{FF2B5EF4-FFF2-40B4-BE49-F238E27FC236}">
                <a16:creationId xmlns:a16="http://schemas.microsoft.com/office/drawing/2014/main" id="{C6C196FB-01C7-A8C4-203D-52EC911FD723}"/>
              </a:ext>
            </a:extLst>
          </p:cNvPr>
          <p:cNvSpPr txBox="1"/>
          <p:nvPr/>
        </p:nvSpPr>
        <p:spPr>
          <a:xfrm>
            <a:off x="344001" y="2523306"/>
            <a:ext cx="3140149" cy="230832"/>
          </a:xfrm>
          <a:prstGeom prst="rect">
            <a:avLst/>
          </a:prstGeom>
          <a:noFill/>
        </p:spPr>
        <p:txBody>
          <a:bodyPr wrap="square" rtlCol="0">
            <a:spAutoFit/>
          </a:bodyPr>
          <a:lstStyle/>
          <a:p>
            <a:r>
              <a:rPr lang="fr-FR" sz="900" i="1" dirty="0" err="1"/>
              <a:t>Fig</a:t>
            </a:r>
            <a:r>
              <a:rPr lang="fr-FR" sz="900" i="1" dirty="0"/>
              <a:t> 1 : Top </a:t>
            </a:r>
            <a:r>
              <a:rPr lang="fr-FR" sz="900" i="1" dirty="0" err="1"/>
              <a:t>View</a:t>
            </a:r>
            <a:r>
              <a:rPr lang="fr-FR" sz="900" i="1" dirty="0"/>
              <a:t> of the </a:t>
            </a:r>
            <a:r>
              <a:rPr lang="fr-FR" sz="900" i="1" dirty="0" err="1"/>
              <a:t>sensor</a:t>
            </a:r>
            <a:r>
              <a:rPr lang="fr-FR" sz="900" i="1" dirty="0"/>
              <a:t> with </a:t>
            </a:r>
            <a:r>
              <a:rPr lang="fr-FR" sz="900" i="1" dirty="0" err="1"/>
              <a:t>its</a:t>
            </a:r>
            <a:r>
              <a:rPr lang="fr-FR" sz="900" i="1" dirty="0"/>
              <a:t> dimension in mm</a:t>
            </a:r>
          </a:p>
        </p:txBody>
      </p:sp>
    </p:spTree>
    <p:extLst>
      <p:ext uri="{BB962C8B-B14F-4D97-AF65-F5344CB8AC3E}">
        <p14:creationId xmlns:p14="http://schemas.microsoft.com/office/powerpoint/2010/main" val="2952434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FBE2980-E895-80C8-658C-C968657A06B2}"/>
              </a:ext>
            </a:extLst>
          </p:cNvPr>
          <p:cNvSpPr txBox="1"/>
          <p:nvPr/>
        </p:nvSpPr>
        <p:spPr>
          <a:xfrm>
            <a:off x="125896" y="9484518"/>
            <a:ext cx="2890837" cy="276999"/>
          </a:xfrm>
          <a:prstGeom prst="rect">
            <a:avLst/>
          </a:prstGeom>
          <a:noFill/>
        </p:spPr>
        <p:txBody>
          <a:bodyPr wrap="square" rtlCol="0">
            <a:spAutoFit/>
          </a:bodyPr>
          <a:lstStyle/>
          <a:p>
            <a:r>
              <a:rPr lang="en-US" sz="1200" noProof="0" dirty="0">
                <a:latin typeface="Abadi" panose="020B0604020104020204" pitchFamily="34" charset="0"/>
              </a:rPr>
              <a:t>HAMADI </a:t>
            </a:r>
            <a:r>
              <a:rPr lang="en-US" sz="1200" noProof="0" dirty="0" err="1">
                <a:latin typeface="Abadi" panose="020B0604020104020204" pitchFamily="34" charset="0"/>
              </a:rPr>
              <a:t>Maoulida</a:t>
            </a:r>
            <a:r>
              <a:rPr lang="en-US" sz="1200" noProof="0" dirty="0">
                <a:latin typeface="Abadi" panose="020B0604020104020204" pitchFamily="34" charset="0"/>
              </a:rPr>
              <a:t> - TARTERA Maëlys</a:t>
            </a:r>
          </a:p>
        </p:txBody>
      </p:sp>
      <p:cxnSp>
        <p:nvCxnSpPr>
          <p:cNvPr id="5" name="Connecteur droit 4">
            <a:extLst>
              <a:ext uri="{FF2B5EF4-FFF2-40B4-BE49-F238E27FC236}">
                <a16:creationId xmlns:a16="http://schemas.microsoft.com/office/drawing/2014/main" id="{C4D8C972-D0CB-17D5-5E96-A29CD2945B6D}"/>
              </a:ext>
            </a:extLst>
          </p:cNvPr>
          <p:cNvCxnSpPr/>
          <p:nvPr/>
        </p:nvCxnSpPr>
        <p:spPr>
          <a:xfrm>
            <a:off x="221146" y="9446805"/>
            <a:ext cx="6274904" cy="0"/>
          </a:xfrm>
          <a:prstGeom prst="line">
            <a:avLst/>
          </a:prstGeom>
          <a:ln w="6350"/>
        </p:spPr>
        <p:style>
          <a:lnRef idx="2">
            <a:schemeClr val="dk1"/>
          </a:lnRef>
          <a:fillRef idx="0">
            <a:schemeClr val="dk1"/>
          </a:fillRef>
          <a:effectRef idx="1">
            <a:schemeClr val="dk1"/>
          </a:effectRef>
          <a:fontRef idx="minor">
            <a:schemeClr val="tx1"/>
          </a:fontRef>
        </p:style>
      </p:cxnSp>
      <p:sp>
        <p:nvSpPr>
          <p:cNvPr id="6" name="ZoneTexte 5">
            <a:extLst>
              <a:ext uri="{FF2B5EF4-FFF2-40B4-BE49-F238E27FC236}">
                <a16:creationId xmlns:a16="http://schemas.microsoft.com/office/drawing/2014/main" id="{9B0BA993-DA52-65EC-94E7-44544DD3B4B1}"/>
              </a:ext>
            </a:extLst>
          </p:cNvPr>
          <p:cNvSpPr txBox="1"/>
          <p:nvPr/>
        </p:nvSpPr>
        <p:spPr>
          <a:xfrm>
            <a:off x="6286500" y="9484518"/>
            <a:ext cx="308098" cy="369332"/>
          </a:xfrm>
          <a:prstGeom prst="rect">
            <a:avLst/>
          </a:prstGeom>
          <a:noFill/>
        </p:spPr>
        <p:txBody>
          <a:bodyPr wrap="none" rtlCol="0">
            <a:spAutoFit/>
          </a:bodyPr>
          <a:lstStyle/>
          <a:p>
            <a:r>
              <a:rPr lang="en-US" noProof="0" dirty="0"/>
              <a:t>3</a:t>
            </a:r>
          </a:p>
        </p:txBody>
      </p:sp>
      <p:sp>
        <p:nvSpPr>
          <p:cNvPr id="7" name="ZoneTexte 6">
            <a:extLst>
              <a:ext uri="{FF2B5EF4-FFF2-40B4-BE49-F238E27FC236}">
                <a16:creationId xmlns:a16="http://schemas.microsoft.com/office/drawing/2014/main" id="{1C155D59-CA5B-2958-8733-A692391BF23A}"/>
              </a:ext>
            </a:extLst>
          </p:cNvPr>
          <p:cNvSpPr txBox="1"/>
          <p:nvPr/>
        </p:nvSpPr>
        <p:spPr>
          <a:xfrm>
            <a:off x="125896" y="4261972"/>
            <a:ext cx="3693629" cy="369332"/>
          </a:xfrm>
          <a:prstGeom prst="rect">
            <a:avLst/>
          </a:prstGeom>
          <a:noFill/>
        </p:spPr>
        <p:txBody>
          <a:bodyPr wrap="square" rtlCol="0">
            <a:spAutoFit/>
          </a:bodyPr>
          <a:lstStyle/>
          <a:p>
            <a:r>
              <a:rPr lang="en-US" b="1" u="sng" noProof="0" dirty="0">
                <a:latin typeface="Abadi" panose="020B0604020104020204" pitchFamily="34" charset="0"/>
              </a:rPr>
              <a:t>Typical performance characteristics</a:t>
            </a:r>
            <a:r>
              <a:rPr lang="en-US" noProof="0" dirty="0">
                <a:latin typeface="Abadi" panose="020B0604020104020204" pitchFamily="34" charset="0"/>
              </a:rPr>
              <a:t>: </a:t>
            </a:r>
          </a:p>
        </p:txBody>
      </p:sp>
      <p:cxnSp>
        <p:nvCxnSpPr>
          <p:cNvPr id="10" name="Connecteur droit 9">
            <a:extLst>
              <a:ext uri="{FF2B5EF4-FFF2-40B4-BE49-F238E27FC236}">
                <a16:creationId xmlns:a16="http://schemas.microsoft.com/office/drawing/2014/main" id="{8B98622D-3AAE-88BF-09DA-D8D11E20ACF0}"/>
              </a:ext>
            </a:extLst>
          </p:cNvPr>
          <p:cNvCxnSpPr/>
          <p:nvPr/>
        </p:nvCxnSpPr>
        <p:spPr>
          <a:xfrm>
            <a:off x="221146" y="966787"/>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11" name="Connecteur droit 10">
            <a:extLst>
              <a:ext uri="{FF2B5EF4-FFF2-40B4-BE49-F238E27FC236}">
                <a16:creationId xmlns:a16="http://schemas.microsoft.com/office/drawing/2014/main" id="{B3E2A14E-3C18-125D-67D4-552F837AA3F1}"/>
              </a:ext>
            </a:extLst>
          </p:cNvPr>
          <p:cNvCxnSpPr/>
          <p:nvPr/>
        </p:nvCxnSpPr>
        <p:spPr>
          <a:xfrm>
            <a:off x="221146" y="1109662"/>
            <a:ext cx="6274904" cy="0"/>
          </a:xfrm>
          <a:prstGeom prst="line">
            <a:avLst/>
          </a:prstGeom>
          <a:ln w="28575"/>
        </p:spPr>
        <p:style>
          <a:lnRef idx="2">
            <a:schemeClr val="dk1"/>
          </a:lnRef>
          <a:fillRef idx="0">
            <a:schemeClr val="dk1"/>
          </a:fillRef>
          <a:effectRef idx="1">
            <a:schemeClr val="dk1"/>
          </a:effectRef>
          <a:fontRef idx="minor">
            <a:schemeClr val="tx1"/>
          </a:fontRef>
        </p:style>
      </p:cxnSp>
      <p:pic>
        <p:nvPicPr>
          <p:cNvPr id="12" name="Picture 2" descr="INSA Toulouse">
            <a:extLst>
              <a:ext uri="{FF2B5EF4-FFF2-40B4-BE49-F238E27FC236}">
                <a16:creationId xmlns:a16="http://schemas.microsoft.com/office/drawing/2014/main" id="{CC13CC23-A198-1EB3-D0EA-07D640B2BF3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6429"/>
          <a:stretch/>
        </p:blipFill>
        <p:spPr bwMode="auto">
          <a:xfrm>
            <a:off x="221146" y="15590"/>
            <a:ext cx="1066800" cy="891544"/>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a:extLst>
              <a:ext uri="{FF2B5EF4-FFF2-40B4-BE49-F238E27FC236}">
                <a16:creationId xmlns:a16="http://schemas.microsoft.com/office/drawing/2014/main" id="{9B181849-EFC5-0ED7-106E-52FA445054BF}"/>
              </a:ext>
            </a:extLst>
          </p:cNvPr>
          <p:cNvSpPr txBox="1"/>
          <p:nvPr/>
        </p:nvSpPr>
        <p:spPr>
          <a:xfrm>
            <a:off x="1892782" y="454283"/>
            <a:ext cx="5441468" cy="369332"/>
          </a:xfrm>
          <a:prstGeom prst="rect">
            <a:avLst/>
          </a:prstGeom>
          <a:noFill/>
        </p:spPr>
        <p:txBody>
          <a:bodyPr wrap="square" rtlCol="0">
            <a:spAutoFit/>
          </a:bodyPr>
          <a:lstStyle/>
          <a:p>
            <a:r>
              <a:rPr lang="en-US" b="1" noProof="0" dirty="0">
                <a:latin typeface="Abadi" panose="020B0604020104020204" pitchFamily="34" charset="0"/>
              </a:rPr>
              <a:t>GT-LGT2803-Low Tech Graphite Strain Sensor</a:t>
            </a:r>
          </a:p>
        </p:txBody>
      </p:sp>
      <p:sp>
        <p:nvSpPr>
          <p:cNvPr id="20" name="ZoneTexte 19">
            <a:extLst>
              <a:ext uri="{FF2B5EF4-FFF2-40B4-BE49-F238E27FC236}">
                <a16:creationId xmlns:a16="http://schemas.microsoft.com/office/drawing/2014/main" id="{396F83C7-EA33-2FB7-E38B-6D91075CC22D}"/>
              </a:ext>
            </a:extLst>
          </p:cNvPr>
          <p:cNvSpPr txBox="1"/>
          <p:nvPr/>
        </p:nvSpPr>
        <p:spPr>
          <a:xfrm>
            <a:off x="6858000" y="1315317"/>
            <a:ext cx="5761040" cy="646331"/>
          </a:xfrm>
          <a:prstGeom prst="rect">
            <a:avLst/>
          </a:prstGeom>
          <a:noFill/>
        </p:spPr>
        <p:txBody>
          <a:bodyPr wrap="square" rtlCol="0">
            <a:spAutoFit/>
          </a:bodyPr>
          <a:lstStyle/>
          <a:p>
            <a:r>
              <a:rPr lang="en-US" noProof="0" dirty="0"/>
              <a:t>Pencil type-unit of the resistance and the resistance when no strain applied</a:t>
            </a:r>
          </a:p>
        </p:txBody>
      </p:sp>
      <p:sp>
        <p:nvSpPr>
          <p:cNvPr id="2" name="ZoneTexte 1">
            <a:extLst>
              <a:ext uri="{FF2B5EF4-FFF2-40B4-BE49-F238E27FC236}">
                <a16:creationId xmlns:a16="http://schemas.microsoft.com/office/drawing/2014/main" id="{669829C4-C25A-131E-1484-0985C15C0FDB}"/>
              </a:ext>
            </a:extLst>
          </p:cNvPr>
          <p:cNvSpPr txBox="1"/>
          <p:nvPr/>
        </p:nvSpPr>
        <p:spPr>
          <a:xfrm>
            <a:off x="159232" y="4615211"/>
            <a:ext cx="6572871" cy="523220"/>
          </a:xfrm>
          <a:prstGeom prst="rect">
            <a:avLst/>
          </a:prstGeom>
          <a:noFill/>
        </p:spPr>
        <p:txBody>
          <a:bodyPr wrap="square" rtlCol="0">
            <a:spAutoFit/>
          </a:bodyPr>
          <a:lstStyle/>
          <a:p>
            <a:r>
              <a:rPr lang="en-US" sz="1400" noProof="0" dirty="0"/>
              <a:t>The deformation is considered positive when we apply a tensile </a:t>
            </a:r>
            <a:r>
              <a:rPr lang="en-US" sz="1400" dirty="0"/>
              <a:t>strain and is negative when we compress the sensor </a:t>
            </a:r>
            <a:endParaRPr lang="en-US" sz="1400" noProof="0" dirty="0"/>
          </a:p>
        </p:txBody>
      </p:sp>
      <p:sp>
        <p:nvSpPr>
          <p:cNvPr id="3" name="ZoneTexte 2">
            <a:extLst>
              <a:ext uri="{FF2B5EF4-FFF2-40B4-BE49-F238E27FC236}">
                <a16:creationId xmlns:a16="http://schemas.microsoft.com/office/drawing/2014/main" id="{0AB150DD-B2C0-CE1D-1F2C-27C58D384DAD}"/>
              </a:ext>
            </a:extLst>
          </p:cNvPr>
          <p:cNvSpPr txBox="1"/>
          <p:nvPr/>
        </p:nvSpPr>
        <p:spPr>
          <a:xfrm>
            <a:off x="506375" y="9039761"/>
            <a:ext cx="5989675" cy="369332"/>
          </a:xfrm>
          <a:prstGeom prst="rect">
            <a:avLst/>
          </a:prstGeom>
          <a:noFill/>
        </p:spPr>
        <p:txBody>
          <a:bodyPr wrap="square" rtlCol="0">
            <a:spAutoFit/>
          </a:bodyPr>
          <a:lstStyle/>
          <a:p>
            <a:pPr algn="ctr"/>
            <a:r>
              <a:rPr lang="fr-FR" sz="900" i="1" dirty="0" err="1"/>
              <a:t>Fig</a:t>
            </a:r>
            <a:r>
              <a:rPr lang="fr-FR" sz="900" i="1" dirty="0"/>
              <a:t> 2 : Evolution of the variation of </a:t>
            </a:r>
            <a:r>
              <a:rPr lang="fr-FR" sz="900" i="1" dirty="0" err="1"/>
              <a:t>resistance</a:t>
            </a:r>
            <a:r>
              <a:rPr lang="fr-FR" sz="900" i="1" dirty="0"/>
              <a:t> </a:t>
            </a:r>
            <a:r>
              <a:rPr lang="fr-FR" sz="900" i="1" dirty="0" err="1"/>
              <a:t>depending</a:t>
            </a:r>
            <a:r>
              <a:rPr lang="fr-FR" sz="900" i="1" dirty="0"/>
              <a:t> on the </a:t>
            </a:r>
            <a:r>
              <a:rPr lang="fr-FR" sz="900" i="1" dirty="0" err="1"/>
              <a:t>deformation</a:t>
            </a:r>
            <a:r>
              <a:rPr lang="fr-FR" sz="900" i="1" dirty="0"/>
              <a:t> </a:t>
            </a:r>
            <a:r>
              <a:rPr lang="fr-FR" sz="900" i="1" dirty="0" err="1"/>
              <a:t>applied</a:t>
            </a:r>
            <a:r>
              <a:rPr lang="fr-FR" sz="900" i="1" dirty="0"/>
              <a:t> on the </a:t>
            </a:r>
            <a:r>
              <a:rPr lang="fr-FR" sz="900" i="1" dirty="0" err="1"/>
              <a:t>sensor</a:t>
            </a:r>
            <a:r>
              <a:rPr lang="fr-FR" sz="900" i="1" dirty="0"/>
              <a:t> (positive </a:t>
            </a:r>
            <a:r>
              <a:rPr lang="fr-FR" sz="900" i="1" dirty="0" err="1"/>
              <a:t>deformation</a:t>
            </a:r>
            <a:r>
              <a:rPr lang="fr-FR" sz="900" i="1" dirty="0"/>
              <a:t>=compressive </a:t>
            </a:r>
            <a:r>
              <a:rPr lang="fr-FR" sz="900" i="1" dirty="0" err="1"/>
              <a:t>strain</a:t>
            </a:r>
            <a:r>
              <a:rPr lang="fr-FR" sz="900" i="1" dirty="0"/>
              <a:t> &amp; </a:t>
            </a:r>
            <a:r>
              <a:rPr lang="fr-FR" sz="900" i="1" dirty="0" err="1"/>
              <a:t>negative</a:t>
            </a:r>
            <a:r>
              <a:rPr lang="fr-FR" sz="900" i="1" dirty="0"/>
              <a:t> </a:t>
            </a:r>
            <a:r>
              <a:rPr lang="fr-FR" sz="900" i="1" dirty="0" err="1"/>
              <a:t>strain</a:t>
            </a:r>
            <a:r>
              <a:rPr lang="fr-FR" sz="900" i="1" dirty="0"/>
              <a:t>=</a:t>
            </a:r>
            <a:r>
              <a:rPr lang="fr-FR" sz="900" i="1" dirty="0" err="1"/>
              <a:t>tensile</a:t>
            </a:r>
            <a:r>
              <a:rPr lang="fr-FR" sz="900" i="1" dirty="0"/>
              <a:t> </a:t>
            </a:r>
            <a:r>
              <a:rPr lang="fr-FR" sz="900" i="1" dirty="0" err="1"/>
              <a:t>strain</a:t>
            </a:r>
            <a:r>
              <a:rPr lang="fr-FR" sz="900" i="1" dirty="0"/>
              <a:t>  </a:t>
            </a:r>
          </a:p>
        </p:txBody>
      </p:sp>
      <mc:AlternateContent xmlns:mc="http://schemas.openxmlformats.org/markup-compatibility/2006">
        <mc:Choice xmlns:a14="http://schemas.microsoft.com/office/drawing/2010/main" Requires="a14">
          <p:graphicFrame>
            <p:nvGraphicFramePr>
              <p:cNvPr id="8" name="Tableau 7">
                <a:extLst>
                  <a:ext uri="{FF2B5EF4-FFF2-40B4-BE49-F238E27FC236}">
                    <a16:creationId xmlns:a16="http://schemas.microsoft.com/office/drawing/2014/main" id="{131A21CE-61F2-5379-065E-E3BDA619ED94}"/>
                  </a:ext>
                </a:extLst>
              </p:cNvPr>
              <p:cNvGraphicFramePr>
                <a:graphicFrameLocks noGrp="1"/>
              </p:cNvGraphicFramePr>
              <p:nvPr>
                <p:extLst>
                  <p:ext uri="{D42A27DB-BD31-4B8C-83A1-F6EECF244321}">
                    <p14:modId xmlns:p14="http://schemas.microsoft.com/office/powerpoint/2010/main" val="2152663897"/>
                  </p:ext>
                </p:extLst>
              </p:nvPr>
            </p:nvGraphicFramePr>
            <p:xfrm>
              <a:off x="221146" y="1224464"/>
              <a:ext cx="6274905" cy="2972788"/>
            </p:xfrm>
            <a:graphic>
              <a:graphicData uri="http://schemas.openxmlformats.org/drawingml/2006/table">
                <a:tbl>
                  <a:tblPr firstRow="1" bandRow="1">
                    <a:tableStyleId>{5C22544A-7EE6-4342-B048-85BDC9FD1C3A}</a:tableStyleId>
                  </a:tblPr>
                  <a:tblGrid>
                    <a:gridCol w="1254981">
                      <a:extLst>
                        <a:ext uri="{9D8B030D-6E8A-4147-A177-3AD203B41FA5}">
                          <a16:colId xmlns:a16="http://schemas.microsoft.com/office/drawing/2014/main" val="1949546367"/>
                        </a:ext>
                      </a:extLst>
                    </a:gridCol>
                    <a:gridCol w="1254981">
                      <a:extLst>
                        <a:ext uri="{9D8B030D-6E8A-4147-A177-3AD203B41FA5}">
                          <a16:colId xmlns:a16="http://schemas.microsoft.com/office/drawing/2014/main" val="3719545154"/>
                        </a:ext>
                      </a:extLst>
                    </a:gridCol>
                    <a:gridCol w="1254981">
                      <a:extLst>
                        <a:ext uri="{9D8B030D-6E8A-4147-A177-3AD203B41FA5}">
                          <a16:colId xmlns:a16="http://schemas.microsoft.com/office/drawing/2014/main" val="1759106968"/>
                        </a:ext>
                      </a:extLst>
                    </a:gridCol>
                    <a:gridCol w="1254981">
                      <a:extLst>
                        <a:ext uri="{9D8B030D-6E8A-4147-A177-3AD203B41FA5}">
                          <a16:colId xmlns:a16="http://schemas.microsoft.com/office/drawing/2014/main" val="3489547189"/>
                        </a:ext>
                      </a:extLst>
                    </a:gridCol>
                    <a:gridCol w="1254981">
                      <a:extLst>
                        <a:ext uri="{9D8B030D-6E8A-4147-A177-3AD203B41FA5}">
                          <a16:colId xmlns:a16="http://schemas.microsoft.com/office/drawing/2014/main" val="3825498471"/>
                        </a:ext>
                      </a:extLst>
                    </a:gridCol>
                  </a:tblGrid>
                  <a:tr h="482600">
                    <a:tc>
                      <a:txBody>
                        <a:bodyPr/>
                        <a:lstStyle/>
                        <a:p>
                          <a:pPr algn="ctr"/>
                          <a:r>
                            <a:rPr lang="fr-FR" dirty="0" err="1">
                              <a:solidFill>
                                <a:schemeClr val="bg1"/>
                              </a:solidFill>
                            </a:rPr>
                            <a:t>Parameter</a:t>
                          </a:r>
                          <a:endParaRPr lang="fr-FR"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fr-FR" dirty="0"/>
                            <a:t>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fr-FR" dirty="0"/>
                            <a:t>Min-Value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fr-FR" dirty="0" err="1"/>
                            <a:t>Typical</a:t>
                          </a:r>
                          <a:r>
                            <a:rPr lang="fr-FR" dirty="0"/>
                            <a:t>-Value</a:t>
                          </a:r>
                        </a:p>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fr-FR" dirty="0"/>
                            <a:t>Max-Value</a:t>
                          </a:r>
                        </a:p>
                        <a:p>
                          <a:pPr algn="ct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3894504523"/>
                      </a:ext>
                    </a:extLst>
                  </a:tr>
                  <a:tr h="399581">
                    <a:tc>
                      <a:txBody>
                        <a:bodyPr/>
                        <a:lstStyle/>
                        <a:p>
                          <a:pPr algn="ctr"/>
                          <a:r>
                            <a:rPr lang="fr-FR" dirty="0"/>
                            <a:t>Power </a:t>
                          </a:r>
                          <a:r>
                            <a:rPr lang="fr-FR" dirty="0" err="1"/>
                            <a:t>supply</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fr-FR"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18536987"/>
                      </a:ext>
                    </a:extLst>
                  </a:tr>
                  <a:tr h="471963">
                    <a:tc>
                      <a:txBody>
                        <a:bodyPr/>
                        <a:lstStyle/>
                        <a:p>
                          <a:pPr algn="ctr"/>
                          <a:r>
                            <a:rPr lang="fr-FR" dirty="0"/>
                            <a:t>3H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𝑀</m:t>
                                </m:r>
                                <m:r>
                                  <m:rPr>
                                    <m:sty m:val="p"/>
                                  </m:rPr>
                                  <a:rPr lang="el-GR" b="0" i="1" smtClean="0">
                                    <a:latin typeface="Cambria Math" panose="02040503050406030204" pitchFamily="18" charset="0"/>
                                    <a:ea typeface="Cambria Math" panose="02040503050406030204" pitchFamily="18" charset="0"/>
                                  </a:rPr>
                                  <m:t>Ω</m:t>
                                </m:r>
                              </m:oMath>
                            </m:oMathPara>
                          </a14:m>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356.0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425.6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483.0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25235127"/>
                      </a:ext>
                    </a:extLst>
                  </a:tr>
                  <a:tr h="399581">
                    <a:tc>
                      <a:txBody>
                        <a:bodyPr/>
                        <a:lstStyle/>
                        <a:p>
                          <a:pPr algn="ctr"/>
                          <a:r>
                            <a:rPr lang="fr-FR"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𝑀</m:t>
                                </m:r>
                                <m:r>
                                  <m:rPr>
                                    <m:sty m:val="p"/>
                                  </m:rPr>
                                  <a:rPr lang="el-GR" b="0" i="1" smtClean="0">
                                    <a:latin typeface="Cambria Math" panose="02040503050406030204" pitchFamily="18" charset="0"/>
                                    <a:ea typeface="Cambria Math" panose="02040503050406030204" pitchFamily="18" charset="0"/>
                                  </a:rPr>
                                  <m:t>Ω</m:t>
                                </m:r>
                              </m:oMath>
                            </m:oMathPara>
                          </a14:m>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3.35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4.17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5072542"/>
                      </a:ext>
                    </a:extLst>
                  </a:tr>
                  <a:tr h="399581">
                    <a:tc>
                      <a:txBody>
                        <a:bodyPr/>
                        <a:lstStyle/>
                        <a:p>
                          <a:pPr algn="ctr"/>
                          <a:r>
                            <a:rPr lang="fr-FR" dirty="0"/>
                            <a:t>2HB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𝑀</m:t>
                                </m:r>
                                <m:r>
                                  <m:rPr>
                                    <m:sty m:val="p"/>
                                  </m:rPr>
                                  <a:rPr lang="el-GR" b="0" i="1" smtClean="0">
                                    <a:latin typeface="Cambria Math" panose="02040503050406030204" pitchFamily="18" charset="0"/>
                                    <a:ea typeface="Cambria Math" panose="02040503050406030204" pitchFamily="18" charset="0"/>
                                  </a:rPr>
                                  <m:t>Ω</m:t>
                                </m:r>
                              </m:oMath>
                            </m:oMathPara>
                          </a14:m>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38648113"/>
                      </a:ext>
                    </a:extLst>
                  </a:tr>
                  <a:tr h="399581">
                    <a:tc>
                      <a:txBody>
                        <a:bodyPr/>
                        <a:lstStyle/>
                        <a:p>
                          <a:pPr algn="ctr"/>
                          <a:r>
                            <a:rPr lang="fr-FR" dirty="0"/>
                            <a:t>2B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𝑀</m:t>
                                </m:r>
                                <m:r>
                                  <m:rPr>
                                    <m:sty m:val="p"/>
                                  </m:rPr>
                                  <a:rPr lang="el-GR" b="0" i="1" smtClean="0">
                                    <a:latin typeface="Cambria Math" panose="02040503050406030204" pitchFamily="18" charset="0"/>
                                    <a:ea typeface="Cambria Math" panose="02040503050406030204" pitchFamily="18" charset="0"/>
                                  </a:rPr>
                                  <m:t>Ω</m:t>
                                </m:r>
                              </m:oMath>
                            </m:oMathPara>
                          </a14:m>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85524678"/>
                      </a:ext>
                    </a:extLst>
                  </a:tr>
                  <a:tr h="399581">
                    <a:tc>
                      <a:txBody>
                        <a:bodyPr/>
                        <a:lstStyle/>
                        <a:p>
                          <a:pPr algn="ctr"/>
                          <a:r>
                            <a:rPr lang="fr-FR" dirty="0"/>
                            <a:t>5B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𝑀</m:t>
                                </m:r>
                                <m:r>
                                  <m:rPr>
                                    <m:sty m:val="p"/>
                                  </m:rPr>
                                  <a:rPr lang="el-GR" b="0" i="1" smtClean="0">
                                    <a:latin typeface="Cambria Math" panose="02040503050406030204" pitchFamily="18" charset="0"/>
                                    <a:ea typeface="Cambria Math" panose="02040503050406030204" pitchFamily="18" charset="0"/>
                                  </a:rPr>
                                  <m:t>Ω</m:t>
                                </m:r>
                              </m:oMath>
                            </m:oMathPara>
                          </a14:m>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0.145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73972592"/>
                      </a:ext>
                    </a:extLst>
                  </a:tr>
                </a:tbl>
              </a:graphicData>
            </a:graphic>
          </p:graphicFrame>
        </mc:Choice>
        <mc:Fallback>
          <p:graphicFrame>
            <p:nvGraphicFramePr>
              <p:cNvPr id="8" name="Tableau 7">
                <a:extLst>
                  <a:ext uri="{FF2B5EF4-FFF2-40B4-BE49-F238E27FC236}">
                    <a16:creationId xmlns:a16="http://schemas.microsoft.com/office/drawing/2014/main" id="{131A21CE-61F2-5379-065E-E3BDA619ED94}"/>
                  </a:ext>
                </a:extLst>
              </p:cNvPr>
              <p:cNvGraphicFramePr>
                <a:graphicFrameLocks noGrp="1"/>
              </p:cNvGraphicFramePr>
              <p:nvPr>
                <p:extLst>
                  <p:ext uri="{D42A27DB-BD31-4B8C-83A1-F6EECF244321}">
                    <p14:modId xmlns:p14="http://schemas.microsoft.com/office/powerpoint/2010/main" val="2152663897"/>
                  </p:ext>
                </p:extLst>
              </p:nvPr>
            </p:nvGraphicFramePr>
            <p:xfrm>
              <a:off x="221146" y="1224464"/>
              <a:ext cx="6274905" cy="2972788"/>
            </p:xfrm>
            <a:graphic>
              <a:graphicData uri="http://schemas.openxmlformats.org/drawingml/2006/table">
                <a:tbl>
                  <a:tblPr firstRow="1" bandRow="1">
                    <a:tableStyleId>{5C22544A-7EE6-4342-B048-85BDC9FD1C3A}</a:tableStyleId>
                  </a:tblPr>
                  <a:tblGrid>
                    <a:gridCol w="1254981">
                      <a:extLst>
                        <a:ext uri="{9D8B030D-6E8A-4147-A177-3AD203B41FA5}">
                          <a16:colId xmlns:a16="http://schemas.microsoft.com/office/drawing/2014/main" val="1949546367"/>
                        </a:ext>
                      </a:extLst>
                    </a:gridCol>
                    <a:gridCol w="1254981">
                      <a:extLst>
                        <a:ext uri="{9D8B030D-6E8A-4147-A177-3AD203B41FA5}">
                          <a16:colId xmlns:a16="http://schemas.microsoft.com/office/drawing/2014/main" val="3719545154"/>
                        </a:ext>
                      </a:extLst>
                    </a:gridCol>
                    <a:gridCol w="1254981">
                      <a:extLst>
                        <a:ext uri="{9D8B030D-6E8A-4147-A177-3AD203B41FA5}">
                          <a16:colId xmlns:a16="http://schemas.microsoft.com/office/drawing/2014/main" val="1759106968"/>
                        </a:ext>
                      </a:extLst>
                    </a:gridCol>
                    <a:gridCol w="1254981">
                      <a:extLst>
                        <a:ext uri="{9D8B030D-6E8A-4147-A177-3AD203B41FA5}">
                          <a16:colId xmlns:a16="http://schemas.microsoft.com/office/drawing/2014/main" val="3489547189"/>
                        </a:ext>
                      </a:extLst>
                    </a:gridCol>
                    <a:gridCol w="1254981">
                      <a:extLst>
                        <a:ext uri="{9D8B030D-6E8A-4147-A177-3AD203B41FA5}">
                          <a16:colId xmlns:a16="http://schemas.microsoft.com/office/drawing/2014/main" val="3825498471"/>
                        </a:ext>
                      </a:extLst>
                    </a:gridCol>
                  </a:tblGrid>
                  <a:tr h="502920">
                    <a:tc>
                      <a:txBody>
                        <a:bodyPr/>
                        <a:lstStyle/>
                        <a:p>
                          <a:pPr algn="ctr"/>
                          <a:r>
                            <a:rPr lang="fr-FR" dirty="0" err="1">
                              <a:solidFill>
                                <a:schemeClr val="bg1"/>
                              </a:solidFill>
                            </a:rPr>
                            <a:t>Parameter</a:t>
                          </a:r>
                          <a:endParaRPr lang="fr-FR"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fr-FR" dirty="0"/>
                            <a:t>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fr-FR" dirty="0"/>
                            <a:t>Min-Value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fr-FR" dirty="0" err="1"/>
                            <a:t>Typical</a:t>
                          </a:r>
                          <a:r>
                            <a:rPr lang="fr-FR" dirty="0"/>
                            <a:t>-Value</a:t>
                          </a:r>
                        </a:p>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fr-FR" dirty="0"/>
                            <a:t>Max-Value</a:t>
                          </a:r>
                        </a:p>
                        <a:p>
                          <a:pPr algn="ct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3894504523"/>
                      </a:ext>
                    </a:extLst>
                  </a:tr>
                  <a:tr h="399581">
                    <a:tc>
                      <a:txBody>
                        <a:bodyPr/>
                        <a:lstStyle/>
                        <a:p>
                          <a:pPr algn="ctr"/>
                          <a:r>
                            <a:rPr lang="fr-FR" dirty="0"/>
                            <a:t>Power </a:t>
                          </a:r>
                          <a:r>
                            <a:rPr lang="fr-FR" dirty="0" err="1"/>
                            <a:t>supply</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fr-FR"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18536987"/>
                      </a:ext>
                    </a:extLst>
                  </a:tr>
                  <a:tr h="471963">
                    <a:tc>
                      <a:txBody>
                        <a:bodyPr/>
                        <a:lstStyle/>
                        <a:p>
                          <a:pPr algn="ctr"/>
                          <a:r>
                            <a:rPr lang="fr-FR" dirty="0"/>
                            <a:t>3H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485" t="-191026" r="-300971" b="-339744"/>
                          </a:stretch>
                        </a:blipFill>
                      </a:tcPr>
                    </a:tc>
                    <a:tc>
                      <a:txBody>
                        <a:bodyPr/>
                        <a:lstStyle/>
                        <a:p>
                          <a:pPr algn="ctr"/>
                          <a:r>
                            <a:rPr lang="fr-FR" dirty="0"/>
                            <a:t>356.0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425.6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483.0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25235127"/>
                      </a:ext>
                    </a:extLst>
                  </a:tr>
                  <a:tr h="399581">
                    <a:tc>
                      <a:txBody>
                        <a:bodyPr/>
                        <a:lstStyle/>
                        <a:p>
                          <a:pPr algn="ctr"/>
                          <a:r>
                            <a:rPr lang="fr-FR"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485" t="-343939" r="-300971" b="-301515"/>
                          </a:stretch>
                        </a:blipFill>
                      </a:tcPr>
                    </a:tc>
                    <a:tc>
                      <a:txBody>
                        <a:bodyPr/>
                        <a:lstStyle/>
                        <a:p>
                          <a:pPr algn="ctr"/>
                          <a:r>
                            <a:rPr lang="fr-FR" dirty="0"/>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3.35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4.17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5072542"/>
                      </a:ext>
                    </a:extLst>
                  </a:tr>
                  <a:tr h="399581">
                    <a:tc>
                      <a:txBody>
                        <a:bodyPr/>
                        <a:lstStyle/>
                        <a:p>
                          <a:pPr algn="ctr"/>
                          <a:r>
                            <a:rPr lang="fr-FR" dirty="0"/>
                            <a:t>2HB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485" t="-443939" r="-300971" b="-201515"/>
                          </a:stretch>
                        </a:blipFill>
                      </a:tcPr>
                    </a:tc>
                    <a:tc>
                      <a:txBody>
                        <a:bodyPr/>
                        <a:lstStyle/>
                        <a:p>
                          <a:pPr algn="ctr"/>
                          <a:r>
                            <a:rPr lang="fr-FR" dirty="0"/>
                            <a:t>0.38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38648113"/>
                      </a:ext>
                    </a:extLst>
                  </a:tr>
                  <a:tr h="399581">
                    <a:tc>
                      <a:txBody>
                        <a:bodyPr/>
                        <a:lstStyle/>
                        <a:p>
                          <a:pPr algn="ctr"/>
                          <a:r>
                            <a:rPr lang="fr-FR" dirty="0"/>
                            <a:t>2B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485" t="-552308" r="-300971" b="-104615"/>
                          </a:stretch>
                        </a:blipFill>
                      </a:tcPr>
                    </a:tc>
                    <a:tc>
                      <a:txBody>
                        <a:bodyPr/>
                        <a:lstStyle/>
                        <a:p>
                          <a:pPr algn="ctr"/>
                          <a:r>
                            <a:rPr lang="fr-FR" dirty="0"/>
                            <a:t>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85524678"/>
                      </a:ext>
                    </a:extLst>
                  </a:tr>
                  <a:tr h="399581">
                    <a:tc>
                      <a:txBody>
                        <a:bodyPr/>
                        <a:lstStyle/>
                        <a:p>
                          <a:pPr algn="ctr"/>
                          <a:r>
                            <a:rPr lang="fr-FR" dirty="0"/>
                            <a:t>5B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485" t="-642424" r="-300971" b="-3030"/>
                          </a:stretch>
                        </a:blipFill>
                      </a:tcPr>
                    </a:tc>
                    <a:tc>
                      <a:txBody>
                        <a:bodyPr/>
                        <a:lstStyle/>
                        <a:p>
                          <a:pPr algn="ctr"/>
                          <a:r>
                            <a:rPr lang="fr-FR" dirty="0"/>
                            <a:t>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0.145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73972592"/>
                      </a:ext>
                    </a:extLst>
                  </a:tr>
                </a:tbl>
              </a:graphicData>
            </a:graphic>
          </p:graphicFrame>
        </mc:Fallback>
      </mc:AlternateContent>
      <p:pic>
        <p:nvPicPr>
          <p:cNvPr id="16" name="Image 15">
            <a:extLst>
              <a:ext uri="{FF2B5EF4-FFF2-40B4-BE49-F238E27FC236}">
                <a16:creationId xmlns:a16="http://schemas.microsoft.com/office/drawing/2014/main" id="{20CA7617-BCF0-F29B-6542-B49AEB8E2C7D}"/>
              </a:ext>
            </a:extLst>
          </p:cNvPr>
          <p:cNvPicPr>
            <a:picLocks noChangeAspect="1"/>
          </p:cNvPicPr>
          <p:nvPr/>
        </p:nvPicPr>
        <p:blipFill>
          <a:blip r:embed="rId5"/>
          <a:stretch>
            <a:fillRect/>
          </a:stretch>
        </p:blipFill>
        <p:spPr>
          <a:xfrm>
            <a:off x="1075399" y="5161100"/>
            <a:ext cx="4566397" cy="3793622"/>
          </a:xfrm>
          <a:prstGeom prst="rect">
            <a:avLst/>
          </a:prstGeom>
        </p:spPr>
      </p:pic>
    </p:spTree>
    <p:extLst>
      <p:ext uri="{BB962C8B-B14F-4D97-AF65-F5344CB8AC3E}">
        <p14:creationId xmlns:p14="http://schemas.microsoft.com/office/powerpoint/2010/main" val="3233950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1A4C90C0-A119-2634-433A-F2F4F3791D52}"/>
              </a:ext>
            </a:extLst>
          </p:cNvPr>
          <p:cNvSpPr txBox="1"/>
          <p:nvPr/>
        </p:nvSpPr>
        <p:spPr>
          <a:xfrm>
            <a:off x="125896" y="9484518"/>
            <a:ext cx="2890837" cy="276999"/>
          </a:xfrm>
          <a:prstGeom prst="rect">
            <a:avLst/>
          </a:prstGeom>
          <a:noFill/>
        </p:spPr>
        <p:txBody>
          <a:bodyPr wrap="square" rtlCol="0">
            <a:spAutoFit/>
          </a:bodyPr>
          <a:lstStyle/>
          <a:p>
            <a:r>
              <a:rPr lang="en-US" sz="1200" noProof="0" dirty="0">
                <a:latin typeface="Abadi" panose="020B0604020104020204" pitchFamily="34" charset="0"/>
              </a:rPr>
              <a:t>HAMADI </a:t>
            </a:r>
            <a:r>
              <a:rPr lang="en-US" sz="1200" noProof="0" dirty="0" err="1">
                <a:latin typeface="Abadi" panose="020B0604020104020204" pitchFamily="34" charset="0"/>
              </a:rPr>
              <a:t>Maoulida</a:t>
            </a:r>
            <a:r>
              <a:rPr lang="en-US" sz="1200" noProof="0" dirty="0">
                <a:latin typeface="Abadi" panose="020B0604020104020204" pitchFamily="34" charset="0"/>
              </a:rPr>
              <a:t> - TARTERA Maëlys</a:t>
            </a:r>
          </a:p>
        </p:txBody>
      </p:sp>
      <p:cxnSp>
        <p:nvCxnSpPr>
          <p:cNvPr id="5" name="Connecteur droit 4">
            <a:extLst>
              <a:ext uri="{FF2B5EF4-FFF2-40B4-BE49-F238E27FC236}">
                <a16:creationId xmlns:a16="http://schemas.microsoft.com/office/drawing/2014/main" id="{1EB347D6-BB79-E9C0-76AE-401AA7D3B582}"/>
              </a:ext>
            </a:extLst>
          </p:cNvPr>
          <p:cNvCxnSpPr/>
          <p:nvPr/>
        </p:nvCxnSpPr>
        <p:spPr>
          <a:xfrm>
            <a:off x="221146" y="9446805"/>
            <a:ext cx="6274904" cy="0"/>
          </a:xfrm>
          <a:prstGeom prst="line">
            <a:avLst/>
          </a:prstGeom>
          <a:ln w="6350"/>
        </p:spPr>
        <p:style>
          <a:lnRef idx="2">
            <a:schemeClr val="dk1"/>
          </a:lnRef>
          <a:fillRef idx="0">
            <a:schemeClr val="dk1"/>
          </a:fillRef>
          <a:effectRef idx="1">
            <a:schemeClr val="dk1"/>
          </a:effectRef>
          <a:fontRef idx="minor">
            <a:schemeClr val="tx1"/>
          </a:fontRef>
        </p:style>
      </p:cxnSp>
      <p:sp>
        <p:nvSpPr>
          <p:cNvPr id="6" name="ZoneTexte 5">
            <a:extLst>
              <a:ext uri="{FF2B5EF4-FFF2-40B4-BE49-F238E27FC236}">
                <a16:creationId xmlns:a16="http://schemas.microsoft.com/office/drawing/2014/main" id="{A042F4A8-CD79-9840-1791-5ACD0BD1E4E7}"/>
              </a:ext>
            </a:extLst>
          </p:cNvPr>
          <p:cNvSpPr txBox="1"/>
          <p:nvPr/>
        </p:nvSpPr>
        <p:spPr>
          <a:xfrm>
            <a:off x="6286500" y="9484518"/>
            <a:ext cx="308098" cy="369332"/>
          </a:xfrm>
          <a:prstGeom prst="rect">
            <a:avLst/>
          </a:prstGeom>
          <a:noFill/>
        </p:spPr>
        <p:txBody>
          <a:bodyPr wrap="none" rtlCol="0">
            <a:spAutoFit/>
          </a:bodyPr>
          <a:lstStyle/>
          <a:p>
            <a:r>
              <a:rPr lang="en-US" noProof="0" dirty="0"/>
              <a:t>4</a:t>
            </a:r>
          </a:p>
        </p:txBody>
      </p:sp>
      <p:cxnSp>
        <p:nvCxnSpPr>
          <p:cNvPr id="7" name="Connecteur droit 6">
            <a:extLst>
              <a:ext uri="{FF2B5EF4-FFF2-40B4-BE49-F238E27FC236}">
                <a16:creationId xmlns:a16="http://schemas.microsoft.com/office/drawing/2014/main" id="{327A0165-2137-A16A-614E-B91AAFC86BAB}"/>
              </a:ext>
            </a:extLst>
          </p:cNvPr>
          <p:cNvCxnSpPr/>
          <p:nvPr/>
        </p:nvCxnSpPr>
        <p:spPr>
          <a:xfrm>
            <a:off x="221146" y="966787"/>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8" name="Connecteur droit 7">
            <a:extLst>
              <a:ext uri="{FF2B5EF4-FFF2-40B4-BE49-F238E27FC236}">
                <a16:creationId xmlns:a16="http://schemas.microsoft.com/office/drawing/2014/main" id="{BC65B826-22D5-8144-6CF9-4129F94EADBD}"/>
              </a:ext>
            </a:extLst>
          </p:cNvPr>
          <p:cNvCxnSpPr/>
          <p:nvPr/>
        </p:nvCxnSpPr>
        <p:spPr>
          <a:xfrm>
            <a:off x="221146" y="1109662"/>
            <a:ext cx="6274904" cy="0"/>
          </a:xfrm>
          <a:prstGeom prst="line">
            <a:avLst/>
          </a:prstGeom>
          <a:ln w="28575"/>
        </p:spPr>
        <p:style>
          <a:lnRef idx="2">
            <a:schemeClr val="dk1"/>
          </a:lnRef>
          <a:fillRef idx="0">
            <a:schemeClr val="dk1"/>
          </a:fillRef>
          <a:effectRef idx="1">
            <a:schemeClr val="dk1"/>
          </a:effectRef>
          <a:fontRef idx="minor">
            <a:schemeClr val="tx1"/>
          </a:fontRef>
        </p:style>
      </p:cxnSp>
      <p:pic>
        <p:nvPicPr>
          <p:cNvPr id="9" name="Picture 2" descr="INSA Toulouse">
            <a:extLst>
              <a:ext uri="{FF2B5EF4-FFF2-40B4-BE49-F238E27FC236}">
                <a16:creationId xmlns:a16="http://schemas.microsoft.com/office/drawing/2014/main" id="{6574BE70-21C9-2EA1-0CBA-3D63594CBD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6429"/>
          <a:stretch/>
        </p:blipFill>
        <p:spPr bwMode="auto">
          <a:xfrm>
            <a:off x="221146" y="15590"/>
            <a:ext cx="1066800" cy="891544"/>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a:extLst>
              <a:ext uri="{FF2B5EF4-FFF2-40B4-BE49-F238E27FC236}">
                <a16:creationId xmlns:a16="http://schemas.microsoft.com/office/drawing/2014/main" id="{A8898891-C1B9-19EE-F3A8-3B5117BA3295}"/>
              </a:ext>
            </a:extLst>
          </p:cNvPr>
          <p:cNvSpPr txBox="1"/>
          <p:nvPr/>
        </p:nvSpPr>
        <p:spPr>
          <a:xfrm>
            <a:off x="1892782" y="454283"/>
            <a:ext cx="5441468" cy="369332"/>
          </a:xfrm>
          <a:prstGeom prst="rect">
            <a:avLst/>
          </a:prstGeom>
          <a:noFill/>
        </p:spPr>
        <p:txBody>
          <a:bodyPr wrap="square" rtlCol="0">
            <a:spAutoFit/>
          </a:bodyPr>
          <a:lstStyle/>
          <a:p>
            <a:r>
              <a:rPr lang="en-US" b="1" noProof="0" dirty="0">
                <a:latin typeface="Abadi" panose="020B0604020104020204" pitchFamily="34" charset="0"/>
              </a:rPr>
              <a:t>GT-LGT2803-Low Tech Graphite Strain Sensor</a:t>
            </a:r>
          </a:p>
        </p:txBody>
      </p:sp>
      <p:sp>
        <p:nvSpPr>
          <p:cNvPr id="15" name="ZoneTexte 14">
            <a:extLst>
              <a:ext uri="{FF2B5EF4-FFF2-40B4-BE49-F238E27FC236}">
                <a16:creationId xmlns:a16="http://schemas.microsoft.com/office/drawing/2014/main" id="{937B9815-65DE-3CEF-5303-ED5DA52BEEFD}"/>
              </a:ext>
            </a:extLst>
          </p:cNvPr>
          <p:cNvSpPr txBox="1"/>
          <p:nvPr/>
        </p:nvSpPr>
        <p:spPr>
          <a:xfrm>
            <a:off x="142564" y="1289903"/>
            <a:ext cx="2857500" cy="369332"/>
          </a:xfrm>
          <a:prstGeom prst="rect">
            <a:avLst/>
          </a:prstGeom>
          <a:noFill/>
        </p:spPr>
        <p:txBody>
          <a:bodyPr wrap="square" rtlCol="0">
            <a:spAutoFit/>
          </a:bodyPr>
          <a:lstStyle/>
          <a:p>
            <a:r>
              <a:rPr lang="en-US" b="1" u="sng" noProof="0" dirty="0">
                <a:latin typeface="Abadi" panose="020B0604020104020204" pitchFamily="34" charset="0"/>
              </a:rPr>
              <a:t>Typical application </a:t>
            </a:r>
            <a:r>
              <a:rPr lang="en-US" noProof="0" dirty="0">
                <a:latin typeface="Abadi" panose="020B0604020104020204" pitchFamily="34" charset="0"/>
              </a:rPr>
              <a:t>: </a:t>
            </a:r>
          </a:p>
        </p:txBody>
      </p:sp>
      <p:pic>
        <p:nvPicPr>
          <p:cNvPr id="19" name="Image 18">
            <a:extLst>
              <a:ext uri="{FF2B5EF4-FFF2-40B4-BE49-F238E27FC236}">
                <a16:creationId xmlns:a16="http://schemas.microsoft.com/office/drawing/2014/main" id="{CD543208-3651-6C55-568A-ABC5969E6775}"/>
              </a:ext>
            </a:extLst>
          </p:cNvPr>
          <p:cNvPicPr>
            <a:picLocks noChangeAspect="1"/>
          </p:cNvPicPr>
          <p:nvPr/>
        </p:nvPicPr>
        <p:blipFill>
          <a:blip r:embed="rId3"/>
          <a:stretch>
            <a:fillRect/>
          </a:stretch>
        </p:blipFill>
        <p:spPr>
          <a:xfrm>
            <a:off x="359986" y="1806727"/>
            <a:ext cx="5900739" cy="2048468"/>
          </a:xfrm>
          <a:prstGeom prst="rect">
            <a:avLst/>
          </a:prstGeom>
        </p:spPr>
      </p:pic>
      <mc:AlternateContent xmlns:mc="http://schemas.openxmlformats.org/markup-compatibility/2006" xmlns:a14="http://schemas.microsoft.com/office/drawing/2010/main">
        <mc:Choice Requires="a14">
          <p:sp>
            <p:nvSpPr>
              <p:cNvPr id="13" name="ZoneTexte 12">
                <a:extLst>
                  <a:ext uri="{FF2B5EF4-FFF2-40B4-BE49-F238E27FC236}">
                    <a16:creationId xmlns:a16="http://schemas.microsoft.com/office/drawing/2014/main" id="{67C71F0A-70DE-B87C-7E2D-EF1061F36C38}"/>
                  </a:ext>
                </a:extLst>
              </p:cNvPr>
              <p:cNvSpPr txBox="1"/>
              <p:nvPr/>
            </p:nvSpPr>
            <p:spPr>
              <a:xfrm>
                <a:off x="201251" y="4163402"/>
                <a:ext cx="6218210" cy="3287375"/>
              </a:xfrm>
              <a:prstGeom prst="rect">
                <a:avLst/>
              </a:prstGeom>
              <a:noFill/>
            </p:spPr>
            <p:txBody>
              <a:bodyPr wrap="square" rtlCol="0">
                <a:spAutoFit/>
              </a:bodyPr>
              <a:lstStyle/>
              <a:p>
                <a:r>
                  <a:rPr lang="en-US" sz="1400" noProof="0" dirty="0">
                    <a:latin typeface="Arial" panose="020B0604020202020204" pitchFamily="34" charset="0"/>
                    <a:cs typeface="Arial" panose="020B0604020202020204" pitchFamily="34" charset="0"/>
                  </a:rPr>
                  <a:t>The graphite strain sensor GT-LGT2803 can be connected to a </a:t>
                </a:r>
                <a:r>
                  <a:rPr lang="en-US" sz="1400" noProof="0" dirty="0" err="1">
                    <a:latin typeface="Arial" panose="020B0604020202020204" pitchFamily="34" charset="0"/>
                    <a:cs typeface="Arial" panose="020B0604020202020204" pitchFamily="34" charset="0"/>
                  </a:rPr>
                  <a:t>Vcc</a:t>
                </a:r>
                <a:r>
                  <a:rPr lang="en-US" sz="1400" noProof="0" dirty="0">
                    <a:latin typeface="Arial" panose="020B0604020202020204" pitchFamily="34" charset="0"/>
                    <a:cs typeface="Arial" panose="020B0604020202020204" pitchFamily="34" charset="0"/>
                  </a:rPr>
                  <a:t>=5V power supply on its pin 2 and its pin 1 can be connected to a transimpedance amplifier circuit designed to cancel noise. The transimpedance amplifier is composed of three low pass filters designed to deliver a 50mV~1V voltage (</a:t>
                </a:r>
                <a:r>
                  <a:rPr lang="en-US" sz="1400" noProof="0" dirty="0" err="1">
                    <a:latin typeface="Arial" panose="020B0604020202020204" pitchFamily="34" charset="0"/>
                    <a:cs typeface="Arial" panose="020B0604020202020204" pitchFamily="34" charset="0"/>
                  </a:rPr>
                  <a:t>Ampout</a:t>
                </a:r>
                <a:r>
                  <a:rPr lang="en-US" sz="1400" noProof="0" dirty="0">
                    <a:latin typeface="Arial" panose="020B0604020202020204" pitchFamily="34" charset="0"/>
                    <a:cs typeface="Arial" panose="020B0604020202020204" pitchFamily="34" charset="0"/>
                  </a:rPr>
                  <a:t> tag) and to cancel the different noises in the amplification process and the electric network coupling. </a:t>
                </a:r>
              </a:p>
              <a:p>
                <a:endParaRPr lang="en-US" sz="1400" noProof="0" dirty="0">
                  <a:latin typeface="Arial" panose="020B0604020202020204" pitchFamily="34" charset="0"/>
                  <a:cs typeface="Arial" panose="020B0604020202020204" pitchFamily="34" charset="0"/>
                </a:endParaRPr>
              </a:p>
              <a:p>
                <a:r>
                  <a:rPr lang="en-US" sz="1400" noProof="0" dirty="0">
                    <a:latin typeface="Arial" panose="020B0604020202020204" pitchFamily="34" charset="0"/>
                    <a:cs typeface="Arial" panose="020B0604020202020204" pitchFamily="34" charset="0"/>
                  </a:rPr>
                  <a:t>As a use example, we can connect the </a:t>
                </a:r>
                <a:r>
                  <a:rPr lang="en-US" sz="1400" noProof="0" dirty="0" err="1">
                    <a:latin typeface="Arial" panose="020B0604020202020204" pitchFamily="34" charset="0"/>
                    <a:cs typeface="Arial" panose="020B0604020202020204" pitchFamily="34" charset="0"/>
                  </a:rPr>
                  <a:t>Ampout</a:t>
                </a:r>
                <a:r>
                  <a:rPr lang="en-US" sz="1400" noProof="0" dirty="0">
                    <a:latin typeface="Arial" panose="020B0604020202020204" pitchFamily="34" charset="0"/>
                    <a:cs typeface="Arial" panose="020B0604020202020204" pitchFamily="34" charset="0"/>
                  </a:rPr>
                  <a:t> to an Arduino Uno and plug a variable resistor at “R2” tag that can be modified in accordance with the graphite quantity of the sensor so that the Arduino analog input pin is never saturated. </a:t>
                </a:r>
              </a:p>
              <a:p>
                <a:endParaRPr lang="en-US" sz="1400" dirty="0">
                  <a:latin typeface="Arial" panose="020B0604020202020204" pitchFamily="34" charset="0"/>
                  <a:cs typeface="Arial" panose="020B0604020202020204" pitchFamily="34" charset="0"/>
                </a:endParaRPr>
              </a:p>
              <a:p>
                <a:r>
                  <a:rPr lang="en-US" sz="1400" noProof="0" dirty="0">
                    <a:latin typeface="Arial" panose="020B0604020202020204" pitchFamily="34" charset="0"/>
                    <a:cs typeface="Arial" panose="020B0604020202020204" pitchFamily="34" charset="0"/>
                  </a:rPr>
                  <a:t>Finally, it is possible to know the value of the sensor’s resistance with the following formula: </a:t>
                </a:r>
                <a14:m>
                  <m:oMath xmlns:m="http://schemas.openxmlformats.org/officeDocument/2006/math">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𝐺𝑇</m:t>
                        </m:r>
                        <m:r>
                          <a:rPr lang="fr-FR" sz="1400" b="0" i="1" noProof="0" smtClean="0">
                            <a:latin typeface="Cambria Math" panose="02040503050406030204" pitchFamily="18" charset="0"/>
                            <a:cs typeface="Arial" panose="020B0604020202020204" pitchFamily="34" charset="0"/>
                          </a:rPr>
                          <m:t>−</m:t>
                        </m:r>
                        <m:r>
                          <a:rPr lang="fr-FR" sz="1400" b="0" i="1" noProof="0" smtClean="0">
                            <a:latin typeface="Cambria Math" panose="02040503050406030204" pitchFamily="18" charset="0"/>
                            <a:cs typeface="Arial" panose="020B0604020202020204" pitchFamily="34" charset="0"/>
                          </a:rPr>
                          <m:t>𝐿𝐺𝑇</m:t>
                        </m:r>
                        <m:r>
                          <a:rPr lang="fr-FR" sz="1400" b="0" i="1" noProof="0" smtClean="0">
                            <a:latin typeface="Cambria Math" panose="02040503050406030204" pitchFamily="18" charset="0"/>
                            <a:cs typeface="Arial" panose="020B0604020202020204" pitchFamily="34" charset="0"/>
                          </a:rPr>
                          <m:t>2803</m:t>
                        </m:r>
                      </m:sub>
                    </m:sSub>
                    <m:r>
                      <a:rPr lang="fr-FR" sz="1400" b="0" i="1" noProof="0" smtClean="0">
                        <a:latin typeface="Cambria Math" panose="02040503050406030204" pitchFamily="18" charset="0"/>
                        <a:cs typeface="Arial" panose="020B0604020202020204" pitchFamily="34" charset="0"/>
                      </a:rPr>
                      <m:t>=</m:t>
                    </m:r>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1</m:t>
                        </m:r>
                      </m:sub>
                    </m:sSub>
                    <m:d>
                      <m:dPr>
                        <m:ctrlPr>
                          <a:rPr lang="fr-FR" sz="1400" b="0" i="1" noProof="0" smtClean="0">
                            <a:latin typeface="Cambria Math" panose="02040503050406030204" pitchFamily="18" charset="0"/>
                            <a:cs typeface="Arial" panose="020B0604020202020204" pitchFamily="34" charset="0"/>
                          </a:rPr>
                        </m:ctrlPr>
                      </m:dPr>
                      <m:e>
                        <m:r>
                          <a:rPr lang="fr-FR" sz="1400" b="0" i="1" noProof="0" smtClean="0">
                            <a:latin typeface="Cambria Math" panose="02040503050406030204" pitchFamily="18" charset="0"/>
                            <a:cs typeface="Arial" panose="020B0604020202020204" pitchFamily="34" charset="0"/>
                          </a:rPr>
                          <m:t>1+</m:t>
                        </m:r>
                        <m:f>
                          <m:fPr>
                            <m:ctrlPr>
                              <a:rPr lang="fr-FR" sz="1400" b="0" i="1" noProof="0" smtClean="0">
                                <a:latin typeface="Cambria Math" panose="02040503050406030204" pitchFamily="18" charset="0"/>
                                <a:cs typeface="Arial" panose="020B0604020202020204" pitchFamily="34" charset="0"/>
                              </a:rPr>
                            </m:ctrlPr>
                          </m:fPr>
                          <m:num>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3</m:t>
                                </m:r>
                              </m:sub>
                            </m:sSub>
                          </m:num>
                          <m:den>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2</m:t>
                                </m:r>
                              </m:sub>
                            </m:sSub>
                          </m:den>
                        </m:f>
                      </m:e>
                    </m:d>
                    <m:f>
                      <m:fPr>
                        <m:ctrlPr>
                          <a:rPr lang="fr-FR" sz="1400" b="0" i="1" noProof="0" smtClean="0">
                            <a:latin typeface="Cambria Math" panose="02040503050406030204" pitchFamily="18" charset="0"/>
                            <a:cs typeface="Arial" panose="020B0604020202020204" pitchFamily="34" charset="0"/>
                          </a:rPr>
                        </m:ctrlPr>
                      </m:fPr>
                      <m:num>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𝑉</m:t>
                            </m:r>
                          </m:e>
                          <m:sub>
                            <m:r>
                              <a:rPr lang="fr-FR" sz="1400" b="0" i="1" noProof="0" smtClean="0">
                                <a:latin typeface="Cambria Math" panose="02040503050406030204" pitchFamily="18" charset="0"/>
                                <a:cs typeface="Arial" panose="020B0604020202020204" pitchFamily="34" charset="0"/>
                              </a:rPr>
                              <m:t>𝑐𝑐</m:t>
                            </m:r>
                          </m:sub>
                        </m:sSub>
                      </m:num>
                      <m:den>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𝑉</m:t>
                            </m:r>
                          </m:e>
                          <m:sub>
                            <m:r>
                              <a:rPr lang="fr-FR" sz="1400" b="0" i="1" noProof="0" smtClean="0">
                                <a:latin typeface="Cambria Math" panose="02040503050406030204" pitchFamily="18" charset="0"/>
                                <a:cs typeface="Arial" panose="020B0604020202020204" pitchFamily="34" charset="0"/>
                              </a:rPr>
                              <m:t>𝐴𝑚𝑝𝑜𝑢𝑡</m:t>
                            </m:r>
                          </m:sub>
                        </m:sSub>
                      </m:den>
                    </m:f>
                    <m:r>
                      <a:rPr lang="fr-FR" sz="1400" b="0" i="1" noProof="0" smtClean="0">
                        <a:latin typeface="Cambria Math" panose="02040503050406030204" pitchFamily="18" charset="0"/>
                        <a:cs typeface="Arial" panose="020B0604020202020204" pitchFamily="34" charset="0"/>
                      </a:rPr>
                      <m:t>−</m:t>
                    </m:r>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1</m:t>
                        </m:r>
                      </m:sub>
                    </m:sSub>
                    <m:r>
                      <a:rPr lang="fr-FR" sz="1400" b="0" i="1" noProof="0" smtClean="0">
                        <a:latin typeface="Cambria Math" panose="02040503050406030204" pitchFamily="18" charset="0"/>
                        <a:cs typeface="Arial" panose="020B0604020202020204" pitchFamily="34" charset="0"/>
                      </a:rPr>
                      <m:t>−</m:t>
                    </m:r>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5</m:t>
                        </m:r>
                      </m:sub>
                    </m:sSub>
                  </m:oMath>
                </a14:m>
                <a:endParaRPr lang="en-US" sz="1400" noProof="0" dirty="0">
                  <a:latin typeface="Arial" panose="020B0604020202020204" pitchFamily="34" charset="0"/>
                  <a:cs typeface="Arial" panose="020B0604020202020204" pitchFamily="34" charset="0"/>
                </a:endParaRPr>
              </a:p>
            </p:txBody>
          </p:sp>
        </mc:Choice>
        <mc:Fallback xmlns="">
          <p:sp>
            <p:nvSpPr>
              <p:cNvPr id="13" name="ZoneTexte 12">
                <a:extLst>
                  <a:ext uri="{FF2B5EF4-FFF2-40B4-BE49-F238E27FC236}">
                    <a16:creationId xmlns:a16="http://schemas.microsoft.com/office/drawing/2014/main" id="{67C71F0A-70DE-B87C-7E2D-EF1061F36C38}"/>
                  </a:ext>
                </a:extLst>
              </p:cNvPr>
              <p:cNvSpPr txBox="1">
                <a:spLocks noRot="1" noChangeAspect="1" noMove="1" noResize="1" noEditPoints="1" noAdjustHandles="1" noChangeArrowheads="1" noChangeShapeType="1" noTextEdit="1"/>
              </p:cNvSpPr>
              <p:nvPr/>
            </p:nvSpPr>
            <p:spPr>
              <a:xfrm>
                <a:off x="201251" y="4163402"/>
                <a:ext cx="6218210" cy="3287375"/>
              </a:xfrm>
              <a:prstGeom prst="rect">
                <a:avLst/>
              </a:prstGeom>
              <a:blipFill>
                <a:blip r:embed="rId4"/>
                <a:stretch>
                  <a:fillRect l="-294" t="-371" r="-980"/>
                </a:stretch>
              </a:blipFill>
            </p:spPr>
            <p:txBody>
              <a:bodyPr/>
              <a:lstStyle/>
              <a:p>
                <a:r>
                  <a:rPr lang="fr-FR">
                    <a:noFill/>
                  </a:rPr>
                  <a:t> </a:t>
                </a:r>
              </a:p>
            </p:txBody>
          </p:sp>
        </mc:Fallback>
      </mc:AlternateContent>
    </p:spTree>
    <p:extLst>
      <p:ext uri="{BB962C8B-B14F-4D97-AF65-F5344CB8AC3E}">
        <p14:creationId xmlns:p14="http://schemas.microsoft.com/office/powerpoint/2010/main" val="2208176943"/>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379</TotalTime>
  <Words>670</Words>
  <Application>Microsoft Office PowerPoint</Application>
  <PresentationFormat>Format A4 (210 x 297 mm)</PresentationFormat>
  <Paragraphs>114</Paragraphs>
  <Slides>4</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vt:i4>
      </vt:variant>
    </vt:vector>
  </HeadingPairs>
  <TitlesOfParts>
    <vt:vector size="10" baseType="lpstr">
      <vt:lpstr>Abadi</vt:lpstr>
      <vt:lpstr>Aptos</vt:lpstr>
      <vt:lpstr>Aptos Display</vt:lpstr>
      <vt:lpstr>Arial</vt:lpstr>
      <vt:lpstr>Cambria Math</vt:lpstr>
      <vt:lpstr>Thème Office</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Maelys Tartera</dc:creator>
  <cp:lastModifiedBy>Maelys Tartera</cp:lastModifiedBy>
  <cp:revision>25</cp:revision>
  <dcterms:created xsi:type="dcterms:W3CDTF">2025-03-28T07:28:16Z</dcterms:created>
  <dcterms:modified xsi:type="dcterms:W3CDTF">2025-05-23T08:46:59Z</dcterms:modified>
</cp:coreProperties>
</file>