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91" d="100"/>
          <a:sy n="91" d="100"/>
        </p:scale>
        <p:origin x="549"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28/03/2025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28/03/2025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28/03/2025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28/03/2025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28/03/2025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28/03/2025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28/03/2025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28/03/2025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28/03/2025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28/03/2025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28/03/2025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28/03/2025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fr-FR" sz="1200" dirty="0">
                <a:latin typeface="Abadi" panose="020B0604020104020204" pitchFamily="34" charset="0"/>
              </a:rPr>
              <a:t>HAMADI </a:t>
            </a:r>
            <a:r>
              <a:rPr lang="fr-FR" sz="1200" dirty="0" err="1">
                <a:latin typeface="Abadi" panose="020B0604020104020204" pitchFamily="34" charset="0"/>
              </a:rPr>
              <a:t>Maoulida</a:t>
            </a:r>
            <a:r>
              <a:rPr lang="fr-FR" sz="120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fr-FR" b="1" dirty="0">
                <a:latin typeface="Abadi" panose="020B0604020104020204" pitchFamily="34" charset="0"/>
              </a:rPr>
              <a:t>GT-LGT2803-Low Tech Graphite </a:t>
            </a:r>
            <a:r>
              <a:rPr lang="fr-FR" b="1" dirty="0" err="1">
                <a:latin typeface="Abadi" panose="020B0604020104020204" pitchFamily="34" charset="0"/>
              </a:rPr>
              <a:t>Strain</a:t>
            </a:r>
            <a:r>
              <a:rPr lang="fr-FR" b="1" dirty="0">
                <a:latin typeface="Abadi" panose="020B0604020104020204" pitchFamily="34" charset="0"/>
              </a:rPr>
              <a:t> </a:t>
            </a:r>
            <a:r>
              <a:rPr lang="fr-FR" b="1" dirty="0" err="1">
                <a:latin typeface="Abadi" panose="020B0604020104020204" pitchFamily="34" charset="0"/>
              </a:rPr>
              <a:t>Sensor</a:t>
            </a:r>
            <a:endParaRPr lang="fr-FR" b="1" dirty="0">
              <a:latin typeface="Abadi" panose="020B0604020104020204" pitchFamily="34" charset="0"/>
            </a:endParaRP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fr-FR" b="1" u="sng" dirty="0">
                <a:latin typeface="Abadi" panose="020B0604020104020204" pitchFamily="34" charset="0"/>
              </a:rPr>
              <a:t>General </a:t>
            </a:r>
            <a:r>
              <a:rPr lang="fr-FR" b="1" u="sng" dirty="0" err="1">
                <a:latin typeface="Abadi" panose="020B0604020104020204" pitchFamily="34" charset="0"/>
              </a:rPr>
              <a:t>Features</a:t>
            </a:r>
            <a:r>
              <a:rPr lang="fr-FR" dirty="0">
                <a:latin typeface="Abadi" panose="020B0604020104020204" pitchFamily="34" charset="0"/>
              </a:rPr>
              <a:t>: </a:t>
            </a:r>
          </a:p>
          <a:p>
            <a:r>
              <a:rPr lang="en-US" sz="1400" dirty="0"/>
              <a:t>-Low power consumption (3V-5V)</a:t>
            </a:r>
          </a:p>
          <a:p>
            <a:r>
              <a:rPr lang="en-US" sz="1400" dirty="0"/>
              <a:t>-Low cost </a:t>
            </a:r>
          </a:p>
          <a:p>
            <a:r>
              <a:rPr lang="en-US" sz="1400" dirty="0"/>
              <a:t>-Light and small (10cm2)</a:t>
            </a:r>
          </a:p>
          <a:p>
            <a:r>
              <a:rPr lang="en-US" sz="1400" dirty="0"/>
              <a:t>-Flexible and biodegradable</a:t>
            </a:r>
          </a:p>
          <a:p>
            <a:r>
              <a:rPr lang="en-US" sz="1400" dirty="0"/>
              <a:t>-Easy-to-use : plug and use</a:t>
            </a:r>
          </a:p>
          <a:p>
            <a:r>
              <a:rPr lang="en-US" sz="1400" dirty="0"/>
              <a:t>-Easily replaceable and reproductible)</a:t>
            </a:r>
          </a:p>
          <a:p>
            <a:r>
              <a:rPr lang="en-US" sz="1400" dirty="0"/>
              <a:t>-Bluetooth connection possible</a:t>
            </a:r>
            <a:endParaRPr lang="fr-FR" sz="140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fr-FR" b="1" u="sng" dirty="0">
                <a:latin typeface="Abadi" panose="020B0604020104020204" pitchFamily="34" charset="0"/>
              </a:rPr>
              <a:t>Description</a:t>
            </a:r>
            <a:r>
              <a:rPr lang="fr-FR" dirty="0">
                <a:latin typeface="Abadi" panose="020B0604020104020204" pitchFamily="34" charset="0"/>
              </a:rPr>
              <a:t>: </a:t>
            </a:r>
          </a:p>
          <a:p>
            <a:r>
              <a:rPr lang="en-US" sz="1400" dirty="0"/>
              <a:t>The strain sensor was developed and made in the Applied Physics Department at the National Institute of Applied Sciences (INSA) of Toulouse, France. </a:t>
            </a:r>
          </a:p>
          <a:p>
            <a:endParaRPr lang="en-US" sz="1400" dirty="0"/>
          </a:p>
          <a:p>
            <a:r>
              <a:rPr lang="en-US" sz="1400" dirty="0"/>
              <a:t>The sensor technology is based on </a:t>
            </a:r>
            <a:r>
              <a:rPr lang="en-US" sz="1400" dirty="0" err="1"/>
              <a:t>chemiresistor</a:t>
            </a:r>
            <a:r>
              <a:rPr lang="en-US" sz="1400" dirty="0"/>
              <a:t> properties of graphite found in the article  "</a:t>
            </a:r>
            <a:r>
              <a:rPr lang="en-US" sz="1400" i="1" dirty="0"/>
              <a:t>Pencil Drawn Strain Gauges and </a:t>
            </a:r>
            <a:r>
              <a:rPr lang="en-US" sz="1400" i="1" dirty="0" err="1"/>
              <a:t>Chemiresistors</a:t>
            </a:r>
            <a:r>
              <a:rPr lang="en-US" sz="1400" i="1" dirty="0"/>
              <a:t> on Paper</a:t>
            </a:r>
            <a:r>
              <a:rPr lang="en-US" sz="1400" dirty="0"/>
              <a:t>" published in 2014  by Cheng-Wei Lin, </a:t>
            </a:r>
            <a:r>
              <a:rPr lang="en-US" sz="1400" dirty="0" err="1"/>
              <a:t>Zhibo</a:t>
            </a:r>
            <a:r>
              <a:rPr lang="en-US" sz="1400" dirty="0"/>
              <a:t> Zhao, </a:t>
            </a:r>
            <a:r>
              <a:rPr lang="en-US" sz="1400" dirty="0" err="1"/>
              <a:t>Jaemyung</a:t>
            </a:r>
            <a:r>
              <a:rPr lang="en-US" sz="1400" dirty="0"/>
              <a:t> Kim, and Jiaxing Huang. The sensor can measure a resistance variation </a:t>
            </a:r>
          </a:p>
          <a:p>
            <a:endParaRPr lang="en-US" sz="1400" dirty="0"/>
          </a:p>
          <a:p>
            <a:r>
              <a:rPr lang="en-US" sz="140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dirty="0"/>
          </a:p>
          <a:p>
            <a:r>
              <a:rPr lang="en-US" sz="140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fr-FR" b="1" u="sng" dirty="0">
                <a:latin typeface="Abadi" panose="020B0604020104020204" pitchFamily="34" charset="0"/>
              </a:rPr>
              <a:t>Pin configuration and dimensions</a:t>
            </a:r>
            <a:r>
              <a:rPr lang="fr-FR"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fr-FR" dirty="0"/>
              <a:t>1</a:t>
            </a:r>
          </a:p>
        </p:txBody>
      </p:sp>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fr-FR" b="1" u="sng" dirty="0" err="1">
                <a:latin typeface="Abadi" panose="020B0604020104020204" pitchFamily="34" charset="0"/>
              </a:rPr>
              <a:t>Technical</a:t>
            </a:r>
            <a:r>
              <a:rPr lang="fr-FR" b="1" u="sng" dirty="0">
                <a:latin typeface="Abadi" panose="020B0604020104020204" pitchFamily="34" charset="0"/>
              </a:rPr>
              <a:t> </a:t>
            </a:r>
            <a:r>
              <a:rPr lang="fr-FR" b="1" u="sng" dirty="0" err="1">
                <a:latin typeface="Abadi" panose="020B0604020104020204" pitchFamily="34" charset="0"/>
              </a:rPr>
              <a:t>specifications</a:t>
            </a:r>
            <a:r>
              <a:rPr lang="fr-FR"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fr-FR" b="1" u="sng" dirty="0">
                <a:latin typeface="Abadi" panose="020B0604020104020204" pitchFamily="34" charset="0"/>
              </a:rPr>
              <a:t>Standard use conditions</a:t>
            </a:r>
            <a:r>
              <a:rPr lang="fr-FR"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fr-FR" sz="1200" dirty="0">
                <a:latin typeface="Abadi" panose="020B0604020104020204" pitchFamily="34" charset="0"/>
              </a:rPr>
              <a:t>HAMADI </a:t>
            </a:r>
            <a:r>
              <a:rPr lang="fr-FR" sz="1200" dirty="0" err="1">
                <a:latin typeface="Abadi" panose="020B0604020104020204" pitchFamily="34" charset="0"/>
              </a:rPr>
              <a:t>Maoulida</a:t>
            </a:r>
            <a:r>
              <a:rPr lang="fr-FR" sz="120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fr-FR"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fr-FR" b="1" u="sng" dirty="0" err="1">
                <a:latin typeface="Abadi" panose="020B0604020104020204" pitchFamily="34" charset="0"/>
              </a:rPr>
              <a:t>Electrical</a:t>
            </a:r>
            <a:r>
              <a:rPr lang="fr-FR" b="1" u="sng" dirty="0">
                <a:latin typeface="Abadi" panose="020B0604020104020204" pitchFamily="34" charset="0"/>
              </a:rPr>
              <a:t> </a:t>
            </a:r>
            <a:r>
              <a:rPr lang="fr-FR" b="1" u="sng" dirty="0" err="1">
                <a:latin typeface="Abadi" panose="020B0604020104020204" pitchFamily="34" charset="0"/>
              </a:rPr>
              <a:t>characteristics</a:t>
            </a:r>
            <a:r>
              <a:rPr lang="fr-FR"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fr-FR" b="1" dirty="0">
                <a:latin typeface="Abadi" panose="020B0604020104020204" pitchFamily="34" charset="0"/>
              </a:rPr>
              <a:t>GT-LGT2803-Low Tech Graphite </a:t>
            </a:r>
            <a:r>
              <a:rPr lang="fr-FR" b="1" dirty="0" err="1">
                <a:latin typeface="Abadi" panose="020B0604020104020204" pitchFamily="34" charset="0"/>
              </a:rPr>
              <a:t>Strain</a:t>
            </a:r>
            <a:r>
              <a:rPr lang="fr-FR" b="1" dirty="0">
                <a:latin typeface="Abadi" panose="020B0604020104020204" pitchFamily="34" charset="0"/>
              </a:rPr>
              <a:t> </a:t>
            </a:r>
            <a:r>
              <a:rPr lang="fr-FR" b="1" dirty="0" err="1">
                <a:latin typeface="Abadi" panose="020B0604020104020204" pitchFamily="34" charset="0"/>
              </a:rPr>
              <a:t>Sensor</a:t>
            </a:r>
            <a:endParaRPr lang="fr-FR" b="1" dirty="0">
              <a:latin typeface="Abadi" panose="020B0604020104020204" pitchFamily="34" charset="0"/>
            </a:endParaRP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446406124"/>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fr-FR"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err="1"/>
                        <a:t>Strain</a:t>
                      </a:r>
                      <a:r>
                        <a:rPr lang="fr-FR" dirty="0"/>
                        <a:t> </a:t>
                      </a:r>
                      <a:r>
                        <a:rPr lang="fr-FR" dirty="0" err="1"/>
                        <a:t>sensor</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fr-FR"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Graphite (4B to 2H graphite </a:t>
                      </a:r>
                      <a:r>
                        <a:rPr lang="fr-FR" dirty="0" err="1"/>
                        <a:t>pencil</a:t>
                      </a:r>
                      <a:r>
                        <a:rPr lang="fr-FR"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fr-FR" dirty="0" err="1"/>
                        <a:t>Sensor</a:t>
                      </a:r>
                      <a:r>
                        <a:rPr lang="fr-FR" dirty="0"/>
                        <a: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Passive: Power </a:t>
                      </a:r>
                      <a:r>
                        <a:rPr lang="fr-FR" dirty="0" err="1"/>
                        <a:t>suply</a:t>
                      </a:r>
                      <a:r>
                        <a:rPr lang="fr-FR" dirty="0"/>
                        <a:t> </a:t>
                      </a:r>
                      <a:r>
                        <a:rPr lang="fr-FR" dirty="0" err="1"/>
                        <a:t>required</a:t>
                      </a:r>
                      <a:r>
                        <a:rPr lang="fr-FR"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Vcc=+5V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fr-FR"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err="1"/>
                        <a:t>Analog</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fr-FR" dirty="0"/>
                        <a:t>Nature of </a:t>
                      </a:r>
                      <a:r>
                        <a:rPr lang="fr-FR" dirty="0" err="1"/>
                        <a:t>measurand</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fr-FR" dirty="0" err="1"/>
                        <a:t>Typical</a:t>
                      </a:r>
                      <a:r>
                        <a:rPr lang="fr-FR" dirty="0"/>
                        <a:t> </a:t>
                      </a:r>
                      <a:r>
                        <a:rPr lang="fr-FR" dirty="0" err="1"/>
                        <a:t>response</a:t>
                      </a:r>
                      <a:r>
                        <a:rPr lang="fr-FR" dirty="0"/>
                        <a:t>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err="1"/>
                        <a:t>Less</a:t>
                      </a:r>
                      <a:r>
                        <a:rPr lang="fr-FR" dirty="0"/>
                        <a:t> </a:t>
                      </a:r>
                      <a:r>
                        <a:rPr lang="fr-FR" dirty="0" err="1"/>
                        <a:t>than</a:t>
                      </a:r>
                      <a:r>
                        <a:rPr lang="fr-FR" dirty="0"/>
                        <a:t> 50 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fr-FR" dirty="0" err="1"/>
                        <a:t>Typical</a:t>
                      </a:r>
                      <a:r>
                        <a:rPr lang="fr-FR" dirty="0"/>
                        <a:t>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err="1"/>
                        <a:t>Measurement</a:t>
                      </a:r>
                      <a:r>
                        <a:rPr lang="fr-FR" dirty="0"/>
                        <a:t> of compression </a:t>
                      </a:r>
                      <a:r>
                        <a:rPr lang="fr-FR" dirty="0" err="1"/>
                        <a:t>deformation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109542920"/>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dirty="0"/>
                        <a:t>Pin </a:t>
                      </a:r>
                      <a:r>
                        <a:rPr lang="fr-FR" dirty="0" err="1"/>
                        <a:t>Number</a:t>
                      </a:r>
                      <a:endParaRPr lang="fr-FR" dirty="0"/>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fr-FR" sz="16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fr-FR" sz="16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+Vcc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fr-FR" b="1"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fr-FR" b="1"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2905982416"/>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dirty="0" err="1"/>
                        <a:t>Typical</a:t>
                      </a:r>
                      <a:r>
                        <a:rPr lang="fr-FR" dirty="0"/>
                        <a: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fr-FR" dirty="0" err="1"/>
                        <a:t>Temperature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fr-FR" dirty="0" err="1"/>
                        <a:t>Humidity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fr-FR" dirty="0"/>
                        <a:t>Bluetooth </a:t>
                      </a:r>
                      <a:r>
                        <a:rPr lang="fr-FR" dirty="0" err="1"/>
                        <a:t>operation</a:t>
                      </a:r>
                      <a:r>
                        <a:rPr lang="fr-FR" dirty="0"/>
                        <a:t>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fr-FR" sz="1200" dirty="0">
                <a:latin typeface="Abadi" panose="020B0604020104020204" pitchFamily="34" charset="0"/>
              </a:rPr>
              <a:t>HAMADI </a:t>
            </a:r>
            <a:r>
              <a:rPr lang="fr-FR" sz="1200" dirty="0" err="1">
                <a:latin typeface="Abadi" panose="020B0604020104020204" pitchFamily="34" charset="0"/>
              </a:rPr>
              <a:t>Maoulida</a:t>
            </a:r>
            <a:r>
              <a:rPr lang="fr-FR" sz="120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fr-FR"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2926304"/>
            <a:ext cx="3693629" cy="369332"/>
          </a:xfrm>
          <a:prstGeom prst="rect">
            <a:avLst/>
          </a:prstGeom>
          <a:noFill/>
        </p:spPr>
        <p:txBody>
          <a:bodyPr wrap="square" rtlCol="0">
            <a:spAutoFit/>
          </a:bodyPr>
          <a:lstStyle/>
          <a:p>
            <a:r>
              <a:rPr lang="fr-FR" b="1" u="sng" dirty="0" err="1">
                <a:latin typeface="Abadi" panose="020B0604020104020204" pitchFamily="34" charset="0"/>
              </a:rPr>
              <a:t>Typical</a:t>
            </a:r>
            <a:r>
              <a:rPr lang="fr-FR" b="1" u="sng" dirty="0">
                <a:latin typeface="Abadi" panose="020B0604020104020204" pitchFamily="34" charset="0"/>
              </a:rPr>
              <a:t> performance </a:t>
            </a:r>
            <a:r>
              <a:rPr lang="fr-FR" b="1" u="sng" dirty="0" err="1">
                <a:latin typeface="Abadi" panose="020B0604020104020204" pitchFamily="34" charset="0"/>
              </a:rPr>
              <a:t>characteristics</a:t>
            </a:r>
            <a:r>
              <a:rPr lang="fr-FR"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fr-FR" b="1" dirty="0">
                <a:latin typeface="Abadi" panose="020B0604020104020204" pitchFamily="34" charset="0"/>
              </a:rPr>
              <a:t>GT-LGT2803-Low Tech Graphite </a:t>
            </a:r>
            <a:r>
              <a:rPr lang="fr-FR" b="1" dirty="0" err="1">
                <a:latin typeface="Abadi" panose="020B0604020104020204" pitchFamily="34" charset="0"/>
              </a:rPr>
              <a:t>Strain</a:t>
            </a:r>
            <a:r>
              <a:rPr lang="fr-FR" b="1" dirty="0">
                <a:latin typeface="Abadi" panose="020B0604020104020204" pitchFamily="34" charset="0"/>
              </a:rPr>
              <a:t> </a:t>
            </a:r>
            <a:r>
              <a:rPr lang="fr-FR" b="1" dirty="0" err="1">
                <a:latin typeface="Abadi" panose="020B0604020104020204" pitchFamily="34" charset="0"/>
              </a:rPr>
              <a:t>Sensor</a:t>
            </a:r>
            <a:endParaRPr lang="fr-FR" b="1" dirty="0">
              <a:latin typeface="Abadi" panose="020B0604020104020204" pitchFamily="34" charset="0"/>
            </a:endParaRPr>
          </a:p>
        </p:txBody>
      </p:sp>
      <p:sp>
        <p:nvSpPr>
          <p:cNvPr id="20" name="ZoneTexte 19">
            <a:extLst>
              <a:ext uri="{FF2B5EF4-FFF2-40B4-BE49-F238E27FC236}">
                <a16:creationId xmlns:a16="http://schemas.microsoft.com/office/drawing/2014/main" id="{396F83C7-EA33-2FB7-E38B-6D91075CC22D}"/>
              </a:ext>
            </a:extLst>
          </p:cNvPr>
          <p:cNvSpPr txBox="1"/>
          <p:nvPr/>
        </p:nvSpPr>
        <p:spPr>
          <a:xfrm>
            <a:off x="159233" y="1698263"/>
            <a:ext cx="5761040" cy="646331"/>
          </a:xfrm>
          <a:prstGeom prst="rect">
            <a:avLst/>
          </a:prstGeom>
          <a:noFill/>
        </p:spPr>
        <p:txBody>
          <a:bodyPr wrap="square" rtlCol="0">
            <a:spAutoFit/>
          </a:bodyPr>
          <a:lstStyle/>
          <a:p>
            <a:r>
              <a:rPr lang="fr-FR" dirty="0"/>
              <a:t>Pencil type-unit of the </a:t>
            </a:r>
            <a:r>
              <a:rPr lang="fr-FR" dirty="0" err="1"/>
              <a:t>resistance</a:t>
            </a:r>
            <a:r>
              <a:rPr lang="fr-FR" dirty="0"/>
              <a:t> and the </a:t>
            </a:r>
            <a:r>
              <a:rPr lang="fr-FR" dirty="0" err="1"/>
              <a:t>resistance</a:t>
            </a:r>
            <a:r>
              <a:rPr lang="fr-FR" dirty="0"/>
              <a:t> </a:t>
            </a:r>
            <a:r>
              <a:rPr lang="fr-FR" dirty="0" err="1"/>
              <a:t>when</a:t>
            </a:r>
            <a:r>
              <a:rPr lang="fr-FR" dirty="0"/>
              <a:t> no </a:t>
            </a:r>
            <a:r>
              <a:rPr lang="fr-FR" dirty="0" err="1"/>
              <a:t>strain</a:t>
            </a:r>
            <a:r>
              <a:rPr lang="fr-FR" dirty="0"/>
              <a:t> </a:t>
            </a:r>
            <a:r>
              <a:rPr lang="fr-FR" dirty="0" err="1"/>
              <a:t>applied</a:t>
            </a:r>
            <a:endParaRPr lang="fr-FR" dirty="0"/>
          </a:p>
        </p:txBody>
      </p:sp>
      <p:sp>
        <p:nvSpPr>
          <p:cNvPr id="21" name="ZoneTexte 20">
            <a:extLst>
              <a:ext uri="{FF2B5EF4-FFF2-40B4-BE49-F238E27FC236}">
                <a16:creationId xmlns:a16="http://schemas.microsoft.com/office/drawing/2014/main" id="{1F091296-1DF4-AB2A-06F2-975A135F539E}"/>
              </a:ext>
            </a:extLst>
          </p:cNvPr>
          <p:cNvSpPr txBox="1"/>
          <p:nvPr/>
        </p:nvSpPr>
        <p:spPr>
          <a:xfrm>
            <a:off x="265353" y="4429373"/>
            <a:ext cx="5761040" cy="646331"/>
          </a:xfrm>
          <a:prstGeom prst="rect">
            <a:avLst/>
          </a:prstGeom>
          <a:noFill/>
        </p:spPr>
        <p:txBody>
          <a:bodyPr wrap="square" rtlCol="0">
            <a:spAutoFit/>
          </a:bodyPr>
          <a:lstStyle/>
          <a:p>
            <a:r>
              <a:rPr lang="fr-FR" dirty="0"/>
              <a:t>Courbes de </a:t>
            </a:r>
            <a:r>
              <a:rPr lang="fr-FR" dirty="0" err="1"/>
              <a:t>deltaR</a:t>
            </a:r>
            <a:r>
              <a:rPr lang="fr-FR" dirty="0"/>
              <a:t>/R0 en fonction de la </a:t>
            </a:r>
            <a:r>
              <a:rPr lang="fr-FR" dirty="0" err="1"/>
              <a:t>deformation</a:t>
            </a:r>
            <a:r>
              <a:rPr lang="fr-FR" dirty="0"/>
              <a:t> soit en % soit en cm</a:t>
            </a:r>
          </a:p>
        </p:txBody>
      </p:sp>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fr-FR" sz="1200" dirty="0">
                <a:latin typeface="Abadi" panose="020B0604020104020204" pitchFamily="34" charset="0"/>
              </a:rPr>
              <a:t>HAMADI </a:t>
            </a:r>
            <a:r>
              <a:rPr lang="fr-FR" sz="1200" dirty="0" err="1">
                <a:latin typeface="Abadi" panose="020B0604020104020204" pitchFamily="34" charset="0"/>
              </a:rPr>
              <a:t>Maoulida</a:t>
            </a:r>
            <a:r>
              <a:rPr lang="fr-FR" sz="120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fr-FR"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fr-FR" b="1" dirty="0">
                <a:latin typeface="Abadi" panose="020B0604020104020204" pitchFamily="34" charset="0"/>
              </a:rPr>
              <a:t>GT-LGT2803-Low Tech Graphite </a:t>
            </a:r>
            <a:r>
              <a:rPr lang="fr-FR" b="1" dirty="0" err="1">
                <a:latin typeface="Abadi" panose="020B0604020104020204" pitchFamily="34" charset="0"/>
              </a:rPr>
              <a:t>Strain</a:t>
            </a:r>
            <a:r>
              <a:rPr lang="fr-FR" b="1" dirty="0">
                <a:latin typeface="Abadi" panose="020B0604020104020204" pitchFamily="34" charset="0"/>
              </a:rPr>
              <a:t> </a:t>
            </a:r>
            <a:r>
              <a:rPr lang="fr-FR" b="1" dirty="0" err="1">
                <a:latin typeface="Abadi" panose="020B0604020104020204" pitchFamily="34" charset="0"/>
              </a:rPr>
              <a:t>Sensor</a:t>
            </a:r>
            <a:endParaRPr lang="fr-FR" b="1" dirty="0">
              <a:latin typeface="Abadi" panose="020B0604020104020204" pitchFamily="34" charset="0"/>
            </a:endParaRP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fr-FR" b="1" u="sng" dirty="0" err="1">
                <a:latin typeface="Abadi" panose="020B0604020104020204" pitchFamily="34" charset="0"/>
              </a:rPr>
              <a:t>Typical</a:t>
            </a:r>
            <a:r>
              <a:rPr lang="fr-FR" b="1" u="sng" dirty="0">
                <a:latin typeface="Abadi" panose="020B0604020104020204" pitchFamily="34" charset="0"/>
              </a:rPr>
              <a:t> application </a:t>
            </a:r>
            <a:r>
              <a:rPr lang="fr-FR"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221146" y="1778830"/>
            <a:ext cx="5900739" cy="2048468"/>
          </a:xfrm>
          <a:prstGeom prst="rect">
            <a:avLst/>
          </a:prstGeom>
        </p:spPr>
      </p:pic>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1169551"/>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The graphite </a:t>
            </a:r>
            <a:r>
              <a:rPr lang="fr-FR" sz="1400" dirty="0" err="1">
                <a:latin typeface="Arial" panose="020B0604020202020204" pitchFamily="34" charset="0"/>
                <a:cs typeface="Arial" panose="020B0604020202020204" pitchFamily="34" charset="0"/>
              </a:rPr>
              <a:t>strain</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sensor</a:t>
            </a:r>
            <a:r>
              <a:rPr lang="fr-FR" sz="1400" dirty="0">
                <a:latin typeface="Arial" panose="020B0604020202020204" pitchFamily="34" charset="0"/>
                <a:cs typeface="Arial" panose="020B0604020202020204" pitchFamily="34" charset="0"/>
              </a:rPr>
              <a:t> GT-LGT2803 </a:t>
            </a:r>
            <a:r>
              <a:rPr lang="fr-FR" sz="1400" dirty="0" err="1">
                <a:latin typeface="Arial" panose="020B0604020202020204" pitchFamily="34" charset="0"/>
                <a:cs typeface="Arial" panose="020B0604020202020204" pitchFamily="34" charset="0"/>
              </a:rPr>
              <a:t>is</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connected</a:t>
            </a:r>
            <a:r>
              <a:rPr lang="fr-FR" sz="1400" dirty="0">
                <a:latin typeface="Arial" panose="020B0604020202020204" pitchFamily="34" charset="0"/>
                <a:cs typeface="Arial" panose="020B0604020202020204" pitchFamily="34" charset="0"/>
              </a:rPr>
              <a:t> to a Vcc=5V power </a:t>
            </a:r>
            <a:r>
              <a:rPr lang="fr-FR" sz="1400" dirty="0" err="1">
                <a:latin typeface="Arial" panose="020B0604020202020204" pitchFamily="34" charset="0"/>
                <a:cs typeface="Arial" panose="020B0604020202020204" pitchFamily="34" charset="0"/>
              </a:rPr>
              <a:t>supply</a:t>
            </a:r>
            <a:r>
              <a:rPr lang="fr-FR" sz="1400" dirty="0">
                <a:latin typeface="Arial" panose="020B0604020202020204" pitchFamily="34" charset="0"/>
                <a:cs typeface="Arial" panose="020B0604020202020204" pitchFamily="34" charset="0"/>
              </a:rPr>
              <a:t> on </a:t>
            </a:r>
            <a:r>
              <a:rPr lang="fr-FR" sz="1400" dirty="0" err="1">
                <a:latin typeface="Arial" panose="020B0604020202020204" pitchFamily="34" charset="0"/>
                <a:cs typeface="Arial" panose="020B0604020202020204" pitchFamily="34" charset="0"/>
              </a:rPr>
              <a:t>its</a:t>
            </a:r>
            <a:r>
              <a:rPr lang="fr-FR" sz="1400" dirty="0">
                <a:latin typeface="Arial" panose="020B0604020202020204" pitchFamily="34" charset="0"/>
                <a:cs typeface="Arial" panose="020B0604020202020204" pitchFamily="34" charset="0"/>
              </a:rPr>
              <a:t> pin 2, </a:t>
            </a:r>
            <a:r>
              <a:rPr lang="fr-FR" sz="1400" dirty="0" err="1">
                <a:latin typeface="Arial" panose="020B0604020202020204" pitchFamily="34" charset="0"/>
                <a:cs typeface="Arial" panose="020B0604020202020204" pitchFamily="34" charset="0"/>
              </a:rPr>
              <a:t>its</a:t>
            </a:r>
            <a:r>
              <a:rPr lang="fr-FR" sz="1400" dirty="0">
                <a:latin typeface="Arial" panose="020B0604020202020204" pitchFamily="34" charset="0"/>
                <a:cs typeface="Arial" panose="020B0604020202020204" pitchFamily="34" charset="0"/>
              </a:rPr>
              <a:t> pin 1 </a:t>
            </a:r>
            <a:r>
              <a:rPr lang="fr-FR" sz="1400" dirty="0" err="1">
                <a:latin typeface="Arial" panose="020B0604020202020204" pitchFamily="34" charset="0"/>
                <a:cs typeface="Arial" panose="020B0604020202020204" pitchFamily="34" charset="0"/>
              </a:rPr>
              <a:t>is</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connected</a:t>
            </a:r>
            <a:r>
              <a:rPr lang="fr-FR" sz="1400" dirty="0">
                <a:latin typeface="Arial" panose="020B0604020202020204" pitchFamily="34" charset="0"/>
                <a:cs typeface="Arial" panose="020B0604020202020204" pitchFamily="34" charset="0"/>
              </a:rPr>
              <a:t> to a </a:t>
            </a:r>
            <a:r>
              <a:rPr lang="fr-FR" sz="1400" dirty="0" err="1">
                <a:latin typeface="Arial" panose="020B0604020202020204" pitchFamily="34" charset="0"/>
                <a:cs typeface="Arial" panose="020B0604020202020204" pitchFamily="34" charset="0"/>
              </a:rPr>
              <a:t>transimpedence</a:t>
            </a:r>
            <a:r>
              <a:rPr lang="fr-FR" sz="1400" dirty="0">
                <a:latin typeface="Arial" panose="020B0604020202020204" pitchFamily="34" charset="0"/>
                <a:cs typeface="Arial" panose="020B0604020202020204" pitchFamily="34" charset="0"/>
              </a:rPr>
              <a:t> amplifier circuit </a:t>
            </a:r>
            <a:r>
              <a:rPr lang="fr-FR" sz="1400" dirty="0" err="1">
                <a:latin typeface="Arial" panose="020B0604020202020204" pitchFamily="34" charset="0"/>
                <a:cs typeface="Arial" panose="020B0604020202020204" pitchFamily="34" charset="0"/>
              </a:rPr>
              <a:t>designed</a:t>
            </a:r>
            <a:r>
              <a:rPr lang="fr-FR" sz="1400" dirty="0">
                <a:latin typeface="Arial" panose="020B0604020202020204" pitchFamily="34" charset="0"/>
                <a:cs typeface="Arial" panose="020B0604020202020204" pitchFamily="34" charset="0"/>
              </a:rPr>
              <a:t> to cancel noise. </a:t>
            </a:r>
          </a:p>
          <a:p>
            <a:endParaRPr lang="fr-FR" sz="1400">
              <a:latin typeface="Arial" panose="020B0604020202020204" pitchFamily="34" charset="0"/>
              <a:cs typeface="Arial" panose="020B0604020202020204" pitchFamily="34" charset="0"/>
            </a:endParaRPr>
          </a:p>
          <a:p>
            <a:r>
              <a:rPr lang="fr-FR" sz="1400">
                <a:latin typeface="Arial" panose="020B0604020202020204" pitchFamily="34" charset="0"/>
                <a:cs typeface="Arial" panose="020B0604020202020204" pitchFamily="34" charset="0"/>
              </a:rPr>
              <a:t>and </a:t>
            </a:r>
            <a:r>
              <a:rPr lang="fr-FR" sz="1400" dirty="0" err="1">
                <a:latin typeface="Arial" panose="020B0604020202020204" pitchFamily="34" charset="0"/>
                <a:cs typeface="Arial" panose="020B0604020202020204" pitchFamily="34" charset="0"/>
              </a:rPr>
              <a:t>allow</a:t>
            </a:r>
            <a:r>
              <a:rPr lang="fr-FR" sz="1400" dirty="0">
                <a:latin typeface="Arial" panose="020B0604020202020204" pitchFamily="34" charset="0"/>
                <a:cs typeface="Arial" panose="020B0604020202020204" pitchFamily="34" charset="0"/>
              </a:rPr>
              <a:t> the GT-LGT2803 to </a:t>
            </a:r>
            <a:r>
              <a:rPr lang="fr-FR" sz="1400" dirty="0" err="1">
                <a:latin typeface="Arial" panose="020B0604020202020204" pitchFamily="34" charset="0"/>
                <a:cs typeface="Arial" panose="020B0604020202020204" pitchFamily="34" charset="0"/>
              </a:rPr>
              <a:t>be</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connected</a:t>
            </a:r>
            <a:r>
              <a:rPr lang="fr-FR" sz="1400" dirty="0">
                <a:latin typeface="Arial" panose="020B0604020202020204" pitchFamily="34" charset="0"/>
                <a:cs typeface="Arial" panose="020B0604020202020204" pitchFamily="34" charset="0"/>
              </a:rPr>
              <a:t> to an </a:t>
            </a:r>
          </a:p>
        </p:txBody>
      </p:sp>
    </p:spTree>
    <p:extLst>
      <p:ext uri="{BB962C8B-B14F-4D97-AF65-F5344CB8AC3E}">
        <p14:creationId xmlns:p14="http://schemas.microsoft.com/office/powerpoint/2010/main" val="220817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0268B-324A-E3BD-5462-E3FA86D1B62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832128D-AC11-56DD-C132-CFC302EA7E16}"/>
              </a:ext>
            </a:extLst>
          </p:cNvPr>
          <p:cNvSpPr>
            <a:spLocks noGrp="1"/>
          </p:cNvSpPr>
          <p:nvPr>
            <p:ph idx="1"/>
          </p:nvPr>
        </p:nvSpPr>
        <p:spPr/>
        <p:txBody>
          <a:bodyPr/>
          <a:lstStyle/>
          <a:p>
            <a:endParaRPr lang="fr-FR"/>
          </a:p>
        </p:txBody>
      </p:sp>
      <p:sp>
        <p:nvSpPr>
          <p:cNvPr id="4" name="ZoneTexte 3">
            <a:extLst>
              <a:ext uri="{FF2B5EF4-FFF2-40B4-BE49-F238E27FC236}">
                <a16:creationId xmlns:a16="http://schemas.microsoft.com/office/drawing/2014/main" id="{E723174D-DA9A-B1D4-1AAF-24789B090C3F}"/>
              </a:ext>
            </a:extLst>
          </p:cNvPr>
          <p:cNvSpPr txBox="1"/>
          <p:nvPr/>
        </p:nvSpPr>
        <p:spPr>
          <a:xfrm>
            <a:off x="125896" y="9484518"/>
            <a:ext cx="2890837" cy="276999"/>
          </a:xfrm>
          <a:prstGeom prst="rect">
            <a:avLst/>
          </a:prstGeom>
          <a:noFill/>
        </p:spPr>
        <p:txBody>
          <a:bodyPr wrap="square" rtlCol="0">
            <a:spAutoFit/>
          </a:bodyPr>
          <a:lstStyle/>
          <a:p>
            <a:r>
              <a:rPr lang="fr-FR" sz="1200" dirty="0">
                <a:latin typeface="Abadi" panose="020B0604020104020204" pitchFamily="34" charset="0"/>
              </a:rPr>
              <a:t>HAMADI </a:t>
            </a:r>
            <a:r>
              <a:rPr lang="fr-FR" sz="1200" dirty="0" err="1">
                <a:latin typeface="Abadi" panose="020B0604020104020204" pitchFamily="34" charset="0"/>
              </a:rPr>
              <a:t>Maoulida</a:t>
            </a:r>
            <a:r>
              <a:rPr lang="fr-FR" sz="120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003466D4-26E2-246C-D429-03323C58E5D3}"/>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294D0207-601E-AAC2-3F5C-BBE6E06836A5}"/>
              </a:ext>
            </a:extLst>
          </p:cNvPr>
          <p:cNvSpPr txBox="1"/>
          <p:nvPr/>
        </p:nvSpPr>
        <p:spPr>
          <a:xfrm>
            <a:off x="6286500" y="9484518"/>
            <a:ext cx="308098" cy="369332"/>
          </a:xfrm>
          <a:prstGeom prst="rect">
            <a:avLst/>
          </a:prstGeom>
          <a:noFill/>
        </p:spPr>
        <p:txBody>
          <a:bodyPr wrap="none" rtlCol="0">
            <a:spAutoFit/>
          </a:bodyPr>
          <a:lstStyle/>
          <a:p>
            <a:r>
              <a:rPr lang="fr-FR" dirty="0"/>
              <a:t>5</a:t>
            </a:r>
          </a:p>
        </p:txBody>
      </p:sp>
      <p:cxnSp>
        <p:nvCxnSpPr>
          <p:cNvPr id="7" name="Connecteur droit 6">
            <a:extLst>
              <a:ext uri="{FF2B5EF4-FFF2-40B4-BE49-F238E27FC236}">
                <a16:creationId xmlns:a16="http://schemas.microsoft.com/office/drawing/2014/main" id="{88922098-C172-D1BE-8919-5F867EDEA7D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29539393-5BB9-2AB6-0A51-C38FCAE420DC}"/>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AD78DBC9-9482-7C9F-CF6A-0D8E7AB0F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239DFEF-71B8-D876-01FE-05DA1CD94B8D}"/>
              </a:ext>
            </a:extLst>
          </p:cNvPr>
          <p:cNvSpPr txBox="1"/>
          <p:nvPr/>
        </p:nvSpPr>
        <p:spPr>
          <a:xfrm>
            <a:off x="1892782" y="454283"/>
            <a:ext cx="5441468" cy="369332"/>
          </a:xfrm>
          <a:prstGeom prst="rect">
            <a:avLst/>
          </a:prstGeom>
          <a:noFill/>
        </p:spPr>
        <p:txBody>
          <a:bodyPr wrap="square" rtlCol="0">
            <a:spAutoFit/>
          </a:bodyPr>
          <a:lstStyle/>
          <a:p>
            <a:r>
              <a:rPr lang="fr-FR" b="1" dirty="0">
                <a:latin typeface="Abadi" panose="020B0604020104020204" pitchFamily="34" charset="0"/>
              </a:rPr>
              <a:t>GT-LGT2803-Low Tech Graphite </a:t>
            </a:r>
            <a:r>
              <a:rPr lang="fr-FR" b="1" dirty="0" err="1">
                <a:latin typeface="Abadi" panose="020B0604020104020204" pitchFamily="34" charset="0"/>
              </a:rPr>
              <a:t>Strain</a:t>
            </a:r>
            <a:r>
              <a:rPr lang="fr-FR" b="1" dirty="0">
                <a:latin typeface="Abadi" panose="020B0604020104020204" pitchFamily="34" charset="0"/>
              </a:rPr>
              <a:t> </a:t>
            </a:r>
            <a:r>
              <a:rPr lang="fr-FR" b="1" dirty="0" err="1">
                <a:latin typeface="Abadi" panose="020B0604020104020204" pitchFamily="34" charset="0"/>
              </a:rPr>
              <a:t>Sensor</a:t>
            </a:r>
            <a:endParaRPr lang="fr-FR" b="1" dirty="0">
              <a:latin typeface="Abadi" panose="020B0604020104020204" pitchFamily="34" charset="0"/>
            </a:endParaRPr>
          </a:p>
        </p:txBody>
      </p:sp>
    </p:spTree>
    <p:extLst>
      <p:ext uri="{BB962C8B-B14F-4D97-AF65-F5344CB8AC3E}">
        <p14:creationId xmlns:p14="http://schemas.microsoft.com/office/powerpoint/2010/main" val="365269575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488</Words>
  <Application>Microsoft Office PowerPoint</Application>
  <PresentationFormat>Format A4 (210 x 297 mm)</PresentationFormat>
  <Paragraphs>77</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Abadi</vt:lpstr>
      <vt:lpstr>Aptos</vt:lpstr>
      <vt:lpstr>Aptos Display</vt:lpstr>
      <vt:lpstr>Arial</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11</cp:revision>
  <dcterms:created xsi:type="dcterms:W3CDTF">2025-03-28T07:28:16Z</dcterms:created>
  <dcterms:modified xsi:type="dcterms:W3CDTF">2025-03-28T09:48:05Z</dcterms:modified>
</cp:coreProperties>
</file>