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63" d="100"/>
          <a:sy n="63" d="100"/>
        </p:scale>
        <p:origin x="293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11/04/2025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99736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11/04/2025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2169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11/04/2025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7742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11/04/2025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359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30C13D-1992-4B2B-B408-E2F8B4A6D092}" type="datetimeFigureOut">
              <a:rPr lang="fr-FR" smtClean="0"/>
              <a:t>11/04/2025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976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030C13D-1992-4B2B-B408-E2F8B4A6D092}" type="datetimeFigureOut">
              <a:rPr lang="fr-FR" smtClean="0"/>
              <a:t>11/04/2025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2797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030C13D-1992-4B2B-B408-E2F8B4A6D092}" type="datetimeFigureOut">
              <a:rPr lang="fr-FR" smtClean="0"/>
              <a:t>11/04/2025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52951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030C13D-1992-4B2B-B408-E2F8B4A6D092}" type="datetimeFigureOut">
              <a:rPr lang="fr-FR" smtClean="0"/>
              <a:t>11/04/2025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637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0C13D-1992-4B2B-B408-E2F8B4A6D092}" type="datetimeFigureOut">
              <a:rPr lang="fr-FR" smtClean="0"/>
              <a:t>11/04/2025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67091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11/04/2025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141068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11/04/2025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2919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E030C13D-1992-4B2B-B408-E2F8B4A6D092}" type="datetimeFigureOut">
              <a:rPr lang="fr-FR" smtClean="0"/>
              <a:t>11/04/2025</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E30018E7-6AAF-4334-9C4F-0C9752E312F7}" type="slidenum">
              <a:rPr lang="fr-FR" smtClean="0"/>
              <a:t>‹N°›</a:t>
            </a:fld>
            <a:endParaRPr lang="fr-FR"/>
          </a:p>
        </p:txBody>
      </p:sp>
    </p:spTree>
    <p:extLst>
      <p:ext uri="{BB962C8B-B14F-4D97-AF65-F5344CB8AC3E}">
        <p14:creationId xmlns:p14="http://schemas.microsoft.com/office/powerpoint/2010/main" val="2978331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SA Toulouse">
            <a:extLst>
              <a:ext uri="{FF2B5EF4-FFF2-40B4-BE49-F238E27FC236}">
                <a16:creationId xmlns:a16="http://schemas.microsoft.com/office/drawing/2014/main" id="{6EABA415-B04B-0216-6081-12BB5EDCB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46" y="15590"/>
            <a:ext cx="1066800" cy="1066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4">
            <a:extLst>
              <a:ext uri="{FF2B5EF4-FFF2-40B4-BE49-F238E27FC236}">
                <a16:creationId xmlns:a16="http://schemas.microsoft.com/office/drawing/2014/main" id="{07478F77-1F46-7A3C-2CFB-BF3B1D1C76A5}"/>
              </a:ext>
            </a:extLst>
          </p:cNvPr>
          <p:cNvCxnSpPr/>
          <p:nvPr/>
        </p:nvCxnSpPr>
        <p:spPr>
          <a:xfrm>
            <a:off x="221146" y="1128713"/>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6" name="Connecteur droit 5">
            <a:extLst>
              <a:ext uri="{FF2B5EF4-FFF2-40B4-BE49-F238E27FC236}">
                <a16:creationId xmlns:a16="http://schemas.microsoft.com/office/drawing/2014/main" id="{3BC95A5A-33CA-B5D9-62C6-4688CDA209D7}"/>
              </a:ext>
            </a:extLst>
          </p:cNvPr>
          <p:cNvCxnSpPr/>
          <p:nvPr/>
        </p:nvCxnSpPr>
        <p:spPr>
          <a:xfrm>
            <a:off x="221146" y="1905000"/>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7" name="Connecteur droit 6">
            <a:extLst>
              <a:ext uri="{FF2B5EF4-FFF2-40B4-BE49-F238E27FC236}">
                <a16:creationId xmlns:a16="http://schemas.microsoft.com/office/drawing/2014/main" id="{5BF3A956-D3D6-CFDB-34E1-9A9F0A8DF544}"/>
              </a:ext>
            </a:extLst>
          </p:cNvPr>
          <p:cNvCxnSpPr/>
          <p:nvPr/>
        </p:nvCxnSpPr>
        <p:spPr>
          <a:xfrm>
            <a:off x="221146" y="2047875"/>
            <a:ext cx="6274904"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E397E69C-553D-9663-290B-430961458613}"/>
              </a:ext>
            </a:extLst>
          </p:cNvPr>
          <p:cNvCxnSpPr/>
          <p:nvPr/>
        </p:nvCxnSpPr>
        <p:spPr>
          <a:xfrm>
            <a:off x="221146" y="1004887"/>
            <a:ext cx="6274904" cy="0"/>
          </a:xfrm>
          <a:prstGeom prst="line">
            <a:avLst/>
          </a:prstGeom>
          <a:ln w="28575"/>
        </p:spPr>
        <p:style>
          <a:lnRef idx="2">
            <a:schemeClr val="dk1"/>
          </a:lnRef>
          <a:fillRef idx="0">
            <a:schemeClr val="dk1"/>
          </a:fillRef>
          <a:effectRef idx="1">
            <a:schemeClr val="dk1"/>
          </a:effectRef>
          <a:fontRef idx="minor">
            <a:schemeClr val="tx1"/>
          </a:fontRef>
        </p:style>
      </p:cxnSp>
      <p:sp>
        <p:nvSpPr>
          <p:cNvPr id="9" name="ZoneTexte 8">
            <a:extLst>
              <a:ext uri="{FF2B5EF4-FFF2-40B4-BE49-F238E27FC236}">
                <a16:creationId xmlns:a16="http://schemas.microsoft.com/office/drawing/2014/main" id="{25800A26-12E7-3591-6D54-46FE0271F17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sp>
        <p:nvSpPr>
          <p:cNvPr id="10" name="ZoneTexte 9">
            <a:extLst>
              <a:ext uri="{FF2B5EF4-FFF2-40B4-BE49-F238E27FC236}">
                <a16:creationId xmlns:a16="http://schemas.microsoft.com/office/drawing/2014/main" id="{662DCD18-2D97-5437-304A-33C9A0A302FA}"/>
              </a:ext>
            </a:extLst>
          </p:cNvPr>
          <p:cNvSpPr txBox="1"/>
          <p:nvPr/>
        </p:nvSpPr>
        <p:spPr>
          <a:xfrm>
            <a:off x="1054582" y="1342787"/>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1" name="ZoneTexte 10">
            <a:extLst>
              <a:ext uri="{FF2B5EF4-FFF2-40B4-BE49-F238E27FC236}">
                <a16:creationId xmlns:a16="http://schemas.microsoft.com/office/drawing/2014/main" id="{D07E141D-D8C5-C69D-10E5-725AEB25F462}"/>
              </a:ext>
            </a:extLst>
          </p:cNvPr>
          <p:cNvSpPr txBox="1"/>
          <p:nvPr/>
        </p:nvSpPr>
        <p:spPr>
          <a:xfrm>
            <a:off x="176212" y="2189873"/>
            <a:ext cx="3603143" cy="1877437"/>
          </a:xfrm>
          <a:prstGeom prst="rect">
            <a:avLst/>
          </a:prstGeom>
          <a:noFill/>
        </p:spPr>
        <p:txBody>
          <a:bodyPr wrap="square" rtlCol="0">
            <a:spAutoFit/>
          </a:bodyPr>
          <a:lstStyle/>
          <a:p>
            <a:r>
              <a:rPr lang="en-US" b="1" u="sng" noProof="0" dirty="0">
                <a:latin typeface="Abadi" panose="020B0604020104020204" pitchFamily="34" charset="0"/>
              </a:rPr>
              <a:t>General Features</a:t>
            </a:r>
            <a:r>
              <a:rPr lang="en-US" noProof="0" dirty="0">
                <a:latin typeface="Abadi" panose="020B0604020104020204" pitchFamily="34" charset="0"/>
              </a:rPr>
              <a:t>: </a:t>
            </a:r>
          </a:p>
          <a:p>
            <a:r>
              <a:rPr lang="en-US" sz="1400" noProof="0" dirty="0"/>
              <a:t>-Low power consumption (3V-5V)</a:t>
            </a:r>
          </a:p>
          <a:p>
            <a:r>
              <a:rPr lang="en-US" sz="1400" noProof="0" dirty="0"/>
              <a:t>-Low cost </a:t>
            </a:r>
          </a:p>
          <a:p>
            <a:r>
              <a:rPr lang="en-US" sz="1400" noProof="0" dirty="0"/>
              <a:t>-Light and small (10cm2)</a:t>
            </a:r>
          </a:p>
          <a:p>
            <a:r>
              <a:rPr lang="en-US" sz="1400" noProof="0" dirty="0"/>
              <a:t>-Flexible and biodegradable</a:t>
            </a:r>
          </a:p>
          <a:p>
            <a:r>
              <a:rPr lang="en-US" sz="1400" noProof="0" dirty="0"/>
              <a:t>-Easy-to-use : plug and use</a:t>
            </a:r>
          </a:p>
          <a:p>
            <a:r>
              <a:rPr lang="en-US" sz="1400" noProof="0" dirty="0"/>
              <a:t>-Easily replaceable and reproductible)</a:t>
            </a:r>
          </a:p>
          <a:p>
            <a:r>
              <a:rPr lang="en-US" sz="1400" noProof="0" dirty="0"/>
              <a:t>-Bluetooth connection possible</a:t>
            </a:r>
            <a:endParaRPr lang="en-US" sz="1400" noProof="0" dirty="0">
              <a:latin typeface="Arial" panose="020B06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B1592417-1564-3A69-45B2-F100A545BE29}"/>
              </a:ext>
            </a:extLst>
          </p:cNvPr>
          <p:cNvSpPr txBox="1"/>
          <p:nvPr/>
        </p:nvSpPr>
        <p:spPr>
          <a:xfrm>
            <a:off x="190207" y="4152848"/>
            <a:ext cx="6681788" cy="4462760"/>
          </a:xfrm>
          <a:prstGeom prst="rect">
            <a:avLst/>
          </a:prstGeom>
          <a:noFill/>
        </p:spPr>
        <p:txBody>
          <a:bodyPr wrap="square" rtlCol="0">
            <a:spAutoFit/>
          </a:bodyPr>
          <a:lstStyle/>
          <a:p>
            <a:r>
              <a:rPr lang="en-US" b="1" u="sng" noProof="0" dirty="0">
                <a:latin typeface="Abadi" panose="020B0604020104020204" pitchFamily="34" charset="0"/>
              </a:rPr>
              <a:t>Description</a:t>
            </a:r>
            <a:r>
              <a:rPr lang="en-US" noProof="0" dirty="0">
                <a:latin typeface="Abadi" panose="020B0604020104020204" pitchFamily="34" charset="0"/>
              </a:rPr>
              <a:t>: </a:t>
            </a:r>
          </a:p>
          <a:p>
            <a:r>
              <a:rPr lang="en-US" sz="1400" noProof="0" dirty="0"/>
              <a:t>The strain sensor was developed and made in the Applied Physics Department at the National Institute of Applied Sciences (INSA) of Toulouse, France. </a:t>
            </a:r>
          </a:p>
          <a:p>
            <a:endParaRPr lang="en-US" sz="1400" noProof="0" dirty="0"/>
          </a:p>
          <a:p>
            <a:r>
              <a:rPr lang="en-US" sz="1400" noProof="0" dirty="0"/>
              <a:t>The sensor technology is based on </a:t>
            </a:r>
            <a:r>
              <a:rPr lang="en-US" sz="1400" noProof="0" dirty="0" err="1"/>
              <a:t>chemiresistor</a:t>
            </a:r>
            <a:r>
              <a:rPr lang="en-US" sz="1400" noProof="0" dirty="0"/>
              <a:t> properties of graphite found in the article  "</a:t>
            </a:r>
            <a:r>
              <a:rPr lang="en-US" sz="1400" i="1" noProof="0" dirty="0"/>
              <a:t>Pencil Drawn Strain Gauges and </a:t>
            </a:r>
            <a:r>
              <a:rPr lang="en-US" sz="1400" i="1" noProof="0" dirty="0" err="1"/>
              <a:t>Chemiresistors</a:t>
            </a:r>
            <a:r>
              <a:rPr lang="en-US" sz="1400" i="1" noProof="0" dirty="0"/>
              <a:t> on Paper</a:t>
            </a:r>
            <a:r>
              <a:rPr lang="en-US" sz="1400" noProof="0" dirty="0"/>
              <a:t>" published in 2014  by Cheng-Wei Lin, </a:t>
            </a:r>
            <a:r>
              <a:rPr lang="en-US" sz="1400" noProof="0" dirty="0" err="1"/>
              <a:t>Zhibo</a:t>
            </a:r>
            <a:r>
              <a:rPr lang="en-US" sz="1400" noProof="0" dirty="0"/>
              <a:t> Zhao, </a:t>
            </a:r>
            <a:r>
              <a:rPr lang="en-US" sz="1400" noProof="0" dirty="0" err="1"/>
              <a:t>Jaemyung</a:t>
            </a:r>
            <a:r>
              <a:rPr lang="en-US" sz="1400" noProof="0" dirty="0"/>
              <a:t> Kim, and Jiaxing Huang. The sensor can measure a resistance variation </a:t>
            </a:r>
          </a:p>
          <a:p>
            <a:endParaRPr lang="en-US" sz="1400" noProof="0" dirty="0"/>
          </a:p>
          <a:p>
            <a:r>
              <a:rPr lang="en-US" sz="1400" noProof="0" dirty="0"/>
              <a:t>This sensor consists of a small piece of paper coated with a graphite layer from a pencil. It can measure a resistance variation when applying a strain. The deformation leads to a change of the number of connected graphite particles in the thin layer of graphite and so it changes the resistance of the sensor. This allows us to measure deformation, like a traditional strain gauge. </a:t>
            </a:r>
          </a:p>
          <a:p>
            <a:endParaRPr lang="en-US" sz="1400" noProof="0" dirty="0"/>
          </a:p>
          <a:p>
            <a:r>
              <a:rPr lang="en-US" sz="1400" noProof="0" dirty="0"/>
              <a:t>The structure of the graphite layer varies depending on the type of pencil used. In order to fully understand the impact of the graphite structure on the variation of the resistance, we conducted tests with two types of pencils: HB (medium hardness) and 2B (softer). To achieve this, our sensors were coupled with a transimpedance amplifier and an Arduino Uno, all integrated on a PCB designed for tests. </a:t>
            </a:r>
          </a:p>
        </p:txBody>
      </p:sp>
      <p:sp>
        <p:nvSpPr>
          <p:cNvPr id="13" name="ZoneTexte 12">
            <a:extLst>
              <a:ext uri="{FF2B5EF4-FFF2-40B4-BE49-F238E27FC236}">
                <a16:creationId xmlns:a16="http://schemas.microsoft.com/office/drawing/2014/main" id="{919C43DD-3F6E-92AE-AADF-92313F1B94F0}"/>
              </a:ext>
            </a:extLst>
          </p:cNvPr>
          <p:cNvSpPr txBox="1"/>
          <p:nvPr/>
        </p:nvSpPr>
        <p:spPr>
          <a:xfrm>
            <a:off x="221145" y="8716447"/>
            <a:ext cx="3558209" cy="369332"/>
          </a:xfrm>
          <a:prstGeom prst="rect">
            <a:avLst/>
          </a:prstGeom>
          <a:noFill/>
        </p:spPr>
        <p:txBody>
          <a:bodyPr wrap="square" rtlCol="0">
            <a:spAutoFit/>
          </a:bodyPr>
          <a:lstStyle/>
          <a:p>
            <a:r>
              <a:rPr lang="en-US" b="1" u="sng" noProof="0" dirty="0">
                <a:latin typeface="Abadi" panose="020B0604020104020204" pitchFamily="34" charset="0"/>
              </a:rPr>
              <a:t>Pin configuration and dimensions</a:t>
            </a:r>
            <a:r>
              <a:rPr lang="en-US" noProof="0" dirty="0">
                <a:latin typeface="Abadi" panose="020B0604020104020204" pitchFamily="34" charset="0"/>
              </a:rPr>
              <a:t>: </a:t>
            </a:r>
          </a:p>
        </p:txBody>
      </p:sp>
      <p:cxnSp>
        <p:nvCxnSpPr>
          <p:cNvPr id="15" name="Connecteur droit 14">
            <a:extLst>
              <a:ext uri="{FF2B5EF4-FFF2-40B4-BE49-F238E27FC236}">
                <a16:creationId xmlns:a16="http://schemas.microsoft.com/office/drawing/2014/main" id="{4914FCBC-00C6-489B-166D-97FB114314E6}"/>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16" name="ZoneTexte 15">
            <a:extLst>
              <a:ext uri="{FF2B5EF4-FFF2-40B4-BE49-F238E27FC236}">
                <a16:creationId xmlns:a16="http://schemas.microsoft.com/office/drawing/2014/main" id="{3BBAC4BB-29FE-E34A-5049-F4C9BE2F7A1F}"/>
              </a:ext>
            </a:extLst>
          </p:cNvPr>
          <p:cNvSpPr txBox="1"/>
          <p:nvPr/>
        </p:nvSpPr>
        <p:spPr>
          <a:xfrm>
            <a:off x="6286500" y="9484518"/>
            <a:ext cx="308098" cy="369332"/>
          </a:xfrm>
          <a:prstGeom prst="rect">
            <a:avLst/>
          </a:prstGeom>
          <a:noFill/>
        </p:spPr>
        <p:txBody>
          <a:bodyPr wrap="none" rtlCol="0">
            <a:spAutoFit/>
          </a:bodyPr>
          <a:lstStyle/>
          <a:p>
            <a:r>
              <a:rPr lang="en-US" noProof="0" dirty="0"/>
              <a:t>1</a:t>
            </a:r>
          </a:p>
        </p:txBody>
      </p:sp>
      <p:pic>
        <p:nvPicPr>
          <p:cNvPr id="2" name="Picture 2" descr="No description available.">
            <a:extLst>
              <a:ext uri="{FF2B5EF4-FFF2-40B4-BE49-F238E27FC236}">
                <a16:creationId xmlns:a16="http://schemas.microsoft.com/office/drawing/2014/main" id="{40886D57-88FC-1CFD-DC9E-5E0679C1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192" y="2208200"/>
            <a:ext cx="1872308" cy="187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11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E156EE0-08B9-DC66-26F6-E2345D070200}"/>
              </a:ext>
            </a:extLst>
          </p:cNvPr>
          <p:cNvSpPr txBox="1"/>
          <p:nvPr/>
        </p:nvSpPr>
        <p:spPr>
          <a:xfrm>
            <a:off x="142564" y="5238322"/>
            <a:ext cx="2857500" cy="369332"/>
          </a:xfrm>
          <a:prstGeom prst="rect">
            <a:avLst/>
          </a:prstGeom>
          <a:noFill/>
        </p:spPr>
        <p:txBody>
          <a:bodyPr wrap="square" rtlCol="0">
            <a:spAutoFit/>
          </a:bodyPr>
          <a:lstStyle/>
          <a:p>
            <a:r>
              <a:rPr lang="en-US" b="1" u="sng" noProof="0" dirty="0">
                <a:latin typeface="Abadi" panose="020B0604020104020204" pitchFamily="34" charset="0"/>
              </a:rPr>
              <a:t>Technical specifications</a:t>
            </a:r>
            <a:r>
              <a:rPr lang="en-US" noProof="0" dirty="0">
                <a:latin typeface="Abadi" panose="020B0604020104020204" pitchFamily="34" charset="0"/>
              </a:rPr>
              <a:t>: </a:t>
            </a:r>
          </a:p>
        </p:txBody>
      </p:sp>
      <p:sp>
        <p:nvSpPr>
          <p:cNvPr id="14" name="ZoneTexte 13">
            <a:extLst>
              <a:ext uri="{FF2B5EF4-FFF2-40B4-BE49-F238E27FC236}">
                <a16:creationId xmlns:a16="http://schemas.microsoft.com/office/drawing/2014/main" id="{8705DD31-7AD0-42D3-F545-09D66AA3667D}"/>
              </a:ext>
            </a:extLst>
          </p:cNvPr>
          <p:cNvSpPr txBox="1"/>
          <p:nvPr/>
        </p:nvSpPr>
        <p:spPr>
          <a:xfrm>
            <a:off x="125896" y="2905422"/>
            <a:ext cx="2857500" cy="369332"/>
          </a:xfrm>
          <a:prstGeom prst="rect">
            <a:avLst/>
          </a:prstGeom>
          <a:noFill/>
        </p:spPr>
        <p:txBody>
          <a:bodyPr wrap="square" rtlCol="0">
            <a:spAutoFit/>
          </a:bodyPr>
          <a:lstStyle/>
          <a:p>
            <a:r>
              <a:rPr lang="en-US" b="1" u="sng" noProof="0" dirty="0">
                <a:latin typeface="Abadi" panose="020B0604020104020204" pitchFamily="34" charset="0"/>
              </a:rPr>
              <a:t>Standard use conditions</a:t>
            </a:r>
            <a:r>
              <a:rPr lang="en-US" noProof="0" dirty="0">
                <a:latin typeface="Abadi" panose="020B0604020104020204" pitchFamily="34" charset="0"/>
              </a:rPr>
              <a:t>: </a:t>
            </a:r>
          </a:p>
        </p:txBody>
      </p:sp>
      <p:sp>
        <p:nvSpPr>
          <p:cNvPr id="5" name="ZoneTexte 4">
            <a:extLst>
              <a:ext uri="{FF2B5EF4-FFF2-40B4-BE49-F238E27FC236}">
                <a16:creationId xmlns:a16="http://schemas.microsoft.com/office/drawing/2014/main" id="{40FF8382-C9ED-DF6C-5CD9-6867B383F8B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6" name="Connecteur droit 5">
            <a:extLst>
              <a:ext uri="{FF2B5EF4-FFF2-40B4-BE49-F238E27FC236}">
                <a16:creationId xmlns:a16="http://schemas.microsoft.com/office/drawing/2014/main" id="{A0D2799A-C5FA-7A28-A278-4BF74BE17105}"/>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7" name="ZoneTexte 6">
            <a:extLst>
              <a:ext uri="{FF2B5EF4-FFF2-40B4-BE49-F238E27FC236}">
                <a16:creationId xmlns:a16="http://schemas.microsoft.com/office/drawing/2014/main" id="{06D59B3B-2F55-2B0E-6B58-F37103B54ED2}"/>
              </a:ext>
            </a:extLst>
          </p:cNvPr>
          <p:cNvSpPr txBox="1"/>
          <p:nvPr/>
        </p:nvSpPr>
        <p:spPr>
          <a:xfrm>
            <a:off x="6286500" y="9484518"/>
            <a:ext cx="308098" cy="369332"/>
          </a:xfrm>
          <a:prstGeom prst="rect">
            <a:avLst/>
          </a:prstGeom>
          <a:noFill/>
        </p:spPr>
        <p:txBody>
          <a:bodyPr wrap="none" rtlCol="0">
            <a:spAutoFit/>
          </a:bodyPr>
          <a:lstStyle/>
          <a:p>
            <a:r>
              <a:rPr lang="en-US" noProof="0" dirty="0"/>
              <a:t>2</a:t>
            </a:r>
          </a:p>
        </p:txBody>
      </p:sp>
      <p:sp>
        <p:nvSpPr>
          <p:cNvPr id="11" name="ZoneTexte 10">
            <a:extLst>
              <a:ext uri="{FF2B5EF4-FFF2-40B4-BE49-F238E27FC236}">
                <a16:creationId xmlns:a16="http://schemas.microsoft.com/office/drawing/2014/main" id="{9D580B1B-ABCE-3160-3AFA-5F19319715B2}"/>
              </a:ext>
            </a:extLst>
          </p:cNvPr>
          <p:cNvSpPr txBox="1"/>
          <p:nvPr/>
        </p:nvSpPr>
        <p:spPr>
          <a:xfrm>
            <a:off x="178216" y="8933789"/>
            <a:ext cx="2857500" cy="369332"/>
          </a:xfrm>
          <a:prstGeom prst="rect">
            <a:avLst/>
          </a:prstGeom>
          <a:noFill/>
        </p:spPr>
        <p:txBody>
          <a:bodyPr wrap="square" rtlCol="0">
            <a:spAutoFit/>
          </a:bodyPr>
          <a:lstStyle/>
          <a:p>
            <a:r>
              <a:rPr lang="en-US" b="1" u="sng" noProof="0" dirty="0">
                <a:latin typeface="Abadi" panose="020B0604020104020204" pitchFamily="34" charset="0"/>
              </a:rPr>
              <a:t>Electrical characteristics</a:t>
            </a:r>
            <a:r>
              <a:rPr lang="en-US" noProof="0" dirty="0">
                <a:latin typeface="Abadi" panose="020B0604020104020204" pitchFamily="34" charset="0"/>
              </a:rPr>
              <a:t>: </a:t>
            </a:r>
          </a:p>
        </p:txBody>
      </p:sp>
      <p:cxnSp>
        <p:nvCxnSpPr>
          <p:cNvPr id="12" name="Connecteur droit 11">
            <a:extLst>
              <a:ext uri="{FF2B5EF4-FFF2-40B4-BE49-F238E27FC236}">
                <a16:creationId xmlns:a16="http://schemas.microsoft.com/office/drawing/2014/main" id="{28C58B28-D071-5EC1-384F-AF7136B15B07}"/>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3" name="Connecteur droit 12">
            <a:extLst>
              <a:ext uri="{FF2B5EF4-FFF2-40B4-BE49-F238E27FC236}">
                <a16:creationId xmlns:a16="http://schemas.microsoft.com/office/drawing/2014/main" id="{10483FA9-286B-8DA2-C6FB-610581D17EBF}"/>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5" name="Picture 2" descr="INSA Toulouse">
            <a:extLst>
              <a:ext uri="{FF2B5EF4-FFF2-40B4-BE49-F238E27FC236}">
                <a16:creationId xmlns:a16="http://schemas.microsoft.com/office/drawing/2014/main" id="{B75D9C47-0774-25D5-50EA-F02B8FB73C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38F89DAD-D5E1-9D5A-0D64-4B0A0FBC125D}"/>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graphicFrame>
        <p:nvGraphicFramePr>
          <p:cNvPr id="18" name="Tableau 17">
            <a:extLst>
              <a:ext uri="{FF2B5EF4-FFF2-40B4-BE49-F238E27FC236}">
                <a16:creationId xmlns:a16="http://schemas.microsoft.com/office/drawing/2014/main" id="{0B976A25-FBAD-5E1A-A7AB-963F823272E8}"/>
              </a:ext>
            </a:extLst>
          </p:cNvPr>
          <p:cNvGraphicFramePr>
            <a:graphicFrameLocks noGrp="1"/>
          </p:cNvGraphicFramePr>
          <p:nvPr>
            <p:extLst>
              <p:ext uri="{D42A27DB-BD31-4B8C-83A1-F6EECF244321}">
                <p14:modId xmlns:p14="http://schemas.microsoft.com/office/powerpoint/2010/main" val="3863207930"/>
              </p:ext>
            </p:extLst>
          </p:nvPr>
        </p:nvGraphicFramePr>
        <p:xfrm>
          <a:off x="221146" y="5709415"/>
          <a:ext cx="6274904" cy="3098800"/>
        </p:xfrm>
        <a:graphic>
          <a:graphicData uri="http://schemas.openxmlformats.org/drawingml/2006/table">
            <a:tbl>
              <a:tblPr>
                <a:tableStyleId>{073A0DAA-6AF3-43AB-8588-CEC1D06C72B9}</a:tableStyleId>
              </a:tblPr>
              <a:tblGrid>
                <a:gridCol w="3137452">
                  <a:extLst>
                    <a:ext uri="{9D8B030D-6E8A-4147-A177-3AD203B41FA5}">
                      <a16:colId xmlns:a16="http://schemas.microsoft.com/office/drawing/2014/main" val="1577052314"/>
                    </a:ext>
                  </a:extLst>
                </a:gridCol>
                <a:gridCol w="3137452">
                  <a:extLst>
                    <a:ext uri="{9D8B030D-6E8A-4147-A177-3AD203B41FA5}">
                      <a16:colId xmlns:a16="http://schemas.microsoft.com/office/drawing/2014/main" val="2627660328"/>
                    </a:ext>
                  </a:extLst>
                </a:gridCol>
              </a:tblGrid>
              <a:tr h="370840">
                <a:tc>
                  <a:txBody>
                    <a:bodyPr/>
                    <a:lstStyle/>
                    <a:p>
                      <a:pPr algn="ctr"/>
                      <a:r>
                        <a:rPr lang="en-US" noProof="0"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Strain sensor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489648"/>
                  </a:ext>
                </a:extLst>
              </a:tr>
              <a:tr h="370840">
                <a:tc>
                  <a:txBody>
                    <a:bodyPr/>
                    <a:lstStyle/>
                    <a:p>
                      <a:pPr algn="ctr"/>
                      <a:r>
                        <a:rPr lang="en-US" noProof="0" dirty="0"/>
                        <a:t>Materials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Graphite (4B to 2H graphite pencil)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96235"/>
                  </a:ext>
                </a:extLst>
              </a:tr>
              <a:tr h="370840">
                <a:tc>
                  <a:txBody>
                    <a:bodyPr/>
                    <a:lstStyle/>
                    <a:p>
                      <a:pPr algn="ctr"/>
                      <a:r>
                        <a:rPr lang="en-US" noProof="0" dirty="0"/>
                        <a:t>Sensor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Passive: Power </a:t>
                      </a:r>
                      <a:r>
                        <a:rPr lang="en-US" noProof="0" dirty="0" err="1"/>
                        <a:t>suply</a:t>
                      </a:r>
                      <a:r>
                        <a:rPr lang="en-US" noProof="0" dirty="0"/>
                        <a:t> required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264454"/>
                  </a:ext>
                </a:extLst>
              </a:tr>
              <a:tr h="370840">
                <a:tc>
                  <a:txBody>
                    <a:bodyPr/>
                    <a:lstStyle/>
                    <a:p>
                      <a:pPr algn="ctr"/>
                      <a:r>
                        <a:rPr lang="en-US" noProof="0" dirty="0"/>
                        <a:t>Power supply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err="1"/>
                        <a:t>Vcc</a:t>
                      </a:r>
                      <a:r>
                        <a:rPr lang="en-US" noProof="0" dirty="0"/>
                        <a:t>=+5V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417385"/>
                  </a:ext>
                </a:extLst>
              </a:tr>
              <a:tr h="370840">
                <a:tc>
                  <a:txBody>
                    <a:bodyPr/>
                    <a:lstStyle/>
                    <a:p>
                      <a:pPr algn="ctr"/>
                      <a:r>
                        <a:rPr lang="en-US" noProof="0" dirty="0"/>
                        <a:t>Nature of output signal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Analog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315334"/>
                  </a:ext>
                </a:extLst>
              </a:tr>
              <a:tr h="370840">
                <a:tc>
                  <a:txBody>
                    <a:bodyPr/>
                    <a:lstStyle/>
                    <a:p>
                      <a:pPr algn="ctr"/>
                      <a:r>
                        <a:rPr lang="en-US" noProof="0" dirty="0"/>
                        <a:t>Nature of measurand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Voltage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4440029"/>
                  </a:ext>
                </a:extLst>
              </a:tr>
              <a:tr h="370840">
                <a:tc>
                  <a:txBody>
                    <a:bodyPr/>
                    <a:lstStyle/>
                    <a:p>
                      <a:pPr algn="ctr"/>
                      <a:r>
                        <a:rPr lang="en-US" noProof="0" dirty="0"/>
                        <a:t>Typical response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Less than 50 </a:t>
                      </a:r>
                      <a:r>
                        <a:rPr lang="en-US" noProof="0" dirty="0" err="1"/>
                        <a:t>ms</a:t>
                      </a:r>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409427"/>
                  </a:ext>
                </a:extLst>
              </a:tr>
              <a:tr h="370840">
                <a:tc>
                  <a:txBody>
                    <a:bodyPr/>
                    <a:lstStyle/>
                    <a:p>
                      <a:pPr algn="ctr"/>
                      <a:r>
                        <a:rPr lang="en-US" noProof="0" dirty="0"/>
                        <a:t>Typical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Measurement of compression deformation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5476"/>
                  </a:ext>
                </a:extLst>
              </a:tr>
            </a:tbl>
          </a:graphicData>
        </a:graphic>
      </p:graphicFrame>
      <p:pic>
        <p:nvPicPr>
          <p:cNvPr id="19" name="Image 18">
            <a:extLst>
              <a:ext uri="{FF2B5EF4-FFF2-40B4-BE49-F238E27FC236}">
                <a16:creationId xmlns:a16="http://schemas.microsoft.com/office/drawing/2014/main" id="{9F46C129-32D0-3977-449B-B16D3B35224A}"/>
              </a:ext>
            </a:extLst>
          </p:cNvPr>
          <p:cNvPicPr>
            <a:picLocks noChangeAspect="1"/>
          </p:cNvPicPr>
          <p:nvPr/>
        </p:nvPicPr>
        <p:blipFill>
          <a:blip r:embed="rId3"/>
          <a:stretch>
            <a:fillRect/>
          </a:stretch>
        </p:blipFill>
        <p:spPr>
          <a:xfrm>
            <a:off x="178216" y="1277505"/>
            <a:ext cx="4122929" cy="1322316"/>
          </a:xfrm>
          <a:prstGeom prst="rect">
            <a:avLst/>
          </a:prstGeom>
        </p:spPr>
      </p:pic>
      <p:graphicFrame>
        <p:nvGraphicFramePr>
          <p:cNvPr id="21" name="Tableau 20">
            <a:extLst>
              <a:ext uri="{FF2B5EF4-FFF2-40B4-BE49-F238E27FC236}">
                <a16:creationId xmlns:a16="http://schemas.microsoft.com/office/drawing/2014/main" id="{954E3276-A641-41A0-7614-F79AE2421E93}"/>
              </a:ext>
            </a:extLst>
          </p:cNvPr>
          <p:cNvGraphicFramePr>
            <a:graphicFrameLocks noGrp="1"/>
          </p:cNvGraphicFramePr>
          <p:nvPr>
            <p:extLst>
              <p:ext uri="{D42A27DB-BD31-4B8C-83A1-F6EECF244321}">
                <p14:modId xmlns:p14="http://schemas.microsoft.com/office/powerpoint/2010/main" val="2339016446"/>
              </p:ext>
            </p:extLst>
          </p:nvPr>
        </p:nvGraphicFramePr>
        <p:xfrm>
          <a:off x="4301145" y="1323641"/>
          <a:ext cx="2150974" cy="1450340"/>
        </p:xfrm>
        <a:graphic>
          <a:graphicData uri="http://schemas.openxmlformats.org/drawingml/2006/table">
            <a:tbl>
              <a:tblPr firstRow="1">
                <a:tableStyleId>{073A0DAA-6AF3-43AB-8588-CEC1D06C72B9}</a:tableStyleId>
              </a:tblPr>
              <a:tblGrid>
                <a:gridCol w="1075487">
                  <a:extLst>
                    <a:ext uri="{9D8B030D-6E8A-4147-A177-3AD203B41FA5}">
                      <a16:colId xmlns:a16="http://schemas.microsoft.com/office/drawing/2014/main" val="1354687187"/>
                    </a:ext>
                  </a:extLst>
                </a:gridCol>
                <a:gridCol w="1075487">
                  <a:extLst>
                    <a:ext uri="{9D8B030D-6E8A-4147-A177-3AD203B41FA5}">
                      <a16:colId xmlns:a16="http://schemas.microsoft.com/office/drawing/2014/main" val="3042079582"/>
                    </a:ext>
                  </a:extLst>
                </a:gridCol>
              </a:tblGrid>
              <a:tr h="2448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Pin Number</a:t>
                      </a:r>
                    </a:p>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267937961"/>
                  </a:ext>
                </a:extLst>
              </a:tr>
              <a:tr h="370840">
                <a:tc>
                  <a:txBody>
                    <a:bodyPr/>
                    <a:lstStyle/>
                    <a:p>
                      <a:pPr algn="ctr"/>
                      <a:r>
                        <a:rPr lang="en-US" sz="1600" b="1" noProof="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Vin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206675"/>
                  </a:ext>
                </a:extLst>
              </a:tr>
              <a:tr h="370840">
                <a:tc>
                  <a:txBody>
                    <a:bodyPr/>
                    <a:lstStyle/>
                    <a:p>
                      <a:pPr algn="ctr"/>
                      <a:r>
                        <a:rPr lang="en-US" sz="1600" b="1" noProof="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r>
                        <a:rPr lang="en-US" noProof="0" dirty="0" err="1"/>
                        <a:t>Vcc</a:t>
                      </a:r>
                      <a:r>
                        <a:rPr lang="en-US" noProof="0" dirty="0"/>
                        <a:t> (5V)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5468591"/>
                  </a:ext>
                </a:extLst>
              </a:tr>
            </a:tbl>
          </a:graphicData>
        </a:graphic>
      </p:graphicFrame>
      <p:sp>
        <p:nvSpPr>
          <p:cNvPr id="22" name="ZoneTexte 21">
            <a:extLst>
              <a:ext uri="{FF2B5EF4-FFF2-40B4-BE49-F238E27FC236}">
                <a16:creationId xmlns:a16="http://schemas.microsoft.com/office/drawing/2014/main" id="{51BCFC8A-7E85-9D97-12B0-32308C569DA4}"/>
              </a:ext>
            </a:extLst>
          </p:cNvPr>
          <p:cNvSpPr txBox="1"/>
          <p:nvPr/>
        </p:nvSpPr>
        <p:spPr>
          <a:xfrm>
            <a:off x="2261275" y="1576609"/>
            <a:ext cx="405881" cy="369332"/>
          </a:xfrm>
          <a:prstGeom prst="rect">
            <a:avLst/>
          </a:prstGeom>
          <a:noFill/>
        </p:spPr>
        <p:txBody>
          <a:bodyPr wrap="square" rtlCol="0">
            <a:spAutoFit/>
          </a:bodyPr>
          <a:lstStyle/>
          <a:p>
            <a:r>
              <a:rPr lang="en-US" b="1" noProof="0" dirty="0">
                <a:solidFill>
                  <a:schemeClr val="bg1"/>
                </a:solidFill>
              </a:rPr>
              <a:t>1</a:t>
            </a:r>
          </a:p>
        </p:txBody>
      </p:sp>
      <p:sp>
        <p:nvSpPr>
          <p:cNvPr id="23" name="ZoneTexte 22">
            <a:extLst>
              <a:ext uri="{FF2B5EF4-FFF2-40B4-BE49-F238E27FC236}">
                <a16:creationId xmlns:a16="http://schemas.microsoft.com/office/drawing/2014/main" id="{01CD3A20-A9EC-5FD3-8828-844E94645054}"/>
              </a:ext>
            </a:extLst>
          </p:cNvPr>
          <p:cNvSpPr txBox="1"/>
          <p:nvPr/>
        </p:nvSpPr>
        <p:spPr>
          <a:xfrm>
            <a:off x="2261275" y="1966549"/>
            <a:ext cx="405881" cy="369332"/>
          </a:xfrm>
          <a:prstGeom prst="rect">
            <a:avLst/>
          </a:prstGeom>
          <a:noFill/>
        </p:spPr>
        <p:txBody>
          <a:bodyPr wrap="square" rtlCol="0">
            <a:spAutoFit/>
          </a:bodyPr>
          <a:lstStyle/>
          <a:p>
            <a:r>
              <a:rPr lang="en-US" b="1" noProof="0" dirty="0">
                <a:solidFill>
                  <a:schemeClr val="bg1"/>
                </a:solidFill>
              </a:rPr>
              <a:t>2</a:t>
            </a:r>
          </a:p>
        </p:txBody>
      </p:sp>
      <p:graphicFrame>
        <p:nvGraphicFramePr>
          <p:cNvPr id="24" name="Tableau 23">
            <a:extLst>
              <a:ext uri="{FF2B5EF4-FFF2-40B4-BE49-F238E27FC236}">
                <a16:creationId xmlns:a16="http://schemas.microsoft.com/office/drawing/2014/main" id="{BCF91B16-3752-D725-5C83-E5C0762B364C}"/>
              </a:ext>
            </a:extLst>
          </p:cNvPr>
          <p:cNvGraphicFramePr>
            <a:graphicFrameLocks noGrp="1"/>
          </p:cNvGraphicFramePr>
          <p:nvPr>
            <p:extLst>
              <p:ext uri="{D42A27DB-BD31-4B8C-83A1-F6EECF244321}">
                <p14:modId xmlns:p14="http://schemas.microsoft.com/office/powerpoint/2010/main" val="3811419963"/>
              </p:ext>
            </p:extLst>
          </p:nvPr>
        </p:nvGraphicFramePr>
        <p:xfrm>
          <a:off x="221146" y="3357658"/>
          <a:ext cx="6274905" cy="1626591"/>
        </p:xfrm>
        <a:graphic>
          <a:graphicData uri="http://schemas.openxmlformats.org/drawingml/2006/table">
            <a:tbl>
              <a:tblPr firstRow="1">
                <a:tableStyleId>{073A0DAA-6AF3-43AB-8588-CEC1D06C72B9}</a:tableStyleId>
              </a:tblPr>
              <a:tblGrid>
                <a:gridCol w="2091635">
                  <a:extLst>
                    <a:ext uri="{9D8B030D-6E8A-4147-A177-3AD203B41FA5}">
                      <a16:colId xmlns:a16="http://schemas.microsoft.com/office/drawing/2014/main" val="3610702983"/>
                    </a:ext>
                  </a:extLst>
                </a:gridCol>
                <a:gridCol w="2091635">
                  <a:extLst>
                    <a:ext uri="{9D8B030D-6E8A-4147-A177-3AD203B41FA5}">
                      <a16:colId xmlns:a16="http://schemas.microsoft.com/office/drawing/2014/main" val="1918606946"/>
                    </a:ext>
                  </a:extLst>
                </a:gridCol>
                <a:gridCol w="2091635">
                  <a:extLst>
                    <a:ext uri="{9D8B030D-6E8A-4147-A177-3AD203B41FA5}">
                      <a16:colId xmlns:a16="http://schemas.microsoft.com/office/drawing/2014/main" val="3139002967"/>
                    </a:ext>
                  </a:extLst>
                </a:gridCol>
              </a:tblGrid>
              <a:tr h="374557">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noProof="0" dirty="0"/>
                        <a:t>Typical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noProof="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173636204"/>
                  </a:ext>
                </a:extLst>
              </a:tr>
              <a:tr h="374557">
                <a:tc>
                  <a:txBody>
                    <a:bodyPr/>
                    <a:lstStyle/>
                    <a:p>
                      <a:pPr algn="ctr"/>
                      <a:r>
                        <a:rPr lang="en-US" noProof="0" dirty="0"/>
                        <a:t>Temperature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792826"/>
                  </a:ext>
                </a:extLst>
              </a:tr>
              <a:tr h="374557">
                <a:tc>
                  <a:txBody>
                    <a:bodyPr/>
                    <a:lstStyle/>
                    <a:p>
                      <a:pPr algn="ctr"/>
                      <a:r>
                        <a:rPr lang="en-US" noProof="0" dirty="0"/>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389852"/>
                  </a:ext>
                </a:extLst>
              </a:tr>
              <a:tr h="374557">
                <a:tc>
                  <a:txBody>
                    <a:bodyPr/>
                    <a:lstStyle/>
                    <a:p>
                      <a:pPr algn="ctr"/>
                      <a:r>
                        <a:rPr lang="en-US" noProof="0" dirty="0"/>
                        <a:t>Bluetooth operation 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461452"/>
                  </a:ext>
                </a:extLst>
              </a:tr>
            </a:tbl>
          </a:graphicData>
        </a:graphic>
      </p:graphicFrame>
    </p:spTree>
    <p:extLst>
      <p:ext uri="{BB962C8B-B14F-4D97-AF65-F5344CB8AC3E}">
        <p14:creationId xmlns:p14="http://schemas.microsoft.com/office/powerpoint/2010/main" val="295243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FBE2980-E895-80C8-658C-C968657A06B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C4D8C972-D0CB-17D5-5E96-A29CD2945B6D}"/>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9B0BA993-DA52-65EC-94E7-44544DD3B4B1}"/>
              </a:ext>
            </a:extLst>
          </p:cNvPr>
          <p:cNvSpPr txBox="1"/>
          <p:nvPr/>
        </p:nvSpPr>
        <p:spPr>
          <a:xfrm>
            <a:off x="6286500" y="9484518"/>
            <a:ext cx="308098" cy="369332"/>
          </a:xfrm>
          <a:prstGeom prst="rect">
            <a:avLst/>
          </a:prstGeom>
          <a:noFill/>
        </p:spPr>
        <p:txBody>
          <a:bodyPr wrap="none" rtlCol="0">
            <a:spAutoFit/>
          </a:bodyPr>
          <a:lstStyle/>
          <a:p>
            <a:r>
              <a:rPr lang="en-US" noProof="0" dirty="0"/>
              <a:t>3</a:t>
            </a:r>
          </a:p>
        </p:txBody>
      </p:sp>
      <p:sp>
        <p:nvSpPr>
          <p:cNvPr id="7" name="ZoneTexte 6">
            <a:extLst>
              <a:ext uri="{FF2B5EF4-FFF2-40B4-BE49-F238E27FC236}">
                <a16:creationId xmlns:a16="http://schemas.microsoft.com/office/drawing/2014/main" id="{1C155D59-CA5B-2958-8733-A692391BF23A}"/>
              </a:ext>
            </a:extLst>
          </p:cNvPr>
          <p:cNvSpPr txBox="1"/>
          <p:nvPr/>
        </p:nvSpPr>
        <p:spPr>
          <a:xfrm>
            <a:off x="125896" y="2926304"/>
            <a:ext cx="3693629" cy="369332"/>
          </a:xfrm>
          <a:prstGeom prst="rect">
            <a:avLst/>
          </a:prstGeom>
          <a:noFill/>
        </p:spPr>
        <p:txBody>
          <a:bodyPr wrap="square" rtlCol="0">
            <a:spAutoFit/>
          </a:bodyPr>
          <a:lstStyle/>
          <a:p>
            <a:r>
              <a:rPr lang="en-US" b="1" u="sng" noProof="0" dirty="0">
                <a:latin typeface="Abadi" panose="020B0604020104020204" pitchFamily="34" charset="0"/>
              </a:rPr>
              <a:t>Typical performance characteristics</a:t>
            </a:r>
            <a:r>
              <a:rPr lang="en-US" noProof="0" dirty="0">
                <a:latin typeface="Abadi" panose="020B0604020104020204" pitchFamily="34" charset="0"/>
              </a:rPr>
              <a:t>: </a:t>
            </a:r>
          </a:p>
        </p:txBody>
      </p:sp>
      <p:cxnSp>
        <p:nvCxnSpPr>
          <p:cNvPr id="10" name="Connecteur droit 9">
            <a:extLst>
              <a:ext uri="{FF2B5EF4-FFF2-40B4-BE49-F238E27FC236}">
                <a16:creationId xmlns:a16="http://schemas.microsoft.com/office/drawing/2014/main" id="{8B98622D-3AAE-88BF-09DA-D8D11E20ACF0}"/>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B3E2A14E-3C18-125D-67D4-552F837AA3F1}"/>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2" name="Picture 2" descr="INSA Toulouse">
            <a:extLst>
              <a:ext uri="{FF2B5EF4-FFF2-40B4-BE49-F238E27FC236}">
                <a16:creationId xmlns:a16="http://schemas.microsoft.com/office/drawing/2014/main" id="{CC13CC23-A198-1EB3-D0EA-07D640B2BF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B181849-EFC5-0ED7-106E-52FA445054BF}"/>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20" name="ZoneTexte 19">
            <a:extLst>
              <a:ext uri="{FF2B5EF4-FFF2-40B4-BE49-F238E27FC236}">
                <a16:creationId xmlns:a16="http://schemas.microsoft.com/office/drawing/2014/main" id="{396F83C7-EA33-2FB7-E38B-6D91075CC22D}"/>
              </a:ext>
            </a:extLst>
          </p:cNvPr>
          <p:cNvSpPr txBox="1"/>
          <p:nvPr/>
        </p:nvSpPr>
        <p:spPr>
          <a:xfrm>
            <a:off x="159233" y="1698263"/>
            <a:ext cx="5761040" cy="646331"/>
          </a:xfrm>
          <a:prstGeom prst="rect">
            <a:avLst/>
          </a:prstGeom>
          <a:noFill/>
        </p:spPr>
        <p:txBody>
          <a:bodyPr wrap="square" rtlCol="0">
            <a:spAutoFit/>
          </a:bodyPr>
          <a:lstStyle/>
          <a:p>
            <a:r>
              <a:rPr lang="en-US" noProof="0" dirty="0"/>
              <a:t>Pencil type-unit of the resistance and the resistance when no strain applied</a:t>
            </a:r>
          </a:p>
        </p:txBody>
      </p:sp>
      <p:sp>
        <p:nvSpPr>
          <p:cNvPr id="21" name="ZoneTexte 20">
            <a:extLst>
              <a:ext uri="{FF2B5EF4-FFF2-40B4-BE49-F238E27FC236}">
                <a16:creationId xmlns:a16="http://schemas.microsoft.com/office/drawing/2014/main" id="{1F091296-1DF4-AB2A-06F2-975A135F539E}"/>
              </a:ext>
            </a:extLst>
          </p:cNvPr>
          <p:cNvSpPr txBox="1"/>
          <p:nvPr/>
        </p:nvSpPr>
        <p:spPr>
          <a:xfrm>
            <a:off x="265353" y="4429373"/>
            <a:ext cx="5761040" cy="646331"/>
          </a:xfrm>
          <a:prstGeom prst="rect">
            <a:avLst/>
          </a:prstGeom>
          <a:noFill/>
        </p:spPr>
        <p:txBody>
          <a:bodyPr wrap="square" rtlCol="0">
            <a:spAutoFit/>
          </a:bodyPr>
          <a:lstStyle/>
          <a:p>
            <a:r>
              <a:rPr lang="en-US" noProof="0" dirty="0" err="1"/>
              <a:t>Courbes</a:t>
            </a:r>
            <a:r>
              <a:rPr lang="en-US" noProof="0" dirty="0"/>
              <a:t> de </a:t>
            </a:r>
            <a:r>
              <a:rPr lang="en-US" noProof="0" dirty="0" err="1"/>
              <a:t>deltaR</a:t>
            </a:r>
            <a:r>
              <a:rPr lang="en-US" noProof="0" dirty="0"/>
              <a:t>/R0 </a:t>
            </a:r>
            <a:r>
              <a:rPr lang="en-US" noProof="0" dirty="0" err="1"/>
              <a:t>en</a:t>
            </a:r>
            <a:r>
              <a:rPr lang="en-US" noProof="0" dirty="0"/>
              <a:t> </a:t>
            </a:r>
            <a:r>
              <a:rPr lang="en-US" noProof="0" dirty="0" err="1"/>
              <a:t>fonction</a:t>
            </a:r>
            <a:r>
              <a:rPr lang="en-US" noProof="0" dirty="0"/>
              <a:t> de la deformation </a:t>
            </a:r>
            <a:r>
              <a:rPr lang="en-US" noProof="0" dirty="0" err="1"/>
              <a:t>soit</a:t>
            </a:r>
            <a:r>
              <a:rPr lang="en-US" noProof="0" dirty="0"/>
              <a:t> </a:t>
            </a:r>
            <a:r>
              <a:rPr lang="en-US" noProof="0" dirty="0" err="1"/>
              <a:t>en</a:t>
            </a:r>
            <a:r>
              <a:rPr lang="en-US" noProof="0" dirty="0"/>
              <a:t> % </a:t>
            </a:r>
            <a:r>
              <a:rPr lang="en-US" noProof="0" dirty="0" err="1"/>
              <a:t>soit</a:t>
            </a:r>
            <a:r>
              <a:rPr lang="en-US" noProof="0" dirty="0"/>
              <a:t> </a:t>
            </a:r>
            <a:r>
              <a:rPr lang="en-US" noProof="0" dirty="0" err="1"/>
              <a:t>en</a:t>
            </a:r>
            <a:r>
              <a:rPr lang="en-US" noProof="0" dirty="0"/>
              <a:t> cm</a:t>
            </a:r>
          </a:p>
        </p:txBody>
      </p:sp>
    </p:spTree>
    <p:extLst>
      <p:ext uri="{BB962C8B-B14F-4D97-AF65-F5344CB8AC3E}">
        <p14:creationId xmlns:p14="http://schemas.microsoft.com/office/powerpoint/2010/main" val="32339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A4C90C0-A119-2634-433A-F2F4F3791D5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1EB347D6-BB79-E9C0-76AE-401AA7D3B582}"/>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A042F4A8-CD79-9840-1791-5ACD0BD1E4E7}"/>
              </a:ext>
            </a:extLst>
          </p:cNvPr>
          <p:cNvSpPr txBox="1"/>
          <p:nvPr/>
        </p:nvSpPr>
        <p:spPr>
          <a:xfrm>
            <a:off x="6286500" y="9484518"/>
            <a:ext cx="308098" cy="369332"/>
          </a:xfrm>
          <a:prstGeom prst="rect">
            <a:avLst/>
          </a:prstGeom>
          <a:noFill/>
        </p:spPr>
        <p:txBody>
          <a:bodyPr wrap="none" rtlCol="0">
            <a:spAutoFit/>
          </a:bodyPr>
          <a:lstStyle/>
          <a:p>
            <a:r>
              <a:rPr lang="en-US" noProof="0" dirty="0"/>
              <a:t>4</a:t>
            </a:r>
          </a:p>
        </p:txBody>
      </p:sp>
      <p:cxnSp>
        <p:nvCxnSpPr>
          <p:cNvPr id="7" name="Connecteur droit 6">
            <a:extLst>
              <a:ext uri="{FF2B5EF4-FFF2-40B4-BE49-F238E27FC236}">
                <a16:creationId xmlns:a16="http://schemas.microsoft.com/office/drawing/2014/main" id="{327A0165-2137-A16A-614E-B91AAFC86BAB}"/>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BC65B826-22D5-8144-6CF9-4129F94EADBD}"/>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9" name="Picture 2" descr="INSA Toulouse">
            <a:extLst>
              <a:ext uri="{FF2B5EF4-FFF2-40B4-BE49-F238E27FC236}">
                <a16:creationId xmlns:a16="http://schemas.microsoft.com/office/drawing/2014/main" id="{6574BE70-21C9-2EA1-0CBA-3D63594CBD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A8898891-C1B9-19EE-F3A8-3B5117BA3295}"/>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5" name="ZoneTexte 14">
            <a:extLst>
              <a:ext uri="{FF2B5EF4-FFF2-40B4-BE49-F238E27FC236}">
                <a16:creationId xmlns:a16="http://schemas.microsoft.com/office/drawing/2014/main" id="{937B9815-65DE-3CEF-5303-ED5DA52BEEFD}"/>
              </a:ext>
            </a:extLst>
          </p:cNvPr>
          <p:cNvSpPr txBox="1"/>
          <p:nvPr/>
        </p:nvSpPr>
        <p:spPr>
          <a:xfrm>
            <a:off x="142564" y="1289903"/>
            <a:ext cx="2857500" cy="369332"/>
          </a:xfrm>
          <a:prstGeom prst="rect">
            <a:avLst/>
          </a:prstGeom>
          <a:noFill/>
        </p:spPr>
        <p:txBody>
          <a:bodyPr wrap="square" rtlCol="0">
            <a:spAutoFit/>
          </a:bodyPr>
          <a:lstStyle/>
          <a:p>
            <a:r>
              <a:rPr lang="en-US" b="1" u="sng" noProof="0" dirty="0">
                <a:latin typeface="Abadi" panose="020B0604020104020204" pitchFamily="34" charset="0"/>
              </a:rPr>
              <a:t>Typical application </a:t>
            </a:r>
            <a:r>
              <a:rPr lang="en-US" noProof="0" dirty="0">
                <a:latin typeface="Abadi" panose="020B0604020104020204" pitchFamily="34" charset="0"/>
              </a:rPr>
              <a:t>: </a:t>
            </a:r>
          </a:p>
        </p:txBody>
      </p:sp>
      <p:pic>
        <p:nvPicPr>
          <p:cNvPr id="19" name="Image 18">
            <a:extLst>
              <a:ext uri="{FF2B5EF4-FFF2-40B4-BE49-F238E27FC236}">
                <a16:creationId xmlns:a16="http://schemas.microsoft.com/office/drawing/2014/main" id="{CD543208-3651-6C55-568A-ABC5969E6775}"/>
              </a:ext>
            </a:extLst>
          </p:cNvPr>
          <p:cNvPicPr>
            <a:picLocks noChangeAspect="1"/>
          </p:cNvPicPr>
          <p:nvPr/>
        </p:nvPicPr>
        <p:blipFill>
          <a:blip r:embed="rId3"/>
          <a:stretch>
            <a:fillRect/>
          </a:stretch>
        </p:blipFill>
        <p:spPr>
          <a:xfrm>
            <a:off x="359986" y="1806727"/>
            <a:ext cx="5900739" cy="2048468"/>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67C71F0A-70DE-B87C-7E2D-EF1061F36C38}"/>
                  </a:ext>
                </a:extLst>
              </p:cNvPr>
              <p:cNvSpPr txBox="1"/>
              <p:nvPr/>
            </p:nvSpPr>
            <p:spPr>
              <a:xfrm>
                <a:off x="201251" y="4163402"/>
                <a:ext cx="6218210" cy="3287375"/>
              </a:xfrm>
              <a:prstGeom prst="rect">
                <a:avLst/>
              </a:prstGeom>
              <a:noFill/>
            </p:spPr>
            <p:txBody>
              <a:bodyPr wrap="square" rtlCol="0">
                <a:spAutoFit/>
              </a:bodyPr>
              <a:lstStyle/>
              <a:p>
                <a:r>
                  <a:rPr lang="en-US" sz="1400" noProof="0" dirty="0">
                    <a:latin typeface="Arial" panose="020B0604020202020204" pitchFamily="34" charset="0"/>
                    <a:cs typeface="Arial" panose="020B0604020202020204" pitchFamily="34" charset="0"/>
                  </a:rPr>
                  <a:t>The graphite strain sensor GT-LGT2803 can be connected to a </a:t>
                </a:r>
                <a:r>
                  <a:rPr lang="en-US" sz="1400" noProof="0" dirty="0" err="1">
                    <a:latin typeface="Arial" panose="020B0604020202020204" pitchFamily="34" charset="0"/>
                    <a:cs typeface="Arial" panose="020B0604020202020204" pitchFamily="34" charset="0"/>
                  </a:rPr>
                  <a:t>Vcc</a:t>
                </a:r>
                <a:r>
                  <a:rPr lang="en-US" sz="1400" noProof="0" dirty="0">
                    <a:latin typeface="Arial" panose="020B0604020202020204" pitchFamily="34" charset="0"/>
                    <a:cs typeface="Arial" panose="020B0604020202020204" pitchFamily="34" charset="0"/>
                  </a:rPr>
                  <a:t>=5V power supply on its pin 2 and its pin 1 can be connected to a transimpedance amplifier circuit designed to cancel noise. The transimpedance amplifier is composed of three low pass filters designed to deliver a 50mV~1V voltage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tag) and to cancel the different noises in the amplification process and the electric network coupling. </a:t>
                </a:r>
              </a:p>
              <a:p>
                <a:endParaRPr lang="en-US" sz="1400" noProof="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As a use example, we can connect the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to an Arduino Uno and plug a variable resistor at “R2” tag that can be modified in accordance with the graphite quantity of the sensor so that the Arduino analog input pin is never saturated. </a:t>
                </a:r>
              </a:p>
              <a:p>
                <a:endParaRPr lang="en-US" sz="140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Finally, it is possible to know the value of the sensor’s resistance with the following formula: </a:t>
                </a:r>
                <a14:m>
                  <m:oMath xmlns:m="http://schemas.openxmlformats.org/officeDocument/2006/math">
                    <m:r>
                      <a:rPr lang="fr-FR" sz="1400" b="0" i="1" noProof="0" smtClean="0">
                        <a:latin typeface="Cambria Math" panose="02040503050406030204" pitchFamily="18" charset="0"/>
                        <a:cs typeface="Arial" panose="020B0604020202020204" pitchFamily="34" charset="0"/>
                      </a:rPr>
                      <m:t>𝑅</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𝐺𝑇</m:t>
                        </m:r>
                        <m:r>
                          <a:rPr lang="fr-FR" sz="1400" b="0" i="1" noProof="0" smtClean="0">
                            <a:latin typeface="Cambria Math" panose="02040503050406030204" pitchFamily="18" charset="0"/>
                            <a:cs typeface="Arial" panose="020B0604020202020204" pitchFamily="34" charset="0"/>
                          </a:rPr>
                          <m:t>−</m:t>
                        </m:r>
                        <m:r>
                          <a:rPr lang="fr-FR" sz="1400" b="0" i="1" noProof="0" smtClean="0">
                            <a:latin typeface="Cambria Math" panose="02040503050406030204" pitchFamily="18" charset="0"/>
                            <a:cs typeface="Arial" panose="020B0604020202020204" pitchFamily="34" charset="0"/>
                          </a:rPr>
                          <m:t>𝐿𝐺𝑇</m:t>
                        </m:r>
                        <m:r>
                          <a:rPr lang="fr-FR" sz="1400" b="0" i="1" noProof="0" smtClean="0">
                            <a:latin typeface="Cambria Math" panose="02040503050406030204" pitchFamily="18" charset="0"/>
                            <a:cs typeface="Arial" panose="020B0604020202020204" pitchFamily="34" charset="0"/>
                          </a:rPr>
                          <m:t>2803</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d>
                      <m:dPr>
                        <m:ctrlPr>
                          <a:rPr lang="fr-FR" sz="1400" b="0" i="1" noProof="0" smtClean="0">
                            <a:latin typeface="Cambria Math" panose="02040503050406030204" pitchFamily="18" charset="0"/>
                            <a:cs typeface="Arial" panose="020B0604020202020204" pitchFamily="34" charset="0"/>
                          </a:rPr>
                        </m:ctrlPr>
                      </m:dPr>
                      <m:e>
                        <m:r>
                          <a:rPr lang="fr-FR" sz="1400" b="0" i="1" noProof="0" smtClean="0">
                            <a:latin typeface="Cambria Math" panose="02040503050406030204" pitchFamily="18" charset="0"/>
                            <a:cs typeface="Arial" panose="020B0604020202020204" pitchFamily="34" charset="0"/>
                          </a:rPr>
                          <m:t>1+</m:t>
                        </m:r>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3</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2</m:t>
                                </m:r>
                              </m:sub>
                            </m:sSub>
                          </m:den>
                        </m:f>
                      </m:e>
                    </m:d>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𝑐𝑐</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𝐴𝑚𝑝𝑜𝑢𝑡</m:t>
                            </m:r>
                          </m:sub>
                        </m:sSub>
                      </m:den>
                    </m:f>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6</m:t>
                        </m:r>
                      </m:sub>
                    </m:sSub>
                  </m:oMath>
                </a14:m>
                <a:endParaRPr lang="en-US" sz="1400" noProof="0" dirty="0">
                  <a:latin typeface="Arial" panose="020B0604020202020204" pitchFamily="34" charset="0"/>
                  <a:cs typeface="Arial" panose="020B0604020202020204" pitchFamily="34" charset="0"/>
                </a:endParaRPr>
              </a:p>
            </p:txBody>
          </p:sp>
        </mc:Choice>
        <mc:Fallback xmlns="">
          <p:sp>
            <p:nvSpPr>
              <p:cNvPr id="13" name="ZoneTexte 12">
                <a:extLst>
                  <a:ext uri="{FF2B5EF4-FFF2-40B4-BE49-F238E27FC236}">
                    <a16:creationId xmlns:a16="http://schemas.microsoft.com/office/drawing/2014/main" id="{67C71F0A-70DE-B87C-7E2D-EF1061F36C38}"/>
                  </a:ext>
                </a:extLst>
              </p:cNvPr>
              <p:cNvSpPr txBox="1">
                <a:spLocks noRot="1" noChangeAspect="1" noMove="1" noResize="1" noEditPoints="1" noAdjustHandles="1" noChangeArrowheads="1" noChangeShapeType="1" noTextEdit="1"/>
              </p:cNvSpPr>
              <p:nvPr/>
            </p:nvSpPr>
            <p:spPr>
              <a:xfrm>
                <a:off x="201251" y="4163402"/>
                <a:ext cx="6218210" cy="3287375"/>
              </a:xfrm>
              <a:prstGeom prst="rect">
                <a:avLst/>
              </a:prstGeom>
              <a:blipFill>
                <a:blip r:embed="rId4"/>
                <a:stretch>
                  <a:fillRect l="-294" t="-371" r="-980"/>
                </a:stretch>
              </a:blipFill>
            </p:spPr>
            <p:txBody>
              <a:bodyPr/>
              <a:lstStyle/>
              <a:p>
                <a:r>
                  <a:rPr lang="fr-FR">
                    <a:noFill/>
                  </a:rPr>
                  <a:t> </a:t>
                </a:r>
              </a:p>
            </p:txBody>
          </p:sp>
        </mc:Fallback>
      </mc:AlternateContent>
    </p:spTree>
    <p:extLst>
      <p:ext uri="{BB962C8B-B14F-4D97-AF65-F5344CB8AC3E}">
        <p14:creationId xmlns:p14="http://schemas.microsoft.com/office/powerpoint/2010/main" val="220817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0268B-324A-E3BD-5462-E3FA86D1B626}"/>
              </a:ext>
            </a:extLst>
          </p:cNvPr>
          <p:cNvSpPr>
            <a:spLocks noGrp="1"/>
          </p:cNvSpPr>
          <p:nvPr>
            <p:ph type="title"/>
          </p:nvPr>
        </p:nvSpPr>
        <p:spPr/>
        <p:txBody>
          <a:bodyPr/>
          <a:lstStyle/>
          <a:p>
            <a:endParaRPr lang="en-US" noProof="0" dirty="0"/>
          </a:p>
        </p:txBody>
      </p:sp>
      <p:sp>
        <p:nvSpPr>
          <p:cNvPr id="3" name="Espace réservé du contenu 2">
            <a:extLst>
              <a:ext uri="{FF2B5EF4-FFF2-40B4-BE49-F238E27FC236}">
                <a16:creationId xmlns:a16="http://schemas.microsoft.com/office/drawing/2014/main" id="{C832128D-AC11-56DD-C132-CFC302EA7E16}"/>
              </a:ext>
            </a:extLst>
          </p:cNvPr>
          <p:cNvSpPr>
            <a:spLocks noGrp="1"/>
          </p:cNvSpPr>
          <p:nvPr>
            <p:ph idx="1"/>
          </p:nvPr>
        </p:nvSpPr>
        <p:spPr/>
        <p:txBody>
          <a:bodyPr/>
          <a:lstStyle/>
          <a:p>
            <a:endParaRPr lang="en-US" noProof="0" dirty="0"/>
          </a:p>
        </p:txBody>
      </p:sp>
      <p:sp>
        <p:nvSpPr>
          <p:cNvPr id="4" name="ZoneTexte 3">
            <a:extLst>
              <a:ext uri="{FF2B5EF4-FFF2-40B4-BE49-F238E27FC236}">
                <a16:creationId xmlns:a16="http://schemas.microsoft.com/office/drawing/2014/main" id="{E723174D-DA9A-B1D4-1AAF-24789B090C3F}"/>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003466D4-26E2-246C-D429-03323C58E5D3}"/>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294D0207-601E-AAC2-3F5C-BBE6E06836A5}"/>
              </a:ext>
            </a:extLst>
          </p:cNvPr>
          <p:cNvSpPr txBox="1"/>
          <p:nvPr/>
        </p:nvSpPr>
        <p:spPr>
          <a:xfrm>
            <a:off x="6286500" y="9484518"/>
            <a:ext cx="308098" cy="369332"/>
          </a:xfrm>
          <a:prstGeom prst="rect">
            <a:avLst/>
          </a:prstGeom>
          <a:noFill/>
        </p:spPr>
        <p:txBody>
          <a:bodyPr wrap="none" rtlCol="0">
            <a:spAutoFit/>
          </a:bodyPr>
          <a:lstStyle/>
          <a:p>
            <a:r>
              <a:rPr lang="en-US" noProof="0" dirty="0"/>
              <a:t>5</a:t>
            </a:r>
          </a:p>
        </p:txBody>
      </p:sp>
      <p:cxnSp>
        <p:nvCxnSpPr>
          <p:cNvPr id="7" name="Connecteur droit 6">
            <a:extLst>
              <a:ext uri="{FF2B5EF4-FFF2-40B4-BE49-F238E27FC236}">
                <a16:creationId xmlns:a16="http://schemas.microsoft.com/office/drawing/2014/main" id="{88922098-C172-D1BE-8919-5F867EDEA7D0}"/>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29539393-5BB9-2AB6-0A51-C38FCAE420DC}"/>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9" name="Picture 2" descr="INSA Toulouse">
            <a:extLst>
              <a:ext uri="{FF2B5EF4-FFF2-40B4-BE49-F238E27FC236}">
                <a16:creationId xmlns:a16="http://schemas.microsoft.com/office/drawing/2014/main" id="{AD78DBC9-9482-7C9F-CF6A-0D8E7AB0F8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8239DFEF-71B8-D876-01FE-05DA1CD94B8D}"/>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Tree>
    <p:extLst>
      <p:ext uri="{BB962C8B-B14F-4D97-AF65-F5344CB8AC3E}">
        <p14:creationId xmlns:p14="http://schemas.microsoft.com/office/powerpoint/2010/main" val="365269575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171</TotalTime>
  <Words>595</Words>
  <Application>Microsoft Office PowerPoint</Application>
  <PresentationFormat>Format A4 (210 x 297 mm)</PresentationFormat>
  <Paragraphs>79</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Abadi</vt:lpstr>
      <vt:lpstr>Aptos</vt:lpstr>
      <vt:lpstr>Aptos Display</vt:lpstr>
      <vt:lpstr>Arial</vt:lpstr>
      <vt:lpstr>Cambria Math</vt:lpstr>
      <vt:lpstr>Thème Office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Maelys Tartera</dc:creator>
  <cp:lastModifiedBy>Maelys Tartera</cp:lastModifiedBy>
  <cp:revision>16</cp:revision>
  <dcterms:created xsi:type="dcterms:W3CDTF">2025-03-28T07:28:16Z</dcterms:created>
  <dcterms:modified xsi:type="dcterms:W3CDTF">2025-04-11T08:55:08Z</dcterms:modified>
</cp:coreProperties>
</file>