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matic SC"/>
      <p:regular r:id="rId26"/>
      <p:bold r:id="rId27"/>
    </p:embeddedFont>
    <p:embeddedFont>
      <p:font typeface="Source Code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maticSC-regular.fntdata"/><Relationship Id="rId25" Type="http://schemas.openxmlformats.org/officeDocument/2006/relationships/slide" Target="slides/slide21.xml"/><Relationship Id="rId28" Type="http://schemas.openxmlformats.org/officeDocument/2006/relationships/font" Target="fonts/SourceCodePro-regular.fntdata"/><Relationship Id="rId27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6764606a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6764606a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c6764606a_0_5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c6764606a_0_5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c718c4f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c718c4f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c6764606a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c6764606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6764606a_0_5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6764606a_0_5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c6764606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c6764606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c6764606a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c6764606a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726da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726da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c71f9e70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c71f9e70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c6764606a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c6764606a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c6764606a_0_4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c6764606a_0_4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c6764606a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c6764606a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c718c4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c718c4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c6764606a_0_5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c6764606a_0_5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6764606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6764606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6764606a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6764606a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6764606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6764606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6764606a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6764606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6764606a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6764606a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6764606a_0_5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6764606a_0_5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4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Relationship Id="rId5" Type="http://schemas.openxmlformats.org/officeDocument/2006/relationships/image" Target="../media/image17.jpg"/><Relationship Id="rId6" Type="http://schemas.openxmlformats.org/officeDocument/2006/relationships/image" Target="../media/image1.jpg"/><Relationship Id="rId7" Type="http://schemas.openxmlformats.org/officeDocument/2006/relationships/image" Target="../media/image4.jp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Relationship Id="rId4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78275"/>
            <a:ext cx="85206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M-OSH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35350" y="391922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15 janvier 2019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-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Janiaud Corentin - Perez Sarah - Duprat Léo - Barbin Laure</a:t>
            </a:r>
            <a:endParaRPr sz="18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21865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/>
              <a:t>Bateau Télécommandé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65500" y="118000"/>
            <a:ext cx="4045200" cy="9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4800"/>
              <a:t>III - Software - Code</a:t>
            </a:r>
            <a:endParaRPr sz="4800"/>
          </a:p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265500" y="1769277"/>
            <a:ext cx="4045200" cy="25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Logigramme du code Arduino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Initialisation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Création port Série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Récupération des ordres venant de l’application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Envoi des commandes vers l’hardware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15789" l="2827" r="0" t="0"/>
          <a:stretch/>
        </p:blipFill>
        <p:spPr>
          <a:xfrm>
            <a:off x="5046325" y="118000"/>
            <a:ext cx="2919849" cy="49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0315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 - Montage - Composants 3D printed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75" y="1400150"/>
            <a:ext cx="3555574" cy="10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2893" l="19878" r="11027" t="2229"/>
          <a:stretch/>
        </p:blipFill>
        <p:spPr>
          <a:xfrm>
            <a:off x="2063875" y="3008350"/>
            <a:ext cx="1434200" cy="14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099" y="1707400"/>
            <a:ext cx="1883475" cy="13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9612" y="3010787"/>
            <a:ext cx="2075701" cy="127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2450" y="3060500"/>
            <a:ext cx="2296625" cy="1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1302150" y="2527200"/>
            <a:ext cx="20010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dk1"/>
                </a:highlight>
              </a:rPr>
              <a:t>Coque 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896825" y="4575975"/>
            <a:ext cx="20010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dk1"/>
                </a:highlight>
              </a:rPr>
              <a:t>Hélice (pour avancer)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5390275" y="4377525"/>
            <a:ext cx="25062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00FDC8"/>
                </a:highlight>
              </a:rPr>
              <a:t>Eléments du gouvernail (rotation du bateau)</a:t>
            </a:r>
            <a:endParaRPr>
              <a:highlight>
                <a:srgbClr val="00FDC8"/>
              </a:highlight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9875" y="61600"/>
            <a:ext cx="1828100" cy="18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IV - Montage    -&gt;    Liaison Gouvernail - ServoMoteur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700" y="1093850"/>
            <a:ext cx="5041534" cy="37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122825" y="1591050"/>
            <a:ext cx="2710500" cy="21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Problème :</a:t>
            </a:r>
            <a:r>
              <a:rPr lang="fr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Source Code Pro"/>
                <a:ea typeface="Source Code Pro"/>
                <a:cs typeface="Source Code Pro"/>
                <a:sym typeface="Source Code Pro"/>
              </a:rPr>
              <a:t>Transmission du mouvement du servomoteur au gouvernail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61" name="Google Shape;161;p24"/>
          <p:cNvCxnSpPr/>
          <p:nvPr/>
        </p:nvCxnSpPr>
        <p:spPr>
          <a:xfrm>
            <a:off x="2862350" y="2240000"/>
            <a:ext cx="2266500" cy="27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/>
          <p:nvPr/>
        </p:nvSpPr>
        <p:spPr>
          <a:xfrm>
            <a:off x="4634950" y="2007525"/>
            <a:ext cx="2368200" cy="1671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IV - Montage    -&gt;    Liaison Gouvernail - ServoMoteur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228675"/>
            <a:ext cx="5631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Transmission des mouvements du servomoteur au gouvernail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</a:rPr>
              <a:t>⤷ 1- Mise en place d’un axe intermédiaire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=&gt; mauvaise transmission, ne couvrant pas toute l’amplitude angulaire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</a:rPr>
              <a:t>⤷ 2- Double axe intermédiaire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19620" l="0" r="23576" t="0"/>
          <a:stretch/>
        </p:blipFill>
        <p:spPr>
          <a:xfrm>
            <a:off x="5916400" y="958325"/>
            <a:ext cx="2915900" cy="4089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5"/>
          <p:cNvCxnSpPr/>
          <p:nvPr/>
        </p:nvCxnSpPr>
        <p:spPr>
          <a:xfrm flipH="1" rot="10800000">
            <a:off x="4583775" y="3716925"/>
            <a:ext cx="3262800" cy="75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5"/>
          <p:cNvSpPr/>
          <p:nvPr/>
        </p:nvSpPr>
        <p:spPr>
          <a:xfrm>
            <a:off x="6822675" y="2894950"/>
            <a:ext cx="2161800" cy="1671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07450" y="7242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/>
              <a:t>IV - Montage - </a:t>
            </a:r>
            <a:r>
              <a:rPr lang="fr" sz="3600"/>
              <a:t> Liaison hélice - Moteur DC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075" y="1706275"/>
            <a:ext cx="3555574" cy="10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/>
          <p:nvPr/>
        </p:nvSpPr>
        <p:spPr>
          <a:xfrm>
            <a:off x="999550" y="2735575"/>
            <a:ext cx="2991600" cy="3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2262850" y="2771875"/>
            <a:ext cx="819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Source Code Pro"/>
                <a:ea typeface="Source Code Pro"/>
                <a:cs typeface="Source Code Pro"/>
                <a:sym typeface="Source Code Pro"/>
              </a:rPr>
              <a:t>27cm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650" y="3244825"/>
            <a:ext cx="2352430" cy="10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925050" y="4371300"/>
            <a:ext cx="1429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Source Code Pro"/>
                <a:ea typeface="Source Code Pro"/>
                <a:cs typeface="Source Code Pro"/>
                <a:sym typeface="Source Code Pro"/>
              </a:rPr>
              <a:t>Arbre hélice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Source Code Pro"/>
                <a:ea typeface="Source Code Pro"/>
                <a:cs typeface="Source Code Pro"/>
                <a:sym typeface="Source Code Pro"/>
              </a:rPr>
              <a:t>minimum : 20 cm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4925550" y="1281025"/>
            <a:ext cx="3443400" cy="2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b="1" lang="fr" sz="1800">
                <a:latin typeface="Source Code Pro"/>
                <a:ea typeface="Source Code Pro"/>
                <a:cs typeface="Source Code Pro"/>
                <a:sym typeface="Source Code Pro"/>
              </a:rPr>
              <a:t>roblème :</a:t>
            </a: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 arbre d’hélice de modélisme trop long.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Source Code Pro"/>
                <a:ea typeface="Source Code Pro"/>
                <a:cs typeface="Source Code Pro"/>
                <a:sym typeface="Source Code Pro"/>
              </a:rPr>
              <a:t>Solution envisagée : </a:t>
            </a: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refaire un bateau de 50 cm</a:t>
            </a: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 minimum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5088600" y="2533500"/>
            <a:ext cx="243000" cy="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00" y="340125"/>
            <a:ext cx="4476900" cy="11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/>
              <a:t>IV - Montage - </a:t>
            </a:r>
            <a:r>
              <a:rPr lang="fr" sz="3600"/>
              <a:t> Liaison hélice - Moteur DC</a:t>
            </a:r>
            <a:endParaRPr sz="3600"/>
          </a:p>
        </p:txBody>
      </p:sp>
      <p:sp>
        <p:nvSpPr>
          <p:cNvPr id="189" name="Google Shape;189;p27"/>
          <p:cNvSpPr txBox="1"/>
          <p:nvPr/>
        </p:nvSpPr>
        <p:spPr>
          <a:xfrm>
            <a:off x="143275" y="1745975"/>
            <a:ext cx="4303500" cy="3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Source Code Pro"/>
                <a:ea typeface="Source Code Pro"/>
                <a:cs typeface="Source Code Pro"/>
                <a:sym typeface="Source Code Pro"/>
              </a:rPr>
              <a:t>Problèmes :</a:t>
            </a: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temps d’impression       (~ 3 jours)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-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prix (~ 120 euros)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fr" sz="1800">
                <a:latin typeface="Source Code Pro"/>
                <a:ea typeface="Source Code Pro"/>
                <a:cs typeface="Source Code Pro"/>
                <a:sym typeface="Source Code Pro"/>
              </a:rPr>
              <a:t>Solution retenue :</a:t>
            </a: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       se passer de l’arbre “pro”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+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Percer un trou dans la coque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244700" y="3298775"/>
            <a:ext cx="243000" cy="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575" y="2056275"/>
            <a:ext cx="2542414" cy="30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772" y="-3375"/>
            <a:ext cx="2104300" cy="308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6992475" y="459450"/>
            <a:ext cx="18993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Création de 2 pièces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(Fusion 360)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574525" y="3265350"/>
            <a:ext cx="18993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Création du trou pour l’axe de </a:t>
            </a: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rotation</a:t>
            </a: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 du moteur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7278225" y="3266525"/>
            <a:ext cx="773100" cy="605100"/>
          </a:xfrm>
          <a:prstGeom prst="ellipse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7"/>
          <p:cNvCxnSpPr/>
          <p:nvPr/>
        </p:nvCxnSpPr>
        <p:spPr>
          <a:xfrm flipH="1" rot="10800000">
            <a:off x="6397625" y="3721500"/>
            <a:ext cx="804300" cy="443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/>
              <a:t>IV - Montage   -&gt;    Liaison hélice - Moteur DC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159300" y="1228675"/>
            <a:ext cx="88647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fr">
                <a:solidFill>
                  <a:srgbClr val="000000"/>
                </a:solidFill>
              </a:rPr>
              <a:t>Liaison axe et moteur - 1ère solution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000000"/>
                </a:solidFill>
              </a:rPr>
              <a:t>⤷ </a:t>
            </a:r>
            <a:r>
              <a:rPr lang="fr">
                <a:solidFill>
                  <a:srgbClr val="000000"/>
                </a:solidFill>
              </a:rPr>
              <a:t>Perçage</a:t>
            </a:r>
            <a:r>
              <a:rPr lang="fr">
                <a:solidFill>
                  <a:srgbClr val="000000"/>
                </a:solidFill>
              </a:rPr>
              <a:t> de la coque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⤷ Insertion d’un </a:t>
            </a:r>
            <a:r>
              <a:rPr lang="fr">
                <a:solidFill>
                  <a:srgbClr val="000000"/>
                </a:solidFill>
                <a:highlight>
                  <a:schemeClr val="dk1"/>
                </a:highlight>
              </a:rPr>
              <a:t>axe métallique</a:t>
            </a:r>
            <a:r>
              <a:rPr lang="fr">
                <a:solidFill>
                  <a:srgbClr val="000000"/>
                </a:solidFill>
              </a:rPr>
              <a:t> dans </a:t>
            </a:r>
            <a:r>
              <a:rPr lang="fr">
                <a:solidFill>
                  <a:srgbClr val="000000"/>
                </a:solidFill>
                <a:highlight>
                  <a:schemeClr val="dk1"/>
                </a:highlight>
              </a:rPr>
              <a:t>une bague caoutchouc</a:t>
            </a:r>
            <a:r>
              <a:rPr lang="f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⤷ Création d’une pièce de liaison Moteur-axe  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⤷</a:t>
            </a:r>
            <a:r>
              <a:rPr lang="fr" sz="2000">
                <a:solidFill>
                  <a:srgbClr val="000000"/>
                </a:solidFill>
              </a:rPr>
              <a:t> Problème de </a:t>
            </a:r>
            <a:r>
              <a:rPr b="1" lang="fr" sz="2000">
                <a:solidFill>
                  <a:srgbClr val="000000"/>
                </a:solidFill>
              </a:rPr>
              <a:t>frottements</a:t>
            </a:r>
            <a:r>
              <a:rPr lang="f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00FDC8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29822" l="0" r="23248" t="25373"/>
          <a:stretch/>
        </p:blipFill>
        <p:spPr>
          <a:xfrm>
            <a:off x="5296875" y="3200075"/>
            <a:ext cx="3535427" cy="15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/>
              <a:t>IV - Montage   -&gt;    Liaison hélice - Moteur DC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59300" y="1228675"/>
            <a:ext cx="88647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fr">
                <a:solidFill>
                  <a:srgbClr val="000000"/>
                </a:solidFill>
              </a:rPr>
              <a:t>Liaison axe et moteur - 2ème solution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⤷ Mise en place de l’axe de rotation dans une </a:t>
            </a:r>
            <a:r>
              <a:rPr lang="fr">
                <a:solidFill>
                  <a:srgbClr val="000000"/>
                </a:solidFill>
                <a:highlight>
                  <a:schemeClr val="dk1"/>
                </a:highlight>
              </a:rPr>
              <a:t>gaine en plastique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⤷ Gaine permet de tenir le moteur au-dessus du niveau de flottaison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</a:rPr>
              <a:t>Problèmes :</a:t>
            </a:r>
            <a:r>
              <a:rPr lang="fr">
                <a:solidFill>
                  <a:srgbClr val="000000"/>
                </a:solidFill>
              </a:rPr>
              <a:t> Toujours </a:t>
            </a:r>
            <a:r>
              <a:rPr b="1" lang="fr">
                <a:solidFill>
                  <a:srgbClr val="000000"/>
                </a:solidFill>
              </a:rPr>
              <a:t>frottements 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+ </a:t>
            </a:r>
            <a:r>
              <a:rPr lang="fr">
                <a:solidFill>
                  <a:srgbClr val="000000"/>
                </a:solidFill>
              </a:rPr>
              <a:t>Gaine souple =&gt; difficultés à </a:t>
            </a:r>
            <a:r>
              <a:rPr b="1" lang="fr">
                <a:solidFill>
                  <a:srgbClr val="000000"/>
                </a:solidFill>
              </a:rPr>
              <a:t>maintenir l’axe </a:t>
            </a:r>
            <a:r>
              <a:rPr lang="fr">
                <a:solidFill>
                  <a:srgbClr val="000000"/>
                </a:solidFill>
              </a:rPr>
              <a:t>de rotation droit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00FDC8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/>
              <a:t>IV - Montage   -&gt;    Liaison hélice - Moteur DC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fr">
                <a:solidFill>
                  <a:srgbClr val="000000"/>
                </a:solidFill>
              </a:rPr>
              <a:t>Liaison axe et moteur - 3ème solution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⤷ Remplacer la gaine en plastique par un </a:t>
            </a:r>
            <a:r>
              <a:rPr lang="fr">
                <a:solidFill>
                  <a:srgbClr val="000000"/>
                </a:solidFill>
                <a:highlight>
                  <a:schemeClr val="dk1"/>
                </a:highlight>
              </a:rPr>
              <a:t>tube en métal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000000"/>
                </a:solidFill>
              </a:rPr>
              <a:t>   Suppression des frottements + Axe maintenu + Moteur au dessus du niveau de flottaison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625725" y="2903375"/>
            <a:ext cx="513000" cy="2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3600"/>
              <a:t>IV - Montage    -&gt;    Amélioration de la flottaison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Répartition du poids dans le bateau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Surélévation</a:t>
            </a:r>
            <a:r>
              <a:rPr lang="fr">
                <a:solidFill>
                  <a:srgbClr val="000000"/>
                </a:solidFill>
              </a:rPr>
              <a:t> des composants électroniques au dessus du niveau de flottaison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Ajout de “flotteurs” (liège et/ou </a:t>
            </a:r>
            <a:r>
              <a:rPr lang="fr">
                <a:solidFill>
                  <a:srgbClr val="000000"/>
                </a:solidFill>
              </a:rPr>
              <a:t>polystyrène</a:t>
            </a:r>
            <a:r>
              <a:rPr lang="fr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</a:rPr>
              <a:t>⤷ bouchons collés autour de la coque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Présentation du projet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Description Hardware 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Description Software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Montage du bateau 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Démonstration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533575" y="1290825"/>
            <a:ext cx="79764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Source Code Pro"/>
                <a:ea typeface="Source Code Pro"/>
                <a:cs typeface="Source Code Pro"/>
                <a:sym typeface="Source Code Pro"/>
              </a:rPr>
              <a:t>Problèmes rencontrés :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fr" sz="2400">
                <a:latin typeface="Source Code Pro"/>
                <a:ea typeface="Source Code Pro"/>
                <a:cs typeface="Source Code Pro"/>
                <a:sym typeface="Source Code Pro"/>
              </a:rPr>
              <a:t>Mécanique et montage du bateau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○"/>
            </a:pPr>
            <a:r>
              <a:rPr lang="fr" sz="2400">
                <a:latin typeface="Source Code Pro"/>
                <a:ea typeface="Source Code Pro"/>
                <a:cs typeface="Source Code Pro"/>
                <a:sym typeface="Source Code Pro"/>
              </a:rPr>
              <a:t>Manque de de recul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fr" sz="2400">
                <a:latin typeface="Source Code Pro"/>
                <a:ea typeface="Source Code Pro"/>
                <a:cs typeface="Source Code Pro"/>
                <a:sym typeface="Source Code Pro"/>
              </a:rPr>
              <a:t>Test et étanchéité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709" y="1209950"/>
            <a:ext cx="3223891" cy="241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 rotWithShape="1">
          <a:blip r:embed="rId4">
            <a:alphaModFix/>
          </a:blip>
          <a:srcRect b="18454" l="0" r="0" t="25143"/>
          <a:stretch/>
        </p:blipFill>
        <p:spPr>
          <a:xfrm>
            <a:off x="-334450" y="1547400"/>
            <a:ext cx="6858004" cy="290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5500" y="179025"/>
            <a:ext cx="4045200" cy="5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I - Présentation du Projet</a:t>
            </a:r>
            <a:endParaRPr sz="3000"/>
          </a:p>
        </p:txBody>
      </p:sp>
      <p:sp>
        <p:nvSpPr>
          <p:cNvPr id="70" name="Google Shape;70;p15"/>
          <p:cNvSpPr/>
          <p:nvPr/>
        </p:nvSpPr>
        <p:spPr>
          <a:xfrm>
            <a:off x="160600" y="1241250"/>
            <a:ext cx="4289700" cy="598500"/>
          </a:xfrm>
          <a:prstGeom prst="rect">
            <a:avLst/>
          </a:prstGeom>
          <a:solidFill>
            <a:srgbClr val="00FDC8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143250" y="1470425"/>
            <a:ext cx="4289700" cy="27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00"/>
                </a:solidFill>
              </a:rPr>
              <a:t>Projet :</a:t>
            </a:r>
            <a:r>
              <a:rPr lang="fr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</a:rPr>
              <a:t>Bateau télécommandé par bluetooth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</a:rPr>
              <a:t>Cahier des charges 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fr" sz="1600">
                <a:solidFill>
                  <a:srgbClr val="000000"/>
                </a:solidFill>
              </a:rPr>
              <a:t>Bateau + mécanique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fr" sz="1600">
                <a:solidFill>
                  <a:srgbClr val="000000"/>
                </a:solidFill>
              </a:rPr>
              <a:t>Circuit Hardware (Arduino UNO)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fr" sz="1600">
                <a:solidFill>
                  <a:srgbClr val="000000"/>
                </a:solidFill>
              </a:rPr>
              <a:t>Application Android de commande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fr" sz="1600">
                <a:solidFill>
                  <a:srgbClr val="000000"/>
                </a:solidFill>
              </a:rPr>
              <a:t>Software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12145" l="0" r="0" t="6778"/>
          <a:stretch/>
        </p:blipFill>
        <p:spPr>
          <a:xfrm>
            <a:off x="4569823" y="1316625"/>
            <a:ext cx="4574181" cy="278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HARDWARE - COMPOSANTS PRINCIPAUX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76" y="1728050"/>
            <a:ext cx="2173250" cy="21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945700" y="3591422"/>
            <a:ext cx="19188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Source Code Pro"/>
                <a:ea typeface="Source Code Pro"/>
                <a:cs typeface="Source Code Pro"/>
                <a:sym typeface="Source Code Pro"/>
              </a:rPr>
              <a:t>Arduino UNO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379950" y="1379150"/>
            <a:ext cx="44076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Mouvements du bateau : </a:t>
            </a:r>
            <a:endParaRPr b="1" sz="1800"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Avant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Moteur DC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Hélice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642" y="3030563"/>
            <a:ext cx="1656850" cy="16568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328438" y="3589600"/>
            <a:ext cx="191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Moteur DC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⇾ Rotation de l’hélice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HARDWARE - COMPOSANTS PRINCIPAUX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436088" y="1322250"/>
            <a:ext cx="44076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Mouvements du bateau : </a:t>
            </a:r>
            <a:endParaRPr b="1" sz="1800"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Orientation latérale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Gouvernail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Servomoteur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600" y="3162438"/>
            <a:ext cx="1876500" cy="14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180100" y="3596725"/>
            <a:ext cx="24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Servo-Moteur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⇾ Orientation du gouvernail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HARDWARE - </a:t>
            </a:r>
            <a:r>
              <a:rPr lang="fr"/>
              <a:t>COMPOSANTS PRINCIPAUX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53275" y="1561800"/>
            <a:ext cx="40329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Communication avec Android :</a:t>
            </a:r>
            <a:endParaRPr b="1" sz="1800"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Module Bluetooth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985225" y="1561800"/>
            <a:ext cx="40329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Alimentation</a:t>
            </a:r>
            <a:r>
              <a:rPr b="1" lang="fr" sz="1800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embarquée :</a:t>
            </a:r>
            <a:endParaRPr b="1" sz="1800"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Connecteur pile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63" y="2838900"/>
            <a:ext cx="1603625" cy="16036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805363" y="3229450"/>
            <a:ext cx="26808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Module HC-05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⇾ Communication bluetooth avec le smartphone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778" y="3077025"/>
            <a:ext cx="1053050" cy="10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589938" y="3229450"/>
            <a:ext cx="18273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Connecteur pile 9V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⇾ Alimentation Arduino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HARDWARE - KICAD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11527"/>
          <a:stretch/>
        </p:blipFill>
        <p:spPr>
          <a:xfrm>
            <a:off x="1603425" y="1117550"/>
            <a:ext cx="5150449" cy="388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5015344" y="1162743"/>
            <a:ext cx="1658700" cy="177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964099" y="2997266"/>
            <a:ext cx="1789800" cy="742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4570960" y="3739343"/>
            <a:ext cx="1528200" cy="1268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6753875" y="2147550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Mouvement Hélice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795225" y="3317025"/>
            <a:ext cx="2263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Mouvement Gouverne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204900" y="4210575"/>
            <a:ext cx="2263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Communication Application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0" y="2841675"/>
            <a:ext cx="1374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ource Code Pro"/>
                <a:ea typeface="Source Code Pro"/>
                <a:cs typeface="Source Code Pro"/>
                <a:sym typeface="Source Code Pro"/>
              </a:rPr>
              <a:t>Arduino UNO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1388275" y="1527075"/>
            <a:ext cx="492900" cy="3095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HARDWARE - Circuit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100" y="1022525"/>
            <a:ext cx="5291424" cy="396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Software - APPLICATION ANDROID 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701075" y="1374400"/>
            <a:ext cx="46368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Fonctionnement application</a:t>
            </a:r>
            <a:endParaRPr b="1" sz="1800"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Communication avec module Bluetooth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Démarrage</a:t>
            </a: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/arrêt bateau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Vitesse du bateau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Commande des mouvements latéraux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000" y="937088"/>
            <a:ext cx="2250675" cy="387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 flipH="1" rot="10800000">
            <a:off x="4733950" y="2741750"/>
            <a:ext cx="1888200" cy="140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/>
          <p:nvPr/>
        </p:nvCxnSpPr>
        <p:spPr>
          <a:xfrm flipH="1" rot="10800000">
            <a:off x="4345250" y="1756250"/>
            <a:ext cx="2235000" cy="122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/>
          <p:nvPr/>
        </p:nvCxnSpPr>
        <p:spPr>
          <a:xfrm flipH="1" rot="10800000">
            <a:off x="4032900" y="2137900"/>
            <a:ext cx="2568300" cy="140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/>
          <p:nvPr/>
        </p:nvCxnSpPr>
        <p:spPr>
          <a:xfrm flipH="1" rot="10800000">
            <a:off x="4838075" y="1436750"/>
            <a:ext cx="1749300" cy="68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