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6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A0C7081-C6FD-4FE4-A1AD-21BC33150167}"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215357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165533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26603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1132691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73995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386768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387073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295266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331150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C7081-C6FD-4FE4-A1AD-21BC33150167}"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314462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0C7081-C6FD-4FE4-A1AD-21BC33150167}"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103253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0C7081-C6FD-4FE4-A1AD-21BC33150167}"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49643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0C7081-C6FD-4FE4-A1AD-21BC33150167}"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215367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C7081-C6FD-4FE4-A1AD-21BC33150167}"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388278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0C7081-C6FD-4FE4-A1AD-21BC33150167}"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70931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0C7081-C6FD-4FE4-A1AD-21BC33150167}"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3CA9B-CF12-40DB-9118-F374A7AE40F4}" type="slidenum">
              <a:rPr lang="en-US" smtClean="0"/>
              <a:t>‹#›</a:t>
            </a:fld>
            <a:endParaRPr lang="en-US"/>
          </a:p>
        </p:txBody>
      </p:sp>
    </p:spTree>
    <p:extLst>
      <p:ext uri="{BB962C8B-B14F-4D97-AF65-F5344CB8AC3E}">
        <p14:creationId xmlns:p14="http://schemas.microsoft.com/office/powerpoint/2010/main" val="56283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A0C7081-C6FD-4FE4-A1AD-21BC33150167}" type="datetimeFigureOut">
              <a:rPr lang="en-US" smtClean="0"/>
              <a:t>8/27/2021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163CA9B-CF12-40DB-9118-F374A7AE40F4}" type="slidenum">
              <a:rPr lang="en-US" smtClean="0"/>
              <a:t>‹#›</a:t>
            </a:fld>
            <a:endParaRPr lang="en-US"/>
          </a:p>
        </p:txBody>
      </p:sp>
    </p:spTree>
    <p:extLst>
      <p:ext uri="{BB962C8B-B14F-4D97-AF65-F5344CB8AC3E}">
        <p14:creationId xmlns:p14="http://schemas.microsoft.com/office/powerpoint/2010/main" val="113123295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7448" y="5009189"/>
            <a:ext cx="2317606" cy="1507067"/>
          </a:xfrm>
        </p:spPr>
        <p:style>
          <a:lnRef idx="3">
            <a:schemeClr val="lt1"/>
          </a:lnRef>
          <a:fillRef idx="1">
            <a:schemeClr val="accent1"/>
          </a:fillRef>
          <a:effectRef idx="1">
            <a:schemeClr val="accent1"/>
          </a:effectRef>
          <a:fontRef idx="minor">
            <a:schemeClr val="lt1"/>
          </a:fontRef>
        </p:style>
        <p:txBody>
          <a:bodyPr>
            <a:normAutofit/>
          </a:bodyPr>
          <a:lstStyle/>
          <a:p>
            <a:r>
              <a:rPr lang="en-US" sz="88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pitchFamily="34" charset="0"/>
              </a:rPr>
              <a:t>ERD</a:t>
            </a:r>
            <a:endParaRPr lang="en-US" sz="8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706" y="360218"/>
            <a:ext cx="5026458" cy="4327332"/>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982" y="360218"/>
            <a:ext cx="5294746" cy="43273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71230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50933"/>
            <a:ext cx="5180879" cy="1507067"/>
          </a:xfrm>
        </p:spPr>
        <p:style>
          <a:lnRef idx="3">
            <a:schemeClr val="lt1"/>
          </a:lnRef>
          <a:fillRef idx="1">
            <a:schemeClr val="accent1"/>
          </a:fillRef>
          <a:effectRef idx="1">
            <a:schemeClr val="accent1"/>
          </a:effectRef>
          <a:fontRef idx="minor">
            <a:schemeClr val="lt1"/>
          </a:fontRef>
        </p:style>
        <p:txBody>
          <a:bodyPr/>
          <a:lstStyle/>
          <a:p>
            <a:r>
              <a:rPr lang="en-US" dirty="0" smtClean="0"/>
              <a:t>Components of ERD </a:t>
            </a:r>
            <a:endParaRPr lang="en-US" dirty="0"/>
          </a:p>
        </p:txBody>
      </p:sp>
      <p:sp>
        <p:nvSpPr>
          <p:cNvPr id="3" name="Content Placeholder 2"/>
          <p:cNvSpPr>
            <a:spLocks noGrp="1"/>
          </p:cNvSpPr>
          <p:nvPr>
            <p:ph idx="1"/>
          </p:nvPr>
        </p:nvSpPr>
        <p:spPr/>
        <p:txBody>
          <a:bodyPr/>
          <a:lstStyle/>
          <a:p>
            <a:r>
              <a:rPr lang="en-US" dirty="0">
                <a:solidFill>
                  <a:srgbClr val="0070C0"/>
                </a:solidFill>
              </a:rPr>
              <a:t>Entities</a:t>
            </a:r>
            <a:r>
              <a:rPr lang="en-US" dirty="0"/>
              <a:t> - typically displayed in a rectangle, entities can be represented by objects, persons, concepts, or events that contain data.</a:t>
            </a:r>
          </a:p>
          <a:p>
            <a:r>
              <a:rPr lang="en-US" dirty="0">
                <a:solidFill>
                  <a:srgbClr val="0070C0"/>
                </a:solidFill>
              </a:rPr>
              <a:t>Attributes </a:t>
            </a:r>
            <a:r>
              <a:rPr lang="en-US" dirty="0"/>
              <a:t>- displayed in a circle or an oval, the attributes refer to the characteristics of an entity. They can be categorized as simple, composite, or derived, and an object can have one or multiple attributes.</a:t>
            </a:r>
          </a:p>
          <a:p>
            <a:r>
              <a:rPr lang="en-US" dirty="0">
                <a:solidFill>
                  <a:srgbClr val="0070C0"/>
                </a:solidFill>
              </a:rPr>
              <a:t>Relationships</a:t>
            </a:r>
            <a:r>
              <a:rPr lang="en-US" dirty="0"/>
              <a:t> - illustrate how two or more entities interact with each other. They are displayed as labels placed on the lines connecting the objects.</a:t>
            </a:r>
          </a:p>
        </p:txBody>
      </p:sp>
    </p:spTree>
    <p:extLst>
      <p:ext uri="{BB962C8B-B14F-4D97-AF65-F5344CB8AC3E}">
        <p14:creationId xmlns:p14="http://schemas.microsoft.com/office/powerpoint/2010/main" val="116129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50933"/>
            <a:ext cx="3315134" cy="1507067"/>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US" sz="4800" dirty="0" smtClean="0">
                <a:latin typeface="Bahnschrift" panose="020B0502040204020203" pitchFamily="34" charset="0"/>
              </a:rPr>
              <a:t>Entities </a:t>
            </a:r>
            <a:endParaRPr lang="en-US" sz="4800" dirty="0">
              <a:latin typeface="Bahnschrift"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t>Training center </a:t>
            </a:r>
          </a:p>
          <a:p>
            <a:pPr lvl="1"/>
            <a:r>
              <a:rPr lang="en-US" dirty="0" smtClean="0"/>
              <a:t>Courses</a:t>
            </a:r>
          </a:p>
          <a:p>
            <a:pPr lvl="1"/>
            <a:r>
              <a:rPr lang="en-US" dirty="0" smtClean="0"/>
              <a:t>Categories </a:t>
            </a:r>
          </a:p>
          <a:p>
            <a:pPr lvl="1"/>
            <a:r>
              <a:rPr lang="en-US" dirty="0" smtClean="0"/>
              <a:t>Students </a:t>
            </a:r>
          </a:p>
          <a:p>
            <a:pPr lvl="1"/>
            <a:r>
              <a:rPr lang="en-US" dirty="0" smtClean="0"/>
              <a:t>Instructors </a:t>
            </a:r>
          </a:p>
          <a:p>
            <a:pPr lvl="1"/>
            <a:r>
              <a:rPr lang="en-US" dirty="0" smtClean="0"/>
              <a:t>Employees </a:t>
            </a:r>
          </a:p>
          <a:p>
            <a:pPr lvl="1"/>
            <a:r>
              <a:rPr lang="en-US" dirty="0" smtClean="0"/>
              <a:t>Orders </a:t>
            </a:r>
          </a:p>
          <a:p>
            <a:pPr lvl="1"/>
            <a:r>
              <a:rPr lang="en-US" dirty="0" smtClean="0"/>
              <a:t>Services </a:t>
            </a:r>
          </a:p>
          <a:p>
            <a:pPr lvl="1"/>
            <a:r>
              <a:rPr lang="en-US" dirty="0" smtClean="0"/>
              <a:t>Events </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727" y="1514763"/>
            <a:ext cx="7994586" cy="48213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9607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50933"/>
            <a:ext cx="4007861" cy="1507067"/>
          </a:xfrm>
        </p:spPr>
        <p:style>
          <a:lnRef idx="3">
            <a:schemeClr val="lt1"/>
          </a:lnRef>
          <a:fillRef idx="1">
            <a:schemeClr val="accent1"/>
          </a:fillRef>
          <a:effectRef idx="1">
            <a:schemeClr val="accent1"/>
          </a:effectRef>
          <a:fontRef idx="minor">
            <a:schemeClr val="lt1"/>
          </a:fontRef>
        </p:style>
        <p:txBody>
          <a:bodyPr/>
          <a:lstStyle/>
          <a:p>
            <a:r>
              <a:rPr lang="en-US" dirty="0" smtClean="0"/>
              <a:t>Types of Entities </a:t>
            </a:r>
            <a:endParaRPr lang="en-US" dirty="0"/>
          </a:p>
        </p:txBody>
      </p:sp>
      <p:sp>
        <p:nvSpPr>
          <p:cNvPr id="3" name="Content Placeholder 2"/>
          <p:cNvSpPr>
            <a:spLocks noGrp="1"/>
          </p:cNvSpPr>
          <p:nvPr>
            <p:ph idx="1"/>
          </p:nvPr>
        </p:nvSpPr>
        <p:spPr/>
        <p:txBody>
          <a:bodyPr/>
          <a:lstStyle/>
          <a:p>
            <a:r>
              <a:rPr lang="en-US" sz="3200" dirty="0" smtClean="0">
                <a:latin typeface="Bahnschrift Condensed" panose="020B0502040204020203" pitchFamily="34" charset="0"/>
              </a:rPr>
              <a:t>Strong Entity </a:t>
            </a:r>
          </a:p>
          <a:p>
            <a:r>
              <a:rPr lang="en-US" sz="3200" dirty="0" smtClean="0">
                <a:latin typeface="Bahnschrift Condensed" panose="020B0502040204020203" pitchFamily="34" charset="0"/>
              </a:rPr>
              <a:t>Week Entity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639" y="1070143"/>
            <a:ext cx="7267696" cy="28465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662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50933"/>
            <a:ext cx="2631643" cy="1507067"/>
          </a:xfrm>
        </p:spPr>
        <p:style>
          <a:lnRef idx="3">
            <a:schemeClr val="lt1"/>
          </a:lnRef>
          <a:fillRef idx="1">
            <a:schemeClr val="accent1"/>
          </a:fillRef>
          <a:effectRef idx="1">
            <a:schemeClr val="accent1"/>
          </a:effectRef>
          <a:fontRef idx="minor">
            <a:schemeClr val="lt1"/>
          </a:fontRef>
        </p:style>
        <p:txBody>
          <a:bodyPr/>
          <a:lstStyle/>
          <a:p>
            <a:r>
              <a:rPr lang="en-US" dirty="0" smtClean="0"/>
              <a:t>Attributes </a:t>
            </a:r>
            <a:endParaRPr lang="en-US" dirty="0"/>
          </a:p>
        </p:txBody>
      </p:sp>
      <p:sp>
        <p:nvSpPr>
          <p:cNvPr id="3" name="Content Placeholder 2"/>
          <p:cNvSpPr>
            <a:spLocks noGrp="1"/>
          </p:cNvSpPr>
          <p:nvPr>
            <p:ph idx="1"/>
          </p:nvPr>
        </p:nvSpPr>
        <p:spPr/>
        <p:txBody>
          <a:bodyPr/>
          <a:lstStyle/>
          <a:p>
            <a:r>
              <a:rPr lang="en-US" dirty="0" smtClean="0"/>
              <a:t>Simple attribute </a:t>
            </a:r>
          </a:p>
          <a:p>
            <a:r>
              <a:rPr lang="en-US" dirty="0" smtClean="0"/>
              <a:t>Composite attribute </a:t>
            </a:r>
          </a:p>
          <a:p>
            <a:r>
              <a:rPr lang="en-US" dirty="0" smtClean="0"/>
              <a:t>Multi valued attribute </a:t>
            </a:r>
          </a:p>
          <a:p>
            <a:r>
              <a:rPr lang="en-US" dirty="0" smtClean="0"/>
              <a:t>Derived attribute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848" y="3712021"/>
            <a:ext cx="7456757" cy="24649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588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50933"/>
            <a:ext cx="5559570" cy="1507067"/>
          </a:xfrm>
        </p:spPr>
        <p:style>
          <a:lnRef idx="3">
            <a:schemeClr val="lt1"/>
          </a:lnRef>
          <a:fillRef idx="1">
            <a:schemeClr val="accent1"/>
          </a:fillRef>
          <a:effectRef idx="1">
            <a:schemeClr val="accent1"/>
          </a:effectRef>
          <a:fontRef idx="minor">
            <a:schemeClr val="lt1"/>
          </a:fontRef>
        </p:style>
        <p:txBody>
          <a:bodyPr/>
          <a:lstStyle/>
          <a:p>
            <a:r>
              <a:rPr lang="en-US" dirty="0" smtClean="0"/>
              <a:t>Types of relationships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8927" y="685800"/>
            <a:ext cx="3184972" cy="36147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1260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50933"/>
            <a:ext cx="5171643" cy="1507067"/>
          </a:xfrm>
        </p:spPr>
        <p:style>
          <a:lnRef idx="3">
            <a:schemeClr val="lt1"/>
          </a:lnRef>
          <a:fillRef idx="1">
            <a:schemeClr val="accent1"/>
          </a:fillRef>
          <a:effectRef idx="1">
            <a:schemeClr val="accent1"/>
          </a:effectRef>
          <a:fontRef idx="minor">
            <a:schemeClr val="lt1"/>
          </a:fontRef>
        </p:style>
        <p:txBody>
          <a:bodyPr/>
          <a:lstStyle/>
          <a:p>
            <a:r>
              <a:rPr lang="en-US" dirty="0" smtClean="0"/>
              <a:t>TASK</a:t>
            </a:r>
            <a:r>
              <a:rPr lang="ar-EG" dirty="0" smtClean="0"/>
              <a:t> - </a:t>
            </a:r>
            <a:r>
              <a:rPr lang="en-US" dirty="0" smtClean="0"/>
              <a:t> Make ERD for</a:t>
            </a:r>
            <a:endParaRPr lang="en-US" dirty="0"/>
          </a:p>
        </p:txBody>
      </p:sp>
      <p:sp>
        <p:nvSpPr>
          <p:cNvPr id="3" name="Content Placeholder 2"/>
          <p:cNvSpPr>
            <a:spLocks noGrp="1"/>
          </p:cNvSpPr>
          <p:nvPr>
            <p:ph idx="1"/>
          </p:nvPr>
        </p:nvSpPr>
        <p:spPr/>
        <p:txBody>
          <a:bodyPr/>
          <a:lstStyle/>
          <a:p>
            <a:r>
              <a:rPr lang="en-US" dirty="0" smtClean="0"/>
              <a:t>School </a:t>
            </a:r>
          </a:p>
          <a:p>
            <a:r>
              <a:rPr lang="en-US" dirty="0" smtClean="0"/>
              <a:t>Restaurant </a:t>
            </a:r>
          </a:p>
          <a:p>
            <a:r>
              <a:rPr lang="en-US" dirty="0" smtClean="0"/>
              <a:t>Shipping System </a:t>
            </a:r>
          </a:p>
          <a:p>
            <a:r>
              <a:rPr lang="en-US" dirty="0" smtClean="0"/>
              <a:t>Ecommerce </a:t>
            </a:r>
          </a:p>
          <a:p>
            <a:r>
              <a:rPr lang="en-US" dirty="0" smtClean="0"/>
              <a:t>Company </a:t>
            </a:r>
          </a:p>
          <a:p>
            <a:endParaRPr lang="en-US" dirty="0"/>
          </a:p>
        </p:txBody>
      </p:sp>
    </p:spTree>
    <p:extLst>
      <p:ext uri="{BB962C8B-B14F-4D97-AF65-F5344CB8AC3E}">
        <p14:creationId xmlns:p14="http://schemas.microsoft.com/office/powerpoint/2010/main" val="394129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0098"/>
            <a:ext cx="3851564" cy="1227902"/>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US" dirty="0" smtClean="0"/>
              <a:t>ERD to SCHEMA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4982" y="-71438"/>
            <a:ext cx="6483926" cy="56773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83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1849" y="1510967"/>
            <a:ext cx="8534400" cy="35900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3899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431</TotalTime>
  <Words>142</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Bahnschrift</vt:lpstr>
      <vt:lpstr>Bahnschrift Condensed</vt:lpstr>
      <vt:lpstr>Century Gothic</vt:lpstr>
      <vt:lpstr>Tahoma</vt:lpstr>
      <vt:lpstr>Wingdings 3</vt:lpstr>
      <vt:lpstr>Slice</vt:lpstr>
      <vt:lpstr>ERD</vt:lpstr>
      <vt:lpstr>Components of ERD </vt:lpstr>
      <vt:lpstr>Entities </vt:lpstr>
      <vt:lpstr>Types of Entities </vt:lpstr>
      <vt:lpstr>Attributes </vt:lpstr>
      <vt:lpstr>Types of relationships </vt:lpstr>
      <vt:lpstr>TASK -  Make ERD for</vt:lpstr>
      <vt:lpstr>ERD to SCHEMA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dc:title>
  <dc:creator>EA</dc:creator>
  <cp:lastModifiedBy>EA</cp:lastModifiedBy>
  <cp:revision>23</cp:revision>
  <dcterms:created xsi:type="dcterms:W3CDTF">2021-08-24T13:52:08Z</dcterms:created>
  <dcterms:modified xsi:type="dcterms:W3CDTF">2021-08-27T18:50:20Z</dcterms:modified>
</cp:coreProperties>
</file>