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9" r:id="rId6"/>
    <p:sldId id="264" r:id="rId7"/>
    <p:sldId id="258" r:id="rId8"/>
    <p:sldId id="265" r:id="rId9"/>
    <p:sldId id="268" r:id="rId10"/>
    <p:sldId id="266" r:id="rId11"/>
    <p:sldId id="267" r:id="rId12"/>
    <p:sldId id="270" r:id="rId13"/>
    <p:sldId id="271" r:id="rId14"/>
    <p:sldId id="259" r:id="rId15"/>
    <p:sldId id="272" r:id="rId16"/>
    <p:sldId id="273" r:id="rId17"/>
    <p:sldId id="274" r:id="rId18"/>
    <p:sldId id="275" r:id="rId19"/>
    <p:sldId id="260" r:id="rId20"/>
    <p:sldId id="278" r:id="rId21"/>
    <p:sldId id="279" r:id="rId22"/>
    <p:sldId id="280" r:id="rId23"/>
    <p:sldId id="281" r:id="rId24"/>
    <p:sldId id="282" r:id="rId25"/>
    <p:sldId id="283" r:id="rId26"/>
    <p:sldId id="261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1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7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1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18E8-84C6-4ACE-9687-04A4520876C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59B9-9F8A-4AE4-91B7-E8F5CE49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90601"/>
            <a:ext cx="8229600" cy="2609850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chemeClr val="accent2"/>
                </a:solidFill>
              </a:rPr>
              <a:t>S.O.L.I.D</a:t>
            </a:r>
            <a:endParaRPr lang="en-US" sz="88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76600"/>
            <a:ext cx="6400800" cy="17526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Ahmed Syam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Open/Closed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5" t="50000" r="19588" b="20962"/>
          <a:stretch/>
        </p:blipFill>
        <p:spPr bwMode="auto">
          <a:xfrm>
            <a:off x="1389668" y="2667000"/>
            <a:ext cx="5392132" cy="199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9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Open/Closed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(using Factory)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6" t="42749" r="15644" b="22749"/>
          <a:stretch/>
        </p:blipFill>
        <p:spPr bwMode="auto">
          <a:xfrm>
            <a:off x="762000" y="2819400"/>
            <a:ext cx="6542203" cy="236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Open/Closed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(Making Factory Open for extension)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1" t="25154" r="16262" b="22749"/>
          <a:stretch/>
        </p:blipFill>
        <p:spPr bwMode="auto">
          <a:xfrm>
            <a:off x="988964" y="2438400"/>
            <a:ext cx="6165131" cy="357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Open/Closed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make sure that </a:t>
            </a:r>
            <a:r>
              <a:rPr lang="en-US" sz="2400" dirty="0" smtClean="0"/>
              <a:t>objects open </a:t>
            </a:r>
            <a:r>
              <a:rPr lang="en-US" sz="2400" dirty="0"/>
              <a:t>for extension, but closed for modification. </a:t>
            </a:r>
            <a:r>
              <a:rPr lang="en-US" sz="2400" b="1" u="sng" dirty="0">
                <a:solidFill>
                  <a:schemeClr val="accent2"/>
                </a:solidFill>
              </a:rPr>
              <a:t>Several techniques to </a:t>
            </a:r>
            <a:r>
              <a:rPr lang="en-US" sz="2400" b="1" u="sng" dirty="0" smtClean="0">
                <a:solidFill>
                  <a:schemeClr val="accent2"/>
                </a:solidFill>
              </a:rPr>
              <a:t>accomplish this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Apply </a:t>
            </a:r>
            <a:r>
              <a:rPr lang="en-US" sz="2400" dirty="0"/>
              <a:t>the </a:t>
            </a:r>
            <a:r>
              <a:rPr lang="en-US" sz="2400" b="1" i="1" u="sng" dirty="0"/>
              <a:t>Single Responsibility </a:t>
            </a:r>
            <a:r>
              <a:rPr lang="en-US" sz="2400" b="1" u="sng" dirty="0"/>
              <a:t>principle</a:t>
            </a:r>
            <a:r>
              <a:rPr lang="en-US" sz="2400" dirty="0"/>
              <a:t> and </a:t>
            </a:r>
            <a:r>
              <a:rPr lang="en-US" sz="2400" b="1" u="sng" dirty="0"/>
              <a:t>extract </a:t>
            </a:r>
            <a:r>
              <a:rPr lang="en-US" sz="2400" b="1" u="sng" dirty="0" smtClean="0"/>
              <a:t>collaborating objects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Inject </a:t>
            </a:r>
            <a:r>
              <a:rPr lang="en-US" sz="2400" b="1" u="sng" dirty="0"/>
              <a:t>collaborating objects</a:t>
            </a:r>
            <a:r>
              <a:rPr lang="en-US" sz="2400" dirty="0"/>
              <a:t> as constructor arguments </a:t>
            </a:r>
            <a:r>
              <a:rPr lang="en-US" sz="2400" dirty="0" smtClean="0"/>
              <a:t>(</a:t>
            </a:r>
            <a:r>
              <a:rPr lang="en-US" sz="2400" b="1" i="1" u="sng" dirty="0" smtClean="0"/>
              <a:t>dependency injection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Provide </a:t>
            </a:r>
            <a:r>
              <a:rPr lang="en-US" sz="2400" b="1" i="1" u="sng" dirty="0"/>
              <a:t>interfaces </a:t>
            </a:r>
            <a:r>
              <a:rPr lang="en-US" sz="2400" b="1" u="sng" dirty="0"/>
              <a:t>for collaborating objects</a:t>
            </a:r>
            <a:r>
              <a:rPr lang="en-US" sz="2400" dirty="0"/>
              <a:t>, thereby allowing the </a:t>
            </a:r>
            <a:r>
              <a:rPr lang="en-US" sz="2400" dirty="0" smtClean="0"/>
              <a:t>user to </a:t>
            </a:r>
            <a:r>
              <a:rPr lang="en-US" sz="2400" b="1" u="sng" dirty="0"/>
              <a:t>replace dependencies, or </a:t>
            </a:r>
            <a:r>
              <a:rPr lang="en-US" sz="2400" b="1" i="1" u="sng" dirty="0"/>
              <a:t>decorate </a:t>
            </a:r>
            <a:r>
              <a:rPr lang="en-US" sz="2400" b="1" u="sng" dirty="0" smtClean="0"/>
              <a:t>them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Mark </a:t>
            </a:r>
            <a:r>
              <a:rPr lang="en-US" sz="2400" dirty="0"/>
              <a:t>classes as final, to make it impossible for the user to </a:t>
            </a:r>
            <a:r>
              <a:rPr lang="en-US" sz="2400" dirty="0" smtClean="0"/>
              <a:t>change the </a:t>
            </a:r>
            <a:r>
              <a:rPr lang="en-US" sz="2400" dirty="0"/>
              <a:t>behavior of a class by extending it.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3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3- </a:t>
            </a:r>
            <a:r>
              <a:rPr lang="en-US" sz="6000" b="1" dirty="0"/>
              <a:t>The </a:t>
            </a:r>
            <a:r>
              <a:rPr lang="en-US" sz="6000" b="1" dirty="0" err="1"/>
              <a:t>Liskov</a:t>
            </a:r>
            <a:r>
              <a:rPr lang="en-US" sz="6000" b="1" dirty="0"/>
              <a:t> Substitution</a:t>
            </a:r>
            <a:br>
              <a:rPr lang="en-US" sz="6000" b="1" dirty="0"/>
            </a:br>
            <a:r>
              <a:rPr lang="en-US" sz="6000" b="1" dirty="0" smtClean="0"/>
              <a:t>Principle</a:t>
            </a:r>
            <a:r>
              <a:rPr lang="en-US" sz="6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/>
              <a:t>Liskov</a:t>
            </a:r>
            <a:r>
              <a:rPr lang="en-US" b="1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400" b="1" i="1" dirty="0">
                <a:solidFill>
                  <a:schemeClr val="accent2"/>
                </a:solidFill>
              </a:rPr>
              <a:t>Derived </a:t>
            </a:r>
            <a:r>
              <a:rPr lang="en-US" sz="4400" b="1" i="1" dirty="0" smtClean="0">
                <a:solidFill>
                  <a:schemeClr val="accent2"/>
                </a:solidFill>
              </a:rPr>
              <a:t>classes “</a:t>
            </a:r>
            <a:r>
              <a:rPr lang="en-US" sz="4400" u="sng" dirty="0" smtClean="0">
                <a:solidFill>
                  <a:schemeClr val="accent2"/>
                </a:solidFill>
              </a:rPr>
              <a:t>subclasses</a:t>
            </a:r>
            <a:r>
              <a:rPr lang="en-US" sz="4400" dirty="0" smtClean="0">
                <a:solidFill>
                  <a:schemeClr val="accent2"/>
                </a:solidFill>
              </a:rPr>
              <a:t>”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b="1" i="1" dirty="0" smtClean="0">
                <a:solidFill>
                  <a:schemeClr val="accent2"/>
                </a:solidFill>
              </a:rPr>
              <a:t> </a:t>
            </a:r>
            <a:r>
              <a:rPr lang="en-US" sz="4400" b="1" i="1" dirty="0">
                <a:solidFill>
                  <a:schemeClr val="accent2"/>
                </a:solidFill>
              </a:rPr>
              <a:t>must be substitutable for their base </a:t>
            </a:r>
            <a:r>
              <a:rPr lang="en-US" sz="4400" b="1" i="1" dirty="0" smtClean="0">
                <a:solidFill>
                  <a:schemeClr val="accent2"/>
                </a:solidFill>
              </a:rPr>
              <a:t>classes </a:t>
            </a:r>
            <a:r>
              <a:rPr lang="en-US" sz="4400" dirty="0" smtClean="0">
                <a:solidFill>
                  <a:schemeClr val="accent2"/>
                </a:solidFill>
              </a:rPr>
              <a:t>“</a:t>
            </a:r>
            <a:r>
              <a:rPr lang="en-US" sz="4400" u="sng" dirty="0">
                <a:solidFill>
                  <a:schemeClr val="accent2"/>
                </a:solidFill>
              </a:rPr>
              <a:t>parent</a:t>
            </a:r>
            <a:r>
              <a:rPr lang="en-US" sz="4400" dirty="0" smtClean="0">
                <a:solidFill>
                  <a:schemeClr val="accent2"/>
                </a:solidFill>
              </a:rPr>
              <a:t>”</a:t>
            </a:r>
            <a:r>
              <a:rPr lang="en-US" sz="4400" b="1" i="1" dirty="0" smtClean="0">
                <a:solidFill>
                  <a:schemeClr val="accent2"/>
                </a:solidFill>
              </a:rPr>
              <a:t>.</a:t>
            </a:r>
            <a:endParaRPr 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/>
              <a:t>Liskov</a:t>
            </a:r>
            <a:r>
              <a:rPr lang="en-US" b="1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dirty="0"/>
              <a:t>Depending on the </a:t>
            </a:r>
            <a:r>
              <a:rPr lang="en-US" sz="4400" dirty="0" smtClean="0"/>
              <a:t>programming language </a:t>
            </a:r>
            <a:r>
              <a:rPr lang="en-US" sz="4400" dirty="0"/>
              <a:t>you work with, </a:t>
            </a:r>
            <a:r>
              <a:rPr lang="en-US" sz="4400" b="1" u="sng" dirty="0">
                <a:solidFill>
                  <a:schemeClr val="accent2"/>
                </a:solidFill>
              </a:rPr>
              <a:t>a base class</a:t>
            </a:r>
            <a:r>
              <a:rPr lang="en-US" sz="4400" b="1" dirty="0"/>
              <a:t> </a:t>
            </a:r>
            <a:r>
              <a:rPr lang="en-US" sz="4400" dirty="0"/>
              <a:t>can </a:t>
            </a:r>
            <a:r>
              <a:rPr lang="en-US" sz="4400" dirty="0" smtClean="0"/>
              <a:t>be: </a:t>
            </a:r>
          </a:p>
          <a:p>
            <a:r>
              <a:rPr lang="en-US" sz="4400" b="1" dirty="0" smtClean="0"/>
              <a:t>a </a:t>
            </a:r>
            <a:r>
              <a:rPr lang="en-US" sz="4400" b="1" dirty="0"/>
              <a:t>concrete </a:t>
            </a:r>
            <a:r>
              <a:rPr lang="en-US" sz="4400" b="1" dirty="0" smtClean="0"/>
              <a:t>class:</a:t>
            </a:r>
          </a:p>
          <a:p>
            <a:pPr lvl="1"/>
            <a:r>
              <a:rPr lang="en-US" sz="4000" dirty="0"/>
              <a:t>has no “missing</a:t>
            </a:r>
            <a:r>
              <a:rPr lang="en-US" sz="4000" dirty="0" smtClean="0"/>
              <a:t>” or “</a:t>
            </a:r>
            <a:r>
              <a:rPr lang="en-US" sz="4000" i="1" dirty="0" smtClean="0"/>
              <a:t>virtual</a:t>
            </a:r>
            <a:r>
              <a:rPr lang="en-US" sz="4000" dirty="0" smtClean="0"/>
              <a:t>” </a:t>
            </a:r>
            <a:r>
              <a:rPr lang="en-US" sz="4000" dirty="0"/>
              <a:t>methods. </a:t>
            </a:r>
            <a:endParaRPr lang="en-US" sz="4000" dirty="0" smtClean="0"/>
          </a:p>
          <a:p>
            <a:pPr lvl="1"/>
            <a:r>
              <a:rPr lang="en-US" sz="4000" dirty="0" smtClean="0"/>
              <a:t>derived </a:t>
            </a:r>
            <a:r>
              <a:rPr lang="en-US" sz="4000" dirty="0"/>
              <a:t>class, or subclass, overrides one or more </a:t>
            </a:r>
            <a:r>
              <a:rPr lang="en-US" sz="4000" dirty="0" smtClean="0"/>
              <a:t>methods </a:t>
            </a:r>
            <a:r>
              <a:rPr lang="en-US" sz="4000" dirty="0"/>
              <a:t>that are already implemented</a:t>
            </a:r>
            <a:r>
              <a:rPr lang="en-US" sz="4000" dirty="0" smtClean="0"/>
              <a:t> </a:t>
            </a:r>
          </a:p>
          <a:p>
            <a:r>
              <a:rPr lang="en-US" sz="4400" b="1" dirty="0" smtClean="0"/>
              <a:t>an </a:t>
            </a:r>
            <a:r>
              <a:rPr lang="en-US" sz="4400" b="1" dirty="0"/>
              <a:t>abstract </a:t>
            </a:r>
            <a:r>
              <a:rPr lang="en-US" sz="4400" b="1" dirty="0" smtClean="0"/>
              <a:t>class:</a:t>
            </a:r>
          </a:p>
          <a:p>
            <a:pPr lvl="1"/>
            <a:r>
              <a:rPr lang="en-US" sz="3600" dirty="0" smtClean="0"/>
              <a:t>there </a:t>
            </a:r>
            <a:r>
              <a:rPr lang="en-US" sz="3600" dirty="0"/>
              <a:t>are one or more </a:t>
            </a:r>
            <a:r>
              <a:rPr lang="en-US" sz="3600" i="1" dirty="0"/>
              <a:t>pure virtual methods </a:t>
            </a:r>
            <a:r>
              <a:rPr lang="en-US" sz="3600" dirty="0"/>
              <a:t>that have to </a:t>
            </a:r>
            <a:r>
              <a:rPr lang="en-US" sz="3600" dirty="0" smtClean="0"/>
              <a:t>be implemented </a:t>
            </a:r>
            <a:r>
              <a:rPr lang="en-US" sz="3600" dirty="0"/>
              <a:t>by the derived class. </a:t>
            </a:r>
            <a:endParaRPr lang="en-US" sz="4000" dirty="0" smtClean="0"/>
          </a:p>
          <a:p>
            <a:r>
              <a:rPr lang="en-US" sz="4400" b="1" dirty="0" smtClean="0"/>
              <a:t>an interface:</a:t>
            </a:r>
          </a:p>
          <a:p>
            <a:pPr lvl="1"/>
            <a:r>
              <a:rPr lang="en-US" sz="3700" i="1" dirty="0"/>
              <a:t>all </a:t>
            </a:r>
            <a:r>
              <a:rPr lang="en-US" sz="3700" dirty="0"/>
              <a:t>of the methods of a base class are </a:t>
            </a:r>
            <a:r>
              <a:rPr lang="en-US" sz="3700" dirty="0" smtClean="0"/>
              <a:t>pure virtual </a:t>
            </a:r>
            <a:r>
              <a:rPr lang="en-US" sz="3700" dirty="0"/>
              <a:t>methods</a:t>
            </a:r>
            <a:r>
              <a:rPr lang="en-US" sz="3700" dirty="0" smtClean="0"/>
              <a:t>  </a:t>
            </a:r>
            <a:endParaRPr lang="en-US" sz="37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/>
              <a:t>Liskov</a:t>
            </a:r>
            <a:r>
              <a:rPr lang="en-US" b="1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 smtClean="0">
                <a:solidFill>
                  <a:schemeClr val="accent2"/>
                </a:solidFill>
              </a:rPr>
              <a:t>Violation 1:</a:t>
            </a:r>
            <a:r>
              <a:rPr lang="en-US" sz="4000" b="1" dirty="0" smtClean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2"/>
                </a:solidFill>
              </a:rPr>
              <a:t>	A Derived Class Does Not Have</a:t>
            </a:r>
            <a:br>
              <a:rPr lang="en-US" sz="4000" b="1" dirty="0">
                <a:solidFill>
                  <a:schemeClr val="accent2"/>
                </a:solidFill>
              </a:rPr>
            </a:br>
            <a:r>
              <a:rPr lang="en-US" sz="4000" b="1" dirty="0">
                <a:solidFill>
                  <a:schemeClr val="accent2"/>
                </a:solidFill>
              </a:rPr>
              <a:t>an Implementation for All </a:t>
            </a:r>
            <a:r>
              <a:rPr lang="en-US" sz="4000" b="1" dirty="0" smtClean="0">
                <a:solidFill>
                  <a:schemeClr val="accent2"/>
                </a:solidFill>
              </a:rPr>
              <a:t>Methods.</a:t>
            </a:r>
          </a:p>
          <a:p>
            <a:pPr marL="0" indent="0" algn="ctr">
              <a:buNone/>
            </a:pPr>
            <a:r>
              <a:rPr lang="en-US" sz="4000" b="1" dirty="0" smtClean="0"/>
              <a:t>“ex. Leaky Abstractions</a:t>
            </a:r>
            <a:r>
              <a:rPr lang="en-US" sz="4000" dirty="0" smtClean="0"/>
              <a:t>”</a:t>
            </a:r>
            <a:endParaRPr 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/>
              <a:t>Liskov</a:t>
            </a:r>
            <a:r>
              <a:rPr lang="en-US" b="1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 smtClean="0">
                <a:solidFill>
                  <a:schemeClr val="accent2"/>
                </a:solidFill>
              </a:rPr>
              <a:t>Violation 2:</a:t>
            </a:r>
            <a:r>
              <a:rPr lang="en-US" sz="4000" b="1" dirty="0" smtClean="0">
                <a:solidFill>
                  <a:schemeClr val="accent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2"/>
                </a:solidFill>
              </a:rPr>
              <a:t>Different </a:t>
            </a:r>
            <a:r>
              <a:rPr lang="en-US" sz="4000" b="1" dirty="0">
                <a:solidFill>
                  <a:schemeClr val="accent2"/>
                </a:solidFill>
              </a:rPr>
              <a:t>Substitutes Return </a:t>
            </a:r>
            <a:endParaRPr lang="en-US" sz="4000" b="1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2"/>
                </a:solidFill>
              </a:rPr>
              <a:t>Things of </a:t>
            </a:r>
            <a:r>
              <a:rPr lang="en-US" sz="4000" b="1" dirty="0">
                <a:solidFill>
                  <a:schemeClr val="accent2"/>
                </a:solidFill>
              </a:rPr>
              <a:t>Different </a:t>
            </a:r>
            <a:r>
              <a:rPr lang="en-US" sz="4000" b="1" dirty="0" smtClean="0">
                <a:solidFill>
                  <a:schemeClr val="accent2"/>
                </a:solidFill>
              </a:rPr>
              <a:t>Types</a:t>
            </a:r>
            <a:r>
              <a:rPr lang="en-US" sz="4000" dirty="0" smtClean="0">
                <a:solidFill>
                  <a:schemeClr val="accent2"/>
                </a:solidFill>
              </a:rPr>
              <a:t>.</a:t>
            </a:r>
            <a:endParaRPr 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4- </a:t>
            </a:r>
            <a:r>
              <a:rPr lang="en-US" sz="6000" b="1" dirty="0"/>
              <a:t>The Interface Segregation</a:t>
            </a:r>
            <a:br>
              <a:rPr lang="en-US" sz="6000" b="1" dirty="0"/>
            </a:br>
            <a:r>
              <a:rPr lang="en-US" sz="6000" b="1" dirty="0" smtClean="0"/>
              <a:t>Principle</a:t>
            </a:r>
            <a:r>
              <a:rPr lang="en-US" sz="6000" dirty="0" smtClean="0"/>
              <a:t>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605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1- The Single Responsibility</a:t>
            </a:r>
            <a:br>
              <a:rPr lang="en-US" sz="6000" b="1" dirty="0" smtClean="0"/>
            </a:br>
            <a:r>
              <a:rPr lang="en-US" sz="6000" b="1" dirty="0" smtClean="0"/>
              <a:t>Principle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34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Interface Segregation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i="1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400" b="1" i="1" dirty="0" smtClean="0">
                <a:solidFill>
                  <a:schemeClr val="accent2"/>
                </a:solidFill>
              </a:rPr>
              <a:t>Make fine-grained </a:t>
            </a:r>
            <a:r>
              <a:rPr lang="en-US" sz="4400" b="1" i="1" dirty="0">
                <a:solidFill>
                  <a:schemeClr val="accent2"/>
                </a:solidFill>
              </a:rPr>
              <a:t>interfaces that are client </a:t>
            </a:r>
            <a:r>
              <a:rPr lang="en-US" sz="4400" b="1" i="1" dirty="0" smtClean="0">
                <a:solidFill>
                  <a:schemeClr val="accent2"/>
                </a:solidFill>
              </a:rPr>
              <a:t>specific.</a:t>
            </a:r>
            <a:endParaRPr 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Interface Segregation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“Fine-grained interfaces” </a:t>
            </a:r>
            <a:r>
              <a:rPr lang="en-US" sz="3600" dirty="0"/>
              <a:t>stands for interfaces with a small amount of methods</a:t>
            </a:r>
            <a:r>
              <a:rPr lang="en-US" sz="3600" dirty="0" smtClean="0"/>
              <a:t>.</a:t>
            </a:r>
            <a:endParaRPr lang="en-US" sz="3600" b="1" dirty="0" smtClean="0">
              <a:solidFill>
                <a:schemeClr val="accent2"/>
              </a:solidFill>
            </a:endParaRPr>
          </a:p>
          <a:p>
            <a:r>
              <a:rPr lang="en-US" sz="3600" b="1" dirty="0">
                <a:solidFill>
                  <a:schemeClr val="accent2"/>
                </a:solidFill>
              </a:rPr>
              <a:t>“Client specific”</a:t>
            </a:r>
            <a:r>
              <a:rPr lang="en-US" sz="3600" dirty="0"/>
              <a:t> means </a:t>
            </a:r>
            <a:r>
              <a:rPr lang="en-US" sz="3600" dirty="0" smtClean="0"/>
              <a:t>that interfaces </a:t>
            </a:r>
            <a:r>
              <a:rPr lang="en-US" sz="3600" dirty="0"/>
              <a:t>should define methods that make sense from </a:t>
            </a:r>
            <a:r>
              <a:rPr lang="en-US" sz="3600" dirty="0" smtClean="0"/>
              <a:t>the point </a:t>
            </a:r>
            <a:r>
              <a:rPr lang="en-US" sz="3600" dirty="0"/>
              <a:t>of view of the client that </a:t>
            </a:r>
            <a:r>
              <a:rPr lang="en-US" sz="3600" i="1" dirty="0"/>
              <a:t>uses </a:t>
            </a:r>
            <a:r>
              <a:rPr lang="en-US" sz="3600" dirty="0"/>
              <a:t>the interface.</a:t>
            </a:r>
            <a:r>
              <a:rPr lang="en-US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1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Interface Segregation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accent2"/>
                </a:solidFill>
              </a:rPr>
              <a:t>Violation 1: 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Multiple </a:t>
            </a:r>
            <a:r>
              <a:rPr lang="en-US" sz="3600" b="1" dirty="0">
                <a:solidFill>
                  <a:schemeClr val="accent2"/>
                </a:solidFill>
              </a:rPr>
              <a:t>Use </a:t>
            </a:r>
            <a:r>
              <a:rPr lang="en-US" sz="3600" b="1" dirty="0" smtClean="0">
                <a:solidFill>
                  <a:schemeClr val="accent2"/>
                </a:solidFill>
              </a:rPr>
              <a:t>Cases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Interface Segregation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accent2"/>
                </a:solidFill>
              </a:rPr>
              <a:t>Refactoring 1: 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Separate </a:t>
            </a:r>
            <a:r>
              <a:rPr lang="en-US" sz="3600" b="1" dirty="0">
                <a:solidFill>
                  <a:schemeClr val="accent2"/>
                </a:solidFill>
              </a:rPr>
              <a:t>Interfaces and Multiple</a:t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</a:rPr>
              <a:t>Inheritance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br>
              <a:rPr lang="en-US" sz="3600" dirty="0" smtClean="0">
                <a:solidFill>
                  <a:schemeClr val="accent2"/>
                </a:solidFill>
              </a:rPr>
            </a:br>
            <a:r>
              <a:rPr lang="en-US" sz="3600" dirty="0" smtClean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6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Interface Segregation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accent2"/>
                </a:solidFill>
              </a:rPr>
              <a:t>Violation 2: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</a:rPr>
              <a:t>No Interface, Just a Class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Interface Segregation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accent2"/>
                </a:solidFill>
              </a:rPr>
              <a:t>Refactoring 2: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</a:rPr>
              <a:t>Add Header and Role Interfaces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9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5- </a:t>
            </a:r>
            <a:r>
              <a:rPr lang="en-US" sz="6000" b="1" dirty="0"/>
              <a:t>The Dependency</a:t>
            </a:r>
            <a:br>
              <a:rPr lang="en-US" sz="6000" b="1" dirty="0"/>
            </a:br>
            <a:r>
              <a:rPr lang="en-US" sz="6000" b="1" dirty="0"/>
              <a:t>Inversion </a:t>
            </a:r>
            <a:r>
              <a:rPr lang="en-US" sz="6000" b="1" dirty="0" smtClean="0"/>
              <a:t>Principle</a:t>
            </a:r>
            <a:r>
              <a:rPr lang="en-US" sz="6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6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4000" b="1" i="1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b="1" i="1" dirty="0" smtClean="0">
                <a:solidFill>
                  <a:schemeClr val="accent2"/>
                </a:solidFill>
              </a:rPr>
              <a:t>Depend </a:t>
            </a:r>
            <a:r>
              <a:rPr lang="en-US" sz="4000" b="1" i="1" dirty="0">
                <a:solidFill>
                  <a:schemeClr val="accent2"/>
                </a:solidFill>
              </a:rPr>
              <a:t>on abstractions, not on concretions</a:t>
            </a:r>
            <a:r>
              <a:rPr lang="en-US" sz="4000" b="1" i="1" dirty="0" smtClean="0">
                <a:solidFill>
                  <a:schemeClr val="accent2"/>
                </a:solidFill>
              </a:rPr>
              <a:t>.</a:t>
            </a:r>
            <a:endParaRPr lang="en-US" sz="40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accent2"/>
                </a:solidFill>
              </a:rPr>
              <a:t>Violation 1: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</a:rPr>
              <a:t>A High-Level Class Depends</a:t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</a:rPr>
              <a:t>on a Low-Level Class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5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accent2"/>
                </a:solidFill>
              </a:rPr>
              <a:t>Refactoring 1: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</a:rPr>
              <a:t>Abstractions and Concretions</a:t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</a:rPr>
              <a:t>Both Depend on </a:t>
            </a:r>
            <a:r>
              <a:rPr lang="en-US" sz="3600" b="1" dirty="0" smtClean="0">
                <a:solidFill>
                  <a:schemeClr val="accent2"/>
                </a:solidFill>
              </a:rPr>
              <a:t>Abstractions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Single Responsibility Principle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US" sz="4000" b="1" i="1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b="1" i="1" dirty="0" smtClean="0">
                <a:solidFill>
                  <a:schemeClr val="accent2"/>
                </a:solidFill>
              </a:rPr>
              <a:t>A </a:t>
            </a:r>
            <a:r>
              <a:rPr lang="en-US" sz="4000" b="1" i="1" dirty="0">
                <a:solidFill>
                  <a:schemeClr val="accent2"/>
                </a:solidFill>
              </a:rPr>
              <a:t>class should have one, and only one, reason to change</a:t>
            </a:r>
            <a:r>
              <a:rPr lang="en-US" sz="4000" b="1" i="1" dirty="0" smtClean="0">
                <a:solidFill>
                  <a:schemeClr val="accent2"/>
                </a:solidFill>
              </a:rPr>
              <a:t>.</a:t>
            </a:r>
            <a:endParaRPr 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accent2"/>
                </a:solidFill>
              </a:rPr>
              <a:t>Violation 2: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</a:rPr>
              <a:t>Vendor </a:t>
            </a:r>
            <a:r>
              <a:rPr lang="en-US" sz="3600" b="1" dirty="0" smtClean="0">
                <a:solidFill>
                  <a:schemeClr val="accent2"/>
                </a:solidFill>
              </a:rPr>
              <a:t>Lock-In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accent2"/>
                </a:solidFill>
              </a:rPr>
              <a:t>Solution 2: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</a:rPr>
              <a:t>Add an Abstraction and Remove</a:t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</a:rPr>
              <a:t>the Dependency Using Composition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72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6600" b="1" dirty="0" smtClean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Single Responsibility Principle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 has </a:t>
            </a:r>
            <a:r>
              <a:rPr lang="en-US" u="sng" dirty="0">
                <a:solidFill>
                  <a:schemeClr val="accent2"/>
                </a:solidFill>
              </a:rPr>
              <a:t>many instance </a:t>
            </a:r>
            <a:r>
              <a:rPr lang="en-US" u="sng" dirty="0" smtClean="0">
                <a:solidFill>
                  <a:schemeClr val="accent2"/>
                </a:solidFill>
              </a:rPr>
              <a:t>variables.</a:t>
            </a:r>
          </a:p>
          <a:p>
            <a:r>
              <a:rPr lang="en-US" dirty="0" smtClean="0"/>
              <a:t>the </a:t>
            </a:r>
            <a:r>
              <a:rPr lang="en-US" dirty="0"/>
              <a:t>class has </a:t>
            </a:r>
            <a:r>
              <a:rPr lang="en-US" u="sng" dirty="0">
                <a:solidFill>
                  <a:schemeClr val="accent2"/>
                </a:solidFill>
              </a:rPr>
              <a:t>many public </a:t>
            </a:r>
            <a:r>
              <a:rPr lang="en-US" u="sng" dirty="0" smtClean="0">
                <a:solidFill>
                  <a:schemeClr val="accent2"/>
                </a:solidFill>
              </a:rPr>
              <a:t>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method of the class uses </a:t>
            </a:r>
            <a:r>
              <a:rPr lang="en-US" dirty="0" smtClean="0"/>
              <a:t>different instance variables.</a:t>
            </a:r>
          </a:p>
          <a:p>
            <a:r>
              <a:rPr lang="en-US" dirty="0" smtClean="0"/>
              <a:t>Specific </a:t>
            </a:r>
            <a:r>
              <a:rPr lang="en-US" dirty="0"/>
              <a:t>tasks are delegated to private methods.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Single Responsibility Principle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0" t="34311" r="14424" b="22534"/>
          <a:stretch/>
        </p:blipFill>
        <p:spPr bwMode="auto">
          <a:xfrm>
            <a:off x="838200" y="2286000"/>
            <a:ext cx="6824472" cy="295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5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Single Responsibility Principle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8" t="37595" r="19124" b="24811"/>
          <a:stretch/>
        </p:blipFill>
        <p:spPr bwMode="auto">
          <a:xfrm>
            <a:off x="1371600" y="2663952"/>
            <a:ext cx="6089715" cy="257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3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2- </a:t>
            </a:r>
            <a:r>
              <a:rPr lang="en-US" sz="6000" b="1" dirty="0"/>
              <a:t>The Open/Closed</a:t>
            </a:r>
            <a:br>
              <a:rPr lang="en-US" sz="6000" b="1" dirty="0"/>
            </a:br>
            <a:r>
              <a:rPr lang="en-US" sz="6000" b="1" dirty="0" smtClean="0"/>
              <a:t>Principle</a:t>
            </a:r>
            <a:r>
              <a:rPr lang="en-US" sz="6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6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Open/Closed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US" sz="4000" b="1" i="1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b="1" i="1" dirty="0">
                <a:solidFill>
                  <a:schemeClr val="accent2"/>
                </a:solidFill>
              </a:rPr>
              <a:t>You should be able to extend a class’s behavior without modifying it</a:t>
            </a:r>
            <a:r>
              <a:rPr lang="en-US" sz="4000" b="1" i="1" dirty="0" smtClean="0">
                <a:solidFill>
                  <a:schemeClr val="accent2"/>
                </a:solidFill>
              </a:rPr>
              <a:t>.</a:t>
            </a:r>
            <a:endParaRPr 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Open/Closed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it </a:t>
            </a:r>
            <a:r>
              <a:rPr lang="en-US" sz="4000" u="sng" dirty="0">
                <a:solidFill>
                  <a:schemeClr val="accent2"/>
                </a:solidFill>
              </a:rPr>
              <a:t>contains conditions</a:t>
            </a:r>
            <a:r>
              <a:rPr lang="en-US" sz="4000" dirty="0"/>
              <a:t> to determine a </a:t>
            </a:r>
            <a:r>
              <a:rPr lang="en-US" sz="4000" dirty="0" smtClean="0"/>
              <a:t>strategy.</a:t>
            </a:r>
          </a:p>
          <a:p>
            <a:r>
              <a:rPr lang="en-US" sz="4000" dirty="0" smtClean="0"/>
              <a:t>Conditions </a:t>
            </a:r>
            <a:r>
              <a:rPr lang="en-US" sz="4000" dirty="0"/>
              <a:t>using the same variables </a:t>
            </a:r>
            <a:r>
              <a:rPr lang="en-US" sz="4000" dirty="0" smtClean="0"/>
              <a:t>or constants </a:t>
            </a:r>
            <a:r>
              <a:rPr lang="en-US" sz="4000" dirty="0"/>
              <a:t>are recurring inside </a:t>
            </a:r>
            <a:r>
              <a:rPr lang="en-US" sz="4000" dirty="0" smtClean="0"/>
              <a:t>the class </a:t>
            </a:r>
            <a:r>
              <a:rPr lang="en-US" sz="4000" dirty="0"/>
              <a:t>or related </a:t>
            </a:r>
            <a:r>
              <a:rPr lang="en-US" sz="4000" dirty="0" smtClean="0"/>
              <a:t>classes.</a:t>
            </a:r>
          </a:p>
          <a:p>
            <a:r>
              <a:rPr lang="en-US" sz="4000" dirty="0" smtClean="0"/>
              <a:t>class </a:t>
            </a:r>
            <a:r>
              <a:rPr lang="en-US" sz="4000" u="sng" dirty="0">
                <a:solidFill>
                  <a:schemeClr val="accent2"/>
                </a:solidFill>
              </a:rPr>
              <a:t>contains </a:t>
            </a:r>
            <a:r>
              <a:rPr lang="en-US" sz="4000" u="sng" dirty="0" smtClean="0">
                <a:solidFill>
                  <a:schemeClr val="accent2"/>
                </a:solidFill>
              </a:rPr>
              <a:t>hard-coded references</a:t>
            </a:r>
            <a:r>
              <a:rPr lang="en-US" sz="4000" dirty="0" smtClean="0"/>
              <a:t> to other </a:t>
            </a:r>
            <a:r>
              <a:rPr lang="en-US" sz="4000" dirty="0"/>
              <a:t>classes or class </a:t>
            </a:r>
            <a:r>
              <a:rPr lang="en-US" sz="4000" dirty="0" smtClean="0"/>
              <a:t>names.</a:t>
            </a:r>
            <a:endParaRPr lang="en-US" sz="4000" b="1" dirty="0" smtClean="0">
              <a:solidFill>
                <a:schemeClr val="accent2"/>
              </a:solidFill>
            </a:endParaRPr>
          </a:p>
          <a:p>
            <a:r>
              <a:rPr lang="en-US" sz="4000" dirty="0"/>
              <a:t>inside the class, </a:t>
            </a:r>
            <a:r>
              <a:rPr lang="en-US" sz="4000" u="sng" dirty="0">
                <a:solidFill>
                  <a:schemeClr val="accent2"/>
                </a:solidFill>
              </a:rPr>
              <a:t>objects are being created using the new </a:t>
            </a:r>
            <a:r>
              <a:rPr lang="en-US" sz="4000" u="sng" dirty="0" smtClean="0">
                <a:solidFill>
                  <a:schemeClr val="accent2"/>
                </a:solidFill>
              </a:rPr>
              <a:t>operator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the </a:t>
            </a:r>
            <a:r>
              <a:rPr lang="en-US" sz="4000" dirty="0"/>
              <a:t>class has protected properties or methods, to allow changing its </a:t>
            </a:r>
            <a:r>
              <a:rPr lang="en-US" sz="4000" dirty="0" smtClean="0"/>
              <a:t>behavior by </a:t>
            </a:r>
            <a:r>
              <a:rPr lang="en-US" sz="4000" u="sng" dirty="0">
                <a:solidFill>
                  <a:schemeClr val="accent2"/>
                </a:solidFill>
              </a:rPr>
              <a:t>overriding state or behavior</a:t>
            </a:r>
            <a:r>
              <a:rPr lang="en-US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1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529</Words>
  <Application>Microsoft Office PowerPoint</Application>
  <PresentationFormat>On-screen Show (4:3)</PresentationFormat>
  <Paragraphs>98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S.O.L.I.D</vt:lpstr>
      <vt:lpstr>PowerPoint Presentation</vt:lpstr>
      <vt:lpstr>Single Responsibility Principle </vt:lpstr>
      <vt:lpstr>Single Responsibility Principle </vt:lpstr>
      <vt:lpstr>Single Responsibility Principle </vt:lpstr>
      <vt:lpstr>Single Responsibility Principle </vt:lpstr>
      <vt:lpstr>PowerPoint Presentation</vt:lpstr>
      <vt:lpstr>Open/Closed Principle</vt:lpstr>
      <vt:lpstr>Open/Closed Principle</vt:lpstr>
      <vt:lpstr>Open/Closed Principle</vt:lpstr>
      <vt:lpstr>Open/Closed Principle</vt:lpstr>
      <vt:lpstr>Open/Closed Principle</vt:lpstr>
      <vt:lpstr>Open/Closed Principle</vt:lpstr>
      <vt:lpstr>PowerPoint Presentation</vt:lpstr>
      <vt:lpstr>Liskov Substitution Principle</vt:lpstr>
      <vt:lpstr>Liskov Substitution Principle</vt:lpstr>
      <vt:lpstr>Liskov Substitution Principle</vt:lpstr>
      <vt:lpstr>Liskov Substitution Principle</vt:lpstr>
      <vt:lpstr>PowerPoint Presentation</vt:lpstr>
      <vt:lpstr>Interface Segregation Principle</vt:lpstr>
      <vt:lpstr>Interface Segregation Principle</vt:lpstr>
      <vt:lpstr>Interface Segregation Principle</vt:lpstr>
      <vt:lpstr>Interface Segregation Principle</vt:lpstr>
      <vt:lpstr>Interface Segregation Principle</vt:lpstr>
      <vt:lpstr>Interface Segregation Principle</vt:lpstr>
      <vt:lpstr>PowerPoint Presentation</vt:lpstr>
      <vt:lpstr>Dependency Inversion Principle</vt:lpstr>
      <vt:lpstr>Dependency Inversion Principle</vt:lpstr>
      <vt:lpstr>Dependency Inversion Principle</vt:lpstr>
      <vt:lpstr>Dependency Inversion Principle</vt:lpstr>
      <vt:lpstr>Dependency Inversion Principle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</dc:title>
  <dc:creator>syam</dc:creator>
  <cp:lastModifiedBy>syam</cp:lastModifiedBy>
  <cp:revision>57</cp:revision>
  <dcterms:created xsi:type="dcterms:W3CDTF">2019-06-15T23:30:05Z</dcterms:created>
  <dcterms:modified xsi:type="dcterms:W3CDTF">2019-06-16T01:47:52Z</dcterms:modified>
</cp:coreProperties>
</file>