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Arimo"/>
      <p:regular r:id="rId16"/>
      <p:bold r:id="rId17"/>
      <p:italic r:id="rId18"/>
      <p:boldItalic r:id="rId19"/>
    </p:embeddedFont>
    <p:embeddedFont>
      <p:font typeface="Arial Black"/>
      <p:regular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03EC51-23EF-4BFC-911C-DE0C5D60599B}">
  <a:tblStyle styleId="{CD03EC51-23EF-4BFC-911C-DE0C5D60599B}" styleName="Table_0">
    <a:wholeTbl>
      <a:tcTxStyle b="off" i="off">
        <a:font>
          <a:latin typeface="Century Gothic"/>
          <a:ea typeface="Century Gothic"/>
          <a:cs typeface="Century Gothic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6E7"/>
          </a:solidFill>
        </a:fill>
      </a:tcStyle>
    </a:wholeTbl>
    <a:band1H>
      <a:tcTxStyle/>
      <a:tcStyle>
        <a:fill>
          <a:solidFill>
            <a:srgbClr val="DEEDCC"/>
          </a:solidFill>
        </a:fill>
      </a:tcStyle>
    </a:band1H>
    <a:band2H>
      <a:tcTxStyle/>
    </a:band2H>
    <a:band1V>
      <a:tcTxStyle/>
      <a:tcStyle>
        <a:fill>
          <a:solidFill>
            <a:srgbClr val="DEEDCC"/>
          </a:solidFill>
        </a:fill>
      </a:tcStyle>
    </a:band1V>
    <a:band2V>
      <a:tcTxStyle/>
    </a:band2V>
    <a:la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entury Gothic"/>
          <a:ea typeface="Century Gothic"/>
          <a:cs typeface="Century Gothic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rimo-bold.fntdata"/><Relationship Id="rId16" Type="http://schemas.openxmlformats.org/officeDocument/2006/relationships/font" Target="fonts/Arim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Arimo-boldItalic.fntdata"/><Relationship Id="rId6" Type="http://schemas.openxmlformats.org/officeDocument/2006/relationships/slide" Target="slides/slide1.xml"/><Relationship Id="rId18" Type="http://schemas.openxmlformats.org/officeDocument/2006/relationships/font" Target="fonts/Arim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2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atický obrázek s popiskem">
  <p:cSld name="Panoramatický obrázek s popiskem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ce s popiskem">
  <p:cSld name="Citace s popiskem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2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menovka">
  <p:cSld name="Jmenovka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3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svislý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vislý nadpis a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5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 type="twoTxTwoObj">
  <p:cSld name="TWO_OBJECTS_WITH_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enom nadpis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části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6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ázdný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sah s titulkem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rázek s titulkem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2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qr-code-generator.com/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mojeip.cz/mereni-rychlosti-internetu/" TargetMode="External"/><Relationship Id="rId4" Type="http://schemas.openxmlformats.org/officeDocument/2006/relationships/image" Target="../media/image16.png"/><Relationship Id="rId5" Type="http://schemas.openxmlformats.org/officeDocument/2006/relationships/image" Target="../media/image13.gif"/><Relationship Id="rId6" Type="http://schemas.openxmlformats.org/officeDocument/2006/relationships/image" Target="../media/image18.jpg"/><Relationship Id="rId7" Type="http://schemas.openxmlformats.org/officeDocument/2006/relationships/image" Target="../media/image1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morsecode.world/international/translator.html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s.wikipedia.org/wiki/Motto" TargetMode="External"/><Relationship Id="rId4" Type="http://schemas.openxmlformats.org/officeDocument/2006/relationships/hyperlink" Target="https://www.speechtech.cz/speechtech-text-to-speech/speechtech-tts-online-demo/#Iva210" TargetMode="External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6600"/>
              <a:buFont typeface="Century Gothic"/>
              <a:buNone/>
            </a:pPr>
            <a:r>
              <a:rPr lang="cs-CZ" sz="6600"/>
              <a:t>Hra s kódy, bity a byty</a:t>
            </a:r>
            <a:r>
              <a:rPr lang="cs-CZ" sz="8000"/>
              <a:t> </a:t>
            </a:r>
            <a:br>
              <a:rPr lang="cs-CZ"/>
            </a:br>
            <a:r>
              <a:rPr lang="cs-CZ" sz="3200">
                <a:solidFill>
                  <a:srgbClr val="EBF5D6"/>
                </a:solidFill>
              </a:rPr>
              <a:t>1. domácí cvičení do nouzového stavu</a:t>
            </a:r>
            <a:endParaRPr sz="3200">
              <a:solidFill>
                <a:srgbClr val="EBF5D6"/>
              </a:solidFill>
            </a:endParaRPr>
          </a:p>
        </p:txBody>
      </p:sp>
      <p:sp>
        <p:nvSpPr>
          <p:cNvPr id="116" name="Google Shape;116;p1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-CZ"/>
              <a:t>Zde napište jméno a příjmení autora - třída IT1 - školní rok 2020 / 21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>
            <p:ph type="title"/>
          </p:nvPr>
        </p:nvSpPr>
        <p:spPr>
          <a:xfrm>
            <a:off x="232756" y="422250"/>
            <a:ext cx="1156394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cs-CZ"/>
              <a:t>Kódy znaků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22" name="Google Shape;222;p25"/>
          <p:cNvSpPr txBox="1"/>
          <p:nvPr/>
        </p:nvSpPr>
        <p:spPr>
          <a:xfrm>
            <a:off x="573579" y="2269375"/>
            <a:ext cx="107151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Použijte program Mapa znaků ve Windows a programátorskou kalkulačku k doplnění následující tabulky.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Pozorně také ovšem nastavte správnou znakovou sadu! 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23" name="Google Shape;223;p25"/>
          <p:cNvGraphicFramePr/>
          <p:nvPr/>
        </p:nvGraphicFramePr>
        <p:xfrm>
          <a:off x="573581" y="3246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{CD03EC51-23EF-4BFC-911C-DE0C5D60599B}</a:tableStyleId>
              </a:tblPr>
              <a:tblGrid>
                <a:gridCol w="2189575"/>
                <a:gridCol w="2189575"/>
                <a:gridCol w="2189575"/>
                <a:gridCol w="2189575"/>
                <a:gridCol w="2189575"/>
              </a:tblGrid>
              <a:tr h="62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/>
                        <a:t>Znak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/>
                        <a:t>Znaková sada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/>
                        <a:t>BIN kód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/>
                        <a:t>DEC kód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/>
                        <a:t>HEX kód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62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'</a:t>
                      </a:r>
                      <a:endParaRPr b="1"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/>
                        <a:t>DOS:</a:t>
                      </a:r>
                      <a:r>
                        <a:rPr lang="cs-CZ" sz="1800"/>
                        <a:t> </a:t>
                      </a:r>
                      <a:br>
                        <a:rPr lang="cs-CZ" sz="1800"/>
                      </a:br>
                      <a:r>
                        <a:rPr lang="cs-CZ" sz="1800"/>
                        <a:t>Spojené státy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/>
                        <a:t>00100111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>
                          <a:solidFill>
                            <a:srgbClr val="FF0000"/>
                          </a:solidFill>
                        </a:rPr>
                        <a:t>39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3D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/>
                        <a:t>0x27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62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î</a:t>
                      </a:r>
                      <a:endParaRPr b="1"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/>
                        <a:t>Windows: </a:t>
                      </a:r>
                      <a:br>
                        <a:rPr lang="cs-CZ" sz="1800"/>
                      </a:br>
                      <a:r>
                        <a:rPr lang="cs-CZ" sz="1800"/>
                        <a:t>Střední Evropa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>
                          <a:solidFill>
                            <a:srgbClr val="FF0000"/>
                          </a:solidFill>
                        </a:rPr>
                        <a:t>11101110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3D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/>
                        <a:t>238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/>
                        <a:t>0xEE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  <a:tr h="62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∕</a:t>
                      </a:r>
                      <a:endParaRPr b="1"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/>
                        <a:t>Unicode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/>
                        <a:t>10001000010110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/>
                        <a:t>8726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>
                          <a:solidFill>
                            <a:schemeClr val="dk1"/>
                          </a:solidFill>
                        </a:rPr>
                        <a:t>0x</a:t>
                      </a:r>
                      <a:r>
                        <a:rPr b="1" lang="cs-CZ" sz="1800">
                          <a:solidFill>
                            <a:srgbClr val="FF0000"/>
                          </a:solidFill>
                        </a:rPr>
                        <a:t>2216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3D5AC"/>
                    </a:solidFill>
                  </a:tcPr>
                </a:tc>
              </a:tr>
              <a:tr h="629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>
                          <a:solidFill>
                            <a:srgbClr val="FF0000"/>
                          </a:solidFill>
                        </a:rPr>
                        <a:t>Ž</a:t>
                      </a:r>
                      <a:endParaRPr b="1"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 anchor="ctr">
                    <a:solidFill>
                      <a:srgbClr val="F3D5A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/>
                        <a:t>Unicode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/>
                        <a:t>101111101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/>
                        <a:t>381</a:t>
                      </a:r>
                      <a:endParaRPr b="1"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/>
                        <a:t>0x17D</a:t>
                      </a:r>
                      <a:endParaRPr b="1"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cs-CZ"/>
              <a:t>Několik (tajných) pokynů na úvod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cs-CZ"/>
              <a:t>Dešifrujte pomocí čtečky QR kód…</a:t>
            </a:r>
            <a:endParaRPr/>
          </a:p>
        </p:txBody>
      </p:sp>
      <p:pic>
        <p:nvPicPr>
          <p:cNvPr id="123" name="Google Shape;123;p1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3003551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  <p:sp>
        <p:nvSpPr>
          <p:cNvPr id="124" name="Google Shape;124;p17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cs-CZ"/>
              <a:t>… a sem přepište jeho obsah </a:t>
            </a:r>
            <a:endParaRPr/>
          </a:p>
        </p:txBody>
      </p:sp>
      <p:sp>
        <p:nvSpPr>
          <p:cNvPr id="125" name="Google Shape;125;p17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🞆"/>
            </a:pPr>
            <a:r>
              <a:rPr lang="cs-CZ"/>
              <a:t>Přečtěte si pozorně pokyny ke každému úkolu.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cs-CZ"/>
              <a:t>Prohlédněte si vzorová řešení i přiložená videa.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cs-CZ"/>
              <a:t>Buďte pečliví a svá řešení si raději 2x zkontrolujte.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SzPts val="1800"/>
              <a:buChar char="🞆"/>
            </a:pPr>
            <a:r>
              <a:rPr lang="cs-CZ"/>
              <a:t>Neváhejte požádat o radu!</a:t>
            </a:r>
            <a:endParaRPr/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9750" y="3003551"/>
            <a:ext cx="2857500" cy="2857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cs-CZ"/>
              <a:t>Převody mezi číselnými soustavami </a:t>
            </a:r>
            <a:endParaRPr/>
          </a:p>
        </p:txBody>
      </p:sp>
      <p:graphicFrame>
        <p:nvGraphicFramePr>
          <p:cNvPr id="132" name="Google Shape;132;p18"/>
          <p:cNvGraphicFramePr/>
          <p:nvPr/>
        </p:nvGraphicFramePr>
        <p:xfrm>
          <a:off x="922713" y="42193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{CD03EC51-23EF-4BFC-911C-DE0C5D60599B}</a:tableStyleId>
              </a:tblPr>
              <a:tblGrid>
                <a:gridCol w="2616900"/>
                <a:gridCol w="2616900"/>
                <a:gridCol w="2616900"/>
                <a:gridCol w="2616900"/>
              </a:tblGrid>
              <a:tr h="528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 u="none" cap="none" strike="noStrike">
                          <a:solidFill>
                            <a:srgbClr val="4F6619"/>
                          </a:solidFill>
                        </a:rPr>
                        <a:t>2</a:t>
                      </a:r>
                      <a:r>
                        <a:rPr lang="cs-CZ" sz="1800" u="none" cap="none" strike="noStrike"/>
                        <a:t> - binary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>
                          <a:solidFill>
                            <a:srgbClr val="4F6619"/>
                          </a:solidFill>
                        </a:rPr>
                        <a:t>8</a:t>
                      </a:r>
                      <a:r>
                        <a:rPr lang="cs-CZ" sz="1800"/>
                        <a:t> - ?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800">
                          <a:solidFill>
                            <a:srgbClr val="4F6619"/>
                          </a:solidFill>
                        </a:rPr>
                        <a:t>10</a:t>
                      </a:r>
                      <a:r>
                        <a:rPr lang="cs-CZ" sz="1800"/>
                        <a:t> - ?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1800">
                          <a:solidFill>
                            <a:srgbClr val="4F6619"/>
                          </a:solidFill>
                        </a:rPr>
                        <a:t>16</a:t>
                      </a:r>
                      <a:r>
                        <a:rPr lang="cs-CZ" sz="1800"/>
                        <a:t> - ?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52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10001110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142</a:t>
                      </a:r>
                      <a:endParaRPr sz="2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8E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52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10101101</a:t>
                      </a:r>
                      <a:endParaRPr sz="2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AD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528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10101100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AC</a:t>
                      </a:r>
                      <a:endParaRPr sz="2000">
                        <a:solidFill>
                          <a:srgbClr val="FF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133" name="Google Shape;133;p18"/>
          <p:cNvSpPr txBox="1"/>
          <p:nvPr/>
        </p:nvSpPr>
        <p:spPr>
          <a:xfrm>
            <a:off x="922713" y="2269375"/>
            <a:ext cx="1036597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cs-CZ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Procvičte si převody mezi číselnými soustavami v informatice a doplňte níže uvedenou tabulku správně vypočítanými hodnotami. Abyste měli odlišné výchozí hodnoty, musíte si nejprve zadání sami podle návodu připravit: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cs-CZ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DenNar + 128 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- ke dni vašeho narození přičtete 128 - např. </a:t>
            </a:r>
            <a:r>
              <a:rPr b="1"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128 + 5 = </a:t>
            </a:r>
            <a:r>
              <a:rPr b="1" lang="cs-CZ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133</a:t>
            </a:r>
            <a:r>
              <a:rPr b="1"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(desítkové číslo)</a:t>
            </a:r>
            <a:endParaRPr sz="1400">
              <a:solidFill>
                <a:srgbClr val="F3D5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cs-CZ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JmenoPrijmeni - 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spojíte vaše </a:t>
            </a:r>
            <a:r>
              <a:rPr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jméno a příjmení 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a </a:t>
            </a:r>
            <a:r>
              <a:rPr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prvních 8 znaků 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nahradíte </a:t>
            </a:r>
            <a:r>
              <a:rPr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 (pro </a:t>
            </a:r>
            <a:r>
              <a:rPr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souhlásky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) a </a:t>
            </a:r>
            <a:b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 (pro </a:t>
            </a:r>
            <a:r>
              <a:rPr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samohlásky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) - např. </a:t>
            </a:r>
            <a:r>
              <a:rPr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MarekLuč = </a:t>
            </a:r>
            <a:r>
              <a:rPr lang="cs-CZ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10101101</a:t>
            </a:r>
            <a:r>
              <a:rPr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(binární číslo)</a:t>
            </a:r>
            <a:endParaRPr sz="1400">
              <a:solidFill>
                <a:srgbClr val="F3D5A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Char char="•"/>
            </a:pPr>
            <a:r>
              <a:rPr lang="cs-CZ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PismenoMesicNar - 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z vašeho jména (nebo příjmení) vyberete jeden znak používaný v šestnáctkové soustavě a přidáte k němu číslo měsíce narození - např. M</a:t>
            </a:r>
            <a:r>
              <a:rPr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rek  </a:t>
            </a:r>
            <a:r>
              <a:rPr lang="cs-CZ" sz="1400">
                <a:solidFill>
                  <a:srgbClr val="FFFF00"/>
                </a:solidFill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 = 0x</a:t>
            </a:r>
            <a:r>
              <a:rPr lang="cs-CZ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A9</a:t>
            </a:r>
            <a:r>
              <a:rPr lang="cs-CZ" sz="1400">
                <a:solidFill>
                  <a:srgbClr val="F3D5AC"/>
                </a:solidFill>
                <a:latin typeface="Consolas"/>
                <a:ea typeface="Consolas"/>
                <a:cs typeface="Consolas"/>
                <a:sym typeface="Consolas"/>
              </a:rPr>
              <a:t> (šestnáctkové číslo)</a:t>
            </a:r>
            <a:endParaRPr sz="1400">
              <a:solidFill>
                <a:srgbClr val="F3D5A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232756" y="422250"/>
            <a:ext cx="1156394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cs-CZ"/>
              <a:t>Převody mezi číselnými soustavami - </a:t>
            </a:r>
            <a:r>
              <a:rPr lang="cs-CZ">
                <a:solidFill>
                  <a:srgbClr val="FFFF00"/>
                </a:solidFill>
              </a:rPr>
              <a:t>důkaz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922713" y="2269375"/>
            <a:ext cx="1036597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Převody mezi soustavami provádějte na papír, který ofotíte (nebo naskenujete) a zde jako důkaz vložíte digitální kopii:</a:t>
            </a:r>
            <a:endParaRPr/>
          </a:p>
        </p:txBody>
      </p: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3792597" y="3248810"/>
            <a:ext cx="3911829" cy="293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185650" y="3247511"/>
            <a:ext cx="3901440" cy="2926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232756" y="422250"/>
            <a:ext cx="1156394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cs-CZ"/>
              <a:t>Představte se pomocí QR kódu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914400" y="2227481"/>
            <a:ext cx="1036597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Použijte libovolný generátor QR kódu (např. </a:t>
            </a:r>
            <a:r>
              <a:rPr lang="cs-CZ" sz="1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https://www.qr-code-generator.com/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 zakódujte do tohoto kódu následující údaje o sobě:</a:t>
            </a:r>
            <a:endParaRPr/>
          </a:p>
        </p:txBody>
      </p:sp>
      <p:sp>
        <p:nvSpPr>
          <p:cNvPr id="148" name="Google Shape;148;p20"/>
          <p:cNvSpPr txBox="1"/>
          <p:nvPr/>
        </p:nvSpPr>
        <p:spPr>
          <a:xfrm>
            <a:off x="565265" y="3022877"/>
            <a:ext cx="3350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Osobní vizitka - VCARD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339712" y="3022877"/>
            <a:ext cx="33500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 koníčky - Text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7755773" y="3022877"/>
            <a:ext cx="413973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URL oblíbené webové stránky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8642464" y="2104370"/>
            <a:ext cx="3350030" cy="64633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Uvádějte jen údaje,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které chcete uveřejnit!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682" y="3570612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2464" y="3585482"/>
            <a:ext cx="28575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65265" y="3664385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232756" y="422250"/>
            <a:ext cx="1156394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cs-CZ"/>
              <a:t>Tajné výpočty v čárovém kódu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922713" y="2137004"/>
            <a:ext cx="1036597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Vypočtěte následující příklad a utajte všechny jeho číselné parametry v čárovém kódu </a:t>
            </a:r>
            <a:b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b="1" lang="cs-CZ" sz="14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EAN-13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cs-CZ" sz="1400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(12místné číslo, poslední číslice je pouze kontrolní!)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Všechny údaje zaokrouhlujte na celá čísla a pro účely daného čárového kódu je </a:t>
            </a:r>
            <a:r>
              <a:rPr lang="cs-CZ" sz="14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zleva doplňte nulami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 dekódování i zakódování čárového kódu využijte vhodný </a:t>
            </a:r>
            <a:r>
              <a:rPr b="1" lang="cs-CZ" sz="14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barcode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cs-CZ" sz="14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reader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/ </a:t>
            </a:r>
            <a:r>
              <a:rPr b="1" lang="cs-CZ" sz="14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generator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na Internetu.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Průměrnou rychlost download na svém počítači můžete zjistit např. zde: 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https://www.mojeip.cz/mereni-rychlosti-internetu/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cs-CZ" sz="14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(nezapomeňte si nastavit správnou jednotku!)</a:t>
            </a:r>
            <a:endParaRPr b="1" sz="1400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922713" y="3777335"/>
            <a:ext cx="59602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Download  souboru video.mkv o velikosti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11032375" y="3772379"/>
            <a:ext cx="6386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</a:t>
            </a:r>
            <a:endParaRPr b="1" sz="1800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922713" y="4802571"/>
            <a:ext cx="7007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by na mém domácím počítači při zjištěné rychlosti  internetu 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10982498" y="4800386"/>
            <a:ext cx="7384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Kb/s</a:t>
            </a:r>
            <a:endParaRPr b="1" sz="1800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922713" y="5904377"/>
            <a:ext cx="70076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proběhl  v čase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10836331" y="5904377"/>
            <a:ext cx="10307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-CZ" sz="1800">
                <a:solidFill>
                  <a:srgbClr val="FFC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sekund</a:t>
            </a:r>
            <a:endParaRPr b="1" sz="1800">
              <a:solidFill>
                <a:srgbClr val="FFC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3381" y="3603403"/>
            <a:ext cx="2152950" cy="70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046094" y="2043801"/>
            <a:ext cx="1972562" cy="8728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1"/>
          <p:cNvCxnSpPr/>
          <p:nvPr/>
        </p:nvCxnSpPr>
        <p:spPr>
          <a:xfrm>
            <a:off x="11671069" y="2701636"/>
            <a:ext cx="196041" cy="21498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" name="Google Shape;170;p21"/>
          <p:cNvCxnSpPr/>
          <p:nvPr/>
        </p:nvCxnSpPr>
        <p:spPr>
          <a:xfrm flipH="1" rot="10800000">
            <a:off x="10453254" y="2901882"/>
            <a:ext cx="1217815" cy="955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21"/>
          <p:cNvSpPr/>
          <p:nvPr/>
        </p:nvSpPr>
        <p:spPr>
          <a:xfrm>
            <a:off x="6130667" y="3708527"/>
            <a:ext cx="235667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060201479623 b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03446" y="4592247"/>
            <a:ext cx="1862902" cy="93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03450" y="5739950"/>
            <a:ext cx="1745650" cy="87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232756" y="422250"/>
            <a:ext cx="1156394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cs-CZ"/>
              <a:t>Napiš a nahrej své jméno v morseovce 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922713" y="2269375"/>
            <a:ext cx="10365971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Najděte si na Wikipedii informace o Morseově abecedě.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Zapište správně své křestní jméno (bez české diakritiky) pomocí morseovky.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Najděte si na internetu vhodný překladač Morseova kódu, který vám umožní stáhnout zvukový záznam a připojit ho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 řešení (např. </a:t>
            </a:r>
            <a:r>
              <a:rPr lang="cs-CZ" sz="1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https://morsecode.world/international/translator.html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).</a:t>
            </a:r>
            <a:endParaRPr/>
          </a:p>
        </p:txBody>
      </p:sp>
      <p:sp>
        <p:nvSpPr>
          <p:cNvPr id="180" name="Google Shape;180;p22"/>
          <p:cNvSpPr txBox="1"/>
          <p:nvPr/>
        </p:nvSpPr>
        <p:spPr>
          <a:xfrm>
            <a:off x="922712" y="3697670"/>
            <a:ext cx="28429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 křestní jméno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6567055" y="3697670"/>
            <a:ext cx="5004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MAREK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22"/>
          <p:cNvSpPr txBox="1"/>
          <p:nvPr/>
        </p:nvSpPr>
        <p:spPr>
          <a:xfrm>
            <a:off x="922712" y="4433239"/>
            <a:ext cx="3458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Zápis pomocí morseovky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6567056" y="4433239"/>
            <a:ext cx="13134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 .- .-. . -.-</a:t>
            </a:r>
            <a:endParaRPr/>
          </a:p>
        </p:txBody>
      </p:sp>
      <p:sp>
        <p:nvSpPr>
          <p:cNvPr id="184" name="Google Shape;184;p22"/>
          <p:cNvSpPr txBox="1"/>
          <p:nvPr/>
        </p:nvSpPr>
        <p:spPr>
          <a:xfrm>
            <a:off x="922712" y="5535045"/>
            <a:ext cx="3458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Zvukový záznam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5" name="Google Shape;18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8960" y="5307246"/>
            <a:ext cx="60960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2"/>
          <p:cNvSpPr/>
          <p:nvPr/>
        </p:nvSpPr>
        <p:spPr>
          <a:xfrm>
            <a:off x="9069185" y="3643694"/>
            <a:ext cx="1932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MATEJ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9069185" y="4493831"/>
            <a:ext cx="1172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-- .- - . .---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7113" y="5289992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3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28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232756" y="422250"/>
            <a:ext cx="1156394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cs-CZ"/>
              <a:t>Napiš a přehrej své motto nevidomému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94" name="Google Shape;194;p23"/>
          <p:cNvSpPr txBox="1"/>
          <p:nvPr/>
        </p:nvSpPr>
        <p:spPr>
          <a:xfrm>
            <a:off x="922713" y="2269375"/>
            <a:ext cx="1036597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Najděte si na Wikipedii informace o Braillově slepeckém písmu.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Zvolte si nějaké oblíbené </a:t>
            </a:r>
            <a:r>
              <a:rPr b="1" lang="cs-CZ" sz="1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motto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(např. "</a:t>
            </a:r>
            <a:r>
              <a:rPr i="1"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Život je skvělý, musíš ho jen pochopit"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a pomocí libovolného internetového generátoru ho převeďte do grafické podoby Braillova slepeckého písma.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Poté použijte některý z online konvertorů českého textu na řeč (např. </a:t>
            </a:r>
            <a:r>
              <a:rPr lang="cs-CZ" sz="14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SpeechTech TTSOnline Demo</a:t>
            </a: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 a vytvořte pomocí něj zvukový záznam svého motta.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922712" y="5535045"/>
            <a:ext cx="3458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Zvukový záznam motta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96" name="Google Shape;196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69723" y="3438926"/>
            <a:ext cx="5926975" cy="3333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2756" y="3793256"/>
            <a:ext cx="5466586" cy="56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544833" y="4639494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213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"/>
          <p:cNvSpPr txBox="1"/>
          <p:nvPr>
            <p:ph type="title"/>
          </p:nvPr>
        </p:nvSpPr>
        <p:spPr>
          <a:xfrm>
            <a:off x="232756" y="422250"/>
            <a:ext cx="11563942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cs-CZ"/>
              <a:t>Hrátky s mapou znaků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204" name="Google Shape;204;p24"/>
          <p:cNvSpPr txBox="1"/>
          <p:nvPr/>
        </p:nvSpPr>
        <p:spPr>
          <a:xfrm>
            <a:off x="573579" y="2269375"/>
            <a:ext cx="107151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Použijte program Mapa znaků ve Windows k vyřešení následujících úkolů. Nahraďte vložené obrázky skutečnými znaky.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4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 výpis znaků použijte font Arial.</a:t>
            </a: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4"/>
          <p:cNvSpPr txBox="1"/>
          <p:nvPr/>
        </p:nvSpPr>
        <p:spPr>
          <a:xfrm>
            <a:off x="590206" y="3283948"/>
            <a:ext cx="35994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Matematický zápis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573579" y="5310004"/>
            <a:ext cx="34580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Grafické symboly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4"/>
          <p:cNvSpPr txBox="1"/>
          <p:nvPr/>
        </p:nvSpPr>
        <p:spPr>
          <a:xfrm>
            <a:off x="590206" y="3959300"/>
            <a:ext cx="3308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Slovo v azbuce (cyrilice)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p24"/>
          <p:cNvSpPr txBox="1"/>
          <p:nvPr/>
        </p:nvSpPr>
        <p:spPr>
          <a:xfrm>
            <a:off x="590205" y="4634652"/>
            <a:ext cx="3308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Cizí měny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9" name="Google Shape;20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4953" y="3869622"/>
            <a:ext cx="1609483" cy="548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864" y="3224753"/>
            <a:ext cx="1804572" cy="48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00216" y="4634652"/>
            <a:ext cx="2328874" cy="487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1931" y="5113637"/>
            <a:ext cx="2383743" cy="762066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4"/>
          <p:cNvSpPr/>
          <p:nvPr/>
        </p:nvSpPr>
        <p:spPr>
          <a:xfrm>
            <a:off x="4919143" y="5310004"/>
            <a:ext cx="17524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NL§O² ¯ </a:t>
            </a:r>
            <a:endParaRPr sz="18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4973269" y="3961429"/>
            <a:ext cx="16982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ЧЕЛОВЕК</a:t>
            </a:r>
            <a:endParaRPr sz="18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4740852" y="4613970"/>
            <a:ext cx="21631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1¥&lt;1$&lt;1€&lt;1₤</a:t>
            </a:r>
            <a:endParaRPr/>
          </a:p>
        </p:txBody>
      </p:sp>
      <p:sp>
        <p:nvSpPr>
          <p:cNvPr id="216" name="Google Shape;216;p24"/>
          <p:cNvSpPr/>
          <p:nvPr/>
        </p:nvSpPr>
        <p:spPr>
          <a:xfrm>
            <a:off x="4966073" y="3215269"/>
            <a:ext cx="19301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½x¾≤√3÷2</a:t>
            </a:r>
            <a:endParaRPr sz="1000"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áty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