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9" r:id="rId4"/>
    <p:sldId id="259" r:id="rId5"/>
    <p:sldId id="264" r:id="rId6"/>
    <p:sldId id="261" r:id="rId7"/>
    <p:sldId id="278" r:id="rId8"/>
    <p:sldId id="263" r:id="rId9"/>
    <p:sldId id="277" r:id="rId10"/>
    <p:sldId id="276" r:id="rId11"/>
    <p:sldId id="280" r:id="rId12"/>
    <p:sldId id="270" r:id="rId13"/>
    <p:sldId id="262" r:id="rId14"/>
    <p:sldId id="284" r:id="rId15"/>
    <p:sldId id="269" r:id="rId16"/>
    <p:sldId id="283" r:id="rId17"/>
    <p:sldId id="260" r:id="rId18"/>
    <p:sldId id="273" r:id="rId19"/>
    <p:sldId id="275" r:id="rId20"/>
    <p:sldId id="274" r:id="rId21"/>
    <p:sldId id="266" r:id="rId22"/>
    <p:sldId id="271" r:id="rId23"/>
    <p:sldId id="281" r:id="rId24"/>
    <p:sldId id="272" r:id="rId25"/>
    <p:sldId id="282" r:id="rId26"/>
    <p:sldId id="265" r:id="rId27"/>
    <p:sldId id="257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5A433A-98FD-4747-B80D-DDFF7158CD96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9A1C7D-00D7-43F3-AF90-F96C9356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FBF54-BAA0-A60F-2B10-E2B36316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67" y="989812"/>
            <a:ext cx="1552792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635" y="754143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839095" y="2764410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564520" y="174434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ספריית התרחישים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705386" y="2764410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556941" y="2684530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784787" y="2130410"/>
            <a:ext cx="1496554" cy="391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777272" y="1607190"/>
            <a:ext cx="1496554" cy="21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>
            <a:off x="2266655" y="1712773"/>
            <a:ext cx="510617" cy="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29707" y="1432120"/>
            <a:ext cx="103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שכבות מצרפיות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188931" y="3765947"/>
            <a:ext cx="588341" cy="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938867" y="3357262"/>
            <a:ext cx="1250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/>
              <a:t>תחזיות </a:t>
            </a:r>
          </a:p>
          <a:p>
            <a:pPr algn="r" rtl="1"/>
            <a:r>
              <a:rPr lang="he-IL" sz="1600" dirty="0"/>
              <a:t>כל תחזית עם שכבת אזורים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68C29-DF88-9031-EBCE-3D1AC63B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35" y="704022"/>
            <a:ext cx="1276528" cy="285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E3953-E3F3-BFBA-6638-0F4D7DE75F4E}"/>
              </a:ext>
            </a:extLst>
          </p:cNvPr>
          <p:cNvCxnSpPr>
            <a:cxnSpLocks/>
          </p:cNvCxnSpPr>
          <p:nvPr/>
        </p:nvCxnSpPr>
        <p:spPr>
          <a:xfrm flipH="1">
            <a:off x="3837063" y="2950589"/>
            <a:ext cx="6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E8377-244B-AE28-F791-9F1FA3486AAD}"/>
              </a:ext>
            </a:extLst>
          </p:cNvPr>
          <p:cNvCxnSpPr/>
          <p:nvPr/>
        </p:nvCxnSpPr>
        <p:spPr>
          <a:xfrm flipH="1">
            <a:off x="3970610" y="3233394"/>
            <a:ext cx="54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4383F6-8C0A-8134-4BED-DD40BEF4D9D9}"/>
              </a:ext>
            </a:extLst>
          </p:cNvPr>
          <p:cNvSpPr txBox="1"/>
          <p:nvPr/>
        </p:nvSpPr>
        <p:spPr>
          <a:xfrm>
            <a:off x="1585227" y="6256925"/>
            <a:ext cx="40498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sz="1400" dirty="0"/>
              <a:t>אובייקט "</a:t>
            </a:r>
            <a:r>
              <a:rPr lang="he-IL" sz="1400" dirty="0" err="1"/>
              <a:t>תחתיזת</a:t>
            </a:r>
            <a:r>
              <a:rPr lang="he-IL" sz="1400" dirty="0"/>
              <a:t>": קבוצת תרחישים ממקור מסוים (מודל) שהוכנה בזמן </a:t>
            </a:r>
            <a:r>
              <a:rPr lang="he-IL" sz="1400" dirty="0" err="1"/>
              <a:t>מסויים</a:t>
            </a:r>
            <a:r>
              <a:rPr lang="he-IL" sz="1400" dirty="0"/>
              <a:t>, לכל תחזית יש קוד מזהה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F1E4E-EB35-D3D4-7D63-D74DEB80BD01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610163" y="5848240"/>
            <a:ext cx="360447" cy="41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2CF75E-0AF0-9BC4-6B07-8A235DF4C6D3}"/>
              </a:ext>
            </a:extLst>
          </p:cNvPr>
          <p:cNvSpPr/>
          <p:nvPr/>
        </p:nvSpPr>
        <p:spPr>
          <a:xfrm>
            <a:off x="3110846" y="5533534"/>
            <a:ext cx="754546" cy="324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F1E9B4-5023-DD03-256E-2192C566F367}"/>
              </a:ext>
            </a:extLst>
          </p:cNvPr>
          <p:cNvSpPr txBox="1"/>
          <p:nvPr/>
        </p:nvSpPr>
        <p:spPr>
          <a:xfrm>
            <a:off x="2781941" y="17443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מערכת צפייה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67D70-734D-FCEA-6ADD-569C98C13C90}"/>
              </a:ext>
            </a:extLst>
          </p:cNvPr>
          <p:cNvSpPr txBox="1"/>
          <p:nvPr/>
        </p:nvSpPr>
        <p:spPr>
          <a:xfrm>
            <a:off x="938867" y="4181446"/>
            <a:ext cx="1250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200" dirty="0"/>
              <a:t>מבנה סטנדרטי של כל התרחישים בתחזית בקובץ יחיד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846DF-7D91-08EA-5BA5-A4C63FBED98A}"/>
              </a:ext>
            </a:extLst>
          </p:cNvPr>
          <p:cNvSpPr txBox="1"/>
          <p:nvPr/>
        </p:nvSpPr>
        <p:spPr>
          <a:xfrm>
            <a:off x="4831453" y="3429000"/>
            <a:ext cx="803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100" dirty="0"/>
              <a:t>יתכן ניקיון והשלמה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BB2A0E-D97B-2B15-273E-0F4482F024D3}"/>
              </a:ext>
            </a:extLst>
          </p:cNvPr>
          <p:cNvSpPr/>
          <p:nvPr/>
        </p:nvSpPr>
        <p:spPr>
          <a:xfrm>
            <a:off x="7947876" y="1190821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41EAF-BC14-FB09-5016-E7C8A310F013}"/>
              </a:ext>
            </a:extLst>
          </p:cNvPr>
          <p:cNvSpPr/>
          <p:nvPr/>
        </p:nvSpPr>
        <p:spPr>
          <a:xfrm>
            <a:off x="7947876" y="2727390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28038-A4F4-A0BB-2C38-B7896277E152}"/>
              </a:ext>
            </a:extLst>
          </p:cNvPr>
          <p:cNvSpPr/>
          <p:nvPr/>
        </p:nvSpPr>
        <p:spPr>
          <a:xfrm>
            <a:off x="7947876" y="4263959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66DE-B6B7-3647-B888-FAF12AA011A9}"/>
              </a:ext>
            </a:extLst>
          </p:cNvPr>
          <p:cNvSpPr txBox="1"/>
          <p:nvPr/>
        </p:nvSpPr>
        <p:spPr>
          <a:xfrm>
            <a:off x="8025053" y="1229185"/>
            <a:ext cx="316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scenario, year, </a:t>
            </a:r>
            <a:r>
              <a:rPr lang="en-US" dirty="0" err="1"/>
              <a:t>taz</a:t>
            </a:r>
            <a:r>
              <a:rPr lang="en-US" dirty="0"/>
              <a:t>, pop, emp,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60214-DBD1-BE42-B73D-9A33B9E78B4F}"/>
              </a:ext>
            </a:extLst>
          </p:cNvPr>
          <p:cNvSpPr/>
          <p:nvPr/>
        </p:nvSpPr>
        <p:spPr>
          <a:xfrm>
            <a:off x="1914721" y="830232"/>
            <a:ext cx="3615376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0F7-A7B7-7219-D88F-6B983B2CE446}"/>
              </a:ext>
            </a:extLst>
          </p:cNvPr>
          <p:cNvSpPr txBox="1"/>
          <p:nvPr/>
        </p:nvSpPr>
        <p:spPr>
          <a:xfrm>
            <a:off x="2200276" y="368909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Scenario=1, var=pop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618AB-6C9C-816B-014E-01E68E55BB45}"/>
              </a:ext>
            </a:extLst>
          </p:cNvPr>
          <p:cNvSpPr txBox="1"/>
          <p:nvPr/>
        </p:nvSpPr>
        <p:spPr>
          <a:xfrm>
            <a:off x="2072223" y="1015581"/>
            <a:ext cx="263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taz</a:t>
            </a:r>
            <a:r>
              <a:rPr lang="en-US" dirty="0"/>
              <a:t>, year1, year2, year3,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FAD7DA-AEB1-6AF1-267D-868E43BC7C17}"/>
              </a:ext>
            </a:extLst>
          </p:cNvPr>
          <p:cNvSpPr/>
          <p:nvPr/>
        </p:nvSpPr>
        <p:spPr>
          <a:xfrm>
            <a:off x="1914721" y="3835884"/>
            <a:ext cx="3615376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C0318-B315-DE5F-30EA-F1E37254CDBC}"/>
              </a:ext>
            </a:extLst>
          </p:cNvPr>
          <p:cNvSpPr txBox="1"/>
          <p:nvPr/>
        </p:nvSpPr>
        <p:spPr>
          <a:xfrm>
            <a:off x="2366726" y="3374561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year=1, var=pop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EA2BA-5C48-B393-D868-1DB5BAA8E5D3}"/>
              </a:ext>
            </a:extLst>
          </p:cNvPr>
          <p:cNvSpPr txBox="1"/>
          <p:nvPr/>
        </p:nvSpPr>
        <p:spPr>
          <a:xfrm>
            <a:off x="2366726" y="4021233"/>
            <a:ext cx="234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taz</a:t>
            </a:r>
            <a:r>
              <a:rPr lang="en-US" dirty="0"/>
              <a:t>, scn1, scn2, scn3, 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0F63F5-4E66-0CF5-A540-C2AB313515C2}"/>
              </a:ext>
            </a:extLst>
          </p:cNvPr>
          <p:cNvCxnSpPr/>
          <p:nvPr/>
        </p:nvCxnSpPr>
        <p:spPr>
          <a:xfrm flipH="1" flipV="1">
            <a:off x="5980128" y="1598516"/>
            <a:ext cx="1470582" cy="10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2E253F-212D-4F2D-A132-A320F502046D}"/>
              </a:ext>
            </a:extLst>
          </p:cNvPr>
          <p:cNvCxnSpPr>
            <a:cxnSpLocks/>
          </p:cNvCxnSpPr>
          <p:nvPr/>
        </p:nvCxnSpPr>
        <p:spPr>
          <a:xfrm flipH="1">
            <a:off x="6048571" y="3304448"/>
            <a:ext cx="1470582" cy="106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BBE322-5596-5CCD-4F7E-F911493367D2}"/>
              </a:ext>
            </a:extLst>
          </p:cNvPr>
          <p:cNvCxnSpPr/>
          <p:nvPr/>
        </p:nvCxnSpPr>
        <p:spPr>
          <a:xfrm flipH="1">
            <a:off x="1452808" y="1413851"/>
            <a:ext cx="27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3824F0-8468-CB06-1535-1D607EE3943F}"/>
              </a:ext>
            </a:extLst>
          </p:cNvPr>
          <p:cNvSpPr txBox="1"/>
          <p:nvPr/>
        </p:nvSpPr>
        <p:spPr>
          <a:xfrm>
            <a:off x="459882" y="1190821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Chart, </a:t>
            </a:r>
          </a:p>
          <a:p>
            <a:r>
              <a:rPr lang="en-US" dirty="0"/>
              <a:t>map(chart)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22B256-EB23-F8DD-BA8F-A86288701F15}"/>
              </a:ext>
            </a:extLst>
          </p:cNvPr>
          <p:cNvCxnSpPr/>
          <p:nvPr/>
        </p:nvCxnSpPr>
        <p:spPr>
          <a:xfrm>
            <a:off x="11486332" y="1318071"/>
            <a:ext cx="0" cy="458008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2C055E-7F7E-1D86-DE56-7355ABA3B5E6}"/>
              </a:ext>
            </a:extLst>
          </p:cNvPr>
          <p:cNvSpPr txBox="1"/>
          <p:nvPr/>
        </p:nvSpPr>
        <p:spPr>
          <a:xfrm>
            <a:off x="8553991" y="5682714"/>
            <a:ext cx="21060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pPr algn="ctr"/>
            <a:r>
              <a:rPr lang="he-IL" sz="1050" dirty="0"/>
              <a:t>3. קובץ </a:t>
            </a:r>
            <a:r>
              <a:rPr lang="en-US" sz="1050" dirty="0"/>
              <a:t>csv</a:t>
            </a:r>
            <a:r>
              <a:rPr lang="he-IL" sz="1050" dirty="0"/>
              <a:t> עם כל הנתונים של מקור הנתונים </a:t>
            </a:r>
            <a:endParaRPr lang="en-US" sz="10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89C464-D7CB-9807-B97F-A5E973444747}"/>
              </a:ext>
            </a:extLst>
          </p:cNvPr>
          <p:cNvCxnSpPr/>
          <p:nvPr/>
        </p:nvCxnSpPr>
        <p:spPr>
          <a:xfrm>
            <a:off x="9191625" y="738241"/>
            <a:ext cx="0" cy="44814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E0BAC0-0E81-67DB-BC55-9883662E1897}"/>
              </a:ext>
            </a:extLst>
          </p:cNvPr>
          <p:cNvCxnSpPr/>
          <p:nvPr/>
        </p:nvCxnSpPr>
        <p:spPr>
          <a:xfrm>
            <a:off x="2628900" y="1598516"/>
            <a:ext cx="18669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3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615CE04-8A22-97F6-864F-85230B206694}"/>
              </a:ext>
            </a:extLst>
          </p:cNvPr>
          <p:cNvSpPr/>
          <p:nvPr/>
        </p:nvSpPr>
        <p:spPr>
          <a:xfrm>
            <a:off x="7096125" y="4733925"/>
            <a:ext cx="2409825" cy="1795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35A97-385C-98AA-5102-4164239FC750}"/>
              </a:ext>
            </a:extLst>
          </p:cNvPr>
          <p:cNvSpPr txBox="1"/>
          <p:nvPr/>
        </p:nvSpPr>
        <p:spPr>
          <a:xfrm>
            <a:off x="9744075" y="619125"/>
            <a:ext cx="9989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תרחיש 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4CF73-71A2-BBAF-404F-99D02EDDE391}"/>
              </a:ext>
            </a:extLst>
          </p:cNvPr>
          <p:cNvSpPr txBox="1"/>
          <p:nvPr/>
        </p:nvSpPr>
        <p:spPr>
          <a:xfrm>
            <a:off x="9744075" y="1085850"/>
            <a:ext cx="75854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שנה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64721-E1CB-48ED-DB26-1508A044DC2F}"/>
              </a:ext>
            </a:extLst>
          </p:cNvPr>
          <p:cNvSpPr/>
          <p:nvPr/>
        </p:nvSpPr>
        <p:spPr>
          <a:xfrm>
            <a:off x="8258175" y="561975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C54A0-B83A-2919-F59D-6658227F95FB}"/>
              </a:ext>
            </a:extLst>
          </p:cNvPr>
          <p:cNvSpPr txBox="1"/>
          <p:nvPr/>
        </p:nvSpPr>
        <p:spPr>
          <a:xfrm>
            <a:off x="10743066" y="292417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2 בחירות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1CD23-055D-1498-2597-ACEC8578A7A2}"/>
              </a:ext>
            </a:extLst>
          </p:cNvPr>
          <p:cNvSpPr/>
          <p:nvPr/>
        </p:nvSpPr>
        <p:spPr>
          <a:xfrm>
            <a:off x="8258175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CF062-5DD0-9BF8-D936-4D2766992003}"/>
              </a:ext>
            </a:extLst>
          </p:cNvPr>
          <p:cNvSpPr/>
          <p:nvPr/>
        </p:nvSpPr>
        <p:spPr>
          <a:xfrm>
            <a:off x="7015730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7011EE-7D87-0596-B4EC-5691C7B09704}"/>
              </a:ext>
            </a:extLst>
          </p:cNvPr>
          <p:cNvSpPr/>
          <p:nvPr/>
        </p:nvSpPr>
        <p:spPr>
          <a:xfrm>
            <a:off x="5144068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45D23-50ED-F289-E468-D20261EEABA7}"/>
              </a:ext>
            </a:extLst>
          </p:cNvPr>
          <p:cNvSpPr/>
          <p:nvPr/>
        </p:nvSpPr>
        <p:spPr>
          <a:xfrm>
            <a:off x="3901623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B50C90-AFA4-178C-1610-F87C6109B740}"/>
              </a:ext>
            </a:extLst>
          </p:cNvPr>
          <p:cNvSpPr txBox="1"/>
          <p:nvPr/>
        </p:nvSpPr>
        <p:spPr>
          <a:xfrm>
            <a:off x="10371591" y="542710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&gt;2 </a:t>
            </a:r>
            <a:r>
              <a:rPr lang="he-IL" dirty="0"/>
              <a:t> בחירות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A1B34-E739-467B-F5DB-2770C18CD673}"/>
              </a:ext>
            </a:extLst>
          </p:cNvPr>
          <p:cNvSpPr/>
          <p:nvPr/>
        </p:nvSpPr>
        <p:spPr>
          <a:xfrm>
            <a:off x="5009646" y="3294578"/>
            <a:ext cx="268843" cy="268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B669A-0B3C-6DE3-B295-97F0C569789E}"/>
              </a:ext>
            </a:extLst>
          </p:cNvPr>
          <p:cNvSpPr/>
          <p:nvPr/>
        </p:nvSpPr>
        <p:spPr>
          <a:xfrm>
            <a:off x="2250061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1D7555-F8A4-E358-B8D5-AB65F8BDDCD3}"/>
              </a:ext>
            </a:extLst>
          </p:cNvPr>
          <p:cNvCxnSpPr/>
          <p:nvPr/>
        </p:nvCxnSpPr>
        <p:spPr>
          <a:xfrm>
            <a:off x="2505075" y="3133722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3436AE8-D5AC-D941-A8CA-3CB16B0FA40F}"/>
              </a:ext>
            </a:extLst>
          </p:cNvPr>
          <p:cNvSpPr/>
          <p:nvPr/>
        </p:nvSpPr>
        <p:spPr>
          <a:xfrm>
            <a:off x="2695575" y="2905122"/>
            <a:ext cx="76200" cy="228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1D3EBF-095B-08C7-C199-954E8CA79E6C}"/>
              </a:ext>
            </a:extLst>
          </p:cNvPr>
          <p:cNvSpPr/>
          <p:nvPr/>
        </p:nvSpPr>
        <p:spPr>
          <a:xfrm>
            <a:off x="2771775" y="2647950"/>
            <a:ext cx="76200" cy="500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C3DBB-BA5A-B188-77CD-9F4FF7B2CC62}"/>
              </a:ext>
            </a:extLst>
          </p:cNvPr>
          <p:cNvSpPr/>
          <p:nvPr/>
        </p:nvSpPr>
        <p:spPr>
          <a:xfrm>
            <a:off x="286884" y="2647950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הפרשים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B19D57-3026-EE24-8B5A-BE4784B2A726}"/>
              </a:ext>
            </a:extLst>
          </p:cNvPr>
          <p:cNvSpPr/>
          <p:nvPr/>
        </p:nvSpPr>
        <p:spPr>
          <a:xfrm>
            <a:off x="7943850" y="48196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89581-B958-5CED-C8F4-221DBFAAD5F1}"/>
              </a:ext>
            </a:extLst>
          </p:cNvPr>
          <p:cNvSpPr/>
          <p:nvPr/>
        </p:nvSpPr>
        <p:spPr>
          <a:xfrm>
            <a:off x="7244331" y="48196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DFAECC-7C61-63C1-B69E-4A6BE9685553}"/>
              </a:ext>
            </a:extLst>
          </p:cNvPr>
          <p:cNvSpPr/>
          <p:nvPr/>
        </p:nvSpPr>
        <p:spPr>
          <a:xfrm>
            <a:off x="8643369" y="4809530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FB79E-DA9C-686F-2C1A-3F91D82FCBB4}"/>
              </a:ext>
            </a:extLst>
          </p:cNvPr>
          <p:cNvSpPr/>
          <p:nvPr/>
        </p:nvSpPr>
        <p:spPr>
          <a:xfrm>
            <a:off x="7943850" y="56959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A9042B-1845-7D4E-8F99-1CA8DBA11198}"/>
              </a:ext>
            </a:extLst>
          </p:cNvPr>
          <p:cNvSpPr/>
          <p:nvPr/>
        </p:nvSpPr>
        <p:spPr>
          <a:xfrm>
            <a:off x="7244331" y="5695949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D7D6D0-6D09-932C-4DC6-A418ED47F0C4}"/>
              </a:ext>
            </a:extLst>
          </p:cNvPr>
          <p:cNvSpPr/>
          <p:nvPr/>
        </p:nvSpPr>
        <p:spPr>
          <a:xfrm>
            <a:off x="8643369" y="5685830"/>
            <a:ext cx="62865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670983-18CF-EA68-6714-4A921136B6FC}"/>
              </a:ext>
            </a:extLst>
          </p:cNvPr>
          <p:cNvSpPr/>
          <p:nvPr/>
        </p:nvSpPr>
        <p:spPr>
          <a:xfrm>
            <a:off x="5472112" y="4780955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0B68D6-AFD4-CC23-2B48-60C454DC2AD3}"/>
              </a:ext>
            </a:extLst>
          </p:cNvPr>
          <p:cNvCxnSpPr/>
          <p:nvPr/>
        </p:nvCxnSpPr>
        <p:spPr>
          <a:xfrm>
            <a:off x="5727126" y="5266727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FE0FC70-AF87-2B89-37AA-DB99DC610761}"/>
              </a:ext>
            </a:extLst>
          </p:cNvPr>
          <p:cNvSpPr/>
          <p:nvPr/>
        </p:nvSpPr>
        <p:spPr>
          <a:xfrm>
            <a:off x="5917626" y="5038127"/>
            <a:ext cx="76200" cy="228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6C2CA4-CF3E-CD8B-9E6C-C28CDC167570}"/>
              </a:ext>
            </a:extLst>
          </p:cNvPr>
          <p:cNvSpPr/>
          <p:nvPr/>
        </p:nvSpPr>
        <p:spPr>
          <a:xfrm>
            <a:off x="5993826" y="4780955"/>
            <a:ext cx="76200" cy="500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579892-C261-AEE1-C67C-AB5B2A935C52}"/>
              </a:ext>
            </a:extLst>
          </p:cNvPr>
          <p:cNvSpPr/>
          <p:nvPr/>
        </p:nvSpPr>
        <p:spPr>
          <a:xfrm>
            <a:off x="5727126" y="619125"/>
            <a:ext cx="1247775" cy="156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מפה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B9CBB8-7FD8-AD6B-2640-B3CFF8F47AD8}"/>
              </a:ext>
            </a:extLst>
          </p:cNvPr>
          <p:cNvSpPr/>
          <p:nvPr/>
        </p:nvSpPr>
        <p:spPr>
          <a:xfrm>
            <a:off x="5881687" y="781050"/>
            <a:ext cx="619125" cy="619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86291A-C1A0-C64C-C3A7-30DFF7228ABC}"/>
              </a:ext>
            </a:extLst>
          </p:cNvPr>
          <p:cNvCxnSpPr/>
          <p:nvPr/>
        </p:nvCxnSpPr>
        <p:spPr>
          <a:xfrm flipV="1">
            <a:off x="6162675" y="762000"/>
            <a:ext cx="0" cy="35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BB1741-8060-877B-E1B5-2646E9E9EEAA}"/>
              </a:ext>
            </a:extLst>
          </p:cNvPr>
          <p:cNvCxnSpPr/>
          <p:nvPr/>
        </p:nvCxnSpPr>
        <p:spPr>
          <a:xfrm>
            <a:off x="6191249" y="1118116"/>
            <a:ext cx="309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B69D7C-B5E3-CBD5-C42A-496746F5221A}"/>
              </a:ext>
            </a:extLst>
          </p:cNvPr>
          <p:cNvCxnSpPr/>
          <p:nvPr/>
        </p:nvCxnSpPr>
        <p:spPr>
          <a:xfrm>
            <a:off x="8058150" y="304800"/>
            <a:ext cx="514350" cy="62865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24E84A-0C0B-73B6-0AFF-41B83B5F067E}"/>
              </a:ext>
            </a:extLst>
          </p:cNvPr>
          <p:cNvSpPr txBox="1"/>
          <p:nvPr/>
        </p:nvSpPr>
        <p:spPr>
          <a:xfrm>
            <a:off x="8424043" y="1606034"/>
            <a:ext cx="12009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(משתנה 1)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222E5E-88AA-D239-B82E-04B546E615F1}"/>
              </a:ext>
            </a:extLst>
          </p:cNvPr>
          <p:cNvSpPr txBox="1"/>
          <p:nvPr/>
        </p:nvSpPr>
        <p:spPr>
          <a:xfrm>
            <a:off x="4092841" y="901184"/>
            <a:ext cx="164500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(מספר משתנים)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075246-6472-D08B-CAF1-C6C5CC81ED1F}"/>
              </a:ext>
            </a:extLst>
          </p:cNvPr>
          <p:cNvSpPr txBox="1"/>
          <p:nvPr/>
        </p:nvSpPr>
        <p:spPr>
          <a:xfrm>
            <a:off x="3497836" y="1534894"/>
            <a:ext cx="25442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או משנה 1 + משתנה סיווג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33D50E-2AB2-4D91-19B0-0F77CFD15190}"/>
              </a:ext>
            </a:extLst>
          </p:cNvPr>
          <p:cNvCxnSpPr>
            <a:cxnSpLocks/>
          </p:cNvCxnSpPr>
          <p:nvPr/>
        </p:nvCxnSpPr>
        <p:spPr>
          <a:xfrm flipH="1">
            <a:off x="9063264" y="4490978"/>
            <a:ext cx="680811" cy="82808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36E047B-6DFF-E77E-CF4A-96B4F0B3AF91}"/>
              </a:ext>
            </a:extLst>
          </p:cNvPr>
          <p:cNvSpPr txBox="1"/>
          <p:nvPr/>
        </p:nvSpPr>
        <p:spPr>
          <a:xfrm>
            <a:off x="7717610" y="6438305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map</a:t>
            </a:r>
          </a:p>
        </p:txBody>
      </p:sp>
    </p:spTree>
    <p:extLst>
      <p:ext uri="{BB962C8B-B14F-4D97-AF65-F5344CB8AC3E}">
        <p14:creationId xmlns:p14="http://schemas.microsoft.com/office/powerpoint/2010/main" val="287433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5FEC2C-C82F-8F49-9DDE-9A0EE0D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CAE-3E41-944A-1C91-63BA5798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מקור יחיד, תחזית יחידה, תרחיש יחיד, שנה יחידה</a:t>
            </a:r>
          </a:p>
          <a:p>
            <a:r>
              <a:rPr lang="he-IL" dirty="0"/>
              <a:t>מקור יחיד, תחזית יחידה, תרחיש יחיד, בין השנים</a:t>
            </a:r>
          </a:p>
          <a:p>
            <a:r>
              <a:rPr lang="he-IL" dirty="0"/>
              <a:t>מקור יחיד, תחזית יחידה, בין תרחישים, (או שנה או בין השנים)</a:t>
            </a:r>
          </a:p>
          <a:p>
            <a:r>
              <a:rPr lang="he-IL" dirty="0"/>
              <a:t>מקור יחיד, בין תחזיות =&gt; 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r>
              <a:rPr lang="he-IL" dirty="0"/>
              <a:t>...</a:t>
            </a:r>
          </a:p>
          <a:p>
            <a:r>
              <a:rPr lang="he-IL" dirty="0"/>
              <a:t>....</a:t>
            </a:r>
          </a:p>
          <a:p>
            <a:r>
              <a:rPr lang="he-IL" dirty="0"/>
              <a:t>בין מקורות =&gt;</a:t>
            </a:r>
            <a:r>
              <a:rPr lang="en-US" dirty="0"/>
              <a:t> </a:t>
            </a:r>
            <a:r>
              <a:rPr lang="he-IL" dirty="0"/>
              <a:t>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DFC4-BF8B-39B2-DAFA-B2D3D810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022" y="-1960"/>
            <a:ext cx="2058971" cy="1325563"/>
          </a:xfrm>
        </p:spPr>
        <p:txBody>
          <a:bodyPr/>
          <a:lstStyle/>
          <a:p>
            <a:r>
              <a:rPr lang="he-IL" dirty="0"/>
              <a:t>התוכנה – "</a:t>
            </a:r>
            <a:r>
              <a:rPr lang="he-IL" dirty="0" err="1"/>
              <a:t>צפיין</a:t>
            </a:r>
            <a:r>
              <a:rPr lang="he-IL" dirty="0"/>
              <a:t>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6E49-39B2-A910-3EAF-7AF93C39BADE}"/>
              </a:ext>
            </a:extLst>
          </p:cNvPr>
          <p:cNvSpPr txBox="1"/>
          <p:nvPr/>
        </p:nvSpPr>
        <p:spPr>
          <a:xfrm>
            <a:off x="7701578" y="1627341"/>
            <a:ext cx="10406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E503-D1C2-B672-3A4E-963982A2A733}"/>
              </a:ext>
            </a:extLst>
          </p:cNvPr>
          <p:cNvSpPr txBox="1"/>
          <p:nvPr/>
        </p:nvSpPr>
        <p:spPr>
          <a:xfrm>
            <a:off x="6937908" y="4458875"/>
            <a:ext cx="22958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ספריית פונקציות</a:t>
            </a:r>
            <a:r>
              <a:rPr lang="en-US" dirty="0"/>
              <a:t> </a:t>
            </a:r>
            <a:r>
              <a:rPr lang="he-IL" dirty="0"/>
              <a:t>כלליות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3147-9C58-B448-FD6F-995CCC94DC8A}"/>
              </a:ext>
            </a:extLst>
          </p:cNvPr>
          <p:cNvSpPr txBox="1"/>
          <p:nvPr/>
        </p:nvSpPr>
        <p:spPr>
          <a:xfrm>
            <a:off x="7970403" y="2397807"/>
            <a:ext cx="5902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28A90-7518-9722-6FA8-7F6C58F217AA}"/>
              </a:ext>
            </a:extLst>
          </p:cNvPr>
          <p:cNvSpPr txBox="1"/>
          <p:nvPr/>
        </p:nvSpPr>
        <p:spPr>
          <a:xfrm>
            <a:off x="7736845" y="3502463"/>
            <a:ext cx="9701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"תרחיש"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5B313-2263-7B5C-78B7-0568E8C600BE}"/>
              </a:ext>
            </a:extLst>
          </p:cNvPr>
          <p:cNvSpPr txBox="1"/>
          <p:nvPr/>
        </p:nvSpPr>
        <p:spPr>
          <a:xfrm>
            <a:off x="8085819" y="689780"/>
            <a:ext cx="35939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D09D1-B240-9A01-031E-08E996E11EDB}"/>
              </a:ext>
            </a:extLst>
          </p:cNvPr>
          <p:cNvSpPr txBox="1"/>
          <p:nvPr/>
        </p:nvSpPr>
        <p:spPr>
          <a:xfrm>
            <a:off x="4876730" y="667343"/>
            <a:ext cx="149257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app.R</a:t>
            </a:r>
            <a:r>
              <a:rPr lang="en-US" sz="1200" dirty="0"/>
              <a:t> (Shiny)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D92FF-B476-6CA3-1401-0CB48149D042}"/>
              </a:ext>
            </a:extLst>
          </p:cNvPr>
          <p:cNvSpPr txBox="1"/>
          <p:nvPr/>
        </p:nvSpPr>
        <p:spPr>
          <a:xfrm>
            <a:off x="5087456" y="1594822"/>
            <a:ext cx="107112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main.R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697C1-3B33-C697-65CC-7A9E74581EEA}"/>
              </a:ext>
            </a:extLst>
          </p:cNvPr>
          <p:cNvSpPr txBox="1"/>
          <p:nvPr/>
        </p:nvSpPr>
        <p:spPr>
          <a:xfrm>
            <a:off x="5016169" y="2397807"/>
            <a:ext cx="12137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maplib.R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B46E-EB79-526A-0648-5D4F441BB334}"/>
              </a:ext>
            </a:extLst>
          </p:cNvPr>
          <p:cNvSpPr txBox="1"/>
          <p:nvPr/>
        </p:nvSpPr>
        <p:spPr>
          <a:xfrm>
            <a:off x="5016169" y="3332541"/>
            <a:ext cx="12137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scnlib.R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407A00-3D7D-3B11-5614-2F214DCB2960}"/>
              </a:ext>
            </a:extLst>
          </p:cNvPr>
          <p:cNvCxnSpPr/>
          <p:nvPr/>
        </p:nvCxnSpPr>
        <p:spPr>
          <a:xfrm>
            <a:off x="5788058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DD648-E393-84EE-2E0E-B5993D9AB94B}"/>
              </a:ext>
            </a:extLst>
          </p:cNvPr>
          <p:cNvCxnSpPr>
            <a:cxnSpLocks/>
          </p:cNvCxnSpPr>
          <p:nvPr/>
        </p:nvCxnSpPr>
        <p:spPr>
          <a:xfrm flipV="1">
            <a:off x="5552387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71C7F1-8243-0EEB-1670-A56F9956C27F}"/>
              </a:ext>
            </a:extLst>
          </p:cNvPr>
          <p:cNvCxnSpPr>
            <a:stCxn id="13" idx="1"/>
            <a:endCxn id="15" idx="1"/>
          </p:cNvCxnSpPr>
          <p:nvPr/>
        </p:nvCxnSpPr>
        <p:spPr>
          <a:xfrm rot="10800000" flipV="1">
            <a:off x="5016170" y="1779487"/>
            <a:ext cx="71287" cy="80298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9629C4B-255F-64F6-7CBB-330D4AA5B4F1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5016170" y="1779487"/>
            <a:ext cx="71287" cy="1737719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AA0AD7-3DAA-04F2-4BEB-3B91D55A81F1}"/>
              </a:ext>
            </a:extLst>
          </p:cNvPr>
          <p:cNvSpPr txBox="1"/>
          <p:nvPr/>
        </p:nvSpPr>
        <p:spPr>
          <a:xfrm>
            <a:off x="5016169" y="4462747"/>
            <a:ext cx="103459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utillib.R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40E6955-5123-7D2E-B4B4-7CBB5A0D61C5}"/>
              </a:ext>
            </a:extLst>
          </p:cNvPr>
          <p:cNvCxnSpPr>
            <a:stCxn id="13" idx="1"/>
            <a:endCxn id="26" idx="1"/>
          </p:cNvCxnSpPr>
          <p:nvPr/>
        </p:nvCxnSpPr>
        <p:spPr>
          <a:xfrm rot="10800000" flipV="1">
            <a:off x="5016170" y="1779487"/>
            <a:ext cx="71287" cy="286792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DCBA10-79BF-C27D-ABCA-A658A52FE21B}"/>
              </a:ext>
            </a:extLst>
          </p:cNvPr>
          <p:cNvSpPr txBox="1"/>
          <p:nvPr/>
        </p:nvSpPr>
        <p:spPr>
          <a:xfrm>
            <a:off x="586496" y="3319243"/>
            <a:ext cx="101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sctest.R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8B4E9B-7A00-2725-B796-14E69CEDB7FB}"/>
              </a:ext>
            </a:extLst>
          </p:cNvPr>
          <p:cNvSpPr txBox="1"/>
          <p:nvPr/>
        </p:nvSpPr>
        <p:spPr>
          <a:xfrm>
            <a:off x="305914" y="2312381"/>
            <a:ext cx="163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mapviewtest.R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7BFDE-D348-D4AB-EAF6-BC58886FDFEF}"/>
              </a:ext>
            </a:extLst>
          </p:cNvPr>
          <p:cNvSpPr txBox="1"/>
          <p:nvPr/>
        </p:nvSpPr>
        <p:spPr>
          <a:xfrm>
            <a:off x="2653170" y="328689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B0727-3ACE-A66D-FA95-25B75CE813D3}"/>
              </a:ext>
            </a:extLst>
          </p:cNvPr>
          <p:cNvSpPr txBox="1"/>
          <p:nvPr/>
        </p:nvSpPr>
        <p:spPr>
          <a:xfrm>
            <a:off x="2653170" y="2351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object()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6E1E0-F0C9-3340-8FAE-C036E6A45480}"/>
              </a:ext>
            </a:extLst>
          </p:cNvPr>
          <p:cNvSpPr txBox="1"/>
          <p:nvPr/>
        </p:nvSpPr>
        <p:spPr>
          <a:xfrm>
            <a:off x="2735345" y="569683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7D7B6-8F1B-70A7-9DE0-2BB90697C46F}"/>
              </a:ext>
            </a:extLst>
          </p:cNvPr>
          <p:cNvSpPr txBox="1"/>
          <p:nvPr/>
        </p:nvSpPr>
        <p:spPr>
          <a:xfrm>
            <a:off x="3238513" y="6608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5898B3-0AF2-1481-382F-AC5EBBBED85B}"/>
              </a:ext>
            </a:extLst>
          </p:cNvPr>
          <p:cNvCxnSpPr>
            <a:cxnSpLocks/>
            <a:stCxn id="13" idx="1"/>
            <a:endCxn id="32" idx="1"/>
          </p:cNvCxnSpPr>
          <p:nvPr/>
        </p:nvCxnSpPr>
        <p:spPr>
          <a:xfrm rot="10800000" flipV="1">
            <a:off x="5018134" y="1779487"/>
            <a:ext cx="69322" cy="4102009"/>
          </a:xfrm>
          <a:prstGeom prst="bentConnector3">
            <a:avLst>
              <a:gd name="adj1" fmla="val 429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78AFF-2C40-0357-B666-4CC857BEACB9}"/>
              </a:ext>
            </a:extLst>
          </p:cNvPr>
          <p:cNvSpPr txBox="1"/>
          <p:nvPr/>
        </p:nvSpPr>
        <p:spPr>
          <a:xfrm>
            <a:off x="5018134" y="5419832"/>
            <a:ext cx="149257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proc-</a:t>
            </a:r>
            <a:r>
              <a:rPr lang="en-US" dirty="0" err="1"/>
              <a:t>tbl.R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chrt.R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map.R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04A074-0A29-2B73-C793-0068391A93AC}"/>
              </a:ext>
            </a:extLst>
          </p:cNvPr>
          <p:cNvSpPr txBox="1"/>
          <p:nvPr/>
        </p:nvSpPr>
        <p:spPr>
          <a:xfrm>
            <a:off x="7319583" y="5696831"/>
            <a:ext cx="18918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עיבודים ופרוצדורות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175549-CCE9-7FC3-5389-0DE776092C8A}"/>
              </a:ext>
            </a:extLst>
          </p:cNvPr>
          <p:cNvSpPr txBox="1"/>
          <p:nvPr/>
        </p:nvSpPr>
        <p:spPr>
          <a:xfrm>
            <a:off x="3440784" y="93325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479F1A-B905-4C8A-8E93-EA126C06291F}"/>
              </a:ext>
            </a:extLst>
          </p:cNvPr>
          <p:cNvCxnSpPr/>
          <p:nvPr/>
        </p:nvCxnSpPr>
        <p:spPr>
          <a:xfrm>
            <a:off x="4430599" y="1102936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E3CFCF-C609-9C80-4D43-0FD21EDD39AD}"/>
              </a:ext>
            </a:extLst>
          </p:cNvPr>
          <p:cNvSpPr txBox="1"/>
          <p:nvPr/>
        </p:nvSpPr>
        <p:spPr>
          <a:xfrm>
            <a:off x="5215494" y="9332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3243AD-9A7D-9558-F57A-CA0543C4256E}"/>
              </a:ext>
            </a:extLst>
          </p:cNvPr>
          <p:cNvCxnSpPr/>
          <p:nvPr/>
        </p:nvCxnSpPr>
        <p:spPr>
          <a:xfrm>
            <a:off x="6000389" y="1102936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0FA3B5-44F8-CB5A-7D8D-1BB440ED3603}"/>
              </a:ext>
            </a:extLst>
          </p:cNvPr>
          <p:cNvSpPr txBox="1"/>
          <p:nvPr/>
        </p:nvSpPr>
        <p:spPr>
          <a:xfrm>
            <a:off x="6785284" y="933253"/>
            <a:ext cx="225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Basemap</a:t>
            </a:r>
            <a:r>
              <a:rPr lang="en-US" dirty="0"/>
              <a:t> = </a:t>
            </a:r>
            <a:r>
              <a:rPr lang="en-US" dirty="0" err="1"/>
              <a:t>mapview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25D34-BE78-50AC-76BF-DE0BA6AA6614}"/>
              </a:ext>
            </a:extLst>
          </p:cNvPr>
          <p:cNvSpPr txBox="1"/>
          <p:nvPr/>
        </p:nvSpPr>
        <p:spPr>
          <a:xfrm>
            <a:off x="2083324" y="3610466"/>
            <a:ext cx="12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Proc-</a:t>
            </a:r>
            <a:r>
              <a:rPr lang="en-US" dirty="0" err="1"/>
              <a:t>map.R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37C8A-3C2B-CA50-A477-5D3CA188D598}"/>
              </a:ext>
            </a:extLst>
          </p:cNvPr>
          <p:cNvCxnSpPr/>
          <p:nvPr/>
        </p:nvCxnSpPr>
        <p:spPr>
          <a:xfrm>
            <a:off x="3440784" y="3795132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ED4F55-90E0-2D50-2380-D404499BA8B3}"/>
              </a:ext>
            </a:extLst>
          </p:cNvPr>
          <p:cNvSpPr txBox="1"/>
          <p:nvPr/>
        </p:nvSpPr>
        <p:spPr>
          <a:xfrm>
            <a:off x="4225679" y="3610466"/>
            <a:ext cx="214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Simplemap</a:t>
            </a:r>
            <a:r>
              <a:rPr lang="en-US" dirty="0"/>
              <a:t>(</a:t>
            </a:r>
            <a:r>
              <a:rPr lang="en-US" dirty="0" err="1"/>
              <a:t>usereq</a:t>
            </a:r>
            <a:r>
              <a:rPr lang="en-US" dirty="0"/>
              <a:t>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X = </a:t>
            </a:r>
            <a:r>
              <a:rPr lang="en-US" dirty="0" err="1"/>
              <a:t>mapview</a:t>
            </a:r>
            <a:r>
              <a:rPr lang="en-US" dirty="0"/>
              <a:t>(….)</a:t>
            </a:r>
          </a:p>
          <a:p>
            <a:r>
              <a:rPr lang="en-US" dirty="0"/>
              <a:t>Return(x)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D23082-3B1C-41AE-C3DE-31370FC9490F}"/>
              </a:ext>
            </a:extLst>
          </p:cNvPr>
          <p:cNvCxnSpPr/>
          <p:nvPr/>
        </p:nvCxnSpPr>
        <p:spPr>
          <a:xfrm>
            <a:off x="6622132" y="3795132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848C6C-BB0E-3119-4B35-42CBD8DD1617}"/>
              </a:ext>
            </a:extLst>
          </p:cNvPr>
          <p:cNvSpPr txBox="1"/>
          <p:nvPr/>
        </p:nvSpPr>
        <p:spPr>
          <a:xfrm>
            <a:off x="7369746" y="361046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Basemap</a:t>
            </a:r>
            <a:r>
              <a:rPr lang="en-US" dirty="0"/>
              <a:t> = </a:t>
            </a:r>
            <a:r>
              <a:rPr lang="en-US" dirty="0" err="1"/>
              <a:t>Basemap</a:t>
            </a:r>
            <a:r>
              <a:rPr lang="en-US" dirty="0"/>
              <a:t> +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43297-E8B1-1A13-A256-75641BEBF598}"/>
              </a:ext>
            </a:extLst>
          </p:cNvPr>
          <p:cNvSpPr txBox="1"/>
          <p:nvPr/>
        </p:nvSpPr>
        <p:spPr>
          <a:xfrm>
            <a:off x="3302277" y="232817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scenario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1C1906-BC9D-23CE-8867-1155D19F6157}"/>
              </a:ext>
            </a:extLst>
          </p:cNvPr>
          <p:cNvCxnSpPr/>
          <p:nvPr/>
        </p:nvCxnSpPr>
        <p:spPr>
          <a:xfrm>
            <a:off x="5198626" y="2512837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9021B7-CEB3-C562-B215-BB3C5FD7D49D}"/>
              </a:ext>
            </a:extLst>
          </p:cNvPr>
          <p:cNvSpPr txBox="1"/>
          <p:nvPr/>
        </p:nvSpPr>
        <p:spPr>
          <a:xfrm>
            <a:off x="6302046" y="2320679"/>
            <a:ext cx="392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Basemap</a:t>
            </a:r>
            <a:r>
              <a:rPr lang="en-US" dirty="0"/>
              <a:t> = </a:t>
            </a:r>
            <a:r>
              <a:rPr lang="en-US" dirty="0" err="1"/>
              <a:t>Basemap</a:t>
            </a:r>
            <a:r>
              <a:rPr lang="en-US" dirty="0"/>
              <a:t>  + </a:t>
            </a:r>
            <a:r>
              <a:rPr lang="en-US" dirty="0" err="1"/>
              <a:t>mapview</a:t>
            </a:r>
            <a:r>
              <a:rPr lang="en-US" dirty="0"/>
              <a:t>(</a:t>
            </a:r>
            <a:r>
              <a:rPr lang="en-US" dirty="0" err="1"/>
              <a:t>tazlyr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612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5AFE8-C5FE-2980-41CF-10AAE6078007}"/>
              </a:ext>
            </a:extLst>
          </p:cNvPr>
          <p:cNvSpPr txBox="1"/>
          <p:nvPr/>
        </p:nvSpPr>
        <p:spPr>
          <a:xfrm>
            <a:off x="5220069" y="245484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E6E7-E1D0-7A06-5420-61753E16D4AE}"/>
              </a:ext>
            </a:extLst>
          </p:cNvPr>
          <p:cNvSpPr txBox="1"/>
          <p:nvPr/>
        </p:nvSpPr>
        <p:spPr>
          <a:xfrm>
            <a:off x="1936446" y="378694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185A0-D2DE-585B-9DDC-0AE31CB66CF0}"/>
              </a:ext>
            </a:extLst>
          </p:cNvPr>
          <p:cNvSpPr txBox="1"/>
          <p:nvPr/>
        </p:nvSpPr>
        <p:spPr>
          <a:xfrm>
            <a:off x="8456637" y="660822"/>
            <a:ext cx="359394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8CF09-449B-4BC8-E9FA-4F37343CA8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36334" y="1030154"/>
            <a:ext cx="0" cy="58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E2286A-8738-4F7F-255D-0E314FF719CC}"/>
              </a:ext>
            </a:extLst>
          </p:cNvPr>
          <p:cNvSpPr txBox="1"/>
          <p:nvPr/>
        </p:nvSpPr>
        <p:spPr>
          <a:xfrm>
            <a:off x="8122122" y="1904215"/>
            <a:ext cx="13501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מה אני רוצה: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highlight>
                  <a:srgbClr val="FFFF00"/>
                </a:highlight>
              </a:rPr>
              <a:t>איזה תחזית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איזה תרחיש</a:t>
            </a:r>
          </a:p>
          <a:p>
            <a:pPr algn="r" rtl="1"/>
            <a:r>
              <a:rPr lang="he-IL" dirty="0"/>
              <a:t>איזה שנה</a:t>
            </a:r>
          </a:p>
          <a:p>
            <a:pPr algn="r" rtl="1"/>
            <a:r>
              <a:rPr lang="he-IL" dirty="0"/>
              <a:t>איזה משתנה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14583-C982-F59E-88E6-3E75788AB806}"/>
              </a:ext>
            </a:extLst>
          </p:cNvPr>
          <p:cNvCxnSpPr/>
          <p:nvPr/>
        </p:nvCxnSpPr>
        <p:spPr>
          <a:xfrm flipH="1">
            <a:off x="6740165" y="2639506"/>
            <a:ext cx="138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AFBBDB9B-4A30-C987-CD91-6056CC3D1102}"/>
              </a:ext>
            </a:extLst>
          </p:cNvPr>
          <p:cNvSpPr/>
          <p:nvPr/>
        </p:nvSpPr>
        <p:spPr>
          <a:xfrm>
            <a:off x="7598004" y="3424856"/>
            <a:ext cx="377072" cy="1093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964F0-EDD3-7A3A-0CF2-2A9D291F45F3}"/>
              </a:ext>
            </a:extLst>
          </p:cNvPr>
          <p:cNvCxnSpPr>
            <a:cxnSpLocks/>
          </p:cNvCxnSpPr>
          <p:nvPr/>
        </p:nvCxnSpPr>
        <p:spPr>
          <a:xfrm flipH="1">
            <a:off x="2960016" y="3971610"/>
            <a:ext cx="4238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F8274-CE72-D9D3-4D6A-B4CAD506CDAC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2366213" y="2639506"/>
            <a:ext cx="2853857" cy="1147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FB18F-80DF-5DC1-D73D-2207CEBAF17F}"/>
              </a:ext>
            </a:extLst>
          </p:cNvPr>
          <p:cNvSpPr txBox="1"/>
          <p:nvPr/>
        </p:nvSpPr>
        <p:spPr>
          <a:xfrm>
            <a:off x="153715" y="4749716"/>
            <a:ext cx="5284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simplemap</a:t>
            </a:r>
            <a:r>
              <a:rPr lang="en-US" dirty="0"/>
              <a:t>(</a:t>
            </a:r>
            <a:r>
              <a:rPr lang="en-US" dirty="0" err="1"/>
              <a:t>acfrsst</a:t>
            </a:r>
            <a:r>
              <a:rPr lang="en-US" dirty="0"/>
              <a:t>, </a:t>
            </a:r>
            <a:r>
              <a:rPr lang="en-US" dirty="0" err="1"/>
              <a:t>aScn</a:t>
            </a:r>
            <a:r>
              <a:rPr lang="en-US" dirty="0"/>
              <a:t>, </a:t>
            </a:r>
            <a:r>
              <a:rPr lang="en-US" dirty="0" err="1"/>
              <a:t>aYr</a:t>
            </a:r>
            <a:r>
              <a:rPr lang="en-US" dirty="0"/>
              <a:t>, </a:t>
            </a:r>
            <a:r>
              <a:rPr lang="en-US" dirty="0" err="1"/>
              <a:t>aVr</a:t>
            </a:r>
            <a:r>
              <a:rPr lang="en-US" dirty="0"/>
              <a:t>, options=….)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C0F9A-DB80-0A2B-6DBE-773903990C42}"/>
              </a:ext>
            </a:extLst>
          </p:cNvPr>
          <p:cNvCxnSpPr>
            <a:stCxn id="3" idx="2"/>
          </p:cNvCxnSpPr>
          <p:nvPr/>
        </p:nvCxnSpPr>
        <p:spPr>
          <a:xfrm flipH="1">
            <a:off x="2366211" y="4156276"/>
            <a:ext cx="1" cy="36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8E729F-60F3-D29E-F9B3-7B1185E39014}"/>
              </a:ext>
            </a:extLst>
          </p:cNvPr>
          <p:cNvSpPr txBox="1"/>
          <p:nvPr/>
        </p:nvSpPr>
        <p:spPr>
          <a:xfrm>
            <a:off x="10068621" y="3012210"/>
            <a:ext cx="886781" cy="646331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או</a:t>
            </a:r>
          </a:p>
          <a:p>
            <a:r>
              <a:rPr lang="en-US" dirty="0"/>
              <a:t>manual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FC01746-AEC6-FA01-3490-BDF6EF6BE6F2}"/>
              </a:ext>
            </a:extLst>
          </p:cNvPr>
          <p:cNvSpPr/>
          <p:nvPr/>
        </p:nvSpPr>
        <p:spPr>
          <a:xfrm>
            <a:off x="9841583" y="2526384"/>
            <a:ext cx="105665" cy="20738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E54EB8-F5B7-282A-D6D2-F0A17546C271}"/>
              </a:ext>
            </a:extLst>
          </p:cNvPr>
          <p:cNvSpPr txBox="1"/>
          <p:nvPr/>
        </p:nvSpPr>
        <p:spPr>
          <a:xfrm>
            <a:off x="2333625" y="1167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https://bhaskarvk.github.io/leaflet.extras/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C6282-1734-3A49-B3E4-CD71FD729C38}"/>
              </a:ext>
            </a:extLst>
          </p:cNvPr>
          <p:cNvSpPr txBox="1"/>
          <p:nvPr/>
        </p:nvSpPr>
        <p:spPr>
          <a:xfrm>
            <a:off x="1819275" y="3806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https://github.com/trafficonese/leaflet.extras2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70105-5C46-CD89-23B5-52474484AA45}"/>
              </a:ext>
            </a:extLst>
          </p:cNvPr>
          <p:cNvSpPr txBox="1"/>
          <p:nvPr/>
        </p:nvSpPr>
        <p:spPr>
          <a:xfrm>
            <a:off x="1819275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https://trafficonese.github.io/leaflet.extras2/</a:t>
            </a:r>
          </a:p>
        </p:txBody>
      </p:sp>
    </p:spTree>
    <p:extLst>
      <p:ext uri="{BB962C8B-B14F-4D97-AF65-F5344CB8AC3E}">
        <p14:creationId xmlns:p14="http://schemas.microsoft.com/office/powerpoint/2010/main" val="54867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12C-7E19-335B-A73B-9C1CD4DE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C7A-01FD-EA1F-928E-8E9C06E53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1D1AA21-1B32-E767-FCF3-F05B63AD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00" y="0"/>
            <a:ext cx="6953804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047612" y="5929220"/>
            <a:ext cx="1643137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4924537" y="92238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303274" y="3757390"/>
            <a:ext cx="7457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900" b="1" dirty="0"/>
              <a:t>בחר שנה/ים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7704620" y="1822918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6694071" y="1822918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9962852" y="1765264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7749427" y="2436469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6742300" y="2470933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input$selectFrcst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026724" y="231562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511571" y="196141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366EB7-71D6-73EE-6091-C9F9B77108D2}"/>
              </a:ext>
            </a:extLst>
          </p:cNvPr>
          <p:cNvCxnSpPr>
            <a:cxnSpLocks/>
          </p:cNvCxnSpPr>
          <p:nvPr/>
        </p:nvCxnSpPr>
        <p:spPr>
          <a:xfrm>
            <a:off x="1423321" y="60883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085C72-4809-E951-7E34-80DB898A83EA}"/>
              </a:ext>
            </a:extLst>
          </p:cNvPr>
          <p:cNvSpPr txBox="1"/>
          <p:nvPr/>
        </p:nvSpPr>
        <p:spPr>
          <a:xfrm>
            <a:off x="143009" y="0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F9B28-917C-7518-DF29-0E9D5927A029}"/>
              </a:ext>
            </a:extLst>
          </p:cNvPr>
          <p:cNvSpPr txBox="1"/>
          <p:nvPr/>
        </p:nvSpPr>
        <p:spPr>
          <a:xfrm>
            <a:off x="368506" y="424165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6F04D3-7972-5B17-9135-E0B1035D97B7}"/>
              </a:ext>
            </a:extLst>
          </p:cNvPr>
          <p:cNvSpPr txBox="1"/>
          <p:nvPr/>
        </p:nvSpPr>
        <p:spPr>
          <a:xfrm>
            <a:off x="670164" y="961715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tabs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6523D3-9B2F-1494-88D6-D2D56BBCDE10}"/>
              </a:ext>
            </a:extLst>
          </p:cNvPr>
          <p:cNvCxnSpPr>
            <a:cxnSpLocks/>
          </p:cNvCxnSpPr>
          <p:nvPr/>
        </p:nvCxnSpPr>
        <p:spPr>
          <a:xfrm>
            <a:off x="1560725" y="114638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09878-6E66-A485-6118-FEF32951DFD5}"/>
              </a:ext>
            </a:extLst>
          </p:cNvPr>
          <p:cNvSpPr/>
          <p:nvPr/>
        </p:nvSpPr>
        <p:spPr>
          <a:xfrm>
            <a:off x="2223262" y="842290"/>
            <a:ext cx="4391817" cy="592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54CDD-C6CE-17C2-73A5-53DD8797C53E}"/>
              </a:ext>
            </a:extLst>
          </p:cNvPr>
          <p:cNvSpPr txBox="1"/>
          <p:nvPr/>
        </p:nvSpPr>
        <p:spPr>
          <a:xfrm>
            <a:off x="3939868" y="614605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FA520-7F88-D343-795F-CADBF0CF5074}"/>
              </a:ext>
            </a:extLst>
          </p:cNvPr>
          <p:cNvSpPr/>
          <p:nvPr/>
        </p:nvSpPr>
        <p:spPr>
          <a:xfrm>
            <a:off x="6742300" y="865469"/>
            <a:ext cx="2172961" cy="5920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D00487-9392-767A-7711-60F880132D9B}"/>
              </a:ext>
            </a:extLst>
          </p:cNvPr>
          <p:cNvSpPr txBox="1"/>
          <p:nvPr/>
        </p:nvSpPr>
        <p:spPr>
          <a:xfrm>
            <a:off x="7006796" y="73634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32A9-7502-E26B-990F-458491A4804C}"/>
              </a:ext>
            </a:extLst>
          </p:cNvPr>
          <p:cNvCxnSpPr/>
          <p:nvPr/>
        </p:nvCxnSpPr>
        <p:spPr>
          <a:xfrm flipV="1">
            <a:off x="9511571" y="2500286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F8B912-0471-0590-8ACC-0D75266D96A4}"/>
              </a:ext>
            </a:extLst>
          </p:cNvPr>
          <p:cNvSpPr txBox="1"/>
          <p:nvPr/>
        </p:nvSpPr>
        <p:spPr>
          <a:xfrm>
            <a:off x="6727741" y="3106562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6B1B2E-F41C-98C7-DA71-01B09C9A79BC}"/>
              </a:ext>
            </a:extLst>
          </p:cNvPr>
          <p:cNvSpPr txBox="1"/>
          <p:nvPr/>
        </p:nvSpPr>
        <p:spPr>
          <a:xfrm>
            <a:off x="6678152" y="3723010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input$selectYr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368F2-78CB-354D-9265-B814418C7538}"/>
              </a:ext>
            </a:extLst>
          </p:cNvPr>
          <p:cNvSpPr txBox="1"/>
          <p:nvPr/>
        </p:nvSpPr>
        <p:spPr>
          <a:xfrm>
            <a:off x="6665419" y="4528451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input$selectVar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EEC573-B370-76AD-5F66-21CEDA106B75}"/>
              </a:ext>
            </a:extLst>
          </p:cNvPr>
          <p:cNvSpPr txBox="1"/>
          <p:nvPr/>
        </p:nvSpPr>
        <p:spPr>
          <a:xfrm>
            <a:off x="6710226" y="5164906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input$selectAnalysis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F474-ED39-C551-C028-F386530E9D5F}"/>
              </a:ext>
            </a:extLst>
          </p:cNvPr>
          <p:cNvSpPr txBox="1"/>
          <p:nvPr/>
        </p:nvSpPr>
        <p:spPr>
          <a:xfrm>
            <a:off x="11202863" y="4297619"/>
            <a:ext cx="89479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b="1"/>
            </a:lvl1pPr>
          </a:lstStyle>
          <a:p>
            <a:r>
              <a:rPr lang="he-IL" sz="900" dirty="0"/>
              <a:t>בחר משתנה/ים</a:t>
            </a:r>
            <a:endParaRPr 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B1005-8FF9-B521-BB3D-0B9CD548808E}"/>
              </a:ext>
            </a:extLst>
          </p:cNvPr>
          <p:cNvSpPr txBox="1"/>
          <p:nvPr/>
        </p:nvSpPr>
        <p:spPr>
          <a:xfrm>
            <a:off x="11228735" y="456084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4C0DA-A02D-3432-5074-F43007F09685}"/>
              </a:ext>
            </a:extLst>
          </p:cNvPr>
          <p:cNvSpPr txBox="1"/>
          <p:nvPr/>
        </p:nvSpPr>
        <p:spPr>
          <a:xfrm>
            <a:off x="11358708" y="5139224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A4679A-D184-CB6A-DC00-E1765F925A94}"/>
              </a:ext>
            </a:extLst>
          </p:cNvPr>
          <p:cNvCxnSpPr>
            <a:cxnSpLocks/>
          </p:cNvCxnSpPr>
          <p:nvPr/>
        </p:nvCxnSpPr>
        <p:spPr>
          <a:xfrm>
            <a:off x="1423321" y="176569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80E211-2B71-949D-505E-BD4BBE70837D}"/>
              </a:ext>
            </a:extLst>
          </p:cNvPr>
          <p:cNvSpPr txBox="1"/>
          <p:nvPr/>
        </p:nvSpPr>
        <p:spPr>
          <a:xfrm>
            <a:off x="6572609" y="5374998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input$selectproc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85EBED-EC20-1C11-6EFD-0C854C905F4B}"/>
              </a:ext>
            </a:extLst>
          </p:cNvPr>
          <p:cNvSpPr txBox="1"/>
          <p:nvPr/>
        </p:nvSpPr>
        <p:spPr>
          <a:xfrm>
            <a:off x="7828780" y="3104020"/>
            <a:ext cx="1786750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pPr algn="l"/>
            <a:r>
              <a:rPr lang="en-US" dirty="0" err="1"/>
              <a:t>currentFrcst$Frcst$scnlist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3B16F8-C3A3-E637-1610-8772DF3BB914}"/>
              </a:ext>
            </a:extLst>
          </p:cNvPr>
          <p:cNvSpPr txBox="1"/>
          <p:nvPr/>
        </p:nvSpPr>
        <p:spPr>
          <a:xfrm>
            <a:off x="3048000" y="32300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currentFrcst$Frcst$scenarios</a:t>
            </a:r>
            <a:r>
              <a:rPr lang="en-US" dirty="0"/>
              <a:t>[[</a:t>
            </a:r>
            <a:r>
              <a:rPr lang="en-US" dirty="0" err="1"/>
              <a:t>input$selectScn</a:t>
            </a:r>
            <a:r>
              <a:rPr lang="en-US" dirty="0"/>
              <a:t>]]$years</a:t>
            </a:r>
          </a:p>
        </p:txBody>
      </p:sp>
    </p:spTree>
    <p:extLst>
      <p:ext uri="{BB962C8B-B14F-4D97-AF65-F5344CB8AC3E}">
        <p14:creationId xmlns:p14="http://schemas.microsoft.com/office/powerpoint/2010/main" val="81658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8B4D1-A060-14B0-E7FA-A927D361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" y="0"/>
            <a:ext cx="6551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4F6D3-1276-4AC3-1688-3433038CAC93}"/>
              </a:ext>
            </a:extLst>
          </p:cNvPr>
          <p:cNvSpPr/>
          <p:nvPr/>
        </p:nvSpPr>
        <p:spPr>
          <a:xfrm>
            <a:off x="8050491" y="857838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מקור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4B26A-4C0E-4153-C09D-52222E2C49A0}"/>
              </a:ext>
            </a:extLst>
          </p:cNvPr>
          <p:cNvSpPr/>
          <p:nvPr/>
        </p:nvSpPr>
        <p:spPr>
          <a:xfrm>
            <a:off x="5654790" y="1839818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"תחזית"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11AAB-0F72-0C86-FD33-B61852C6FB7B}"/>
              </a:ext>
            </a:extLst>
          </p:cNvPr>
          <p:cNvSpPr/>
          <p:nvPr/>
        </p:nvSpPr>
        <p:spPr>
          <a:xfrm>
            <a:off x="2809187" y="1677970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א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CF771-7D67-5D53-91F9-C80340FE540B}"/>
              </a:ext>
            </a:extLst>
          </p:cNvPr>
          <p:cNvSpPr/>
          <p:nvPr/>
        </p:nvSpPr>
        <p:spPr>
          <a:xfrm>
            <a:off x="2809187" y="2799760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ב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2C4AE-EBF9-194B-FDD8-B2B9233A63E6}"/>
              </a:ext>
            </a:extLst>
          </p:cNvPr>
          <p:cNvSpPr/>
          <p:nvPr/>
        </p:nvSpPr>
        <p:spPr>
          <a:xfrm>
            <a:off x="2809187" y="4388177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</a:t>
            </a:r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B0990-926D-0C30-0599-1CFAA72045C2}"/>
              </a:ext>
            </a:extLst>
          </p:cNvPr>
          <p:cNvSpPr txBox="1"/>
          <p:nvPr/>
        </p:nvSpPr>
        <p:spPr>
          <a:xfrm>
            <a:off x="3421930" y="37368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2719C-560A-C3F4-4E83-93B897FCA8EC}"/>
              </a:ext>
            </a:extLst>
          </p:cNvPr>
          <p:cNvSpPr txBox="1"/>
          <p:nvPr/>
        </p:nvSpPr>
        <p:spPr>
          <a:xfrm>
            <a:off x="1744957" y="1493147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0FA6C65-6FA4-C496-C42D-2C37B887A546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6427789" y="1267904"/>
            <a:ext cx="1622703" cy="571914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02EE8FC-4C56-5795-3F43-14D5A130ADB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4355184" y="2088036"/>
            <a:ext cx="1299607" cy="161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748D2A8-3C24-EB7C-B1C4-6FA22DBA3E5D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4355184" y="2249884"/>
            <a:ext cx="1299607" cy="9599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CD7BD94-5F97-32B7-52AF-A8CF7E903F89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4355184" y="2249883"/>
            <a:ext cx="1299607" cy="2548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C42C29D8-92DE-8A22-BEB1-4B9A535E3071}"/>
              </a:ext>
            </a:extLst>
          </p:cNvPr>
          <p:cNvSpPr/>
          <p:nvPr/>
        </p:nvSpPr>
        <p:spPr>
          <a:xfrm rot="16200000">
            <a:off x="3501989" y="4452900"/>
            <a:ext cx="275437" cy="2408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A22ACA0-301A-8E15-88CB-8B2BA4C97499}"/>
              </a:ext>
            </a:extLst>
          </p:cNvPr>
          <p:cNvSpPr/>
          <p:nvPr/>
        </p:nvSpPr>
        <p:spPr>
          <a:xfrm>
            <a:off x="2275607" y="1390453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0C357-7193-85B4-0EA8-B935E5C5E376}"/>
              </a:ext>
            </a:extLst>
          </p:cNvPr>
          <p:cNvSpPr txBox="1"/>
          <p:nvPr/>
        </p:nvSpPr>
        <p:spPr>
          <a:xfrm>
            <a:off x="1670576" y="2743790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D9DC4E9-5986-B48E-6F16-8A73ABC03E9E}"/>
              </a:ext>
            </a:extLst>
          </p:cNvPr>
          <p:cNvSpPr/>
          <p:nvPr/>
        </p:nvSpPr>
        <p:spPr>
          <a:xfrm>
            <a:off x="2275607" y="2641096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3B70DD-06D2-2B53-4E6E-C8D5A9679FBF}"/>
              </a:ext>
            </a:extLst>
          </p:cNvPr>
          <p:cNvSpPr txBox="1"/>
          <p:nvPr/>
        </p:nvSpPr>
        <p:spPr>
          <a:xfrm>
            <a:off x="1654568" y="4318411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7916526-4689-00A9-DFA9-285CECFDAD10}"/>
              </a:ext>
            </a:extLst>
          </p:cNvPr>
          <p:cNvSpPr/>
          <p:nvPr/>
        </p:nvSpPr>
        <p:spPr>
          <a:xfrm>
            <a:off x="2259599" y="4215717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CA9C5-0883-6332-5E77-BBC0EE0557B1}"/>
              </a:ext>
            </a:extLst>
          </p:cNvPr>
          <p:cNvSpPr txBox="1"/>
          <p:nvPr/>
        </p:nvSpPr>
        <p:spPr>
          <a:xfrm>
            <a:off x="2501627" y="5775788"/>
            <a:ext cx="231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1600" dirty="0"/>
              <a:t>משתני התחזית</a:t>
            </a:r>
          </a:p>
          <a:p>
            <a:pPr algn="ctr" rtl="1"/>
            <a:r>
              <a:rPr lang="he-IL" sz="1600" dirty="0"/>
              <a:t>(אוכלוסייה, מועסקים, ....)</a:t>
            </a:r>
          </a:p>
          <a:p>
            <a:pPr algn="ctr" rtl="1"/>
            <a:r>
              <a:rPr lang="he-IL" sz="1600" dirty="0">
                <a:highlight>
                  <a:srgbClr val="00FFFF"/>
                </a:highlight>
              </a:rPr>
              <a:t>מבנה אחוד לכל התרחישים</a:t>
            </a:r>
            <a:endParaRPr lang="en-US" sz="1600" dirty="0">
              <a:highlight>
                <a:srgbClr val="00FFFF"/>
              </a:highligh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0C6AAD-E44C-C179-710C-972B52816CB5}"/>
              </a:ext>
            </a:extLst>
          </p:cNvPr>
          <p:cNvCxnSpPr/>
          <p:nvPr/>
        </p:nvCxnSpPr>
        <p:spPr>
          <a:xfrm>
            <a:off x="1300899" y="6098953"/>
            <a:ext cx="848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560D8-43A4-CC04-80E9-4DC1013C91CA}"/>
              </a:ext>
            </a:extLst>
          </p:cNvPr>
          <p:cNvSpPr txBox="1"/>
          <p:nvPr/>
        </p:nvSpPr>
        <p:spPr>
          <a:xfrm>
            <a:off x="558961" y="591428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מילון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7922B-40D7-B3A0-A7B6-4BDC0B09C8DB}"/>
              </a:ext>
            </a:extLst>
          </p:cNvPr>
          <p:cNvSpPr txBox="1"/>
          <p:nvPr/>
        </p:nvSpPr>
        <p:spPr>
          <a:xfrm>
            <a:off x="10253522" y="337432"/>
            <a:ext cx="1189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/>
              <a:t>מבנה בסיס הנתונים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EF6D0-A36C-4C73-47A5-12BB9F35E3C3}"/>
              </a:ext>
            </a:extLst>
          </p:cNvPr>
          <p:cNvSpPr txBox="1"/>
          <p:nvPr/>
        </p:nvSpPr>
        <p:spPr>
          <a:xfrm>
            <a:off x="8411453" y="152766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1187A-687F-7676-D334-C0F865D34470}"/>
              </a:ext>
            </a:extLst>
          </p:cNvPr>
          <p:cNvSpPr txBox="1"/>
          <p:nvPr/>
        </p:nvSpPr>
        <p:spPr>
          <a:xfrm>
            <a:off x="5941630" y="152766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Forecast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7FEB5E-CF43-2200-34CF-B1ABD99CEC79}"/>
              </a:ext>
            </a:extLst>
          </p:cNvPr>
          <p:cNvSpPr txBox="1"/>
          <p:nvPr/>
        </p:nvSpPr>
        <p:spPr>
          <a:xfrm>
            <a:off x="3153548" y="1527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Scenario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0CA03-DC63-AB5B-79AB-EAF088C106E6}"/>
              </a:ext>
            </a:extLst>
          </p:cNvPr>
          <p:cNvSpPr txBox="1"/>
          <p:nvPr/>
        </p:nvSpPr>
        <p:spPr>
          <a:xfrm>
            <a:off x="3412934" y="42601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53EA51-63D4-F727-C1DD-5E2C3616BF8C}"/>
              </a:ext>
            </a:extLst>
          </p:cNvPr>
          <p:cNvSpPr txBox="1"/>
          <p:nvPr/>
        </p:nvSpPr>
        <p:spPr>
          <a:xfrm>
            <a:off x="6167451" y="426018"/>
            <a:ext cx="59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frcst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B73C5-F943-C603-58BC-8E640A3C4BF9}"/>
              </a:ext>
            </a:extLst>
          </p:cNvPr>
          <p:cNvSpPr txBox="1"/>
          <p:nvPr/>
        </p:nvSpPr>
        <p:spPr>
          <a:xfrm>
            <a:off x="8599005" y="426018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4B3E5-1992-6D35-752B-69C92215C1E7}"/>
              </a:ext>
            </a:extLst>
          </p:cNvPr>
          <p:cNvCxnSpPr>
            <a:stCxn id="3" idx="2"/>
          </p:cNvCxnSpPr>
          <p:nvPr/>
        </p:nvCxnSpPr>
        <p:spPr>
          <a:xfrm>
            <a:off x="6427788" y="2659950"/>
            <a:ext cx="1" cy="549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1F877D-20AB-8E51-72FA-71CAAC2138B6}"/>
              </a:ext>
            </a:extLst>
          </p:cNvPr>
          <p:cNvSpPr txBox="1"/>
          <p:nvPr/>
        </p:nvSpPr>
        <p:spPr>
          <a:xfrm>
            <a:off x="5801655" y="3241130"/>
            <a:ext cx="1252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מפת אזורים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6B1CD-2141-CF31-7656-9A58D3311C46}"/>
              </a:ext>
            </a:extLst>
          </p:cNvPr>
          <p:cNvSpPr txBox="1"/>
          <p:nvPr/>
        </p:nvSpPr>
        <p:spPr>
          <a:xfrm>
            <a:off x="5344532" y="3685282"/>
            <a:ext cx="2239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1600" dirty="0">
                <a:highlight>
                  <a:srgbClr val="00FFFF"/>
                </a:highlight>
              </a:rPr>
              <a:t>שכבת אזורים היא אחודה</a:t>
            </a:r>
          </a:p>
          <a:p>
            <a:pPr algn="ctr" rtl="1"/>
            <a:r>
              <a:rPr lang="he-IL" sz="1600" dirty="0">
                <a:highlight>
                  <a:srgbClr val="00FFFF"/>
                </a:highlight>
              </a:rPr>
              <a:t>(לא משתנה בין תרחישים)</a:t>
            </a:r>
            <a:endParaRPr lang="en-US" sz="16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952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C8B7B-0C05-A096-E49A-A262E520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720"/>
            <a:ext cx="12192000" cy="5860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61801-023C-BF60-BC86-6CC1D8E318C1}"/>
              </a:ext>
            </a:extLst>
          </p:cNvPr>
          <p:cNvSpPr txBox="1"/>
          <p:nvPr/>
        </p:nvSpPr>
        <p:spPr>
          <a:xfrm>
            <a:off x="5260157" y="1293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0.3</a:t>
            </a:r>
          </a:p>
        </p:txBody>
      </p:sp>
    </p:spTree>
    <p:extLst>
      <p:ext uri="{BB962C8B-B14F-4D97-AF65-F5344CB8AC3E}">
        <p14:creationId xmlns:p14="http://schemas.microsoft.com/office/powerpoint/2010/main" val="341774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DC50F-F545-6E11-D573-5841D30A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24" y="0"/>
            <a:ext cx="821475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F276E-2FFA-DD11-6AF5-C9F44E153355}"/>
              </a:ext>
            </a:extLst>
          </p:cNvPr>
          <p:cNvCxnSpPr/>
          <p:nvPr/>
        </p:nvCxnSpPr>
        <p:spPr>
          <a:xfrm>
            <a:off x="949041" y="1187777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6E458C-BA1A-ADD6-C196-0CB022289032}"/>
              </a:ext>
            </a:extLst>
          </p:cNvPr>
          <p:cNvSpPr txBox="1"/>
          <p:nvPr/>
        </p:nvSpPr>
        <p:spPr>
          <a:xfrm>
            <a:off x="50237" y="333807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C6071-CB65-F3F2-DE73-EE1ACF0BE292}"/>
              </a:ext>
            </a:extLst>
          </p:cNvPr>
          <p:cNvSpPr txBox="1"/>
          <p:nvPr/>
        </p:nvSpPr>
        <p:spPr>
          <a:xfrm>
            <a:off x="-15280" y="960092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429F6-5E4E-88B8-98E1-EF5089E144F5}"/>
              </a:ext>
            </a:extLst>
          </p:cNvPr>
          <p:cNvSpPr txBox="1"/>
          <p:nvPr/>
        </p:nvSpPr>
        <p:spPr>
          <a:xfrm>
            <a:off x="50237" y="1559293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883794-BF04-2305-A86F-B0692B61B58C}"/>
              </a:ext>
            </a:extLst>
          </p:cNvPr>
          <p:cNvCxnSpPr/>
          <p:nvPr/>
        </p:nvCxnSpPr>
        <p:spPr>
          <a:xfrm>
            <a:off x="949041" y="1725104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E04F9-CD3F-5E38-BF9A-3EC4EAF944C3}"/>
              </a:ext>
            </a:extLst>
          </p:cNvPr>
          <p:cNvSpPr txBox="1"/>
          <p:nvPr/>
        </p:nvSpPr>
        <p:spPr>
          <a:xfrm>
            <a:off x="1994556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9D6BE-EF62-CDBF-FFB2-3E1161009FE8}"/>
              </a:ext>
            </a:extLst>
          </p:cNvPr>
          <p:cNvSpPr txBox="1"/>
          <p:nvPr/>
        </p:nvSpPr>
        <p:spPr>
          <a:xfrm>
            <a:off x="2578588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A9F1E-B6BC-7072-3F8D-EA2096C03323}"/>
              </a:ext>
            </a:extLst>
          </p:cNvPr>
          <p:cNvSpPr txBox="1"/>
          <p:nvPr/>
        </p:nvSpPr>
        <p:spPr>
          <a:xfrm>
            <a:off x="3162620" y="81844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ג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F89AB-5F8E-1775-D2C8-E8BC85DA2880}"/>
              </a:ext>
            </a:extLst>
          </p:cNvPr>
          <p:cNvCxnSpPr/>
          <p:nvPr/>
        </p:nvCxnSpPr>
        <p:spPr>
          <a:xfrm flipH="1">
            <a:off x="7849462" y="213045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6CC2B-2B2F-CFBA-80C3-61016C7D50BB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1C865-24BC-8FB9-16DE-CD1648A2AE85}"/>
              </a:ext>
            </a:extLst>
          </p:cNvPr>
          <p:cNvSpPr txBox="1"/>
          <p:nvPr/>
        </p:nvSpPr>
        <p:spPr>
          <a:xfrm>
            <a:off x="10042491" y="267398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cfg$scenarios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F7325-AA87-9DD0-F324-164CD1BCCAC8}"/>
              </a:ext>
            </a:extLst>
          </p:cNvPr>
          <p:cNvSpPr txBox="1"/>
          <p:nvPr/>
        </p:nvSpPr>
        <p:spPr>
          <a:xfrm>
            <a:off x="6722627" y="24463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ADE46-6B66-B10D-63D1-86D6EF1523C0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C1A83-E5DA-5AEB-9C82-CB5F3FCFDE9B}"/>
              </a:ext>
            </a:extLst>
          </p:cNvPr>
          <p:cNvCxnSpPr>
            <a:stCxn id="2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678043-B23B-82A4-2406-D77A39B2A0EB}"/>
              </a:ext>
            </a:extLst>
          </p:cNvPr>
          <p:cNvSpPr txBox="1"/>
          <p:nvPr/>
        </p:nvSpPr>
        <p:spPr>
          <a:xfrm>
            <a:off x="10297787" y="2335673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3C78F-31CF-3ECC-E15F-51266B3C528A}"/>
              </a:ext>
            </a:extLst>
          </p:cNvPr>
          <p:cNvSpPr txBox="1"/>
          <p:nvPr/>
        </p:nvSpPr>
        <p:spPr>
          <a:xfrm>
            <a:off x="6661243" y="312075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2F484-F877-0F84-BBD8-8698156C55FF}"/>
              </a:ext>
            </a:extLst>
          </p:cNvPr>
          <p:cNvSpPr txBox="1"/>
          <p:nvPr/>
        </p:nvSpPr>
        <p:spPr>
          <a:xfrm>
            <a:off x="8314391" y="3118823"/>
            <a:ext cx="1562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3B9F0C-EC95-7ACA-4D99-3C355B02896B}"/>
              </a:ext>
            </a:extLst>
          </p:cNvPr>
          <p:cNvSpPr txBox="1"/>
          <p:nvPr/>
        </p:nvSpPr>
        <p:spPr>
          <a:xfrm>
            <a:off x="10297787" y="302649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CFFC68-637D-4542-962C-55C5E32BBD0A}"/>
              </a:ext>
            </a:extLst>
          </p:cNvPr>
          <p:cNvCxnSpPr/>
          <p:nvPr/>
        </p:nvCxnSpPr>
        <p:spPr>
          <a:xfrm flipV="1">
            <a:off x="9658992" y="3257321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236D96-ED4C-B796-3477-651071014F74}"/>
              </a:ext>
            </a:extLst>
          </p:cNvPr>
          <p:cNvSpPr txBox="1"/>
          <p:nvPr/>
        </p:nvSpPr>
        <p:spPr>
          <a:xfrm>
            <a:off x="10042491" y="683089"/>
            <a:ext cx="87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List(12)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BF8896-98BB-E67A-3956-D2160CA5AB10}"/>
              </a:ext>
            </a:extLst>
          </p:cNvPr>
          <p:cNvCxnSpPr>
            <a:endCxn id="37" idx="3"/>
          </p:cNvCxnSpPr>
          <p:nvPr/>
        </p:nvCxnSpPr>
        <p:spPr>
          <a:xfrm flipH="1">
            <a:off x="10917089" y="867755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C27A05-3844-C875-37FD-54A22BFBDD1A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D2ED2-71DE-4F86-E4C0-E9F527458BBF}"/>
              </a:ext>
            </a:extLst>
          </p:cNvPr>
          <p:cNvSpPr/>
          <p:nvPr/>
        </p:nvSpPr>
        <p:spPr>
          <a:xfrm>
            <a:off x="1587500" y="1372443"/>
            <a:ext cx="5135127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E6C60-AA17-EB5C-1A99-4808F5B695C8}"/>
              </a:ext>
            </a:extLst>
          </p:cNvPr>
          <p:cNvSpPr txBox="1"/>
          <p:nvPr/>
        </p:nvSpPr>
        <p:spPr>
          <a:xfrm>
            <a:off x="3558340" y="122379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0A9917-5895-E22D-42A8-C806AC0960E7}"/>
              </a:ext>
            </a:extLst>
          </p:cNvPr>
          <p:cNvSpPr/>
          <p:nvPr/>
        </p:nvSpPr>
        <p:spPr>
          <a:xfrm>
            <a:off x="6725782" y="1395622"/>
            <a:ext cx="2642561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C41DA-62C7-C598-5060-044F9B0AB895}"/>
              </a:ext>
            </a:extLst>
          </p:cNvPr>
          <p:cNvSpPr txBox="1"/>
          <p:nvPr/>
        </p:nvSpPr>
        <p:spPr>
          <a:xfrm>
            <a:off x="7459878" y="1266500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90E482-EE93-9FE9-3188-C88718B8CE4A}"/>
              </a:ext>
            </a:extLst>
          </p:cNvPr>
          <p:cNvSpPr txBox="1"/>
          <p:nvPr/>
        </p:nvSpPr>
        <p:spPr>
          <a:xfrm>
            <a:off x="8042951" y="3824759"/>
            <a:ext cx="117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תרחישים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6B882A-7E19-A119-4B50-CB86277EDAEA}"/>
              </a:ext>
            </a:extLst>
          </p:cNvPr>
          <p:cNvSpPr txBox="1"/>
          <p:nvPr/>
        </p:nvSpPr>
        <p:spPr>
          <a:xfrm>
            <a:off x="6825655" y="3824759"/>
            <a:ext cx="11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שנים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4D437B-669E-C7B1-0768-58A24641FB7A}"/>
              </a:ext>
            </a:extLst>
          </p:cNvPr>
          <p:cNvSpPr txBox="1"/>
          <p:nvPr/>
        </p:nvSpPr>
        <p:spPr>
          <a:xfrm>
            <a:off x="8131156" y="4531769"/>
            <a:ext cx="101822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המשך מגמות</a:t>
            </a:r>
          </a:p>
          <a:p>
            <a:r>
              <a:rPr lang="he-IL" sz="1200" dirty="0" err="1"/>
              <a:t>אטרטגיה</a:t>
            </a:r>
            <a:r>
              <a:rPr lang="he-IL" sz="1200" dirty="0"/>
              <a:t> דיור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6B048-380A-2F72-6EBE-A91D1D72CD22}"/>
              </a:ext>
            </a:extLst>
          </p:cNvPr>
          <p:cNvSpPr txBox="1"/>
          <p:nvPr/>
        </p:nvSpPr>
        <p:spPr>
          <a:xfrm>
            <a:off x="7122115" y="4448508"/>
            <a:ext cx="5245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dirty="0"/>
              <a:t>2020</a:t>
            </a:r>
          </a:p>
          <a:p>
            <a:r>
              <a:rPr lang="he-IL" sz="1200" b="1" dirty="0"/>
              <a:t>2030</a:t>
            </a:r>
          </a:p>
          <a:p>
            <a:r>
              <a:rPr lang="he-IL" sz="1200" dirty="0"/>
              <a:t>2040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D208C-AB2B-701E-E4B7-30261E432BB2}"/>
              </a:ext>
            </a:extLst>
          </p:cNvPr>
          <p:cNvSpPr txBox="1"/>
          <p:nvPr/>
        </p:nvSpPr>
        <p:spPr>
          <a:xfrm>
            <a:off x="7076133" y="5156713"/>
            <a:ext cx="20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משתנים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99801-D2A3-53A2-7145-83CA3A445804}"/>
              </a:ext>
            </a:extLst>
          </p:cNvPr>
          <p:cNvSpPr txBox="1"/>
          <p:nvPr/>
        </p:nvSpPr>
        <p:spPr>
          <a:xfrm>
            <a:off x="7707220" y="5480668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DEF7A1-9676-DA28-B205-9C06D48A2090}"/>
              </a:ext>
            </a:extLst>
          </p:cNvPr>
          <p:cNvCxnSpPr/>
          <p:nvPr/>
        </p:nvCxnSpPr>
        <p:spPr>
          <a:xfrm>
            <a:off x="820878" y="4448508"/>
            <a:ext cx="3301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C81381-074E-5130-57EE-24EDF8BBA7AC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4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D6760-A76F-4D59-165F-552720F6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17" y="0"/>
            <a:ext cx="702676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C8CAD-3E5B-7FE3-3730-0B924357C33C}"/>
              </a:ext>
            </a:extLst>
          </p:cNvPr>
          <p:cNvSpPr txBox="1"/>
          <p:nvPr/>
        </p:nvSpPr>
        <p:spPr>
          <a:xfrm>
            <a:off x="7710478" y="4530483"/>
            <a:ext cx="158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b="1" dirty="0"/>
              <a:t>בחר משתנה/ים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9D7C6-4FDF-C9CB-74AA-5A0B2C91DD4E}"/>
              </a:ext>
            </a:extLst>
          </p:cNvPr>
          <p:cNvSpPr txBox="1"/>
          <p:nvPr/>
        </p:nvSpPr>
        <p:spPr>
          <a:xfrm>
            <a:off x="8110149" y="491505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6FF72-AD74-00AE-6254-B9C368539940}"/>
              </a:ext>
            </a:extLst>
          </p:cNvPr>
          <p:cNvSpPr txBox="1"/>
          <p:nvPr/>
        </p:nvSpPr>
        <p:spPr>
          <a:xfrm>
            <a:off x="7705634" y="5352183"/>
            <a:ext cx="15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b="1" dirty="0"/>
              <a:t>בחר סוג עיבוד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EE6E-4456-99CE-7B7F-0C1EC983DDC1}"/>
              </a:ext>
            </a:extLst>
          </p:cNvPr>
          <p:cNvSpPr txBox="1"/>
          <p:nvPr/>
        </p:nvSpPr>
        <p:spPr>
          <a:xfrm>
            <a:off x="8186292" y="5736759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481813" y="6275223"/>
            <a:ext cx="2039259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6BC65-7942-627A-775B-1C4093395F54}"/>
              </a:ext>
            </a:extLst>
          </p:cNvPr>
          <p:cNvCxnSpPr/>
          <p:nvPr/>
        </p:nvCxnSpPr>
        <p:spPr>
          <a:xfrm>
            <a:off x="2582617" y="1244338"/>
            <a:ext cx="2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5128181" y="86546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228735" y="3835122"/>
            <a:ext cx="84830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050" b="1" dirty="0"/>
              <a:t>בחר שנה/ים</a:t>
            </a:r>
            <a:endParaRPr lang="en-US" sz="105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D5C842-3CB8-00CC-D648-8E2519FDC478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6432351" y="25398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93AC16-A016-D898-049F-6D4D5E724958}"/>
              </a:ext>
            </a:extLst>
          </p:cNvPr>
          <p:cNvCxnSpPr>
            <a:stCxn id="1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10149706" y="2381839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6318339" y="325168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8478680" y="3252200"/>
            <a:ext cx="128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251458" y="3164994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742918" y="336455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9CDCA3-BF9D-EBE2-73A0-E173EDF65005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A4432-51DA-C6B0-053A-3AB2CD3BB882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4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5112F-810E-B8B9-59B2-C1200806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7" y="0"/>
            <a:ext cx="842316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7F42A4-8E11-AA76-AF0F-2BBB44C51558}"/>
              </a:ext>
            </a:extLst>
          </p:cNvPr>
          <p:cNvSpPr txBox="1"/>
          <p:nvPr/>
        </p:nvSpPr>
        <p:spPr>
          <a:xfrm>
            <a:off x="6267450" y="5273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https://ourworldindata.org/population-growth</a:t>
            </a:r>
          </a:p>
        </p:txBody>
      </p:sp>
    </p:spTree>
    <p:extLst>
      <p:ext uri="{BB962C8B-B14F-4D97-AF65-F5344CB8AC3E}">
        <p14:creationId xmlns:p14="http://schemas.microsoft.com/office/powerpoint/2010/main" val="1313863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A6696-FACF-D837-1D47-8C099485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11" y="895350"/>
            <a:ext cx="10263978" cy="50673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913FF-84C7-7B7B-3AEA-0CCC3EF69784}"/>
              </a:ext>
            </a:extLst>
          </p:cNvPr>
          <p:cNvCxnSpPr>
            <a:cxnSpLocks/>
          </p:cNvCxnSpPr>
          <p:nvPr/>
        </p:nvCxnSpPr>
        <p:spPr>
          <a:xfrm flipV="1">
            <a:off x="301658" y="2028825"/>
            <a:ext cx="1050892" cy="275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1AA5EA-23C5-2DA4-9654-ECD9F66C3977}"/>
              </a:ext>
            </a:extLst>
          </p:cNvPr>
          <p:cNvSpPr txBox="1"/>
          <p:nvPr/>
        </p:nvSpPr>
        <p:spPr>
          <a:xfrm>
            <a:off x="84841" y="446661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1E152-EC93-BD29-D313-8D12202CB406}"/>
              </a:ext>
            </a:extLst>
          </p:cNvPr>
          <p:cNvSpPr txBox="1"/>
          <p:nvPr/>
        </p:nvSpPr>
        <p:spPr>
          <a:xfrm>
            <a:off x="1076325" y="50088"/>
            <a:ext cx="933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https://www.gapminder.org/tools/#$chart-type=linechart&amp;url=v1</a:t>
            </a:r>
          </a:p>
        </p:txBody>
      </p:sp>
    </p:spTree>
    <p:extLst>
      <p:ext uri="{BB962C8B-B14F-4D97-AF65-F5344CB8AC3E}">
        <p14:creationId xmlns:p14="http://schemas.microsoft.com/office/powerpoint/2010/main" val="2128382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BF0CD-DF68-7240-0C8A-B7286685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546"/>
            <a:ext cx="12192000" cy="5896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8AF834-685E-5E55-99D0-82948134EFED}"/>
              </a:ext>
            </a:extLst>
          </p:cNvPr>
          <p:cNvSpPr txBox="1"/>
          <p:nvPr/>
        </p:nvSpPr>
        <p:spPr>
          <a:xfrm>
            <a:off x="852488" y="248335"/>
            <a:ext cx="6162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https://databank.worldbank.org/indicator/NY.GDP.MKTP.KD.ZG/1ff4a498/Popular-Indicators</a:t>
            </a:r>
          </a:p>
        </p:txBody>
      </p:sp>
    </p:spTree>
    <p:extLst>
      <p:ext uri="{BB962C8B-B14F-4D97-AF65-F5344CB8AC3E}">
        <p14:creationId xmlns:p14="http://schemas.microsoft.com/office/powerpoint/2010/main" val="3648934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00E18-4F23-97B9-58E9-1DA5D2F22051}"/>
              </a:ext>
            </a:extLst>
          </p:cNvPr>
          <p:cNvSpPr/>
          <p:nvPr/>
        </p:nvSpPr>
        <p:spPr>
          <a:xfrm>
            <a:off x="5104794" y="1800520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2DD80-8E77-42DA-63D7-6A8FA50ECD50}"/>
              </a:ext>
            </a:extLst>
          </p:cNvPr>
          <p:cNvSpPr/>
          <p:nvPr/>
        </p:nvSpPr>
        <p:spPr>
          <a:xfrm>
            <a:off x="2375852" y="4255359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ido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8C2C93D-A96A-8EFB-5B92-399895A7C1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67688" y="2144235"/>
            <a:ext cx="1493305" cy="272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228ABB-7DC1-2AAD-EA10-2F0AD7B6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34" y="891068"/>
            <a:ext cx="2695951" cy="4286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36B2D-C888-C3AA-D6F9-9A7ED5DDC76D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778810" y="1319753"/>
            <a:ext cx="1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56BE52-BFB0-ADB3-5044-CCFEFA14F0C3}"/>
              </a:ext>
            </a:extLst>
          </p:cNvPr>
          <p:cNvSpPr txBox="1"/>
          <p:nvPr/>
        </p:nvSpPr>
        <p:spPr>
          <a:xfrm>
            <a:off x="6825006" y="208332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B543-845A-6808-B056-599C5DF3918D}"/>
              </a:ext>
            </a:extLst>
          </p:cNvPr>
          <p:cNvSpPr txBox="1"/>
          <p:nvPr/>
        </p:nvSpPr>
        <p:spPr>
          <a:xfrm>
            <a:off x="3868357" y="45514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BB33B-BA19-AD19-9814-0481C09C7549}"/>
              </a:ext>
            </a:extLst>
          </p:cNvPr>
          <p:cNvCxnSpPr/>
          <p:nvPr/>
        </p:nvCxnSpPr>
        <p:spPr>
          <a:xfrm flipH="1">
            <a:off x="3723885" y="2153182"/>
            <a:ext cx="1112599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A1C8AA-C5DD-7B7C-ECF4-E30EF903C987}"/>
              </a:ext>
            </a:extLst>
          </p:cNvPr>
          <p:cNvSpPr txBox="1"/>
          <p:nvPr/>
        </p:nvSpPr>
        <p:spPr>
          <a:xfrm>
            <a:off x="5495827" y="449489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שינויים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D2078-9A7F-5A7F-938B-7A296695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6" y="2435374"/>
            <a:ext cx="7972416" cy="2382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2A5FE-0FB9-4AC8-186D-05F0C395BF80}"/>
              </a:ext>
            </a:extLst>
          </p:cNvPr>
          <p:cNvSpPr txBox="1"/>
          <p:nvPr/>
        </p:nvSpPr>
        <p:spPr>
          <a:xfrm>
            <a:off x="1413932" y="452486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400" dirty="0"/>
              <a:t>התחזיות משויכות למקור באמצעות קובץ קונפיגורציה ראשית (</a:t>
            </a:r>
            <a:r>
              <a:rPr lang="en-US" sz="2400" dirty="0" err="1"/>
              <a:t>scbank.json</a:t>
            </a:r>
            <a:r>
              <a:rPr lang="he-IL" sz="2400" dirty="0"/>
              <a:t>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1C67E-FFA7-7F32-B893-14DCA2C6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175" y="1197203"/>
            <a:ext cx="1552792" cy="48584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DEAA3F07-3E1A-A3E6-3B17-0117242F70EB}"/>
              </a:ext>
            </a:extLst>
          </p:cNvPr>
          <p:cNvSpPr/>
          <p:nvPr/>
        </p:nvSpPr>
        <p:spPr>
          <a:xfrm>
            <a:off x="9059120" y="3244632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5" y="1391560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640265" y="4251489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4" y="3736665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0727704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>
            <a:cxnSpLocks/>
          </p:cNvCxnSpPr>
          <p:nvPr/>
        </p:nvCxnSpPr>
        <p:spPr>
          <a:xfrm>
            <a:off x="11217898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F332F-9FCF-C005-8FD2-8F88E6FAD5C7}"/>
              </a:ext>
            </a:extLst>
          </p:cNvPr>
          <p:cNvCxnSpPr>
            <a:cxnSpLocks/>
          </p:cNvCxnSpPr>
          <p:nvPr/>
        </p:nvCxnSpPr>
        <p:spPr>
          <a:xfrm>
            <a:off x="7169381" y="681619"/>
            <a:ext cx="1753090" cy="57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E8ABE-0734-1656-A256-D1AE5F0D06BD}"/>
              </a:ext>
            </a:extLst>
          </p:cNvPr>
          <p:cNvSpPr txBox="1"/>
          <p:nvPr/>
        </p:nvSpPr>
        <p:spPr>
          <a:xfrm>
            <a:off x="9221060" y="1117383"/>
            <a:ext cx="185531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2. </a:t>
            </a:r>
            <a:r>
              <a:rPr lang="en-US" b="1" dirty="0" err="1"/>
              <a:t>geojson</a:t>
            </a:r>
            <a:r>
              <a:rPr lang="en-US" dirty="0"/>
              <a:t> of zones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0E0A2-46BA-9D31-18E1-3FBFD8497356}"/>
              </a:ext>
            </a:extLst>
          </p:cNvPr>
          <p:cNvSpPr txBox="1"/>
          <p:nvPr/>
        </p:nvSpPr>
        <p:spPr>
          <a:xfrm>
            <a:off x="7910746" y="2716667"/>
            <a:ext cx="380116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EE0EC-4C8A-AC2B-75D5-45B0D43E54B4}"/>
              </a:ext>
            </a:extLst>
          </p:cNvPr>
          <p:cNvSpPr txBox="1"/>
          <p:nvPr/>
        </p:nvSpPr>
        <p:spPr>
          <a:xfrm>
            <a:off x="2281287" y="101138"/>
            <a:ext cx="78251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rtl="1"/>
            <a:r>
              <a:rPr lang="he-IL" b="1" dirty="0"/>
              <a:t>אובייקט "תחזית" (</a:t>
            </a:r>
            <a:r>
              <a:rPr lang="en-US" b="1" dirty="0" err="1"/>
              <a:t>frcst</a:t>
            </a:r>
            <a:r>
              <a:rPr lang="he-IL" b="1" dirty="0"/>
              <a:t>)</a:t>
            </a:r>
            <a:r>
              <a:rPr lang="he-IL" dirty="0"/>
              <a:t>: קבוצת תרחישים ממקור </a:t>
            </a:r>
            <a:r>
              <a:rPr lang="he-IL" dirty="0" err="1"/>
              <a:t>מסויים</a:t>
            </a:r>
            <a:r>
              <a:rPr lang="he-IL" dirty="0"/>
              <a:t> (מודל) שהוכנה בזמן </a:t>
            </a:r>
            <a:r>
              <a:rPr lang="he-IL" dirty="0" err="1"/>
              <a:t>מסויים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A8122-7CB7-70E2-EFAD-E2274441F66B}"/>
              </a:ext>
            </a:extLst>
          </p:cNvPr>
          <p:cNvCxnSpPr>
            <a:cxnSpLocks/>
          </p:cNvCxnSpPr>
          <p:nvPr/>
        </p:nvCxnSpPr>
        <p:spPr>
          <a:xfrm>
            <a:off x="10053628" y="1675614"/>
            <a:ext cx="0" cy="76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E8A195-889B-C948-010D-237FD8BD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588" y="735291"/>
            <a:ext cx="5030385" cy="2884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363E60-0B0F-59E4-A129-688407161867}"/>
              </a:ext>
            </a:extLst>
          </p:cNvPr>
          <p:cNvSpPr txBox="1"/>
          <p:nvPr/>
        </p:nvSpPr>
        <p:spPr>
          <a:xfrm>
            <a:off x="3979680" y="527731"/>
            <a:ext cx="308129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sz="1600" dirty="0"/>
              <a:t>1. קובץ הגדרת תרחיש בפורמט </a:t>
            </a:r>
            <a:r>
              <a:rPr lang="en-US" sz="1600" dirty="0" err="1"/>
              <a:t>json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F97187-1B24-9150-1CBB-3F06726A5C7F}"/>
              </a:ext>
            </a:extLst>
          </p:cNvPr>
          <p:cNvCxnSpPr/>
          <p:nvPr/>
        </p:nvCxnSpPr>
        <p:spPr>
          <a:xfrm>
            <a:off x="10284644" y="3315878"/>
            <a:ext cx="0" cy="238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1DB23F-EF1A-5919-AF84-563AEEC75E08}"/>
              </a:ext>
            </a:extLst>
          </p:cNvPr>
          <p:cNvCxnSpPr>
            <a:cxnSpLocks/>
          </p:cNvCxnSpPr>
          <p:nvPr/>
        </p:nvCxnSpPr>
        <p:spPr>
          <a:xfrm>
            <a:off x="10106442" y="4058289"/>
            <a:ext cx="14413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53A2A0-2FD1-FF63-24D2-A2BD707902F1}"/>
              </a:ext>
            </a:extLst>
          </p:cNvPr>
          <p:cNvCxnSpPr>
            <a:cxnSpLocks/>
          </p:cNvCxnSpPr>
          <p:nvPr/>
        </p:nvCxnSpPr>
        <p:spPr>
          <a:xfrm rot="5400000">
            <a:off x="11869028" y="3858804"/>
            <a:ext cx="0" cy="238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AC13746-6812-D044-721A-74B7D5264C53}"/>
              </a:ext>
            </a:extLst>
          </p:cNvPr>
          <p:cNvSpPr/>
          <p:nvPr/>
        </p:nvSpPr>
        <p:spPr>
          <a:xfrm>
            <a:off x="696902" y="5744521"/>
            <a:ext cx="1333686" cy="700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לתחזית יש גם קבצי אזורי על ומפתחות שיוך </a:t>
            </a:r>
            <a:r>
              <a:rPr lang="he-IL" sz="1200" dirty="0" err="1"/>
              <a:t>א"ת</a:t>
            </a:r>
            <a:r>
              <a:rPr lang="he-IL" sz="1200" dirty="0"/>
              <a:t>-&gt;אזורי על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3B2B7-E0E5-F135-BBCF-30A10F3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05" y="365125"/>
            <a:ext cx="7799895" cy="1325563"/>
          </a:xfrm>
        </p:spPr>
        <p:txBody>
          <a:bodyPr/>
          <a:lstStyle/>
          <a:p>
            <a:r>
              <a:rPr lang="he-IL" dirty="0"/>
              <a:t>מאפייני התחזית (</a:t>
            </a:r>
            <a:r>
              <a:rPr lang="en-US" dirty="0" err="1"/>
              <a:t>scenario.json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440-5D19-4C42-0100-611A026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60" y="1825625"/>
            <a:ext cx="5424340" cy="4351338"/>
          </a:xfrm>
        </p:spPr>
        <p:txBody>
          <a:bodyPr/>
          <a:lstStyle/>
          <a:p>
            <a:r>
              <a:rPr lang="he-IL" dirty="0"/>
              <a:t>מוגדרים ב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75C24-B36E-FCCC-D8CB-DBDBC52D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6363"/>
            <a:ext cx="8590352" cy="492601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558E26D-483B-81A9-13A5-99B20A2124E1}"/>
              </a:ext>
            </a:extLst>
          </p:cNvPr>
          <p:cNvSpPr/>
          <p:nvPr/>
        </p:nvSpPr>
        <p:spPr>
          <a:xfrm>
            <a:off x="8810625" y="5000625"/>
            <a:ext cx="257175" cy="9525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0E201-919C-EF71-CBE5-52B007D5792B}"/>
              </a:ext>
            </a:extLst>
          </p:cNvPr>
          <p:cNvSpPr txBox="1"/>
          <p:nvPr/>
        </p:nvSpPr>
        <p:spPr>
          <a:xfrm>
            <a:off x="9067800" y="365470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תרחישים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1B7AA4-0F07-61C1-7A7C-B4320017E10C}"/>
              </a:ext>
            </a:extLst>
          </p:cNvPr>
          <p:cNvCxnSpPr/>
          <p:nvPr/>
        </p:nvCxnSpPr>
        <p:spPr>
          <a:xfrm>
            <a:off x="6419850" y="4714875"/>
            <a:ext cx="0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E4A745-3E40-6FEC-34DA-7C971421B184}"/>
              </a:ext>
            </a:extLst>
          </p:cNvPr>
          <p:cNvSpPr/>
          <p:nvPr/>
        </p:nvSpPr>
        <p:spPr>
          <a:xfrm>
            <a:off x="1295400" y="3314700"/>
            <a:ext cx="4800596" cy="1685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3A786-B8E8-4D2B-C53E-B93DC5176ED7}"/>
              </a:ext>
            </a:extLst>
          </p:cNvPr>
          <p:cNvSpPr/>
          <p:nvPr/>
        </p:nvSpPr>
        <p:spPr>
          <a:xfrm>
            <a:off x="1295400" y="5019675"/>
            <a:ext cx="7219950" cy="105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187467-A73E-749A-8D14-90CA4530EE43}"/>
              </a:ext>
            </a:extLst>
          </p:cNvPr>
          <p:cNvSpPr/>
          <p:nvPr/>
        </p:nvSpPr>
        <p:spPr>
          <a:xfrm>
            <a:off x="8810625" y="3363119"/>
            <a:ext cx="257175" cy="9525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0A63-BB9D-8192-D8D5-C53961063D4C}"/>
              </a:ext>
            </a:extLst>
          </p:cNvPr>
          <p:cNvSpPr txBox="1"/>
          <p:nvPr/>
        </p:nvSpPr>
        <p:spPr>
          <a:xfrm>
            <a:off x="9067800" y="520741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מילון התחזית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1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050-AA37-7C2C-63B9-1E39138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11E-D350-CE78-3481-A2A673FA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יכול צפייה בתחזיות (במספרים, גרפים ובמפות) על ידי קהל מודליסטים, משתמשי המודלים, מתכננים, מקבלי החלטות וכו'</a:t>
            </a:r>
          </a:p>
          <a:p>
            <a:pPr lvl="1"/>
            <a:r>
              <a:rPr lang="he-IL" dirty="0"/>
              <a:t>באמצעות כלי אינטרנטי אינטראקטיבי</a:t>
            </a:r>
          </a:p>
          <a:p>
            <a:r>
              <a:rPr lang="he-IL" dirty="0"/>
              <a:t>לאפשר ניתוח והבנה של התפתחות התחזיות</a:t>
            </a:r>
          </a:p>
          <a:p>
            <a:pPr lvl="1"/>
            <a:r>
              <a:rPr lang="he-IL" dirty="0"/>
              <a:t>השוואה בין גרסאות</a:t>
            </a:r>
          </a:p>
          <a:p>
            <a:pPr lvl="1"/>
            <a:r>
              <a:rPr lang="he-IL" dirty="0"/>
              <a:t>ניתוח מגמות העתיד</a:t>
            </a:r>
          </a:p>
          <a:p>
            <a:pPr lvl="1"/>
            <a:r>
              <a:rPr lang="he-IL" dirty="0"/>
              <a:t>התאמה של תחזיות ברמות שונות</a:t>
            </a:r>
          </a:p>
          <a:p>
            <a:pPr lvl="1"/>
            <a:r>
              <a:rPr lang="he-IL" dirty="0"/>
              <a:t>השוואה בין תחזיות ממקורות שונים</a:t>
            </a:r>
          </a:p>
          <a:p>
            <a:pPr lvl="1"/>
            <a:r>
              <a:rPr lang="he-IL" dirty="0"/>
              <a:t>הבנה של משתנים שונים בתחזיות </a:t>
            </a:r>
          </a:p>
          <a:p>
            <a:r>
              <a:rPr lang="he-IL" dirty="0"/>
              <a:t>לאפשר התאמה ליחידות גאוגרפיות ברות השוואה</a:t>
            </a:r>
          </a:p>
          <a:p>
            <a:r>
              <a:rPr lang="he-IL" dirty="0"/>
              <a:t>לעשות בקרה על תחזיות חדשות</a:t>
            </a:r>
          </a:p>
          <a:p>
            <a:pPr lvl="1"/>
            <a:r>
              <a:rPr lang="he-IL" dirty="0"/>
              <a:t>השוואה לגרסה קודמת</a:t>
            </a:r>
          </a:p>
          <a:p>
            <a:pPr lvl="1"/>
            <a:r>
              <a:rPr lang="he-IL" dirty="0"/>
              <a:t>בחינה כללית</a:t>
            </a:r>
          </a:p>
          <a:p>
            <a:r>
              <a:rPr lang="he-IL" dirty="0"/>
              <a:t>הורדת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D216D-8322-F049-FED3-0A2527CDD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46"/>
            <a:ext cx="12192000" cy="5891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921129-FB10-D0E2-D0B1-1E46F508F84F}"/>
              </a:ext>
            </a:extLst>
          </p:cNvPr>
          <p:cNvSpPr txBox="1"/>
          <p:nvPr/>
        </p:nvSpPr>
        <p:spPr>
          <a:xfrm>
            <a:off x="5153025" y="161925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מבנה כללי אפליקציה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728BD-C4BB-B3A1-5162-D7BABC0138CE}"/>
              </a:ext>
            </a:extLst>
          </p:cNvPr>
          <p:cNvSpPr/>
          <p:nvPr/>
        </p:nvSpPr>
        <p:spPr>
          <a:xfrm>
            <a:off x="10220325" y="4248150"/>
            <a:ext cx="1781175" cy="169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B6DEC-5787-B94F-9C5A-8689D1F78549}"/>
              </a:ext>
            </a:extLst>
          </p:cNvPr>
          <p:cNvSpPr txBox="1"/>
          <p:nvPr/>
        </p:nvSpPr>
        <p:spPr>
          <a:xfrm>
            <a:off x="10715625" y="267652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אוכלוסייה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4E209-F2C2-A0BF-5D8B-614F1D3A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075" y="4305300"/>
            <a:ext cx="1844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9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82-35D0-871D-BBD8-02C4732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עבודה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812E-B7EE-E428-52E7-1F22C3C4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530" y="1681163"/>
            <a:ext cx="2999851" cy="823912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ב. השוואת תחזיות מאותו מקור (אותו מודל)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F036A-9DD1-E0B3-C482-ED85728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530" y="2505075"/>
            <a:ext cx="2999851" cy="368458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3A33F-3A51-0B42-F85C-CE13560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1831" y="1681163"/>
            <a:ext cx="2833557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א. תחזית בודדת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168C4F-4225-3288-BE01-5EA5C645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1831" y="2505075"/>
            <a:ext cx="2833557" cy="3684588"/>
          </a:xfrm>
        </p:spPr>
        <p:txBody>
          <a:bodyPr/>
          <a:lstStyle/>
          <a:p>
            <a:endParaRPr lang="he-IL" sz="2400" dirty="0"/>
          </a:p>
          <a:p>
            <a:r>
              <a:rPr lang="he-IL" sz="2400" dirty="0"/>
              <a:t>תרחיש יחד</a:t>
            </a:r>
          </a:p>
          <a:p>
            <a:r>
              <a:rPr lang="he-IL" sz="2400" dirty="0"/>
              <a:t>השוואת תרחישים</a:t>
            </a:r>
            <a:endParaRPr lang="en-US" sz="24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D71058-8101-8349-8774-5C339B8EE1E3}"/>
              </a:ext>
            </a:extLst>
          </p:cNvPr>
          <p:cNvSpPr txBox="1">
            <a:spLocks/>
          </p:cNvSpPr>
          <p:nvPr/>
        </p:nvSpPr>
        <p:spPr>
          <a:xfrm>
            <a:off x="1065229" y="1681163"/>
            <a:ext cx="2999851" cy="82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/>
              <a:t>ג. השוואת תחזיות ממקורות שונים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FAFD3-6C7B-E1DF-9AF7-B48C96DD5418}"/>
              </a:ext>
            </a:extLst>
          </p:cNvPr>
          <p:cNvSpPr txBox="1">
            <a:spLocks/>
          </p:cNvSpPr>
          <p:nvPr/>
        </p:nvSpPr>
        <p:spPr>
          <a:xfrm>
            <a:off x="1065229" y="2505075"/>
            <a:ext cx="29998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3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BB2A0E-D97B-2B15-273E-0F4482F024D3}"/>
              </a:ext>
            </a:extLst>
          </p:cNvPr>
          <p:cNvSpPr/>
          <p:nvPr/>
        </p:nvSpPr>
        <p:spPr>
          <a:xfrm>
            <a:off x="7956583" y="1455028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41EAF-BC14-FB09-5016-E7C8A310F013}"/>
              </a:ext>
            </a:extLst>
          </p:cNvPr>
          <p:cNvSpPr/>
          <p:nvPr/>
        </p:nvSpPr>
        <p:spPr>
          <a:xfrm>
            <a:off x="7956583" y="2991597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28038-A4F4-A0BB-2C38-B7896277E152}"/>
              </a:ext>
            </a:extLst>
          </p:cNvPr>
          <p:cNvSpPr/>
          <p:nvPr/>
        </p:nvSpPr>
        <p:spPr>
          <a:xfrm>
            <a:off x="7956583" y="4528166"/>
            <a:ext cx="3318235" cy="1536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66DE-B6B7-3647-B888-FAF12AA011A9}"/>
              </a:ext>
            </a:extLst>
          </p:cNvPr>
          <p:cNvSpPr txBox="1"/>
          <p:nvPr/>
        </p:nvSpPr>
        <p:spPr>
          <a:xfrm>
            <a:off x="8033760" y="1493392"/>
            <a:ext cx="316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scenario, year, </a:t>
            </a:r>
            <a:r>
              <a:rPr lang="en-US" dirty="0" err="1"/>
              <a:t>taz</a:t>
            </a:r>
            <a:r>
              <a:rPr lang="en-US" dirty="0"/>
              <a:t>, pop, emp,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EB0F7-A7B7-7219-D88F-6B983B2CE446}"/>
              </a:ext>
            </a:extLst>
          </p:cNvPr>
          <p:cNvSpPr txBox="1"/>
          <p:nvPr/>
        </p:nvSpPr>
        <p:spPr>
          <a:xfrm>
            <a:off x="2095501" y="988034"/>
            <a:ext cx="239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var=pop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F78AF5-F8DF-74D8-842D-16DCE4FE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5" y="1502048"/>
            <a:ext cx="5820679" cy="49891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797A74-9797-AB38-20F4-EC18F4FEB047}"/>
              </a:ext>
            </a:extLst>
          </p:cNvPr>
          <p:cNvSpPr txBox="1"/>
          <p:nvPr/>
        </p:nvSpPr>
        <p:spPr>
          <a:xfrm>
            <a:off x="466538" y="5579027"/>
            <a:ext cx="772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highlight>
                  <a:srgbClr val="FFFF00"/>
                </a:highlight>
              </a:defRPr>
            </a:lvl1pPr>
          </a:lstStyle>
          <a:p>
            <a:pPr algn="r"/>
            <a:r>
              <a:rPr lang="en-US" dirty="0"/>
              <a:t>years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8DC06-D7E9-6EE9-F003-E52B725C1902}"/>
              </a:ext>
            </a:extLst>
          </p:cNvPr>
          <p:cNvSpPr txBox="1"/>
          <p:nvPr/>
        </p:nvSpPr>
        <p:spPr>
          <a:xfrm>
            <a:off x="1030664" y="6035114"/>
            <a:ext cx="1270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scenario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2CD334-C8EA-AAE4-7960-18437FF39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2" y="277180"/>
            <a:ext cx="6068272" cy="60968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C46100-45A7-B6AA-9F29-268EFCDC5154}"/>
              </a:ext>
            </a:extLst>
          </p:cNvPr>
          <p:cNvCxnSpPr/>
          <p:nvPr/>
        </p:nvCxnSpPr>
        <p:spPr>
          <a:xfrm>
            <a:off x="11591107" y="1455028"/>
            <a:ext cx="0" cy="458008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16942-A668-7EA0-23F2-635C2E998C48}"/>
              </a:ext>
            </a:extLst>
          </p:cNvPr>
          <p:cNvSpPr txBox="1"/>
          <p:nvPr/>
        </p:nvSpPr>
        <p:spPr>
          <a:xfrm>
            <a:off x="8562698" y="5920839"/>
            <a:ext cx="21060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 rtl="1">
              <a:defRPr sz="1600"/>
            </a:lvl1pPr>
          </a:lstStyle>
          <a:p>
            <a:r>
              <a:rPr lang="he-IL" sz="1050" dirty="0"/>
              <a:t>3. קובץ </a:t>
            </a:r>
            <a:r>
              <a:rPr lang="en-US" sz="1050" dirty="0"/>
              <a:t>csv</a:t>
            </a:r>
            <a:r>
              <a:rPr lang="he-IL" sz="1050" dirty="0"/>
              <a:t> עם כל הנתונים של מקור הנתונים </a:t>
            </a:r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86CED-86EE-012D-9043-86AF28FC372D}"/>
              </a:ext>
            </a:extLst>
          </p:cNvPr>
          <p:cNvSpPr txBox="1"/>
          <p:nvPr/>
        </p:nvSpPr>
        <p:spPr>
          <a:xfrm>
            <a:off x="8044777" y="686399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השוואה בין תרחישים ושנים ביחד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B8D10-E024-CA6D-89CB-5ADF1D9DF36F}"/>
              </a:ext>
            </a:extLst>
          </p:cNvPr>
          <p:cNvSpPr txBox="1"/>
          <p:nvPr/>
        </p:nvSpPr>
        <p:spPr>
          <a:xfrm rot="5400000">
            <a:off x="6196508" y="3265167"/>
            <a:ext cx="1270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Var = population</a:t>
            </a:r>
          </a:p>
        </p:txBody>
      </p:sp>
    </p:spTree>
    <p:extLst>
      <p:ext uri="{BB962C8B-B14F-4D97-AF65-F5344CB8AC3E}">
        <p14:creationId xmlns:p14="http://schemas.microsoft.com/office/powerpoint/2010/main" val="189041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873</Words>
  <Application>Microsoft Office PowerPoint</Application>
  <PresentationFormat>Widescreen</PresentationFormat>
  <Paragraphs>254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מאפייני התחזית (scenario.json)</vt:lpstr>
      <vt:lpstr>מטרות</vt:lpstr>
      <vt:lpstr>PowerPoint Presentation</vt:lpstr>
      <vt:lpstr>רמות עבודה</vt:lpstr>
      <vt:lpstr>PowerPoint Presentation</vt:lpstr>
      <vt:lpstr>PowerPoint Presentation</vt:lpstr>
      <vt:lpstr>PowerPoint Presentation</vt:lpstr>
      <vt:lpstr>PowerPoint Presentation</vt:lpstr>
      <vt:lpstr>התוכנה – "צפיין"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67</cp:revision>
  <dcterms:created xsi:type="dcterms:W3CDTF">2022-08-26T10:30:27Z</dcterms:created>
  <dcterms:modified xsi:type="dcterms:W3CDTF">2023-10-17T06:21:54Z</dcterms:modified>
</cp:coreProperties>
</file>