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9" r:id="rId4"/>
    <p:sldId id="259" r:id="rId5"/>
    <p:sldId id="264" r:id="rId6"/>
    <p:sldId id="261" r:id="rId7"/>
    <p:sldId id="278" r:id="rId8"/>
    <p:sldId id="285" r:id="rId9"/>
    <p:sldId id="263" r:id="rId10"/>
    <p:sldId id="277" r:id="rId11"/>
    <p:sldId id="276" r:id="rId12"/>
    <p:sldId id="280" r:id="rId13"/>
    <p:sldId id="270" r:id="rId14"/>
    <p:sldId id="262" r:id="rId15"/>
    <p:sldId id="284" r:id="rId16"/>
    <p:sldId id="269" r:id="rId17"/>
    <p:sldId id="283" r:id="rId18"/>
    <p:sldId id="260" r:id="rId19"/>
    <p:sldId id="273" r:id="rId20"/>
    <p:sldId id="275" r:id="rId21"/>
    <p:sldId id="274" r:id="rId22"/>
    <p:sldId id="266" r:id="rId23"/>
    <p:sldId id="271" r:id="rId24"/>
    <p:sldId id="281" r:id="rId25"/>
    <p:sldId id="272" r:id="rId26"/>
    <p:sldId id="282" r:id="rId27"/>
    <p:sldId id="265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989812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35" y="754143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839095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564520" y="17443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ספריית התרחישים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705386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556941" y="2684530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784787" y="2130410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777272" y="1607190"/>
            <a:ext cx="1496554" cy="2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266655" y="1712773"/>
            <a:ext cx="510617" cy="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29707" y="1432120"/>
            <a:ext cx="103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שכבות מצרפיות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88931" y="3765947"/>
            <a:ext cx="588341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938867" y="3357262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תחזיות </a:t>
            </a:r>
          </a:p>
          <a:p>
            <a:pPr algn="r" rtl="1"/>
            <a:r>
              <a:rPr lang="he-IL" sz="1600" dirty="0"/>
              <a:t>כל תחזית עם שכבת אזורים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35" y="704022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837063" y="2950589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970610" y="3233394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1585227" y="6256925"/>
            <a:ext cx="40498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אובייקט "</a:t>
            </a:r>
            <a:r>
              <a:rPr lang="he-IL" sz="1400" dirty="0" err="1"/>
              <a:t>תחתיזת</a:t>
            </a:r>
            <a:r>
              <a:rPr lang="he-IL" sz="1400" dirty="0"/>
              <a:t>": קבוצת תרחישים ממקור מסוים (מודל) שהוכנה בזמן </a:t>
            </a:r>
            <a:r>
              <a:rPr lang="he-IL" sz="1400" dirty="0" err="1"/>
              <a:t>מסויים</a:t>
            </a:r>
            <a:r>
              <a:rPr lang="he-IL" sz="1400" dirty="0"/>
              <a:t>, לכל תחזית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10163" y="5848240"/>
            <a:ext cx="360447" cy="4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3110846" y="5533534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1E9B4-5023-DD03-256E-2192C566F367}"/>
              </a:ext>
            </a:extLst>
          </p:cNvPr>
          <p:cNvSpPr txBox="1"/>
          <p:nvPr/>
        </p:nvSpPr>
        <p:spPr>
          <a:xfrm>
            <a:off x="2781941" y="1744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מערכת צפייה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7D70-734D-FCEA-6ADD-569C98C13C90}"/>
              </a:ext>
            </a:extLst>
          </p:cNvPr>
          <p:cNvSpPr txBox="1"/>
          <p:nvPr/>
        </p:nvSpPr>
        <p:spPr>
          <a:xfrm>
            <a:off x="938867" y="4181446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מבנה סטנדרטי של כל התרחישים בתחזית בקובץ יחיד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846DF-7D91-08EA-5BA5-A4C63FBED98A}"/>
              </a:ext>
            </a:extLst>
          </p:cNvPr>
          <p:cNvSpPr txBox="1"/>
          <p:nvPr/>
        </p:nvSpPr>
        <p:spPr>
          <a:xfrm>
            <a:off x="4831453" y="3429000"/>
            <a:ext cx="803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יתכן ניקיון והשלמה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56583" y="1455028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56583" y="2991597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56583" y="452816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33760" y="1493392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var=pop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78AF5-F8DF-74D8-842D-16DCE4FE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5" y="1502048"/>
            <a:ext cx="5820679" cy="49891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97A74-9797-AB38-20F4-EC18F4FEB047}"/>
              </a:ext>
            </a:extLst>
          </p:cNvPr>
          <p:cNvSpPr txBox="1"/>
          <p:nvPr/>
        </p:nvSpPr>
        <p:spPr>
          <a:xfrm>
            <a:off x="466538" y="5579027"/>
            <a:ext cx="77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highlight>
                  <a:srgbClr val="FFFF00"/>
                </a:highlight>
              </a:defRPr>
            </a:lvl1pPr>
          </a:lstStyle>
          <a:p>
            <a:pPr algn="r"/>
            <a:r>
              <a:rPr lang="en-US" dirty="0"/>
              <a:t>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8DC06-D7E9-6EE9-F003-E52B725C1902}"/>
              </a:ext>
            </a:extLst>
          </p:cNvPr>
          <p:cNvSpPr txBox="1"/>
          <p:nvPr/>
        </p:nvSpPr>
        <p:spPr>
          <a:xfrm>
            <a:off x="1030664" y="6035114"/>
            <a:ext cx="127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CD334-C8EA-AAE4-7960-18437FF3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2" y="277180"/>
            <a:ext cx="6068272" cy="6096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C46100-45A7-B6AA-9F29-268EFCDC5154}"/>
              </a:ext>
            </a:extLst>
          </p:cNvPr>
          <p:cNvCxnSpPr/>
          <p:nvPr/>
        </p:nvCxnSpPr>
        <p:spPr>
          <a:xfrm>
            <a:off x="11591107" y="1455028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562698" y="5920839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86CED-86EE-012D-9043-86AF28FC372D}"/>
              </a:ext>
            </a:extLst>
          </p:cNvPr>
          <p:cNvSpPr txBox="1"/>
          <p:nvPr/>
        </p:nvSpPr>
        <p:spPr>
          <a:xfrm>
            <a:off x="8044777" y="686399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השוואה בין תרחישים ושנים ביחד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B8D10-E024-CA6D-89CB-5ADF1D9DF36F}"/>
              </a:ext>
            </a:extLst>
          </p:cNvPr>
          <p:cNvSpPr txBox="1"/>
          <p:nvPr/>
        </p:nvSpPr>
        <p:spPr>
          <a:xfrm rot="5400000">
            <a:off x="6196508" y="3265167"/>
            <a:ext cx="127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Var = population</a:t>
            </a:r>
          </a:p>
        </p:txBody>
      </p:sp>
    </p:spTree>
    <p:extLst>
      <p:ext uri="{BB962C8B-B14F-4D97-AF65-F5344CB8AC3E}">
        <p14:creationId xmlns:p14="http://schemas.microsoft.com/office/powerpoint/2010/main" val="18904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47876" y="1190821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47876" y="2727390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47876" y="4263959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25053" y="1229185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0214-DBD1-BE42-B73D-9A33B9E78B4F}"/>
              </a:ext>
            </a:extLst>
          </p:cNvPr>
          <p:cNvSpPr/>
          <p:nvPr/>
        </p:nvSpPr>
        <p:spPr>
          <a:xfrm>
            <a:off x="1914721" y="830232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200276" y="368909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Scenario=1, var=pop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18AB-6C9C-816B-014E-01E68E55BB45}"/>
              </a:ext>
            </a:extLst>
          </p:cNvPr>
          <p:cNvSpPr txBox="1"/>
          <p:nvPr/>
        </p:nvSpPr>
        <p:spPr>
          <a:xfrm>
            <a:off x="2072223" y="1015581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year1, year2, year3,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AD7DA-AEB1-6AF1-267D-868E43BC7C17}"/>
              </a:ext>
            </a:extLst>
          </p:cNvPr>
          <p:cNvSpPr/>
          <p:nvPr/>
        </p:nvSpPr>
        <p:spPr>
          <a:xfrm>
            <a:off x="1914721" y="3835884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C0318-B315-DE5F-30EA-F1E37254CDBC}"/>
              </a:ext>
            </a:extLst>
          </p:cNvPr>
          <p:cNvSpPr txBox="1"/>
          <p:nvPr/>
        </p:nvSpPr>
        <p:spPr>
          <a:xfrm>
            <a:off x="2366726" y="3374561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year=1, var=pop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EA2BA-5C48-B393-D868-1DB5BAA8E5D3}"/>
              </a:ext>
            </a:extLst>
          </p:cNvPr>
          <p:cNvSpPr txBox="1"/>
          <p:nvPr/>
        </p:nvSpPr>
        <p:spPr>
          <a:xfrm>
            <a:off x="2366726" y="4021233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scn1, scn2, scn3,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63F5-4E66-0CF5-A540-C2AB313515C2}"/>
              </a:ext>
            </a:extLst>
          </p:cNvPr>
          <p:cNvCxnSpPr/>
          <p:nvPr/>
        </p:nvCxnSpPr>
        <p:spPr>
          <a:xfrm flipH="1" flipV="1">
            <a:off x="5980128" y="1598516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E253F-212D-4F2D-A132-A320F502046D}"/>
              </a:ext>
            </a:extLst>
          </p:cNvPr>
          <p:cNvCxnSpPr>
            <a:cxnSpLocks/>
          </p:cNvCxnSpPr>
          <p:nvPr/>
        </p:nvCxnSpPr>
        <p:spPr>
          <a:xfrm flipH="1">
            <a:off x="6048571" y="3304448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BE322-5596-5CCD-4F7E-F911493367D2}"/>
              </a:ext>
            </a:extLst>
          </p:cNvPr>
          <p:cNvCxnSpPr/>
          <p:nvPr/>
        </p:nvCxnSpPr>
        <p:spPr>
          <a:xfrm flipH="1">
            <a:off x="1452808" y="1413851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3824F0-8468-CB06-1535-1D607EE3943F}"/>
              </a:ext>
            </a:extLst>
          </p:cNvPr>
          <p:cNvSpPr txBox="1"/>
          <p:nvPr/>
        </p:nvSpPr>
        <p:spPr>
          <a:xfrm>
            <a:off x="459882" y="1190821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Chart, </a:t>
            </a:r>
          </a:p>
          <a:p>
            <a:r>
              <a:rPr lang="en-US" dirty="0"/>
              <a:t>map(chart)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2B256-EB23-F8DD-BA8F-A86288701F15}"/>
              </a:ext>
            </a:extLst>
          </p:cNvPr>
          <p:cNvCxnSpPr/>
          <p:nvPr/>
        </p:nvCxnSpPr>
        <p:spPr>
          <a:xfrm>
            <a:off x="11486332" y="1318071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C055E-7F7E-1D86-DE56-7355ABA3B5E6}"/>
              </a:ext>
            </a:extLst>
          </p:cNvPr>
          <p:cNvSpPr txBox="1"/>
          <p:nvPr/>
        </p:nvSpPr>
        <p:spPr>
          <a:xfrm>
            <a:off x="8553991" y="5682714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pPr algn="ctr"/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9C464-D7CB-9807-B97F-A5E973444747}"/>
              </a:ext>
            </a:extLst>
          </p:cNvPr>
          <p:cNvCxnSpPr/>
          <p:nvPr/>
        </p:nvCxnSpPr>
        <p:spPr>
          <a:xfrm>
            <a:off x="9191625" y="738241"/>
            <a:ext cx="0" cy="44814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E0BAC0-0E81-67DB-BC55-9883662E1897}"/>
              </a:ext>
            </a:extLst>
          </p:cNvPr>
          <p:cNvCxnSpPr/>
          <p:nvPr/>
        </p:nvCxnSpPr>
        <p:spPr>
          <a:xfrm>
            <a:off x="2628900" y="1598516"/>
            <a:ext cx="18669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615CE04-8A22-97F6-864F-85230B206694}"/>
              </a:ext>
            </a:extLst>
          </p:cNvPr>
          <p:cNvSpPr/>
          <p:nvPr/>
        </p:nvSpPr>
        <p:spPr>
          <a:xfrm>
            <a:off x="7096125" y="4733925"/>
            <a:ext cx="2409825" cy="1795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5A97-385C-98AA-5102-4164239FC750}"/>
              </a:ext>
            </a:extLst>
          </p:cNvPr>
          <p:cNvSpPr txBox="1"/>
          <p:nvPr/>
        </p:nvSpPr>
        <p:spPr>
          <a:xfrm>
            <a:off x="9744075" y="619125"/>
            <a:ext cx="99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תרחיש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4CF73-71A2-BBAF-404F-99D02EDDE391}"/>
              </a:ext>
            </a:extLst>
          </p:cNvPr>
          <p:cNvSpPr txBox="1"/>
          <p:nvPr/>
        </p:nvSpPr>
        <p:spPr>
          <a:xfrm>
            <a:off x="9744075" y="1085850"/>
            <a:ext cx="75854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שנה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4721-E1CB-48ED-DB26-1508A044DC2F}"/>
              </a:ext>
            </a:extLst>
          </p:cNvPr>
          <p:cNvSpPr/>
          <p:nvPr/>
        </p:nvSpPr>
        <p:spPr>
          <a:xfrm>
            <a:off x="8258175" y="56197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54A0-B83A-2919-F59D-6658227F95FB}"/>
              </a:ext>
            </a:extLst>
          </p:cNvPr>
          <p:cNvSpPr txBox="1"/>
          <p:nvPr/>
        </p:nvSpPr>
        <p:spPr>
          <a:xfrm>
            <a:off x="10743066" y="292417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 בחירות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CD23-055D-1498-2597-ACEC8578A7A2}"/>
              </a:ext>
            </a:extLst>
          </p:cNvPr>
          <p:cNvSpPr/>
          <p:nvPr/>
        </p:nvSpPr>
        <p:spPr>
          <a:xfrm>
            <a:off x="8258175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CF062-5DD0-9BF8-D936-4D2766992003}"/>
              </a:ext>
            </a:extLst>
          </p:cNvPr>
          <p:cNvSpPr/>
          <p:nvPr/>
        </p:nvSpPr>
        <p:spPr>
          <a:xfrm>
            <a:off x="7015730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011EE-7D87-0596-B4EC-5691C7B09704}"/>
              </a:ext>
            </a:extLst>
          </p:cNvPr>
          <p:cNvSpPr/>
          <p:nvPr/>
        </p:nvSpPr>
        <p:spPr>
          <a:xfrm>
            <a:off x="5144068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45D23-50ED-F289-E468-D20261EEABA7}"/>
              </a:ext>
            </a:extLst>
          </p:cNvPr>
          <p:cNvSpPr/>
          <p:nvPr/>
        </p:nvSpPr>
        <p:spPr>
          <a:xfrm>
            <a:off x="3901623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50C90-AFA4-178C-1610-F87C6109B740}"/>
              </a:ext>
            </a:extLst>
          </p:cNvPr>
          <p:cNvSpPr txBox="1"/>
          <p:nvPr/>
        </p:nvSpPr>
        <p:spPr>
          <a:xfrm>
            <a:off x="10371591" y="542710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</a:t>
            </a:r>
            <a:r>
              <a:rPr lang="he-IL" dirty="0"/>
              <a:t> בחירות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A1B34-E739-467B-F5DB-2770C18CD673}"/>
              </a:ext>
            </a:extLst>
          </p:cNvPr>
          <p:cNvSpPr/>
          <p:nvPr/>
        </p:nvSpPr>
        <p:spPr>
          <a:xfrm>
            <a:off x="5009646" y="3294578"/>
            <a:ext cx="268843" cy="268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B669A-0B3C-6DE3-B295-97F0C569789E}"/>
              </a:ext>
            </a:extLst>
          </p:cNvPr>
          <p:cNvSpPr/>
          <p:nvPr/>
        </p:nvSpPr>
        <p:spPr>
          <a:xfrm>
            <a:off x="2250061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D7555-F8A4-E358-B8D5-AB65F8BDDCD3}"/>
              </a:ext>
            </a:extLst>
          </p:cNvPr>
          <p:cNvCxnSpPr/>
          <p:nvPr/>
        </p:nvCxnSpPr>
        <p:spPr>
          <a:xfrm>
            <a:off x="2505075" y="313372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36AE8-D5AC-D941-A8CA-3CB16B0FA40F}"/>
              </a:ext>
            </a:extLst>
          </p:cNvPr>
          <p:cNvSpPr/>
          <p:nvPr/>
        </p:nvSpPr>
        <p:spPr>
          <a:xfrm>
            <a:off x="2695575" y="2905122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D3EBF-095B-08C7-C199-954E8CA79E6C}"/>
              </a:ext>
            </a:extLst>
          </p:cNvPr>
          <p:cNvSpPr/>
          <p:nvPr/>
        </p:nvSpPr>
        <p:spPr>
          <a:xfrm>
            <a:off x="2771775" y="2647950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C3DBB-BA5A-B188-77CD-9F4FF7B2CC62}"/>
              </a:ext>
            </a:extLst>
          </p:cNvPr>
          <p:cNvSpPr/>
          <p:nvPr/>
        </p:nvSpPr>
        <p:spPr>
          <a:xfrm>
            <a:off x="286884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הפרשים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19D57-3026-EE24-8B5A-BE4784B2A726}"/>
              </a:ext>
            </a:extLst>
          </p:cNvPr>
          <p:cNvSpPr/>
          <p:nvPr/>
        </p:nvSpPr>
        <p:spPr>
          <a:xfrm>
            <a:off x="7943850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89581-B958-5CED-C8F4-221DBFAAD5F1}"/>
              </a:ext>
            </a:extLst>
          </p:cNvPr>
          <p:cNvSpPr/>
          <p:nvPr/>
        </p:nvSpPr>
        <p:spPr>
          <a:xfrm>
            <a:off x="7244331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DFAECC-7C61-63C1-B69E-4A6BE9685553}"/>
              </a:ext>
            </a:extLst>
          </p:cNvPr>
          <p:cNvSpPr/>
          <p:nvPr/>
        </p:nvSpPr>
        <p:spPr>
          <a:xfrm>
            <a:off x="8643369" y="48095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FB79E-DA9C-686F-2C1A-3F91D82FCBB4}"/>
              </a:ext>
            </a:extLst>
          </p:cNvPr>
          <p:cNvSpPr/>
          <p:nvPr/>
        </p:nvSpPr>
        <p:spPr>
          <a:xfrm>
            <a:off x="7943850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A9042B-1845-7D4E-8F99-1CA8DBA11198}"/>
              </a:ext>
            </a:extLst>
          </p:cNvPr>
          <p:cNvSpPr/>
          <p:nvPr/>
        </p:nvSpPr>
        <p:spPr>
          <a:xfrm>
            <a:off x="7244331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D7D6D0-6D09-932C-4DC6-A418ED47F0C4}"/>
              </a:ext>
            </a:extLst>
          </p:cNvPr>
          <p:cNvSpPr/>
          <p:nvPr/>
        </p:nvSpPr>
        <p:spPr>
          <a:xfrm>
            <a:off x="8643369" y="56858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70983-18CF-EA68-6714-4A921136B6FC}"/>
              </a:ext>
            </a:extLst>
          </p:cNvPr>
          <p:cNvSpPr/>
          <p:nvPr/>
        </p:nvSpPr>
        <p:spPr>
          <a:xfrm>
            <a:off x="5472112" y="478095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B68D6-AFD4-CC23-2B48-60C454DC2AD3}"/>
              </a:ext>
            </a:extLst>
          </p:cNvPr>
          <p:cNvCxnSpPr/>
          <p:nvPr/>
        </p:nvCxnSpPr>
        <p:spPr>
          <a:xfrm>
            <a:off x="5727126" y="5266727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FC70-AF87-2B89-37AA-DB99DC610761}"/>
              </a:ext>
            </a:extLst>
          </p:cNvPr>
          <p:cNvSpPr/>
          <p:nvPr/>
        </p:nvSpPr>
        <p:spPr>
          <a:xfrm>
            <a:off x="5917626" y="5038127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C2CA4-CF3E-CD8B-9E6C-C28CDC167570}"/>
              </a:ext>
            </a:extLst>
          </p:cNvPr>
          <p:cNvSpPr/>
          <p:nvPr/>
        </p:nvSpPr>
        <p:spPr>
          <a:xfrm>
            <a:off x="5993826" y="4780955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79892-C261-AEE1-C67C-AB5B2A935C52}"/>
              </a:ext>
            </a:extLst>
          </p:cNvPr>
          <p:cNvSpPr/>
          <p:nvPr/>
        </p:nvSpPr>
        <p:spPr>
          <a:xfrm>
            <a:off x="5727126" y="61912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B9CBB8-7FD8-AD6B-2640-B3CFF8F47AD8}"/>
              </a:ext>
            </a:extLst>
          </p:cNvPr>
          <p:cNvSpPr/>
          <p:nvPr/>
        </p:nvSpPr>
        <p:spPr>
          <a:xfrm>
            <a:off x="5881687" y="781050"/>
            <a:ext cx="619125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86291A-C1A0-C64C-C3A7-30DFF7228ABC}"/>
              </a:ext>
            </a:extLst>
          </p:cNvPr>
          <p:cNvCxnSpPr/>
          <p:nvPr/>
        </p:nvCxnSpPr>
        <p:spPr>
          <a:xfrm flipV="1">
            <a:off x="6162675" y="762000"/>
            <a:ext cx="0" cy="35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B1741-8060-877B-E1B5-2646E9E9EEAA}"/>
              </a:ext>
            </a:extLst>
          </p:cNvPr>
          <p:cNvCxnSpPr/>
          <p:nvPr/>
        </p:nvCxnSpPr>
        <p:spPr>
          <a:xfrm>
            <a:off x="6191249" y="1118116"/>
            <a:ext cx="309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69D7C-B5E3-CBD5-C42A-496746F5221A}"/>
              </a:ext>
            </a:extLst>
          </p:cNvPr>
          <p:cNvCxnSpPr/>
          <p:nvPr/>
        </p:nvCxnSpPr>
        <p:spPr>
          <a:xfrm>
            <a:off x="8058150" y="304800"/>
            <a:ext cx="514350" cy="62865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24E84A-0C0B-73B6-0AFF-41B83B5F067E}"/>
              </a:ext>
            </a:extLst>
          </p:cNvPr>
          <p:cNvSpPr txBox="1"/>
          <p:nvPr/>
        </p:nvSpPr>
        <p:spPr>
          <a:xfrm>
            <a:off x="8424043" y="1606034"/>
            <a:ext cx="12009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(משתנה 1)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22E5E-88AA-D239-B82E-04B546E615F1}"/>
              </a:ext>
            </a:extLst>
          </p:cNvPr>
          <p:cNvSpPr txBox="1"/>
          <p:nvPr/>
        </p:nvSpPr>
        <p:spPr>
          <a:xfrm>
            <a:off x="4092841" y="901184"/>
            <a:ext cx="16450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(מספר משתנים)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075246-6472-D08B-CAF1-C6C5CC81ED1F}"/>
              </a:ext>
            </a:extLst>
          </p:cNvPr>
          <p:cNvSpPr txBox="1"/>
          <p:nvPr/>
        </p:nvSpPr>
        <p:spPr>
          <a:xfrm>
            <a:off x="3497836" y="1534894"/>
            <a:ext cx="25442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 משנה 1 + משתנה סיווג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33D50E-2AB2-4D91-19B0-0F77CFD15190}"/>
              </a:ext>
            </a:extLst>
          </p:cNvPr>
          <p:cNvCxnSpPr>
            <a:cxnSpLocks/>
          </p:cNvCxnSpPr>
          <p:nvPr/>
        </p:nvCxnSpPr>
        <p:spPr>
          <a:xfrm flipH="1">
            <a:off x="9063264" y="4490978"/>
            <a:ext cx="680811" cy="82808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6E047B-6DFF-E77E-CF4A-96B4F0B3AF91}"/>
              </a:ext>
            </a:extLst>
          </p:cNvPr>
          <p:cNvSpPr txBox="1"/>
          <p:nvPr/>
        </p:nvSpPr>
        <p:spPr>
          <a:xfrm>
            <a:off x="7717610" y="643830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map</a:t>
            </a:r>
          </a:p>
        </p:txBody>
      </p:sp>
    </p:spTree>
    <p:extLst>
      <p:ext uri="{BB962C8B-B14F-4D97-AF65-F5344CB8AC3E}">
        <p14:creationId xmlns:p14="http://schemas.microsoft.com/office/powerpoint/2010/main" val="28743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75549-CCE9-7FC3-5389-0DE776092C8A}"/>
              </a:ext>
            </a:extLst>
          </p:cNvPr>
          <p:cNvSpPr txBox="1"/>
          <p:nvPr/>
        </p:nvSpPr>
        <p:spPr>
          <a:xfrm>
            <a:off x="3440784" y="93325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479F1A-B905-4C8A-8E93-EA126C06291F}"/>
              </a:ext>
            </a:extLst>
          </p:cNvPr>
          <p:cNvCxnSpPr/>
          <p:nvPr/>
        </p:nvCxnSpPr>
        <p:spPr>
          <a:xfrm>
            <a:off x="4430599" y="1102936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E3CFCF-C609-9C80-4D43-0FD21EDD39AD}"/>
              </a:ext>
            </a:extLst>
          </p:cNvPr>
          <p:cNvSpPr txBox="1"/>
          <p:nvPr/>
        </p:nvSpPr>
        <p:spPr>
          <a:xfrm>
            <a:off x="5215494" y="9332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243AD-9A7D-9558-F57A-CA0543C4256E}"/>
              </a:ext>
            </a:extLst>
          </p:cNvPr>
          <p:cNvCxnSpPr/>
          <p:nvPr/>
        </p:nvCxnSpPr>
        <p:spPr>
          <a:xfrm>
            <a:off x="6000389" y="1102936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FA3B5-44F8-CB5A-7D8D-1BB440ED3603}"/>
              </a:ext>
            </a:extLst>
          </p:cNvPr>
          <p:cNvSpPr txBox="1"/>
          <p:nvPr/>
        </p:nvSpPr>
        <p:spPr>
          <a:xfrm>
            <a:off x="6785284" y="933253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mapview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25D34-BE78-50AC-76BF-DE0BA6AA6614}"/>
              </a:ext>
            </a:extLst>
          </p:cNvPr>
          <p:cNvSpPr txBox="1"/>
          <p:nvPr/>
        </p:nvSpPr>
        <p:spPr>
          <a:xfrm>
            <a:off x="2083324" y="3610466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37C8A-3C2B-CA50-A477-5D3CA188D598}"/>
              </a:ext>
            </a:extLst>
          </p:cNvPr>
          <p:cNvCxnSpPr/>
          <p:nvPr/>
        </p:nvCxnSpPr>
        <p:spPr>
          <a:xfrm>
            <a:off x="3440784" y="3795132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ED4F55-90E0-2D50-2380-D404499BA8B3}"/>
              </a:ext>
            </a:extLst>
          </p:cNvPr>
          <p:cNvSpPr txBox="1"/>
          <p:nvPr/>
        </p:nvSpPr>
        <p:spPr>
          <a:xfrm>
            <a:off x="4225679" y="3610466"/>
            <a:ext cx="214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usereq</a:t>
            </a:r>
            <a:r>
              <a:rPr lang="en-US" dirty="0"/>
              <a:t>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X = </a:t>
            </a:r>
            <a:r>
              <a:rPr lang="en-US" dirty="0" err="1"/>
              <a:t>mapview</a:t>
            </a:r>
            <a:r>
              <a:rPr lang="en-US" dirty="0"/>
              <a:t>(….)</a:t>
            </a:r>
          </a:p>
          <a:p>
            <a:r>
              <a:rPr lang="en-US" dirty="0"/>
              <a:t>Return(x)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D23082-3B1C-41AE-C3DE-31370FC9490F}"/>
              </a:ext>
            </a:extLst>
          </p:cNvPr>
          <p:cNvCxnSpPr/>
          <p:nvPr/>
        </p:nvCxnSpPr>
        <p:spPr>
          <a:xfrm>
            <a:off x="6622132" y="3795132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48C6C-BB0E-3119-4B35-42CBD8DD1617}"/>
              </a:ext>
            </a:extLst>
          </p:cNvPr>
          <p:cNvSpPr txBox="1"/>
          <p:nvPr/>
        </p:nvSpPr>
        <p:spPr>
          <a:xfrm>
            <a:off x="7369746" y="361046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Basemap</a:t>
            </a:r>
            <a:r>
              <a:rPr lang="en-US" dirty="0"/>
              <a:t> +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3297-E8B1-1A13-A256-75641BEBF598}"/>
              </a:ext>
            </a:extLst>
          </p:cNvPr>
          <p:cNvSpPr txBox="1"/>
          <p:nvPr/>
        </p:nvSpPr>
        <p:spPr>
          <a:xfrm>
            <a:off x="3302277" y="232817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scenario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1C1906-BC9D-23CE-8867-1155D19F6157}"/>
              </a:ext>
            </a:extLst>
          </p:cNvPr>
          <p:cNvCxnSpPr/>
          <p:nvPr/>
        </p:nvCxnSpPr>
        <p:spPr>
          <a:xfrm>
            <a:off x="5198626" y="2512837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9021B7-CEB3-C562-B215-BB3C5FD7D49D}"/>
              </a:ext>
            </a:extLst>
          </p:cNvPr>
          <p:cNvSpPr txBox="1"/>
          <p:nvPr/>
        </p:nvSpPr>
        <p:spPr>
          <a:xfrm>
            <a:off x="6302046" y="2320679"/>
            <a:ext cx="392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Basemap</a:t>
            </a:r>
            <a:r>
              <a:rPr lang="en-US" dirty="0"/>
              <a:t>  + </a:t>
            </a:r>
            <a:r>
              <a:rPr lang="en-US" dirty="0" err="1"/>
              <a:t>mapview</a:t>
            </a:r>
            <a:r>
              <a:rPr lang="en-US" dirty="0"/>
              <a:t>(</a:t>
            </a:r>
            <a:r>
              <a:rPr lang="en-US" dirty="0" err="1"/>
              <a:t>tazlyr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612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54EB8-F5B7-282A-D6D2-F0A17546C271}"/>
              </a:ext>
            </a:extLst>
          </p:cNvPr>
          <p:cNvSpPr txBox="1"/>
          <p:nvPr/>
        </p:nvSpPr>
        <p:spPr>
          <a:xfrm>
            <a:off x="2333625" y="1167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https://bhaskarvk.github.io/leaflet.extras/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C6282-1734-3A49-B3E4-CD71FD729C38}"/>
              </a:ext>
            </a:extLst>
          </p:cNvPr>
          <p:cNvSpPr txBox="1"/>
          <p:nvPr/>
        </p:nvSpPr>
        <p:spPr>
          <a:xfrm>
            <a:off x="1819275" y="380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https://github.com/trafficonese/leaflet.extras2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70105-5C46-CD89-23B5-52474484AA45}"/>
              </a:ext>
            </a:extLst>
          </p:cNvPr>
          <p:cNvSpPr txBox="1"/>
          <p:nvPr/>
        </p:nvSpPr>
        <p:spPr>
          <a:xfrm>
            <a:off x="1819275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https://trafficonese.github.io/leaflet.extras2/</a:t>
            </a:r>
          </a:p>
        </p:txBody>
      </p:sp>
    </p:spTree>
    <p:extLst>
      <p:ext uri="{BB962C8B-B14F-4D97-AF65-F5344CB8AC3E}">
        <p14:creationId xmlns:p14="http://schemas.microsoft.com/office/powerpoint/2010/main" val="54867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50491" y="85783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654790" y="183981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09187" y="167797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09187" y="279976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09187" y="4388177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21930" y="3736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44957" y="149314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27789" y="1267904"/>
            <a:ext cx="1622703" cy="57191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355184" y="2088036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355184" y="2249884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355184" y="2249883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01989" y="4452900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275607" y="139045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670576" y="2743790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275607" y="2641096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654568" y="4318411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259599" y="4215717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501627" y="5775788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/>
              <a:t>משתני התחזית</a:t>
            </a:r>
          </a:p>
          <a:p>
            <a:pPr algn="ctr" rtl="1"/>
            <a:r>
              <a:rPr lang="he-IL" sz="1600" dirty="0"/>
              <a:t>(אוכלוסייה, מועסקים, ....)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מבנה אחוד לכל התרחישים</a:t>
            </a:r>
            <a:endParaRPr lang="en-US" sz="1600" dirty="0">
              <a:highlight>
                <a:srgbClr val="00FFFF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00899" y="6098953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558961" y="5914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253522" y="337432"/>
            <a:ext cx="118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מבנה בסיס הנתונים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11453" y="15276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41630" y="152766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153548" y="1527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12934" y="426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167451" y="42601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99005" y="426018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27788" y="2659950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01655" y="3241130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6B1CD-2141-CF31-7656-9A58D3311C46}"/>
              </a:ext>
            </a:extLst>
          </p:cNvPr>
          <p:cNvSpPr txBox="1"/>
          <p:nvPr/>
        </p:nvSpPr>
        <p:spPr>
          <a:xfrm>
            <a:off x="5344532" y="3685282"/>
            <a:ext cx="2239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>
                <a:highlight>
                  <a:srgbClr val="00FFFF"/>
                </a:highlight>
              </a:rPr>
              <a:t>שכבת אזורים היא אחודה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(לא משתנה בין תרחישים)</a:t>
            </a:r>
            <a:endParaRPr lang="en-U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C8B7B-0C05-A096-E49A-A262E52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20"/>
            <a:ext cx="12192000" cy="586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1801-023C-BF60-BC86-6CC1D8E318C1}"/>
              </a:ext>
            </a:extLst>
          </p:cNvPr>
          <p:cNvSpPr txBox="1"/>
          <p:nvPr/>
        </p:nvSpPr>
        <p:spPr>
          <a:xfrm>
            <a:off x="5260157" y="1293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0.3</a:t>
            </a:r>
          </a:p>
        </p:txBody>
      </p:sp>
    </p:spTree>
    <p:extLst>
      <p:ext uri="{BB962C8B-B14F-4D97-AF65-F5344CB8AC3E}">
        <p14:creationId xmlns:p14="http://schemas.microsoft.com/office/powerpoint/2010/main" val="341774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5112F-810E-B8B9-59B2-C1200806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7" y="0"/>
            <a:ext cx="84231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F42A4-8E11-AA76-AF0F-2BBB44C51558}"/>
              </a:ext>
            </a:extLst>
          </p:cNvPr>
          <p:cNvSpPr txBox="1"/>
          <p:nvPr/>
        </p:nvSpPr>
        <p:spPr>
          <a:xfrm>
            <a:off x="6267450" y="5273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https://ourworldindata.org/population-growth</a:t>
            </a:r>
          </a:p>
        </p:txBody>
      </p:sp>
    </p:spTree>
    <p:extLst>
      <p:ext uri="{BB962C8B-B14F-4D97-AF65-F5344CB8AC3E}">
        <p14:creationId xmlns:p14="http://schemas.microsoft.com/office/powerpoint/2010/main" val="131386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1" y="895350"/>
            <a:ext cx="10263978" cy="5067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>
            <a:cxnSpLocks/>
          </p:cNvCxnSpPr>
          <p:nvPr/>
        </p:nvCxnSpPr>
        <p:spPr>
          <a:xfrm flipV="1">
            <a:off x="301658" y="2028825"/>
            <a:ext cx="1050892" cy="275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1E152-EC93-BD29-D313-8D12202CB406}"/>
              </a:ext>
            </a:extLst>
          </p:cNvPr>
          <p:cNvSpPr txBox="1"/>
          <p:nvPr/>
        </p:nvSpPr>
        <p:spPr>
          <a:xfrm>
            <a:off x="1076325" y="50088"/>
            <a:ext cx="933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https://www.gapminder.org/tools/#$chart-type=linechart&amp;url=v1</a:t>
            </a: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F0CD-DF68-7240-0C8A-B7286685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546"/>
            <a:ext cx="12192000" cy="589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AF834-685E-5E55-99D0-82948134EFED}"/>
              </a:ext>
            </a:extLst>
          </p:cNvPr>
          <p:cNvSpPr txBox="1"/>
          <p:nvPr/>
        </p:nvSpPr>
        <p:spPr>
          <a:xfrm>
            <a:off x="852488" y="248335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https://databank.worldbank.org/indicator/NY.GDP.MKTP.KD.ZG/1ff4a498/Popular-Indicators</a:t>
            </a:r>
          </a:p>
        </p:txBody>
      </p:sp>
    </p:spTree>
    <p:extLst>
      <p:ext uri="{BB962C8B-B14F-4D97-AF65-F5344CB8AC3E}">
        <p14:creationId xmlns:p14="http://schemas.microsoft.com/office/powerpoint/2010/main" val="364893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D2078-9A7F-5A7F-938B-7A296695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6" y="2435374"/>
            <a:ext cx="7972416" cy="238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2A5FE-0FB9-4AC8-186D-05F0C395BF80}"/>
              </a:ext>
            </a:extLst>
          </p:cNvPr>
          <p:cNvSpPr txBox="1"/>
          <p:nvPr/>
        </p:nvSpPr>
        <p:spPr>
          <a:xfrm>
            <a:off x="1413932" y="452486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400" dirty="0"/>
              <a:t>התחזיות משויכות למקור באמצעות קובץ קונפיגורציה ראשית (</a:t>
            </a:r>
            <a:r>
              <a:rPr lang="en-US" sz="2400" dirty="0" err="1"/>
              <a:t>scbank.json</a:t>
            </a:r>
            <a:r>
              <a:rPr lang="he-IL" sz="2400" dirty="0"/>
              <a:t>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C67E-FFA7-7F32-B893-14DCA2C6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75" y="1197203"/>
            <a:ext cx="1552792" cy="48584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EAA3F07-3E1A-A3E6-3B17-0117242F70EB}"/>
              </a:ext>
            </a:extLst>
          </p:cNvPr>
          <p:cNvSpPr/>
          <p:nvPr/>
        </p:nvSpPr>
        <p:spPr>
          <a:xfrm>
            <a:off x="9059120" y="3244632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>
            <a:cxnSpLocks/>
          </p:cNvCxnSpPr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7169381" y="681619"/>
            <a:ext cx="1753090" cy="5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221060" y="1117383"/>
            <a:ext cx="185531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2. </a:t>
            </a:r>
            <a:r>
              <a:rPr lang="en-US" b="1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910746" y="2716667"/>
            <a:ext cx="38011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281287" y="101138"/>
            <a:ext cx="78251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b="1" dirty="0"/>
              <a:t>אובייקט "תחזית" (</a:t>
            </a:r>
            <a:r>
              <a:rPr lang="en-US" b="1" dirty="0" err="1"/>
              <a:t>frcst</a:t>
            </a:r>
            <a:r>
              <a:rPr lang="he-IL" b="1" dirty="0"/>
              <a:t>)</a:t>
            </a:r>
            <a:r>
              <a:rPr lang="he-IL" dirty="0"/>
              <a:t>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E8A195-889B-C948-010D-237FD8BD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88" y="735291"/>
            <a:ext cx="5030385" cy="2884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3979680" y="527731"/>
            <a:ext cx="30812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1. קובץ הגדרת תרחיש בפורמט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97187-1B24-9150-1CBB-3F06726A5C7F}"/>
              </a:ext>
            </a:extLst>
          </p:cNvPr>
          <p:cNvCxnSpPr/>
          <p:nvPr/>
        </p:nvCxnSpPr>
        <p:spPr>
          <a:xfrm>
            <a:off x="10284644" y="3315878"/>
            <a:ext cx="0" cy="238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DB23F-EF1A-5919-AF84-563AEEC75E08}"/>
              </a:ext>
            </a:extLst>
          </p:cNvPr>
          <p:cNvCxnSpPr>
            <a:cxnSpLocks/>
          </p:cNvCxnSpPr>
          <p:nvPr/>
        </p:nvCxnSpPr>
        <p:spPr>
          <a:xfrm>
            <a:off x="10106442" y="4058289"/>
            <a:ext cx="14413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3A2A0-2FD1-FF63-24D2-A2BD707902F1}"/>
              </a:ext>
            </a:extLst>
          </p:cNvPr>
          <p:cNvCxnSpPr>
            <a:cxnSpLocks/>
          </p:cNvCxnSpPr>
          <p:nvPr/>
        </p:nvCxnSpPr>
        <p:spPr>
          <a:xfrm rot="5400000">
            <a:off x="11869028" y="3858804"/>
            <a:ext cx="0" cy="23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AC13746-6812-D044-721A-74B7D5264C53}"/>
              </a:ext>
            </a:extLst>
          </p:cNvPr>
          <p:cNvSpPr/>
          <p:nvPr/>
        </p:nvSpPr>
        <p:spPr>
          <a:xfrm>
            <a:off x="696902" y="5744521"/>
            <a:ext cx="1333686" cy="700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לתחזית יש גם קבצי אזורי על ומפתחות שיוך </a:t>
            </a:r>
            <a:r>
              <a:rPr lang="he-IL" sz="1200" dirty="0" err="1"/>
              <a:t>א"ת</a:t>
            </a:r>
            <a:r>
              <a:rPr lang="he-IL" sz="1200" dirty="0"/>
              <a:t>-&gt;אזורי על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05" y="365125"/>
            <a:ext cx="7799895" cy="1325563"/>
          </a:xfrm>
        </p:spPr>
        <p:txBody>
          <a:bodyPr/>
          <a:lstStyle/>
          <a:p>
            <a:r>
              <a:rPr lang="he-IL" dirty="0"/>
              <a:t>מאפייני התחזית (</a:t>
            </a:r>
            <a:r>
              <a:rPr lang="en-US" dirty="0" err="1"/>
              <a:t>scenario.json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75C24-B36E-FCCC-D8CB-DBDBC52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6363"/>
            <a:ext cx="8590352" cy="492601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558E26D-483B-81A9-13A5-99B20A2124E1}"/>
              </a:ext>
            </a:extLst>
          </p:cNvPr>
          <p:cNvSpPr/>
          <p:nvPr/>
        </p:nvSpPr>
        <p:spPr>
          <a:xfrm>
            <a:off x="8810625" y="5000625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E201-919C-EF71-CBE5-52B007D5792B}"/>
              </a:ext>
            </a:extLst>
          </p:cNvPr>
          <p:cNvSpPr txBox="1"/>
          <p:nvPr/>
        </p:nvSpPr>
        <p:spPr>
          <a:xfrm>
            <a:off x="9067800" y="36547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תרחישים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1B7AA4-0F07-61C1-7A7C-B4320017E10C}"/>
              </a:ext>
            </a:extLst>
          </p:cNvPr>
          <p:cNvCxnSpPr/>
          <p:nvPr/>
        </p:nvCxnSpPr>
        <p:spPr>
          <a:xfrm>
            <a:off x="6419850" y="4714875"/>
            <a:ext cx="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E4A745-3E40-6FEC-34DA-7C971421B184}"/>
              </a:ext>
            </a:extLst>
          </p:cNvPr>
          <p:cNvSpPr/>
          <p:nvPr/>
        </p:nvSpPr>
        <p:spPr>
          <a:xfrm>
            <a:off x="1295400" y="3314700"/>
            <a:ext cx="4800596" cy="168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3A786-B8E8-4D2B-C53E-B93DC5176ED7}"/>
              </a:ext>
            </a:extLst>
          </p:cNvPr>
          <p:cNvSpPr/>
          <p:nvPr/>
        </p:nvSpPr>
        <p:spPr>
          <a:xfrm>
            <a:off x="1295400" y="5019675"/>
            <a:ext cx="721995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187467-A73E-749A-8D14-90CA4530EE43}"/>
              </a:ext>
            </a:extLst>
          </p:cNvPr>
          <p:cNvSpPr/>
          <p:nvPr/>
        </p:nvSpPr>
        <p:spPr>
          <a:xfrm>
            <a:off x="8810625" y="3363119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0A63-BB9D-8192-D8D5-C53961063D4C}"/>
              </a:ext>
            </a:extLst>
          </p:cNvPr>
          <p:cNvSpPr txBox="1"/>
          <p:nvPr/>
        </p:nvSpPr>
        <p:spPr>
          <a:xfrm>
            <a:off x="9067800" y="520741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 התחזית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D216D-8322-F049-FED3-0A2527CD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46"/>
            <a:ext cx="12192000" cy="5891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1129-FB10-D0E2-D0B1-1E46F508F84F}"/>
              </a:ext>
            </a:extLst>
          </p:cNvPr>
          <p:cNvSpPr txBox="1"/>
          <p:nvPr/>
        </p:nvSpPr>
        <p:spPr>
          <a:xfrm>
            <a:off x="5153025" y="16192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מבנה כללי אפליקציה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728BD-C4BB-B3A1-5162-D7BABC0138CE}"/>
              </a:ext>
            </a:extLst>
          </p:cNvPr>
          <p:cNvSpPr/>
          <p:nvPr/>
        </p:nvSpPr>
        <p:spPr>
          <a:xfrm>
            <a:off x="10220325" y="4248150"/>
            <a:ext cx="1781175" cy="169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6DEC-5787-B94F-9C5A-8689D1F78549}"/>
              </a:ext>
            </a:extLst>
          </p:cNvPr>
          <p:cNvSpPr txBox="1"/>
          <p:nvPr/>
        </p:nvSpPr>
        <p:spPr>
          <a:xfrm>
            <a:off x="10715625" y="26765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אוכלוסייה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4E209-F2C2-A0BF-5D8B-614F1D3A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075" y="4305300"/>
            <a:ext cx="1844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D216D-8322-F049-FED3-0A2527CD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46"/>
            <a:ext cx="12192000" cy="5891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1129-FB10-D0E2-D0B1-1E46F508F84F}"/>
              </a:ext>
            </a:extLst>
          </p:cNvPr>
          <p:cNvSpPr txBox="1"/>
          <p:nvPr/>
        </p:nvSpPr>
        <p:spPr>
          <a:xfrm>
            <a:off x="5153025" y="16192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מבנה כללי 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6DEC-5787-B94F-9C5A-8689D1F78549}"/>
              </a:ext>
            </a:extLst>
          </p:cNvPr>
          <p:cNvSpPr txBox="1"/>
          <p:nvPr/>
        </p:nvSpPr>
        <p:spPr>
          <a:xfrm>
            <a:off x="10715625" y="26765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אוכלוסייה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A6447-1768-D924-46AF-4B0531B9A17E}"/>
              </a:ext>
            </a:extLst>
          </p:cNvPr>
          <p:cNvSpPr/>
          <p:nvPr/>
        </p:nvSpPr>
        <p:spPr>
          <a:xfrm>
            <a:off x="174013" y="3970704"/>
            <a:ext cx="2490341" cy="2074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A12F3-EB1B-3E50-186C-1063A051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3" y="1757484"/>
            <a:ext cx="2490341" cy="21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ב.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א.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he-IL" sz="2400" dirty="0"/>
          </a:p>
          <a:p>
            <a:r>
              <a:rPr lang="he-IL" sz="2400" dirty="0"/>
              <a:t>תרחיש יחד</a:t>
            </a:r>
          </a:p>
          <a:p>
            <a:r>
              <a:rPr lang="he-IL" sz="2400" dirty="0"/>
              <a:t>השוואת תרחישים</a:t>
            </a:r>
            <a:endParaRPr lang="en-US" sz="24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ג.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877</Words>
  <Application>Microsoft Office PowerPoint</Application>
  <PresentationFormat>Widescreen</PresentationFormat>
  <Paragraphs>256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מאפייני התחזית (scenario.json)</vt:lpstr>
      <vt:lpstr>מטרות</vt:lpstr>
      <vt:lpstr>PowerPoint Presentation</vt:lpstr>
      <vt:lpstr>PowerPoint Presentation</vt:lpstr>
      <vt:lpstr>רמות עבודה</vt:lpstr>
      <vt:lpstr>PowerPoint Presentation</vt:lpstr>
      <vt:lpstr>PowerPoint Presentation</vt:lpstr>
      <vt:lpstr>PowerPoint Presentation</vt:lpstr>
      <vt:lpstr>PowerPoint Presentation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68</cp:revision>
  <dcterms:created xsi:type="dcterms:W3CDTF">2022-08-26T10:30:27Z</dcterms:created>
  <dcterms:modified xsi:type="dcterms:W3CDTF">2023-10-23T08:11:56Z</dcterms:modified>
</cp:coreProperties>
</file>