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1747" r:id="rId4"/>
    <p:sldId id="1749" r:id="rId5"/>
    <p:sldId id="1748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6841-7C3A-C00F-CA87-488814FFE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8A5CF-FC09-CA10-3875-DB5A8D95A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BF67-4969-266A-FB0E-5835E8F3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33F7-6EC9-4466-85B7-56DF85FD8D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C77F3-1F86-14A9-02C5-200EAF70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099B-BCDB-B3E1-1D05-090E9CCC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62F0-11AC-4615-9D8F-2574A15D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3566-22D9-9DE2-AE5D-C1FD3A29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ED133-ECC6-D379-CD61-BBEC09DD6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04790-2E4F-1D18-13AD-84DF2DE7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33F7-6EC9-4466-85B7-56DF85FD8D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E62E0-07E3-9807-22C5-6D3EDD5C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A546-AEB5-4B07-41EE-0DB47C46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62F0-11AC-4615-9D8F-2574A15D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4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5DF19-3DBB-B912-58B2-683582D77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20BC6-1966-A3FB-84F7-1DF93FCC2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D0D1-E78F-32FD-0D29-F098647A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33F7-6EC9-4466-85B7-56DF85FD8D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642D-6801-8003-E921-7F464E7B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095C-48B1-EF70-3716-3310B82D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62F0-11AC-4615-9D8F-2574A15D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6F87-86CA-3D6C-C4A3-C537CBD6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26C31-8B63-BD11-1797-4C8CF8E7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36EAF-FE96-029B-AE93-9AA92619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33F7-6EC9-4466-85B7-56DF85FD8D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87E8-3001-EFDB-7FC0-ADDA05FE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E74E1-459E-1844-B2D9-98291886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62F0-11AC-4615-9D8F-2574A15D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AF19-DFB8-D199-0330-7AFF1F1C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1A70-2F11-7A4B-F2BB-3AE11F7C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6ECA2-6399-3EFE-DA35-D0B25F9B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33F7-6EC9-4466-85B7-56DF85FD8D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88D0-9F5B-90CB-6405-523A3973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A9D7-5C58-7682-53E8-9EA265D6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62F0-11AC-4615-9D8F-2574A15D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3452-9D8F-B7A5-908A-C0305876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AE5D-730E-138E-74D6-55815764E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C0CA9-3464-B4A5-A14C-0A408AF9E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426B4-BD6A-9733-E7E0-E3094B5A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33F7-6EC9-4466-85B7-56DF85FD8D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8B3F1-9E44-0D70-BE81-B4996884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9BF30-B120-E2AC-3725-FA8AD771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62F0-11AC-4615-9D8F-2574A15D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8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C309-B1CA-67C9-7D53-739254C5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84F00-FFFC-AED0-9A8A-95705C71F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6FB6E-64C4-D07D-C4AD-319A68467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A728A-4EDA-03F6-3E11-939A089B8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65BEF-6648-95CB-92FB-3057ED1A8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3E7CF-FDFA-B5B1-E68C-A46AF907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33F7-6EC9-4466-85B7-56DF85FD8D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82433-6C31-49AE-BD83-BA8E1B48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C7BB0-4A4D-B453-9F3D-58FCD29A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62F0-11AC-4615-9D8F-2574A15D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8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9D83-312F-187A-0322-06793ED9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9414E-3DC5-9509-6805-55B86ACD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33F7-6EC9-4466-85B7-56DF85FD8D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ECECC-06A1-733E-AC42-F0224E3E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0EC84-3D27-836F-226D-B1DC6A0D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62F0-11AC-4615-9D8F-2574A15D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8F74E-E923-2EAF-6139-8AFFE3AB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33F7-6EC9-4466-85B7-56DF85FD8D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6170D-26FA-9ABC-360F-FD260E57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201F2-56B4-8BCD-1659-400AAE76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62F0-11AC-4615-9D8F-2574A15D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1B3F-FCA1-A85A-43E1-E256E6CE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7742-57E9-0FEC-B58D-AC78EFD1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7E0F3-183A-6CC6-1547-582678973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24AE3-2787-4EFF-7F3B-C64EA6C8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33F7-6EC9-4466-85B7-56DF85FD8D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773B4-E9AD-ED9A-5314-BF43CD6A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B4D7D-D8F6-2433-6D95-1B51AE0E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62F0-11AC-4615-9D8F-2574A15D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6C79-7F05-FB44-66AB-2B470BEE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D2967-CA4B-2D0C-BA0C-E267C09A8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7E10-27BB-D0A3-EB58-BE1D0154A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533B-CD36-C0F8-5C27-B5319EC4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33F7-6EC9-4466-85B7-56DF85FD8D6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FD9BB-E898-5E71-FE10-3CBC6401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6E86D-A010-8AD2-056C-70F3321C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62F0-11AC-4615-9D8F-2574A15D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7F34C-95A4-3F7D-490C-D88B9093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F582F-37F2-DC9C-B907-473E340E7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E432-28B5-FBFF-4C7C-F65FF3152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33F7-6EC9-4466-85B7-56DF85FD8D67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9463-8DBC-B3DD-CB3B-74D7479EC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1687-41C9-4448-6A3A-D9ACDF088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62F0-11AC-4615-9D8F-2574A15D8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1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BE16B9-6E16-B6EE-8B45-503456EAB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04" y="688736"/>
            <a:ext cx="4467849" cy="41630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C59E8-8760-1086-8855-D1251AD574F6}"/>
              </a:ext>
            </a:extLst>
          </p:cNvPr>
          <p:cNvCxnSpPr/>
          <p:nvPr/>
        </p:nvCxnSpPr>
        <p:spPr>
          <a:xfrm>
            <a:off x="5437239" y="2330245"/>
            <a:ext cx="2231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00E4CA-7AC6-985A-929D-CA2907D0B66C}"/>
              </a:ext>
            </a:extLst>
          </p:cNvPr>
          <p:cNvSpPr txBox="1"/>
          <p:nvPr/>
        </p:nvSpPr>
        <p:spPr>
          <a:xfrm>
            <a:off x="7688825" y="1998546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זה לא</a:t>
            </a:r>
            <a:r>
              <a:rPr lang="en-US" dirty="0"/>
              <a:t> </a:t>
            </a:r>
            <a:r>
              <a:rPr lang="he-IL" dirty="0"/>
              <a:t> קובץ </a:t>
            </a:r>
            <a:r>
              <a:rPr lang="en-US" dirty="0"/>
              <a:t>excel</a:t>
            </a:r>
            <a:r>
              <a:rPr lang="he-IL" dirty="0"/>
              <a:t>, זה </a:t>
            </a:r>
            <a:r>
              <a:rPr lang="en-US" dirty="0"/>
              <a:t>csv</a:t>
            </a:r>
            <a:endParaRPr lang="he-IL" dirty="0"/>
          </a:p>
          <a:p>
            <a:pPr algn="r" rtl="1"/>
            <a:r>
              <a:rPr lang="he-IL" dirty="0"/>
              <a:t>וזה לא ע"פ נוהל מטא-דאטה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1C242F-D387-64CC-B34F-FF9CEE554F1B}"/>
              </a:ext>
            </a:extLst>
          </p:cNvPr>
          <p:cNvCxnSpPr/>
          <p:nvPr/>
        </p:nvCxnSpPr>
        <p:spPr>
          <a:xfrm>
            <a:off x="5456903" y="2959509"/>
            <a:ext cx="2231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8B2B4-D3CD-3F71-CC4B-EDD73684BD1A}"/>
              </a:ext>
            </a:extLst>
          </p:cNvPr>
          <p:cNvSpPr txBox="1"/>
          <p:nvPr/>
        </p:nvSpPr>
        <p:spPr>
          <a:xfrm>
            <a:off x="7688825" y="2770239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he-IL" dirty="0"/>
              <a:t>המטה לא תקין</a:t>
            </a:r>
          </a:p>
          <a:p>
            <a:pPr rtl="1"/>
            <a:r>
              <a:rPr lang="he-IL" dirty="0"/>
              <a:t>צריך מטה לכל פורמט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C92642-0FA4-D8EF-C0B3-6BD6DBEB3159}"/>
              </a:ext>
            </a:extLst>
          </p:cNvPr>
          <p:cNvCxnSpPr/>
          <p:nvPr/>
        </p:nvCxnSpPr>
        <p:spPr>
          <a:xfrm flipV="1">
            <a:off x="2743200" y="2145579"/>
            <a:ext cx="1329179" cy="278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ABD80-AF70-3B59-AC87-9633458FE7B1}"/>
              </a:ext>
            </a:extLst>
          </p:cNvPr>
          <p:cNvSpPr txBox="1"/>
          <p:nvPr/>
        </p:nvSpPr>
        <p:spPr>
          <a:xfrm>
            <a:off x="1536427" y="4930219"/>
            <a:ext cx="243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קובץ ה </a:t>
            </a:r>
            <a:r>
              <a:rPr lang="en-US" dirty="0"/>
              <a:t>ZIP</a:t>
            </a:r>
            <a:r>
              <a:rPr lang="he-IL" dirty="0"/>
              <a:t> לא ע"פ הנוהל</a:t>
            </a:r>
            <a:endParaRPr lang="en-US" dirty="0"/>
          </a:p>
          <a:p>
            <a:pPr algn="r" rtl="1"/>
            <a:r>
              <a:rPr lang="he-IL" dirty="0"/>
              <a:t>כי חסרה לו מטא-דאטה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8C7D2-CE5B-2C3A-67A0-20C771B72357}"/>
              </a:ext>
            </a:extLst>
          </p:cNvPr>
          <p:cNvSpPr txBox="1"/>
          <p:nvPr/>
        </p:nvSpPr>
        <p:spPr>
          <a:xfrm>
            <a:off x="11249025" y="6324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6/8/23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7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4136ED-C3E1-0D95-021C-AE296525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021" y="1785293"/>
            <a:ext cx="6487430" cy="422969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F363D6-A18C-3067-2590-BE7571D92A3D}"/>
              </a:ext>
            </a:extLst>
          </p:cNvPr>
          <p:cNvSpPr/>
          <p:nvPr/>
        </p:nvSpPr>
        <p:spPr>
          <a:xfrm>
            <a:off x="5797058" y="4195635"/>
            <a:ext cx="1459148" cy="778676"/>
          </a:xfrm>
          <a:custGeom>
            <a:avLst/>
            <a:gdLst>
              <a:gd name="connsiteX0" fmla="*/ 1524000 w 1524000"/>
              <a:gd name="connsiteY0" fmla="*/ 671575 h 681407"/>
              <a:gd name="connsiteX1" fmla="*/ 1248697 w 1524000"/>
              <a:gd name="connsiteY1" fmla="*/ 120968 h 681407"/>
              <a:gd name="connsiteX2" fmla="*/ 747252 w 1524000"/>
              <a:gd name="connsiteY2" fmla="*/ 2981 h 681407"/>
              <a:gd name="connsiteX3" fmla="*/ 137652 w 1524000"/>
              <a:gd name="connsiteY3" fmla="*/ 189794 h 681407"/>
              <a:gd name="connsiteX4" fmla="*/ 0 w 1524000"/>
              <a:gd name="connsiteY4" fmla="*/ 681407 h 681407"/>
              <a:gd name="connsiteX0" fmla="*/ 1524000 w 1524000"/>
              <a:gd name="connsiteY0" fmla="*/ 705570 h 715402"/>
              <a:gd name="connsiteX1" fmla="*/ 1248697 w 1524000"/>
              <a:gd name="connsiteY1" fmla="*/ 154963 h 715402"/>
              <a:gd name="connsiteX2" fmla="*/ 747252 w 1524000"/>
              <a:gd name="connsiteY2" fmla="*/ 36976 h 715402"/>
              <a:gd name="connsiteX3" fmla="*/ 0 w 1524000"/>
              <a:gd name="connsiteY3" fmla="*/ 715402 h 715402"/>
              <a:gd name="connsiteX0" fmla="*/ 1445342 w 1445342"/>
              <a:gd name="connsiteY0" fmla="*/ 709851 h 778676"/>
              <a:gd name="connsiteX1" fmla="*/ 1170039 w 1445342"/>
              <a:gd name="connsiteY1" fmla="*/ 159244 h 778676"/>
              <a:gd name="connsiteX2" fmla="*/ 668594 w 1445342"/>
              <a:gd name="connsiteY2" fmla="*/ 41257 h 778676"/>
              <a:gd name="connsiteX3" fmla="*/ 0 w 1445342"/>
              <a:gd name="connsiteY3" fmla="*/ 778676 h 778676"/>
              <a:gd name="connsiteX0" fmla="*/ 1448789 w 1448789"/>
              <a:gd name="connsiteY0" fmla="*/ 709851 h 778676"/>
              <a:gd name="connsiteX1" fmla="*/ 1173486 w 1448789"/>
              <a:gd name="connsiteY1" fmla="*/ 159244 h 778676"/>
              <a:gd name="connsiteX2" fmla="*/ 672041 w 1448789"/>
              <a:gd name="connsiteY2" fmla="*/ 41257 h 778676"/>
              <a:gd name="connsiteX3" fmla="*/ 3447 w 1448789"/>
              <a:gd name="connsiteY3" fmla="*/ 778676 h 778676"/>
              <a:gd name="connsiteX0" fmla="*/ 1459148 w 1459148"/>
              <a:gd name="connsiteY0" fmla="*/ 709851 h 778676"/>
              <a:gd name="connsiteX1" fmla="*/ 1183845 w 1459148"/>
              <a:gd name="connsiteY1" fmla="*/ 159244 h 778676"/>
              <a:gd name="connsiteX2" fmla="*/ 249780 w 1459148"/>
              <a:gd name="connsiteY2" fmla="*/ 41257 h 778676"/>
              <a:gd name="connsiteX3" fmla="*/ 13806 w 1459148"/>
              <a:gd name="connsiteY3" fmla="*/ 778676 h 77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148" h="778676">
                <a:moveTo>
                  <a:pt x="1459148" y="709851"/>
                </a:moveTo>
                <a:cubicBezTo>
                  <a:pt x="1386225" y="490263"/>
                  <a:pt x="1385406" y="270676"/>
                  <a:pt x="1183845" y="159244"/>
                </a:cubicBezTo>
                <a:cubicBezTo>
                  <a:pt x="982284" y="47812"/>
                  <a:pt x="444786" y="-61982"/>
                  <a:pt x="249780" y="41257"/>
                </a:cubicBezTo>
                <a:cubicBezTo>
                  <a:pt x="54774" y="144496"/>
                  <a:pt x="-36993" y="519349"/>
                  <a:pt x="13806" y="778676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9A11F-D104-D805-F909-E0DABDCE512C}"/>
              </a:ext>
            </a:extLst>
          </p:cNvPr>
          <p:cNvSpPr txBox="1"/>
          <p:nvPr/>
        </p:nvSpPr>
        <p:spPr>
          <a:xfrm>
            <a:off x="5476354" y="3826303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המטא כלול ב </a:t>
            </a:r>
            <a:r>
              <a:rPr lang="en-US" dirty="0"/>
              <a:t>ZIP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058A8-F6FE-0187-7593-C08F387B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03" y="3060908"/>
            <a:ext cx="3432940" cy="690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CB2534-3739-23EC-68D3-5097D32B4D05}"/>
              </a:ext>
            </a:extLst>
          </p:cNvPr>
          <p:cNvSpPr txBox="1"/>
          <p:nvPr/>
        </p:nvSpPr>
        <p:spPr>
          <a:xfrm>
            <a:off x="3775014" y="261671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למשל: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7C1E9-1865-A6D8-7608-F9032EC62CA3}"/>
              </a:ext>
            </a:extLst>
          </p:cNvPr>
          <p:cNvSpPr txBox="1"/>
          <p:nvPr/>
        </p:nvSpPr>
        <p:spPr>
          <a:xfrm>
            <a:off x="854103" y="3826303"/>
            <a:ext cx="368426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300"/>
              </a:spcBef>
            </a:pPr>
            <a:r>
              <a:rPr lang="he-IL" dirty="0"/>
              <a:t>גרסת </a:t>
            </a:r>
            <a:r>
              <a:rPr lang="en-US" dirty="0" err="1"/>
              <a:t>shp</a:t>
            </a:r>
            <a:r>
              <a:rPr lang="he-IL" dirty="0"/>
              <a:t> של השכבה ע"פ הנוהל כלולה </a:t>
            </a:r>
            <a:r>
              <a:rPr lang="he-IL" b="1" dirty="0"/>
              <a:t>בקובץ </a:t>
            </a:r>
            <a:r>
              <a:rPr lang="en-US" b="1" dirty="0"/>
              <a:t>zip</a:t>
            </a:r>
            <a:r>
              <a:rPr lang="he-IL" b="1" dirty="0"/>
              <a:t> שכולל</a:t>
            </a:r>
            <a:r>
              <a:rPr lang="he-IL" dirty="0"/>
              <a:t>:</a:t>
            </a:r>
          </a:p>
          <a:p>
            <a:pPr marL="452438" indent="-265113" algn="r" rtl="1">
              <a:spcBef>
                <a:spcPts val="300"/>
              </a:spcBef>
            </a:pPr>
            <a:r>
              <a:rPr lang="he-IL" dirty="0"/>
              <a:t>א. את השכבה (</a:t>
            </a:r>
            <a:r>
              <a:rPr lang="en-US" dirty="0" err="1"/>
              <a:t>shp</a:t>
            </a:r>
            <a:r>
              <a:rPr lang="he-IL" dirty="0"/>
              <a:t>) על כל קבציה</a:t>
            </a:r>
          </a:p>
          <a:p>
            <a:pPr marL="452438" indent="-265113" algn="r" rtl="1">
              <a:spcBef>
                <a:spcPts val="300"/>
              </a:spcBef>
            </a:pPr>
            <a:r>
              <a:rPr lang="he-IL" dirty="0"/>
              <a:t>ב. את קובץ המטא של קובץ ה </a:t>
            </a:r>
            <a:r>
              <a:rPr lang="en-US" dirty="0"/>
              <a:t>zip</a:t>
            </a:r>
            <a:endParaRPr lang="he-IL" dirty="0"/>
          </a:p>
          <a:p>
            <a:pPr marL="452438" indent="-265113" algn="r" rtl="1">
              <a:spcBef>
                <a:spcPts val="300"/>
              </a:spcBef>
            </a:pPr>
            <a:r>
              <a:rPr lang="he-IL" dirty="0"/>
              <a:t>ג. קבצים נלווים אם יש (כמו קובץ </a:t>
            </a:r>
            <a:r>
              <a:rPr lang="en-US" dirty="0" err="1"/>
              <a:t>lyr</a:t>
            </a:r>
            <a:r>
              <a:rPr lang="he-IL" dirty="0"/>
              <a:t>)</a:t>
            </a:r>
            <a:endParaRPr lang="en-US" dirty="0"/>
          </a:p>
          <a:p>
            <a:pPr algn="r" rtl="1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76C8FB-D3B7-C0F0-8903-CF2870A0105D}"/>
              </a:ext>
            </a:extLst>
          </p:cNvPr>
          <p:cNvCxnSpPr/>
          <p:nvPr/>
        </p:nvCxnSpPr>
        <p:spPr>
          <a:xfrm flipH="1">
            <a:off x="6961239" y="3106272"/>
            <a:ext cx="40410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CF9A14-EA01-2664-CFB6-EA5882DC7E23}"/>
              </a:ext>
            </a:extLst>
          </p:cNvPr>
          <p:cNvSpPr txBox="1"/>
          <p:nvPr/>
        </p:nvSpPr>
        <p:spPr>
          <a:xfrm>
            <a:off x="3022914" y="601878"/>
            <a:ext cx="5384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כל קובץ </a:t>
            </a:r>
            <a:r>
              <a:rPr lang="en-US" dirty="0"/>
              <a:t>zip</a:t>
            </a:r>
            <a:r>
              <a:rPr lang="he-IL" dirty="0"/>
              <a:t> צריך מטא-דאטה בתוכו </a:t>
            </a:r>
          </a:p>
          <a:p>
            <a:pPr algn="ctr" rtl="1"/>
            <a:r>
              <a:rPr lang="he-IL" dirty="0"/>
              <a:t>אם רוצים לעשות </a:t>
            </a:r>
            <a:r>
              <a:rPr lang="en-US" dirty="0"/>
              <a:t>zip</a:t>
            </a:r>
            <a:r>
              <a:rPr lang="he-IL" dirty="0"/>
              <a:t> לכל פורמט, אז לכל פורמט המטא שלו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4CE745-9408-4214-BCED-3232E905E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908" y="365125"/>
            <a:ext cx="3287395" cy="34747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FBD08-DF96-24F0-E9C9-F2EBB3A741E3}"/>
              </a:ext>
            </a:extLst>
          </p:cNvPr>
          <p:cNvCxnSpPr/>
          <p:nvPr/>
        </p:nvCxnSpPr>
        <p:spPr>
          <a:xfrm>
            <a:off x="5658635" y="133350"/>
            <a:ext cx="0" cy="6353175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22014B-C10D-8CF5-7493-535465D8EE3F}"/>
              </a:ext>
            </a:extLst>
          </p:cNvPr>
          <p:cNvSpPr txBox="1"/>
          <p:nvPr/>
        </p:nvSpPr>
        <p:spPr>
          <a:xfrm>
            <a:off x="8035368" y="365125"/>
            <a:ext cx="337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b="1" dirty="0"/>
              <a:t>סט נתונים פשוט</a:t>
            </a:r>
            <a:r>
              <a:rPr lang="he-IL" dirty="0"/>
              <a:t> = קובץ אחד בלבד</a:t>
            </a:r>
          </a:p>
          <a:p>
            <a:pPr algn="ctr" rtl="1"/>
            <a:r>
              <a:rPr lang="he-IL" dirty="0"/>
              <a:t>(למשל שכבה או קובץ </a:t>
            </a:r>
            <a:r>
              <a:rPr lang="en-US" dirty="0"/>
              <a:t>CSV</a:t>
            </a:r>
            <a:r>
              <a:rPr lang="he-IL" dirty="0"/>
              <a:t> יחיד)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37FE2-4050-1CC4-8A14-2F761CB87639}"/>
              </a:ext>
            </a:extLst>
          </p:cNvPr>
          <p:cNvSpPr txBox="1"/>
          <p:nvPr/>
        </p:nvSpPr>
        <p:spPr>
          <a:xfrm>
            <a:off x="384551" y="365125"/>
            <a:ext cx="349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b="1" dirty="0"/>
              <a:t>סט נתונים מורכב </a:t>
            </a:r>
            <a:r>
              <a:rPr lang="he-IL" dirty="0"/>
              <a:t>= מספר קבצים בסט הנתונים (בקובץ ה </a:t>
            </a:r>
            <a:r>
              <a:rPr lang="en-US" dirty="0"/>
              <a:t>ZIP</a:t>
            </a:r>
            <a:r>
              <a:rPr lang="he-IL" dirty="0"/>
              <a:t>)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2E10CA-92F7-3980-ABCF-8B55D0C4CECB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883843" y="688291"/>
            <a:ext cx="23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925B15-8296-73A8-412E-221A6462B06B}"/>
              </a:ext>
            </a:extLst>
          </p:cNvPr>
          <p:cNvCxnSpPr>
            <a:cxnSpLocks/>
          </p:cNvCxnSpPr>
          <p:nvPr/>
        </p:nvCxnSpPr>
        <p:spPr>
          <a:xfrm>
            <a:off x="7827395" y="688291"/>
            <a:ext cx="23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8537A5-90A4-69E0-3806-9E73BE5BDE10}"/>
              </a:ext>
            </a:extLst>
          </p:cNvPr>
          <p:cNvGraphicFramePr>
            <a:graphicFrameLocks noGrp="1"/>
          </p:cNvGraphicFramePr>
          <p:nvPr/>
        </p:nvGraphicFramePr>
        <p:xfrm>
          <a:off x="518935" y="1386024"/>
          <a:ext cx="3132000" cy="3022605"/>
        </p:xfrm>
        <a:graphic>
          <a:graphicData uri="http://schemas.openxmlformats.org/drawingml/2006/table">
            <a:tbl>
              <a:tblPr rtl="1"/>
              <a:tblGrid>
                <a:gridCol w="936000">
                  <a:extLst>
                    <a:ext uri="{9D8B030D-6E8A-4147-A177-3AD203B41FA5}">
                      <a16:colId xmlns:a16="http://schemas.microsoft.com/office/drawing/2014/main" val="1383935649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593734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file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tourism20162017.zip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529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8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Files list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tourist details.csv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31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tourist activities.csv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238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organized groups details.csv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52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organized groups activities.csv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982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sail details.csv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096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sail activities.csv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58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Files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81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name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tourist details.csv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53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format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csv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688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description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טבלת פרטים על תיירים יחידים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42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Fields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178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284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374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D964BE9-50CA-DF37-C7BA-D8E6AA36224B}"/>
              </a:ext>
            </a:extLst>
          </p:cNvPr>
          <p:cNvGraphicFramePr>
            <a:graphicFrameLocks noGrp="1"/>
          </p:cNvGraphicFramePr>
          <p:nvPr/>
        </p:nvGraphicFramePr>
        <p:xfrm>
          <a:off x="79889" y="4783197"/>
          <a:ext cx="5406512" cy="1621710"/>
        </p:xfrm>
        <a:graphic>
          <a:graphicData uri="http://schemas.openxmlformats.org/drawingml/2006/table">
            <a:tbl>
              <a:tblPr rtl="1"/>
              <a:tblGrid>
                <a:gridCol w="441389">
                  <a:extLst>
                    <a:ext uri="{9D8B030D-6E8A-4147-A177-3AD203B41FA5}">
                      <a16:colId xmlns:a16="http://schemas.microsoft.com/office/drawing/2014/main" val="3781375368"/>
                    </a:ext>
                  </a:extLst>
                </a:gridCol>
                <a:gridCol w="441389">
                  <a:extLst>
                    <a:ext uri="{9D8B030D-6E8A-4147-A177-3AD203B41FA5}">
                      <a16:colId xmlns:a16="http://schemas.microsoft.com/office/drawing/2014/main" val="514013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3348129"/>
                    </a:ext>
                  </a:extLst>
                </a:gridCol>
                <a:gridCol w="1234235">
                  <a:extLst>
                    <a:ext uri="{9D8B030D-6E8A-4147-A177-3AD203B41FA5}">
                      <a16:colId xmlns:a16="http://schemas.microsoft.com/office/drawing/2014/main" val="4191142431"/>
                    </a:ext>
                  </a:extLst>
                </a:gridCol>
                <a:gridCol w="1365428">
                  <a:extLst>
                    <a:ext uri="{9D8B030D-6E8A-4147-A177-3AD203B41FA5}">
                      <a16:colId xmlns:a16="http://schemas.microsoft.com/office/drawing/2014/main" val="15235675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5368091"/>
                    </a:ext>
                  </a:extLst>
                </a:gridCol>
                <a:gridCol w="1024071">
                  <a:extLst>
                    <a:ext uri="{9D8B030D-6E8A-4147-A177-3AD203B41FA5}">
                      <a16:colId xmlns:a16="http://schemas.microsoft.com/office/drawing/2014/main" val="233774790"/>
                    </a:ext>
                  </a:extLst>
                </a:gridCol>
              </a:tblGrid>
              <a:tr h="150564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פרמטר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מילת מפתח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סוג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תיאור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ערך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מעמד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ברירת מחדל / הערות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052000"/>
                  </a:ext>
                </a:extLst>
              </a:tr>
              <a:tr h="279619"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רשימת קבצים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Files list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רשימת הקבצים הכלולים במאגר הנתונים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שורה אחת לכל קובץ הכלול במאגר. לצורך זה קובץ בפורמט מורכב יתואר בשורה יחידה. 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required*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*</a:t>
                      </a:r>
                      <a:r>
                        <a:rPr lang="he-IL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he-IL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חובה רק עבור סט נתונים מורכב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021208"/>
                  </a:ext>
                </a:extLst>
              </a:tr>
              <a:tr h="265280"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05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קבצים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Files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פירוט מאפיינים לכל קובץ מידע בסט הנתונים. </a:t>
                      </a:r>
                      <a:r>
                        <a:rPr lang="he-IL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נחוץ רק עבור סט נתונים מורכב</a:t>
                      </a:r>
                      <a:endParaRPr lang="he-IL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כל ערך בבלוק מתאר קובץ ע"פ מילון 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ctr"/>
                      <a:r>
                        <a:rPr lang="he-IL" sz="105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* חובה רק עבור סט נתונים מורכב</a:t>
                      </a:r>
                    </a:p>
                  </a:txBody>
                  <a:tcPr marL="7170" marR="7170" marT="717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7906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1E3887F-89B6-767E-290A-A8CA4E362FC8}"/>
              </a:ext>
            </a:extLst>
          </p:cNvPr>
          <p:cNvGraphicFramePr>
            <a:graphicFrameLocks noGrp="1"/>
          </p:cNvGraphicFramePr>
          <p:nvPr/>
        </p:nvGraphicFramePr>
        <p:xfrm>
          <a:off x="8018704" y="1785937"/>
          <a:ext cx="3600000" cy="1524000"/>
        </p:xfrm>
        <a:graphic>
          <a:graphicData uri="http://schemas.openxmlformats.org/drawingml/2006/table">
            <a:tbl>
              <a:tblPr rtl="1"/>
              <a:tblGrid>
                <a:gridCol w="936000">
                  <a:extLst>
                    <a:ext uri="{9D8B030D-6E8A-4147-A177-3AD203B41FA5}">
                      <a16:colId xmlns:a16="http://schemas.microsoft.com/office/drawing/2014/main" val="1383935649"/>
                    </a:ext>
                  </a:extLst>
                </a:gridCol>
                <a:gridCol w="2664000">
                  <a:extLst>
                    <a:ext uri="{9D8B030D-6E8A-4147-A177-3AD203B41FA5}">
                      <a16:colId xmlns:a16="http://schemas.microsoft.com/office/drawing/2014/main" val="593734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file</a:t>
                      </a:r>
                    </a:p>
                  </a:txBody>
                  <a:tcPr marL="36000" marR="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roadauthority_shp.zip</a:t>
                      </a:r>
                    </a:p>
                  </a:txBody>
                  <a:tcPr marL="36000" marR="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529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8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name</a:t>
                      </a:r>
                    </a:p>
                  </a:txBody>
                  <a:tcPr marL="36000" marR="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roadauthority.shp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53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format</a:t>
                      </a:r>
                    </a:p>
                  </a:txBody>
                  <a:tcPr marL="36000" marR="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688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description</a:t>
                      </a:r>
                    </a:p>
                  </a:txBody>
                  <a:tcPr marL="36000" marR="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שכבת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GIS</a:t>
                      </a: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בפורמט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SHP</a:t>
                      </a: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וקובץ </a:t>
                      </a:r>
                      <a:r>
                        <a:rPr lang="he-I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סימבולוגיה</a:t>
                      </a: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42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Fields</a:t>
                      </a:r>
                    </a:p>
                  </a:txBody>
                  <a:tcPr marL="36000" marR="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6000" marR="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178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284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0" marT="9525" marB="108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3746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094EFD-0458-A56C-478F-FEDA7EE493C5}"/>
              </a:ext>
            </a:extLst>
          </p:cNvPr>
          <p:cNvCxnSpPr/>
          <p:nvPr/>
        </p:nvCxnSpPr>
        <p:spPr>
          <a:xfrm flipV="1">
            <a:off x="10454326" y="3242821"/>
            <a:ext cx="0" cy="116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313CB39-8EF5-019B-9F3A-E10BCAD94C46}"/>
              </a:ext>
            </a:extLst>
          </p:cNvPr>
          <p:cNvSpPr/>
          <p:nvPr/>
        </p:nvSpPr>
        <p:spPr>
          <a:xfrm>
            <a:off x="9332536" y="4501850"/>
            <a:ext cx="2603771" cy="700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כאן לא צריך "</a:t>
            </a:r>
            <a:r>
              <a:rPr lang="en-US" dirty="0"/>
              <a:t>files list</a:t>
            </a:r>
            <a:r>
              <a:rPr lang="he-IL" dirty="0"/>
              <a:t>" </a:t>
            </a:r>
            <a:endParaRPr lang="en-US" dirty="0"/>
          </a:p>
          <a:p>
            <a:pPr algn="ctr" rtl="1"/>
            <a:r>
              <a:rPr lang="he-IL" dirty="0"/>
              <a:t>כי יש רק קובץ אחד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AC99-511D-9E74-5E15-9576929E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EE0C-8A0C-35A7-D8DB-8A69CC40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אין התאמה ברמת ה "חבילה"</a:t>
            </a:r>
          </a:p>
          <a:p>
            <a:r>
              <a:rPr lang="he-IL" dirty="0"/>
              <a:t>יש אי התאמות בין מטא-דאטה והקבצים</a:t>
            </a:r>
          </a:p>
          <a:p>
            <a:endParaRPr lang="he-IL" dirty="0"/>
          </a:p>
          <a:p>
            <a:r>
              <a:rPr lang="he-IL" dirty="0"/>
              <a:t>הערות קוסמטיות ועוד -&gt;</a:t>
            </a:r>
          </a:p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2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296E1-6EC9-20E1-96B4-7793B509EBFF}"/>
              </a:ext>
            </a:extLst>
          </p:cNvPr>
          <p:cNvSpPr txBox="1"/>
          <p:nvPr/>
        </p:nvSpPr>
        <p:spPr>
          <a:xfrm>
            <a:off x="7833674" y="38649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הערות קוסמטיות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C1C21-A947-6F5C-028B-BE63298B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25" y="1895474"/>
            <a:ext cx="5587223" cy="3609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186460-FB26-E793-A6BE-7143A42F6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01" y="1508975"/>
            <a:ext cx="5459424" cy="49625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BB6965-8F38-68FA-0C35-2BD30876F305}"/>
              </a:ext>
            </a:extLst>
          </p:cNvPr>
          <p:cNvSpPr txBox="1"/>
          <p:nvPr/>
        </p:nvSpPr>
        <p:spPr>
          <a:xfrm>
            <a:off x="7833674" y="1139643"/>
            <a:ext cx="199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קובץ מקורי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C0CF63-8815-8A49-AB3D-93B76E83A0DE}"/>
              </a:ext>
            </a:extLst>
          </p:cNvPr>
          <p:cNvSpPr txBox="1"/>
          <p:nvPr/>
        </p:nvSpPr>
        <p:spPr>
          <a:xfrm>
            <a:off x="1866507" y="1441301"/>
            <a:ext cx="249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קובץ שהותאם ל </a:t>
            </a:r>
            <a:r>
              <a:rPr lang="en-US" dirty="0"/>
              <a:t>CSV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FC7C7-DFC0-1241-5F3A-1FF5D3D040A8}"/>
              </a:ext>
            </a:extLst>
          </p:cNvPr>
          <p:cNvSpPr txBox="1"/>
          <p:nvPr/>
        </p:nvSpPr>
        <p:spPr>
          <a:xfrm>
            <a:off x="6887013" y="2077453"/>
            <a:ext cx="249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highlight>
                  <a:srgbClr val="FFFF00"/>
                </a:highlight>
              </a:rPr>
              <a:t>אני מעדיף בלי </a:t>
            </a:r>
            <a:r>
              <a:rPr lang="en-US" dirty="0">
                <a:highlight>
                  <a:srgbClr val="FFFF00"/>
                </a:highlight>
              </a:rPr>
              <a:t>wrap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98C16-D6BE-9160-168C-3E6AE2520539}"/>
              </a:ext>
            </a:extLst>
          </p:cNvPr>
          <p:cNvSpPr txBox="1"/>
          <p:nvPr/>
        </p:nvSpPr>
        <p:spPr>
          <a:xfrm>
            <a:off x="6992968" y="2683096"/>
            <a:ext cx="2491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highlight>
                  <a:srgbClr val="FFFF00"/>
                </a:highlight>
              </a:rPr>
              <a:t>ניתן לחלק את התיאור למספר שורות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852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DDAE-ACE2-53D3-C0B6-3763C0F8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הערות נוספות – לא קשור לנוהל הפצה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FE64-5EA7-50F7-5413-7EFE73A38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האם יש טעם להפיץ קובץ </a:t>
            </a:r>
            <a:r>
              <a:rPr lang="en-US" dirty="0"/>
              <a:t>csv</a:t>
            </a:r>
            <a:r>
              <a:rPr lang="he-IL" dirty="0"/>
              <a:t> של כל השכבות ?</a:t>
            </a:r>
          </a:p>
          <a:p>
            <a:endParaRPr lang="he-IL" dirty="0"/>
          </a:p>
          <a:p>
            <a:r>
              <a:rPr lang="he-IL" dirty="0"/>
              <a:t>קובץ ה </a:t>
            </a:r>
            <a:r>
              <a:rPr lang="en-US" dirty="0"/>
              <a:t>csv</a:t>
            </a:r>
            <a:r>
              <a:rPr lang="he-IL" dirty="0"/>
              <a:t> שיור ה </a:t>
            </a:r>
            <a:r>
              <a:rPr lang="en-US" dirty="0"/>
              <a:t>utf8</a:t>
            </a:r>
            <a:r>
              <a:rPr lang="he-IL" dirty="0"/>
              <a:t> לא נפתח טוב באקסל (לפחות אצלי)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1C558-9074-5557-8B32-E4C5B5FD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15" y="3429000"/>
            <a:ext cx="583964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2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367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Times New Roman</vt:lpstr>
      <vt:lpstr>Office Theme</vt:lpstr>
      <vt:lpstr>PowerPoint Presentation</vt:lpstr>
      <vt:lpstr>PowerPoint Presentation</vt:lpstr>
      <vt:lpstr>PowerPoint Presentation</vt:lpstr>
      <vt:lpstr>סיכום</vt:lpstr>
      <vt:lpstr>PowerPoint Presentation</vt:lpstr>
      <vt:lpstr>הערות נוספות – לא קשור לנוהל הפצה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7</cp:revision>
  <dcterms:created xsi:type="dcterms:W3CDTF">2023-08-05T08:32:24Z</dcterms:created>
  <dcterms:modified xsi:type="dcterms:W3CDTF">2023-08-05T12:31:15Z</dcterms:modified>
</cp:coreProperties>
</file>