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1"/>
  </p:notesMasterIdLst>
  <p:sldIdLst>
    <p:sldId id="256"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4" r:id="rId29"/>
    <p:sldId id="325" r:id="rId30"/>
    <p:sldId id="326" r:id="rId31"/>
    <p:sldId id="327" r:id="rId32"/>
    <p:sldId id="328" r:id="rId33"/>
    <p:sldId id="329" r:id="rId34"/>
    <p:sldId id="330" r:id="rId35"/>
    <p:sldId id="331" r:id="rId36"/>
    <p:sldId id="332" r:id="rId37"/>
    <p:sldId id="333" r:id="rId38"/>
    <p:sldId id="334" r:id="rId39"/>
    <p:sldId id="335" r:id="rId40"/>
    <p:sldId id="336" r:id="rId41"/>
    <p:sldId id="257" r:id="rId42"/>
    <p:sldId id="258" r:id="rId43"/>
    <p:sldId id="259" r:id="rId44"/>
    <p:sldId id="260" r:id="rId45"/>
    <p:sldId id="261" r:id="rId46"/>
    <p:sldId id="262" r:id="rId47"/>
    <p:sldId id="264" r:id="rId48"/>
    <p:sldId id="265" r:id="rId49"/>
    <p:sldId id="266" r:id="rId50"/>
    <p:sldId id="267" r:id="rId51"/>
    <p:sldId id="268" r:id="rId52"/>
    <p:sldId id="269" r:id="rId53"/>
    <p:sldId id="270" r:id="rId54"/>
    <p:sldId id="271" r:id="rId55"/>
    <p:sldId id="272" r:id="rId56"/>
    <p:sldId id="273" r:id="rId57"/>
    <p:sldId id="274" r:id="rId58"/>
    <p:sldId id="275" r:id="rId59"/>
    <p:sldId id="276" r:id="rId60"/>
    <p:sldId id="277" r:id="rId61"/>
    <p:sldId id="278" r:id="rId62"/>
    <p:sldId id="279" r:id="rId63"/>
    <p:sldId id="280" r:id="rId64"/>
    <p:sldId id="282" r:id="rId65"/>
    <p:sldId id="283" r:id="rId66"/>
    <p:sldId id="284" r:id="rId67"/>
    <p:sldId id="285" r:id="rId68"/>
    <p:sldId id="286" r:id="rId69"/>
    <p:sldId id="287" r:id="rId70"/>
    <p:sldId id="288" r:id="rId71"/>
    <p:sldId id="289" r:id="rId72"/>
    <p:sldId id="290" r:id="rId73"/>
    <p:sldId id="291" r:id="rId74"/>
    <p:sldId id="292" r:id="rId75"/>
    <p:sldId id="293" r:id="rId76"/>
    <p:sldId id="294" r:id="rId77"/>
    <p:sldId id="295" r:id="rId78"/>
    <p:sldId id="296" r:id="rId79"/>
    <p:sldId id="337" r:id="rId8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39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E436FD-54E5-44E1-A7BC-28599C6CF557}"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871EC1A8-80F7-4E75-B8E3-E8B02CD333DA}">
      <dgm:prSet/>
      <dgm:spPr/>
      <dgm:t>
        <a:bodyPr/>
        <a:lstStyle/>
        <a:p>
          <a:r>
            <a:rPr lang="en-US"/>
            <a:t>Doc. Dr .Mehmet Akif Cifci</a:t>
          </a:r>
        </a:p>
      </dgm:t>
    </dgm:pt>
    <dgm:pt modelId="{617911CD-2898-452F-8C28-284189B697CA}" type="parTrans" cxnId="{DAC5528D-E227-47CB-BDE1-42F5BC232885}">
      <dgm:prSet/>
      <dgm:spPr/>
      <dgm:t>
        <a:bodyPr/>
        <a:lstStyle/>
        <a:p>
          <a:endParaRPr lang="en-US"/>
        </a:p>
      </dgm:t>
    </dgm:pt>
    <dgm:pt modelId="{6A188869-1869-415D-AD5C-B4618CDCD2B8}" type="sibTrans" cxnId="{DAC5528D-E227-47CB-BDE1-42F5BC232885}">
      <dgm:prSet/>
      <dgm:spPr/>
      <dgm:t>
        <a:bodyPr/>
        <a:lstStyle/>
        <a:p>
          <a:endParaRPr lang="en-US"/>
        </a:p>
      </dgm:t>
    </dgm:pt>
    <dgm:pt modelId="{B36DE49D-E18A-4E0F-8DAD-BE906811428A}">
      <dgm:prSet/>
      <dgm:spPr/>
      <dgm:t>
        <a:bodyPr/>
        <a:lstStyle/>
        <a:p>
          <a:r>
            <a:rPr lang="en-US"/>
            <a:t>• Viyana Teknik Üniversitesi (Avusturya) </a:t>
          </a:r>
        </a:p>
      </dgm:t>
    </dgm:pt>
    <dgm:pt modelId="{5D568FF1-D169-4EA5-9BBC-8B9B36C333CC}" type="parTrans" cxnId="{E3B85F8C-3713-45DE-B226-1662D2DBBBFF}">
      <dgm:prSet/>
      <dgm:spPr/>
      <dgm:t>
        <a:bodyPr/>
        <a:lstStyle/>
        <a:p>
          <a:endParaRPr lang="en-US"/>
        </a:p>
      </dgm:t>
    </dgm:pt>
    <dgm:pt modelId="{48D8EEB8-9356-4F68-A755-8C135EFA0865}" type="sibTrans" cxnId="{E3B85F8C-3713-45DE-B226-1662D2DBBBFF}">
      <dgm:prSet/>
      <dgm:spPr/>
      <dgm:t>
        <a:bodyPr/>
        <a:lstStyle/>
        <a:p>
          <a:endParaRPr lang="en-US"/>
        </a:p>
      </dgm:t>
    </dgm:pt>
    <dgm:pt modelId="{70CB6E32-CA82-4B07-B394-AA9B1037B297}">
      <dgm:prSet/>
      <dgm:spPr/>
      <dgm:t>
        <a:bodyPr/>
        <a:lstStyle/>
        <a:p>
          <a:r>
            <a:rPr lang="en-US"/>
            <a:t>• Klaipeda Üniversitesi (Litvanya) </a:t>
          </a:r>
        </a:p>
      </dgm:t>
    </dgm:pt>
    <dgm:pt modelId="{6387CA07-E381-481A-8C11-E15A110FE316}" type="parTrans" cxnId="{D8E0462E-61DA-41D9-9700-C929E7E0D48C}">
      <dgm:prSet/>
      <dgm:spPr/>
      <dgm:t>
        <a:bodyPr/>
        <a:lstStyle/>
        <a:p>
          <a:endParaRPr lang="en-US"/>
        </a:p>
      </dgm:t>
    </dgm:pt>
    <dgm:pt modelId="{655CCC8C-5F74-4DCC-8C72-C4CC822F404D}" type="sibTrans" cxnId="{D8E0462E-61DA-41D9-9700-C929E7E0D48C}">
      <dgm:prSet/>
      <dgm:spPr/>
      <dgm:t>
        <a:bodyPr/>
        <a:lstStyle/>
        <a:p>
          <a:endParaRPr lang="en-US"/>
        </a:p>
      </dgm:t>
    </dgm:pt>
    <dgm:pt modelId="{22E848C1-42FC-489F-BE3D-349BBF54A65B}">
      <dgm:prSet/>
      <dgm:spPr/>
      <dgm:t>
        <a:bodyPr/>
        <a:lstStyle/>
        <a:p>
          <a:r>
            <a:rPr lang="en-US"/>
            <a:t>• Bandırma Onyedi Eylül Üniversitesi</a:t>
          </a:r>
        </a:p>
      </dgm:t>
    </dgm:pt>
    <dgm:pt modelId="{D795BF89-6A31-446F-A4C0-94FB5504C520}" type="parTrans" cxnId="{E57F9082-9B1F-4187-8B19-60753BFB3ABD}">
      <dgm:prSet/>
      <dgm:spPr/>
      <dgm:t>
        <a:bodyPr/>
        <a:lstStyle/>
        <a:p>
          <a:endParaRPr lang="en-US"/>
        </a:p>
      </dgm:t>
    </dgm:pt>
    <dgm:pt modelId="{3441871F-6B7C-4CFF-AD83-5FC7E13849A3}" type="sibTrans" cxnId="{E57F9082-9B1F-4187-8B19-60753BFB3ABD}">
      <dgm:prSet/>
      <dgm:spPr/>
      <dgm:t>
        <a:bodyPr/>
        <a:lstStyle/>
        <a:p>
          <a:endParaRPr lang="en-US"/>
        </a:p>
      </dgm:t>
    </dgm:pt>
    <dgm:pt modelId="{47EABA4B-8FB2-4ABC-9E7C-5CD743504D2C}" type="pres">
      <dgm:prSet presAssocID="{2FE436FD-54E5-44E1-A7BC-28599C6CF557}" presName="outerComposite" presStyleCnt="0">
        <dgm:presLayoutVars>
          <dgm:chMax val="5"/>
          <dgm:dir/>
          <dgm:resizeHandles val="exact"/>
        </dgm:presLayoutVars>
      </dgm:prSet>
      <dgm:spPr/>
    </dgm:pt>
    <dgm:pt modelId="{787FD792-E877-4FE4-A97C-33C70F4ED8A0}" type="pres">
      <dgm:prSet presAssocID="{2FE436FD-54E5-44E1-A7BC-28599C6CF557}" presName="dummyMaxCanvas" presStyleCnt="0">
        <dgm:presLayoutVars/>
      </dgm:prSet>
      <dgm:spPr/>
    </dgm:pt>
    <dgm:pt modelId="{524FC5C2-8570-4946-925B-246C05765A4C}" type="pres">
      <dgm:prSet presAssocID="{2FE436FD-54E5-44E1-A7BC-28599C6CF557}" presName="FourNodes_1" presStyleLbl="node1" presStyleIdx="0" presStyleCnt="4">
        <dgm:presLayoutVars>
          <dgm:bulletEnabled val="1"/>
        </dgm:presLayoutVars>
      </dgm:prSet>
      <dgm:spPr/>
    </dgm:pt>
    <dgm:pt modelId="{EFF2F312-513E-4D6C-8736-0038BE4F199D}" type="pres">
      <dgm:prSet presAssocID="{2FE436FD-54E5-44E1-A7BC-28599C6CF557}" presName="FourNodes_2" presStyleLbl="node1" presStyleIdx="1" presStyleCnt="4">
        <dgm:presLayoutVars>
          <dgm:bulletEnabled val="1"/>
        </dgm:presLayoutVars>
      </dgm:prSet>
      <dgm:spPr/>
    </dgm:pt>
    <dgm:pt modelId="{D3C750FC-5FFE-4869-A4A1-DF2812DB75DD}" type="pres">
      <dgm:prSet presAssocID="{2FE436FD-54E5-44E1-A7BC-28599C6CF557}" presName="FourNodes_3" presStyleLbl="node1" presStyleIdx="2" presStyleCnt="4">
        <dgm:presLayoutVars>
          <dgm:bulletEnabled val="1"/>
        </dgm:presLayoutVars>
      </dgm:prSet>
      <dgm:spPr/>
    </dgm:pt>
    <dgm:pt modelId="{DC2399FE-3A58-429D-B9B3-2C7A4B661F74}" type="pres">
      <dgm:prSet presAssocID="{2FE436FD-54E5-44E1-A7BC-28599C6CF557}" presName="FourNodes_4" presStyleLbl="node1" presStyleIdx="3" presStyleCnt="4">
        <dgm:presLayoutVars>
          <dgm:bulletEnabled val="1"/>
        </dgm:presLayoutVars>
      </dgm:prSet>
      <dgm:spPr/>
    </dgm:pt>
    <dgm:pt modelId="{6AD2F935-6BAD-4367-BA50-874874F5D5E0}" type="pres">
      <dgm:prSet presAssocID="{2FE436FD-54E5-44E1-A7BC-28599C6CF557}" presName="FourConn_1-2" presStyleLbl="fgAccFollowNode1" presStyleIdx="0" presStyleCnt="3">
        <dgm:presLayoutVars>
          <dgm:bulletEnabled val="1"/>
        </dgm:presLayoutVars>
      </dgm:prSet>
      <dgm:spPr/>
    </dgm:pt>
    <dgm:pt modelId="{964CCE72-6FF7-4986-85CD-FDB6DC431B0C}" type="pres">
      <dgm:prSet presAssocID="{2FE436FD-54E5-44E1-A7BC-28599C6CF557}" presName="FourConn_2-3" presStyleLbl="fgAccFollowNode1" presStyleIdx="1" presStyleCnt="3">
        <dgm:presLayoutVars>
          <dgm:bulletEnabled val="1"/>
        </dgm:presLayoutVars>
      </dgm:prSet>
      <dgm:spPr/>
    </dgm:pt>
    <dgm:pt modelId="{2ECB7ED1-A2CF-4F2A-8351-EE48C09A22DB}" type="pres">
      <dgm:prSet presAssocID="{2FE436FD-54E5-44E1-A7BC-28599C6CF557}" presName="FourConn_3-4" presStyleLbl="fgAccFollowNode1" presStyleIdx="2" presStyleCnt="3">
        <dgm:presLayoutVars>
          <dgm:bulletEnabled val="1"/>
        </dgm:presLayoutVars>
      </dgm:prSet>
      <dgm:spPr/>
    </dgm:pt>
    <dgm:pt modelId="{6F7F407A-676D-47DF-AAD6-28E812A5FFDC}" type="pres">
      <dgm:prSet presAssocID="{2FE436FD-54E5-44E1-A7BC-28599C6CF557}" presName="FourNodes_1_text" presStyleLbl="node1" presStyleIdx="3" presStyleCnt="4">
        <dgm:presLayoutVars>
          <dgm:bulletEnabled val="1"/>
        </dgm:presLayoutVars>
      </dgm:prSet>
      <dgm:spPr/>
    </dgm:pt>
    <dgm:pt modelId="{296A1D6A-EDC1-494C-8654-B349171AA4CF}" type="pres">
      <dgm:prSet presAssocID="{2FE436FD-54E5-44E1-A7BC-28599C6CF557}" presName="FourNodes_2_text" presStyleLbl="node1" presStyleIdx="3" presStyleCnt="4">
        <dgm:presLayoutVars>
          <dgm:bulletEnabled val="1"/>
        </dgm:presLayoutVars>
      </dgm:prSet>
      <dgm:spPr/>
    </dgm:pt>
    <dgm:pt modelId="{6F11BD7F-C72F-4B11-A41F-87D0E5DC5321}" type="pres">
      <dgm:prSet presAssocID="{2FE436FD-54E5-44E1-A7BC-28599C6CF557}" presName="FourNodes_3_text" presStyleLbl="node1" presStyleIdx="3" presStyleCnt="4">
        <dgm:presLayoutVars>
          <dgm:bulletEnabled val="1"/>
        </dgm:presLayoutVars>
      </dgm:prSet>
      <dgm:spPr/>
    </dgm:pt>
    <dgm:pt modelId="{EEE12DC1-6153-4A19-8DD9-58AA28817593}" type="pres">
      <dgm:prSet presAssocID="{2FE436FD-54E5-44E1-A7BC-28599C6CF557}" presName="FourNodes_4_text" presStyleLbl="node1" presStyleIdx="3" presStyleCnt="4">
        <dgm:presLayoutVars>
          <dgm:bulletEnabled val="1"/>
        </dgm:presLayoutVars>
      </dgm:prSet>
      <dgm:spPr/>
    </dgm:pt>
  </dgm:ptLst>
  <dgm:cxnLst>
    <dgm:cxn modelId="{901D5903-BEAA-4413-80FE-7576D762E7EE}" type="presOf" srcId="{22E848C1-42FC-489F-BE3D-349BBF54A65B}" destId="{EEE12DC1-6153-4A19-8DD9-58AA28817593}" srcOrd="1" destOrd="0" presId="urn:microsoft.com/office/officeart/2005/8/layout/vProcess5"/>
    <dgm:cxn modelId="{5360BF07-EF63-41C0-9102-17950FDCA710}" type="presOf" srcId="{22E848C1-42FC-489F-BE3D-349BBF54A65B}" destId="{DC2399FE-3A58-429D-B9B3-2C7A4B661F74}" srcOrd="0" destOrd="0" presId="urn:microsoft.com/office/officeart/2005/8/layout/vProcess5"/>
    <dgm:cxn modelId="{86E4E80D-5CDD-4CDD-BACB-63323E8E32E5}" type="presOf" srcId="{70CB6E32-CA82-4B07-B394-AA9B1037B297}" destId="{D3C750FC-5FFE-4869-A4A1-DF2812DB75DD}" srcOrd="0" destOrd="0" presId="urn:microsoft.com/office/officeart/2005/8/layout/vProcess5"/>
    <dgm:cxn modelId="{AE509817-F12D-47D4-9653-A3F8CD55FB47}" type="presOf" srcId="{6A188869-1869-415D-AD5C-B4618CDCD2B8}" destId="{6AD2F935-6BAD-4367-BA50-874874F5D5E0}" srcOrd="0" destOrd="0" presId="urn:microsoft.com/office/officeart/2005/8/layout/vProcess5"/>
    <dgm:cxn modelId="{080FD019-9603-4BDE-B2D3-C6C7BACBD497}" type="presOf" srcId="{B36DE49D-E18A-4E0F-8DAD-BE906811428A}" destId="{296A1D6A-EDC1-494C-8654-B349171AA4CF}" srcOrd="1" destOrd="0" presId="urn:microsoft.com/office/officeart/2005/8/layout/vProcess5"/>
    <dgm:cxn modelId="{1F63EE26-416A-48D0-8A85-AE59C78DAB8A}" type="presOf" srcId="{2FE436FD-54E5-44E1-A7BC-28599C6CF557}" destId="{47EABA4B-8FB2-4ABC-9E7C-5CD743504D2C}" srcOrd="0" destOrd="0" presId="urn:microsoft.com/office/officeart/2005/8/layout/vProcess5"/>
    <dgm:cxn modelId="{D8E0462E-61DA-41D9-9700-C929E7E0D48C}" srcId="{2FE436FD-54E5-44E1-A7BC-28599C6CF557}" destId="{70CB6E32-CA82-4B07-B394-AA9B1037B297}" srcOrd="2" destOrd="0" parTransId="{6387CA07-E381-481A-8C11-E15A110FE316}" sibTransId="{655CCC8C-5F74-4DCC-8C72-C4CC822F404D}"/>
    <dgm:cxn modelId="{251A8546-D7E0-4D14-9F9A-54B14C40B6ED}" type="presOf" srcId="{871EC1A8-80F7-4E75-B8E3-E8B02CD333DA}" destId="{524FC5C2-8570-4946-925B-246C05765A4C}" srcOrd="0" destOrd="0" presId="urn:microsoft.com/office/officeart/2005/8/layout/vProcess5"/>
    <dgm:cxn modelId="{C380EA55-C5D9-45E3-A659-E69597C978BF}" type="presOf" srcId="{48D8EEB8-9356-4F68-A755-8C135EFA0865}" destId="{964CCE72-6FF7-4986-85CD-FDB6DC431B0C}" srcOrd="0" destOrd="0" presId="urn:microsoft.com/office/officeart/2005/8/layout/vProcess5"/>
    <dgm:cxn modelId="{E57F9082-9B1F-4187-8B19-60753BFB3ABD}" srcId="{2FE436FD-54E5-44E1-A7BC-28599C6CF557}" destId="{22E848C1-42FC-489F-BE3D-349BBF54A65B}" srcOrd="3" destOrd="0" parTransId="{D795BF89-6A31-446F-A4C0-94FB5504C520}" sibTransId="{3441871F-6B7C-4CFF-AD83-5FC7E13849A3}"/>
    <dgm:cxn modelId="{E3B85F8C-3713-45DE-B226-1662D2DBBBFF}" srcId="{2FE436FD-54E5-44E1-A7BC-28599C6CF557}" destId="{B36DE49D-E18A-4E0F-8DAD-BE906811428A}" srcOrd="1" destOrd="0" parTransId="{5D568FF1-D169-4EA5-9BBC-8B9B36C333CC}" sibTransId="{48D8EEB8-9356-4F68-A755-8C135EFA0865}"/>
    <dgm:cxn modelId="{DAC5528D-E227-47CB-BDE1-42F5BC232885}" srcId="{2FE436FD-54E5-44E1-A7BC-28599C6CF557}" destId="{871EC1A8-80F7-4E75-B8E3-E8B02CD333DA}" srcOrd="0" destOrd="0" parTransId="{617911CD-2898-452F-8C28-284189B697CA}" sibTransId="{6A188869-1869-415D-AD5C-B4618CDCD2B8}"/>
    <dgm:cxn modelId="{92753A98-242B-477C-B8C2-F017EC52F80C}" type="presOf" srcId="{871EC1A8-80F7-4E75-B8E3-E8B02CD333DA}" destId="{6F7F407A-676D-47DF-AAD6-28E812A5FFDC}" srcOrd="1" destOrd="0" presId="urn:microsoft.com/office/officeart/2005/8/layout/vProcess5"/>
    <dgm:cxn modelId="{4F5313AC-B80C-4B10-A357-334DDFA897B7}" type="presOf" srcId="{B36DE49D-E18A-4E0F-8DAD-BE906811428A}" destId="{EFF2F312-513E-4D6C-8736-0038BE4F199D}" srcOrd="0" destOrd="0" presId="urn:microsoft.com/office/officeart/2005/8/layout/vProcess5"/>
    <dgm:cxn modelId="{20CC3EAC-6A3A-45F8-AF72-DB711889B70E}" type="presOf" srcId="{655CCC8C-5F74-4DCC-8C72-C4CC822F404D}" destId="{2ECB7ED1-A2CF-4F2A-8351-EE48C09A22DB}" srcOrd="0" destOrd="0" presId="urn:microsoft.com/office/officeart/2005/8/layout/vProcess5"/>
    <dgm:cxn modelId="{482465D0-95A6-4BBE-8FAC-9CD8D230BF26}" type="presOf" srcId="{70CB6E32-CA82-4B07-B394-AA9B1037B297}" destId="{6F11BD7F-C72F-4B11-A41F-87D0E5DC5321}" srcOrd="1" destOrd="0" presId="urn:microsoft.com/office/officeart/2005/8/layout/vProcess5"/>
    <dgm:cxn modelId="{554A9A6F-FE8F-4389-913F-E959774A3FF0}" type="presParOf" srcId="{47EABA4B-8FB2-4ABC-9E7C-5CD743504D2C}" destId="{787FD792-E877-4FE4-A97C-33C70F4ED8A0}" srcOrd="0" destOrd="0" presId="urn:microsoft.com/office/officeart/2005/8/layout/vProcess5"/>
    <dgm:cxn modelId="{CB936FB8-5E66-4418-945F-678970E350DB}" type="presParOf" srcId="{47EABA4B-8FB2-4ABC-9E7C-5CD743504D2C}" destId="{524FC5C2-8570-4946-925B-246C05765A4C}" srcOrd="1" destOrd="0" presId="urn:microsoft.com/office/officeart/2005/8/layout/vProcess5"/>
    <dgm:cxn modelId="{3840D5DE-C01C-4C27-95EB-255A5D0CBB38}" type="presParOf" srcId="{47EABA4B-8FB2-4ABC-9E7C-5CD743504D2C}" destId="{EFF2F312-513E-4D6C-8736-0038BE4F199D}" srcOrd="2" destOrd="0" presId="urn:microsoft.com/office/officeart/2005/8/layout/vProcess5"/>
    <dgm:cxn modelId="{57063C17-D9EB-4944-A90B-65AFFA12BC80}" type="presParOf" srcId="{47EABA4B-8FB2-4ABC-9E7C-5CD743504D2C}" destId="{D3C750FC-5FFE-4869-A4A1-DF2812DB75DD}" srcOrd="3" destOrd="0" presId="urn:microsoft.com/office/officeart/2005/8/layout/vProcess5"/>
    <dgm:cxn modelId="{C1363423-E3E4-4F6F-8707-D1063A78D5B9}" type="presParOf" srcId="{47EABA4B-8FB2-4ABC-9E7C-5CD743504D2C}" destId="{DC2399FE-3A58-429D-B9B3-2C7A4B661F74}" srcOrd="4" destOrd="0" presId="urn:microsoft.com/office/officeart/2005/8/layout/vProcess5"/>
    <dgm:cxn modelId="{41F8781B-6BE9-4CF6-AA11-2AE315A84600}" type="presParOf" srcId="{47EABA4B-8FB2-4ABC-9E7C-5CD743504D2C}" destId="{6AD2F935-6BAD-4367-BA50-874874F5D5E0}" srcOrd="5" destOrd="0" presId="urn:microsoft.com/office/officeart/2005/8/layout/vProcess5"/>
    <dgm:cxn modelId="{617431C5-31E3-43FF-A38F-BC8902D31196}" type="presParOf" srcId="{47EABA4B-8FB2-4ABC-9E7C-5CD743504D2C}" destId="{964CCE72-6FF7-4986-85CD-FDB6DC431B0C}" srcOrd="6" destOrd="0" presId="urn:microsoft.com/office/officeart/2005/8/layout/vProcess5"/>
    <dgm:cxn modelId="{5A74B303-AB8D-4F39-BD5A-E8D7BB381F86}" type="presParOf" srcId="{47EABA4B-8FB2-4ABC-9E7C-5CD743504D2C}" destId="{2ECB7ED1-A2CF-4F2A-8351-EE48C09A22DB}" srcOrd="7" destOrd="0" presId="urn:microsoft.com/office/officeart/2005/8/layout/vProcess5"/>
    <dgm:cxn modelId="{D802B8B9-1F7B-4B1F-8185-1393DCE74CE7}" type="presParOf" srcId="{47EABA4B-8FB2-4ABC-9E7C-5CD743504D2C}" destId="{6F7F407A-676D-47DF-AAD6-28E812A5FFDC}" srcOrd="8" destOrd="0" presId="urn:microsoft.com/office/officeart/2005/8/layout/vProcess5"/>
    <dgm:cxn modelId="{4493F9E1-EE17-4260-A749-CABAA9462E69}" type="presParOf" srcId="{47EABA4B-8FB2-4ABC-9E7C-5CD743504D2C}" destId="{296A1D6A-EDC1-494C-8654-B349171AA4CF}" srcOrd="9" destOrd="0" presId="urn:microsoft.com/office/officeart/2005/8/layout/vProcess5"/>
    <dgm:cxn modelId="{8DCDFE43-03E7-4F66-B7D6-B6470FF42D13}" type="presParOf" srcId="{47EABA4B-8FB2-4ABC-9E7C-5CD743504D2C}" destId="{6F11BD7F-C72F-4B11-A41F-87D0E5DC5321}" srcOrd="10" destOrd="0" presId="urn:microsoft.com/office/officeart/2005/8/layout/vProcess5"/>
    <dgm:cxn modelId="{A6CA4CAB-B9E5-44AC-838B-4A4C587F1930}" type="presParOf" srcId="{47EABA4B-8FB2-4ABC-9E7C-5CD743504D2C}" destId="{EEE12DC1-6153-4A19-8DD9-58AA2881759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4FC5C2-8570-4946-925B-246C05765A4C}">
      <dsp:nvSpPr>
        <dsp:cNvPr id="0" name=""/>
        <dsp:cNvSpPr/>
      </dsp:nvSpPr>
      <dsp:spPr>
        <a:xfrm>
          <a:off x="0" y="0"/>
          <a:ext cx="6556696" cy="69181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Doc. Dr .Mehmet Akif Cifci</a:t>
          </a:r>
        </a:p>
      </dsp:txBody>
      <dsp:txXfrm>
        <a:off x="20262" y="20262"/>
        <a:ext cx="5751719" cy="651288"/>
      </dsp:txXfrm>
    </dsp:sp>
    <dsp:sp modelId="{EFF2F312-513E-4D6C-8736-0038BE4F199D}">
      <dsp:nvSpPr>
        <dsp:cNvPr id="0" name=""/>
        <dsp:cNvSpPr/>
      </dsp:nvSpPr>
      <dsp:spPr>
        <a:xfrm>
          <a:off x="549123" y="817597"/>
          <a:ext cx="6556696" cy="691812"/>
        </a:xfrm>
        <a:prstGeom prst="roundRect">
          <a:avLst>
            <a:gd name="adj" fmla="val 10000"/>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Viyana Teknik Üniversitesi (Avusturya) </a:t>
          </a:r>
        </a:p>
      </dsp:txBody>
      <dsp:txXfrm>
        <a:off x="569385" y="837859"/>
        <a:ext cx="5517371" cy="651288"/>
      </dsp:txXfrm>
    </dsp:sp>
    <dsp:sp modelId="{D3C750FC-5FFE-4869-A4A1-DF2812DB75DD}">
      <dsp:nvSpPr>
        <dsp:cNvPr id="0" name=""/>
        <dsp:cNvSpPr/>
      </dsp:nvSpPr>
      <dsp:spPr>
        <a:xfrm>
          <a:off x="1090050" y="1635194"/>
          <a:ext cx="6556696" cy="691812"/>
        </a:xfrm>
        <a:prstGeom prst="roundRect">
          <a:avLst>
            <a:gd name="adj" fmla="val 10000"/>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Klaipeda Üniversitesi (Litvanya) </a:t>
          </a:r>
        </a:p>
      </dsp:txBody>
      <dsp:txXfrm>
        <a:off x="1110312" y="1655456"/>
        <a:ext cx="5525566" cy="651288"/>
      </dsp:txXfrm>
    </dsp:sp>
    <dsp:sp modelId="{DC2399FE-3A58-429D-B9B3-2C7A4B661F74}">
      <dsp:nvSpPr>
        <dsp:cNvPr id="0" name=""/>
        <dsp:cNvSpPr/>
      </dsp:nvSpPr>
      <dsp:spPr>
        <a:xfrm>
          <a:off x="1639174" y="2452791"/>
          <a:ext cx="6556696" cy="691812"/>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Bandırma Onyedi Eylül Üniversitesi</a:t>
          </a:r>
        </a:p>
      </dsp:txBody>
      <dsp:txXfrm>
        <a:off x="1659436" y="2473053"/>
        <a:ext cx="5517371" cy="651288"/>
      </dsp:txXfrm>
    </dsp:sp>
    <dsp:sp modelId="{6AD2F935-6BAD-4367-BA50-874874F5D5E0}">
      <dsp:nvSpPr>
        <dsp:cNvPr id="0" name=""/>
        <dsp:cNvSpPr/>
      </dsp:nvSpPr>
      <dsp:spPr>
        <a:xfrm>
          <a:off x="6107018" y="529865"/>
          <a:ext cx="449678" cy="449678"/>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6208196" y="529865"/>
        <a:ext cx="247322" cy="338383"/>
      </dsp:txXfrm>
    </dsp:sp>
    <dsp:sp modelId="{964CCE72-6FF7-4986-85CD-FDB6DC431B0C}">
      <dsp:nvSpPr>
        <dsp:cNvPr id="0" name=""/>
        <dsp:cNvSpPr/>
      </dsp:nvSpPr>
      <dsp:spPr>
        <a:xfrm>
          <a:off x="6656141" y="1347462"/>
          <a:ext cx="449678" cy="449678"/>
        </a:xfrm>
        <a:prstGeom prst="downArrow">
          <a:avLst>
            <a:gd name="adj1" fmla="val 55000"/>
            <a:gd name="adj2" fmla="val 45000"/>
          </a:avLst>
        </a:prstGeom>
        <a:solidFill>
          <a:schemeClr val="accent2">
            <a:tint val="40000"/>
            <a:alpha val="90000"/>
            <a:hueOff val="2512910"/>
            <a:satOff val="-2189"/>
            <a:lumOff val="-3"/>
            <a:alphaOff val="0"/>
          </a:schemeClr>
        </a:solidFill>
        <a:ln w="25400" cap="flat" cmpd="sng" algn="ctr">
          <a:solidFill>
            <a:schemeClr val="accent2">
              <a:tint val="40000"/>
              <a:alpha val="90000"/>
              <a:hueOff val="2512910"/>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6757319" y="1347462"/>
        <a:ext cx="247322" cy="338383"/>
      </dsp:txXfrm>
    </dsp:sp>
    <dsp:sp modelId="{2ECB7ED1-A2CF-4F2A-8351-EE48C09A22DB}">
      <dsp:nvSpPr>
        <dsp:cNvPr id="0" name=""/>
        <dsp:cNvSpPr/>
      </dsp:nvSpPr>
      <dsp:spPr>
        <a:xfrm>
          <a:off x="7197069" y="2165059"/>
          <a:ext cx="449678" cy="449678"/>
        </a:xfrm>
        <a:prstGeom prst="downArrow">
          <a:avLst>
            <a:gd name="adj1" fmla="val 55000"/>
            <a:gd name="adj2" fmla="val 45000"/>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298247" y="2165059"/>
        <a:ext cx="247322" cy="33838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A575E3-0AB7-4A6F-9C9A-7B2141949599}" type="datetimeFigureOut">
              <a:rPr lang="en-US" smtClean="0"/>
              <a:t>3/3/2024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B298D2-CAFD-49BD-A91E-251C783C0E00}" type="slidenum">
              <a:rPr lang="en-US" smtClean="0"/>
              <a:t>‹#›</a:t>
            </a:fld>
            <a:endParaRPr lang="en-US"/>
          </a:p>
        </p:txBody>
      </p:sp>
    </p:spTree>
    <p:extLst>
      <p:ext uri="{BB962C8B-B14F-4D97-AF65-F5344CB8AC3E}">
        <p14:creationId xmlns:p14="http://schemas.microsoft.com/office/powerpoint/2010/main" val="4278758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4" name="Shape 2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1" name="Shape 3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5" name="Shape 3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2" name="Shape 3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8" name="Shape 3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2" name="Shape 3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4677840" y="2936880"/>
            <a:ext cx="4157640" cy="16293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311760" y="2936880"/>
            <a:ext cx="4157640" cy="16293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311760" y="1152360"/>
            <a:ext cx="8520120" cy="34160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311760" y="1152360"/>
            <a:ext cx="8520120" cy="34160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pic>
        <p:nvPicPr>
          <p:cNvPr id="35" name="Picture 34"/>
          <p:cNvPicPr/>
          <p:nvPr/>
        </p:nvPicPr>
        <p:blipFill>
          <a:blip r:embed="rId2"/>
          <a:stretch/>
        </p:blipFill>
        <p:spPr>
          <a:xfrm>
            <a:off x="2430720" y="1152000"/>
            <a:ext cx="4281480" cy="3416040"/>
          </a:xfrm>
          <a:prstGeom prst="rect">
            <a:avLst/>
          </a:prstGeom>
          <a:ln>
            <a:noFill/>
          </a:ln>
        </p:spPr>
      </p:pic>
      <p:pic>
        <p:nvPicPr>
          <p:cNvPr id="36" name="Picture 35"/>
          <p:cNvPicPr/>
          <p:nvPr/>
        </p:nvPicPr>
        <p:blipFill>
          <a:blip r:embed="rId2"/>
          <a:stretch/>
        </p:blipFill>
        <p:spPr>
          <a:xfrm>
            <a:off x="2430720" y="1152000"/>
            <a:ext cx="4281480" cy="34160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tr"/>
              <a:t>‹#›</a:t>
            </a:fld>
            <a:endParaRPr/>
          </a:p>
        </p:txBody>
      </p:sp>
    </p:spTree>
    <p:extLst>
      <p:ext uri="{BB962C8B-B14F-4D97-AF65-F5344CB8AC3E}">
        <p14:creationId xmlns:p14="http://schemas.microsoft.com/office/powerpoint/2010/main" val="2405136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41" name="PlaceHolder 2"/>
          <p:cNvSpPr>
            <a:spLocks noGrp="1"/>
          </p:cNvSpPr>
          <p:nvPr>
            <p:ph type="subTitle"/>
          </p:nvPr>
        </p:nvSpPr>
        <p:spPr>
          <a:xfrm>
            <a:off x="311760" y="1152360"/>
            <a:ext cx="8520120" cy="34160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311760" y="1152360"/>
            <a:ext cx="8520120" cy="34160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311760" y="1152360"/>
            <a:ext cx="4157640" cy="34160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46" name="PlaceHolder 3"/>
          <p:cNvSpPr>
            <a:spLocks noGrp="1"/>
          </p:cNvSpPr>
          <p:nvPr>
            <p:ph type="body"/>
          </p:nvPr>
        </p:nvSpPr>
        <p:spPr>
          <a:xfrm>
            <a:off x="4677840" y="1152360"/>
            <a:ext cx="4157640" cy="34160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11760" y="444960"/>
            <a:ext cx="8520120" cy="26546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50" name="PlaceHolder 2"/>
          <p:cNvSpPr>
            <a:spLocks noGrp="1"/>
          </p:cNvSpPr>
          <p:nvPr>
            <p:ph type="body"/>
          </p:nvPr>
        </p:nvSpPr>
        <p:spPr>
          <a:xfrm>
            <a:off x="311760" y="1152360"/>
            <a:ext cx="4157640" cy="16293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51" name="PlaceHolder 3"/>
          <p:cNvSpPr>
            <a:spLocks noGrp="1"/>
          </p:cNvSpPr>
          <p:nvPr>
            <p:ph type="body"/>
          </p:nvPr>
        </p:nvSpPr>
        <p:spPr>
          <a:xfrm>
            <a:off x="311760" y="2936880"/>
            <a:ext cx="4157640" cy="16293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52" name="PlaceHolder 4"/>
          <p:cNvSpPr>
            <a:spLocks noGrp="1"/>
          </p:cNvSpPr>
          <p:nvPr>
            <p:ph type="body"/>
          </p:nvPr>
        </p:nvSpPr>
        <p:spPr>
          <a:xfrm>
            <a:off x="4677840" y="1152360"/>
            <a:ext cx="4157640" cy="34160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54" name="PlaceHolder 2"/>
          <p:cNvSpPr>
            <a:spLocks noGrp="1"/>
          </p:cNvSpPr>
          <p:nvPr>
            <p:ph type="body"/>
          </p:nvPr>
        </p:nvSpPr>
        <p:spPr>
          <a:xfrm>
            <a:off x="311760" y="1152360"/>
            <a:ext cx="4157640" cy="34160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55" name="PlaceHolder 3"/>
          <p:cNvSpPr>
            <a:spLocks noGrp="1"/>
          </p:cNvSpPr>
          <p:nvPr>
            <p:ph type="body"/>
          </p:nvPr>
        </p:nvSpPr>
        <p:spPr>
          <a:xfrm>
            <a:off x="4677840" y="1152360"/>
            <a:ext cx="4157640" cy="16293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56" name="PlaceHolder 4"/>
          <p:cNvSpPr>
            <a:spLocks noGrp="1"/>
          </p:cNvSpPr>
          <p:nvPr>
            <p:ph type="body"/>
          </p:nvPr>
        </p:nvSpPr>
        <p:spPr>
          <a:xfrm>
            <a:off x="4677840" y="2936880"/>
            <a:ext cx="4157640" cy="16293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58" name="PlaceHolder 2"/>
          <p:cNvSpPr>
            <a:spLocks noGrp="1"/>
          </p:cNvSpPr>
          <p:nvPr>
            <p:ph type="body"/>
          </p:nvPr>
        </p:nvSpPr>
        <p:spPr>
          <a:xfrm>
            <a:off x="311760" y="1152360"/>
            <a:ext cx="4157640" cy="16293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59" name="PlaceHolder 3"/>
          <p:cNvSpPr>
            <a:spLocks noGrp="1"/>
          </p:cNvSpPr>
          <p:nvPr>
            <p:ph type="body"/>
          </p:nvPr>
        </p:nvSpPr>
        <p:spPr>
          <a:xfrm>
            <a:off x="4677840" y="1152360"/>
            <a:ext cx="4157640" cy="16293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60" name="PlaceHolder 4"/>
          <p:cNvSpPr>
            <a:spLocks noGrp="1"/>
          </p:cNvSpPr>
          <p:nvPr>
            <p:ph type="body"/>
          </p:nvPr>
        </p:nvSpPr>
        <p:spPr>
          <a:xfrm>
            <a:off x="311760" y="2936880"/>
            <a:ext cx="8520120" cy="16293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62" name="PlaceHolder 2"/>
          <p:cNvSpPr>
            <a:spLocks noGrp="1"/>
          </p:cNvSpPr>
          <p:nvPr>
            <p:ph type="body"/>
          </p:nvPr>
        </p:nvSpPr>
        <p:spPr>
          <a:xfrm>
            <a:off x="311760" y="1152360"/>
            <a:ext cx="8520120" cy="16293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63" name="PlaceHolder 3"/>
          <p:cNvSpPr>
            <a:spLocks noGrp="1"/>
          </p:cNvSpPr>
          <p:nvPr>
            <p:ph type="body"/>
          </p:nvPr>
        </p:nvSpPr>
        <p:spPr>
          <a:xfrm>
            <a:off x="311760" y="2936880"/>
            <a:ext cx="8520120" cy="16293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65" name="PlaceHolder 2"/>
          <p:cNvSpPr>
            <a:spLocks noGrp="1"/>
          </p:cNvSpPr>
          <p:nvPr>
            <p:ph type="body"/>
          </p:nvPr>
        </p:nvSpPr>
        <p:spPr>
          <a:xfrm>
            <a:off x="311760" y="1152360"/>
            <a:ext cx="4157640" cy="16293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66" name="PlaceHolder 3"/>
          <p:cNvSpPr>
            <a:spLocks noGrp="1"/>
          </p:cNvSpPr>
          <p:nvPr>
            <p:ph type="body"/>
          </p:nvPr>
        </p:nvSpPr>
        <p:spPr>
          <a:xfrm>
            <a:off x="4677840" y="1152360"/>
            <a:ext cx="4157640" cy="16293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67" name="PlaceHolder 4"/>
          <p:cNvSpPr>
            <a:spLocks noGrp="1"/>
          </p:cNvSpPr>
          <p:nvPr>
            <p:ph type="body"/>
          </p:nvPr>
        </p:nvSpPr>
        <p:spPr>
          <a:xfrm>
            <a:off x="4677840" y="2936880"/>
            <a:ext cx="4157640" cy="16293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68" name="PlaceHolder 5"/>
          <p:cNvSpPr>
            <a:spLocks noGrp="1"/>
          </p:cNvSpPr>
          <p:nvPr>
            <p:ph type="body"/>
          </p:nvPr>
        </p:nvSpPr>
        <p:spPr>
          <a:xfrm>
            <a:off x="311760" y="2936880"/>
            <a:ext cx="4157640" cy="16293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70" name="PlaceHolder 2"/>
          <p:cNvSpPr>
            <a:spLocks noGrp="1"/>
          </p:cNvSpPr>
          <p:nvPr>
            <p:ph type="body"/>
          </p:nvPr>
        </p:nvSpPr>
        <p:spPr>
          <a:xfrm>
            <a:off x="311760" y="1152360"/>
            <a:ext cx="8520120" cy="34160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71" name="PlaceHolder 3"/>
          <p:cNvSpPr>
            <a:spLocks noGrp="1"/>
          </p:cNvSpPr>
          <p:nvPr>
            <p:ph type="body"/>
          </p:nvPr>
        </p:nvSpPr>
        <p:spPr>
          <a:xfrm>
            <a:off x="311760" y="1152360"/>
            <a:ext cx="8520120" cy="34160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pic>
        <p:nvPicPr>
          <p:cNvPr id="72" name="Picture 71"/>
          <p:cNvPicPr/>
          <p:nvPr/>
        </p:nvPicPr>
        <p:blipFill>
          <a:blip r:embed="rId2"/>
          <a:stretch/>
        </p:blipFill>
        <p:spPr>
          <a:xfrm>
            <a:off x="2430720" y="1152000"/>
            <a:ext cx="4281480" cy="3416040"/>
          </a:xfrm>
          <a:prstGeom prst="rect">
            <a:avLst/>
          </a:prstGeom>
          <a:ln>
            <a:noFill/>
          </a:ln>
        </p:spPr>
      </p:pic>
      <p:pic>
        <p:nvPicPr>
          <p:cNvPr id="73" name="Picture 72"/>
          <p:cNvPicPr/>
          <p:nvPr/>
        </p:nvPicPr>
        <p:blipFill>
          <a:blip r:embed="rId2"/>
          <a:stretch/>
        </p:blipFill>
        <p:spPr>
          <a:xfrm>
            <a:off x="2430720" y="1152000"/>
            <a:ext cx="4281480" cy="3416040"/>
          </a:xfrm>
          <a:prstGeom prst="rect">
            <a:avLst/>
          </a:prstGeom>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tr"/>
              <a:t>‹#›</a:t>
            </a:fld>
            <a:endParaRPr/>
          </a:p>
        </p:txBody>
      </p:sp>
    </p:spTree>
    <p:extLst>
      <p:ext uri="{BB962C8B-B14F-4D97-AF65-F5344CB8AC3E}">
        <p14:creationId xmlns:p14="http://schemas.microsoft.com/office/powerpoint/2010/main" val="278802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311760" y="2936880"/>
            <a:ext cx="4157640" cy="16293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4677840" y="1152360"/>
            <a:ext cx="4157640" cy="34160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p:spPr>
        <p:txBody>
          <a:bodyPr tIns="91440" bIns="91440" anchor="b"/>
          <a:lstStyle/>
          <a:p>
            <a:endParaRPr lang="en-US" sz="1400" b="0" strike="noStrike" spc="-1">
              <a:solidFill>
                <a:srgbClr val="000000"/>
              </a:solidFill>
              <a:uFill>
                <a:solidFill>
                  <a:srgbClr val="FFFFFF"/>
                </a:solidFill>
              </a:uFill>
              <a:latin typeface="Arial"/>
            </a:endParaRPr>
          </a:p>
        </p:txBody>
      </p:sp>
      <p:sp>
        <p:nvSpPr>
          <p:cNvPr id="4" name="PlaceHolder 2"/>
          <p:cNvSpPr>
            <a:spLocks noGrp="1"/>
          </p:cNvSpPr>
          <p:nvPr>
            <p:ph type="sldNum"/>
          </p:nvPr>
        </p:nvSpPr>
        <p:spPr>
          <a:xfrm>
            <a:off x="8472600" y="4663080"/>
            <a:ext cx="548280" cy="393120"/>
          </a:xfrm>
          <a:prstGeom prst="rect">
            <a:avLst/>
          </a:prstGeom>
        </p:spPr>
        <p:txBody>
          <a:bodyPr tIns="91440" bIns="91440" anchor="ctr"/>
          <a:lstStyle/>
          <a:p>
            <a:pPr algn="r">
              <a:lnSpc>
                <a:spcPct val="100000"/>
              </a:lnSpc>
            </a:pPr>
            <a:fld id="{5E17679B-C738-47EF-97C2-C5AE8AAE5E39}" type="slidenum">
              <a:rPr lang="en-US" sz="1000" b="0" strike="noStrike" spc="-1">
                <a:solidFill>
                  <a:srgbClr val="595959"/>
                </a:solidFill>
                <a:uFill>
                  <a:solidFill>
                    <a:srgbClr val="FFFFFF"/>
                  </a:solidFill>
                </a:uFill>
                <a:latin typeface="Arial"/>
                <a:ea typeface="Arial"/>
              </a:rPr>
              <a:t>‹#›</a:t>
            </a:fld>
            <a:endParaRPr lang="en-US" sz="1400" b="0" strike="noStrike" spc="-1">
              <a:solidFill>
                <a:srgbClr val="000000"/>
              </a:solidFill>
              <a:uFill>
                <a:solidFill>
                  <a:srgbClr val="FFFFFF"/>
                </a:solidFill>
              </a:uFill>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US"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311760" y="444960"/>
            <a:ext cx="8520120" cy="572400"/>
          </a:xfrm>
          <a:prstGeom prst="rect">
            <a:avLst/>
          </a:prstGeom>
        </p:spPr>
        <p:txBody>
          <a:bodyPr tIns="91440" bIns="91440"/>
          <a:lstStyle/>
          <a:p>
            <a:endParaRPr lang="en-US" sz="1400" b="0" strike="noStrike" spc="-1">
              <a:solidFill>
                <a:srgbClr val="000000"/>
              </a:solidFill>
              <a:uFill>
                <a:solidFill>
                  <a:srgbClr val="FFFFFF"/>
                </a:solidFill>
              </a:uFill>
              <a:latin typeface="Arial"/>
            </a:endParaRPr>
          </a:p>
        </p:txBody>
      </p:sp>
      <p:sp>
        <p:nvSpPr>
          <p:cNvPr id="38" name="PlaceHolder 2"/>
          <p:cNvSpPr>
            <a:spLocks noGrp="1"/>
          </p:cNvSpPr>
          <p:nvPr>
            <p:ph type="body"/>
          </p:nvPr>
        </p:nvSpPr>
        <p:spPr>
          <a:xfrm>
            <a:off x="311760" y="1152360"/>
            <a:ext cx="8520120" cy="3416040"/>
          </a:xfrm>
          <a:prstGeom prst="rect">
            <a:avLst/>
          </a:prstGeom>
        </p:spPr>
        <p:txBody>
          <a:bodyPr tIns="91440" bIns="9144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Seventh Outline Level</a:t>
            </a:r>
          </a:p>
        </p:txBody>
      </p:sp>
      <p:sp>
        <p:nvSpPr>
          <p:cNvPr id="39" name="PlaceHolder 3"/>
          <p:cNvSpPr>
            <a:spLocks noGrp="1"/>
          </p:cNvSpPr>
          <p:nvPr>
            <p:ph type="sldNum"/>
          </p:nvPr>
        </p:nvSpPr>
        <p:spPr>
          <a:xfrm>
            <a:off x="8472600" y="4663080"/>
            <a:ext cx="548280" cy="393120"/>
          </a:xfrm>
          <a:prstGeom prst="rect">
            <a:avLst/>
          </a:prstGeom>
        </p:spPr>
        <p:txBody>
          <a:bodyPr tIns="91440" bIns="91440" anchor="ctr"/>
          <a:lstStyle/>
          <a:p>
            <a:pPr algn="r">
              <a:lnSpc>
                <a:spcPct val="100000"/>
              </a:lnSpc>
            </a:pPr>
            <a:fld id="{FAED96A3-DD30-4C81-9FFA-E86179799008}" type="slidenum">
              <a:rPr lang="en-US" sz="1000" b="0" strike="noStrike" spc="-1">
                <a:solidFill>
                  <a:srgbClr val="595959"/>
                </a:solidFill>
                <a:uFill>
                  <a:solidFill>
                    <a:srgbClr val="FFFFFF"/>
                  </a:solidFill>
                </a:uFill>
                <a:latin typeface="Arial"/>
                <a:ea typeface="Arial"/>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www.git-tower.com/blog/git-hosting-services-compared/"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hyperlink" Target="https://desktop.github.com/"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guides.github.com/features/mastering-markdown/" TargetMode="External"/><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3" Type="http://schemas.openxmlformats.org/officeDocument/2006/relationships/hyperlink" Target="https://wmaraci.com/nedir/plugin" TargetMode="External"/><Relationship Id="rId2" Type="http://schemas.openxmlformats.org/officeDocument/2006/relationships/notesSlide" Target="../notesSlides/notesSlide40.xml"/><Relationship Id="rId1" Type="http://schemas.openxmlformats.org/officeDocument/2006/relationships/slideLayout" Target="../slideLayouts/slideLayout26.xml"/><Relationship Id="rId4" Type="http://schemas.openxmlformats.org/officeDocument/2006/relationships/hyperlink" Target="https://wmaraci.com/nedir/eklenti"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1.xml"/><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2.xml"/><Relationship Id="rId1" Type="http://schemas.openxmlformats.org/officeDocument/2006/relationships/slideLayout" Target="../slideLayouts/slideLayout26.xml"/></Relationships>
</file>

<file path=ppt/slides/_rels/slide5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3.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6.xml"/></Relationships>
</file>

<file path=ppt/slides/_rels/slide6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45.xml"/><Relationship Id="rId1" Type="http://schemas.openxmlformats.org/officeDocument/2006/relationships/slideLayout" Target="../slideLayouts/slideLayout26.xml"/><Relationship Id="rId4" Type="http://schemas.openxmlformats.org/officeDocument/2006/relationships/image" Target="../media/image28.jpg"/></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26.xml"/><Relationship Id="rId4" Type="http://schemas.openxmlformats.org/officeDocument/2006/relationships/image" Target="../media/image30.png"/></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6.xml"/></Relationships>
</file>

<file path=ppt/slides/_rels/slide7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7.xml"/><Relationship Id="rId1" Type="http://schemas.openxmlformats.org/officeDocument/2006/relationships/slideLayout" Target="../slideLayouts/slideLayout2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6.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 name="Group 8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223477" y="1768"/>
            <a:ext cx="1407490" cy="1324506"/>
            <a:chOff x="-648769" y="2358"/>
            <a:chExt cx="1876653" cy="1766008"/>
          </a:xfrm>
        </p:grpSpPr>
        <p:sp>
          <p:nvSpPr>
            <p:cNvPr id="83" name="Freeform: Shape 8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Rectangle 8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52897" y="4525250"/>
            <a:ext cx="484026"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Isosceles Triangle 8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77" y="4290831"/>
            <a:ext cx="1696473" cy="852668"/>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Shape 55"/>
          <p:cNvPicPr/>
          <p:nvPr/>
        </p:nvPicPr>
        <p:blipFill>
          <a:blip r:embed="rId2"/>
          <a:stretch/>
        </p:blipFill>
        <p:spPr>
          <a:xfrm>
            <a:off x="322052" y="10056"/>
            <a:ext cx="4850881" cy="2025434"/>
          </a:xfrm>
          <a:prstGeom prst="rect">
            <a:avLst/>
          </a:prstGeom>
          <a:ln>
            <a:noFill/>
          </a:ln>
        </p:spPr>
      </p:pic>
      <p:sp>
        <p:nvSpPr>
          <p:cNvPr id="2" name="TextBox 1">
            <a:extLst>
              <a:ext uri="{FF2B5EF4-FFF2-40B4-BE49-F238E27FC236}">
                <a16:creationId xmlns:a16="http://schemas.microsoft.com/office/drawing/2014/main" id="{2AADFF55-65D6-09E6-90A8-B9547D9ED49C}"/>
              </a:ext>
            </a:extLst>
          </p:cNvPr>
          <p:cNvSpPr txBox="1"/>
          <p:nvPr/>
        </p:nvSpPr>
        <p:spPr>
          <a:xfrm>
            <a:off x="3794811" y="2140402"/>
            <a:ext cx="4147161" cy="966062"/>
          </a:xfrm>
          <a:prstGeom prst="rect">
            <a:avLst/>
          </a:prstGeom>
          <a:noFill/>
        </p:spPr>
        <p:txBody>
          <a:bodyPr wrap="square" rtlCol="0" anchor="t">
            <a:normAutofit lnSpcReduction="10000"/>
          </a:bodyPr>
          <a:lstStyle/>
          <a:p>
            <a:pPr defTabSz="868680">
              <a:lnSpc>
                <a:spcPct val="90000"/>
              </a:lnSpc>
              <a:spcAft>
                <a:spcPts val="428"/>
              </a:spcAft>
            </a:pPr>
            <a:r>
              <a:rPr lang="en-US" sz="1710" kern="1200" dirty="0">
                <a:solidFill>
                  <a:schemeClr val="tx1"/>
                </a:solidFill>
                <a:latin typeface="+mn-lt"/>
                <a:ea typeface="+mn-ea"/>
                <a:cs typeface="+mn-cs"/>
              </a:rPr>
              <a:t>Doc. Dr .Mehmet Akif </a:t>
            </a:r>
            <a:r>
              <a:rPr lang="en-US" sz="1710" kern="1200" dirty="0" err="1">
                <a:solidFill>
                  <a:schemeClr val="tx1"/>
                </a:solidFill>
                <a:latin typeface="+mn-lt"/>
                <a:ea typeface="+mn-ea"/>
                <a:cs typeface="+mn-cs"/>
              </a:rPr>
              <a:t>Cifci</a:t>
            </a:r>
            <a:endParaRPr lang="en-US" sz="1710" kern="1200" dirty="0">
              <a:solidFill>
                <a:schemeClr val="tx1"/>
              </a:solidFill>
              <a:latin typeface="+mn-lt"/>
              <a:ea typeface="+mn-ea"/>
              <a:cs typeface="+mn-cs"/>
            </a:endParaRPr>
          </a:p>
          <a:p>
            <a:pPr defTabSz="868680">
              <a:lnSpc>
                <a:spcPct val="90000"/>
              </a:lnSpc>
              <a:spcAft>
                <a:spcPts val="428"/>
              </a:spcAft>
            </a:pPr>
            <a:r>
              <a:rPr lang="en-US" sz="1283" kern="1200" dirty="0">
                <a:solidFill>
                  <a:schemeClr val="tx1"/>
                </a:solidFill>
                <a:latin typeface="+mn-lt"/>
                <a:ea typeface="+mn-ea"/>
                <a:cs typeface="+mn-cs"/>
              </a:rPr>
              <a:t> • </a:t>
            </a:r>
            <a:r>
              <a:rPr lang="en-US" sz="1283" kern="1200" dirty="0" err="1">
                <a:solidFill>
                  <a:schemeClr val="tx1"/>
                </a:solidFill>
                <a:latin typeface="+mn-lt"/>
                <a:ea typeface="+mn-ea"/>
                <a:cs typeface="+mn-cs"/>
              </a:rPr>
              <a:t>Viyana</a:t>
            </a:r>
            <a:r>
              <a:rPr lang="en-US" sz="1283" kern="1200" dirty="0">
                <a:solidFill>
                  <a:schemeClr val="tx1"/>
                </a:solidFill>
                <a:latin typeface="+mn-lt"/>
                <a:ea typeface="+mn-ea"/>
                <a:cs typeface="+mn-cs"/>
              </a:rPr>
              <a:t> Teknik </a:t>
            </a:r>
            <a:r>
              <a:rPr lang="en-US" sz="1283" kern="1200" dirty="0" err="1">
                <a:solidFill>
                  <a:schemeClr val="tx1"/>
                </a:solidFill>
                <a:latin typeface="+mn-lt"/>
                <a:ea typeface="+mn-ea"/>
                <a:cs typeface="+mn-cs"/>
              </a:rPr>
              <a:t>Üniversitesi</a:t>
            </a:r>
            <a:r>
              <a:rPr lang="en-US" sz="1283" kern="1200" dirty="0">
                <a:solidFill>
                  <a:schemeClr val="tx1"/>
                </a:solidFill>
                <a:latin typeface="+mn-lt"/>
                <a:ea typeface="+mn-ea"/>
                <a:cs typeface="+mn-cs"/>
              </a:rPr>
              <a:t> (</a:t>
            </a:r>
            <a:r>
              <a:rPr lang="en-US" sz="1283" kern="1200" dirty="0" err="1">
                <a:solidFill>
                  <a:schemeClr val="tx1"/>
                </a:solidFill>
                <a:latin typeface="+mn-lt"/>
                <a:ea typeface="+mn-ea"/>
                <a:cs typeface="+mn-cs"/>
              </a:rPr>
              <a:t>Avusturya</a:t>
            </a:r>
            <a:r>
              <a:rPr lang="en-US" sz="1283" kern="1200" dirty="0">
                <a:solidFill>
                  <a:schemeClr val="tx1"/>
                </a:solidFill>
                <a:latin typeface="+mn-lt"/>
                <a:ea typeface="+mn-ea"/>
                <a:cs typeface="+mn-cs"/>
              </a:rPr>
              <a:t>) </a:t>
            </a:r>
          </a:p>
          <a:p>
            <a:pPr defTabSz="868680">
              <a:lnSpc>
                <a:spcPct val="90000"/>
              </a:lnSpc>
              <a:spcAft>
                <a:spcPts val="428"/>
              </a:spcAft>
            </a:pPr>
            <a:r>
              <a:rPr lang="en-US" sz="1283" kern="1200" dirty="0">
                <a:solidFill>
                  <a:schemeClr val="tx1"/>
                </a:solidFill>
                <a:latin typeface="+mn-lt"/>
                <a:ea typeface="+mn-ea"/>
                <a:cs typeface="+mn-cs"/>
              </a:rPr>
              <a:t>• Klaipeda </a:t>
            </a:r>
            <a:r>
              <a:rPr lang="en-US" sz="1283" kern="1200" dirty="0" err="1">
                <a:solidFill>
                  <a:schemeClr val="tx1"/>
                </a:solidFill>
                <a:latin typeface="+mn-lt"/>
                <a:ea typeface="+mn-ea"/>
                <a:cs typeface="+mn-cs"/>
              </a:rPr>
              <a:t>Üniversitesi</a:t>
            </a:r>
            <a:r>
              <a:rPr lang="en-US" sz="1283" kern="1200" dirty="0">
                <a:solidFill>
                  <a:schemeClr val="tx1"/>
                </a:solidFill>
                <a:latin typeface="+mn-lt"/>
                <a:ea typeface="+mn-ea"/>
                <a:cs typeface="+mn-cs"/>
              </a:rPr>
              <a:t> (</a:t>
            </a:r>
            <a:r>
              <a:rPr lang="en-US" sz="1283" kern="1200" dirty="0" err="1">
                <a:solidFill>
                  <a:schemeClr val="tx1"/>
                </a:solidFill>
                <a:latin typeface="+mn-lt"/>
                <a:ea typeface="+mn-ea"/>
                <a:cs typeface="+mn-cs"/>
              </a:rPr>
              <a:t>Litvanya</a:t>
            </a:r>
            <a:r>
              <a:rPr lang="en-US" sz="1283" kern="1200" dirty="0">
                <a:solidFill>
                  <a:schemeClr val="tx1"/>
                </a:solidFill>
                <a:latin typeface="+mn-lt"/>
                <a:ea typeface="+mn-ea"/>
                <a:cs typeface="+mn-cs"/>
              </a:rPr>
              <a:t>) </a:t>
            </a:r>
          </a:p>
          <a:p>
            <a:pPr defTabSz="868680">
              <a:lnSpc>
                <a:spcPct val="90000"/>
              </a:lnSpc>
              <a:spcAft>
                <a:spcPts val="428"/>
              </a:spcAft>
            </a:pPr>
            <a:r>
              <a:rPr lang="en-US" sz="1283" kern="1200" dirty="0">
                <a:solidFill>
                  <a:schemeClr val="tx1"/>
                </a:solidFill>
                <a:latin typeface="+mn-lt"/>
                <a:ea typeface="+mn-ea"/>
                <a:cs typeface="+mn-cs"/>
              </a:rPr>
              <a:t>• </a:t>
            </a:r>
            <a:r>
              <a:rPr lang="en-US" sz="1283" kern="1200" dirty="0" err="1">
                <a:solidFill>
                  <a:schemeClr val="tx1"/>
                </a:solidFill>
                <a:latin typeface="+mn-lt"/>
                <a:ea typeface="+mn-ea"/>
                <a:cs typeface="+mn-cs"/>
              </a:rPr>
              <a:t>Bandırma</a:t>
            </a:r>
            <a:r>
              <a:rPr lang="en-US" sz="1283" kern="1200" dirty="0">
                <a:solidFill>
                  <a:schemeClr val="tx1"/>
                </a:solidFill>
                <a:latin typeface="+mn-lt"/>
                <a:ea typeface="+mn-ea"/>
                <a:cs typeface="+mn-cs"/>
              </a:rPr>
              <a:t> </a:t>
            </a:r>
            <a:r>
              <a:rPr lang="en-US" sz="1283" kern="1200" dirty="0" err="1">
                <a:solidFill>
                  <a:schemeClr val="tx1"/>
                </a:solidFill>
                <a:latin typeface="+mn-lt"/>
                <a:ea typeface="+mn-ea"/>
                <a:cs typeface="+mn-cs"/>
              </a:rPr>
              <a:t>Onyedi</a:t>
            </a:r>
            <a:r>
              <a:rPr lang="en-US" sz="1283" kern="1200" dirty="0">
                <a:solidFill>
                  <a:schemeClr val="tx1"/>
                </a:solidFill>
                <a:latin typeface="+mn-lt"/>
                <a:ea typeface="+mn-ea"/>
                <a:cs typeface="+mn-cs"/>
              </a:rPr>
              <a:t> </a:t>
            </a:r>
            <a:r>
              <a:rPr lang="en-US" sz="1283" kern="1200" dirty="0" err="1">
                <a:solidFill>
                  <a:schemeClr val="tx1"/>
                </a:solidFill>
                <a:latin typeface="+mn-lt"/>
                <a:ea typeface="+mn-ea"/>
                <a:cs typeface="+mn-cs"/>
              </a:rPr>
              <a:t>Eylül</a:t>
            </a:r>
            <a:r>
              <a:rPr lang="en-US" sz="1283" kern="1200" dirty="0">
                <a:solidFill>
                  <a:schemeClr val="tx1"/>
                </a:solidFill>
                <a:latin typeface="+mn-lt"/>
                <a:ea typeface="+mn-ea"/>
                <a:cs typeface="+mn-cs"/>
              </a:rPr>
              <a:t> </a:t>
            </a:r>
            <a:r>
              <a:rPr lang="en-US" sz="1283" kern="1200" dirty="0" err="1">
                <a:solidFill>
                  <a:schemeClr val="tx1"/>
                </a:solidFill>
                <a:latin typeface="+mn-lt"/>
                <a:ea typeface="+mn-ea"/>
                <a:cs typeface="+mn-cs"/>
              </a:rPr>
              <a:t>Üniversitesi</a:t>
            </a:r>
            <a:endParaRPr lang="en-US" sz="1350" dirty="0"/>
          </a:p>
        </p:txBody>
      </p:sp>
      <p:sp>
        <p:nvSpPr>
          <p:cNvPr id="3" name="TextBox 2">
            <a:extLst>
              <a:ext uri="{FF2B5EF4-FFF2-40B4-BE49-F238E27FC236}">
                <a16:creationId xmlns:a16="http://schemas.microsoft.com/office/drawing/2014/main" id="{D3C76E52-C655-1145-BFCF-469B3A704B0C}"/>
              </a:ext>
            </a:extLst>
          </p:cNvPr>
          <p:cNvSpPr txBox="1"/>
          <p:nvPr/>
        </p:nvSpPr>
        <p:spPr>
          <a:xfrm>
            <a:off x="4602813" y="3718819"/>
            <a:ext cx="3498000" cy="812326"/>
          </a:xfrm>
          <a:prstGeom prst="rect">
            <a:avLst/>
          </a:prstGeom>
          <a:noFill/>
        </p:spPr>
        <p:txBody>
          <a:bodyPr wrap="square" rtlCol="0" anchor="t">
            <a:normAutofit fontScale="92500" lnSpcReduction="10000"/>
          </a:bodyPr>
          <a:lstStyle/>
          <a:p>
            <a:pPr defTabSz="868680">
              <a:lnSpc>
                <a:spcPct val="90000"/>
              </a:lnSpc>
              <a:spcAft>
                <a:spcPts val="428"/>
              </a:spcAft>
            </a:pPr>
            <a:r>
              <a:rPr lang="en-US" sz="1852" kern="1200" dirty="0">
                <a:solidFill>
                  <a:schemeClr val="tx1"/>
                </a:solidFill>
                <a:latin typeface="+mn-lt"/>
                <a:ea typeface="+mn-ea"/>
                <a:cs typeface="+mn-cs"/>
              </a:rPr>
              <a:t>To follow and connect </a:t>
            </a:r>
          </a:p>
          <a:p>
            <a:pPr defTabSz="868680">
              <a:lnSpc>
                <a:spcPct val="90000"/>
              </a:lnSpc>
              <a:spcAft>
                <a:spcPts val="428"/>
              </a:spcAft>
            </a:pPr>
            <a:r>
              <a:rPr lang="en-US" sz="855" kern="1200" dirty="0">
                <a:solidFill>
                  <a:schemeClr val="tx1"/>
                </a:solidFill>
                <a:latin typeface="+mn-lt"/>
                <a:ea typeface="+mn-ea"/>
                <a:cs typeface="+mn-cs"/>
              </a:rPr>
              <a:t>https://github.com/themanoftalent </a:t>
            </a:r>
          </a:p>
          <a:p>
            <a:pPr defTabSz="868680">
              <a:lnSpc>
                <a:spcPct val="90000"/>
              </a:lnSpc>
              <a:spcAft>
                <a:spcPts val="428"/>
              </a:spcAft>
            </a:pPr>
            <a:r>
              <a:rPr lang="en-US" sz="855" kern="1200" dirty="0">
                <a:solidFill>
                  <a:schemeClr val="tx1"/>
                </a:solidFill>
                <a:latin typeface="+mn-lt"/>
                <a:ea typeface="+mn-ea"/>
                <a:cs typeface="+mn-cs"/>
              </a:rPr>
              <a:t>https://www.linkedin.com/in/themanoftalent/ </a:t>
            </a:r>
          </a:p>
          <a:p>
            <a:pPr defTabSz="868680">
              <a:lnSpc>
                <a:spcPct val="90000"/>
              </a:lnSpc>
              <a:spcAft>
                <a:spcPts val="428"/>
              </a:spcAft>
            </a:pPr>
            <a:r>
              <a:rPr lang="en-US" sz="855" kern="1200" dirty="0">
                <a:solidFill>
                  <a:schemeClr val="tx1"/>
                </a:solidFill>
                <a:latin typeface="+mn-lt"/>
                <a:ea typeface="+mn-ea"/>
                <a:cs typeface="+mn-cs"/>
              </a:rPr>
              <a:t>https://www.researchgate.net/profile/Mehmet-Akif-Cifci </a:t>
            </a:r>
          </a:p>
          <a:p>
            <a:pPr>
              <a:lnSpc>
                <a:spcPct val="90000"/>
              </a:lnSpc>
              <a:spcAft>
                <a:spcPts val="450"/>
              </a:spcAft>
            </a:pPr>
            <a:endParaRPr lang="en-US" sz="195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292950"/>
            <a:ext cx="8520600" cy="5727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tr" b="1">
                <a:solidFill>
                  <a:srgbClr val="F14E32"/>
                </a:solidFill>
              </a:rPr>
              <a:t>Dağıtık Sürüm Kontrol Sistemi</a:t>
            </a:r>
            <a:endParaRPr b="1">
              <a:solidFill>
                <a:srgbClr val="F14E32"/>
              </a:solidFill>
            </a:endParaRPr>
          </a:p>
        </p:txBody>
      </p:sp>
      <p:cxnSp>
        <p:nvCxnSpPr>
          <p:cNvPr id="124" name="Shape 124"/>
          <p:cNvCxnSpPr/>
          <p:nvPr/>
        </p:nvCxnSpPr>
        <p:spPr>
          <a:xfrm rot="10800000" flipH="1">
            <a:off x="322950" y="939200"/>
            <a:ext cx="8498100" cy="9000"/>
          </a:xfrm>
          <a:prstGeom prst="straightConnector1">
            <a:avLst/>
          </a:prstGeom>
          <a:noFill/>
          <a:ln w="38100" cap="flat" cmpd="sng">
            <a:solidFill>
              <a:srgbClr val="F14E32"/>
            </a:solidFill>
            <a:prstDash val="lgDash"/>
            <a:round/>
            <a:headEnd type="none" w="med" len="med"/>
            <a:tailEnd type="none" w="med" len="med"/>
          </a:ln>
        </p:spPr>
      </p:cxnSp>
      <p:sp>
        <p:nvSpPr>
          <p:cNvPr id="125" name="Shape 125"/>
          <p:cNvSpPr txBox="1">
            <a:spLocks noGrp="1"/>
          </p:cNvSpPr>
          <p:nvPr>
            <p:ph type="body" idx="1"/>
          </p:nvPr>
        </p:nvSpPr>
        <p:spPr>
          <a:xfrm>
            <a:off x="311700" y="1189700"/>
            <a:ext cx="8520600" cy="3200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tr" sz="2400">
                <a:solidFill>
                  <a:srgbClr val="4E443C"/>
                </a:solidFill>
                <a:highlight>
                  <a:srgbClr val="FCFCFA"/>
                </a:highlight>
                <a:latin typeface="Georgia"/>
                <a:ea typeface="Georgia"/>
                <a:cs typeface="Georgia"/>
                <a:sym typeface="Georgia"/>
              </a:rPr>
              <a:t>Bir DSKS'de (Git, Mercurial, Bazaar vb.), istemciler (kullanıcılar) dosyaların yalnızca en son bellek kopyalarını almakla kalmazlar; yazılım havuzunu (repository) bütünüyle yansılarlar (kopyalarlar).</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292950"/>
            <a:ext cx="8520600" cy="5727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tr" b="1">
                <a:solidFill>
                  <a:srgbClr val="F14E32"/>
                </a:solidFill>
              </a:rPr>
              <a:t>Dağıtık Sürüm Kontrol Sistemi</a:t>
            </a:r>
            <a:endParaRPr b="1">
              <a:solidFill>
                <a:srgbClr val="F14E32"/>
              </a:solidFill>
            </a:endParaRPr>
          </a:p>
        </p:txBody>
      </p:sp>
      <p:cxnSp>
        <p:nvCxnSpPr>
          <p:cNvPr id="131" name="Shape 131"/>
          <p:cNvCxnSpPr/>
          <p:nvPr/>
        </p:nvCxnSpPr>
        <p:spPr>
          <a:xfrm rot="10800000" flipH="1">
            <a:off x="322950" y="939200"/>
            <a:ext cx="8498100" cy="9000"/>
          </a:xfrm>
          <a:prstGeom prst="straightConnector1">
            <a:avLst/>
          </a:prstGeom>
          <a:noFill/>
          <a:ln w="38100" cap="flat" cmpd="sng">
            <a:solidFill>
              <a:srgbClr val="F14E32"/>
            </a:solidFill>
            <a:prstDash val="lgDash"/>
            <a:round/>
            <a:headEnd type="none" w="med" len="med"/>
            <a:tailEnd type="none" w="med" len="med"/>
          </a:ln>
        </p:spPr>
      </p:cxnSp>
      <p:pic>
        <p:nvPicPr>
          <p:cNvPr id="132" name="Shape 132"/>
          <p:cNvPicPr preferRelativeResize="0"/>
          <p:nvPr/>
        </p:nvPicPr>
        <p:blipFill rotWithShape="1">
          <a:blip r:embed="rId3">
            <a:alphaModFix/>
          </a:blip>
          <a:srcRect b="2837"/>
          <a:stretch/>
        </p:blipFill>
        <p:spPr>
          <a:xfrm>
            <a:off x="2914238" y="1120150"/>
            <a:ext cx="3315525" cy="37907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311700" y="292950"/>
            <a:ext cx="8520600" cy="5727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tr" b="1">
                <a:solidFill>
                  <a:srgbClr val="F14E32"/>
                </a:solidFill>
              </a:rPr>
              <a:t>Dağıtık Sürüm Kontrol Sistemi</a:t>
            </a:r>
            <a:endParaRPr b="1">
              <a:solidFill>
                <a:srgbClr val="F14E32"/>
              </a:solidFill>
            </a:endParaRPr>
          </a:p>
        </p:txBody>
      </p:sp>
      <p:cxnSp>
        <p:nvCxnSpPr>
          <p:cNvPr id="138" name="Shape 138"/>
          <p:cNvCxnSpPr/>
          <p:nvPr/>
        </p:nvCxnSpPr>
        <p:spPr>
          <a:xfrm rot="10800000" flipH="1">
            <a:off x="322950" y="939200"/>
            <a:ext cx="8498100" cy="9000"/>
          </a:xfrm>
          <a:prstGeom prst="straightConnector1">
            <a:avLst/>
          </a:prstGeom>
          <a:noFill/>
          <a:ln w="38100" cap="flat" cmpd="sng">
            <a:solidFill>
              <a:srgbClr val="F14E32"/>
            </a:solidFill>
            <a:prstDash val="lgDash"/>
            <a:round/>
            <a:headEnd type="none" w="med" len="med"/>
            <a:tailEnd type="none" w="med" len="med"/>
          </a:ln>
        </p:spPr>
      </p:cxnSp>
      <p:sp>
        <p:nvSpPr>
          <p:cNvPr id="139" name="Shape 139"/>
          <p:cNvSpPr txBox="1">
            <a:spLocks noGrp="1"/>
          </p:cNvSpPr>
          <p:nvPr>
            <p:ph type="body" idx="1"/>
          </p:nvPr>
        </p:nvSpPr>
        <p:spPr>
          <a:xfrm>
            <a:off x="311700" y="1189700"/>
            <a:ext cx="8520600" cy="3765900"/>
          </a:xfrm>
          <a:prstGeom prst="rect">
            <a:avLst/>
          </a:prstGeom>
        </p:spPr>
        <p:txBody>
          <a:bodyPr spcFirstLastPara="1" wrap="square" lIns="91425" tIns="91425" rIns="91425" bIns="91425" anchor="t" anchorCtr="0">
            <a:noAutofit/>
          </a:bodyPr>
          <a:lstStyle/>
          <a:p>
            <a:pPr marL="0" lvl="0" indent="457200" rtl="0">
              <a:spcBef>
                <a:spcPts val="0"/>
              </a:spcBef>
              <a:spcAft>
                <a:spcPts val="0"/>
              </a:spcAft>
              <a:buNone/>
            </a:pPr>
            <a:r>
              <a:rPr lang="tr" sz="2400" u="sng">
                <a:solidFill>
                  <a:srgbClr val="38761D"/>
                </a:solidFill>
                <a:highlight>
                  <a:srgbClr val="FCFCFA"/>
                </a:highlight>
                <a:latin typeface="Georgia"/>
                <a:ea typeface="Georgia"/>
                <a:cs typeface="Georgia"/>
                <a:sym typeface="Georgia"/>
              </a:rPr>
              <a:t>Yararları :</a:t>
            </a:r>
            <a:endParaRPr sz="2400" u="sng">
              <a:solidFill>
                <a:srgbClr val="38761D"/>
              </a:solidFill>
              <a:highlight>
                <a:srgbClr val="FCFCFA"/>
              </a:highlight>
              <a:latin typeface="Georgia"/>
              <a:ea typeface="Georgia"/>
              <a:cs typeface="Georgia"/>
              <a:sym typeface="Georgia"/>
            </a:endParaRPr>
          </a:p>
          <a:p>
            <a:pPr marL="457200" lvl="0" indent="-355600" rtl="0">
              <a:spcBef>
                <a:spcPts val="1600"/>
              </a:spcBef>
              <a:spcAft>
                <a:spcPts val="0"/>
              </a:spcAft>
              <a:buClr>
                <a:srgbClr val="4E443C"/>
              </a:buClr>
              <a:buSzPts val="2000"/>
              <a:buFont typeface="Georgia"/>
              <a:buChar char="●"/>
            </a:pPr>
            <a:r>
              <a:rPr lang="tr" sz="2000">
                <a:solidFill>
                  <a:srgbClr val="4E443C"/>
                </a:solidFill>
                <a:highlight>
                  <a:srgbClr val="FCFCFA"/>
                </a:highlight>
                <a:latin typeface="Georgia"/>
                <a:ea typeface="Georgia"/>
                <a:cs typeface="Georgia"/>
                <a:sym typeface="Georgia"/>
              </a:rPr>
              <a:t>Eş zamanlı birden çok geliştirici dağıtık proje geliştirebilir.</a:t>
            </a:r>
            <a:endParaRPr sz="2000">
              <a:solidFill>
                <a:srgbClr val="4E443C"/>
              </a:solidFill>
              <a:highlight>
                <a:srgbClr val="FCFCFA"/>
              </a:highlight>
              <a:latin typeface="Georgia"/>
              <a:ea typeface="Georgia"/>
              <a:cs typeface="Georgia"/>
              <a:sym typeface="Georgia"/>
            </a:endParaRPr>
          </a:p>
          <a:p>
            <a:pPr marL="457200" lvl="0" indent="-355600" rtl="0">
              <a:spcBef>
                <a:spcPts val="0"/>
              </a:spcBef>
              <a:spcAft>
                <a:spcPts val="0"/>
              </a:spcAft>
              <a:buClr>
                <a:srgbClr val="4E443C"/>
              </a:buClr>
              <a:buSzPts val="2000"/>
              <a:buFont typeface="Georgia"/>
              <a:buChar char="●"/>
            </a:pPr>
            <a:r>
              <a:rPr lang="tr" sz="2000">
                <a:solidFill>
                  <a:srgbClr val="4E443C"/>
                </a:solidFill>
                <a:highlight>
                  <a:srgbClr val="FCFCFA"/>
                </a:highlight>
                <a:latin typeface="Georgia"/>
                <a:ea typeface="Georgia"/>
                <a:cs typeface="Georgia"/>
                <a:sym typeface="Georgia"/>
              </a:rPr>
              <a:t>Uzak uç birimlerde (remote) geliştiriciler rahatlıkla çalışabilir.</a:t>
            </a:r>
            <a:endParaRPr sz="2000">
              <a:solidFill>
                <a:srgbClr val="4E443C"/>
              </a:solidFill>
              <a:highlight>
                <a:srgbClr val="FCFCFA"/>
              </a:highlight>
              <a:latin typeface="Georgia"/>
              <a:ea typeface="Georgia"/>
              <a:cs typeface="Georgia"/>
              <a:sym typeface="Georgia"/>
            </a:endParaRPr>
          </a:p>
          <a:p>
            <a:pPr marL="457200" lvl="0" indent="-355600" rtl="0">
              <a:spcBef>
                <a:spcPts val="0"/>
              </a:spcBef>
              <a:spcAft>
                <a:spcPts val="0"/>
              </a:spcAft>
              <a:buClr>
                <a:srgbClr val="4E443C"/>
              </a:buClr>
              <a:buSzPts val="2000"/>
              <a:buFont typeface="Georgia"/>
              <a:buChar char="●"/>
            </a:pPr>
            <a:r>
              <a:rPr lang="tr" sz="2000">
                <a:solidFill>
                  <a:srgbClr val="4E443C"/>
                </a:solidFill>
                <a:highlight>
                  <a:srgbClr val="FCFCFA"/>
                </a:highlight>
                <a:latin typeface="Georgia"/>
                <a:ea typeface="Georgia"/>
                <a:cs typeface="Georgia"/>
                <a:sym typeface="Georgia"/>
              </a:rPr>
              <a:t>Dosyalar gelişmiş bir tarihçede tutulur.</a:t>
            </a:r>
            <a:endParaRPr sz="2000">
              <a:solidFill>
                <a:srgbClr val="4E443C"/>
              </a:solidFill>
              <a:highlight>
                <a:srgbClr val="FCFCFA"/>
              </a:highlight>
              <a:latin typeface="Georgia"/>
              <a:ea typeface="Georgia"/>
              <a:cs typeface="Georgia"/>
              <a:sym typeface="Georgia"/>
            </a:endParaRPr>
          </a:p>
        </p:txBody>
      </p:sp>
      <p:pic>
        <p:nvPicPr>
          <p:cNvPr id="140" name="Shape 140"/>
          <p:cNvPicPr preferRelativeResize="0"/>
          <p:nvPr/>
        </p:nvPicPr>
        <p:blipFill>
          <a:blip r:embed="rId3">
            <a:alphaModFix/>
          </a:blip>
          <a:stretch>
            <a:fillRect/>
          </a:stretch>
        </p:blipFill>
        <p:spPr>
          <a:xfrm>
            <a:off x="322950" y="1250300"/>
            <a:ext cx="436100" cy="386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292950"/>
            <a:ext cx="8520600" cy="5727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tr" b="1">
                <a:solidFill>
                  <a:srgbClr val="F14E32"/>
                </a:solidFill>
              </a:rPr>
              <a:t>Git’in Kısa Tarihçesi</a:t>
            </a:r>
            <a:endParaRPr b="1">
              <a:solidFill>
                <a:srgbClr val="F14E32"/>
              </a:solidFill>
            </a:endParaRPr>
          </a:p>
        </p:txBody>
      </p:sp>
      <p:sp>
        <p:nvSpPr>
          <p:cNvPr id="146" name="Shape 146"/>
          <p:cNvSpPr txBox="1">
            <a:spLocks noGrp="1"/>
          </p:cNvSpPr>
          <p:nvPr>
            <p:ph type="body" idx="1"/>
          </p:nvPr>
        </p:nvSpPr>
        <p:spPr>
          <a:xfrm>
            <a:off x="311700" y="1189700"/>
            <a:ext cx="6647700" cy="3542400"/>
          </a:xfrm>
          <a:prstGeom prst="rect">
            <a:avLst/>
          </a:prstGeom>
        </p:spPr>
        <p:txBody>
          <a:bodyPr spcFirstLastPara="1" wrap="square" lIns="91425" tIns="91425" rIns="91425" bIns="91425" anchor="t" anchorCtr="0">
            <a:noAutofit/>
          </a:bodyPr>
          <a:lstStyle/>
          <a:p>
            <a:pPr marL="0" lvl="0" indent="457200">
              <a:spcBef>
                <a:spcPts val="0"/>
              </a:spcBef>
              <a:spcAft>
                <a:spcPts val="0"/>
              </a:spcAft>
              <a:buClr>
                <a:schemeClr val="dk1"/>
              </a:buClr>
              <a:buSzPts val="1100"/>
              <a:buFont typeface="Arial"/>
              <a:buNone/>
            </a:pPr>
            <a:r>
              <a:rPr lang="tr" sz="1200">
                <a:solidFill>
                  <a:srgbClr val="4E443C"/>
                </a:solidFill>
                <a:highlight>
                  <a:srgbClr val="FCFCFA"/>
                </a:highlight>
                <a:latin typeface="Georgia"/>
                <a:ea typeface="Georgia"/>
                <a:cs typeface="Georgia"/>
                <a:sym typeface="Georgia"/>
              </a:rPr>
              <a:t>Linux çekirdeği (kernel) oldukça büyük ölçekli bir açık kaynak kodlu yazılım projesidir. Linux çekirdek bakım ve geliştirme yaşam süresinin çoğunda (1991-2002), yazılım değişiklikleri yamalar ve arşiv dosyaları olarak tutulup taşındı. 2002 yılında, Linux çekirdek projesi, BitKeeper adında tescilli bir DSKS kullanmaya başladı.</a:t>
            </a:r>
            <a:endParaRPr sz="1200">
              <a:solidFill>
                <a:srgbClr val="4E443C"/>
              </a:solidFill>
              <a:highlight>
                <a:srgbClr val="FCFCFA"/>
              </a:highlight>
              <a:latin typeface="Georgia"/>
              <a:ea typeface="Georgia"/>
              <a:cs typeface="Georgia"/>
              <a:sym typeface="Georgia"/>
            </a:endParaRPr>
          </a:p>
          <a:p>
            <a:pPr marL="0" lvl="0" indent="457200" rtl="0">
              <a:spcBef>
                <a:spcPts val="1600"/>
              </a:spcBef>
              <a:spcAft>
                <a:spcPts val="0"/>
              </a:spcAft>
              <a:buNone/>
            </a:pPr>
            <a:r>
              <a:rPr lang="tr" sz="1200">
                <a:solidFill>
                  <a:srgbClr val="4E443C"/>
                </a:solidFill>
                <a:highlight>
                  <a:srgbClr val="FCFCFA"/>
                </a:highlight>
                <a:latin typeface="Georgia"/>
                <a:ea typeface="Georgia"/>
                <a:cs typeface="Georgia"/>
                <a:sym typeface="Georgia"/>
              </a:rPr>
              <a:t>2005 yılında, Linux çekirdeğini geliştiren toplulukla BitKeeper'ı geliştiren şirket arasındaki ilişki bozuldu ve aracın topluluk tarafından ücretsiz olarak kullanılabilmesi uygulamasına son verildi. Bu, Linux geliştirim topluluğunu (ve özellikle Linux'un geliştiricisi olan Linus Torvalds'ı) BitKeeper'ı kullanırken aldıkları derslerden yola çıkarak kendi araçlarını geliştirme konusunda harekete geçirdi. Yeni sistemin hedeflerinden bazıları şunlardı:</a:t>
            </a:r>
            <a:endParaRPr sz="1200">
              <a:solidFill>
                <a:srgbClr val="4E443C"/>
              </a:solidFill>
              <a:highlight>
                <a:srgbClr val="FCFCFA"/>
              </a:highlight>
              <a:latin typeface="Georgia"/>
              <a:ea typeface="Georgia"/>
              <a:cs typeface="Georgia"/>
              <a:sym typeface="Georgia"/>
            </a:endParaRPr>
          </a:p>
          <a:p>
            <a:pPr marL="457200" lvl="0" indent="-304800" rtl="0">
              <a:spcBef>
                <a:spcPts val="1600"/>
              </a:spcBef>
              <a:spcAft>
                <a:spcPts val="0"/>
              </a:spcAft>
              <a:buClr>
                <a:srgbClr val="4E443C"/>
              </a:buClr>
              <a:buSzPts val="1200"/>
              <a:buFont typeface="Georgia"/>
              <a:buChar char="●"/>
            </a:pPr>
            <a:r>
              <a:rPr lang="tr" sz="1200">
                <a:solidFill>
                  <a:srgbClr val="4E443C"/>
                </a:solidFill>
                <a:highlight>
                  <a:srgbClr val="FCFCFA"/>
                </a:highlight>
                <a:latin typeface="Georgia"/>
                <a:ea typeface="Georgia"/>
                <a:cs typeface="Georgia"/>
                <a:sym typeface="Georgia"/>
              </a:rPr>
              <a:t>Hız</a:t>
            </a:r>
            <a:endParaRPr sz="1200">
              <a:solidFill>
                <a:srgbClr val="4E443C"/>
              </a:solidFill>
              <a:highlight>
                <a:srgbClr val="FCFCFA"/>
              </a:highlight>
              <a:latin typeface="Georgia"/>
              <a:ea typeface="Georgia"/>
              <a:cs typeface="Georgia"/>
              <a:sym typeface="Georgia"/>
            </a:endParaRPr>
          </a:p>
          <a:p>
            <a:pPr marL="457200" lvl="0" indent="-304800" rtl="0">
              <a:spcBef>
                <a:spcPts val="0"/>
              </a:spcBef>
              <a:spcAft>
                <a:spcPts val="0"/>
              </a:spcAft>
              <a:buClr>
                <a:srgbClr val="4E443C"/>
              </a:buClr>
              <a:buSzPts val="1200"/>
              <a:buFont typeface="Georgia"/>
              <a:buChar char="●"/>
            </a:pPr>
            <a:r>
              <a:rPr lang="tr" sz="1200">
                <a:solidFill>
                  <a:srgbClr val="4E443C"/>
                </a:solidFill>
                <a:highlight>
                  <a:srgbClr val="FCFCFA"/>
                </a:highlight>
                <a:latin typeface="Georgia"/>
                <a:ea typeface="Georgia"/>
                <a:cs typeface="Georgia"/>
                <a:sym typeface="Georgia"/>
              </a:rPr>
              <a:t>Basit tasarım</a:t>
            </a:r>
            <a:endParaRPr sz="1200">
              <a:solidFill>
                <a:srgbClr val="4E443C"/>
              </a:solidFill>
              <a:highlight>
                <a:srgbClr val="FCFCFA"/>
              </a:highlight>
              <a:latin typeface="Georgia"/>
              <a:ea typeface="Georgia"/>
              <a:cs typeface="Georgia"/>
              <a:sym typeface="Georgia"/>
            </a:endParaRPr>
          </a:p>
          <a:p>
            <a:pPr marL="457200" lvl="0" indent="-304800" rtl="0">
              <a:spcBef>
                <a:spcPts val="0"/>
              </a:spcBef>
              <a:spcAft>
                <a:spcPts val="0"/>
              </a:spcAft>
              <a:buClr>
                <a:srgbClr val="4E443C"/>
              </a:buClr>
              <a:buSzPts val="1200"/>
              <a:buFont typeface="Georgia"/>
              <a:buChar char="●"/>
            </a:pPr>
            <a:r>
              <a:rPr lang="tr" sz="1200">
                <a:solidFill>
                  <a:srgbClr val="4E443C"/>
                </a:solidFill>
                <a:highlight>
                  <a:srgbClr val="FCFCFA"/>
                </a:highlight>
                <a:latin typeface="Georgia"/>
                <a:ea typeface="Georgia"/>
                <a:cs typeface="Georgia"/>
                <a:sym typeface="Georgia"/>
              </a:rPr>
              <a:t>Çizgisel olmayan geliştirim için güçlü destek (binlerce paralel dal (branch))</a:t>
            </a:r>
            <a:endParaRPr sz="1200">
              <a:solidFill>
                <a:srgbClr val="4E443C"/>
              </a:solidFill>
              <a:highlight>
                <a:srgbClr val="FCFCFA"/>
              </a:highlight>
              <a:latin typeface="Georgia"/>
              <a:ea typeface="Georgia"/>
              <a:cs typeface="Georgia"/>
              <a:sym typeface="Georgia"/>
            </a:endParaRPr>
          </a:p>
          <a:p>
            <a:pPr marL="457200" lvl="0" indent="-304800" rtl="0">
              <a:spcBef>
                <a:spcPts val="0"/>
              </a:spcBef>
              <a:spcAft>
                <a:spcPts val="0"/>
              </a:spcAft>
              <a:buClr>
                <a:srgbClr val="4E443C"/>
              </a:buClr>
              <a:buSzPts val="1200"/>
              <a:buFont typeface="Georgia"/>
              <a:buChar char="●"/>
            </a:pPr>
            <a:r>
              <a:rPr lang="tr" sz="1200">
                <a:solidFill>
                  <a:srgbClr val="4E443C"/>
                </a:solidFill>
                <a:highlight>
                  <a:srgbClr val="FCFCFA"/>
                </a:highlight>
                <a:latin typeface="Georgia"/>
                <a:ea typeface="Georgia"/>
                <a:cs typeface="Georgia"/>
                <a:sym typeface="Georgia"/>
              </a:rPr>
              <a:t>Bütünüyle dağıtık olma</a:t>
            </a:r>
            <a:endParaRPr sz="1200">
              <a:solidFill>
                <a:srgbClr val="4E443C"/>
              </a:solidFill>
              <a:highlight>
                <a:srgbClr val="FCFCFA"/>
              </a:highlight>
              <a:latin typeface="Georgia"/>
              <a:ea typeface="Georgia"/>
              <a:cs typeface="Georgia"/>
              <a:sym typeface="Georgia"/>
            </a:endParaRPr>
          </a:p>
          <a:p>
            <a:pPr marL="457200" lvl="0" indent="-304800">
              <a:spcBef>
                <a:spcPts val="0"/>
              </a:spcBef>
              <a:spcAft>
                <a:spcPts val="0"/>
              </a:spcAft>
              <a:buClr>
                <a:srgbClr val="4E443C"/>
              </a:buClr>
              <a:buSzPts val="1200"/>
              <a:buFont typeface="Georgia"/>
              <a:buChar char="●"/>
            </a:pPr>
            <a:r>
              <a:rPr lang="tr" sz="1200">
                <a:solidFill>
                  <a:srgbClr val="4E443C"/>
                </a:solidFill>
                <a:highlight>
                  <a:srgbClr val="FCFCFA"/>
                </a:highlight>
                <a:latin typeface="Georgia"/>
                <a:ea typeface="Georgia"/>
                <a:cs typeface="Georgia"/>
                <a:sym typeface="Georgia"/>
              </a:rPr>
              <a:t>Linux çekirdeği gibi büyük projelerle verimli biçimde başa çıkabilme (hız ve veri boyutu)</a:t>
            </a:r>
            <a:endParaRPr sz="1200">
              <a:solidFill>
                <a:srgbClr val="4E443C"/>
              </a:solidFill>
              <a:highlight>
                <a:srgbClr val="FCFCFA"/>
              </a:highlight>
              <a:latin typeface="Georgia"/>
              <a:ea typeface="Georgia"/>
              <a:cs typeface="Georgia"/>
              <a:sym typeface="Georgia"/>
            </a:endParaRPr>
          </a:p>
          <a:p>
            <a:pPr marL="0" lvl="0" indent="0" rtl="0">
              <a:spcBef>
                <a:spcPts val="1600"/>
              </a:spcBef>
              <a:spcAft>
                <a:spcPts val="1600"/>
              </a:spcAft>
              <a:buNone/>
            </a:pPr>
            <a:endParaRPr sz="1200">
              <a:solidFill>
                <a:srgbClr val="4E443C"/>
              </a:solidFill>
              <a:highlight>
                <a:srgbClr val="FCFCFA"/>
              </a:highlight>
              <a:latin typeface="Georgia"/>
              <a:ea typeface="Georgia"/>
              <a:cs typeface="Georgia"/>
              <a:sym typeface="Georgia"/>
            </a:endParaRPr>
          </a:p>
        </p:txBody>
      </p:sp>
      <p:cxnSp>
        <p:nvCxnSpPr>
          <p:cNvPr id="147" name="Shape 147"/>
          <p:cNvCxnSpPr/>
          <p:nvPr/>
        </p:nvCxnSpPr>
        <p:spPr>
          <a:xfrm rot="10800000" flipH="1">
            <a:off x="322950" y="939200"/>
            <a:ext cx="8498100" cy="9000"/>
          </a:xfrm>
          <a:prstGeom prst="straightConnector1">
            <a:avLst/>
          </a:prstGeom>
          <a:noFill/>
          <a:ln w="38100" cap="flat" cmpd="sng">
            <a:solidFill>
              <a:srgbClr val="F14E32"/>
            </a:solidFill>
            <a:prstDash val="lgDash"/>
            <a:round/>
            <a:headEnd type="none" w="med" len="med"/>
            <a:tailEnd type="none" w="med" len="med"/>
          </a:ln>
        </p:spPr>
      </p:cxnSp>
      <p:pic>
        <p:nvPicPr>
          <p:cNvPr id="148" name="Shape 148"/>
          <p:cNvPicPr preferRelativeResize="0"/>
          <p:nvPr/>
        </p:nvPicPr>
        <p:blipFill>
          <a:blip r:embed="rId3">
            <a:alphaModFix/>
          </a:blip>
          <a:stretch>
            <a:fillRect/>
          </a:stretch>
        </p:blipFill>
        <p:spPr>
          <a:xfrm>
            <a:off x="7093900" y="1299750"/>
            <a:ext cx="1879800" cy="25439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00" y="292950"/>
            <a:ext cx="8520600" cy="5727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tr" b="1">
                <a:solidFill>
                  <a:srgbClr val="F14E32"/>
                </a:solidFill>
              </a:rPr>
              <a:t>Git Hosting Servisleri</a:t>
            </a:r>
            <a:endParaRPr b="1">
              <a:solidFill>
                <a:srgbClr val="F14E32"/>
              </a:solidFill>
            </a:endParaRPr>
          </a:p>
        </p:txBody>
      </p:sp>
      <p:cxnSp>
        <p:nvCxnSpPr>
          <p:cNvPr id="154" name="Shape 154"/>
          <p:cNvCxnSpPr/>
          <p:nvPr/>
        </p:nvCxnSpPr>
        <p:spPr>
          <a:xfrm rot="10800000" flipH="1">
            <a:off x="322950" y="939200"/>
            <a:ext cx="8498100" cy="9000"/>
          </a:xfrm>
          <a:prstGeom prst="straightConnector1">
            <a:avLst/>
          </a:prstGeom>
          <a:noFill/>
          <a:ln w="38100" cap="flat" cmpd="sng">
            <a:solidFill>
              <a:srgbClr val="F14E32"/>
            </a:solidFill>
            <a:prstDash val="lgDash"/>
            <a:round/>
            <a:headEnd type="none" w="med" len="med"/>
            <a:tailEnd type="none" w="med" len="med"/>
          </a:ln>
        </p:spPr>
      </p:cxnSp>
      <p:sp>
        <p:nvSpPr>
          <p:cNvPr id="155" name="Shape 155"/>
          <p:cNvSpPr txBox="1">
            <a:spLocks noGrp="1"/>
          </p:cNvSpPr>
          <p:nvPr>
            <p:ph type="body" idx="1"/>
          </p:nvPr>
        </p:nvSpPr>
        <p:spPr>
          <a:xfrm>
            <a:off x="311700" y="1189700"/>
            <a:ext cx="8213100" cy="1046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tr" sz="2000">
                <a:solidFill>
                  <a:srgbClr val="4E443C"/>
                </a:solidFill>
                <a:highlight>
                  <a:srgbClr val="FCFCFA"/>
                </a:highlight>
                <a:latin typeface="Georgia"/>
                <a:ea typeface="Georgia"/>
                <a:cs typeface="Georgia"/>
                <a:sym typeface="Georgia"/>
              </a:rPr>
              <a:t>Aşağıdaki linkten karşılaştırmalı olarak git servislerine ulaşabilirsiniz :</a:t>
            </a:r>
            <a:endParaRPr sz="2000">
              <a:solidFill>
                <a:srgbClr val="4E443C"/>
              </a:solidFill>
              <a:highlight>
                <a:srgbClr val="FCFCFA"/>
              </a:highlight>
              <a:latin typeface="Georgia"/>
              <a:ea typeface="Georgia"/>
              <a:cs typeface="Georgia"/>
              <a:sym typeface="Georgia"/>
            </a:endParaRPr>
          </a:p>
          <a:p>
            <a:pPr marL="0" lvl="0" indent="0" rtl="0">
              <a:spcBef>
                <a:spcPts val="1600"/>
              </a:spcBef>
              <a:spcAft>
                <a:spcPts val="1600"/>
              </a:spcAft>
              <a:buNone/>
            </a:pPr>
            <a:r>
              <a:rPr lang="tr" sz="2000" u="sng">
                <a:solidFill>
                  <a:schemeClr val="hlink"/>
                </a:solidFill>
                <a:highlight>
                  <a:srgbClr val="FCFCFA"/>
                </a:highlight>
                <a:latin typeface="Georgia"/>
                <a:ea typeface="Georgia"/>
                <a:cs typeface="Georgia"/>
                <a:sym typeface="Georgia"/>
                <a:hlinkClick r:id="rId3"/>
              </a:rPr>
              <a:t>https://www.git-tower.com/blog/git-hosting-services-compared/</a:t>
            </a:r>
            <a:endParaRPr sz="2000">
              <a:solidFill>
                <a:srgbClr val="0000FF"/>
              </a:solidFill>
              <a:highlight>
                <a:srgbClr val="FCFCFA"/>
              </a:highlight>
              <a:latin typeface="Georgia"/>
              <a:ea typeface="Georgia"/>
              <a:cs typeface="Georgia"/>
              <a:sym typeface="Georgia"/>
            </a:endParaRPr>
          </a:p>
        </p:txBody>
      </p:sp>
      <p:pic>
        <p:nvPicPr>
          <p:cNvPr id="156" name="Shape 156"/>
          <p:cNvPicPr preferRelativeResize="0"/>
          <p:nvPr/>
        </p:nvPicPr>
        <p:blipFill rotWithShape="1">
          <a:blip r:embed="rId4">
            <a:alphaModFix/>
          </a:blip>
          <a:srcRect l="1468" t="25075" r="3147" b="27144"/>
          <a:stretch/>
        </p:blipFill>
        <p:spPr>
          <a:xfrm>
            <a:off x="2550375" y="3005600"/>
            <a:ext cx="4043249" cy="12434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311700" y="292950"/>
            <a:ext cx="8520600" cy="5727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tr" b="1">
                <a:solidFill>
                  <a:srgbClr val="F14E32"/>
                </a:solidFill>
              </a:rPr>
              <a:t>GitHub’da Hesap Oluşturmak</a:t>
            </a:r>
            <a:endParaRPr b="1">
              <a:solidFill>
                <a:srgbClr val="F14E32"/>
              </a:solidFill>
            </a:endParaRPr>
          </a:p>
        </p:txBody>
      </p:sp>
      <p:cxnSp>
        <p:nvCxnSpPr>
          <p:cNvPr id="162" name="Shape 162"/>
          <p:cNvCxnSpPr/>
          <p:nvPr/>
        </p:nvCxnSpPr>
        <p:spPr>
          <a:xfrm rot="10800000" flipH="1">
            <a:off x="322950" y="939200"/>
            <a:ext cx="8498100" cy="9000"/>
          </a:xfrm>
          <a:prstGeom prst="straightConnector1">
            <a:avLst/>
          </a:prstGeom>
          <a:noFill/>
          <a:ln w="38100" cap="flat" cmpd="sng">
            <a:solidFill>
              <a:srgbClr val="F14E32"/>
            </a:solidFill>
            <a:prstDash val="lgDash"/>
            <a:round/>
            <a:headEnd type="none" w="med" len="med"/>
            <a:tailEnd type="none" w="med" len="med"/>
          </a:ln>
        </p:spPr>
      </p:cxnSp>
      <p:pic>
        <p:nvPicPr>
          <p:cNvPr id="163" name="Shape 163">
            <a:hlinkClick r:id="rId3"/>
          </p:cNvPr>
          <p:cNvPicPr preferRelativeResize="0"/>
          <p:nvPr/>
        </p:nvPicPr>
        <p:blipFill>
          <a:blip r:embed="rId4">
            <a:alphaModFix/>
          </a:blip>
          <a:stretch>
            <a:fillRect/>
          </a:stretch>
        </p:blipFill>
        <p:spPr>
          <a:xfrm>
            <a:off x="1211213" y="1109550"/>
            <a:ext cx="6721587" cy="3890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311700" y="292950"/>
            <a:ext cx="8520600" cy="5727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tr" b="1">
                <a:solidFill>
                  <a:srgbClr val="F14E32"/>
                </a:solidFill>
              </a:rPr>
              <a:t>Git Bash/GUI Kurulumu</a:t>
            </a:r>
            <a:endParaRPr b="1">
              <a:solidFill>
                <a:srgbClr val="F14E32"/>
              </a:solidFill>
            </a:endParaRPr>
          </a:p>
        </p:txBody>
      </p:sp>
      <p:cxnSp>
        <p:nvCxnSpPr>
          <p:cNvPr id="169" name="Shape 169"/>
          <p:cNvCxnSpPr/>
          <p:nvPr/>
        </p:nvCxnSpPr>
        <p:spPr>
          <a:xfrm rot="10800000" flipH="1">
            <a:off x="322950" y="939200"/>
            <a:ext cx="8498100" cy="9000"/>
          </a:xfrm>
          <a:prstGeom prst="straightConnector1">
            <a:avLst/>
          </a:prstGeom>
          <a:noFill/>
          <a:ln w="38100" cap="flat" cmpd="sng">
            <a:solidFill>
              <a:srgbClr val="F14E32"/>
            </a:solidFill>
            <a:prstDash val="lgDash"/>
            <a:round/>
            <a:headEnd type="none" w="med" len="med"/>
            <a:tailEnd type="none" w="med" len="med"/>
          </a:ln>
        </p:spPr>
      </p:cxnSp>
      <p:pic>
        <p:nvPicPr>
          <p:cNvPr id="170" name="Shape 170">
            <a:hlinkClick r:id="rId3"/>
          </p:cNvPr>
          <p:cNvPicPr preferRelativeResize="0"/>
          <p:nvPr/>
        </p:nvPicPr>
        <p:blipFill>
          <a:blip r:embed="rId4">
            <a:alphaModFix/>
          </a:blip>
          <a:stretch>
            <a:fillRect/>
          </a:stretch>
        </p:blipFill>
        <p:spPr>
          <a:xfrm>
            <a:off x="2093875" y="1084375"/>
            <a:ext cx="4956249" cy="3890500"/>
          </a:xfrm>
          <a:prstGeom prst="rect">
            <a:avLst/>
          </a:prstGeom>
          <a:noFill/>
          <a:ln w="9525" cap="flat" cmpd="sng">
            <a:solidFill>
              <a:schemeClr val="dk2"/>
            </a:solidFill>
            <a:prstDash val="solid"/>
            <a:round/>
            <a:headEnd type="none" w="sm" len="sm"/>
            <a:tailEnd type="none" w="sm" len="sm"/>
          </a:ln>
        </p:spPr>
      </p:pic>
      <p:sp>
        <p:nvSpPr>
          <p:cNvPr id="171" name="Shape 171"/>
          <p:cNvSpPr txBox="1"/>
          <p:nvPr/>
        </p:nvSpPr>
        <p:spPr>
          <a:xfrm>
            <a:off x="322950" y="1084375"/>
            <a:ext cx="1647300" cy="4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a:spcBef>
                <a:spcPts val="0"/>
              </a:spcBef>
              <a:spcAft>
                <a:spcPts val="0"/>
              </a:spcAft>
              <a:buNone/>
            </a:pPr>
            <a:r>
              <a:rPr lang="tr" sz="1200" b="1">
                <a:solidFill>
                  <a:srgbClr val="0C343D"/>
                </a:solidFill>
              </a:rPr>
              <a:t>https://git-scm.com</a:t>
            </a:r>
            <a:endParaRPr sz="1200" b="1">
              <a:solidFill>
                <a:srgbClr val="0C343D"/>
              </a:solidFill>
            </a:endParaRPr>
          </a:p>
        </p:txBody>
      </p:sp>
      <p:sp>
        <p:nvSpPr>
          <p:cNvPr id="172" name="Shape 172"/>
          <p:cNvSpPr/>
          <p:nvPr/>
        </p:nvSpPr>
        <p:spPr>
          <a:xfrm rot="5400000">
            <a:off x="1221975" y="1365175"/>
            <a:ext cx="731700" cy="1010700"/>
          </a:xfrm>
          <a:prstGeom prst="bentUpArrow">
            <a:avLst>
              <a:gd name="adj1" fmla="val 17487"/>
              <a:gd name="adj2" fmla="val 24802"/>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311700" y="292950"/>
            <a:ext cx="8520600" cy="5727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tr" b="1">
                <a:solidFill>
                  <a:srgbClr val="F14E32"/>
                </a:solidFill>
              </a:rPr>
              <a:t>Git Desktop Kurulumu</a:t>
            </a:r>
            <a:endParaRPr b="1">
              <a:solidFill>
                <a:srgbClr val="F14E32"/>
              </a:solidFill>
            </a:endParaRPr>
          </a:p>
        </p:txBody>
      </p:sp>
      <p:cxnSp>
        <p:nvCxnSpPr>
          <p:cNvPr id="178" name="Shape 178"/>
          <p:cNvCxnSpPr/>
          <p:nvPr/>
        </p:nvCxnSpPr>
        <p:spPr>
          <a:xfrm rot="10800000" flipH="1">
            <a:off x="322950" y="939200"/>
            <a:ext cx="8498100" cy="9000"/>
          </a:xfrm>
          <a:prstGeom prst="straightConnector1">
            <a:avLst/>
          </a:prstGeom>
          <a:noFill/>
          <a:ln w="38100" cap="flat" cmpd="sng">
            <a:solidFill>
              <a:srgbClr val="F14E32"/>
            </a:solidFill>
            <a:prstDash val="lgDash"/>
            <a:round/>
            <a:headEnd type="none" w="med" len="med"/>
            <a:tailEnd type="none" w="med" len="med"/>
          </a:ln>
        </p:spPr>
      </p:cxnSp>
      <p:pic>
        <p:nvPicPr>
          <p:cNvPr id="179" name="Shape 179">
            <a:hlinkClick r:id="rId3"/>
          </p:cNvPr>
          <p:cNvPicPr preferRelativeResize="0"/>
          <p:nvPr/>
        </p:nvPicPr>
        <p:blipFill rotWithShape="1">
          <a:blip r:embed="rId4">
            <a:alphaModFix/>
          </a:blip>
          <a:srcRect l="8678" r="8670"/>
          <a:stretch/>
        </p:blipFill>
        <p:spPr>
          <a:xfrm>
            <a:off x="2093875" y="1084375"/>
            <a:ext cx="4956248" cy="3890500"/>
          </a:xfrm>
          <a:prstGeom prst="rect">
            <a:avLst/>
          </a:prstGeom>
          <a:noFill/>
          <a:ln w="9525" cap="flat" cmpd="sng">
            <a:solidFill>
              <a:schemeClr val="dk2"/>
            </a:solidFill>
            <a:prstDash val="solid"/>
            <a:round/>
            <a:headEnd type="none" w="sm" len="sm"/>
            <a:tailEnd type="none" w="sm" len="sm"/>
          </a:ln>
        </p:spPr>
      </p:pic>
      <p:sp>
        <p:nvSpPr>
          <p:cNvPr id="180" name="Shape 180"/>
          <p:cNvSpPr txBox="1"/>
          <p:nvPr/>
        </p:nvSpPr>
        <p:spPr>
          <a:xfrm>
            <a:off x="178900" y="1084375"/>
            <a:ext cx="1842600" cy="297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tr" sz="1000" b="1">
                <a:solidFill>
                  <a:srgbClr val="0C343D"/>
                </a:solidFill>
              </a:rPr>
              <a:t>https://desktop.github.com</a:t>
            </a:r>
            <a:endParaRPr sz="1000" b="1">
              <a:solidFill>
                <a:srgbClr val="0C343D"/>
              </a:solidFill>
            </a:endParaRPr>
          </a:p>
        </p:txBody>
      </p:sp>
      <p:sp>
        <p:nvSpPr>
          <p:cNvPr id="181" name="Shape 181"/>
          <p:cNvSpPr/>
          <p:nvPr/>
        </p:nvSpPr>
        <p:spPr>
          <a:xfrm rot="5400000">
            <a:off x="1167375" y="1310550"/>
            <a:ext cx="840900" cy="1010700"/>
          </a:xfrm>
          <a:prstGeom prst="bentUpArrow">
            <a:avLst>
              <a:gd name="adj1" fmla="val 17487"/>
              <a:gd name="adj2" fmla="val 24802"/>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p:nvPr/>
        </p:nvSpPr>
        <p:spPr>
          <a:xfrm>
            <a:off x="0" y="644050"/>
            <a:ext cx="9144000" cy="10824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tr" sz="4800" b="1">
                <a:solidFill>
                  <a:srgbClr val="F14E32"/>
                </a:solidFill>
              </a:rPr>
              <a:t>Başlıca Git Komutları</a:t>
            </a:r>
            <a:endParaRPr sz="4800" b="1">
              <a:solidFill>
                <a:srgbClr val="F14E32"/>
              </a:solidFill>
            </a:endParaRPr>
          </a:p>
        </p:txBody>
      </p:sp>
      <p:pic>
        <p:nvPicPr>
          <p:cNvPr id="187" name="Shape 187"/>
          <p:cNvPicPr preferRelativeResize="0"/>
          <p:nvPr/>
        </p:nvPicPr>
        <p:blipFill>
          <a:blip r:embed="rId3">
            <a:alphaModFix/>
          </a:blip>
          <a:stretch>
            <a:fillRect/>
          </a:stretch>
        </p:blipFill>
        <p:spPr>
          <a:xfrm>
            <a:off x="2671175" y="1681675"/>
            <a:ext cx="3801650" cy="265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292950"/>
            <a:ext cx="8520600" cy="5727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tr" b="1">
                <a:solidFill>
                  <a:srgbClr val="F14E32"/>
                </a:solidFill>
              </a:rPr>
              <a:t>config</a:t>
            </a:r>
            <a:endParaRPr b="1">
              <a:solidFill>
                <a:srgbClr val="F14E32"/>
              </a:solidFill>
            </a:endParaRPr>
          </a:p>
        </p:txBody>
      </p:sp>
      <p:cxnSp>
        <p:nvCxnSpPr>
          <p:cNvPr id="193" name="Shape 193"/>
          <p:cNvCxnSpPr/>
          <p:nvPr/>
        </p:nvCxnSpPr>
        <p:spPr>
          <a:xfrm rot="10800000" flipH="1">
            <a:off x="322950" y="939200"/>
            <a:ext cx="8498100" cy="9000"/>
          </a:xfrm>
          <a:prstGeom prst="straightConnector1">
            <a:avLst/>
          </a:prstGeom>
          <a:noFill/>
          <a:ln w="38100" cap="flat" cmpd="sng">
            <a:solidFill>
              <a:srgbClr val="F14E32"/>
            </a:solidFill>
            <a:prstDash val="lgDash"/>
            <a:round/>
            <a:headEnd type="none" w="med" len="med"/>
            <a:tailEnd type="none" w="med" len="med"/>
          </a:ln>
        </p:spPr>
      </p:cxnSp>
      <p:sp>
        <p:nvSpPr>
          <p:cNvPr id="194" name="Shape 194"/>
          <p:cNvSpPr txBox="1">
            <a:spLocks noGrp="1"/>
          </p:cNvSpPr>
          <p:nvPr>
            <p:ph type="body" idx="1"/>
          </p:nvPr>
        </p:nvSpPr>
        <p:spPr>
          <a:xfrm>
            <a:off x="311700" y="1189700"/>
            <a:ext cx="8266800" cy="12075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tr" sz="2000">
                <a:solidFill>
                  <a:srgbClr val="4E443C"/>
                </a:solidFill>
                <a:highlight>
                  <a:srgbClr val="FCFCFA"/>
                </a:highlight>
                <a:latin typeface="Georgia"/>
                <a:ea typeface="Georgia"/>
                <a:cs typeface="Georgia"/>
                <a:sym typeface="Georgia"/>
              </a:rPr>
              <a:t>Kullanıcı adı, mail, dosya formatları gibi genel yapılandırma ayarlarını yapacağınız komuttur. Aşağıda yazdığımız config komutunda GitHub hesabımızın kullanıcı adını ve mailini yazıyoruz.</a:t>
            </a:r>
            <a:endParaRPr sz="2000">
              <a:solidFill>
                <a:srgbClr val="4E443C"/>
              </a:solidFill>
              <a:highlight>
                <a:srgbClr val="FCFCFA"/>
              </a:highlight>
              <a:latin typeface="Georgia"/>
              <a:ea typeface="Georgia"/>
              <a:cs typeface="Georgia"/>
              <a:sym typeface="Georgia"/>
            </a:endParaRPr>
          </a:p>
        </p:txBody>
      </p:sp>
      <p:sp>
        <p:nvSpPr>
          <p:cNvPr id="195" name="Shape 195"/>
          <p:cNvSpPr txBox="1"/>
          <p:nvPr/>
        </p:nvSpPr>
        <p:spPr>
          <a:xfrm>
            <a:off x="3855400" y="3748049"/>
            <a:ext cx="4965600" cy="991375"/>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tr" dirty="0">
                <a:solidFill>
                  <a:srgbClr val="00FF00"/>
                </a:solidFill>
                <a:latin typeface="Inconsolata"/>
                <a:ea typeface="Inconsolata"/>
                <a:cs typeface="Inconsolata"/>
                <a:sym typeface="Inconsolata"/>
              </a:rPr>
              <a:t>git config --global user.email “gitsunu@mail.com.tr”</a:t>
            </a:r>
            <a:endParaRPr dirty="0">
              <a:solidFill>
                <a:srgbClr val="00FF00"/>
              </a:solidFill>
              <a:latin typeface="Inconsolata"/>
              <a:ea typeface="Inconsolata"/>
              <a:cs typeface="Inconsolata"/>
              <a:sym typeface="Inconsolata"/>
            </a:endParaRPr>
          </a:p>
          <a:p>
            <a:pPr marL="0" lvl="0" indent="0" rtl="0">
              <a:spcBef>
                <a:spcPts val="0"/>
              </a:spcBef>
              <a:spcAft>
                <a:spcPts val="0"/>
              </a:spcAft>
              <a:buClr>
                <a:schemeClr val="dk1"/>
              </a:buClr>
              <a:buSzPts val="1100"/>
              <a:buFont typeface="Arial"/>
              <a:buNone/>
            </a:pPr>
            <a:r>
              <a:rPr lang="tr" dirty="0">
                <a:solidFill>
                  <a:srgbClr val="00FF00"/>
                </a:solidFill>
                <a:latin typeface="Inconsolata"/>
                <a:ea typeface="Inconsolata"/>
                <a:cs typeface="Inconsolata"/>
                <a:sym typeface="Inconsolata"/>
              </a:rPr>
              <a:t>git config --global user.name “gitsunu”</a:t>
            </a:r>
            <a:endParaRPr dirty="0">
              <a:solidFill>
                <a:srgbClr val="00FF00"/>
              </a:solidFill>
              <a:latin typeface="Inconsolata"/>
              <a:ea typeface="Inconsolata"/>
              <a:cs typeface="Inconsolata"/>
              <a:sym typeface="Inconsolata"/>
            </a:endParaRPr>
          </a:p>
          <a:p>
            <a:pPr marL="0" lvl="0" indent="0" algn="ctr">
              <a:spcBef>
                <a:spcPts val="0"/>
              </a:spcBef>
              <a:spcAft>
                <a:spcPts val="0"/>
              </a:spcAft>
              <a:buNone/>
            </a:pPr>
            <a:endParaRPr dirty="0">
              <a:solidFill>
                <a:srgbClr val="00FF00"/>
              </a:solidFill>
              <a:latin typeface="Inconsolata"/>
              <a:ea typeface="Inconsolata"/>
              <a:cs typeface="Inconsolata"/>
              <a:sym typeface="Inconsolat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292950"/>
            <a:ext cx="8520600" cy="5727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tr" b="1">
                <a:solidFill>
                  <a:srgbClr val="F14E32"/>
                </a:solidFill>
              </a:rPr>
              <a:t>Git Nedir?</a:t>
            </a:r>
            <a:endParaRPr b="1">
              <a:solidFill>
                <a:srgbClr val="F14E32"/>
              </a:solidFill>
            </a:endParaRPr>
          </a:p>
        </p:txBody>
      </p:sp>
      <p:sp>
        <p:nvSpPr>
          <p:cNvPr id="61" name="Shape 61"/>
          <p:cNvSpPr txBox="1">
            <a:spLocks noGrp="1"/>
          </p:cNvSpPr>
          <p:nvPr>
            <p:ph type="body" idx="1"/>
          </p:nvPr>
        </p:nvSpPr>
        <p:spPr>
          <a:xfrm>
            <a:off x="311700" y="1189700"/>
            <a:ext cx="8520600" cy="9840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tr" sz="2400">
                <a:solidFill>
                  <a:srgbClr val="4E443C"/>
                </a:solidFill>
                <a:highlight>
                  <a:srgbClr val="FCFCFA"/>
                </a:highlight>
                <a:latin typeface="Georgia"/>
                <a:ea typeface="Georgia"/>
                <a:cs typeface="Georgia"/>
                <a:sym typeface="Georgia"/>
              </a:rPr>
              <a:t>Git, bir yazılımı geliştirirken büyük kolaylık ve hız sağlayan sürüm kontrol ve kod yönetim sistemidir.</a:t>
            </a:r>
            <a:endParaRPr sz="2400"/>
          </a:p>
        </p:txBody>
      </p:sp>
      <p:cxnSp>
        <p:nvCxnSpPr>
          <p:cNvPr id="62" name="Shape 62"/>
          <p:cNvCxnSpPr/>
          <p:nvPr/>
        </p:nvCxnSpPr>
        <p:spPr>
          <a:xfrm rot="10800000" flipH="1">
            <a:off x="322950" y="939200"/>
            <a:ext cx="8498100" cy="9000"/>
          </a:xfrm>
          <a:prstGeom prst="straightConnector1">
            <a:avLst/>
          </a:prstGeom>
          <a:noFill/>
          <a:ln w="38100" cap="flat" cmpd="sng">
            <a:solidFill>
              <a:srgbClr val="F14E32"/>
            </a:solidFill>
            <a:prstDash val="lgDash"/>
            <a:round/>
            <a:headEnd type="none" w="med" len="med"/>
            <a:tailEnd type="none" w="med" len="med"/>
          </a:ln>
        </p:spPr>
      </p:cxnSp>
      <p:pic>
        <p:nvPicPr>
          <p:cNvPr id="63" name="Shape 63"/>
          <p:cNvPicPr preferRelativeResize="0"/>
          <p:nvPr/>
        </p:nvPicPr>
        <p:blipFill>
          <a:blip r:embed="rId3">
            <a:alphaModFix/>
          </a:blip>
          <a:stretch>
            <a:fillRect/>
          </a:stretch>
        </p:blipFill>
        <p:spPr>
          <a:xfrm>
            <a:off x="5376075" y="2091025"/>
            <a:ext cx="3327775" cy="2650025"/>
          </a:xfrm>
          <a:prstGeom prst="rect">
            <a:avLst/>
          </a:prstGeom>
          <a:noFill/>
          <a:ln>
            <a:noFill/>
          </a:ln>
        </p:spPr>
      </p:pic>
      <p:sp>
        <p:nvSpPr>
          <p:cNvPr id="64" name="Shape 64"/>
          <p:cNvSpPr txBox="1">
            <a:spLocks noGrp="1"/>
          </p:cNvSpPr>
          <p:nvPr>
            <p:ph type="body" idx="1"/>
          </p:nvPr>
        </p:nvSpPr>
        <p:spPr>
          <a:xfrm>
            <a:off x="322950" y="2227350"/>
            <a:ext cx="4590000" cy="2513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4E443C"/>
              </a:buClr>
              <a:buSzPts val="1800"/>
              <a:buFont typeface="Georgia"/>
              <a:buChar char="●"/>
            </a:pPr>
            <a:r>
              <a:rPr lang="tr">
                <a:solidFill>
                  <a:srgbClr val="4E443C"/>
                </a:solidFill>
                <a:highlight>
                  <a:srgbClr val="FCFCFA"/>
                </a:highlight>
                <a:latin typeface="Georgia"/>
                <a:ea typeface="Georgia"/>
                <a:cs typeface="Georgia"/>
                <a:sym typeface="Georgia"/>
              </a:rPr>
              <a:t>Arayüzü kolaydır.</a:t>
            </a:r>
            <a:endParaRPr>
              <a:solidFill>
                <a:srgbClr val="4E443C"/>
              </a:solidFill>
              <a:highlight>
                <a:srgbClr val="FCFCFA"/>
              </a:highlight>
              <a:latin typeface="Georgia"/>
              <a:ea typeface="Georgia"/>
              <a:cs typeface="Georgia"/>
              <a:sym typeface="Georgia"/>
            </a:endParaRPr>
          </a:p>
          <a:p>
            <a:pPr marL="457200" lvl="0" indent="-342900" rtl="0">
              <a:spcBef>
                <a:spcPts val="0"/>
              </a:spcBef>
              <a:spcAft>
                <a:spcPts val="0"/>
              </a:spcAft>
              <a:buClr>
                <a:srgbClr val="4E443C"/>
              </a:buClr>
              <a:buSzPts val="1800"/>
              <a:buFont typeface="Georgia"/>
              <a:buChar char="●"/>
            </a:pPr>
            <a:r>
              <a:rPr lang="tr">
                <a:solidFill>
                  <a:srgbClr val="4E443C"/>
                </a:solidFill>
                <a:highlight>
                  <a:srgbClr val="FCFCFA"/>
                </a:highlight>
                <a:latin typeface="Georgia"/>
                <a:ea typeface="Georgia"/>
                <a:cs typeface="Georgia"/>
                <a:sym typeface="Georgia"/>
              </a:rPr>
              <a:t>Hızlıdır.</a:t>
            </a:r>
            <a:endParaRPr>
              <a:solidFill>
                <a:srgbClr val="4E443C"/>
              </a:solidFill>
              <a:highlight>
                <a:srgbClr val="FCFCFA"/>
              </a:highlight>
              <a:latin typeface="Georgia"/>
              <a:ea typeface="Georgia"/>
              <a:cs typeface="Georgia"/>
              <a:sym typeface="Georgia"/>
            </a:endParaRPr>
          </a:p>
          <a:p>
            <a:pPr marL="457200" lvl="0" indent="-342900" rtl="0">
              <a:spcBef>
                <a:spcPts val="0"/>
              </a:spcBef>
              <a:spcAft>
                <a:spcPts val="0"/>
              </a:spcAft>
              <a:buClr>
                <a:srgbClr val="4E443C"/>
              </a:buClr>
              <a:buSzPts val="1800"/>
              <a:buFont typeface="Georgia"/>
              <a:buChar char="●"/>
            </a:pPr>
            <a:r>
              <a:rPr lang="tr">
                <a:solidFill>
                  <a:srgbClr val="4E443C"/>
                </a:solidFill>
                <a:highlight>
                  <a:srgbClr val="FCFCFA"/>
                </a:highlight>
                <a:latin typeface="Georgia"/>
                <a:ea typeface="Georgia"/>
                <a:cs typeface="Georgia"/>
                <a:sym typeface="Georgia"/>
              </a:rPr>
              <a:t>Tamamen dağıtılmıştır.</a:t>
            </a:r>
            <a:endParaRPr>
              <a:solidFill>
                <a:srgbClr val="4E443C"/>
              </a:solidFill>
              <a:highlight>
                <a:srgbClr val="FCFCFA"/>
              </a:highlight>
              <a:latin typeface="Georgia"/>
              <a:ea typeface="Georgia"/>
              <a:cs typeface="Georgia"/>
              <a:sym typeface="Georgia"/>
            </a:endParaRPr>
          </a:p>
          <a:p>
            <a:pPr marL="457200" lvl="0" indent="-342900" rtl="0">
              <a:spcBef>
                <a:spcPts val="0"/>
              </a:spcBef>
              <a:spcAft>
                <a:spcPts val="0"/>
              </a:spcAft>
              <a:buClr>
                <a:srgbClr val="4E443C"/>
              </a:buClr>
              <a:buSzPts val="1800"/>
              <a:buFont typeface="Georgia"/>
              <a:buChar char="●"/>
            </a:pPr>
            <a:r>
              <a:rPr lang="tr">
                <a:solidFill>
                  <a:srgbClr val="4E443C"/>
                </a:solidFill>
                <a:highlight>
                  <a:srgbClr val="FCFCFA"/>
                </a:highlight>
                <a:latin typeface="Georgia"/>
                <a:ea typeface="Georgia"/>
                <a:cs typeface="Georgia"/>
                <a:sym typeface="Georgia"/>
              </a:rPr>
              <a:t>Açık kaynak kodludur.</a:t>
            </a:r>
            <a:endParaRPr>
              <a:solidFill>
                <a:srgbClr val="4E443C"/>
              </a:solidFill>
              <a:highlight>
                <a:srgbClr val="FCFCFA"/>
              </a:highlight>
              <a:latin typeface="Georgia"/>
              <a:ea typeface="Georgia"/>
              <a:cs typeface="Georgia"/>
              <a:sym typeface="Georgia"/>
            </a:endParaRPr>
          </a:p>
          <a:p>
            <a:pPr marL="0" lvl="0" indent="0" rtl="0">
              <a:spcBef>
                <a:spcPts val="1600"/>
              </a:spcBef>
              <a:spcAft>
                <a:spcPts val="1600"/>
              </a:spcAft>
              <a:buNone/>
            </a:pPr>
            <a:r>
              <a:rPr lang="tr">
                <a:solidFill>
                  <a:srgbClr val="4E443C"/>
                </a:solidFill>
                <a:highlight>
                  <a:srgbClr val="FCFCFA"/>
                </a:highlight>
                <a:latin typeface="Georgia"/>
                <a:ea typeface="Georgia"/>
                <a:cs typeface="Georgia"/>
                <a:sym typeface="Georgia"/>
              </a:rPr>
              <a:t>Yazıldığı Diller : C, Perl, Tcl, Python</a:t>
            </a:r>
            <a:endParaRPr>
              <a:solidFill>
                <a:srgbClr val="4E443C"/>
              </a:solidFill>
              <a:highlight>
                <a:srgbClr val="FCFCFA"/>
              </a:highlight>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292950"/>
            <a:ext cx="8520600" cy="5727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tr" b="1">
                <a:solidFill>
                  <a:srgbClr val="F14E32"/>
                </a:solidFill>
              </a:rPr>
              <a:t>init</a:t>
            </a:r>
            <a:endParaRPr b="1">
              <a:solidFill>
                <a:srgbClr val="F14E32"/>
              </a:solidFill>
            </a:endParaRPr>
          </a:p>
        </p:txBody>
      </p:sp>
      <p:cxnSp>
        <p:nvCxnSpPr>
          <p:cNvPr id="201" name="Shape 201"/>
          <p:cNvCxnSpPr/>
          <p:nvPr/>
        </p:nvCxnSpPr>
        <p:spPr>
          <a:xfrm rot="10800000" flipH="1">
            <a:off x="322950" y="939200"/>
            <a:ext cx="8498100" cy="9000"/>
          </a:xfrm>
          <a:prstGeom prst="straightConnector1">
            <a:avLst/>
          </a:prstGeom>
          <a:noFill/>
          <a:ln w="38100" cap="flat" cmpd="sng">
            <a:solidFill>
              <a:srgbClr val="F14E32"/>
            </a:solidFill>
            <a:prstDash val="lgDash"/>
            <a:round/>
            <a:headEnd type="none" w="med" len="med"/>
            <a:tailEnd type="none" w="med" len="med"/>
          </a:ln>
        </p:spPr>
      </p:cxnSp>
      <p:sp>
        <p:nvSpPr>
          <p:cNvPr id="202" name="Shape 202"/>
          <p:cNvSpPr txBox="1">
            <a:spLocks noGrp="1"/>
          </p:cNvSpPr>
          <p:nvPr>
            <p:ph type="body" idx="1"/>
          </p:nvPr>
        </p:nvSpPr>
        <p:spPr>
          <a:xfrm>
            <a:off x="311700" y="1189700"/>
            <a:ext cx="8284800" cy="644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tr" sz="2000">
                <a:solidFill>
                  <a:srgbClr val="4E443C"/>
                </a:solidFill>
                <a:highlight>
                  <a:srgbClr val="FCFCFA"/>
                </a:highlight>
                <a:latin typeface="Georgia"/>
                <a:ea typeface="Georgia"/>
                <a:cs typeface="Georgia"/>
                <a:sym typeface="Georgia"/>
              </a:rPr>
              <a:t>Git Bash’de bulunduğumuz dizini bir repository (depo) olarak gösterir.</a:t>
            </a:r>
            <a:endParaRPr sz="2000">
              <a:solidFill>
                <a:srgbClr val="0000FF"/>
              </a:solidFill>
              <a:highlight>
                <a:srgbClr val="FCFCFA"/>
              </a:highlight>
              <a:latin typeface="Georgia"/>
              <a:ea typeface="Georgia"/>
              <a:cs typeface="Georgia"/>
              <a:sym typeface="Georgia"/>
            </a:endParaRPr>
          </a:p>
        </p:txBody>
      </p:sp>
      <p:sp>
        <p:nvSpPr>
          <p:cNvPr id="203" name="Shape 203"/>
          <p:cNvSpPr txBox="1"/>
          <p:nvPr/>
        </p:nvSpPr>
        <p:spPr>
          <a:xfrm>
            <a:off x="6297425" y="3980625"/>
            <a:ext cx="2523600" cy="420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tr">
                <a:solidFill>
                  <a:srgbClr val="00FF00"/>
                </a:solidFill>
                <a:latin typeface="Inconsolata"/>
                <a:ea typeface="Inconsolata"/>
                <a:cs typeface="Inconsolata"/>
                <a:sym typeface="Inconsolata"/>
              </a:rPr>
              <a:t>git init</a:t>
            </a:r>
            <a:endParaRPr>
              <a:solidFill>
                <a:srgbClr val="00FF00"/>
              </a:solidFill>
              <a:latin typeface="Inconsolata"/>
              <a:ea typeface="Inconsolata"/>
              <a:cs typeface="Inconsolata"/>
              <a:sym typeface="Inconsolat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311700" y="292950"/>
            <a:ext cx="8520600" cy="5727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tr" b="1">
                <a:solidFill>
                  <a:srgbClr val="F14E32"/>
                </a:solidFill>
              </a:rPr>
              <a:t>clone</a:t>
            </a:r>
            <a:endParaRPr b="1">
              <a:solidFill>
                <a:srgbClr val="F14E32"/>
              </a:solidFill>
            </a:endParaRPr>
          </a:p>
        </p:txBody>
      </p:sp>
      <p:cxnSp>
        <p:nvCxnSpPr>
          <p:cNvPr id="209" name="Shape 209"/>
          <p:cNvCxnSpPr/>
          <p:nvPr/>
        </p:nvCxnSpPr>
        <p:spPr>
          <a:xfrm rot="10800000" flipH="1">
            <a:off x="322950" y="939200"/>
            <a:ext cx="8498100" cy="9000"/>
          </a:xfrm>
          <a:prstGeom prst="straightConnector1">
            <a:avLst/>
          </a:prstGeom>
          <a:noFill/>
          <a:ln w="38100" cap="flat" cmpd="sng">
            <a:solidFill>
              <a:srgbClr val="F14E32"/>
            </a:solidFill>
            <a:prstDash val="lgDash"/>
            <a:round/>
            <a:headEnd type="none" w="med" len="med"/>
            <a:tailEnd type="none" w="med" len="med"/>
          </a:ln>
        </p:spPr>
      </p:cxnSp>
      <p:sp>
        <p:nvSpPr>
          <p:cNvPr id="210" name="Shape 210"/>
          <p:cNvSpPr txBox="1">
            <a:spLocks noGrp="1"/>
          </p:cNvSpPr>
          <p:nvPr>
            <p:ph type="body" idx="1"/>
          </p:nvPr>
        </p:nvSpPr>
        <p:spPr>
          <a:xfrm>
            <a:off x="311700" y="1189700"/>
            <a:ext cx="8266800" cy="12075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tr" sz="2000">
                <a:solidFill>
                  <a:srgbClr val="4E443C"/>
                </a:solidFill>
                <a:highlight>
                  <a:srgbClr val="FCFCFA"/>
                </a:highlight>
                <a:latin typeface="Georgia"/>
                <a:ea typeface="Georgia"/>
                <a:cs typeface="Georgia"/>
                <a:sym typeface="Georgia"/>
              </a:rPr>
              <a:t>Yerelde veya uzak bir sunucuda yer alan bir deponun çalışan bir kopyasını bulunduğumuz dizine kopyalar.</a:t>
            </a:r>
            <a:endParaRPr sz="2000">
              <a:solidFill>
                <a:srgbClr val="4E443C"/>
              </a:solidFill>
              <a:highlight>
                <a:srgbClr val="FCFCFA"/>
              </a:highlight>
              <a:latin typeface="Georgia"/>
              <a:ea typeface="Georgia"/>
              <a:cs typeface="Georgia"/>
              <a:sym typeface="Georgia"/>
            </a:endParaRPr>
          </a:p>
        </p:txBody>
      </p:sp>
      <p:sp>
        <p:nvSpPr>
          <p:cNvPr id="211" name="Shape 211"/>
          <p:cNvSpPr txBox="1"/>
          <p:nvPr/>
        </p:nvSpPr>
        <p:spPr>
          <a:xfrm>
            <a:off x="3855400" y="3748050"/>
            <a:ext cx="4965600" cy="960492"/>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tr" dirty="0">
                <a:solidFill>
                  <a:srgbClr val="00FF00"/>
                </a:solidFill>
                <a:latin typeface="Inconsolata"/>
                <a:ea typeface="Inconsolata"/>
                <a:cs typeface="Inconsolata"/>
                <a:sym typeface="Inconsolata"/>
              </a:rPr>
              <a:t>git clone /yol/repo</a:t>
            </a:r>
            <a:endParaRPr dirty="0">
              <a:solidFill>
                <a:srgbClr val="00FF00"/>
              </a:solidFill>
              <a:latin typeface="Inconsolata"/>
              <a:ea typeface="Inconsolata"/>
              <a:cs typeface="Inconsolata"/>
              <a:sym typeface="Inconsolata"/>
            </a:endParaRPr>
          </a:p>
          <a:p>
            <a:pPr marL="0" lvl="0" indent="0" rtl="0">
              <a:spcBef>
                <a:spcPts val="0"/>
              </a:spcBef>
              <a:spcAft>
                <a:spcPts val="0"/>
              </a:spcAft>
              <a:buNone/>
            </a:pPr>
            <a:r>
              <a:rPr lang="tr" dirty="0">
                <a:solidFill>
                  <a:srgbClr val="00FF00"/>
                </a:solidFill>
                <a:latin typeface="Inconsolata"/>
                <a:ea typeface="Inconsolata"/>
                <a:cs typeface="Inconsolata"/>
                <a:sym typeface="Inconsolata"/>
              </a:rPr>
              <a:t>git clone https://github.com/gitsunu/ilkrepo.git</a:t>
            </a:r>
            <a:endParaRPr dirty="0">
              <a:solidFill>
                <a:srgbClr val="00FF00"/>
              </a:solidFill>
              <a:latin typeface="Inconsolata"/>
              <a:ea typeface="Inconsolata"/>
              <a:cs typeface="Inconsolata"/>
              <a:sym typeface="Inconsolat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11700" y="292950"/>
            <a:ext cx="8520600" cy="5727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tr" b="1">
                <a:solidFill>
                  <a:srgbClr val="F14E32"/>
                </a:solidFill>
              </a:rPr>
              <a:t>add</a:t>
            </a:r>
            <a:endParaRPr b="1">
              <a:solidFill>
                <a:srgbClr val="F14E32"/>
              </a:solidFill>
            </a:endParaRPr>
          </a:p>
        </p:txBody>
      </p:sp>
      <p:cxnSp>
        <p:nvCxnSpPr>
          <p:cNvPr id="217" name="Shape 217"/>
          <p:cNvCxnSpPr/>
          <p:nvPr/>
        </p:nvCxnSpPr>
        <p:spPr>
          <a:xfrm rot="10800000" flipH="1">
            <a:off x="322950" y="939200"/>
            <a:ext cx="8498100" cy="9000"/>
          </a:xfrm>
          <a:prstGeom prst="straightConnector1">
            <a:avLst/>
          </a:prstGeom>
          <a:noFill/>
          <a:ln w="38100" cap="flat" cmpd="sng">
            <a:solidFill>
              <a:srgbClr val="F14E32"/>
            </a:solidFill>
            <a:prstDash val="lgDash"/>
            <a:round/>
            <a:headEnd type="none" w="med" len="med"/>
            <a:tailEnd type="none" w="med" len="med"/>
          </a:ln>
        </p:spPr>
      </p:cxnSp>
      <p:sp>
        <p:nvSpPr>
          <p:cNvPr id="218" name="Shape 218"/>
          <p:cNvSpPr txBox="1">
            <a:spLocks noGrp="1"/>
          </p:cNvSpPr>
          <p:nvPr>
            <p:ph type="body" idx="1"/>
          </p:nvPr>
        </p:nvSpPr>
        <p:spPr>
          <a:xfrm>
            <a:off x="311700" y="1189700"/>
            <a:ext cx="8266800" cy="12075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tr" sz="2000">
                <a:solidFill>
                  <a:srgbClr val="4E443C"/>
                </a:solidFill>
                <a:highlight>
                  <a:srgbClr val="FCFCFA"/>
                </a:highlight>
                <a:latin typeface="Georgia"/>
                <a:ea typeface="Georgia"/>
                <a:cs typeface="Georgia"/>
                <a:sym typeface="Georgia"/>
              </a:rPr>
              <a:t>Belirtilen dosyayı ya da tüm projeyi çalışma dizinine (index) gönderir.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Başka bir deyişle commit’lemeye hazır hale getirir.</a:t>
            </a:r>
            <a:endParaRPr sz="2000">
              <a:solidFill>
                <a:srgbClr val="4E443C"/>
              </a:solidFill>
              <a:highlight>
                <a:srgbClr val="FCFCFA"/>
              </a:highlight>
              <a:latin typeface="Georgia"/>
              <a:ea typeface="Georgia"/>
              <a:cs typeface="Georgia"/>
              <a:sym typeface="Georgia"/>
            </a:endParaRPr>
          </a:p>
        </p:txBody>
      </p:sp>
      <p:sp>
        <p:nvSpPr>
          <p:cNvPr id="219" name="Shape 219"/>
          <p:cNvSpPr txBox="1"/>
          <p:nvPr/>
        </p:nvSpPr>
        <p:spPr>
          <a:xfrm>
            <a:off x="5519200" y="3748050"/>
            <a:ext cx="3301800" cy="6531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tr">
                <a:solidFill>
                  <a:srgbClr val="00FF00"/>
                </a:solidFill>
                <a:latin typeface="Inconsolata"/>
                <a:ea typeface="Inconsolata"/>
                <a:cs typeface="Inconsolata"/>
                <a:sym typeface="Inconsolata"/>
              </a:rPr>
              <a:t>git add --all</a:t>
            </a:r>
            <a:br>
              <a:rPr lang="tr">
                <a:solidFill>
                  <a:srgbClr val="00FF00"/>
                </a:solidFill>
                <a:latin typeface="Inconsolata"/>
                <a:ea typeface="Inconsolata"/>
                <a:cs typeface="Inconsolata"/>
                <a:sym typeface="Inconsolata"/>
              </a:rPr>
            </a:br>
            <a:r>
              <a:rPr lang="tr">
                <a:solidFill>
                  <a:srgbClr val="00FF00"/>
                </a:solidFill>
                <a:latin typeface="Inconsolata"/>
                <a:ea typeface="Inconsolata"/>
                <a:cs typeface="Inconsolata"/>
                <a:sym typeface="Inconsolata"/>
              </a:rPr>
              <a:t>git add README.md</a:t>
            </a:r>
            <a:endParaRPr>
              <a:solidFill>
                <a:srgbClr val="00FF00"/>
              </a:solidFill>
              <a:latin typeface="Inconsolata"/>
              <a:ea typeface="Inconsolata"/>
              <a:cs typeface="Inconsolata"/>
              <a:sym typeface="Inconsolat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311700" y="292950"/>
            <a:ext cx="8520600" cy="5727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tr" b="1">
                <a:solidFill>
                  <a:srgbClr val="F14E32"/>
                </a:solidFill>
              </a:rPr>
              <a:t>rm</a:t>
            </a:r>
            <a:endParaRPr b="1">
              <a:solidFill>
                <a:srgbClr val="F14E32"/>
              </a:solidFill>
            </a:endParaRPr>
          </a:p>
        </p:txBody>
      </p:sp>
      <p:cxnSp>
        <p:nvCxnSpPr>
          <p:cNvPr id="225" name="Shape 225"/>
          <p:cNvCxnSpPr/>
          <p:nvPr/>
        </p:nvCxnSpPr>
        <p:spPr>
          <a:xfrm rot="10800000" flipH="1">
            <a:off x="322950" y="939200"/>
            <a:ext cx="8498100" cy="9000"/>
          </a:xfrm>
          <a:prstGeom prst="straightConnector1">
            <a:avLst/>
          </a:prstGeom>
          <a:noFill/>
          <a:ln w="38100" cap="flat" cmpd="sng">
            <a:solidFill>
              <a:srgbClr val="F14E32"/>
            </a:solidFill>
            <a:prstDash val="lgDash"/>
            <a:round/>
            <a:headEnd type="none" w="med" len="med"/>
            <a:tailEnd type="none" w="med" len="med"/>
          </a:ln>
        </p:spPr>
      </p:cxnSp>
      <p:sp>
        <p:nvSpPr>
          <p:cNvPr id="226" name="Shape 226"/>
          <p:cNvSpPr txBox="1">
            <a:spLocks noGrp="1"/>
          </p:cNvSpPr>
          <p:nvPr>
            <p:ph type="body" idx="1"/>
          </p:nvPr>
        </p:nvSpPr>
        <p:spPr>
          <a:xfrm>
            <a:off x="311700" y="1189700"/>
            <a:ext cx="8266800" cy="12075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tr" sz="2000">
                <a:solidFill>
                  <a:srgbClr val="4E443C"/>
                </a:solidFill>
                <a:highlight>
                  <a:srgbClr val="FCFCFA"/>
                </a:highlight>
                <a:latin typeface="Georgia"/>
                <a:ea typeface="Georgia"/>
                <a:cs typeface="Georgia"/>
                <a:sym typeface="Georgia"/>
              </a:rPr>
              <a:t>Belirtilen dosyayı ya da tüm projeyi çalışma dizininden (index) siler.</a:t>
            </a:r>
            <a:br>
              <a:rPr lang="tr" sz="2000">
                <a:solidFill>
                  <a:srgbClr val="4E443C"/>
                </a:solidFill>
                <a:highlight>
                  <a:srgbClr val="FCFCFA"/>
                </a:highlight>
                <a:latin typeface="Georgia"/>
                <a:ea typeface="Georgia"/>
                <a:cs typeface="Georgia"/>
                <a:sym typeface="Georgia"/>
              </a:rPr>
            </a:br>
            <a:endParaRPr sz="2000">
              <a:solidFill>
                <a:srgbClr val="4E443C"/>
              </a:solidFill>
              <a:highlight>
                <a:srgbClr val="FCFCFA"/>
              </a:highlight>
              <a:latin typeface="Georgia"/>
              <a:ea typeface="Georgia"/>
              <a:cs typeface="Georgia"/>
              <a:sym typeface="Georgia"/>
            </a:endParaRPr>
          </a:p>
        </p:txBody>
      </p:sp>
      <p:sp>
        <p:nvSpPr>
          <p:cNvPr id="227" name="Shape 227"/>
          <p:cNvSpPr txBox="1"/>
          <p:nvPr/>
        </p:nvSpPr>
        <p:spPr>
          <a:xfrm>
            <a:off x="5519200" y="3748050"/>
            <a:ext cx="3301800" cy="6531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tr">
                <a:solidFill>
                  <a:srgbClr val="00FF00"/>
                </a:solidFill>
                <a:latin typeface="Inconsolata"/>
                <a:ea typeface="Inconsolata"/>
                <a:cs typeface="Inconsolata"/>
                <a:sym typeface="Inconsolata"/>
              </a:rPr>
              <a:t>git rm README.md</a:t>
            </a:r>
            <a:endParaRPr>
              <a:solidFill>
                <a:srgbClr val="00FF00"/>
              </a:solidFill>
              <a:latin typeface="Inconsolata"/>
              <a:ea typeface="Inconsolata"/>
              <a:cs typeface="Inconsolata"/>
              <a:sym typeface="Inconsolat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311700" y="292950"/>
            <a:ext cx="8520600" cy="5727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tr" b="1">
                <a:solidFill>
                  <a:srgbClr val="F14E32"/>
                </a:solidFill>
              </a:rPr>
              <a:t>commit</a:t>
            </a:r>
            <a:endParaRPr b="1">
              <a:solidFill>
                <a:srgbClr val="F14E32"/>
              </a:solidFill>
            </a:endParaRPr>
          </a:p>
        </p:txBody>
      </p:sp>
      <p:cxnSp>
        <p:nvCxnSpPr>
          <p:cNvPr id="233" name="Shape 233"/>
          <p:cNvCxnSpPr/>
          <p:nvPr/>
        </p:nvCxnSpPr>
        <p:spPr>
          <a:xfrm rot="10800000" flipH="1">
            <a:off x="322950" y="939200"/>
            <a:ext cx="8498100" cy="9000"/>
          </a:xfrm>
          <a:prstGeom prst="straightConnector1">
            <a:avLst/>
          </a:prstGeom>
          <a:noFill/>
          <a:ln w="38100" cap="flat" cmpd="sng">
            <a:solidFill>
              <a:srgbClr val="F14E32"/>
            </a:solidFill>
            <a:prstDash val="lgDash"/>
            <a:round/>
            <a:headEnd type="none" w="med" len="med"/>
            <a:tailEnd type="none" w="med" len="med"/>
          </a:ln>
        </p:spPr>
      </p:cxnSp>
      <p:sp>
        <p:nvSpPr>
          <p:cNvPr id="234" name="Shape 234"/>
          <p:cNvSpPr txBox="1">
            <a:spLocks noGrp="1"/>
          </p:cNvSpPr>
          <p:nvPr>
            <p:ph type="body" idx="1"/>
          </p:nvPr>
        </p:nvSpPr>
        <p:spPr>
          <a:xfrm>
            <a:off x="311700" y="1189700"/>
            <a:ext cx="8266800" cy="1994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tr" sz="2000">
                <a:solidFill>
                  <a:srgbClr val="4E443C"/>
                </a:solidFill>
                <a:highlight>
                  <a:srgbClr val="FCFCFA"/>
                </a:highlight>
                <a:latin typeface="Georgia"/>
                <a:ea typeface="Georgia"/>
                <a:cs typeface="Georgia"/>
                <a:sym typeface="Georgia"/>
              </a:rPr>
              <a:t>Çalışma dizinine eklenen dosyaları HEAD denilen .git klasörü içindeki kısıma ekler. Commit işlemi yerelde gerçekleşen bir işlemdir. Uzak sunucudaki depoda bir değişiklik yapmaz.</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-m parametresiyle açıklama kısmı olmadan hızlı bir biçimde commit atmamız mümkün.</a:t>
            </a:r>
            <a:endParaRPr sz="2000">
              <a:solidFill>
                <a:srgbClr val="4E443C"/>
              </a:solidFill>
              <a:highlight>
                <a:srgbClr val="FCFCFA"/>
              </a:highlight>
              <a:latin typeface="Georgia"/>
              <a:ea typeface="Georgia"/>
              <a:cs typeface="Georgia"/>
              <a:sym typeface="Georgia"/>
            </a:endParaRPr>
          </a:p>
        </p:txBody>
      </p:sp>
      <p:sp>
        <p:nvSpPr>
          <p:cNvPr id="235" name="Shape 235"/>
          <p:cNvSpPr txBox="1"/>
          <p:nvPr/>
        </p:nvSpPr>
        <p:spPr>
          <a:xfrm>
            <a:off x="5519200" y="3748050"/>
            <a:ext cx="3301800" cy="6531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tr">
                <a:solidFill>
                  <a:srgbClr val="00FF00"/>
                </a:solidFill>
                <a:latin typeface="Inconsolata"/>
                <a:ea typeface="Inconsolata"/>
                <a:cs typeface="Inconsolata"/>
                <a:sym typeface="Inconsolata"/>
              </a:rPr>
              <a:t>git commit -m “ilk commit”</a:t>
            </a:r>
            <a:endParaRPr>
              <a:solidFill>
                <a:srgbClr val="00FF00"/>
              </a:solidFill>
              <a:latin typeface="Inconsolata"/>
              <a:ea typeface="Inconsolata"/>
              <a:cs typeface="Inconsolata"/>
              <a:sym typeface="Inconsolat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11700" y="292950"/>
            <a:ext cx="8520600" cy="5727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tr" b="1">
                <a:solidFill>
                  <a:srgbClr val="F14E32"/>
                </a:solidFill>
              </a:rPr>
              <a:t>push</a:t>
            </a:r>
            <a:endParaRPr b="1">
              <a:solidFill>
                <a:srgbClr val="F14E32"/>
              </a:solidFill>
            </a:endParaRPr>
          </a:p>
        </p:txBody>
      </p:sp>
      <p:cxnSp>
        <p:nvCxnSpPr>
          <p:cNvPr id="241" name="Shape 241"/>
          <p:cNvCxnSpPr/>
          <p:nvPr/>
        </p:nvCxnSpPr>
        <p:spPr>
          <a:xfrm rot="10800000" flipH="1">
            <a:off x="322950" y="939200"/>
            <a:ext cx="8498100" cy="9000"/>
          </a:xfrm>
          <a:prstGeom prst="straightConnector1">
            <a:avLst/>
          </a:prstGeom>
          <a:noFill/>
          <a:ln w="38100" cap="flat" cmpd="sng">
            <a:solidFill>
              <a:srgbClr val="F14E32"/>
            </a:solidFill>
            <a:prstDash val="lgDash"/>
            <a:round/>
            <a:headEnd type="none" w="med" len="med"/>
            <a:tailEnd type="none" w="med" len="med"/>
          </a:ln>
        </p:spPr>
      </p:cxnSp>
      <p:sp>
        <p:nvSpPr>
          <p:cNvPr id="242" name="Shape 242"/>
          <p:cNvSpPr txBox="1">
            <a:spLocks noGrp="1"/>
          </p:cNvSpPr>
          <p:nvPr>
            <p:ph type="body" idx="1"/>
          </p:nvPr>
        </p:nvSpPr>
        <p:spPr>
          <a:xfrm>
            <a:off x="311700" y="1189700"/>
            <a:ext cx="8266800" cy="1994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tr" sz="2000">
                <a:solidFill>
                  <a:srgbClr val="4E443C"/>
                </a:solidFill>
                <a:highlight>
                  <a:srgbClr val="FCFCFA"/>
                </a:highlight>
                <a:latin typeface="Georgia"/>
                <a:ea typeface="Georgia"/>
                <a:cs typeface="Georgia"/>
                <a:sym typeface="Georgia"/>
              </a:rPr>
              <a:t>Commit kısmında projemizin yerel depomuzdaki HEAD dosyasında saklandığını belirtmiştik. Şimdi ise push komutu ile saklanan projemizi uzak sunucuya göndebiliriz.</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origin bizim uzak sunucumuzu (remote), master ise uzak sunucudaki ana branch (branş) ’imizi temsil ediyor. </a:t>
            </a:r>
            <a:endParaRPr sz="2000">
              <a:solidFill>
                <a:srgbClr val="4E443C"/>
              </a:solidFill>
              <a:highlight>
                <a:srgbClr val="FCFCFA"/>
              </a:highlight>
              <a:latin typeface="Georgia"/>
              <a:ea typeface="Georgia"/>
              <a:cs typeface="Georgia"/>
              <a:sym typeface="Georgia"/>
            </a:endParaRPr>
          </a:p>
        </p:txBody>
      </p:sp>
      <p:sp>
        <p:nvSpPr>
          <p:cNvPr id="243" name="Shape 243"/>
          <p:cNvSpPr txBox="1"/>
          <p:nvPr/>
        </p:nvSpPr>
        <p:spPr>
          <a:xfrm>
            <a:off x="5519200" y="3748050"/>
            <a:ext cx="3301800" cy="6531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tr">
                <a:solidFill>
                  <a:srgbClr val="00FF00"/>
                </a:solidFill>
                <a:latin typeface="Inconsolata"/>
                <a:ea typeface="Inconsolata"/>
                <a:cs typeface="Inconsolata"/>
                <a:sym typeface="Inconsolata"/>
              </a:rPr>
              <a:t>git push origin master</a:t>
            </a:r>
            <a:endParaRPr>
              <a:solidFill>
                <a:srgbClr val="00FF00"/>
              </a:solidFill>
              <a:latin typeface="Inconsolata"/>
              <a:ea typeface="Inconsolata"/>
              <a:cs typeface="Inconsolata"/>
              <a:sym typeface="Inconsolat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311700" y="292950"/>
            <a:ext cx="8520600" cy="5727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tr" b="1">
                <a:solidFill>
                  <a:srgbClr val="F14E32"/>
                </a:solidFill>
              </a:rPr>
              <a:t>Markdown</a:t>
            </a:r>
            <a:endParaRPr b="1">
              <a:solidFill>
                <a:srgbClr val="F14E32"/>
              </a:solidFill>
            </a:endParaRPr>
          </a:p>
        </p:txBody>
      </p:sp>
      <p:cxnSp>
        <p:nvCxnSpPr>
          <p:cNvPr id="249" name="Shape 249"/>
          <p:cNvCxnSpPr/>
          <p:nvPr/>
        </p:nvCxnSpPr>
        <p:spPr>
          <a:xfrm rot="10800000" flipH="1">
            <a:off x="322950" y="939200"/>
            <a:ext cx="8498100" cy="9000"/>
          </a:xfrm>
          <a:prstGeom prst="straightConnector1">
            <a:avLst/>
          </a:prstGeom>
          <a:noFill/>
          <a:ln w="38100" cap="flat" cmpd="sng">
            <a:solidFill>
              <a:srgbClr val="F14E32"/>
            </a:solidFill>
            <a:prstDash val="lgDash"/>
            <a:round/>
            <a:headEnd type="none" w="med" len="med"/>
            <a:tailEnd type="none" w="med" len="med"/>
          </a:ln>
        </p:spPr>
      </p:cxnSp>
      <p:sp>
        <p:nvSpPr>
          <p:cNvPr id="250" name="Shape 250"/>
          <p:cNvSpPr txBox="1">
            <a:spLocks noGrp="1"/>
          </p:cNvSpPr>
          <p:nvPr>
            <p:ph type="body" idx="1"/>
          </p:nvPr>
        </p:nvSpPr>
        <p:spPr>
          <a:xfrm>
            <a:off x="311700" y="1189700"/>
            <a:ext cx="8520600" cy="8229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tr" sz="2000">
                <a:solidFill>
                  <a:srgbClr val="4E443C"/>
                </a:solidFill>
                <a:highlight>
                  <a:srgbClr val="FCFCFA"/>
                </a:highlight>
                <a:latin typeface="Georgia"/>
                <a:ea typeface="Georgia"/>
                <a:cs typeface="Georgia"/>
                <a:sym typeface="Georgia"/>
              </a:rPr>
              <a:t>Markdown ayrıntılı dökumantasyonuna aşağıdaki linkten ulaşabilirsiniz.</a:t>
            </a:r>
            <a:br>
              <a:rPr lang="tr" sz="2000">
                <a:solidFill>
                  <a:srgbClr val="4E443C"/>
                </a:solidFill>
                <a:highlight>
                  <a:srgbClr val="FCFCFA"/>
                </a:highlight>
                <a:latin typeface="Georgia"/>
                <a:ea typeface="Georgia"/>
                <a:cs typeface="Georgia"/>
                <a:sym typeface="Georgia"/>
              </a:rPr>
            </a:br>
            <a:r>
              <a:rPr lang="tr" sz="2000" u="sng">
                <a:solidFill>
                  <a:schemeClr val="hlink"/>
                </a:solidFill>
                <a:highlight>
                  <a:srgbClr val="FCFCFA"/>
                </a:highlight>
                <a:latin typeface="Georgia"/>
                <a:ea typeface="Georgia"/>
                <a:cs typeface="Georgia"/>
                <a:sym typeface="Georgia"/>
                <a:hlinkClick r:id="rId3"/>
              </a:rPr>
              <a:t>https://guides.github.com/features/mastering-markdown/</a:t>
            </a:r>
            <a:endParaRPr sz="2000">
              <a:solidFill>
                <a:srgbClr val="0000FF"/>
              </a:solidFill>
              <a:highlight>
                <a:srgbClr val="FCFCFA"/>
              </a:highlight>
              <a:latin typeface="Georgia"/>
              <a:ea typeface="Georgia"/>
              <a:cs typeface="Georgia"/>
              <a:sym typeface="Georgia"/>
            </a:endParaRPr>
          </a:p>
        </p:txBody>
      </p:sp>
      <p:pic>
        <p:nvPicPr>
          <p:cNvPr id="251" name="Shape 251"/>
          <p:cNvPicPr preferRelativeResize="0"/>
          <p:nvPr/>
        </p:nvPicPr>
        <p:blipFill>
          <a:blip r:embed="rId4">
            <a:alphaModFix/>
          </a:blip>
          <a:stretch>
            <a:fillRect/>
          </a:stretch>
        </p:blipFill>
        <p:spPr>
          <a:xfrm>
            <a:off x="4141975" y="2084300"/>
            <a:ext cx="4409388" cy="2754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p:nvPr/>
        </p:nvSpPr>
        <p:spPr>
          <a:xfrm>
            <a:off x="0" y="644050"/>
            <a:ext cx="9144000" cy="10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tr" sz="4800" b="1">
                <a:solidFill>
                  <a:srgbClr val="F14E32"/>
                </a:solidFill>
              </a:rPr>
              <a:t>Sorularımız</a:t>
            </a:r>
            <a:endParaRPr sz="4800" b="1">
              <a:solidFill>
                <a:srgbClr val="F14E32"/>
              </a:solidFill>
            </a:endParaRPr>
          </a:p>
        </p:txBody>
      </p:sp>
      <p:pic>
        <p:nvPicPr>
          <p:cNvPr id="263" name="Shape 263"/>
          <p:cNvPicPr preferRelativeResize="0"/>
          <p:nvPr/>
        </p:nvPicPr>
        <p:blipFill>
          <a:blip r:embed="rId3">
            <a:alphaModFix/>
          </a:blip>
          <a:stretch>
            <a:fillRect/>
          </a:stretch>
        </p:blipFill>
        <p:spPr>
          <a:xfrm>
            <a:off x="3327100" y="1521050"/>
            <a:ext cx="2489800" cy="3112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p:nvPr/>
        </p:nvSpPr>
        <p:spPr>
          <a:xfrm>
            <a:off x="984900" y="1243425"/>
            <a:ext cx="6404700" cy="1529700"/>
          </a:xfrm>
          <a:prstGeom prst="rect">
            <a:avLst/>
          </a:prstGeom>
          <a:noFill/>
          <a:ln>
            <a:noFill/>
          </a:ln>
        </p:spPr>
        <p:txBody>
          <a:bodyPr spcFirstLastPara="1" wrap="square" lIns="91425" tIns="91425" rIns="91425" bIns="91425" anchor="t" anchorCtr="0">
            <a:noAutofit/>
          </a:bodyPr>
          <a:lstStyle/>
          <a:p>
            <a:pPr marL="457200" lvl="0" indent="-381000">
              <a:spcBef>
                <a:spcPts val="0"/>
              </a:spcBef>
              <a:spcAft>
                <a:spcPts val="0"/>
              </a:spcAft>
              <a:buClr>
                <a:srgbClr val="F14E32"/>
              </a:buClr>
              <a:buSzPts val="2400"/>
              <a:buAutoNum type="arabicParenR"/>
            </a:pPr>
            <a:r>
              <a:rPr lang="tr" sz="2400">
                <a:solidFill>
                  <a:srgbClr val="F14E32"/>
                </a:solidFill>
              </a:rPr>
              <a:t>Git nedir?</a:t>
            </a:r>
            <a:endParaRPr sz="2400">
              <a:solidFill>
                <a:srgbClr val="F14E32"/>
              </a:solidFill>
            </a:endParaRPr>
          </a:p>
        </p:txBody>
      </p:sp>
      <p:sp>
        <p:nvSpPr>
          <p:cNvPr id="269" name="Shape 269"/>
          <p:cNvSpPr txBox="1">
            <a:spLocks noGrp="1"/>
          </p:cNvSpPr>
          <p:nvPr>
            <p:ph type="body" idx="1"/>
          </p:nvPr>
        </p:nvSpPr>
        <p:spPr>
          <a:xfrm>
            <a:off x="984900" y="1905350"/>
            <a:ext cx="7174200" cy="1994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tr" sz="2000">
                <a:solidFill>
                  <a:srgbClr val="4E443C"/>
                </a:solidFill>
                <a:highlight>
                  <a:srgbClr val="FCFCFA"/>
                </a:highlight>
                <a:latin typeface="Georgia"/>
                <a:ea typeface="Georgia"/>
                <a:cs typeface="Georgia"/>
                <a:sym typeface="Georgia"/>
              </a:rPr>
              <a:t>A-) Versiyon kontrol sistemidir.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Kontrol sistem versiyonudur.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Sistemlerin versiyonlanmış kontrolüdür.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Geri dönüşümlü internet teknolojisidir.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Dosya paylaşımı platformudur.</a:t>
            </a:r>
            <a:endParaRPr sz="2000">
              <a:solidFill>
                <a:srgbClr val="4E443C"/>
              </a:solidFill>
              <a:highlight>
                <a:srgbClr val="FCFCFA"/>
              </a:highlight>
              <a:latin typeface="Georgia"/>
              <a:ea typeface="Georgia"/>
              <a:cs typeface="Georgia"/>
              <a:sym typeface="Georgi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p:nvPr/>
        </p:nvSpPr>
        <p:spPr>
          <a:xfrm>
            <a:off x="984900" y="1243425"/>
            <a:ext cx="6404700" cy="1529700"/>
          </a:xfrm>
          <a:prstGeom prst="rect">
            <a:avLst/>
          </a:prstGeom>
          <a:noFill/>
          <a:ln>
            <a:noFill/>
          </a:ln>
        </p:spPr>
        <p:txBody>
          <a:bodyPr spcFirstLastPara="1" wrap="square" lIns="91425" tIns="91425" rIns="91425" bIns="91425" anchor="t" anchorCtr="0">
            <a:noAutofit/>
          </a:bodyPr>
          <a:lstStyle/>
          <a:p>
            <a:pPr marL="457200" lvl="0" indent="-381000" rtl="0">
              <a:spcBef>
                <a:spcPts val="0"/>
              </a:spcBef>
              <a:spcAft>
                <a:spcPts val="0"/>
              </a:spcAft>
              <a:buClr>
                <a:srgbClr val="F14E32"/>
              </a:buClr>
              <a:buSzPts val="2400"/>
              <a:buAutoNum type="arabicParenR"/>
            </a:pPr>
            <a:r>
              <a:rPr lang="tr" sz="2400">
                <a:solidFill>
                  <a:srgbClr val="F14E32"/>
                </a:solidFill>
              </a:rPr>
              <a:t>Git nedir?</a:t>
            </a:r>
            <a:endParaRPr sz="2400">
              <a:solidFill>
                <a:srgbClr val="F14E32"/>
              </a:solidFill>
            </a:endParaRPr>
          </a:p>
        </p:txBody>
      </p:sp>
      <p:sp>
        <p:nvSpPr>
          <p:cNvPr id="275" name="Shape 275"/>
          <p:cNvSpPr txBox="1">
            <a:spLocks noGrp="1"/>
          </p:cNvSpPr>
          <p:nvPr>
            <p:ph type="body" idx="1"/>
          </p:nvPr>
        </p:nvSpPr>
        <p:spPr>
          <a:xfrm>
            <a:off x="984900" y="1905350"/>
            <a:ext cx="7174200" cy="1994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tr" sz="2000">
                <a:solidFill>
                  <a:srgbClr val="4E443C"/>
                </a:solidFill>
                <a:highlight>
                  <a:srgbClr val="FCFCFA"/>
                </a:highlight>
                <a:latin typeface="Georgia"/>
                <a:ea typeface="Georgia"/>
                <a:cs typeface="Georgia"/>
                <a:sym typeface="Georgia"/>
              </a:rPr>
              <a:t>A-) Versiyon kontrol sistemidir.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Kontrol sistem versiyonudur.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Sistemlerin versiyonlanmış kontrolüdür.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Geri dönüşümlü internet teknolojisidir.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Dosya paylaşımı platformudur.</a:t>
            </a:r>
            <a:endParaRPr sz="2000">
              <a:solidFill>
                <a:srgbClr val="4E443C"/>
              </a:solidFill>
              <a:highlight>
                <a:srgbClr val="FCFCFA"/>
              </a:highlight>
              <a:latin typeface="Georgia"/>
              <a:ea typeface="Georgia"/>
              <a:cs typeface="Georgia"/>
              <a:sym typeface="Georgia"/>
            </a:endParaRPr>
          </a:p>
        </p:txBody>
      </p:sp>
      <p:sp>
        <p:nvSpPr>
          <p:cNvPr id="276" name="Shape 276"/>
          <p:cNvSpPr/>
          <p:nvPr/>
        </p:nvSpPr>
        <p:spPr>
          <a:xfrm>
            <a:off x="957150" y="1967950"/>
            <a:ext cx="447300" cy="366600"/>
          </a:xfrm>
          <a:prstGeom prst="ellipse">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292950"/>
            <a:ext cx="8520600" cy="572700"/>
          </a:xfrm>
          <a:prstGeom prst="rect">
            <a:avLst/>
          </a:prstGeom>
          <a:ln>
            <a:noFill/>
          </a:ln>
        </p:spPr>
        <p:txBody>
          <a:bodyPr spcFirstLastPara="1" wrap="square" lIns="91425" tIns="91425" rIns="91425" bIns="91425" anchor="t" anchorCtr="0">
            <a:noAutofit/>
          </a:bodyPr>
          <a:lstStyle/>
          <a:p>
            <a:pPr marL="0" lvl="0" indent="0">
              <a:spcBef>
                <a:spcPts val="0"/>
              </a:spcBef>
              <a:spcAft>
                <a:spcPts val="0"/>
              </a:spcAft>
              <a:buNone/>
            </a:pPr>
            <a:r>
              <a:rPr lang="tr" b="1">
                <a:solidFill>
                  <a:srgbClr val="F14E32"/>
                </a:solidFill>
              </a:rPr>
              <a:t>Sürüm Kontrolü Nedir?</a:t>
            </a:r>
            <a:endParaRPr b="1">
              <a:solidFill>
                <a:srgbClr val="F14E32"/>
              </a:solidFill>
            </a:endParaRPr>
          </a:p>
        </p:txBody>
      </p:sp>
      <p:sp>
        <p:nvSpPr>
          <p:cNvPr id="70" name="Shape 70"/>
          <p:cNvSpPr txBox="1">
            <a:spLocks noGrp="1"/>
          </p:cNvSpPr>
          <p:nvPr>
            <p:ph type="body" idx="1"/>
          </p:nvPr>
        </p:nvSpPr>
        <p:spPr>
          <a:xfrm>
            <a:off x="311700" y="1189700"/>
            <a:ext cx="8520600" cy="3200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tr" sz="2400">
                <a:solidFill>
                  <a:srgbClr val="4E443C"/>
                </a:solidFill>
                <a:highlight>
                  <a:srgbClr val="FCFCFA"/>
                </a:highlight>
                <a:latin typeface="Georgia"/>
                <a:ea typeface="Georgia"/>
                <a:cs typeface="Georgia"/>
                <a:sym typeface="Georgia"/>
              </a:rPr>
              <a:t>Sürüm kontrolü, bir ya da daha fazla dosya üzerinde yapılan değişiklikleri kaydeden ve daha sonra belirli bir sürüme geri dönebilmenizi sağlayan bir sistemdir.</a:t>
            </a:r>
            <a:endParaRPr sz="2400"/>
          </a:p>
        </p:txBody>
      </p:sp>
      <p:cxnSp>
        <p:nvCxnSpPr>
          <p:cNvPr id="71" name="Shape 71"/>
          <p:cNvCxnSpPr/>
          <p:nvPr/>
        </p:nvCxnSpPr>
        <p:spPr>
          <a:xfrm rot="10800000" flipH="1">
            <a:off x="322950" y="939200"/>
            <a:ext cx="8498100" cy="9000"/>
          </a:xfrm>
          <a:prstGeom prst="straightConnector1">
            <a:avLst/>
          </a:prstGeom>
          <a:noFill/>
          <a:ln w="38100" cap="flat" cmpd="sng">
            <a:solidFill>
              <a:srgbClr val="F14E32"/>
            </a:solidFill>
            <a:prstDash val="lgDash"/>
            <a:round/>
            <a:headEnd type="none" w="med" len="med"/>
            <a:tailEnd type="non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p:nvPr/>
        </p:nvSpPr>
        <p:spPr>
          <a:xfrm>
            <a:off x="984900" y="1565400"/>
            <a:ext cx="7709700" cy="2128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tr" sz="2100">
                <a:solidFill>
                  <a:srgbClr val="F14E32"/>
                </a:solidFill>
              </a:rPr>
              <a:t>2)	Yukarıdakilerden hangileri versiyon kontrol sistemlerinin çeşitlerindendir?</a:t>
            </a:r>
            <a:endParaRPr sz="2100">
              <a:solidFill>
                <a:srgbClr val="F14E32"/>
              </a:solidFill>
            </a:endParaRPr>
          </a:p>
        </p:txBody>
      </p:sp>
      <p:sp>
        <p:nvSpPr>
          <p:cNvPr id="282" name="Shape 282"/>
          <p:cNvSpPr txBox="1">
            <a:spLocks noGrp="1"/>
          </p:cNvSpPr>
          <p:nvPr>
            <p:ph type="body" idx="1"/>
          </p:nvPr>
        </p:nvSpPr>
        <p:spPr>
          <a:xfrm>
            <a:off x="984900" y="2352600"/>
            <a:ext cx="7174200" cy="1994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tr" sz="2000" dirty="0">
                <a:solidFill>
                  <a:srgbClr val="4E443C"/>
                </a:solidFill>
                <a:highlight>
                  <a:srgbClr val="FCFCFA"/>
                </a:highlight>
                <a:latin typeface="Georgia"/>
                <a:ea typeface="Georgia"/>
                <a:cs typeface="Georgia"/>
                <a:sym typeface="Georgia"/>
              </a:rPr>
              <a:t>A-) I ve II</a:t>
            </a:r>
            <a:br>
              <a:rPr lang="tr" sz="2000" dirty="0">
                <a:solidFill>
                  <a:srgbClr val="4E443C"/>
                </a:solidFill>
                <a:highlight>
                  <a:srgbClr val="FCFCFA"/>
                </a:highlight>
                <a:latin typeface="Georgia"/>
                <a:ea typeface="Georgia"/>
                <a:cs typeface="Georgia"/>
                <a:sym typeface="Georgia"/>
              </a:rPr>
            </a:br>
            <a:r>
              <a:rPr lang="tr" sz="2000" dirty="0">
                <a:solidFill>
                  <a:srgbClr val="4E443C"/>
                </a:solidFill>
                <a:highlight>
                  <a:srgbClr val="FCFCFA"/>
                </a:highlight>
                <a:latin typeface="Georgia"/>
                <a:ea typeface="Georgia"/>
                <a:cs typeface="Georgia"/>
                <a:sym typeface="Georgia"/>
              </a:rPr>
              <a:t>B-) I-II ve III</a:t>
            </a:r>
            <a:br>
              <a:rPr lang="tr" sz="2000" dirty="0">
                <a:solidFill>
                  <a:srgbClr val="4E443C"/>
                </a:solidFill>
                <a:highlight>
                  <a:srgbClr val="FCFCFA"/>
                </a:highlight>
                <a:latin typeface="Georgia"/>
                <a:ea typeface="Georgia"/>
                <a:cs typeface="Georgia"/>
                <a:sym typeface="Georgia"/>
              </a:rPr>
            </a:br>
            <a:r>
              <a:rPr lang="tr" sz="2000" dirty="0">
                <a:solidFill>
                  <a:srgbClr val="4E443C"/>
                </a:solidFill>
                <a:highlight>
                  <a:srgbClr val="FCFCFA"/>
                </a:highlight>
                <a:latin typeface="Georgia"/>
                <a:ea typeface="Georgia"/>
                <a:cs typeface="Georgia"/>
                <a:sym typeface="Georgia"/>
              </a:rPr>
              <a:t>C-) I ve IV</a:t>
            </a:r>
            <a:br>
              <a:rPr lang="tr" sz="2000" dirty="0">
                <a:solidFill>
                  <a:srgbClr val="4E443C"/>
                </a:solidFill>
                <a:highlight>
                  <a:srgbClr val="FCFCFA"/>
                </a:highlight>
                <a:latin typeface="Georgia"/>
                <a:ea typeface="Georgia"/>
                <a:cs typeface="Georgia"/>
                <a:sym typeface="Georgia"/>
              </a:rPr>
            </a:br>
            <a:r>
              <a:rPr lang="tr" sz="2000" dirty="0">
                <a:solidFill>
                  <a:srgbClr val="4E443C"/>
                </a:solidFill>
                <a:highlight>
                  <a:srgbClr val="FCFCFA"/>
                </a:highlight>
                <a:latin typeface="Georgia"/>
                <a:ea typeface="Georgia"/>
                <a:cs typeface="Georgia"/>
                <a:sym typeface="Georgia"/>
              </a:rPr>
              <a:t>D-) III ve IV</a:t>
            </a:r>
            <a:br>
              <a:rPr lang="tr" sz="2000" dirty="0">
                <a:solidFill>
                  <a:srgbClr val="4E443C"/>
                </a:solidFill>
                <a:highlight>
                  <a:srgbClr val="FCFCFA"/>
                </a:highlight>
                <a:latin typeface="Georgia"/>
                <a:ea typeface="Georgia"/>
                <a:cs typeface="Georgia"/>
                <a:sym typeface="Georgia"/>
              </a:rPr>
            </a:br>
            <a:r>
              <a:rPr lang="tr" sz="2000" dirty="0">
                <a:solidFill>
                  <a:srgbClr val="4E443C"/>
                </a:solidFill>
                <a:highlight>
                  <a:srgbClr val="FCFCFA"/>
                </a:highlight>
                <a:latin typeface="Georgia"/>
                <a:ea typeface="Georgia"/>
                <a:cs typeface="Georgia"/>
                <a:sym typeface="Georgia"/>
              </a:rPr>
              <a:t>E-) I-III ve IV</a:t>
            </a:r>
            <a:endParaRPr sz="2000" dirty="0">
              <a:solidFill>
                <a:srgbClr val="4E443C"/>
              </a:solidFill>
              <a:highlight>
                <a:srgbClr val="FCFCFA"/>
              </a:highlight>
              <a:latin typeface="Georgia"/>
              <a:ea typeface="Georgia"/>
              <a:cs typeface="Georgia"/>
              <a:sym typeface="Georgia"/>
            </a:endParaRPr>
          </a:p>
        </p:txBody>
      </p:sp>
      <p:sp>
        <p:nvSpPr>
          <p:cNvPr id="283" name="Shape 283"/>
          <p:cNvSpPr txBox="1">
            <a:spLocks noGrp="1"/>
          </p:cNvSpPr>
          <p:nvPr>
            <p:ph type="body" idx="1"/>
          </p:nvPr>
        </p:nvSpPr>
        <p:spPr>
          <a:xfrm>
            <a:off x="1252650" y="205800"/>
            <a:ext cx="7174200" cy="13596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tr" sz="2000" dirty="0">
                <a:solidFill>
                  <a:srgbClr val="4E443C"/>
                </a:solidFill>
                <a:highlight>
                  <a:srgbClr val="FCFCFA"/>
                </a:highlight>
                <a:latin typeface="Georgia"/>
                <a:ea typeface="Georgia"/>
                <a:cs typeface="Georgia"/>
                <a:sym typeface="Georgia"/>
              </a:rPr>
              <a:t>I - Yerel sürüm kontrol sistemi</a:t>
            </a:r>
            <a:br>
              <a:rPr lang="tr" sz="2000" dirty="0">
                <a:solidFill>
                  <a:srgbClr val="4E443C"/>
                </a:solidFill>
                <a:highlight>
                  <a:srgbClr val="FCFCFA"/>
                </a:highlight>
                <a:latin typeface="Georgia"/>
                <a:ea typeface="Georgia"/>
                <a:cs typeface="Georgia"/>
                <a:sym typeface="Georgia"/>
              </a:rPr>
            </a:br>
            <a:r>
              <a:rPr lang="tr" sz="2000" dirty="0">
                <a:solidFill>
                  <a:srgbClr val="4E443C"/>
                </a:solidFill>
                <a:highlight>
                  <a:srgbClr val="FCFCFA"/>
                </a:highlight>
                <a:latin typeface="Georgia"/>
                <a:ea typeface="Georgia"/>
                <a:cs typeface="Georgia"/>
                <a:sym typeface="Georgia"/>
              </a:rPr>
              <a:t>II - Sanal sürüm kontrol sistemi</a:t>
            </a:r>
            <a:br>
              <a:rPr lang="tr" sz="2000" dirty="0">
                <a:solidFill>
                  <a:srgbClr val="4E443C"/>
                </a:solidFill>
                <a:highlight>
                  <a:srgbClr val="FCFCFA"/>
                </a:highlight>
                <a:latin typeface="Georgia"/>
                <a:ea typeface="Georgia"/>
                <a:cs typeface="Georgia"/>
                <a:sym typeface="Georgia"/>
              </a:rPr>
            </a:br>
            <a:r>
              <a:rPr lang="tr" sz="2000" dirty="0">
                <a:solidFill>
                  <a:srgbClr val="4E443C"/>
                </a:solidFill>
                <a:highlight>
                  <a:srgbClr val="FCFCFA"/>
                </a:highlight>
                <a:latin typeface="Georgia"/>
                <a:ea typeface="Georgia"/>
                <a:cs typeface="Georgia"/>
                <a:sym typeface="Georgia"/>
              </a:rPr>
              <a:t>III - Merkezi sürüm kontrol sistemi</a:t>
            </a:r>
            <a:br>
              <a:rPr lang="tr" sz="2000" dirty="0">
                <a:solidFill>
                  <a:srgbClr val="4E443C"/>
                </a:solidFill>
                <a:highlight>
                  <a:srgbClr val="FCFCFA"/>
                </a:highlight>
                <a:latin typeface="Georgia"/>
                <a:ea typeface="Georgia"/>
                <a:cs typeface="Georgia"/>
                <a:sym typeface="Georgia"/>
              </a:rPr>
            </a:br>
            <a:r>
              <a:rPr lang="tr" sz="2000" dirty="0">
                <a:solidFill>
                  <a:srgbClr val="4E443C"/>
                </a:solidFill>
                <a:highlight>
                  <a:srgbClr val="FCFCFA"/>
                </a:highlight>
                <a:latin typeface="Georgia"/>
                <a:ea typeface="Georgia"/>
                <a:cs typeface="Georgia"/>
                <a:sym typeface="Georgia"/>
              </a:rPr>
              <a:t>IV - Dağıtık sürüm kontrol sistemi</a:t>
            </a:r>
            <a:br>
              <a:rPr lang="tr" sz="2000" dirty="0">
                <a:solidFill>
                  <a:srgbClr val="4E443C"/>
                </a:solidFill>
                <a:highlight>
                  <a:srgbClr val="FCFCFA"/>
                </a:highlight>
                <a:latin typeface="Georgia"/>
                <a:ea typeface="Georgia"/>
                <a:cs typeface="Georgia"/>
                <a:sym typeface="Georgia"/>
              </a:rPr>
            </a:br>
            <a:endParaRPr sz="2000" dirty="0">
              <a:solidFill>
                <a:srgbClr val="4E443C"/>
              </a:solidFill>
              <a:highlight>
                <a:srgbClr val="FCFCFA"/>
              </a:highlight>
              <a:latin typeface="Georgia"/>
              <a:ea typeface="Georgia"/>
              <a:cs typeface="Georgia"/>
              <a:sym typeface="Georgi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p:nvPr/>
        </p:nvSpPr>
        <p:spPr>
          <a:xfrm>
            <a:off x="984900" y="1565400"/>
            <a:ext cx="7709700" cy="2128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tr" sz="2100">
                <a:solidFill>
                  <a:srgbClr val="F14E32"/>
                </a:solidFill>
              </a:rPr>
              <a:t>2)	Yukarıdakilerden hangileri versiyon kontrol sistemlerinin çeşitlerindendir?</a:t>
            </a:r>
            <a:endParaRPr sz="2100">
              <a:solidFill>
                <a:srgbClr val="F14E32"/>
              </a:solidFill>
            </a:endParaRPr>
          </a:p>
        </p:txBody>
      </p:sp>
      <p:sp>
        <p:nvSpPr>
          <p:cNvPr id="289" name="Shape 289"/>
          <p:cNvSpPr txBox="1">
            <a:spLocks noGrp="1"/>
          </p:cNvSpPr>
          <p:nvPr>
            <p:ph type="body" idx="1"/>
          </p:nvPr>
        </p:nvSpPr>
        <p:spPr>
          <a:xfrm>
            <a:off x="984900" y="2352600"/>
            <a:ext cx="7174200" cy="1994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tr" sz="2000">
                <a:solidFill>
                  <a:srgbClr val="4E443C"/>
                </a:solidFill>
                <a:highlight>
                  <a:srgbClr val="FCFCFA"/>
                </a:highlight>
                <a:latin typeface="Georgia"/>
                <a:ea typeface="Georgia"/>
                <a:cs typeface="Georgia"/>
                <a:sym typeface="Georgia"/>
              </a:rPr>
              <a:t>A-) I ve II</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I-II ve III</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I ve IV</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III ve IV</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I-III ve IV</a:t>
            </a:r>
            <a:endParaRPr sz="2000">
              <a:solidFill>
                <a:srgbClr val="4E443C"/>
              </a:solidFill>
              <a:highlight>
                <a:srgbClr val="FCFCFA"/>
              </a:highlight>
              <a:latin typeface="Georgia"/>
              <a:ea typeface="Georgia"/>
              <a:cs typeface="Georgia"/>
              <a:sym typeface="Georgia"/>
            </a:endParaRPr>
          </a:p>
        </p:txBody>
      </p:sp>
      <p:sp>
        <p:nvSpPr>
          <p:cNvPr id="290" name="Shape 290"/>
          <p:cNvSpPr/>
          <p:nvPr/>
        </p:nvSpPr>
        <p:spPr>
          <a:xfrm>
            <a:off x="984900" y="3837500"/>
            <a:ext cx="447300" cy="366600"/>
          </a:xfrm>
          <a:prstGeom prst="ellipse">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FF0000"/>
              </a:solidFill>
            </a:endParaRPr>
          </a:p>
        </p:txBody>
      </p:sp>
      <p:sp>
        <p:nvSpPr>
          <p:cNvPr id="291" name="Shape 291"/>
          <p:cNvSpPr txBox="1">
            <a:spLocks noGrp="1"/>
          </p:cNvSpPr>
          <p:nvPr>
            <p:ph type="body" idx="1"/>
          </p:nvPr>
        </p:nvSpPr>
        <p:spPr>
          <a:xfrm>
            <a:off x="1252650" y="205800"/>
            <a:ext cx="7174200" cy="13596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tr" sz="1800" dirty="0">
                <a:solidFill>
                  <a:srgbClr val="4E443C"/>
                </a:solidFill>
                <a:highlight>
                  <a:srgbClr val="FCFCFA"/>
                </a:highlight>
                <a:latin typeface="Georgia"/>
                <a:ea typeface="Georgia"/>
                <a:cs typeface="Georgia"/>
                <a:sym typeface="Georgia"/>
              </a:rPr>
              <a:t>I - Yerel sürüm kontrol sistemi</a:t>
            </a:r>
            <a:br>
              <a:rPr lang="tr" sz="1800" dirty="0">
                <a:solidFill>
                  <a:srgbClr val="4E443C"/>
                </a:solidFill>
                <a:highlight>
                  <a:srgbClr val="FCFCFA"/>
                </a:highlight>
                <a:latin typeface="Georgia"/>
                <a:ea typeface="Georgia"/>
                <a:cs typeface="Georgia"/>
                <a:sym typeface="Georgia"/>
              </a:rPr>
            </a:br>
            <a:r>
              <a:rPr lang="tr" sz="1800" dirty="0">
                <a:solidFill>
                  <a:srgbClr val="4E443C"/>
                </a:solidFill>
                <a:highlight>
                  <a:srgbClr val="FCFCFA"/>
                </a:highlight>
                <a:latin typeface="Georgia"/>
                <a:ea typeface="Georgia"/>
                <a:cs typeface="Georgia"/>
                <a:sym typeface="Georgia"/>
              </a:rPr>
              <a:t>II - Sanal sürüm kontrol sistemi</a:t>
            </a:r>
            <a:br>
              <a:rPr lang="tr" sz="1800" dirty="0">
                <a:solidFill>
                  <a:srgbClr val="4E443C"/>
                </a:solidFill>
                <a:highlight>
                  <a:srgbClr val="FCFCFA"/>
                </a:highlight>
                <a:latin typeface="Georgia"/>
                <a:ea typeface="Georgia"/>
                <a:cs typeface="Georgia"/>
                <a:sym typeface="Georgia"/>
              </a:rPr>
            </a:br>
            <a:r>
              <a:rPr lang="tr" sz="1800" dirty="0">
                <a:solidFill>
                  <a:srgbClr val="4E443C"/>
                </a:solidFill>
                <a:highlight>
                  <a:srgbClr val="FCFCFA"/>
                </a:highlight>
                <a:latin typeface="Georgia"/>
                <a:ea typeface="Georgia"/>
                <a:cs typeface="Georgia"/>
                <a:sym typeface="Georgia"/>
              </a:rPr>
              <a:t>III - Merkezi sürüm kontrol sistemi</a:t>
            </a:r>
            <a:br>
              <a:rPr lang="tr" sz="1800" dirty="0">
                <a:solidFill>
                  <a:srgbClr val="4E443C"/>
                </a:solidFill>
                <a:highlight>
                  <a:srgbClr val="FCFCFA"/>
                </a:highlight>
                <a:latin typeface="Georgia"/>
                <a:ea typeface="Georgia"/>
                <a:cs typeface="Georgia"/>
                <a:sym typeface="Georgia"/>
              </a:rPr>
            </a:br>
            <a:r>
              <a:rPr lang="tr" sz="1800" dirty="0">
                <a:solidFill>
                  <a:srgbClr val="4E443C"/>
                </a:solidFill>
                <a:highlight>
                  <a:srgbClr val="FCFCFA"/>
                </a:highlight>
                <a:latin typeface="Georgia"/>
                <a:ea typeface="Georgia"/>
                <a:cs typeface="Georgia"/>
                <a:sym typeface="Georgia"/>
              </a:rPr>
              <a:t>IV - Dağıtık sürüm kontrol sistemi</a:t>
            </a:r>
            <a:br>
              <a:rPr lang="tr" sz="1800" dirty="0">
                <a:solidFill>
                  <a:srgbClr val="4E443C"/>
                </a:solidFill>
                <a:highlight>
                  <a:srgbClr val="FCFCFA"/>
                </a:highlight>
                <a:latin typeface="Georgia"/>
                <a:ea typeface="Georgia"/>
                <a:cs typeface="Georgia"/>
                <a:sym typeface="Georgia"/>
              </a:rPr>
            </a:br>
            <a:endParaRPr sz="1800" dirty="0">
              <a:solidFill>
                <a:srgbClr val="4E443C"/>
              </a:solidFill>
              <a:highlight>
                <a:srgbClr val="FCFCFA"/>
              </a:highlight>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p:nvPr/>
        </p:nvSpPr>
        <p:spPr>
          <a:xfrm>
            <a:off x="984900" y="1565400"/>
            <a:ext cx="7709700" cy="2128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tr" sz="2100">
                <a:solidFill>
                  <a:srgbClr val="F14E32"/>
                </a:solidFill>
              </a:rPr>
              <a:t>3)	Yukarıda verilen özelliklere sahip sürüm kontrol sistemi aşağıdakilerden hangisidir?</a:t>
            </a:r>
            <a:endParaRPr sz="2100">
              <a:solidFill>
                <a:srgbClr val="F14E32"/>
              </a:solidFill>
            </a:endParaRPr>
          </a:p>
        </p:txBody>
      </p:sp>
      <p:sp>
        <p:nvSpPr>
          <p:cNvPr id="297" name="Shape 297"/>
          <p:cNvSpPr txBox="1">
            <a:spLocks noGrp="1"/>
          </p:cNvSpPr>
          <p:nvPr>
            <p:ph type="body" idx="1"/>
          </p:nvPr>
        </p:nvSpPr>
        <p:spPr>
          <a:xfrm>
            <a:off x="984900" y="2352600"/>
            <a:ext cx="7174200" cy="1994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tr" sz="2000">
                <a:solidFill>
                  <a:srgbClr val="4E443C"/>
                </a:solidFill>
                <a:highlight>
                  <a:srgbClr val="FCFCFA"/>
                </a:highlight>
                <a:latin typeface="Georgia"/>
                <a:ea typeface="Georgia"/>
                <a:cs typeface="Georgia"/>
                <a:sym typeface="Georgia"/>
              </a:rPr>
              <a:t>A-) Sanal sürüm kontrol sistemi</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Dağıtık sürüm kontrol sistemi</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Yerel sürüm kontrol sistemi</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Merkezi sürüm kontrol sistemi</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Evrensel sürüm kontrol sistemi</a:t>
            </a:r>
            <a:endParaRPr sz="2000">
              <a:solidFill>
                <a:srgbClr val="4E443C"/>
              </a:solidFill>
              <a:highlight>
                <a:srgbClr val="FCFCFA"/>
              </a:highlight>
              <a:latin typeface="Georgia"/>
              <a:ea typeface="Georgia"/>
              <a:cs typeface="Georgia"/>
              <a:sym typeface="Georgia"/>
            </a:endParaRPr>
          </a:p>
        </p:txBody>
      </p:sp>
      <p:sp>
        <p:nvSpPr>
          <p:cNvPr id="298" name="Shape 298"/>
          <p:cNvSpPr txBox="1">
            <a:spLocks noGrp="1"/>
          </p:cNvSpPr>
          <p:nvPr>
            <p:ph type="body" idx="1"/>
          </p:nvPr>
        </p:nvSpPr>
        <p:spPr>
          <a:xfrm>
            <a:off x="1252650" y="205800"/>
            <a:ext cx="7174200" cy="13596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4E443C"/>
              </a:buClr>
              <a:buSzPts val="1800"/>
              <a:buFont typeface="Georgia"/>
              <a:buChar char="●"/>
            </a:pPr>
            <a:r>
              <a:rPr lang="tr" sz="1800" dirty="0">
                <a:solidFill>
                  <a:srgbClr val="4E443C"/>
                </a:solidFill>
                <a:highlight>
                  <a:srgbClr val="FCFCFA"/>
                </a:highlight>
                <a:latin typeface="Georgia"/>
                <a:ea typeface="Georgia"/>
                <a:cs typeface="Georgia"/>
                <a:sym typeface="Georgia"/>
              </a:rPr>
              <a:t>Hatalara açıktır.</a:t>
            </a:r>
            <a:endParaRPr sz="1800" dirty="0">
              <a:solidFill>
                <a:srgbClr val="4E443C"/>
              </a:solidFill>
              <a:highlight>
                <a:srgbClr val="FCFCFA"/>
              </a:highlight>
              <a:latin typeface="Georgia"/>
              <a:ea typeface="Georgia"/>
              <a:cs typeface="Georgia"/>
              <a:sym typeface="Georgia"/>
            </a:endParaRPr>
          </a:p>
          <a:p>
            <a:pPr marL="457200" lvl="0" indent="-342900" rtl="0">
              <a:spcBef>
                <a:spcPts val="0"/>
              </a:spcBef>
              <a:spcAft>
                <a:spcPts val="0"/>
              </a:spcAft>
              <a:buClr>
                <a:srgbClr val="4E443C"/>
              </a:buClr>
              <a:buSzPts val="1800"/>
              <a:buFont typeface="Georgia"/>
              <a:buChar char="●"/>
            </a:pPr>
            <a:r>
              <a:rPr lang="tr" sz="1800" dirty="0">
                <a:solidFill>
                  <a:srgbClr val="4E443C"/>
                </a:solidFill>
                <a:highlight>
                  <a:srgbClr val="FCFCFA"/>
                </a:highlight>
                <a:latin typeface="Georgia"/>
                <a:ea typeface="Georgia"/>
                <a:cs typeface="Georgia"/>
                <a:sym typeface="Georgia"/>
              </a:rPr>
              <a:t>Projeleri ekip halinde yürütmek zordur.</a:t>
            </a:r>
            <a:endParaRPr sz="1800" dirty="0">
              <a:solidFill>
                <a:srgbClr val="4E443C"/>
              </a:solidFill>
              <a:highlight>
                <a:srgbClr val="FCFCFA"/>
              </a:highlight>
              <a:latin typeface="Georgia"/>
              <a:ea typeface="Georgia"/>
              <a:cs typeface="Georgia"/>
              <a:sym typeface="Georgia"/>
            </a:endParaRPr>
          </a:p>
          <a:p>
            <a:pPr marL="457200" lvl="0" indent="-342900" rtl="0">
              <a:spcBef>
                <a:spcPts val="0"/>
              </a:spcBef>
              <a:spcAft>
                <a:spcPts val="0"/>
              </a:spcAft>
              <a:buClr>
                <a:srgbClr val="4E443C"/>
              </a:buClr>
              <a:buSzPts val="1800"/>
              <a:buFont typeface="Georgia"/>
              <a:buChar char="●"/>
            </a:pPr>
            <a:r>
              <a:rPr lang="tr" sz="1800" dirty="0">
                <a:solidFill>
                  <a:srgbClr val="4E443C"/>
                </a:solidFill>
                <a:highlight>
                  <a:srgbClr val="FCFCFA"/>
                </a:highlight>
                <a:latin typeface="Georgia"/>
                <a:ea typeface="Georgia"/>
                <a:cs typeface="Georgia"/>
                <a:sym typeface="Georgia"/>
              </a:rPr>
              <a:t>Yerel bilgisayar üzerinden çalışıldığı için ulaşılması kolaydır.</a:t>
            </a:r>
            <a:endParaRPr sz="1800" dirty="0">
              <a:solidFill>
                <a:srgbClr val="4E443C"/>
              </a:solidFill>
              <a:highlight>
                <a:srgbClr val="FCFCFA"/>
              </a:highlight>
              <a:latin typeface="Georgia"/>
              <a:ea typeface="Georgia"/>
              <a:cs typeface="Georgia"/>
              <a:sym typeface="Georgia"/>
            </a:endParaRPr>
          </a:p>
          <a:p>
            <a:pPr marL="457200" lvl="0" indent="-342900" rtl="0">
              <a:spcBef>
                <a:spcPts val="0"/>
              </a:spcBef>
              <a:spcAft>
                <a:spcPts val="0"/>
              </a:spcAft>
              <a:buClr>
                <a:srgbClr val="4E443C"/>
              </a:buClr>
              <a:buSzPts val="1800"/>
              <a:buFont typeface="Georgia"/>
              <a:buChar char="●"/>
            </a:pPr>
            <a:r>
              <a:rPr lang="tr" sz="1800" dirty="0">
                <a:solidFill>
                  <a:srgbClr val="4E443C"/>
                </a:solidFill>
                <a:highlight>
                  <a:srgbClr val="FCFCFA"/>
                </a:highlight>
                <a:latin typeface="Georgia"/>
                <a:ea typeface="Georgia"/>
                <a:cs typeface="Georgia"/>
                <a:sym typeface="Georgia"/>
              </a:rPr>
              <a:t>Zaman çizelgesi tutmak zordur.</a:t>
            </a:r>
            <a:endParaRPr sz="1800" dirty="0">
              <a:solidFill>
                <a:srgbClr val="4E443C"/>
              </a:solidFill>
              <a:highlight>
                <a:srgbClr val="FCFCFA"/>
              </a:highlight>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p:nvPr/>
        </p:nvSpPr>
        <p:spPr>
          <a:xfrm>
            <a:off x="984900" y="1565400"/>
            <a:ext cx="7709700" cy="2128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tr" sz="2100">
                <a:solidFill>
                  <a:srgbClr val="F14E32"/>
                </a:solidFill>
              </a:rPr>
              <a:t>3)	Yukarıda verilen özelliklere sahip sürüm kontrol sistemi aşağıdakilerden hangisidir?</a:t>
            </a:r>
            <a:endParaRPr sz="2100">
              <a:solidFill>
                <a:srgbClr val="F14E32"/>
              </a:solidFill>
            </a:endParaRPr>
          </a:p>
        </p:txBody>
      </p:sp>
      <p:sp>
        <p:nvSpPr>
          <p:cNvPr id="304" name="Shape 304"/>
          <p:cNvSpPr txBox="1">
            <a:spLocks noGrp="1"/>
          </p:cNvSpPr>
          <p:nvPr>
            <p:ph type="body" idx="1"/>
          </p:nvPr>
        </p:nvSpPr>
        <p:spPr>
          <a:xfrm>
            <a:off x="984900" y="2352600"/>
            <a:ext cx="7174200" cy="1994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tr" sz="2000">
                <a:solidFill>
                  <a:srgbClr val="4E443C"/>
                </a:solidFill>
                <a:highlight>
                  <a:srgbClr val="FCFCFA"/>
                </a:highlight>
                <a:latin typeface="Georgia"/>
                <a:ea typeface="Georgia"/>
                <a:cs typeface="Georgia"/>
                <a:sym typeface="Georgia"/>
              </a:rPr>
              <a:t>A-) Sanal sürüm kontrol sistemi</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Dağıtık sürüm kontrol sistemi</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Yerel sürüm kontrol sistemi</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Merkezi sürüm kontrol sistemi</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Evrensel sürüm kontrol sistemi</a:t>
            </a:r>
            <a:endParaRPr sz="2000">
              <a:solidFill>
                <a:srgbClr val="4E443C"/>
              </a:solidFill>
              <a:highlight>
                <a:srgbClr val="FCFCFA"/>
              </a:highlight>
              <a:latin typeface="Georgia"/>
              <a:ea typeface="Georgia"/>
              <a:cs typeface="Georgia"/>
              <a:sym typeface="Georgia"/>
            </a:endParaRPr>
          </a:p>
        </p:txBody>
      </p:sp>
      <p:sp>
        <p:nvSpPr>
          <p:cNvPr id="305" name="Shape 305"/>
          <p:cNvSpPr txBox="1">
            <a:spLocks noGrp="1"/>
          </p:cNvSpPr>
          <p:nvPr>
            <p:ph type="body" idx="1"/>
          </p:nvPr>
        </p:nvSpPr>
        <p:spPr>
          <a:xfrm>
            <a:off x="1252650" y="205800"/>
            <a:ext cx="7174200" cy="13596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4E443C"/>
              </a:buClr>
              <a:buSzPts val="1800"/>
              <a:buFont typeface="Georgia"/>
              <a:buChar char="●"/>
            </a:pPr>
            <a:r>
              <a:rPr lang="tr" sz="1800" dirty="0">
                <a:solidFill>
                  <a:srgbClr val="4E443C"/>
                </a:solidFill>
                <a:highlight>
                  <a:srgbClr val="FCFCFA"/>
                </a:highlight>
                <a:latin typeface="Georgia"/>
                <a:ea typeface="Georgia"/>
                <a:cs typeface="Georgia"/>
                <a:sym typeface="Georgia"/>
              </a:rPr>
              <a:t>Hatalara açıktır.</a:t>
            </a:r>
            <a:endParaRPr sz="1800" dirty="0">
              <a:solidFill>
                <a:srgbClr val="4E443C"/>
              </a:solidFill>
              <a:highlight>
                <a:srgbClr val="FCFCFA"/>
              </a:highlight>
              <a:latin typeface="Georgia"/>
              <a:ea typeface="Georgia"/>
              <a:cs typeface="Georgia"/>
              <a:sym typeface="Georgia"/>
            </a:endParaRPr>
          </a:p>
          <a:p>
            <a:pPr marL="457200" lvl="0" indent="-342900" rtl="0">
              <a:spcBef>
                <a:spcPts val="0"/>
              </a:spcBef>
              <a:spcAft>
                <a:spcPts val="0"/>
              </a:spcAft>
              <a:buClr>
                <a:srgbClr val="4E443C"/>
              </a:buClr>
              <a:buSzPts val="1800"/>
              <a:buFont typeface="Georgia"/>
              <a:buChar char="●"/>
            </a:pPr>
            <a:r>
              <a:rPr lang="tr" sz="1800" dirty="0">
                <a:solidFill>
                  <a:srgbClr val="4E443C"/>
                </a:solidFill>
                <a:highlight>
                  <a:srgbClr val="FCFCFA"/>
                </a:highlight>
                <a:latin typeface="Georgia"/>
                <a:ea typeface="Georgia"/>
                <a:cs typeface="Georgia"/>
                <a:sym typeface="Georgia"/>
              </a:rPr>
              <a:t>Projeleri ekip halinde yürütmek zordur.</a:t>
            </a:r>
            <a:endParaRPr sz="1800" dirty="0">
              <a:solidFill>
                <a:srgbClr val="4E443C"/>
              </a:solidFill>
              <a:highlight>
                <a:srgbClr val="FCFCFA"/>
              </a:highlight>
              <a:latin typeface="Georgia"/>
              <a:ea typeface="Georgia"/>
              <a:cs typeface="Georgia"/>
              <a:sym typeface="Georgia"/>
            </a:endParaRPr>
          </a:p>
          <a:p>
            <a:pPr marL="457200" lvl="0" indent="-342900" rtl="0">
              <a:spcBef>
                <a:spcPts val="0"/>
              </a:spcBef>
              <a:spcAft>
                <a:spcPts val="0"/>
              </a:spcAft>
              <a:buClr>
                <a:srgbClr val="4E443C"/>
              </a:buClr>
              <a:buSzPts val="1800"/>
              <a:buFont typeface="Georgia"/>
              <a:buChar char="●"/>
            </a:pPr>
            <a:r>
              <a:rPr lang="tr" sz="1800" dirty="0">
                <a:solidFill>
                  <a:srgbClr val="4E443C"/>
                </a:solidFill>
                <a:highlight>
                  <a:srgbClr val="FCFCFA"/>
                </a:highlight>
                <a:latin typeface="Georgia"/>
                <a:ea typeface="Georgia"/>
                <a:cs typeface="Georgia"/>
                <a:sym typeface="Georgia"/>
              </a:rPr>
              <a:t>Yerel bilgisayar üzerinden çalışıldığı için ulaşılması kolaydır.</a:t>
            </a:r>
            <a:endParaRPr sz="1800" dirty="0">
              <a:solidFill>
                <a:srgbClr val="4E443C"/>
              </a:solidFill>
              <a:highlight>
                <a:srgbClr val="FCFCFA"/>
              </a:highlight>
              <a:latin typeface="Georgia"/>
              <a:ea typeface="Georgia"/>
              <a:cs typeface="Georgia"/>
              <a:sym typeface="Georgia"/>
            </a:endParaRPr>
          </a:p>
          <a:p>
            <a:pPr marL="457200" lvl="0" indent="-342900" rtl="0">
              <a:spcBef>
                <a:spcPts val="0"/>
              </a:spcBef>
              <a:spcAft>
                <a:spcPts val="0"/>
              </a:spcAft>
              <a:buClr>
                <a:srgbClr val="4E443C"/>
              </a:buClr>
              <a:buSzPts val="1800"/>
              <a:buFont typeface="Georgia"/>
              <a:buChar char="●"/>
            </a:pPr>
            <a:r>
              <a:rPr lang="tr" sz="1800" dirty="0">
                <a:solidFill>
                  <a:srgbClr val="4E443C"/>
                </a:solidFill>
                <a:highlight>
                  <a:srgbClr val="FCFCFA"/>
                </a:highlight>
                <a:latin typeface="Georgia"/>
                <a:ea typeface="Georgia"/>
                <a:cs typeface="Georgia"/>
                <a:sym typeface="Georgia"/>
              </a:rPr>
              <a:t>Zaman çizelgesi tutmak zordur.</a:t>
            </a:r>
            <a:endParaRPr sz="1800" dirty="0">
              <a:solidFill>
                <a:srgbClr val="4E443C"/>
              </a:solidFill>
              <a:highlight>
                <a:srgbClr val="FCFCFA"/>
              </a:highlight>
              <a:latin typeface="Georgia"/>
              <a:ea typeface="Georgia"/>
              <a:cs typeface="Georgia"/>
              <a:sym typeface="Georgia"/>
            </a:endParaRPr>
          </a:p>
        </p:txBody>
      </p:sp>
      <p:sp>
        <p:nvSpPr>
          <p:cNvPr id="306" name="Shape 306"/>
          <p:cNvSpPr/>
          <p:nvPr/>
        </p:nvSpPr>
        <p:spPr>
          <a:xfrm>
            <a:off x="984900" y="3121925"/>
            <a:ext cx="447300" cy="366600"/>
          </a:xfrm>
          <a:prstGeom prst="ellipse">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p:nvPr/>
        </p:nvSpPr>
        <p:spPr>
          <a:xfrm>
            <a:off x="984900" y="1243425"/>
            <a:ext cx="6404700" cy="1529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tr" sz="2200">
                <a:solidFill>
                  <a:srgbClr val="F14E32"/>
                </a:solidFill>
              </a:rPr>
              <a:t>4) Aşağıdakilerden hangisi Git’in başlıca özelliklerinden biri değildir?</a:t>
            </a:r>
            <a:endParaRPr sz="2200">
              <a:solidFill>
                <a:srgbClr val="F14E32"/>
              </a:solidFill>
            </a:endParaRPr>
          </a:p>
        </p:txBody>
      </p:sp>
      <p:sp>
        <p:nvSpPr>
          <p:cNvPr id="312" name="Shape 312"/>
          <p:cNvSpPr txBox="1">
            <a:spLocks noGrp="1"/>
          </p:cNvSpPr>
          <p:nvPr>
            <p:ph type="body" idx="1"/>
          </p:nvPr>
        </p:nvSpPr>
        <p:spPr>
          <a:xfrm>
            <a:off x="984900" y="2021625"/>
            <a:ext cx="7174200" cy="1994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tr" sz="2000">
                <a:solidFill>
                  <a:srgbClr val="4E443C"/>
                </a:solidFill>
                <a:highlight>
                  <a:srgbClr val="FCFCFA"/>
                </a:highlight>
                <a:latin typeface="Georgia"/>
                <a:ea typeface="Georgia"/>
                <a:cs typeface="Georgia"/>
                <a:sym typeface="Georgia"/>
              </a:rPr>
              <a:t>A-) Hızlıdır.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Arayüzü kolaydır.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Tamamen dağıtılmıştır.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Çizgisel geliştirim kullanılır.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Açık kaynak kodludur.</a:t>
            </a:r>
            <a:endParaRPr sz="2000">
              <a:solidFill>
                <a:srgbClr val="4E443C"/>
              </a:solidFill>
              <a:highlight>
                <a:srgbClr val="FCFCFA"/>
              </a:highlight>
              <a:latin typeface="Georgia"/>
              <a:ea typeface="Georgia"/>
              <a:cs typeface="Georgia"/>
              <a:sym typeface="Georgi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p:nvPr/>
        </p:nvSpPr>
        <p:spPr>
          <a:xfrm>
            <a:off x="984900" y="1243425"/>
            <a:ext cx="6404700" cy="1529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tr" sz="2200">
                <a:solidFill>
                  <a:srgbClr val="F14E32"/>
                </a:solidFill>
              </a:rPr>
              <a:t>4) Aşağıdakilerden hangisi Git’in başlıca özelliklerinden biri değildir?</a:t>
            </a:r>
            <a:endParaRPr sz="2200">
              <a:solidFill>
                <a:srgbClr val="F14E32"/>
              </a:solidFill>
            </a:endParaRPr>
          </a:p>
        </p:txBody>
      </p:sp>
      <p:sp>
        <p:nvSpPr>
          <p:cNvPr id="318" name="Shape 318"/>
          <p:cNvSpPr txBox="1">
            <a:spLocks noGrp="1"/>
          </p:cNvSpPr>
          <p:nvPr>
            <p:ph type="body" idx="1"/>
          </p:nvPr>
        </p:nvSpPr>
        <p:spPr>
          <a:xfrm>
            <a:off x="984900" y="2021625"/>
            <a:ext cx="7174200" cy="1994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tr" sz="2000">
                <a:solidFill>
                  <a:srgbClr val="4E443C"/>
                </a:solidFill>
                <a:highlight>
                  <a:srgbClr val="FCFCFA"/>
                </a:highlight>
                <a:latin typeface="Georgia"/>
                <a:ea typeface="Georgia"/>
                <a:cs typeface="Georgia"/>
                <a:sym typeface="Georgia"/>
              </a:rPr>
              <a:t>A-) Hızlıdır.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Arayüzü kolaydır.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Tamamen dağıtılmıştır.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Çizgisel geliştirim kullanılır.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Açık kaynak kodludur.</a:t>
            </a:r>
            <a:endParaRPr sz="2000">
              <a:solidFill>
                <a:srgbClr val="4E443C"/>
              </a:solidFill>
              <a:highlight>
                <a:srgbClr val="FCFCFA"/>
              </a:highlight>
              <a:latin typeface="Georgia"/>
              <a:ea typeface="Georgia"/>
              <a:cs typeface="Georgia"/>
              <a:sym typeface="Georgia"/>
            </a:endParaRPr>
          </a:p>
        </p:txBody>
      </p:sp>
      <p:sp>
        <p:nvSpPr>
          <p:cNvPr id="319" name="Shape 319"/>
          <p:cNvSpPr/>
          <p:nvPr/>
        </p:nvSpPr>
        <p:spPr>
          <a:xfrm>
            <a:off x="984900" y="3121925"/>
            <a:ext cx="447300" cy="366600"/>
          </a:xfrm>
          <a:prstGeom prst="ellipse">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984900" y="1243425"/>
            <a:ext cx="6404700" cy="1529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tr" sz="2200">
                <a:solidFill>
                  <a:srgbClr val="F14E32"/>
                </a:solidFill>
              </a:rPr>
              <a:t>5) Yerel depodaki bir projeyi uzak sunucuya göndermek için hangi git komutu kullanılır?</a:t>
            </a:r>
            <a:endParaRPr sz="2200">
              <a:solidFill>
                <a:srgbClr val="F14E32"/>
              </a:solidFill>
            </a:endParaRPr>
          </a:p>
        </p:txBody>
      </p:sp>
      <p:sp>
        <p:nvSpPr>
          <p:cNvPr id="325" name="Shape 325"/>
          <p:cNvSpPr txBox="1">
            <a:spLocks noGrp="1"/>
          </p:cNvSpPr>
          <p:nvPr>
            <p:ph type="body" idx="1"/>
          </p:nvPr>
        </p:nvSpPr>
        <p:spPr>
          <a:xfrm>
            <a:off x="984900" y="2021625"/>
            <a:ext cx="7174200" cy="1994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tr" sz="2000">
                <a:solidFill>
                  <a:srgbClr val="4E443C"/>
                </a:solidFill>
                <a:highlight>
                  <a:srgbClr val="FCFCFA"/>
                </a:highlight>
                <a:latin typeface="Georgia"/>
                <a:ea typeface="Georgia"/>
                <a:cs typeface="Georgia"/>
                <a:sym typeface="Georgia"/>
              </a:rPr>
              <a:t>A-) git commit</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git config</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git clone </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git remote</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git push</a:t>
            </a:r>
            <a:endParaRPr sz="2000">
              <a:solidFill>
                <a:srgbClr val="4E443C"/>
              </a:solidFill>
              <a:highlight>
                <a:srgbClr val="FCFCFA"/>
              </a:highlight>
              <a:latin typeface="Georgia"/>
              <a:ea typeface="Georgia"/>
              <a:cs typeface="Georgia"/>
              <a:sym typeface="Georgi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p:nvPr/>
        </p:nvSpPr>
        <p:spPr>
          <a:xfrm>
            <a:off x="984900" y="1243425"/>
            <a:ext cx="6404700" cy="1529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tr" sz="2200">
                <a:solidFill>
                  <a:srgbClr val="F14E32"/>
                </a:solidFill>
              </a:rPr>
              <a:t>5) Yerel depodaki bir projeyi uzak sunucuya göndermek için hangi git komutu kullanılır?</a:t>
            </a:r>
            <a:endParaRPr sz="2200">
              <a:solidFill>
                <a:srgbClr val="F14E32"/>
              </a:solidFill>
            </a:endParaRPr>
          </a:p>
        </p:txBody>
      </p:sp>
      <p:sp>
        <p:nvSpPr>
          <p:cNvPr id="331" name="Shape 331"/>
          <p:cNvSpPr txBox="1">
            <a:spLocks noGrp="1"/>
          </p:cNvSpPr>
          <p:nvPr>
            <p:ph type="body" idx="1"/>
          </p:nvPr>
        </p:nvSpPr>
        <p:spPr>
          <a:xfrm>
            <a:off x="984900" y="2021625"/>
            <a:ext cx="7174200" cy="1994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tr" sz="2000">
                <a:solidFill>
                  <a:srgbClr val="4E443C"/>
                </a:solidFill>
                <a:highlight>
                  <a:srgbClr val="FCFCFA"/>
                </a:highlight>
                <a:latin typeface="Georgia"/>
                <a:ea typeface="Georgia"/>
                <a:cs typeface="Georgia"/>
                <a:sym typeface="Georgia"/>
              </a:rPr>
              <a:t>A-) git commit</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git config</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git clone </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git remote</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git push</a:t>
            </a:r>
            <a:endParaRPr sz="2000">
              <a:solidFill>
                <a:srgbClr val="4E443C"/>
              </a:solidFill>
              <a:highlight>
                <a:srgbClr val="FCFCFA"/>
              </a:highlight>
              <a:latin typeface="Georgia"/>
              <a:ea typeface="Georgia"/>
              <a:cs typeface="Georgia"/>
              <a:sym typeface="Georgia"/>
            </a:endParaRPr>
          </a:p>
        </p:txBody>
      </p:sp>
      <p:sp>
        <p:nvSpPr>
          <p:cNvPr id="332" name="Shape 332"/>
          <p:cNvSpPr/>
          <p:nvPr/>
        </p:nvSpPr>
        <p:spPr>
          <a:xfrm>
            <a:off x="949100" y="3515525"/>
            <a:ext cx="447300" cy="366600"/>
          </a:xfrm>
          <a:prstGeom prst="ellipse">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984900" y="1502975"/>
            <a:ext cx="6404700" cy="1359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tr" sz="2200">
                <a:solidFill>
                  <a:srgbClr val="F14E32"/>
                </a:solidFill>
              </a:rPr>
              <a:t>6) Yukarıdaki boş bırakılan yere hangi komut yazılmalıdır?</a:t>
            </a:r>
            <a:endParaRPr sz="2200">
              <a:solidFill>
                <a:srgbClr val="F14E32"/>
              </a:solidFill>
            </a:endParaRPr>
          </a:p>
        </p:txBody>
      </p:sp>
      <p:sp>
        <p:nvSpPr>
          <p:cNvPr id="338" name="Shape 338"/>
          <p:cNvSpPr txBox="1">
            <a:spLocks noGrp="1"/>
          </p:cNvSpPr>
          <p:nvPr>
            <p:ph type="body" idx="1"/>
          </p:nvPr>
        </p:nvSpPr>
        <p:spPr>
          <a:xfrm>
            <a:off x="948200" y="2307875"/>
            <a:ext cx="7210800" cy="19680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tr" sz="2000">
                <a:solidFill>
                  <a:srgbClr val="4E443C"/>
                </a:solidFill>
                <a:highlight>
                  <a:srgbClr val="FCFCFA"/>
                </a:highlight>
                <a:latin typeface="Georgia"/>
                <a:ea typeface="Georgia"/>
                <a:cs typeface="Georgia"/>
                <a:sym typeface="Georgia"/>
              </a:rPr>
              <a:t>A-) git commit -m “ilk commit”</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git config --global user.name “isim”</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git rm -r .</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git clone </a:t>
            </a:r>
            <a:r>
              <a:rPr lang="tr" sz="1900">
                <a:solidFill>
                  <a:srgbClr val="4E443C"/>
                </a:solidFill>
                <a:highlight>
                  <a:srgbClr val="FCFCFA"/>
                </a:highlight>
                <a:latin typeface="Georgia"/>
                <a:ea typeface="Georgia"/>
                <a:cs typeface="Georgia"/>
                <a:sym typeface="Georgia"/>
              </a:rPr>
              <a:t>https://github.com/isim/ilkrepo.git</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git reset --hard</a:t>
            </a:r>
            <a:endParaRPr sz="2000">
              <a:solidFill>
                <a:srgbClr val="4E443C"/>
              </a:solidFill>
              <a:highlight>
                <a:srgbClr val="FCFCFA"/>
              </a:highlight>
              <a:latin typeface="Georgia"/>
              <a:ea typeface="Georgia"/>
              <a:cs typeface="Georgia"/>
              <a:sym typeface="Georgia"/>
            </a:endParaRPr>
          </a:p>
        </p:txBody>
      </p:sp>
      <p:sp>
        <p:nvSpPr>
          <p:cNvPr id="339" name="Shape 339"/>
          <p:cNvSpPr txBox="1">
            <a:spLocks noGrp="1"/>
          </p:cNvSpPr>
          <p:nvPr>
            <p:ph type="body" idx="1"/>
          </p:nvPr>
        </p:nvSpPr>
        <p:spPr>
          <a:xfrm>
            <a:off x="984900" y="375800"/>
            <a:ext cx="7174200" cy="13596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4E443C"/>
              </a:buClr>
              <a:buSzPts val="1800"/>
              <a:buFont typeface="Georgia"/>
              <a:buChar char="●"/>
            </a:pPr>
            <a:r>
              <a:rPr lang="tr" sz="2400" dirty="0">
                <a:solidFill>
                  <a:srgbClr val="4E443C"/>
                </a:solidFill>
                <a:highlight>
                  <a:srgbClr val="FCFCFA"/>
                </a:highlight>
                <a:latin typeface="Georgia"/>
                <a:ea typeface="Georgia"/>
                <a:cs typeface="Georgia"/>
                <a:sym typeface="Georgia"/>
              </a:rPr>
              <a:t>git add --all</a:t>
            </a:r>
            <a:endParaRPr sz="2400" dirty="0">
              <a:solidFill>
                <a:srgbClr val="4E443C"/>
              </a:solidFill>
              <a:highlight>
                <a:srgbClr val="FCFCFA"/>
              </a:highlight>
              <a:latin typeface="Georgia"/>
              <a:ea typeface="Georgia"/>
              <a:cs typeface="Georgia"/>
              <a:sym typeface="Georgia"/>
            </a:endParaRPr>
          </a:p>
          <a:p>
            <a:pPr marL="457200" lvl="0" indent="-342900" rtl="0">
              <a:spcBef>
                <a:spcPts val="0"/>
              </a:spcBef>
              <a:spcAft>
                <a:spcPts val="0"/>
              </a:spcAft>
              <a:buClr>
                <a:srgbClr val="4E443C"/>
              </a:buClr>
              <a:buSzPts val="1800"/>
              <a:buFont typeface="Georgia"/>
              <a:buChar char="●"/>
            </a:pPr>
            <a:r>
              <a:rPr lang="tr" sz="2400" dirty="0">
                <a:solidFill>
                  <a:srgbClr val="4E443C"/>
                </a:solidFill>
                <a:highlight>
                  <a:srgbClr val="FCFCFA"/>
                </a:highlight>
                <a:latin typeface="Georgia"/>
                <a:ea typeface="Georgia"/>
                <a:cs typeface="Georgia"/>
                <a:sym typeface="Georgia"/>
              </a:rPr>
              <a:t>………………..</a:t>
            </a:r>
            <a:endParaRPr sz="2400" dirty="0">
              <a:solidFill>
                <a:srgbClr val="4E443C"/>
              </a:solidFill>
              <a:highlight>
                <a:srgbClr val="FCFCFA"/>
              </a:highlight>
              <a:latin typeface="Georgia"/>
              <a:ea typeface="Georgia"/>
              <a:cs typeface="Georgia"/>
              <a:sym typeface="Georgia"/>
            </a:endParaRPr>
          </a:p>
          <a:p>
            <a:pPr marL="457200" lvl="0" indent="-342900" rtl="0">
              <a:spcBef>
                <a:spcPts val="0"/>
              </a:spcBef>
              <a:spcAft>
                <a:spcPts val="0"/>
              </a:spcAft>
              <a:buClr>
                <a:srgbClr val="4E443C"/>
              </a:buClr>
              <a:buSzPts val="1800"/>
              <a:buFont typeface="Georgia"/>
              <a:buChar char="●"/>
            </a:pPr>
            <a:r>
              <a:rPr lang="tr" sz="2400" dirty="0">
                <a:solidFill>
                  <a:srgbClr val="4E443C"/>
                </a:solidFill>
                <a:highlight>
                  <a:srgbClr val="FCFCFA"/>
                </a:highlight>
                <a:latin typeface="Georgia"/>
                <a:ea typeface="Georgia"/>
                <a:cs typeface="Georgia"/>
                <a:sym typeface="Georgia"/>
              </a:rPr>
              <a:t>git push origin master</a:t>
            </a:r>
            <a:endParaRPr sz="2400" dirty="0">
              <a:solidFill>
                <a:srgbClr val="4E443C"/>
              </a:solidFill>
              <a:highlight>
                <a:srgbClr val="FCFCFA"/>
              </a:highlight>
              <a:latin typeface="Georgia"/>
              <a:ea typeface="Georgia"/>
              <a:cs typeface="Georgia"/>
              <a:sym typeface="Georgi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p:nvPr/>
        </p:nvSpPr>
        <p:spPr>
          <a:xfrm>
            <a:off x="984900" y="1502975"/>
            <a:ext cx="6404700" cy="1359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tr" sz="2200">
                <a:solidFill>
                  <a:srgbClr val="F14E32"/>
                </a:solidFill>
              </a:rPr>
              <a:t>6) Yukarıdaki boş bırakılan yere hangi komut yazılmalıdır?</a:t>
            </a:r>
            <a:endParaRPr sz="2200">
              <a:solidFill>
                <a:srgbClr val="F14E32"/>
              </a:solidFill>
            </a:endParaRPr>
          </a:p>
        </p:txBody>
      </p:sp>
      <p:sp>
        <p:nvSpPr>
          <p:cNvPr id="345" name="Shape 345"/>
          <p:cNvSpPr txBox="1">
            <a:spLocks noGrp="1"/>
          </p:cNvSpPr>
          <p:nvPr>
            <p:ph type="body" idx="1"/>
          </p:nvPr>
        </p:nvSpPr>
        <p:spPr>
          <a:xfrm>
            <a:off x="948200" y="2307875"/>
            <a:ext cx="7210800" cy="19680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tr" sz="2000">
                <a:solidFill>
                  <a:srgbClr val="4E443C"/>
                </a:solidFill>
                <a:highlight>
                  <a:srgbClr val="FCFCFA"/>
                </a:highlight>
                <a:latin typeface="Georgia"/>
                <a:ea typeface="Georgia"/>
                <a:cs typeface="Georgia"/>
                <a:sym typeface="Georgia"/>
              </a:rPr>
              <a:t>A-) git commit -m “ilk commit”</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git config --global user.name “isim”</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git rm -r .</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git clone </a:t>
            </a:r>
            <a:r>
              <a:rPr lang="tr" sz="1900">
                <a:solidFill>
                  <a:srgbClr val="4E443C"/>
                </a:solidFill>
                <a:highlight>
                  <a:srgbClr val="FCFCFA"/>
                </a:highlight>
                <a:latin typeface="Georgia"/>
                <a:ea typeface="Georgia"/>
                <a:cs typeface="Georgia"/>
                <a:sym typeface="Georgia"/>
              </a:rPr>
              <a:t>https://github.com/isim/ilkrepo.git</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git reset --hard</a:t>
            </a:r>
            <a:endParaRPr sz="2000">
              <a:solidFill>
                <a:srgbClr val="4E443C"/>
              </a:solidFill>
              <a:highlight>
                <a:srgbClr val="FCFCFA"/>
              </a:highlight>
              <a:latin typeface="Georgia"/>
              <a:ea typeface="Georgia"/>
              <a:cs typeface="Georgia"/>
              <a:sym typeface="Georgia"/>
            </a:endParaRPr>
          </a:p>
        </p:txBody>
      </p:sp>
      <p:sp>
        <p:nvSpPr>
          <p:cNvPr id="346" name="Shape 346"/>
          <p:cNvSpPr txBox="1">
            <a:spLocks noGrp="1"/>
          </p:cNvSpPr>
          <p:nvPr>
            <p:ph type="body" idx="1"/>
          </p:nvPr>
        </p:nvSpPr>
        <p:spPr>
          <a:xfrm>
            <a:off x="984900" y="375800"/>
            <a:ext cx="7174200" cy="13596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4E443C"/>
              </a:buClr>
              <a:buSzPts val="1800"/>
              <a:buFont typeface="Georgia"/>
              <a:buChar char="●"/>
            </a:pPr>
            <a:r>
              <a:rPr lang="tr" sz="2400" dirty="0">
                <a:solidFill>
                  <a:srgbClr val="4E443C"/>
                </a:solidFill>
                <a:highlight>
                  <a:srgbClr val="FCFCFA"/>
                </a:highlight>
                <a:latin typeface="Georgia"/>
                <a:ea typeface="Georgia"/>
                <a:cs typeface="Georgia"/>
                <a:sym typeface="Georgia"/>
              </a:rPr>
              <a:t>git add --all</a:t>
            </a:r>
            <a:endParaRPr sz="2400" dirty="0">
              <a:solidFill>
                <a:srgbClr val="4E443C"/>
              </a:solidFill>
              <a:highlight>
                <a:srgbClr val="FCFCFA"/>
              </a:highlight>
              <a:latin typeface="Georgia"/>
              <a:ea typeface="Georgia"/>
              <a:cs typeface="Georgia"/>
              <a:sym typeface="Georgia"/>
            </a:endParaRPr>
          </a:p>
          <a:p>
            <a:pPr marL="457200" lvl="0" indent="-342900" rtl="0">
              <a:spcBef>
                <a:spcPts val="0"/>
              </a:spcBef>
              <a:spcAft>
                <a:spcPts val="0"/>
              </a:spcAft>
              <a:buClr>
                <a:srgbClr val="4E443C"/>
              </a:buClr>
              <a:buSzPts val="1800"/>
              <a:buFont typeface="Georgia"/>
              <a:buChar char="●"/>
            </a:pPr>
            <a:r>
              <a:rPr lang="tr" sz="2400" dirty="0">
                <a:solidFill>
                  <a:srgbClr val="4E443C"/>
                </a:solidFill>
                <a:highlight>
                  <a:srgbClr val="FCFCFA"/>
                </a:highlight>
                <a:latin typeface="Georgia"/>
                <a:ea typeface="Georgia"/>
                <a:cs typeface="Georgia"/>
                <a:sym typeface="Georgia"/>
              </a:rPr>
              <a:t>………………..</a:t>
            </a:r>
            <a:endParaRPr sz="2400" dirty="0">
              <a:solidFill>
                <a:srgbClr val="4E443C"/>
              </a:solidFill>
              <a:highlight>
                <a:srgbClr val="FCFCFA"/>
              </a:highlight>
              <a:latin typeface="Georgia"/>
              <a:ea typeface="Georgia"/>
              <a:cs typeface="Georgia"/>
              <a:sym typeface="Georgia"/>
            </a:endParaRPr>
          </a:p>
          <a:p>
            <a:pPr marL="457200" lvl="0" indent="-342900" rtl="0">
              <a:spcBef>
                <a:spcPts val="0"/>
              </a:spcBef>
              <a:spcAft>
                <a:spcPts val="0"/>
              </a:spcAft>
              <a:buClr>
                <a:srgbClr val="4E443C"/>
              </a:buClr>
              <a:buSzPts val="1800"/>
              <a:buFont typeface="Georgia"/>
              <a:buChar char="●"/>
            </a:pPr>
            <a:r>
              <a:rPr lang="tr" sz="2400" dirty="0">
                <a:solidFill>
                  <a:srgbClr val="4E443C"/>
                </a:solidFill>
                <a:highlight>
                  <a:srgbClr val="FCFCFA"/>
                </a:highlight>
                <a:latin typeface="Georgia"/>
                <a:ea typeface="Georgia"/>
                <a:cs typeface="Georgia"/>
                <a:sym typeface="Georgia"/>
              </a:rPr>
              <a:t>git push origin master</a:t>
            </a:r>
            <a:endParaRPr sz="2400" dirty="0">
              <a:solidFill>
                <a:srgbClr val="4E443C"/>
              </a:solidFill>
              <a:highlight>
                <a:srgbClr val="FCFCFA"/>
              </a:highlight>
              <a:latin typeface="Georgia"/>
              <a:ea typeface="Georgia"/>
              <a:cs typeface="Georgia"/>
              <a:sym typeface="Georgia"/>
            </a:endParaRPr>
          </a:p>
        </p:txBody>
      </p:sp>
      <p:sp>
        <p:nvSpPr>
          <p:cNvPr id="347" name="Shape 347"/>
          <p:cNvSpPr/>
          <p:nvPr/>
        </p:nvSpPr>
        <p:spPr>
          <a:xfrm>
            <a:off x="904375" y="2388450"/>
            <a:ext cx="447300" cy="366600"/>
          </a:xfrm>
          <a:prstGeom prst="ellipse">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11700" y="292950"/>
            <a:ext cx="8520600" cy="5727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tr" b="1">
                <a:solidFill>
                  <a:srgbClr val="F14E32"/>
                </a:solidFill>
              </a:rPr>
              <a:t>Yerel Sürüm Kontrol Sistemi</a:t>
            </a:r>
            <a:endParaRPr b="1">
              <a:solidFill>
                <a:srgbClr val="F14E32"/>
              </a:solidFill>
            </a:endParaRPr>
          </a:p>
        </p:txBody>
      </p:sp>
      <p:cxnSp>
        <p:nvCxnSpPr>
          <p:cNvPr id="77" name="Shape 77"/>
          <p:cNvCxnSpPr/>
          <p:nvPr/>
        </p:nvCxnSpPr>
        <p:spPr>
          <a:xfrm rot="10800000" flipH="1">
            <a:off x="322950" y="939200"/>
            <a:ext cx="8498100" cy="9000"/>
          </a:xfrm>
          <a:prstGeom prst="straightConnector1">
            <a:avLst/>
          </a:prstGeom>
          <a:noFill/>
          <a:ln w="38100" cap="flat" cmpd="sng">
            <a:solidFill>
              <a:srgbClr val="F14E32"/>
            </a:solidFill>
            <a:prstDash val="lgDash"/>
            <a:round/>
            <a:headEnd type="none" w="med" len="med"/>
            <a:tailEnd type="none" w="med" len="med"/>
          </a:ln>
        </p:spPr>
      </p:cxnSp>
      <p:sp>
        <p:nvSpPr>
          <p:cNvPr id="78" name="Shape 78"/>
          <p:cNvSpPr txBox="1">
            <a:spLocks noGrp="1"/>
          </p:cNvSpPr>
          <p:nvPr>
            <p:ph type="body" idx="1"/>
          </p:nvPr>
        </p:nvSpPr>
        <p:spPr>
          <a:xfrm>
            <a:off x="311700" y="1189700"/>
            <a:ext cx="8520600" cy="3200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tr" sz="2400">
                <a:solidFill>
                  <a:srgbClr val="4E443C"/>
                </a:solidFill>
                <a:highlight>
                  <a:srgbClr val="FCFCFA"/>
                </a:highlight>
                <a:latin typeface="Georgia"/>
                <a:ea typeface="Georgia"/>
                <a:cs typeface="Georgia"/>
                <a:sym typeface="Georgia"/>
              </a:rPr>
              <a:t>Bu tür sistemler herhangi bir uzak sunucu (remote server) ile çalışmaz. Kaynak kodun tarihçesi de sadece yerel sistemlerde yapılır; yerelde versiyonlama yapar. Kişisel işler için kullanılabilir fakat ekip halinde çalışma imkanı sunmazlar.</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Shape 1"/>
          <p:cNvSpPr txBox="1"/>
          <p:nvPr/>
        </p:nvSpPr>
        <p:spPr>
          <a:xfrm>
            <a:off x="891051" y="286451"/>
            <a:ext cx="7017080" cy="900247"/>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600" b="1" strike="noStrike" kern="1200" spc="-1">
                <a:solidFill>
                  <a:schemeClr val="tx1"/>
                </a:solidFill>
                <a:uFill>
                  <a:solidFill>
                    <a:srgbClr val="FFFFFF"/>
                  </a:solidFill>
                </a:uFill>
                <a:latin typeface="+mj-lt"/>
                <a:ea typeface="+mj-ea"/>
                <a:cs typeface="+mj-cs"/>
              </a:rPr>
              <a:t>Branch (Dallanma)</a:t>
            </a:r>
            <a:endParaRPr lang="en-US" sz="5600" b="0" strike="noStrike" kern="1200" spc="-1">
              <a:solidFill>
                <a:schemeClr val="tx1"/>
              </a:solidFill>
              <a:uFill>
                <a:solidFill>
                  <a:srgbClr val="FFFFFF"/>
                </a:solidFill>
              </a:uFill>
              <a:latin typeface="+mj-lt"/>
              <a:ea typeface="+mj-ea"/>
              <a:cs typeface="+mj-cs"/>
            </a:endParaRPr>
          </a:p>
        </p:txBody>
      </p:sp>
      <p:grpSp>
        <p:nvGrpSpPr>
          <p:cNvPr id="87" name="Group 86">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45650" y="415613"/>
            <a:ext cx="430632" cy="806899"/>
            <a:chOff x="10994200" y="554152"/>
            <a:chExt cx="574177" cy="1075866"/>
          </a:xfrm>
        </p:grpSpPr>
        <p:sp>
          <p:nvSpPr>
            <p:cNvPr id="8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8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9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92" name="Straight Connector 9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16" y="2707795"/>
            <a:ext cx="0" cy="2429046"/>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77" name="TextShape 2"/>
          <p:cNvSpPr txBox="1"/>
          <p:nvPr/>
        </p:nvSpPr>
        <p:spPr>
          <a:xfrm>
            <a:off x="891046" y="2294836"/>
            <a:ext cx="3515521" cy="605156"/>
          </a:xfrm>
          <a:prstGeom prst="rect">
            <a:avLst/>
          </a:prstGeom>
          <a:noFill/>
          <a:ln>
            <a:noFill/>
          </a:ln>
        </p:spPr>
        <p:txBody>
          <a:bodyPr tIns="91440" bIns="91440"/>
          <a:lstStyle/>
          <a:p>
            <a:pPr defTabSz="374904">
              <a:spcAft>
                <a:spcPts val="600"/>
              </a:spcAft>
            </a:pPr>
            <a:r>
              <a:rPr lang="en-US" sz="738" kern="1200">
                <a:solidFill>
                  <a:srgbClr val="4E443C"/>
                </a:solidFill>
                <a:uFill>
                  <a:solidFill>
                    <a:srgbClr val="FFFFFF"/>
                  </a:solidFill>
                </a:uFill>
                <a:latin typeface="Georgia"/>
                <a:ea typeface="+mn-ea"/>
                <a:cs typeface="+mn-cs"/>
              </a:rPr>
              <a:t>Git'te bir dal, bu kayıtlardan birine işaret eden, yer değiştirebilen kıvrak bir imleçten ibarettir. Git'teki varsayılan dal adı master'dır. İlk kaydı yaptığınızda, son yaptığınız kaydı gösteren bir master dalına sahip olursunuz. Her kayıt yaptığınızda dal otomatik olarak son kaydı göstermek üzere hareket eder.Yeni kayıtlarla ilerlemenizi sağlayan yeni bir imleç oluşturulur.</a:t>
            </a:r>
            <a:endParaRPr lang="en-US" sz="1400" b="0" strike="noStrike" spc="-1">
              <a:solidFill>
                <a:srgbClr val="000000"/>
              </a:solidFill>
              <a:uFill>
                <a:solidFill>
                  <a:srgbClr val="FFFFFF"/>
                </a:solidFill>
              </a:uFill>
              <a:latin typeface="Arial"/>
            </a:endParaRPr>
          </a:p>
        </p:txBody>
      </p:sp>
      <p:sp>
        <p:nvSpPr>
          <p:cNvPr id="78" name="CustomShape 3"/>
          <p:cNvSpPr/>
          <p:nvPr/>
        </p:nvSpPr>
        <p:spPr>
          <a:xfrm rot="10800000" flipH="1">
            <a:off x="2547256" y="4857049"/>
            <a:ext cx="3506312" cy="3565"/>
          </a:xfrm>
          <a:custGeom>
            <a:avLst/>
            <a:gdLst/>
            <a:ahLst/>
            <a:cxnLst/>
            <a:rect l="l" t="t" r="r" b="b"/>
            <a:pathLst>
              <a:path w="21600" h="21600">
                <a:moveTo>
                  <a:pt x="0" y="0"/>
                </a:moveTo>
                <a:lnTo>
                  <a:pt x="21600" y="21600"/>
                </a:lnTo>
              </a:path>
            </a:pathLst>
          </a:custGeom>
          <a:noFill/>
          <a:ln w="38160">
            <a:solidFill>
              <a:srgbClr val="F14E32"/>
            </a:solidFill>
            <a:custDash>
              <a:ds d="800000" sp="300000"/>
            </a:custDash>
            <a:round/>
          </a:ln>
        </p:spPr>
        <p:style>
          <a:lnRef idx="0">
            <a:scrgbClr r="0" g="0" b="0"/>
          </a:lnRef>
          <a:fillRef idx="0">
            <a:scrgbClr r="0" g="0" b="0"/>
          </a:fillRef>
          <a:effectRef idx="0">
            <a:scrgbClr r="0" g="0" b="0"/>
          </a:effectRef>
          <a:fontRef idx="minor"/>
        </p:style>
        <p:txBody>
          <a:bodyPr/>
          <a:lstStyle/>
          <a:p>
            <a:endParaRPr lang="en-US"/>
          </a:p>
        </p:txBody>
      </p:sp>
      <p:sp>
        <p:nvSpPr>
          <p:cNvPr id="79" name="CustomShape 4"/>
          <p:cNvSpPr/>
          <p:nvPr/>
        </p:nvSpPr>
        <p:spPr>
          <a:xfrm>
            <a:off x="891046" y="3241636"/>
            <a:ext cx="1273888" cy="886789"/>
          </a:xfrm>
          <a:prstGeom prst="rect">
            <a:avLst/>
          </a:pr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tIns="91440" bIns="91440"/>
          <a:lstStyle/>
          <a:p>
            <a:pPr defTabSz="374904">
              <a:spcAft>
                <a:spcPts val="600"/>
              </a:spcAft>
            </a:pPr>
            <a:r>
              <a:rPr lang="en-US" sz="574" kern="1200" dirty="0">
                <a:solidFill>
                  <a:srgbClr val="006600"/>
                </a:solidFill>
                <a:uFill>
                  <a:solidFill>
                    <a:srgbClr val="FFFFFF"/>
                  </a:solidFill>
                </a:uFill>
                <a:latin typeface="Inconsolata"/>
                <a:ea typeface="Inconsolata"/>
                <a:cs typeface="+mn-cs"/>
              </a:rPr>
              <a:t>git branch</a:t>
            </a:r>
            <a:endParaRPr lang="en-US" sz="738" kern="1200" dirty="0">
              <a:solidFill>
                <a:srgbClr val="000000"/>
              </a:solidFill>
              <a:uFill>
                <a:solidFill>
                  <a:srgbClr val="FFFFFF"/>
                </a:solidFill>
              </a:uFill>
              <a:latin typeface="Arial"/>
              <a:ea typeface="+mn-ea"/>
              <a:cs typeface="+mn-cs"/>
            </a:endParaRPr>
          </a:p>
          <a:p>
            <a:pPr defTabSz="374904">
              <a:spcAft>
                <a:spcPts val="600"/>
              </a:spcAft>
            </a:pPr>
            <a:r>
              <a:rPr lang="en-US" sz="574" kern="1200" dirty="0">
                <a:solidFill>
                  <a:srgbClr val="006600"/>
                </a:solidFill>
                <a:uFill>
                  <a:solidFill>
                    <a:srgbClr val="FFFFFF"/>
                  </a:solidFill>
                </a:uFill>
                <a:latin typeface="Inconsolata"/>
                <a:ea typeface="Inconsolata"/>
                <a:cs typeface="+mn-cs"/>
              </a:rPr>
              <a:t>git branch yeni
git checkout yeni</a:t>
            </a:r>
            <a:endParaRPr lang="en-US" sz="738" kern="1200" dirty="0">
              <a:solidFill>
                <a:srgbClr val="000000"/>
              </a:solidFill>
              <a:uFill>
                <a:solidFill>
                  <a:srgbClr val="FFFFFF"/>
                </a:solidFill>
              </a:uFill>
              <a:latin typeface="Arial"/>
              <a:ea typeface="+mn-ea"/>
              <a:cs typeface="+mn-cs"/>
            </a:endParaRPr>
          </a:p>
          <a:p>
            <a:pPr defTabSz="374904">
              <a:spcAft>
                <a:spcPts val="600"/>
              </a:spcAft>
            </a:pPr>
            <a:r>
              <a:rPr lang="en-US" sz="574" kern="1200" dirty="0">
                <a:solidFill>
                  <a:srgbClr val="006600"/>
                </a:solidFill>
                <a:uFill>
                  <a:solidFill>
                    <a:srgbClr val="FFFFFF"/>
                  </a:solidFill>
                </a:uFill>
                <a:latin typeface="Inconsolata"/>
                <a:ea typeface="Inconsolata"/>
                <a:cs typeface="+mn-cs"/>
              </a:rPr>
              <a:t>git push origin yeni</a:t>
            </a:r>
            <a:endParaRPr lang="en-US" sz="1800" b="0" strike="noStrike" spc="-1" dirty="0">
              <a:solidFill>
                <a:srgbClr val="000000"/>
              </a:solidFill>
              <a:uFill>
                <a:solidFill>
                  <a:srgbClr val="FFFFFF"/>
                </a:solidFill>
              </a:uFill>
              <a:latin typeface="Arial"/>
            </a:endParaRPr>
          </a:p>
        </p:txBody>
      </p:sp>
      <p:pic>
        <p:nvPicPr>
          <p:cNvPr id="80" name="Shape 64" descr="A diagram of a diagram of a sea creature&#10;&#10;Description automatically generated"/>
          <p:cNvPicPr/>
          <p:nvPr/>
        </p:nvPicPr>
        <p:blipFill>
          <a:blip r:embed="rId2"/>
          <a:stretch/>
        </p:blipFill>
        <p:spPr>
          <a:xfrm>
            <a:off x="2845549" y="2952130"/>
            <a:ext cx="1537994" cy="88679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311760" y="293040"/>
            <a:ext cx="8520120" cy="572400"/>
          </a:xfrm>
          <a:prstGeom prst="rect">
            <a:avLst/>
          </a:prstGeom>
          <a:noFill/>
          <a:ln>
            <a:noFill/>
          </a:ln>
        </p:spPr>
        <p:txBody>
          <a:bodyPr tIns="91440" bIns="91440"/>
          <a:lstStyle/>
          <a:p>
            <a:pPr>
              <a:lnSpc>
                <a:spcPct val="100000"/>
              </a:lnSpc>
            </a:pPr>
            <a:r>
              <a:rPr lang="en-US" sz="2800" b="1" strike="noStrike" spc="-1">
                <a:solidFill>
                  <a:srgbClr val="F14E32"/>
                </a:solidFill>
                <a:uFill>
                  <a:solidFill>
                    <a:srgbClr val="FFFFFF"/>
                  </a:solidFill>
                </a:uFill>
                <a:latin typeface="Arial"/>
                <a:ea typeface="Arial"/>
              </a:rPr>
              <a:t>Branch (Dallanma)</a:t>
            </a:r>
            <a:endParaRPr lang="en-US" sz="1400" b="0" strike="noStrike" spc="-1">
              <a:solidFill>
                <a:srgbClr val="000000"/>
              </a:solidFill>
              <a:uFill>
                <a:solidFill>
                  <a:srgbClr val="FFFFFF"/>
                </a:solidFill>
              </a:uFill>
              <a:latin typeface="Arial"/>
            </a:endParaRPr>
          </a:p>
        </p:txBody>
      </p:sp>
      <p:sp>
        <p:nvSpPr>
          <p:cNvPr id="82" name="CustomShape 2"/>
          <p:cNvSpPr/>
          <p:nvPr/>
        </p:nvSpPr>
        <p:spPr>
          <a:xfrm rot="10800000" flipH="1">
            <a:off x="8820360" y="948240"/>
            <a:ext cx="8497800" cy="8640"/>
          </a:xfrm>
          <a:custGeom>
            <a:avLst/>
            <a:gdLst/>
            <a:ahLst/>
            <a:cxnLst/>
            <a:rect l="l" t="t" r="r" b="b"/>
            <a:pathLst>
              <a:path w="21600" h="21600">
                <a:moveTo>
                  <a:pt x="0" y="0"/>
                </a:moveTo>
                <a:lnTo>
                  <a:pt x="21600" y="21600"/>
                </a:lnTo>
              </a:path>
            </a:pathLst>
          </a:custGeom>
          <a:noFill/>
          <a:ln w="38160">
            <a:solidFill>
              <a:srgbClr val="F14E32"/>
            </a:solidFill>
            <a:custDash>
              <a:ds d="800000" sp="300000"/>
            </a:custDash>
            <a:round/>
          </a:ln>
        </p:spPr>
        <p:style>
          <a:lnRef idx="0">
            <a:scrgbClr r="0" g="0" b="0"/>
          </a:lnRef>
          <a:fillRef idx="0">
            <a:scrgbClr r="0" g="0" b="0"/>
          </a:fillRef>
          <a:effectRef idx="0">
            <a:scrgbClr r="0" g="0" b="0"/>
          </a:effectRef>
          <a:fontRef idx="minor"/>
        </p:style>
        <p:txBody>
          <a:bodyPr/>
          <a:lstStyle/>
          <a:p>
            <a:endParaRPr lang="en-US"/>
          </a:p>
        </p:txBody>
      </p:sp>
      <p:pic>
        <p:nvPicPr>
          <p:cNvPr id="83" name="Shape 71"/>
          <p:cNvPicPr/>
          <p:nvPr/>
        </p:nvPicPr>
        <p:blipFill>
          <a:blip r:embed="rId2"/>
          <a:stretch/>
        </p:blipFill>
        <p:spPr>
          <a:xfrm>
            <a:off x="1847880" y="1181160"/>
            <a:ext cx="5447880" cy="3524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311760" y="293040"/>
            <a:ext cx="8520120" cy="572400"/>
          </a:xfrm>
          <a:prstGeom prst="rect">
            <a:avLst/>
          </a:prstGeom>
          <a:noFill/>
          <a:ln>
            <a:noFill/>
          </a:ln>
        </p:spPr>
        <p:txBody>
          <a:bodyPr tIns="91440" bIns="91440"/>
          <a:lstStyle/>
          <a:p>
            <a:pPr>
              <a:lnSpc>
                <a:spcPct val="100000"/>
              </a:lnSpc>
            </a:pPr>
            <a:r>
              <a:rPr lang="en-US" sz="2800" b="1" strike="noStrike" spc="-1">
                <a:solidFill>
                  <a:srgbClr val="F14E32"/>
                </a:solidFill>
                <a:uFill>
                  <a:solidFill>
                    <a:srgbClr val="FFFFFF"/>
                  </a:solidFill>
                </a:uFill>
                <a:latin typeface="Arial"/>
                <a:ea typeface="Arial"/>
              </a:rPr>
              <a:t>Diff</a:t>
            </a:r>
            <a:endParaRPr lang="en-US" sz="1400" b="0" strike="noStrike" spc="-1">
              <a:solidFill>
                <a:srgbClr val="000000"/>
              </a:solidFill>
              <a:uFill>
                <a:solidFill>
                  <a:srgbClr val="FFFFFF"/>
                </a:solidFill>
              </a:uFill>
              <a:latin typeface="Arial"/>
            </a:endParaRPr>
          </a:p>
        </p:txBody>
      </p:sp>
      <p:sp>
        <p:nvSpPr>
          <p:cNvPr id="85" name="TextShape 2"/>
          <p:cNvSpPr txBox="1"/>
          <p:nvPr/>
        </p:nvSpPr>
        <p:spPr>
          <a:xfrm>
            <a:off x="311760" y="1189800"/>
            <a:ext cx="7461360" cy="849600"/>
          </a:xfrm>
          <a:prstGeom prst="rect">
            <a:avLst/>
          </a:prstGeom>
          <a:noFill/>
          <a:ln>
            <a:noFill/>
          </a:ln>
        </p:spPr>
        <p:txBody>
          <a:bodyPr tIns="91440" bIns="91440"/>
          <a:lstStyle/>
          <a:p>
            <a:pPr>
              <a:lnSpc>
                <a:spcPct val="100000"/>
              </a:lnSpc>
            </a:pPr>
            <a:r>
              <a:rPr lang="en-US" sz="1800" b="0" strike="noStrike" spc="-1">
                <a:solidFill>
                  <a:srgbClr val="4E443C"/>
                </a:solidFill>
                <a:uFill>
                  <a:solidFill>
                    <a:srgbClr val="FFFFFF"/>
                  </a:solidFill>
                </a:uFill>
                <a:latin typeface="Georgia"/>
                <a:ea typeface="Georgia"/>
              </a:rPr>
              <a:t>Versiyon kontrol sistemlerinde iki versiyon arasındaki değişikliklere İngilizce difference (fark) kelimesinin kısaltması olan diff denir.</a:t>
            </a:r>
            <a:endParaRPr lang="en-US" sz="1400" b="0" strike="noStrike" spc="-1">
              <a:solidFill>
                <a:srgbClr val="000000"/>
              </a:solidFill>
              <a:uFill>
                <a:solidFill>
                  <a:srgbClr val="FFFFFF"/>
                </a:solidFill>
              </a:uFill>
              <a:latin typeface="Arial"/>
            </a:endParaRPr>
          </a:p>
        </p:txBody>
      </p:sp>
      <p:sp>
        <p:nvSpPr>
          <p:cNvPr id="86" name="CustomShape 3"/>
          <p:cNvSpPr/>
          <p:nvPr/>
        </p:nvSpPr>
        <p:spPr>
          <a:xfrm rot="10800000" flipH="1">
            <a:off x="8820360" y="948240"/>
            <a:ext cx="8497800" cy="8640"/>
          </a:xfrm>
          <a:custGeom>
            <a:avLst/>
            <a:gdLst/>
            <a:ahLst/>
            <a:cxnLst/>
            <a:rect l="l" t="t" r="r" b="b"/>
            <a:pathLst>
              <a:path w="21600" h="21600">
                <a:moveTo>
                  <a:pt x="0" y="0"/>
                </a:moveTo>
                <a:lnTo>
                  <a:pt x="21600" y="21600"/>
                </a:lnTo>
              </a:path>
            </a:pathLst>
          </a:custGeom>
          <a:noFill/>
          <a:ln w="38160">
            <a:solidFill>
              <a:srgbClr val="F14E32"/>
            </a:solidFill>
            <a:custDash>
              <a:ds d="800000" sp="300000"/>
            </a:custDash>
            <a:round/>
          </a:ln>
        </p:spPr>
        <p:style>
          <a:lnRef idx="0">
            <a:scrgbClr r="0" g="0" b="0"/>
          </a:lnRef>
          <a:fillRef idx="0">
            <a:scrgbClr r="0" g="0" b="0"/>
          </a:fillRef>
          <a:effectRef idx="0">
            <a:scrgbClr r="0" g="0" b="0"/>
          </a:effectRef>
          <a:fontRef idx="minor"/>
        </p:style>
        <p:txBody>
          <a:bodyPr/>
          <a:lstStyle/>
          <a:p>
            <a:endParaRPr lang="en-US"/>
          </a:p>
        </p:txBody>
      </p:sp>
      <p:sp>
        <p:nvSpPr>
          <p:cNvPr id="87" name="CustomShape 4"/>
          <p:cNvSpPr/>
          <p:nvPr/>
        </p:nvSpPr>
        <p:spPr>
          <a:xfrm>
            <a:off x="421200" y="2363760"/>
            <a:ext cx="3087360" cy="500760"/>
          </a:xfrm>
          <a:prstGeom prst="rect">
            <a:avLst/>
          </a:pr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tIns="91440" bIns="91440"/>
          <a:lstStyle/>
          <a:p>
            <a:pPr>
              <a:lnSpc>
                <a:spcPct val="100000"/>
              </a:lnSpc>
            </a:pPr>
            <a:r>
              <a:rPr lang="en-US" sz="1400" b="0" strike="noStrike" spc="-1">
                <a:solidFill>
                  <a:srgbClr val="00FF00"/>
                </a:solidFill>
                <a:uFill>
                  <a:solidFill>
                    <a:srgbClr val="FFFFFF"/>
                  </a:solidFill>
                </a:uFill>
                <a:latin typeface="Inconsolata"/>
                <a:ea typeface="Inconsolata"/>
              </a:rPr>
              <a:t>git diff hash1 hash2</a:t>
            </a:r>
            <a:endParaRPr lang="en-US" sz="1800" b="0" strike="noStrike" spc="-1">
              <a:solidFill>
                <a:srgbClr val="000000"/>
              </a:solidFill>
              <a:uFill>
                <a:solidFill>
                  <a:srgbClr val="FFFFFF"/>
                </a:solidFill>
              </a:uFill>
              <a:latin typeface="Arial"/>
            </a:endParaRPr>
          </a:p>
        </p:txBody>
      </p:sp>
      <p:sp>
        <p:nvSpPr>
          <p:cNvPr id="88" name="TextShape 5"/>
          <p:cNvSpPr txBox="1"/>
          <p:nvPr/>
        </p:nvSpPr>
        <p:spPr>
          <a:xfrm>
            <a:off x="311760" y="1981440"/>
            <a:ext cx="7345080" cy="362160"/>
          </a:xfrm>
          <a:prstGeom prst="rect">
            <a:avLst/>
          </a:prstGeom>
          <a:noFill/>
          <a:ln>
            <a:noFill/>
          </a:ln>
        </p:spPr>
        <p:txBody>
          <a:bodyPr tIns="91440" bIns="91440"/>
          <a:lstStyle/>
          <a:p>
            <a:pPr>
              <a:lnSpc>
                <a:spcPct val="100000"/>
              </a:lnSpc>
            </a:pPr>
            <a:r>
              <a:rPr lang="en-US" sz="1600" b="0" strike="noStrike" spc="-1">
                <a:solidFill>
                  <a:srgbClr val="4E443C"/>
                </a:solidFill>
                <a:uFill>
                  <a:solidFill>
                    <a:srgbClr val="FFFFFF"/>
                  </a:solidFill>
                </a:uFill>
                <a:latin typeface="Georgia"/>
                <a:ea typeface="Georgia"/>
              </a:rPr>
              <a:t>İki commit arasındaki farkları görmek için :</a:t>
            </a:r>
            <a:endParaRPr lang="en-US" sz="1400" b="0" strike="noStrike" spc="-1">
              <a:solidFill>
                <a:srgbClr val="000000"/>
              </a:solidFill>
              <a:uFill>
                <a:solidFill>
                  <a:srgbClr val="FFFFFF"/>
                </a:solidFill>
              </a:uFill>
              <a:latin typeface="Arial"/>
            </a:endParaRPr>
          </a:p>
        </p:txBody>
      </p:sp>
      <p:sp>
        <p:nvSpPr>
          <p:cNvPr id="89" name="CustomShape 6"/>
          <p:cNvSpPr/>
          <p:nvPr/>
        </p:nvSpPr>
        <p:spPr>
          <a:xfrm>
            <a:off x="479520" y="3348000"/>
            <a:ext cx="3087360" cy="500760"/>
          </a:xfrm>
          <a:prstGeom prst="rect">
            <a:avLst/>
          </a:pr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tIns="91440" bIns="91440"/>
          <a:lstStyle/>
          <a:p>
            <a:pPr>
              <a:lnSpc>
                <a:spcPct val="100000"/>
              </a:lnSpc>
            </a:pPr>
            <a:r>
              <a:rPr lang="en-US" sz="1400" b="0" strike="noStrike" spc="-1">
                <a:solidFill>
                  <a:srgbClr val="00FF00"/>
                </a:solidFill>
                <a:uFill>
                  <a:solidFill>
                    <a:srgbClr val="FFFFFF"/>
                  </a:solidFill>
                </a:uFill>
                <a:latin typeface="Inconsolata"/>
                <a:ea typeface="Inconsolata"/>
              </a:rPr>
              <a:t>git diff master yenisurum</a:t>
            </a:r>
            <a:endParaRPr lang="en-US" sz="1800" b="0" strike="noStrike" spc="-1">
              <a:solidFill>
                <a:srgbClr val="000000"/>
              </a:solidFill>
              <a:uFill>
                <a:solidFill>
                  <a:srgbClr val="FFFFFF"/>
                </a:solidFill>
              </a:uFill>
              <a:latin typeface="Arial"/>
            </a:endParaRPr>
          </a:p>
        </p:txBody>
      </p:sp>
      <p:sp>
        <p:nvSpPr>
          <p:cNvPr id="90" name="TextShape 7"/>
          <p:cNvSpPr txBox="1"/>
          <p:nvPr/>
        </p:nvSpPr>
        <p:spPr>
          <a:xfrm>
            <a:off x="369720" y="2965680"/>
            <a:ext cx="7345080" cy="362160"/>
          </a:xfrm>
          <a:prstGeom prst="rect">
            <a:avLst/>
          </a:prstGeom>
          <a:noFill/>
          <a:ln>
            <a:noFill/>
          </a:ln>
        </p:spPr>
        <p:txBody>
          <a:bodyPr tIns="91440" bIns="91440"/>
          <a:lstStyle/>
          <a:p>
            <a:pPr>
              <a:lnSpc>
                <a:spcPct val="100000"/>
              </a:lnSpc>
            </a:pPr>
            <a:r>
              <a:rPr lang="en-US" sz="1600" b="0" strike="noStrike" spc="-1">
                <a:solidFill>
                  <a:srgbClr val="4E443C"/>
                </a:solidFill>
                <a:uFill>
                  <a:solidFill>
                    <a:srgbClr val="FFFFFF"/>
                  </a:solidFill>
                </a:uFill>
                <a:latin typeface="Georgia"/>
                <a:ea typeface="Georgia"/>
              </a:rPr>
              <a:t>İki branch arasındaki farkları görmek için :</a:t>
            </a:r>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311760" y="293040"/>
            <a:ext cx="8520120" cy="572400"/>
          </a:xfrm>
          <a:prstGeom prst="rect">
            <a:avLst/>
          </a:prstGeom>
          <a:noFill/>
          <a:ln>
            <a:noFill/>
          </a:ln>
        </p:spPr>
        <p:txBody>
          <a:bodyPr tIns="91440" bIns="91440"/>
          <a:lstStyle/>
          <a:p>
            <a:pPr>
              <a:lnSpc>
                <a:spcPct val="100000"/>
              </a:lnSpc>
            </a:pPr>
            <a:r>
              <a:rPr lang="en-US" sz="2800" b="1" strike="noStrike" spc="-1">
                <a:solidFill>
                  <a:srgbClr val="F14E32"/>
                </a:solidFill>
                <a:uFill>
                  <a:solidFill>
                    <a:srgbClr val="FFFFFF"/>
                  </a:solidFill>
                </a:uFill>
                <a:latin typeface="Arial"/>
                <a:ea typeface="Arial"/>
              </a:rPr>
              <a:t>Pull - Merge</a:t>
            </a:r>
            <a:endParaRPr lang="en-US" sz="1400" b="0" strike="noStrike" spc="-1">
              <a:solidFill>
                <a:srgbClr val="000000"/>
              </a:solidFill>
              <a:uFill>
                <a:solidFill>
                  <a:srgbClr val="FFFFFF"/>
                </a:solidFill>
              </a:uFill>
              <a:latin typeface="Arial"/>
            </a:endParaRPr>
          </a:p>
        </p:txBody>
      </p:sp>
      <p:sp>
        <p:nvSpPr>
          <p:cNvPr id="92" name="TextShape 2"/>
          <p:cNvSpPr txBox="1"/>
          <p:nvPr/>
        </p:nvSpPr>
        <p:spPr>
          <a:xfrm>
            <a:off x="311760" y="1189800"/>
            <a:ext cx="8497800" cy="2039040"/>
          </a:xfrm>
          <a:prstGeom prst="rect">
            <a:avLst/>
          </a:prstGeom>
          <a:noFill/>
          <a:ln>
            <a:noFill/>
          </a:ln>
        </p:spPr>
        <p:txBody>
          <a:bodyPr tIns="91440" bIns="91440"/>
          <a:lstStyle/>
          <a:p>
            <a:pPr>
              <a:lnSpc>
                <a:spcPct val="100000"/>
              </a:lnSpc>
            </a:pPr>
            <a:r>
              <a:rPr lang="en-US" sz="1600" b="0" strike="noStrike" spc="-1">
                <a:solidFill>
                  <a:srgbClr val="4E443C"/>
                </a:solidFill>
                <a:uFill>
                  <a:solidFill>
                    <a:srgbClr val="FFFFFF"/>
                  </a:solidFill>
                </a:uFill>
                <a:latin typeface="Georgia"/>
                <a:ea typeface="Georgia"/>
              </a:rPr>
              <a:t>En son değişiklikleri (commit) yerel deponuza almak için “</a:t>
            </a:r>
            <a:r>
              <a:rPr lang="en-US" sz="1600" b="1" strike="noStrike" spc="-1">
                <a:solidFill>
                  <a:srgbClr val="F14E32"/>
                </a:solidFill>
                <a:uFill>
                  <a:solidFill>
                    <a:srgbClr val="FFFFFF"/>
                  </a:solidFill>
                </a:uFill>
                <a:latin typeface="Georgia"/>
                <a:ea typeface="Georgia"/>
              </a:rPr>
              <a:t>git pull</a:t>
            </a:r>
            <a:r>
              <a:rPr lang="en-US" sz="1600" b="0" strike="noStrike" spc="-1">
                <a:solidFill>
                  <a:srgbClr val="4E443C"/>
                </a:solidFill>
                <a:uFill>
                  <a:solidFill>
                    <a:srgbClr val="FFFFFF"/>
                  </a:solidFill>
                </a:uFill>
                <a:latin typeface="Georgia"/>
                <a:ea typeface="Georgia"/>
              </a:rPr>
              <a:t>” komutunu çalıştırın. Bu değişiklikleri al (fetch) ve birleştir (merge) yapacaktır. Aktif dala (örn. master) başka bir dalı birleştirmek için  “</a:t>
            </a:r>
            <a:r>
              <a:rPr lang="en-US" sz="1600" b="1" strike="noStrike" spc="-1">
                <a:solidFill>
                  <a:srgbClr val="F14E32"/>
                </a:solidFill>
                <a:uFill>
                  <a:solidFill>
                    <a:srgbClr val="FFFFFF"/>
                  </a:solidFill>
                </a:uFill>
                <a:latin typeface="Georgia"/>
                <a:ea typeface="Georgia"/>
              </a:rPr>
              <a:t>git merge &lt;dal&gt;</a:t>
            </a:r>
            <a:r>
              <a:rPr lang="en-US" sz="1600" b="0" strike="noStrike" spc="-1">
                <a:solidFill>
                  <a:srgbClr val="4E443C"/>
                </a:solidFill>
                <a:uFill>
                  <a:solidFill>
                    <a:srgbClr val="FFFFFF"/>
                  </a:solidFill>
                </a:uFill>
                <a:latin typeface="Georgia"/>
                <a:ea typeface="Georgia"/>
              </a:rPr>
              <a:t>” her iki durumda da git değişiklikleri otomatik birleştirmeyi (auto-merge) dener. Maalesef, bu her zaman mümkün olmaz ve çakışmalarla (conflict) sonuçlanır. Git tarafından gösterilen dosyaları elle düzenleyerek bu çakışmaları birleştirmek size düşer. Değişikliklerden sonra, dosyaları eklemek için “</a:t>
            </a:r>
            <a:r>
              <a:rPr lang="en-US" sz="1600" b="1" strike="noStrike" spc="-1">
                <a:solidFill>
                  <a:srgbClr val="F14E32"/>
                </a:solidFill>
                <a:uFill>
                  <a:solidFill>
                    <a:srgbClr val="FFFFFF"/>
                  </a:solidFill>
                </a:uFill>
                <a:latin typeface="Georgia"/>
                <a:ea typeface="Georgia"/>
              </a:rPr>
              <a:t>git add &lt;dosyaadı&gt;</a:t>
            </a:r>
            <a:r>
              <a:rPr lang="en-US" sz="1600" b="0" strike="noStrike" spc="-1">
                <a:solidFill>
                  <a:srgbClr val="4E443C"/>
                </a:solidFill>
                <a:uFill>
                  <a:solidFill>
                    <a:srgbClr val="FFFFFF"/>
                  </a:solidFill>
                </a:uFill>
                <a:latin typeface="Georgia"/>
                <a:ea typeface="Georgia"/>
              </a:rPr>
              <a:t>” değişiklikleri birleştirmeden önce, önizleme yapmak için
“</a:t>
            </a:r>
            <a:r>
              <a:rPr lang="en-US" sz="1600" b="1" strike="noStrike" spc="-1">
                <a:solidFill>
                  <a:srgbClr val="F14E32"/>
                </a:solidFill>
                <a:uFill>
                  <a:solidFill>
                    <a:srgbClr val="FFFFFF"/>
                  </a:solidFill>
                </a:uFill>
                <a:latin typeface="Georgia"/>
                <a:ea typeface="Georgia"/>
              </a:rPr>
              <a:t>git diff &lt;kaynak_dal&gt; &lt;hedef_dal&gt;</a:t>
            </a:r>
            <a:r>
              <a:rPr lang="en-US" sz="1600" b="0" strike="noStrike" spc="-1">
                <a:solidFill>
                  <a:srgbClr val="4E443C"/>
                </a:solidFill>
                <a:uFill>
                  <a:solidFill>
                    <a:srgbClr val="FFFFFF"/>
                  </a:solidFill>
                </a:uFill>
                <a:latin typeface="Georgia"/>
                <a:ea typeface="Georgia"/>
              </a:rPr>
              <a:t>”</a:t>
            </a:r>
            <a:endParaRPr lang="en-US" sz="1400" b="0" strike="noStrike" spc="-1">
              <a:solidFill>
                <a:srgbClr val="000000"/>
              </a:solidFill>
              <a:uFill>
                <a:solidFill>
                  <a:srgbClr val="FFFFFF"/>
                </a:solidFill>
              </a:uFill>
              <a:latin typeface="Arial"/>
            </a:endParaRPr>
          </a:p>
          <a:p>
            <a:pPr>
              <a:lnSpc>
                <a:spcPct val="100000"/>
              </a:lnSpc>
            </a:pPr>
            <a:endParaRPr lang="en-US" sz="1400" b="0" strike="noStrike" spc="-1">
              <a:solidFill>
                <a:srgbClr val="000000"/>
              </a:solidFill>
              <a:uFill>
                <a:solidFill>
                  <a:srgbClr val="FFFFFF"/>
                </a:solidFill>
              </a:uFill>
              <a:latin typeface="Arial"/>
            </a:endParaRPr>
          </a:p>
        </p:txBody>
      </p:sp>
      <p:sp>
        <p:nvSpPr>
          <p:cNvPr id="93" name="CustomShape 3"/>
          <p:cNvSpPr/>
          <p:nvPr/>
        </p:nvSpPr>
        <p:spPr>
          <a:xfrm rot="10800000" flipH="1">
            <a:off x="8820360" y="948240"/>
            <a:ext cx="8497800" cy="8640"/>
          </a:xfrm>
          <a:custGeom>
            <a:avLst/>
            <a:gdLst/>
            <a:ahLst/>
            <a:cxnLst/>
            <a:rect l="l" t="t" r="r" b="b"/>
            <a:pathLst>
              <a:path w="21600" h="21600">
                <a:moveTo>
                  <a:pt x="0" y="0"/>
                </a:moveTo>
                <a:lnTo>
                  <a:pt x="21600" y="21600"/>
                </a:lnTo>
              </a:path>
            </a:pathLst>
          </a:custGeom>
          <a:noFill/>
          <a:ln w="38160">
            <a:solidFill>
              <a:srgbClr val="F14E32"/>
            </a:solidFill>
            <a:custDash>
              <a:ds d="800000" sp="300000"/>
            </a:custDash>
            <a:round/>
          </a:ln>
        </p:spPr>
        <p:style>
          <a:lnRef idx="0">
            <a:scrgbClr r="0" g="0" b="0"/>
          </a:lnRef>
          <a:fillRef idx="0">
            <a:scrgbClr r="0" g="0" b="0"/>
          </a:fillRef>
          <a:effectRef idx="0">
            <a:scrgbClr r="0" g="0" b="0"/>
          </a:effectRef>
          <a:fontRef idx="minor"/>
        </p:style>
        <p:txBody>
          <a:bodyPr/>
          <a:lstStyle/>
          <a:p>
            <a:endParaRPr lang="en-US"/>
          </a:p>
        </p:txBody>
      </p:sp>
      <p:sp>
        <p:nvSpPr>
          <p:cNvPr id="94" name="CustomShape 4"/>
          <p:cNvSpPr/>
          <p:nvPr/>
        </p:nvSpPr>
        <p:spPr>
          <a:xfrm>
            <a:off x="5744880" y="3810600"/>
            <a:ext cx="3075840" cy="822600"/>
          </a:xfrm>
          <a:prstGeom prst="rect">
            <a:avLst/>
          </a:pr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tIns="91440" bIns="91440"/>
          <a:lstStyle/>
          <a:p>
            <a:pPr>
              <a:lnSpc>
                <a:spcPct val="100000"/>
              </a:lnSpc>
            </a:pPr>
            <a:r>
              <a:rPr lang="en-US" sz="1400" b="0" strike="noStrike" spc="-1">
                <a:solidFill>
                  <a:srgbClr val="00FF00"/>
                </a:solidFill>
                <a:uFill>
                  <a:solidFill>
                    <a:srgbClr val="FFFFFF"/>
                  </a:solidFill>
                </a:uFill>
                <a:latin typeface="Inconsolata"/>
                <a:ea typeface="Inconsolata"/>
              </a:rPr>
              <a:t>git pull
git diff yenisurum master</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FF00"/>
                </a:solidFill>
                <a:uFill>
                  <a:solidFill>
                    <a:srgbClr val="FFFFFF"/>
                  </a:solidFill>
                </a:uFill>
                <a:latin typeface="Inconsolata"/>
                <a:ea typeface="Inconsolata"/>
              </a:rPr>
              <a:t>git merge master</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311760" y="293040"/>
            <a:ext cx="8520120" cy="572400"/>
          </a:xfrm>
          <a:prstGeom prst="rect">
            <a:avLst/>
          </a:prstGeom>
          <a:noFill/>
          <a:ln>
            <a:noFill/>
          </a:ln>
        </p:spPr>
        <p:txBody>
          <a:bodyPr tIns="91440" bIns="91440"/>
          <a:lstStyle/>
          <a:p>
            <a:pPr>
              <a:lnSpc>
                <a:spcPct val="100000"/>
              </a:lnSpc>
            </a:pPr>
            <a:r>
              <a:rPr lang="en-US" sz="2800" b="1" strike="noStrike" spc="-1">
                <a:solidFill>
                  <a:srgbClr val="F14E32"/>
                </a:solidFill>
                <a:uFill>
                  <a:solidFill>
                    <a:srgbClr val="FFFFFF"/>
                  </a:solidFill>
                </a:uFill>
                <a:latin typeface="Arial"/>
                <a:ea typeface="Arial"/>
              </a:rPr>
              <a:t>Pull - Merge</a:t>
            </a:r>
            <a:endParaRPr lang="en-US" sz="1400" b="0" strike="noStrike" spc="-1">
              <a:solidFill>
                <a:srgbClr val="000000"/>
              </a:solidFill>
              <a:uFill>
                <a:solidFill>
                  <a:srgbClr val="FFFFFF"/>
                </a:solidFill>
              </a:uFill>
              <a:latin typeface="Arial"/>
            </a:endParaRPr>
          </a:p>
        </p:txBody>
      </p:sp>
      <p:sp>
        <p:nvSpPr>
          <p:cNvPr id="96" name="CustomShape 2"/>
          <p:cNvSpPr/>
          <p:nvPr/>
        </p:nvSpPr>
        <p:spPr>
          <a:xfrm rot="10800000" flipH="1">
            <a:off x="8820360" y="948240"/>
            <a:ext cx="8497800" cy="8640"/>
          </a:xfrm>
          <a:custGeom>
            <a:avLst/>
            <a:gdLst/>
            <a:ahLst/>
            <a:cxnLst/>
            <a:rect l="l" t="t" r="r" b="b"/>
            <a:pathLst>
              <a:path w="21600" h="21600">
                <a:moveTo>
                  <a:pt x="0" y="0"/>
                </a:moveTo>
                <a:lnTo>
                  <a:pt x="21600" y="21600"/>
                </a:lnTo>
              </a:path>
            </a:pathLst>
          </a:custGeom>
          <a:noFill/>
          <a:ln w="38160">
            <a:solidFill>
              <a:srgbClr val="F14E32"/>
            </a:solidFill>
            <a:custDash>
              <a:ds d="800000" sp="300000"/>
            </a:custDash>
            <a:round/>
          </a:ln>
        </p:spPr>
        <p:style>
          <a:lnRef idx="0">
            <a:scrgbClr r="0" g="0" b="0"/>
          </a:lnRef>
          <a:fillRef idx="0">
            <a:scrgbClr r="0" g="0" b="0"/>
          </a:fillRef>
          <a:effectRef idx="0">
            <a:scrgbClr r="0" g="0" b="0"/>
          </a:effectRef>
          <a:fontRef idx="minor"/>
        </p:style>
        <p:txBody>
          <a:bodyPr/>
          <a:lstStyle/>
          <a:p>
            <a:endParaRPr lang="en-US"/>
          </a:p>
        </p:txBody>
      </p:sp>
      <p:pic>
        <p:nvPicPr>
          <p:cNvPr id="97" name="Shape 97"/>
          <p:cNvPicPr/>
          <p:nvPr/>
        </p:nvPicPr>
        <p:blipFill>
          <a:blip r:embed="rId2"/>
          <a:stretch/>
        </p:blipFill>
        <p:spPr>
          <a:xfrm>
            <a:off x="311760" y="1462320"/>
            <a:ext cx="8520120" cy="2475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1760" y="293040"/>
            <a:ext cx="8520120" cy="572400"/>
          </a:xfrm>
          <a:prstGeom prst="rect">
            <a:avLst/>
          </a:prstGeom>
          <a:noFill/>
          <a:ln>
            <a:noFill/>
          </a:ln>
        </p:spPr>
        <p:txBody>
          <a:bodyPr tIns="91440" bIns="91440"/>
          <a:lstStyle/>
          <a:p>
            <a:pPr>
              <a:lnSpc>
                <a:spcPct val="100000"/>
              </a:lnSpc>
            </a:pPr>
            <a:r>
              <a:rPr lang="en-US" sz="2800" b="1" strike="noStrike" spc="-1">
                <a:solidFill>
                  <a:srgbClr val="F14E32"/>
                </a:solidFill>
                <a:uFill>
                  <a:solidFill>
                    <a:srgbClr val="FFFFFF"/>
                  </a:solidFill>
                </a:uFill>
                <a:latin typeface="Arial"/>
                <a:ea typeface="Arial"/>
              </a:rPr>
              <a:t>Pull Request</a:t>
            </a:r>
            <a:endParaRPr lang="en-US" sz="1400" b="0" strike="noStrike" spc="-1">
              <a:solidFill>
                <a:srgbClr val="000000"/>
              </a:solidFill>
              <a:uFill>
                <a:solidFill>
                  <a:srgbClr val="FFFFFF"/>
                </a:solidFill>
              </a:uFill>
              <a:latin typeface="Arial"/>
            </a:endParaRPr>
          </a:p>
        </p:txBody>
      </p:sp>
      <p:sp>
        <p:nvSpPr>
          <p:cNvPr id="99" name="TextShape 2"/>
          <p:cNvSpPr txBox="1"/>
          <p:nvPr/>
        </p:nvSpPr>
        <p:spPr>
          <a:xfrm>
            <a:off x="311760" y="1189800"/>
            <a:ext cx="8520120" cy="1654560"/>
          </a:xfrm>
          <a:prstGeom prst="rect">
            <a:avLst/>
          </a:prstGeom>
          <a:noFill/>
          <a:ln>
            <a:noFill/>
          </a:ln>
        </p:spPr>
        <p:txBody>
          <a:bodyPr tIns="91440" bIns="91440"/>
          <a:lstStyle/>
          <a:p>
            <a:pPr>
              <a:lnSpc>
                <a:spcPct val="100000"/>
              </a:lnSpc>
            </a:pPr>
            <a:r>
              <a:rPr lang="en-US" sz="1400" b="0" strike="noStrike" spc="-1">
                <a:solidFill>
                  <a:srgbClr val="4E443C"/>
                </a:solidFill>
                <a:uFill>
                  <a:solidFill>
                    <a:srgbClr val="FFFFFF"/>
                  </a:solidFill>
                </a:uFill>
                <a:latin typeface="Georgia"/>
                <a:ea typeface="Georgia"/>
              </a:rPr>
              <a:t>GitHub tarafında pull request yöntemi fork ve pull modeli ile gerçekleşmektedir. Yapılan katkıların bir projeye çekilmesi için gerekli proje ilk önce GitHub üzerinden fork (çatallama) işlemine tabi tutulmalıdır. Kopyalanan (fork’lanan) proje diğer geliştiricinin hesabında oluştuktan sonra yapılacak katkının önemliliğine göre projeyle lokalde çalışılması için kendi makinesine bunu klonlaması gerekmektedir. Yapılan geliştirimler ile oluşan işlem akışı Git aracılığıyla öncelikle kendi projesine (origin) gönderilir daha sonra GitHub servisiyle asıl projeye (upstream) katkıların çekilmesi isteği ile sonlanır.</a:t>
            </a:r>
            <a:endParaRPr lang="en-US" sz="1400" b="0" strike="noStrike" spc="-1">
              <a:solidFill>
                <a:srgbClr val="000000"/>
              </a:solidFill>
              <a:uFill>
                <a:solidFill>
                  <a:srgbClr val="FFFFFF"/>
                </a:solidFill>
              </a:uFill>
              <a:latin typeface="Arial"/>
            </a:endParaRPr>
          </a:p>
        </p:txBody>
      </p:sp>
      <p:sp>
        <p:nvSpPr>
          <p:cNvPr id="100" name="CustomShape 3"/>
          <p:cNvSpPr/>
          <p:nvPr/>
        </p:nvSpPr>
        <p:spPr>
          <a:xfrm rot="10800000" flipH="1">
            <a:off x="8820360" y="948240"/>
            <a:ext cx="8497800" cy="8640"/>
          </a:xfrm>
          <a:custGeom>
            <a:avLst/>
            <a:gdLst/>
            <a:ahLst/>
            <a:cxnLst/>
            <a:rect l="l" t="t" r="r" b="b"/>
            <a:pathLst>
              <a:path w="21600" h="21600">
                <a:moveTo>
                  <a:pt x="0" y="0"/>
                </a:moveTo>
                <a:lnTo>
                  <a:pt x="21600" y="21600"/>
                </a:lnTo>
              </a:path>
            </a:pathLst>
          </a:custGeom>
          <a:noFill/>
          <a:ln w="38160">
            <a:solidFill>
              <a:srgbClr val="F14E32"/>
            </a:solidFill>
            <a:custDash>
              <a:ds d="800000" sp="300000"/>
            </a:custDash>
            <a:round/>
          </a:ln>
        </p:spPr>
        <p:style>
          <a:lnRef idx="0">
            <a:scrgbClr r="0" g="0" b="0"/>
          </a:lnRef>
          <a:fillRef idx="0">
            <a:scrgbClr r="0" g="0" b="0"/>
          </a:fillRef>
          <a:effectRef idx="0">
            <a:scrgbClr r="0" g="0" b="0"/>
          </a:effectRef>
          <a:fontRef idx="minor"/>
        </p:style>
        <p:txBody>
          <a:bodyPr/>
          <a:lstStyle/>
          <a:p>
            <a:endParaRPr lang="en-US"/>
          </a:p>
        </p:txBody>
      </p:sp>
      <p:pic>
        <p:nvPicPr>
          <p:cNvPr id="101" name="Shape 105"/>
          <p:cNvPicPr/>
          <p:nvPr/>
        </p:nvPicPr>
        <p:blipFill>
          <a:blip r:embed="rId2"/>
          <a:stretch/>
        </p:blipFill>
        <p:spPr>
          <a:xfrm>
            <a:off x="4955760" y="2844360"/>
            <a:ext cx="3864960" cy="1993680"/>
          </a:xfrm>
          <a:prstGeom prst="rect">
            <a:avLst/>
          </a:prstGeom>
          <a:ln w="9360">
            <a:solidFill>
              <a:schemeClr val="dk2"/>
            </a:solidFill>
            <a:round/>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0" y="644040"/>
            <a:ext cx="9143640" cy="108216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gn="ctr">
              <a:lnSpc>
                <a:spcPct val="100000"/>
              </a:lnSpc>
            </a:pPr>
            <a:r>
              <a:rPr lang="en-US" sz="4800" b="1" strike="noStrike" spc="-1">
                <a:solidFill>
                  <a:srgbClr val="F14E32"/>
                </a:solidFill>
                <a:uFill>
                  <a:solidFill>
                    <a:srgbClr val="FFFFFF"/>
                  </a:solidFill>
                </a:uFill>
                <a:latin typeface="Arial"/>
                <a:ea typeface="Arial"/>
              </a:rPr>
              <a:t>Sorularımız</a:t>
            </a:r>
            <a:endParaRPr lang="en-US" sz="1800" b="0" strike="noStrike" spc="-1">
              <a:solidFill>
                <a:srgbClr val="000000"/>
              </a:solidFill>
              <a:uFill>
                <a:solidFill>
                  <a:srgbClr val="FFFFFF"/>
                </a:solidFill>
              </a:uFill>
              <a:latin typeface="Arial"/>
            </a:endParaRPr>
          </a:p>
        </p:txBody>
      </p:sp>
      <p:pic>
        <p:nvPicPr>
          <p:cNvPr id="105" name="Shape 117"/>
          <p:cNvPicPr/>
          <p:nvPr/>
        </p:nvPicPr>
        <p:blipFill>
          <a:blip r:embed="rId2"/>
          <a:stretch/>
        </p:blipFill>
        <p:spPr>
          <a:xfrm>
            <a:off x="3327120" y="1521000"/>
            <a:ext cx="2489400" cy="3111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984960" y="1162800"/>
            <a:ext cx="6376680" cy="84960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457200" indent="-367920">
              <a:lnSpc>
                <a:spcPct val="100000"/>
              </a:lnSpc>
              <a:buClr>
                <a:srgbClr val="F14E32"/>
              </a:buClr>
              <a:buFont typeface="Arial"/>
              <a:buAutoNum type="arabicParenR"/>
            </a:pPr>
            <a:r>
              <a:rPr lang="en-US" sz="2200" b="0" strike="noStrike" spc="-1">
                <a:solidFill>
                  <a:srgbClr val="F14E32"/>
                </a:solidFill>
                <a:uFill>
                  <a:solidFill>
                    <a:srgbClr val="FFFFFF"/>
                  </a:solidFill>
                </a:uFill>
                <a:latin typeface="Arial"/>
                <a:ea typeface="Arial"/>
              </a:rPr>
              <a:t>İki commit arasındaki farkları görmek için hangi git komutu kullanılır?</a:t>
            </a:r>
            <a:endParaRPr lang="en-US" sz="1800" b="0" strike="noStrike" spc="-1">
              <a:solidFill>
                <a:srgbClr val="000000"/>
              </a:solidFill>
              <a:uFill>
                <a:solidFill>
                  <a:srgbClr val="FFFFFF"/>
                </a:solidFill>
              </a:uFill>
              <a:latin typeface="Arial"/>
            </a:endParaRPr>
          </a:p>
        </p:txBody>
      </p:sp>
      <p:sp>
        <p:nvSpPr>
          <p:cNvPr id="107" name="TextShape 2"/>
          <p:cNvSpPr txBox="1"/>
          <p:nvPr/>
        </p:nvSpPr>
        <p:spPr>
          <a:xfrm>
            <a:off x="1047600" y="2012760"/>
            <a:ext cx="7173720" cy="1994400"/>
          </a:xfrm>
          <a:prstGeom prst="rect">
            <a:avLst/>
          </a:prstGeom>
          <a:noFill/>
          <a:ln>
            <a:noFill/>
          </a:ln>
        </p:spPr>
        <p:txBody>
          <a:bodyPr tIns="91440" bIns="91440"/>
          <a:lstStyle/>
          <a:p>
            <a:pPr>
              <a:lnSpc>
                <a:spcPct val="100000"/>
              </a:lnSpc>
            </a:pPr>
            <a:r>
              <a:rPr lang="en-US" sz="2000" b="0" strike="noStrike" spc="-1">
                <a:solidFill>
                  <a:srgbClr val="4E443C"/>
                </a:solidFill>
                <a:uFill>
                  <a:solidFill>
                    <a:srgbClr val="FFFFFF"/>
                  </a:solidFill>
                </a:uFill>
                <a:latin typeface="Georgia"/>
                <a:ea typeface="Georgia"/>
              </a:rPr>
              <a:t>A-) git checkout branch2
B-) git diff master branch2
C-) git diff commit1hash commit2hash
D-) git merge commit2
E-) git pull</a:t>
            </a:r>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984960" y="1162800"/>
            <a:ext cx="6376680" cy="84960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457200" indent="-367920">
              <a:lnSpc>
                <a:spcPct val="100000"/>
              </a:lnSpc>
              <a:buClr>
                <a:srgbClr val="F14E32"/>
              </a:buClr>
              <a:buFont typeface="Arial"/>
              <a:buAutoNum type="arabicParenR"/>
            </a:pPr>
            <a:r>
              <a:rPr lang="en-US" sz="2200" b="0" strike="noStrike" spc="-1">
                <a:solidFill>
                  <a:srgbClr val="F14E32"/>
                </a:solidFill>
                <a:uFill>
                  <a:solidFill>
                    <a:srgbClr val="FFFFFF"/>
                  </a:solidFill>
                </a:uFill>
                <a:latin typeface="Arial"/>
                <a:ea typeface="Arial"/>
              </a:rPr>
              <a:t>İki commit arasındaki farkları görmek için hangi git komutu kullanılır?</a:t>
            </a:r>
            <a:endParaRPr lang="en-US" sz="1800" b="0" strike="noStrike" spc="-1">
              <a:solidFill>
                <a:srgbClr val="000000"/>
              </a:solidFill>
              <a:uFill>
                <a:solidFill>
                  <a:srgbClr val="FFFFFF"/>
                </a:solidFill>
              </a:uFill>
              <a:latin typeface="Arial"/>
            </a:endParaRPr>
          </a:p>
        </p:txBody>
      </p:sp>
      <p:sp>
        <p:nvSpPr>
          <p:cNvPr id="109" name="TextShape 2"/>
          <p:cNvSpPr txBox="1"/>
          <p:nvPr/>
        </p:nvSpPr>
        <p:spPr>
          <a:xfrm>
            <a:off x="1047600" y="2012760"/>
            <a:ext cx="7173720" cy="1994400"/>
          </a:xfrm>
          <a:prstGeom prst="rect">
            <a:avLst/>
          </a:prstGeom>
          <a:noFill/>
          <a:ln>
            <a:noFill/>
          </a:ln>
        </p:spPr>
        <p:txBody>
          <a:bodyPr tIns="91440" bIns="91440"/>
          <a:lstStyle/>
          <a:p>
            <a:pPr>
              <a:lnSpc>
                <a:spcPct val="100000"/>
              </a:lnSpc>
            </a:pPr>
            <a:r>
              <a:rPr lang="en-US" sz="2000" b="0" strike="noStrike" spc="-1">
                <a:solidFill>
                  <a:srgbClr val="4E443C"/>
                </a:solidFill>
                <a:uFill>
                  <a:solidFill>
                    <a:srgbClr val="FFFFFF"/>
                  </a:solidFill>
                </a:uFill>
                <a:latin typeface="Georgia"/>
                <a:ea typeface="Georgia"/>
              </a:rPr>
              <a:t>A-) git checkout branch2
B-) git diff master branch2
C-) git diff commit1hash commit2hash
D-) git merge commit2
E-) git pull</a:t>
            </a:r>
            <a:endParaRPr lang="en-US" sz="1400" b="0" strike="noStrike" spc="-1">
              <a:solidFill>
                <a:srgbClr val="000000"/>
              </a:solidFill>
              <a:uFill>
                <a:solidFill>
                  <a:srgbClr val="FFFFFF"/>
                </a:solidFill>
              </a:uFill>
              <a:latin typeface="Arial"/>
            </a:endParaRPr>
          </a:p>
        </p:txBody>
      </p:sp>
      <p:sp>
        <p:nvSpPr>
          <p:cNvPr id="110" name="CustomShape 3"/>
          <p:cNvSpPr/>
          <p:nvPr/>
        </p:nvSpPr>
        <p:spPr>
          <a:xfrm>
            <a:off x="1015920" y="2742840"/>
            <a:ext cx="447120" cy="366120"/>
          </a:xfrm>
          <a:prstGeom prst="ellipse">
            <a:avLst/>
          </a:prstGeom>
          <a:noFill/>
          <a:ln w="76320">
            <a:solidFill>
              <a:srgbClr val="FF0000"/>
            </a:solidFill>
            <a:round/>
          </a:ln>
        </p:spPr>
        <p:style>
          <a:lnRef idx="0">
            <a:scrgbClr r="0" g="0" b="0"/>
          </a:lnRef>
          <a:fillRef idx="0">
            <a:scrgbClr r="0" g="0" b="0"/>
          </a:fillRef>
          <a:effectRef idx="0">
            <a:scrgbClr r="0" g="0" b="0"/>
          </a:effectRef>
          <a:fontRef idx="minor"/>
        </p:style>
        <p:txBody>
          <a:bodyPr/>
          <a:lstStyle/>
          <a:p>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966960" y="912240"/>
            <a:ext cx="7173720" cy="110016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2200" b="0" strike="noStrike" spc="-1">
                <a:solidFill>
                  <a:srgbClr val="F14E32"/>
                </a:solidFill>
                <a:uFill>
                  <a:solidFill>
                    <a:srgbClr val="FFFFFF"/>
                  </a:solidFill>
                </a:uFill>
                <a:latin typeface="Arial"/>
                <a:ea typeface="Arial"/>
              </a:rPr>
              <a:t>2) deneme adlı branch’ı master branch’ıyla birleştirmek için hangi git komutu kullanılmalıdır? (deneme branch’ında çalışılmaktadır)</a:t>
            </a:r>
            <a:endParaRPr lang="en-US" sz="1800" b="0" strike="noStrike" spc="-1">
              <a:solidFill>
                <a:srgbClr val="000000"/>
              </a:solidFill>
              <a:uFill>
                <a:solidFill>
                  <a:srgbClr val="FFFFFF"/>
                </a:solidFill>
              </a:uFill>
              <a:latin typeface="Arial"/>
            </a:endParaRPr>
          </a:p>
        </p:txBody>
      </p:sp>
      <p:sp>
        <p:nvSpPr>
          <p:cNvPr id="112" name="TextShape 2"/>
          <p:cNvSpPr txBox="1"/>
          <p:nvPr/>
        </p:nvSpPr>
        <p:spPr>
          <a:xfrm>
            <a:off x="1047600" y="2012760"/>
            <a:ext cx="7173720" cy="1994400"/>
          </a:xfrm>
          <a:prstGeom prst="rect">
            <a:avLst/>
          </a:prstGeom>
          <a:noFill/>
          <a:ln>
            <a:noFill/>
          </a:ln>
        </p:spPr>
        <p:txBody>
          <a:bodyPr tIns="91440" bIns="91440"/>
          <a:lstStyle/>
          <a:p>
            <a:pPr>
              <a:lnSpc>
                <a:spcPct val="100000"/>
              </a:lnSpc>
            </a:pPr>
            <a:r>
              <a:rPr lang="en-US" sz="2000" b="0" strike="noStrike" spc="-1">
                <a:solidFill>
                  <a:srgbClr val="4E443C"/>
                </a:solidFill>
                <a:uFill>
                  <a:solidFill>
                    <a:srgbClr val="FFFFFF"/>
                  </a:solidFill>
                </a:uFill>
                <a:latin typeface="Georgia"/>
                <a:ea typeface="Georgia"/>
              </a:rPr>
              <a:t>A-) git merge deneme master
B-) git push master deneme
C-) git checkout master
D-) git merge master
E-) git branch deneme</a:t>
            </a:r>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292950"/>
            <a:ext cx="8520600" cy="5727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tr" b="1">
                <a:solidFill>
                  <a:srgbClr val="F14E32"/>
                </a:solidFill>
              </a:rPr>
              <a:t>Yerel Sürüm Kontrol Sistemi</a:t>
            </a:r>
            <a:endParaRPr b="1">
              <a:solidFill>
                <a:srgbClr val="F14E32"/>
              </a:solidFill>
            </a:endParaRPr>
          </a:p>
        </p:txBody>
      </p:sp>
      <p:cxnSp>
        <p:nvCxnSpPr>
          <p:cNvPr id="84" name="Shape 84"/>
          <p:cNvCxnSpPr/>
          <p:nvPr/>
        </p:nvCxnSpPr>
        <p:spPr>
          <a:xfrm rot="10800000" flipH="1">
            <a:off x="322950" y="939200"/>
            <a:ext cx="8498100" cy="9000"/>
          </a:xfrm>
          <a:prstGeom prst="straightConnector1">
            <a:avLst/>
          </a:prstGeom>
          <a:noFill/>
          <a:ln w="38100" cap="flat" cmpd="sng">
            <a:solidFill>
              <a:srgbClr val="F14E32"/>
            </a:solidFill>
            <a:prstDash val="lgDash"/>
            <a:round/>
            <a:headEnd type="none" w="med" len="med"/>
            <a:tailEnd type="none" w="med" len="med"/>
          </a:ln>
        </p:spPr>
      </p:cxnSp>
      <p:pic>
        <p:nvPicPr>
          <p:cNvPr id="85" name="Shape 85"/>
          <p:cNvPicPr preferRelativeResize="0"/>
          <p:nvPr/>
        </p:nvPicPr>
        <p:blipFill>
          <a:blip r:embed="rId3">
            <a:alphaModFix/>
          </a:blip>
          <a:stretch>
            <a:fillRect/>
          </a:stretch>
        </p:blipFill>
        <p:spPr>
          <a:xfrm>
            <a:off x="524275" y="1246575"/>
            <a:ext cx="4266850" cy="3584150"/>
          </a:xfrm>
          <a:prstGeom prst="rect">
            <a:avLst/>
          </a:prstGeom>
          <a:noFill/>
          <a:ln>
            <a:noFill/>
          </a:ln>
        </p:spPr>
      </p:pic>
      <p:pic>
        <p:nvPicPr>
          <p:cNvPr id="86" name="Shape 86"/>
          <p:cNvPicPr preferRelativeResize="0"/>
          <p:nvPr/>
        </p:nvPicPr>
        <p:blipFill>
          <a:blip r:embed="rId4">
            <a:alphaModFix/>
          </a:blip>
          <a:stretch>
            <a:fillRect/>
          </a:stretch>
        </p:blipFill>
        <p:spPr>
          <a:xfrm>
            <a:off x="5435525" y="1246575"/>
            <a:ext cx="2921175" cy="285927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966960" y="912240"/>
            <a:ext cx="7173720" cy="110016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2200" b="0" strike="noStrike" spc="-1">
                <a:solidFill>
                  <a:srgbClr val="F14E32"/>
                </a:solidFill>
                <a:uFill>
                  <a:solidFill>
                    <a:srgbClr val="FFFFFF"/>
                  </a:solidFill>
                </a:uFill>
                <a:latin typeface="Arial"/>
                <a:ea typeface="Arial"/>
              </a:rPr>
              <a:t>2) deneme adlı branch’ı master branch’ıyla birleştirmek için hangi git komutu kullanılmalıdır? (deneme branch’ında çalışılmaktadır)</a:t>
            </a:r>
            <a:endParaRPr lang="en-US" sz="1800" b="0" strike="noStrike" spc="-1">
              <a:solidFill>
                <a:srgbClr val="000000"/>
              </a:solidFill>
              <a:uFill>
                <a:solidFill>
                  <a:srgbClr val="FFFFFF"/>
                </a:solidFill>
              </a:uFill>
              <a:latin typeface="Arial"/>
            </a:endParaRPr>
          </a:p>
        </p:txBody>
      </p:sp>
      <p:sp>
        <p:nvSpPr>
          <p:cNvPr id="114" name="TextShape 2"/>
          <p:cNvSpPr txBox="1"/>
          <p:nvPr/>
        </p:nvSpPr>
        <p:spPr>
          <a:xfrm>
            <a:off x="1047600" y="2012760"/>
            <a:ext cx="7173720" cy="1994400"/>
          </a:xfrm>
          <a:prstGeom prst="rect">
            <a:avLst/>
          </a:prstGeom>
          <a:noFill/>
          <a:ln>
            <a:noFill/>
          </a:ln>
        </p:spPr>
        <p:txBody>
          <a:bodyPr tIns="91440" bIns="91440"/>
          <a:lstStyle/>
          <a:p>
            <a:pPr>
              <a:lnSpc>
                <a:spcPct val="100000"/>
              </a:lnSpc>
            </a:pPr>
            <a:r>
              <a:rPr lang="en-US" sz="2000" b="0" strike="noStrike" spc="-1">
                <a:solidFill>
                  <a:srgbClr val="4E443C"/>
                </a:solidFill>
                <a:uFill>
                  <a:solidFill>
                    <a:srgbClr val="FFFFFF"/>
                  </a:solidFill>
                </a:uFill>
                <a:latin typeface="Georgia"/>
                <a:ea typeface="Georgia"/>
              </a:rPr>
              <a:t>A-) git merge deneme master
B-) git push master deneme
C-) git checkout master
D-) git merge master
E-) git branch deneme</a:t>
            </a:r>
            <a:endParaRPr lang="en-US" sz="1400" b="0" strike="noStrike" spc="-1">
              <a:solidFill>
                <a:srgbClr val="000000"/>
              </a:solidFill>
              <a:uFill>
                <a:solidFill>
                  <a:srgbClr val="FFFFFF"/>
                </a:solidFill>
              </a:uFill>
              <a:latin typeface="Arial"/>
            </a:endParaRPr>
          </a:p>
        </p:txBody>
      </p:sp>
      <p:sp>
        <p:nvSpPr>
          <p:cNvPr id="115" name="CustomShape 3"/>
          <p:cNvSpPr/>
          <p:nvPr/>
        </p:nvSpPr>
        <p:spPr>
          <a:xfrm>
            <a:off x="1047600" y="3017520"/>
            <a:ext cx="447120" cy="366120"/>
          </a:xfrm>
          <a:prstGeom prst="ellipse">
            <a:avLst/>
          </a:prstGeom>
          <a:noFill/>
          <a:ln w="76320">
            <a:solidFill>
              <a:srgbClr val="FF0000"/>
            </a:solidFill>
            <a:round/>
          </a:ln>
        </p:spPr>
        <p:style>
          <a:lnRef idx="0">
            <a:scrgbClr r="0" g="0" b="0"/>
          </a:lnRef>
          <a:fillRef idx="0">
            <a:scrgbClr r="0" g="0" b="0"/>
          </a:fillRef>
          <a:effectRef idx="0">
            <a:scrgbClr r="0" g="0" b="0"/>
          </a:effectRef>
          <a:fontRef idx="minor"/>
        </p:style>
        <p:txBody>
          <a:bodyPr/>
          <a:lstStyle/>
          <a:p>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931320" y="223560"/>
            <a:ext cx="7173720" cy="98352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1800" b="0" strike="noStrike" spc="-1">
                <a:solidFill>
                  <a:srgbClr val="F14E32"/>
                </a:solidFill>
                <a:uFill>
                  <a:solidFill>
                    <a:srgbClr val="FFFFFF"/>
                  </a:solidFill>
                </a:uFill>
                <a:latin typeface="Arial"/>
                <a:ea typeface="Arial"/>
              </a:rPr>
              <a:t>“Başka bir geliştiricinin projesi üzerinde çalışmak için önce … yapılmalıdır. Geliştiricinin yapılan değişiklikleri onaylaması için … yapmalıdır.” </a:t>
            </a:r>
            <a:endParaRPr lang="en-US" sz="1800" b="0" strike="noStrike" spc="-1">
              <a:solidFill>
                <a:srgbClr val="000000"/>
              </a:solidFill>
              <a:uFill>
                <a:solidFill>
                  <a:srgbClr val="FFFFFF"/>
                </a:solidFill>
              </a:uFill>
              <a:latin typeface="Arial"/>
            </a:endParaRPr>
          </a:p>
        </p:txBody>
      </p:sp>
      <p:sp>
        <p:nvSpPr>
          <p:cNvPr id="117" name="TextShape 2"/>
          <p:cNvSpPr txBox="1"/>
          <p:nvPr/>
        </p:nvSpPr>
        <p:spPr>
          <a:xfrm>
            <a:off x="1047600" y="2012760"/>
            <a:ext cx="7173720" cy="1994400"/>
          </a:xfrm>
          <a:prstGeom prst="rect">
            <a:avLst/>
          </a:prstGeom>
          <a:noFill/>
          <a:ln>
            <a:noFill/>
          </a:ln>
        </p:spPr>
        <p:txBody>
          <a:bodyPr tIns="91440" bIns="91440"/>
          <a:lstStyle/>
          <a:p>
            <a:pPr>
              <a:lnSpc>
                <a:spcPct val="100000"/>
              </a:lnSpc>
            </a:pPr>
            <a:r>
              <a:rPr lang="en-US" sz="2000" b="0" strike="noStrike" spc="-1">
                <a:solidFill>
                  <a:srgbClr val="4E443C"/>
                </a:solidFill>
                <a:uFill>
                  <a:solidFill>
                    <a:srgbClr val="FFFFFF"/>
                  </a:solidFill>
                </a:uFill>
                <a:latin typeface="Georgia"/>
                <a:ea typeface="Georgia"/>
              </a:rPr>
              <a:t>A-) fork - pull request
B-) merge - pull request
C-) fork - merge
D-) pull request - fork
E-) fork - fork</a:t>
            </a:r>
            <a:endParaRPr lang="en-US" sz="1400" b="0" strike="noStrike" spc="-1">
              <a:solidFill>
                <a:srgbClr val="000000"/>
              </a:solidFill>
              <a:uFill>
                <a:solidFill>
                  <a:srgbClr val="FFFFFF"/>
                </a:solidFill>
              </a:uFill>
              <a:latin typeface="Arial"/>
            </a:endParaRPr>
          </a:p>
        </p:txBody>
      </p:sp>
      <p:sp>
        <p:nvSpPr>
          <p:cNvPr id="118" name="CustomShape 3"/>
          <p:cNvSpPr/>
          <p:nvPr/>
        </p:nvSpPr>
        <p:spPr>
          <a:xfrm>
            <a:off x="984960" y="1355400"/>
            <a:ext cx="7236720" cy="59472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1800" b="0" strike="noStrike" spc="-1">
                <a:solidFill>
                  <a:srgbClr val="F14E32"/>
                </a:solidFill>
                <a:uFill>
                  <a:solidFill>
                    <a:srgbClr val="FFFFFF"/>
                  </a:solidFill>
                </a:uFill>
                <a:latin typeface="Arial"/>
                <a:ea typeface="Arial"/>
              </a:rPr>
              <a:t>3 ) Yukarıdaki boş alanlara sırasıyla ne yazılmalıdır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1047600" y="2012760"/>
            <a:ext cx="7173720" cy="1994400"/>
          </a:xfrm>
          <a:prstGeom prst="rect">
            <a:avLst/>
          </a:prstGeom>
          <a:noFill/>
          <a:ln>
            <a:noFill/>
          </a:ln>
        </p:spPr>
        <p:txBody>
          <a:bodyPr tIns="91440" bIns="91440"/>
          <a:lstStyle/>
          <a:p>
            <a:pPr>
              <a:lnSpc>
                <a:spcPct val="100000"/>
              </a:lnSpc>
            </a:pPr>
            <a:r>
              <a:rPr lang="en-US" sz="2000" b="0" strike="noStrike" spc="-1">
                <a:solidFill>
                  <a:srgbClr val="4E443C"/>
                </a:solidFill>
                <a:uFill>
                  <a:solidFill>
                    <a:srgbClr val="FFFFFF"/>
                  </a:solidFill>
                </a:uFill>
                <a:latin typeface="Georgia"/>
                <a:ea typeface="Georgia"/>
              </a:rPr>
              <a:t>A-) fork - pull request
B-) merge - pull request
C-) fork - merge
D-) pull request - fork
E-) fork - fork</a:t>
            </a:r>
            <a:endParaRPr lang="en-US" sz="1400" b="0" strike="noStrike" spc="-1">
              <a:solidFill>
                <a:srgbClr val="000000"/>
              </a:solidFill>
              <a:uFill>
                <a:solidFill>
                  <a:srgbClr val="FFFFFF"/>
                </a:solidFill>
              </a:uFill>
              <a:latin typeface="Arial"/>
            </a:endParaRPr>
          </a:p>
        </p:txBody>
      </p:sp>
      <p:sp>
        <p:nvSpPr>
          <p:cNvPr id="120" name="CustomShape 2"/>
          <p:cNvSpPr/>
          <p:nvPr/>
        </p:nvSpPr>
        <p:spPr>
          <a:xfrm>
            <a:off x="984960" y="1355400"/>
            <a:ext cx="7236720" cy="59472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1800" b="0" strike="noStrike" spc="-1">
                <a:solidFill>
                  <a:srgbClr val="F14E32"/>
                </a:solidFill>
                <a:uFill>
                  <a:solidFill>
                    <a:srgbClr val="FFFFFF"/>
                  </a:solidFill>
                </a:uFill>
                <a:latin typeface="Arial"/>
                <a:ea typeface="Arial"/>
              </a:rPr>
              <a:t>3 ) Yukarıdaki boş alanlara sırasıyla ne yazılmalıdır ?</a:t>
            </a:r>
            <a:endParaRPr lang="en-US" sz="1800" b="0" strike="noStrike" spc="-1">
              <a:solidFill>
                <a:srgbClr val="000000"/>
              </a:solidFill>
              <a:uFill>
                <a:solidFill>
                  <a:srgbClr val="FFFFFF"/>
                </a:solidFill>
              </a:uFill>
              <a:latin typeface="Arial"/>
            </a:endParaRPr>
          </a:p>
        </p:txBody>
      </p:sp>
      <p:sp>
        <p:nvSpPr>
          <p:cNvPr id="121" name="CustomShape 3"/>
          <p:cNvSpPr/>
          <p:nvPr/>
        </p:nvSpPr>
        <p:spPr>
          <a:xfrm>
            <a:off x="1047600" y="2102760"/>
            <a:ext cx="447120" cy="366120"/>
          </a:xfrm>
          <a:prstGeom prst="ellipse">
            <a:avLst/>
          </a:prstGeom>
          <a:noFill/>
          <a:ln w="76320">
            <a:solidFill>
              <a:srgbClr val="FF0000"/>
            </a:solidFill>
            <a:round/>
          </a:ln>
        </p:spPr>
        <p:style>
          <a:lnRef idx="0">
            <a:scrgbClr r="0" g="0" b="0"/>
          </a:lnRef>
          <a:fillRef idx="0">
            <a:scrgbClr r="0" g="0" b="0"/>
          </a:fillRef>
          <a:effectRef idx="0">
            <a:scrgbClr r="0" g="0" b="0"/>
          </a:effectRef>
          <a:fontRef idx="minor"/>
        </p:style>
        <p:txBody>
          <a:bodyPr/>
          <a:lstStyle/>
          <a:p>
            <a:endParaRPr lang="en-US"/>
          </a:p>
        </p:txBody>
      </p:sp>
      <p:sp>
        <p:nvSpPr>
          <p:cNvPr id="122" name="CustomShape 4"/>
          <p:cNvSpPr/>
          <p:nvPr/>
        </p:nvSpPr>
        <p:spPr>
          <a:xfrm>
            <a:off x="931320" y="223560"/>
            <a:ext cx="7173720" cy="98352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1800" b="0" strike="noStrike" spc="-1">
                <a:solidFill>
                  <a:srgbClr val="F14E32"/>
                </a:solidFill>
                <a:uFill>
                  <a:solidFill>
                    <a:srgbClr val="FFFFFF"/>
                  </a:solidFill>
                </a:uFill>
                <a:latin typeface="Arial"/>
                <a:ea typeface="Arial"/>
              </a:rPr>
              <a:t>“Başka bir geliştiricinin projesi üzerinde çalışmak için önce … yapılmalıdır. Geliştiricinin yapılan değişiklikleri onaylaması için … yapmalıdır.”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984960" y="1162800"/>
            <a:ext cx="6376680" cy="84960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2200" b="0" strike="noStrike" spc="-1">
                <a:solidFill>
                  <a:srgbClr val="F14E32"/>
                </a:solidFill>
                <a:uFill>
                  <a:solidFill>
                    <a:srgbClr val="FFFFFF"/>
                  </a:solidFill>
                </a:uFill>
                <a:latin typeface="Arial"/>
                <a:ea typeface="Arial"/>
              </a:rPr>
              <a:t>4) Depoda bulunan bütün dalları ve aktif dalı gösteren git komutu nedir?</a:t>
            </a:r>
            <a:endParaRPr lang="en-US" sz="1800" b="0" strike="noStrike" spc="-1">
              <a:solidFill>
                <a:srgbClr val="000000"/>
              </a:solidFill>
              <a:uFill>
                <a:solidFill>
                  <a:srgbClr val="FFFFFF"/>
                </a:solidFill>
              </a:uFill>
              <a:latin typeface="Arial"/>
            </a:endParaRPr>
          </a:p>
        </p:txBody>
      </p:sp>
      <p:sp>
        <p:nvSpPr>
          <p:cNvPr id="124" name="TextShape 2"/>
          <p:cNvSpPr txBox="1"/>
          <p:nvPr/>
        </p:nvSpPr>
        <p:spPr>
          <a:xfrm>
            <a:off x="1047600" y="2012760"/>
            <a:ext cx="7173720" cy="1994400"/>
          </a:xfrm>
          <a:prstGeom prst="rect">
            <a:avLst/>
          </a:prstGeom>
          <a:noFill/>
          <a:ln>
            <a:noFill/>
          </a:ln>
        </p:spPr>
        <p:txBody>
          <a:bodyPr tIns="91440" bIns="91440"/>
          <a:lstStyle/>
          <a:p>
            <a:pPr>
              <a:lnSpc>
                <a:spcPct val="100000"/>
              </a:lnSpc>
            </a:pPr>
            <a:r>
              <a:rPr lang="en-US" sz="2000" b="0" strike="noStrike" spc="-1">
                <a:solidFill>
                  <a:srgbClr val="4E443C"/>
                </a:solidFill>
                <a:uFill>
                  <a:solidFill>
                    <a:srgbClr val="FFFFFF"/>
                  </a:solidFill>
                </a:uFill>
                <a:latin typeface="Georgia"/>
                <a:ea typeface="Georgia"/>
              </a:rPr>
              <a:t>A-) git merge
B-) git checkout
C-) git fetch 
D-) git rebase
E-) git branch</a:t>
            </a:r>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984960" y="1162800"/>
            <a:ext cx="6376680" cy="84960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2200" b="0" strike="noStrike" spc="-1">
                <a:solidFill>
                  <a:srgbClr val="F14E32"/>
                </a:solidFill>
                <a:uFill>
                  <a:solidFill>
                    <a:srgbClr val="FFFFFF"/>
                  </a:solidFill>
                </a:uFill>
                <a:latin typeface="Arial"/>
                <a:ea typeface="Arial"/>
              </a:rPr>
              <a:t>4) Depoda bulunan bütün dalları ve aktif dalı gösteren git komutu nedir?</a:t>
            </a:r>
            <a:endParaRPr lang="en-US" sz="1800" b="0" strike="noStrike" spc="-1">
              <a:solidFill>
                <a:srgbClr val="000000"/>
              </a:solidFill>
              <a:uFill>
                <a:solidFill>
                  <a:srgbClr val="FFFFFF"/>
                </a:solidFill>
              </a:uFill>
              <a:latin typeface="Arial"/>
            </a:endParaRPr>
          </a:p>
        </p:txBody>
      </p:sp>
      <p:sp>
        <p:nvSpPr>
          <p:cNvPr id="126" name="TextShape 2"/>
          <p:cNvSpPr txBox="1"/>
          <p:nvPr/>
        </p:nvSpPr>
        <p:spPr>
          <a:xfrm>
            <a:off x="1047600" y="2012760"/>
            <a:ext cx="7173720" cy="1994400"/>
          </a:xfrm>
          <a:prstGeom prst="rect">
            <a:avLst/>
          </a:prstGeom>
          <a:noFill/>
          <a:ln>
            <a:noFill/>
          </a:ln>
        </p:spPr>
        <p:txBody>
          <a:bodyPr tIns="91440" bIns="91440"/>
          <a:lstStyle/>
          <a:p>
            <a:pPr>
              <a:lnSpc>
                <a:spcPct val="100000"/>
              </a:lnSpc>
            </a:pPr>
            <a:r>
              <a:rPr lang="en-US" sz="2000" b="0" strike="noStrike" spc="-1">
                <a:solidFill>
                  <a:srgbClr val="4E443C"/>
                </a:solidFill>
                <a:uFill>
                  <a:solidFill>
                    <a:srgbClr val="FFFFFF"/>
                  </a:solidFill>
                </a:uFill>
                <a:latin typeface="Georgia"/>
                <a:ea typeface="Georgia"/>
              </a:rPr>
              <a:t>A-) git merge
B-) git checkout
C-) git fetch 
D-) git rebase
E-) git branch</a:t>
            </a:r>
            <a:endParaRPr lang="en-US" sz="1400" b="0" strike="noStrike" spc="-1">
              <a:solidFill>
                <a:srgbClr val="000000"/>
              </a:solidFill>
              <a:uFill>
                <a:solidFill>
                  <a:srgbClr val="FFFFFF"/>
                </a:solidFill>
              </a:uFill>
              <a:latin typeface="Arial"/>
            </a:endParaRPr>
          </a:p>
        </p:txBody>
      </p:sp>
      <p:sp>
        <p:nvSpPr>
          <p:cNvPr id="127" name="CustomShape 3"/>
          <p:cNvSpPr/>
          <p:nvPr/>
        </p:nvSpPr>
        <p:spPr>
          <a:xfrm>
            <a:off x="984960" y="3291840"/>
            <a:ext cx="447120" cy="366120"/>
          </a:xfrm>
          <a:prstGeom prst="ellipse">
            <a:avLst/>
          </a:prstGeom>
          <a:noFill/>
          <a:ln w="76320">
            <a:solidFill>
              <a:srgbClr val="FF0000"/>
            </a:solidFill>
            <a:round/>
          </a:ln>
        </p:spPr>
        <p:style>
          <a:lnRef idx="0">
            <a:scrgbClr r="0" g="0" b="0"/>
          </a:lnRef>
          <a:fillRef idx="0">
            <a:scrgbClr r="0" g="0" b="0"/>
          </a:fillRef>
          <a:effectRef idx="0">
            <a:scrgbClr r="0" g="0" b="0"/>
          </a:effectRef>
          <a:fontRef idx="minor"/>
        </p:style>
        <p:txBody>
          <a:bodyPr/>
          <a:lstStyle/>
          <a:p>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292950"/>
            <a:ext cx="8520600" cy="5727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tr" b="1">
                <a:solidFill>
                  <a:srgbClr val="F14E32"/>
                </a:solidFill>
              </a:rPr>
              <a:t>Revert (Geri Alma)</a:t>
            </a:r>
            <a:endParaRPr b="1">
              <a:solidFill>
                <a:srgbClr val="F14E32"/>
              </a:solidFill>
            </a:endParaRPr>
          </a:p>
        </p:txBody>
      </p:sp>
      <p:sp>
        <p:nvSpPr>
          <p:cNvPr id="61" name="Shape 61"/>
          <p:cNvSpPr txBox="1">
            <a:spLocks noGrp="1"/>
          </p:cNvSpPr>
          <p:nvPr>
            <p:ph type="body" idx="1"/>
          </p:nvPr>
        </p:nvSpPr>
        <p:spPr>
          <a:xfrm>
            <a:off x="311700" y="1189700"/>
            <a:ext cx="8520600" cy="1467000"/>
          </a:xfrm>
          <a:prstGeom prst="rect">
            <a:avLst/>
          </a:prstGeom>
        </p:spPr>
        <p:txBody>
          <a:bodyPr spcFirstLastPara="1" wrap="square" lIns="91425" tIns="91425" rIns="91425" bIns="91425" anchor="t" anchorCtr="0">
            <a:noAutofit/>
          </a:bodyPr>
          <a:lstStyle/>
          <a:p>
            <a:pPr marL="0" lvl="0" indent="457200" rtl="0">
              <a:spcBef>
                <a:spcPts val="0"/>
              </a:spcBef>
              <a:spcAft>
                <a:spcPts val="1600"/>
              </a:spcAft>
              <a:buNone/>
            </a:pPr>
            <a:r>
              <a:rPr lang="tr" sz="1800" dirty="0">
                <a:solidFill>
                  <a:srgbClr val="333333"/>
                </a:solidFill>
                <a:highlight>
                  <a:srgbClr val="FFFFFF"/>
                </a:highlight>
                <a:latin typeface="Georgia"/>
                <a:ea typeface="Georgia"/>
                <a:cs typeface="Georgia"/>
                <a:sym typeface="Georgia"/>
              </a:rPr>
              <a:t>Hatalı bir düzenleme yaptığınızda veya geliştirdiğiniz bir özelliğin artık gerekli olmadığına karar verildiğinde yaptığınız değişikliği geri almanız gerekecektir. </a:t>
            </a:r>
            <a:r>
              <a:rPr lang="tr" sz="1800" b="1" dirty="0">
                <a:solidFill>
                  <a:srgbClr val="333333"/>
                </a:solidFill>
                <a:highlight>
                  <a:srgbClr val="FFFFFF"/>
                </a:highlight>
                <a:latin typeface="Georgia"/>
                <a:ea typeface="Georgia"/>
                <a:cs typeface="Georgia"/>
                <a:sym typeface="Georgia"/>
              </a:rPr>
              <a:t>git revert</a:t>
            </a:r>
            <a:r>
              <a:rPr lang="tr" sz="1800" dirty="0">
                <a:solidFill>
                  <a:srgbClr val="333333"/>
                </a:solidFill>
                <a:highlight>
                  <a:srgbClr val="FFFFFF"/>
                </a:highlight>
                <a:latin typeface="Georgia"/>
                <a:ea typeface="Georgia"/>
                <a:cs typeface="Georgia"/>
                <a:sym typeface="Georgia"/>
              </a:rPr>
              <a:t> komutu commit ettiğiniz herhangi bir değişikliği geri almak için kullanılır. Bu komut ile commit işleminizin kendisi veya bilgileri silinmez sadece commit işleminizdeki değişiklik geri alınır.</a:t>
            </a:r>
            <a:endParaRPr sz="1800" dirty="0">
              <a:solidFill>
                <a:srgbClr val="4E443C"/>
              </a:solidFill>
              <a:highlight>
                <a:srgbClr val="FCFCFA"/>
              </a:highlight>
              <a:latin typeface="Georgia"/>
              <a:ea typeface="Georgia"/>
              <a:cs typeface="Georgia"/>
              <a:sym typeface="Georgia"/>
            </a:endParaRPr>
          </a:p>
        </p:txBody>
      </p:sp>
      <p:cxnSp>
        <p:nvCxnSpPr>
          <p:cNvPr id="62" name="Shape 62"/>
          <p:cNvCxnSpPr/>
          <p:nvPr/>
        </p:nvCxnSpPr>
        <p:spPr>
          <a:xfrm rot="10800000" flipH="1">
            <a:off x="322950" y="939200"/>
            <a:ext cx="8498100" cy="9000"/>
          </a:xfrm>
          <a:prstGeom prst="straightConnector1">
            <a:avLst/>
          </a:prstGeom>
          <a:noFill/>
          <a:ln w="38100" cap="flat" cmpd="sng">
            <a:solidFill>
              <a:srgbClr val="F14E32"/>
            </a:solidFill>
            <a:prstDash val="lgDash"/>
            <a:round/>
            <a:headEnd type="none" w="med" len="med"/>
            <a:tailEnd type="none" w="med" len="med"/>
          </a:ln>
        </p:spPr>
      </p:cxnSp>
      <p:sp>
        <p:nvSpPr>
          <p:cNvPr id="63" name="Shape 63"/>
          <p:cNvSpPr txBox="1"/>
          <p:nvPr/>
        </p:nvSpPr>
        <p:spPr>
          <a:xfrm>
            <a:off x="311700" y="3484300"/>
            <a:ext cx="3087600" cy="109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tr">
                <a:solidFill>
                  <a:srgbClr val="00FF00"/>
                </a:solidFill>
                <a:latin typeface="Inconsolata"/>
                <a:ea typeface="Inconsolata"/>
                <a:cs typeface="Inconsolata"/>
                <a:sym typeface="Inconsolata"/>
              </a:rPr>
              <a:t>git revert hashkodu</a:t>
            </a:r>
            <a:endParaRPr>
              <a:solidFill>
                <a:srgbClr val="00FF00"/>
              </a:solidFill>
              <a:latin typeface="Inconsolata"/>
              <a:ea typeface="Inconsolata"/>
              <a:cs typeface="Inconsolata"/>
              <a:sym typeface="Inconsolata"/>
            </a:endParaRPr>
          </a:p>
          <a:p>
            <a:pPr marL="0" lvl="0" indent="0" rtl="0">
              <a:spcBef>
                <a:spcPts val="0"/>
              </a:spcBef>
              <a:spcAft>
                <a:spcPts val="0"/>
              </a:spcAft>
              <a:buNone/>
            </a:pPr>
            <a:r>
              <a:rPr lang="tr">
                <a:solidFill>
                  <a:srgbClr val="00FF00"/>
                </a:solidFill>
                <a:latin typeface="Inconsolata"/>
                <a:ea typeface="Inconsolata"/>
                <a:cs typeface="Inconsolata"/>
                <a:sym typeface="Inconsolata"/>
              </a:rPr>
              <a:t>git revert HEAD^^</a:t>
            </a:r>
            <a:br>
              <a:rPr lang="tr">
                <a:solidFill>
                  <a:srgbClr val="00FF00"/>
                </a:solidFill>
                <a:latin typeface="Inconsolata"/>
                <a:ea typeface="Inconsolata"/>
                <a:cs typeface="Inconsolata"/>
                <a:sym typeface="Inconsolata"/>
              </a:rPr>
            </a:br>
            <a:endParaRPr>
              <a:solidFill>
                <a:srgbClr val="00FF00"/>
              </a:solidFill>
              <a:latin typeface="Inconsolata"/>
              <a:ea typeface="Inconsolata"/>
              <a:cs typeface="Inconsolata"/>
              <a:sym typeface="Inconsolata"/>
            </a:endParaRPr>
          </a:p>
        </p:txBody>
      </p:sp>
      <p:pic>
        <p:nvPicPr>
          <p:cNvPr id="64" name="Shape 64"/>
          <p:cNvPicPr preferRelativeResize="0"/>
          <p:nvPr/>
        </p:nvPicPr>
        <p:blipFill>
          <a:blip r:embed="rId3">
            <a:alphaModFix/>
          </a:blip>
          <a:stretch>
            <a:fillRect/>
          </a:stretch>
        </p:blipFill>
        <p:spPr>
          <a:xfrm>
            <a:off x="6122125" y="2898200"/>
            <a:ext cx="2766659" cy="20398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292950"/>
            <a:ext cx="8520600" cy="5727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tr" b="1">
                <a:solidFill>
                  <a:srgbClr val="F14E32"/>
                </a:solidFill>
              </a:rPr>
              <a:t>Git Eklentileri (Plugins)</a:t>
            </a:r>
            <a:endParaRPr b="1">
              <a:solidFill>
                <a:srgbClr val="F14E32"/>
              </a:solidFill>
            </a:endParaRPr>
          </a:p>
        </p:txBody>
      </p:sp>
      <p:cxnSp>
        <p:nvCxnSpPr>
          <p:cNvPr id="70" name="Shape 70"/>
          <p:cNvCxnSpPr/>
          <p:nvPr/>
        </p:nvCxnSpPr>
        <p:spPr>
          <a:xfrm rot="10800000" flipH="1">
            <a:off x="322950" y="939200"/>
            <a:ext cx="8498100" cy="9000"/>
          </a:xfrm>
          <a:prstGeom prst="straightConnector1">
            <a:avLst/>
          </a:prstGeom>
          <a:noFill/>
          <a:ln w="38100" cap="flat" cmpd="sng">
            <a:solidFill>
              <a:srgbClr val="F14E32"/>
            </a:solidFill>
            <a:prstDash val="lgDash"/>
            <a:round/>
            <a:headEnd type="none" w="med" len="med"/>
            <a:tailEnd type="none" w="med" len="med"/>
          </a:ln>
        </p:spPr>
      </p:cxnSp>
      <p:sp>
        <p:nvSpPr>
          <p:cNvPr id="71" name="Shape 71"/>
          <p:cNvSpPr txBox="1"/>
          <p:nvPr/>
        </p:nvSpPr>
        <p:spPr>
          <a:xfrm>
            <a:off x="446725" y="1159100"/>
            <a:ext cx="8077500" cy="1581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tr" sz="2400" b="1">
                <a:solidFill>
                  <a:srgbClr val="333333"/>
                </a:solidFill>
                <a:highlight>
                  <a:srgbClr val="FFFFFF"/>
                </a:highlight>
                <a:uFill>
                  <a:noFill/>
                </a:uFill>
                <a:latin typeface="Verdana"/>
                <a:ea typeface="Verdana"/>
                <a:cs typeface="Verdana"/>
                <a:sym typeface="Verdana"/>
                <a:hlinkClick r:id="rId3"/>
              </a:rPr>
              <a:t>Plugin</a:t>
            </a:r>
            <a:r>
              <a:rPr lang="tr" sz="2400">
                <a:solidFill>
                  <a:srgbClr val="333333"/>
                </a:solidFill>
                <a:highlight>
                  <a:srgbClr val="FFFFFF"/>
                </a:highlight>
                <a:latin typeface="Verdana"/>
                <a:ea typeface="Verdana"/>
                <a:cs typeface="Verdana"/>
                <a:sym typeface="Verdana"/>
              </a:rPr>
              <a:t> (</a:t>
            </a:r>
            <a:r>
              <a:rPr lang="tr" sz="2400">
                <a:solidFill>
                  <a:srgbClr val="333333"/>
                </a:solidFill>
                <a:highlight>
                  <a:srgbClr val="FFFFFF"/>
                </a:highlight>
                <a:uFill>
                  <a:noFill/>
                </a:uFill>
                <a:latin typeface="Verdana"/>
                <a:ea typeface="Verdana"/>
                <a:cs typeface="Verdana"/>
                <a:sym typeface="Verdana"/>
                <a:hlinkClick r:id="rId4"/>
              </a:rPr>
              <a:t>Eklenti</a:t>
            </a:r>
            <a:r>
              <a:rPr lang="tr" sz="2400">
                <a:solidFill>
                  <a:srgbClr val="333333"/>
                </a:solidFill>
                <a:highlight>
                  <a:srgbClr val="FFFFFF"/>
                </a:highlight>
                <a:latin typeface="Verdana"/>
                <a:ea typeface="Verdana"/>
                <a:cs typeface="Verdana"/>
                <a:sym typeface="Verdana"/>
              </a:rPr>
              <a:t>), bir ana programa normalde sahip olmadığı ekstra özellikleri kazandıran işlevsel yazılımlardır. Git’deki eklentiler kullandığımız IDE lerden daha kolay işlem yapmamız için oldukça işlevseldir.</a:t>
            </a:r>
            <a:endParaRPr sz="2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Shape 76"/>
          <p:cNvPicPr preferRelativeResize="0"/>
          <p:nvPr/>
        </p:nvPicPr>
        <p:blipFill>
          <a:blip r:embed="rId3">
            <a:alphaModFix/>
          </a:blip>
          <a:stretch>
            <a:fillRect/>
          </a:stretch>
        </p:blipFill>
        <p:spPr>
          <a:xfrm>
            <a:off x="152788" y="148875"/>
            <a:ext cx="8647476" cy="48457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292950"/>
            <a:ext cx="8520600" cy="5727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tr" b="1">
                <a:solidFill>
                  <a:srgbClr val="F14E32"/>
                </a:solidFill>
              </a:rPr>
              <a:t>GitHub Pages</a:t>
            </a:r>
            <a:endParaRPr b="1">
              <a:solidFill>
                <a:srgbClr val="F14E32"/>
              </a:solidFill>
            </a:endParaRPr>
          </a:p>
        </p:txBody>
      </p:sp>
      <p:sp>
        <p:nvSpPr>
          <p:cNvPr id="82" name="Shape 82"/>
          <p:cNvSpPr txBox="1">
            <a:spLocks noGrp="1"/>
          </p:cNvSpPr>
          <p:nvPr>
            <p:ph type="body" idx="1"/>
          </p:nvPr>
        </p:nvSpPr>
        <p:spPr>
          <a:xfrm>
            <a:off x="311700" y="1189700"/>
            <a:ext cx="8498100" cy="14298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Clr>
                <a:schemeClr val="dk1"/>
              </a:buClr>
              <a:buSzPts val="1100"/>
              <a:buFont typeface="Arial"/>
              <a:buNone/>
            </a:pPr>
            <a:r>
              <a:rPr lang="tr" sz="2400" dirty="0">
                <a:solidFill>
                  <a:srgbClr val="222222"/>
                </a:solidFill>
                <a:highlight>
                  <a:srgbClr val="FFFFFF"/>
                </a:highlight>
                <a:latin typeface="Georgia"/>
                <a:ea typeface="Georgia"/>
                <a:cs typeface="Georgia"/>
                <a:sym typeface="Georgia"/>
              </a:rPr>
              <a:t>Github, size projeleriniz için web sayfası oluşturabileceğiniz ve projenizi tanıtabileceğiniz bir hosting hizmeti veriyor. Kullanımı bedava. Birçok açık kaynaklı proje ve yazılımcı, projelerini ve kişisel sayfalarını Github pages üzerinde tutuyor.</a:t>
            </a:r>
            <a:endParaRPr sz="2400" dirty="0">
              <a:solidFill>
                <a:srgbClr val="4E443C"/>
              </a:solidFill>
              <a:highlight>
                <a:srgbClr val="FCFCFA"/>
              </a:highlight>
              <a:latin typeface="Georgia"/>
              <a:ea typeface="Georgia"/>
              <a:cs typeface="Georgia"/>
              <a:sym typeface="Georgia"/>
            </a:endParaRPr>
          </a:p>
          <a:p>
            <a:pPr marL="0" lvl="0" indent="457200" algn="just" rtl="0">
              <a:spcBef>
                <a:spcPts val="1600"/>
              </a:spcBef>
              <a:spcAft>
                <a:spcPts val="1600"/>
              </a:spcAft>
              <a:buNone/>
            </a:pPr>
            <a:endParaRPr sz="1400" dirty="0">
              <a:solidFill>
                <a:srgbClr val="4E443C"/>
              </a:solidFill>
              <a:highlight>
                <a:srgbClr val="FCFCFA"/>
              </a:highlight>
              <a:latin typeface="Georgia"/>
              <a:ea typeface="Georgia"/>
              <a:cs typeface="Georgia"/>
              <a:sym typeface="Georgia"/>
            </a:endParaRPr>
          </a:p>
        </p:txBody>
      </p:sp>
      <p:cxnSp>
        <p:nvCxnSpPr>
          <p:cNvPr id="83" name="Shape 83"/>
          <p:cNvCxnSpPr/>
          <p:nvPr/>
        </p:nvCxnSpPr>
        <p:spPr>
          <a:xfrm rot="10800000" flipH="1">
            <a:off x="322950" y="939200"/>
            <a:ext cx="8498100" cy="9000"/>
          </a:xfrm>
          <a:prstGeom prst="straightConnector1">
            <a:avLst/>
          </a:prstGeom>
          <a:noFill/>
          <a:ln w="38100" cap="flat" cmpd="sng">
            <a:solidFill>
              <a:srgbClr val="F14E32"/>
            </a:solidFill>
            <a:prstDash val="lgDash"/>
            <a:round/>
            <a:headEnd type="none" w="med" len="med"/>
            <a:tailEnd type="none" w="med" len="med"/>
          </a:ln>
        </p:spPr>
      </p:cxnSp>
      <p:pic>
        <p:nvPicPr>
          <p:cNvPr id="84" name="Shape 84"/>
          <p:cNvPicPr preferRelativeResize="0"/>
          <p:nvPr/>
        </p:nvPicPr>
        <p:blipFill>
          <a:blip r:embed="rId3">
            <a:alphaModFix/>
          </a:blip>
          <a:stretch>
            <a:fillRect/>
          </a:stretch>
        </p:blipFill>
        <p:spPr>
          <a:xfrm>
            <a:off x="2428500" y="3262648"/>
            <a:ext cx="4283975" cy="181755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00" y="292950"/>
            <a:ext cx="8520600" cy="5727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tr" b="1">
                <a:solidFill>
                  <a:srgbClr val="F14E32"/>
                </a:solidFill>
              </a:rPr>
              <a:t>Git Hooks (Kanca)</a:t>
            </a:r>
            <a:endParaRPr b="1">
              <a:solidFill>
                <a:srgbClr val="F14E32"/>
              </a:solidFill>
            </a:endParaRPr>
          </a:p>
        </p:txBody>
      </p:sp>
      <p:cxnSp>
        <p:nvCxnSpPr>
          <p:cNvPr id="90" name="Shape 90"/>
          <p:cNvCxnSpPr/>
          <p:nvPr/>
        </p:nvCxnSpPr>
        <p:spPr>
          <a:xfrm rot="10800000" flipH="1">
            <a:off x="322950" y="939200"/>
            <a:ext cx="8498100" cy="9000"/>
          </a:xfrm>
          <a:prstGeom prst="straightConnector1">
            <a:avLst/>
          </a:prstGeom>
          <a:noFill/>
          <a:ln w="38100" cap="flat" cmpd="sng">
            <a:solidFill>
              <a:srgbClr val="F14E32"/>
            </a:solidFill>
            <a:prstDash val="lgDash"/>
            <a:round/>
            <a:headEnd type="none" w="med" len="med"/>
            <a:tailEnd type="none" w="med" len="med"/>
          </a:ln>
        </p:spPr>
      </p:cxnSp>
      <p:sp>
        <p:nvSpPr>
          <p:cNvPr id="91" name="Shape 91"/>
          <p:cNvSpPr txBox="1"/>
          <p:nvPr/>
        </p:nvSpPr>
        <p:spPr>
          <a:xfrm>
            <a:off x="504800" y="1159675"/>
            <a:ext cx="8186100" cy="18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a:p>
          <a:p>
            <a:pPr marL="0" lvl="0" indent="0" rtl="0">
              <a:spcBef>
                <a:spcPts val="0"/>
              </a:spcBef>
              <a:spcAft>
                <a:spcPts val="0"/>
              </a:spcAft>
              <a:buNone/>
            </a:pPr>
            <a:r>
              <a:rPr lang="tr" sz="1800">
                <a:solidFill>
                  <a:schemeClr val="accent2"/>
                </a:solidFill>
                <a:highlight>
                  <a:srgbClr val="FFFFFF"/>
                </a:highlight>
                <a:latin typeface="Georgia"/>
                <a:ea typeface="Georgia"/>
                <a:cs typeface="Georgia"/>
                <a:sym typeface="Georgia"/>
              </a:rPr>
              <a:t>Git, belirli bazı önemli eylemler gerçekleştiğinde özel komut dosyalarını tetiklemenin bir yolunu sunar. Bu kancaların iki grubu vardır: istemci tarafı ve sunucu tarafı. İstemci tarafındaki kancalar, işlem yapma ve birleştirme gibi işlemlerle tetiklenirken, sunucu tarafı kancaları push işlemleri gibi ağ işlemlerinde çalışır. Bu kancaları her türlü işlemde kullanabilirsiniz.</a:t>
            </a:r>
            <a:endParaRPr sz="1800">
              <a:latin typeface="Georgia"/>
              <a:ea typeface="Georgia"/>
              <a:cs typeface="Georgia"/>
              <a:sym typeface="Georgia"/>
            </a:endParaRPr>
          </a:p>
        </p:txBody>
      </p:sp>
      <p:pic>
        <p:nvPicPr>
          <p:cNvPr id="92" name="Shape 92"/>
          <p:cNvPicPr preferRelativeResize="0"/>
          <p:nvPr/>
        </p:nvPicPr>
        <p:blipFill>
          <a:blip r:embed="rId3">
            <a:alphaModFix/>
          </a:blip>
          <a:stretch>
            <a:fillRect/>
          </a:stretch>
        </p:blipFill>
        <p:spPr>
          <a:xfrm>
            <a:off x="4750175" y="3153775"/>
            <a:ext cx="4175738" cy="1837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292950"/>
            <a:ext cx="8520600" cy="5727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tr" b="1">
                <a:solidFill>
                  <a:srgbClr val="F14E32"/>
                </a:solidFill>
              </a:rPr>
              <a:t>Yerel Sürüm Kontrol Sistemi</a:t>
            </a:r>
            <a:endParaRPr b="1">
              <a:solidFill>
                <a:srgbClr val="F14E32"/>
              </a:solidFill>
            </a:endParaRPr>
          </a:p>
        </p:txBody>
      </p:sp>
      <p:cxnSp>
        <p:nvCxnSpPr>
          <p:cNvPr id="92" name="Shape 92"/>
          <p:cNvCxnSpPr/>
          <p:nvPr/>
        </p:nvCxnSpPr>
        <p:spPr>
          <a:xfrm rot="10800000" flipH="1">
            <a:off x="322950" y="939200"/>
            <a:ext cx="8498100" cy="9000"/>
          </a:xfrm>
          <a:prstGeom prst="straightConnector1">
            <a:avLst/>
          </a:prstGeom>
          <a:noFill/>
          <a:ln w="38100" cap="flat" cmpd="sng">
            <a:solidFill>
              <a:srgbClr val="F14E32"/>
            </a:solidFill>
            <a:prstDash val="lgDash"/>
            <a:round/>
            <a:headEnd type="none" w="med" len="med"/>
            <a:tailEnd type="none" w="med" len="med"/>
          </a:ln>
        </p:spPr>
      </p:cxnSp>
      <p:sp>
        <p:nvSpPr>
          <p:cNvPr id="93" name="Shape 93"/>
          <p:cNvSpPr txBox="1">
            <a:spLocks noGrp="1"/>
          </p:cNvSpPr>
          <p:nvPr>
            <p:ph type="body" idx="1"/>
          </p:nvPr>
        </p:nvSpPr>
        <p:spPr>
          <a:xfrm>
            <a:off x="311700" y="1189700"/>
            <a:ext cx="8520600" cy="3200400"/>
          </a:xfrm>
          <a:prstGeom prst="rect">
            <a:avLst/>
          </a:prstGeom>
        </p:spPr>
        <p:txBody>
          <a:bodyPr spcFirstLastPara="1" wrap="square" lIns="91425" tIns="91425" rIns="91425" bIns="91425" anchor="t" anchorCtr="0">
            <a:noAutofit/>
          </a:bodyPr>
          <a:lstStyle/>
          <a:p>
            <a:pPr marL="0" lvl="0" indent="457200" rtl="0">
              <a:spcBef>
                <a:spcPts val="0"/>
              </a:spcBef>
              <a:spcAft>
                <a:spcPts val="0"/>
              </a:spcAft>
              <a:buNone/>
            </a:pPr>
            <a:r>
              <a:rPr lang="tr" sz="2400" u="sng">
                <a:solidFill>
                  <a:srgbClr val="38761D"/>
                </a:solidFill>
                <a:highlight>
                  <a:srgbClr val="FCFCFA"/>
                </a:highlight>
                <a:latin typeface="Georgia"/>
                <a:ea typeface="Georgia"/>
                <a:cs typeface="Georgia"/>
                <a:sym typeface="Georgia"/>
              </a:rPr>
              <a:t>Yararları :</a:t>
            </a:r>
            <a:endParaRPr sz="2400" u="sng">
              <a:solidFill>
                <a:srgbClr val="38761D"/>
              </a:solidFill>
              <a:highlight>
                <a:srgbClr val="FCFCFA"/>
              </a:highlight>
              <a:latin typeface="Georgia"/>
              <a:ea typeface="Georgia"/>
              <a:cs typeface="Georgia"/>
              <a:sym typeface="Georgia"/>
            </a:endParaRPr>
          </a:p>
          <a:p>
            <a:pPr marL="457200" lvl="0" indent="-355600" rtl="0">
              <a:spcBef>
                <a:spcPts val="1600"/>
              </a:spcBef>
              <a:spcAft>
                <a:spcPts val="0"/>
              </a:spcAft>
              <a:buClr>
                <a:srgbClr val="4E443C"/>
              </a:buClr>
              <a:buSzPts val="2000"/>
              <a:buFont typeface="Georgia"/>
              <a:buChar char="●"/>
            </a:pPr>
            <a:r>
              <a:rPr lang="tr" sz="2000">
                <a:solidFill>
                  <a:srgbClr val="4E443C"/>
                </a:solidFill>
                <a:highlight>
                  <a:srgbClr val="FCFCFA"/>
                </a:highlight>
                <a:latin typeface="Georgia"/>
                <a:ea typeface="Georgia"/>
                <a:cs typeface="Georgia"/>
                <a:sym typeface="Georgia"/>
              </a:rPr>
              <a:t>Yerel bilgisayar üzerinden çalışıldığı için ulaşılması kolaydır.</a:t>
            </a:r>
            <a:endParaRPr sz="2000">
              <a:solidFill>
                <a:srgbClr val="4E443C"/>
              </a:solidFill>
              <a:highlight>
                <a:srgbClr val="FCFCFA"/>
              </a:highlight>
              <a:latin typeface="Georgia"/>
              <a:ea typeface="Georgia"/>
              <a:cs typeface="Georgia"/>
              <a:sym typeface="Georgia"/>
            </a:endParaRPr>
          </a:p>
          <a:p>
            <a:pPr marL="0" lvl="0" indent="457200" rtl="0">
              <a:spcBef>
                <a:spcPts val="1600"/>
              </a:spcBef>
              <a:spcAft>
                <a:spcPts val="0"/>
              </a:spcAft>
              <a:buNone/>
            </a:pPr>
            <a:r>
              <a:rPr lang="tr" sz="2400" u="sng">
                <a:solidFill>
                  <a:srgbClr val="CC0000"/>
                </a:solidFill>
                <a:highlight>
                  <a:srgbClr val="FCFCFA"/>
                </a:highlight>
                <a:latin typeface="Georgia"/>
                <a:ea typeface="Georgia"/>
                <a:cs typeface="Georgia"/>
                <a:sym typeface="Georgia"/>
              </a:rPr>
              <a:t>Zararları :</a:t>
            </a:r>
            <a:endParaRPr sz="2400" u="sng">
              <a:solidFill>
                <a:srgbClr val="CC0000"/>
              </a:solidFill>
              <a:highlight>
                <a:srgbClr val="FCFCFA"/>
              </a:highlight>
              <a:latin typeface="Georgia"/>
              <a:ea typeface="Georgia"/>
              <a:cs typeface="Georgia"/>
              <a:sym typeface="Georgia"/>
            </a:endParaRPr>
          </a:p>
          <a:p>
            <a:pPr marL="457200" lvl="0" indent="-355600" rtl="0">
              <a:spcBef>
                <a:spcPts val="1600"/>
              </a:spcBef>
              <a:spcAft>
                <a:spcPts val="0"/>
              </a:spcAft>
              <a:buClr>
                <a:srgbClr val="4E443C"/>
              </a:buClr>
              <a:buSzPts val="2000"/>
              <a:buFont typeface="Georgia"/>
              <a:buChar char="●"/>
            </a:pPr>
            <a:r>
              <a:rPr lang="tr" sz="2000">
                <a:solidFill>
                  <a:srgbClr val="4E443C"/>
                </a:solidFill>
                <a:highlight>
                  <a:srgbClr val="FCFCFA"/>
                </a:highlight>
                <a:latin typeface="Georgia"/>
                <a:ea typeface="Georgia"/>
                <a:cs typeface="Georgia"/>
                <a:sym typeface="Georgia"/>
              </a:rPr>
              <a:t>Hatalara açıktır.</a:t>
            </a:r>
            <a:endParaRPr sz="2000">
              <a:solidFill>
                <a:srgbClr val="4E443C"/>
              </a:solidFill>
              <a:highlight>
                <a:srgbClr val="FCFCFA"/>
              </a:highlight>
              <a:latin typeface="Georgia"/>
              <a:ea typeface="Georgia"/>
              <a:cs typeface="Georgia"/>
              <a:sym typeface="Georgia"/>
            </a:endParaRPr>
          </a:p>
          <a:p>
            <a:pPr marL="457200" lvl="0" indent="-355600" rtl="0">
              <a:spcBef>
                <a:spcPts val="0"/>
              </a:spcBef>
              <a:spcAft>
                <a:spcPts val="0"/>
              </a:spcAft>
              <a:buClr>
                <a:srgbClr val="4E443C"/>
              </a:buClr>
              <a:buSzPts val="2000"/>
              <a:buFont typeface="Georgia"/>
              <a:buChar char="●"/>
            </a:pPr>
            <a:r>
              <a:rPr lang="tr" sz="2000">
                <a:solidFill>
                  <a:srgbClr val="4E443C"/>
                </a:solidFill>
                <a:highlight>
                  <a:srgbClr val="FCFCFA"/>
                </a:highlight>
                <a:latin typeface="Georgia"/>
                <a:ea typeface="Georgia"/>
                <a:cs typeface="Georgia"/>
                <a:sym typeface="Georgia"/>
              </a:rPr>
              <a:t>Projeyi ekip halinde yürütmek zordur.</a:t>
            </a:r>
            <a:endParaRPr sz="2000">
              <a:solidFill>
                <a:srgbClr val="4E443C"/>
              </a:solidFill>
              <a:highlight>
                <a:srgbClr val="FCFCFA"/>
              </a:highlight>
              <a:latin typeface="Georgia"/>
              <a:ea typeface="Georgia"/>
              <a:cs typeface="Georgia"/>
              <a:sym typeface="Georgia"/>
            </a:endParaRPr>
          </a:p>
          <a:p>
            <a:pPr marL="457200" lvl="0" indent="-355600" rtl="0">
              <a:spcBef>
                <a:spcPts val="0"/>
              </a:spcBef>
              <a:spcAft>
                <a:spcPts val="0"/>
              </a:spcAft>
              <a:buClr>
                <a:srgbClr val="4E443C"/>
              </a:buClr>
              <a:buSzPts val="2000"/>
              <a:buFont typeface="Georgia"/>
              <a:buChar char="●"/>
            </a:pPr>
            <a:r>
              <a:rPr lang="tr" sz="2000">
                <a:solidFill>
                  <a:srgbClr val="4E443C"/>
                </a:solidFill>
                <a:highlight>
                  <a:srgbClr val="FCFCFA"/>
                </a:highlight>
                <a:latin typeface="Georgia"/>
                <a:ea typeface="Georgia"/>
                <a:cs typeface="Georgia"/>
                <a:sym typeface="Georgia"/>
              </a:rPr>
              <a:t>Zaman çizelgesi tutmak zordur.</a:t>
            </a:r>
            <a:endParaRPr sz="2000">
              <a:solidFill>
                <a:srgbClr val="4E443C"/>
              </a:solidFill>
              <a:highlight>
                <a:srgbClr val="FCFCFA"/>
              </a:highlight>
              <a:latin typeface="Georgia"/>
              <a:ea typeface="Georgia"/>
              <a:cs typeface="Georgia"/>
              <a:sym typeface="Georgia"/>
            </a:endParaRPr>
          </a:p>
        </p:txBody>
      </p:sp>
      <p:pic>
        <p:nvPicPr>
          <p:cNvPr id="94" name="Shape 94"/>
          <p:cNvPicPr preferRelativeResize="0"/>
          <p:nvPr/>
        </p:nvPicPr>
        <p:blipFill>
          <a:blip r:embed="rId3">
            <a:alphaModFix/>
          </a:blip>
          <a:stretch>
            <a:fillRect/>
          </a:stretch>
        </p:blipFill>
        <p:spPr>
          <a:xfrm>
            <a:off x="322950" y="1250300"/>
            <a:ext cx="436100" cy="386675"/>
          </a:xfrm>
          <a:prstGeom prst="rect">
            <a:avLst/>
          </a:prstGeom>
          <a:noFill/>
          <a:ln>
            <a:noFill/>
          </a:ln>
        </p:spPr>
      </p:pic>
      <p:pic>
        <p:nvPicPr>
          <p:cNvPr id="95" name="Shape 95"/>
          <p:cNvPicPr preferRelativeResize="0"/>
          <p:nvPr/>
        </p:nvPicPr>
        <p:blipFill rotWithShape="1">
          <a:blip r:embed="rId4">
            <a:alphaModFix/>
          </a:blip>
          <a:srcRect t="5665" b="5665"/>
          <a:stretch/>
        </p:blipFill>
        <p:spPr>
          <a:xfrm>
            <a:off x="322950" y="2440325"/>
            <a:ext cx="436100" cy="3866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292950"/>
            <a:ext cx="8520600" cy="5727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tr" b="1">
                <a:solidFill>
                  <a:srgbClr val="F14E32"/>
                </a:solidFill>
              </a:rPr>
              <a:t>Git Hooks (Kanca)</a:t>
            </a:r>
            <a:endParaRPr b="1">
              <a:solidFill>
                <a:srgbClr val="F14E32"/>
              </a:solidFill>
            </a:endParaRPr>
          </a:p>
        </p:txBody>
      </p:sp>
      <p:cxnSp>
        <p:nvCxnSpPr>
          <p:cNvPr id="98" name="Shape 98"/>
          <p:cNvCxnSpPr/>
          <p:nvPr/>
        </p:nvCxnSpPr>
        <p:spPr>
          <a:xfrm rot="10800000" flipH="1">
            <a:off x="322950" y="939200"/>
            <a:ext cx="8498100" cy="9000"/>
          </a:xfrm>
          <a:prstGeom prst="straightConnector1">
            <a:avLst/>
          </a:prstGeom>
          <a:noFill/>
          <a:ln w="38100" cap="flat" cmpd="sng">
            <a:solidFill>
              <a:srgbClr val="F14E32"/>
            </a:solidFill>
            <a:prstDash val="lgDash"/>
            <a:round/>
            <a:headEnd type="none" w="med" len="med"/>
            <a:tailEnd type="none" w="med" len="med"/>
          </a:ln>
        </p:spPr>
      </p:cxnSp>
      <p:pic>
        <p:nvPicPr>
          <p:cNvPr id="99" name="Shape 99"/>
          <p:cNvPicPr preferRelativeResize="0"/>
          <p:nvPr/>
        </p:nvPicPr>
        <p:blipFill>
          <a:blip r:embed="rId3">
            <a:alphaModFix/>
          </a:blip>
          <a:stretch>
            <a:fillRect/>
          </a:stretch>
        </p:blipFill>
        <p:spPr>
          <a:xfrm>
            <a:off x="226725" y="1021750"/>
            <a:ext cx="8594324" cy="38828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292950"/>
            <a:ext cx="8520600" cy="5727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tr" b="1">
                <a:solidFill>
                  <a:srgbClr val="F14E32"/>
                </a:solidFill>
              </a:rPr>
              <a:t>Git Hooks - Kanca Türleri</a:t>
            </a:r>
            <a:endParaRPr b="1">
              <a:solidFill>
                <a:srgbClr val="F14E32"/>
              </a:solidFill>
            </a:endParaRPr>
          </a:p>
        </p:txBody>
      </p:sp>
      <p:cxnSp>
        <p:nvCxnSpPr>
          <p:cNvPr id="105" name="Shape 105"/>
          <p:cNvCxnSpPr/>
          <p:nvPr/>
        </p:nvCxnSpPr>
        <p:spPr>
          <a:xfrm rot="10800000" flipH="1">
            <a:off x="322950" y="939200"/>
            <a:ext cx="8498100" cy="9000"/>
          </a:xfrm>
          <a:prstGeom prst="straightConnector1">
            <a:avLst/>
          </a:prstGeom>
          <a:noFill/>
          <a:ln w="38100" cap="flat" cmpd="sng">
            <a:solidFill>
              <a:srgbClr val="F14E32"/>
            </a:solidFill>
            <a:prstDash val="lgDash"/>
            <a:round/>
            <a:headEnd type="none" w="med" len="med"/>
            <a:tailEnd type="none" w="med" len="med"/>
          </a:ln>
        </p:spPr>
      </p:cxnSp>
      <p:pic>
        <p:nvPicPr>
          <p:cNvPr id="106" name="Shape 106"/>
          <p:cNvPicPr preferRelativeResize="0"/>
          <p:nvPr/>
        </p:nvPicPr>
        <p:blipFill>
          <a:blip r:embed="rId3">
            <a:alphaModFix/>
          </a:blip>
          <a:stretch>
            <a:fillRect/>
          </a:stretch>
        </p:blipFill>
        <p:spPr>
          <a:xfrm>
            <a:off x="5723550" y="1021750"/>
            <a:ext cx="2724111" cy="3890501"/>
          </a:xfrm>
          <a:prstGeom prst="rect">
            <a:avLst/>
          </a:prstGeom>
          <a:noFill/>
          <a:ln>
            <a:noFill/>
          </a:ln>
        </p:spPr>
      </p:pic>
      <p:pic>
        <p:nvPicPr>
          <p:cNvPr id="107" name="Shape 107"/>
          <p:cNvPicPr preferRelativeResize="0"/>
          <p:nvPr/>
        </p:nvPicPr>
        <p:blipFill>
          <a:blip r:embed="rId4">
            <a:alphaModFix/>
          </a:blip>
          <a:stretch>
            <a:fillRect/>
          </a:stretch>
        </p:blipFill>
        <p:spPr>
          <a:xfrm>
            <a:off x="152400" y="1100600"/>
            <a:ext cx="5187332" cy="3890499"/>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292950"/>
            <a:ext cx="8520600" cy="5727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tr" b="1">
                <a:solidFill>
                  <a:srgbClr val="F14E32"/>
                </a:solidFill>
              </a:rPr>
              <a:t>Git Hooks (Kanca)</a:t>
            </a:r>
            <a:endParaRPr b="1">
              <a:solidFill>
                <a:srgbClr val="F14E32"/>
              </a:solidFill>
            </a:endParaRPr>
          </a:p>
        </p:txBody>
      </p:sp>
      <p:cxnSp>
        <p:nvCxnSpPr>
          <p:cNvPr id="113" name="Shape 113"/>
          <p:cNvCxnSpPr/>
          <p:nvPr/>
        </p:nvCxnSpPr>
        <p:spPr>
          <a:xfrm rot="10800000" flipH="1">
            <a:off x="322950" y="939200"/>
            <a:ext cx="8498100" cy="9000"/>
          </a:xfrm>
          <a:prstGeom prst="straightConnector1">
            <a:avLst/>
          </a:prstGeom>
          <a:noFill/>
          <a:ln w="38100" cap="flat" cmpd="sng">
            <a:solidFill>
              <a:srgbClr val="F14E32"/>
            </a:solidFill>
            <a:prstDash val="lgDash"/>
            <a:round/>
            <a:headEnd type="none" w="med" len="med"/>
            <a:tailEnd type="none" w="med" len="med"/>
          </a:ln>
        </p:spPr>
      </p:cxnSp>
      <p:sp>
        <p:nvSpPr>
          <p:cNvPr id="114" name="Shape 114"/>
          <p:cNvSpPr txBox="1">
            <a:spLocks noGrp="1"/>
          </p:cNvSpPr>
          <p:nvPr>
            <p:ph type="body" idx="1"/>
          </p:nvPr>
        </p:nvSpPr>
        <p:spPr>
          <a:xfrm>
            <a:off x="311700" y="1189700"/>
            <a:ext cx="4220700" cy="480000"/>
          </a:xfrm>
          <a:prstGeom prst="rect">
            <a:avLst/>
          </a:prstGeom>
        </p:spPr>
        <p:txBody>
          <a:bodyPr spcFirstLastPara="1" wrap="square" lIns="91425" tIns="91425" rIns="91425" bIns="91425" anchor="t" anchorCtr="0">
            <a:noAutofit/>
          </a:bodyPr>
          <a:lstStyle/>
          <a:p>
            <a:pPr marL="0" lvl="0" indent="457200" rtl="0">
              <a:spcBef>
                <a:spcPts val="0"/>
              </a:spcBef>
              <a:spcAft>
                <a:spcPts val="1600"/>
              </a:spcAft>
              <a:buNone/>
            </a:pPr>
            <a:r>
              <a:rPr lang="tr" sz="2000" dirty="0">
                <a:solidFill>
                  <a:srgbClr val="222222"/>
                </a:solidFill>
                <a:highlight>
                  <a:srgbClr val="FFFFFF"/>
                </a:highlight>
                <a:latin typeface="Georgia"/>
                <a:ea typeface="Georgia"/>
                <a:cs typeface="Georgia"/>
                <a:sym typeface="Georgia"/>
              </a:rPr>
              <a:t>İstemci tarafında en çok kullanılan kancalar:</a:t>
            </a:r>
            <a:endParaRPr sz="1200" dirty="0">
              <a:solidFill>
                <a:srgbClr val="4E443C"/>
              </a:solidFill>
              <a:highlight>
                <a:srgbClr val="FCFCFA"/>
              </a:highlight>
              <a:latin typeface="Georgia"/>
              <a:ea typeface="Georgia"/>
              <a:cs typeface="Georgia"/>
              <a:sym typeface="Georgia"/>
            </a:endParaRPr>
          </a:p>
        </p:txBody>
      </p:sp>
      <p:sp>
        <p:nvSpPr>
          <p:cNvPr id="115" name="Shape 115"/>
          <p:cNvSpPr txBox="1">
            <a:spLocks noGrp="1"/>
          </p:cNvSpPr>
          <p:nvPr>
            <p:ph type="body" idx="1"/>
          </p:nvPr>
        </p:nvSpPr>
        <p:spPr>
          <a:xfrm>
            <a:off x="4383110" y="1189700"/>
            <a:ext cx="4595390" cy="721500"/>
          </a:xfrm>
          <a:prstGeom prst="rect">
            <a:avLst/>
          </a:prstGeom>
        </p:spPr>
        <p:txBody>
          <a:bodyPr spcFirstLastPara="1" wrap="square" lIns="91425" tIns="91425" rIns="91425" bIns="91425" anchor="t" anchorCtr="0">
            <a:noAutofit/>
          </a:bodyPr>
          <a:lstStyle/>
          <a:p>
            <a:pPr marL="0" lvl="0" indent="457200" rtl="0">
              <a:spcBef>
                <a:spcPts val="0"/>
              </a:spcBef>
              <a:spcAft>
                <a:spcPts val="1600"/>
              </a:spcAft>
              <a:buNone/>
            </a:pPr>
            <a:r>
              <a:rPr lang="tr" sz="1800" dirty="0">
                <a:solidFill>
                  <a:srgbClr val="222222"/>
                </a:solidFill>
                <a:highlight>
                  <a:srgbClr val="FFFFFF"/>
                </a:highlight>
                <a:latin typeface="Georgia"/>
                <a:ea typeface="Georgia"/>
                <a:cs typeface="Georgia"/>
                <a:sym typeface="Georgia"/>
              </a:rPr>
              <a:t>Sunucu tarafında en çok kullanılan kancalar:</a:t>
            </a:r>
            <a:endParaRPr sz="1100" dirty="0">
              <a:solidFill>
                <a:srgbClr val="4E443C"/>
              </a:solidFill>
              <a:highlight>
                <a:srgbClr val="FCFCFA"/>
              </a:highlight>
              <a:latin typeface="Georgia"/>
              <a:ea typeface="Georgia"/>
              <a:cs typeface="Georgia"/>
              <a:sym typeface="Georgia"/>
            </a:endParaRPr>
          </a:p>
        </p:txBody>
      </p:sp>
      <p:pic>
        <p:nvPicPr>
          <p:cNvPr id="116" name="Shape 116"/>
          <p:cNvPicPr preferRelativeResize="0"/>
          <p:nvPr/>
        </p:nvPicPr>
        <p:blipFill>
          <a:blip r:embed="rId3">
            <a:alphaModFix/>
          </a:blip>
          <a:stretch>
            <a:fillRect/>
          </a:stretch>
        </p:blipFill>
        <p:spPr>
          <a:xfrm>
            <a:off x="1252325" y="1911200"/>
            <a:ext cx="2171700" cy="2933700"/>
          </a:xfrm>
          <a:prstGeom prst="rect">
            <a:avLst/>
          </a:prstGeom>
          <a:noFill/>
          <a:ln>
            <a:noFill/>
          </a:ln>
        </p:spPr>
      </p:pic>
      <p:pic>
        <p:nvPicPr>
          <p:cNvPr id="117" name="Shape 117"/>
          <p:cNvPicPr preferRelativeResize="0"/>
          <p:nvPr/>
        </p:nvPicPr>
        <p:blipFill>
          <a:blip r:embed="rId4">
            <a:alphaModFix/>
          </a:blip>
          <a:stretch>
            <a:fillRect/>
          </a:stretch>
        </p:blipFill>
        <p:spPr>
          <a:xfrm>
            <a:off x="5968038" y="1911200"/>
            <a:ext cx="1800225" cy="16668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p:nvPr/>
        </p:nvSpPr>
        <p:spPr>
          <a:xfrm>
            <a:off x="0" y="644050"/>
            <a:ext cx="9144000" cy="10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tr" sz="4800" b="1">
                <a:solidFill>
                  <a:srgbClr val="F14E32"/>
                </a:solidFill>
              </a:rPr>
              <a:t>Sorularımız</a:t>
            </a:r>
            <a:endParaRPr sz="4800" b="1">
              <a:solidFill>
                <a:srgbClr val="F14E32"/>
              </a:solidFill>
            </a:endParaRPr>
          </a:p>
        </p:txBody>
      </p:sp>
      <p:pic>
        <p:nvPicPr>
          <p:cNvPr id="129" name="Shape 129"/>
          <p:cNvPicPr preferRelativeResize="0"/>
          <p:nvPr/>
        </p:nvPicPr>
        <p:blipFill>
          <a:blip r:embed="rId3">
            <a:alphaModFix/>
          </a:blip>
          <a:stretch>
            <a:fillRect/>
          </a:stretch>
        </p:blipFill>
        <p:spPr>
          <a:xfrm>
            <a:off x="3327100" y="1521050"/>
            <a:ext cx="2489800" cy="31122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p:nvPr/>
        </p:nvSpPr>
        <p:spPr>
          <a:xfrm>
            <a:off x="984900" y="1162875"/>
            <a:ext cx="6377100" cy="849900"/>
          </a:xfrm>
          <a:prstGeom prst="rect">
            <a:avLst/>
          </a:prstGeom>
          <a:noFill/>
          <a:ln>
            <a:noFill/>
          </a:ln>
        </p:spPr>
        <p:txBody>
          <a:bodyPr spcFirstLastPara="1" wrap="square" lIns="91425" tIns="91425" rIns="91425" bIns="91425" anchor="t" anchorCtr="0">
            <a:noAutofit/>
          </a:bodyPr>
          <a:lstStyle/>
          <a:p>
            <a:pPr marL="457200" lvl="0" indent="-368300">
              <a:spcBef>
                <a:spcPts val="0"/>
              </a:spcBef>
              <a:spcAft>
                <a:spcPts val="0"/>
              </a:spcAft>
              <a:buClr>
                <a:srgbClr val="F14E32"/>
              </a:buClr>
              <a:buSzPts val="2200"/>
              <a:buAutoNum type="arabicParenR"/>
            </a:pPr>
            <a:r>
              <a:rPr lang="tr" sz="2200">
                <a:solidFill>
                  <a:srgbClr val="F14E32"/>
                </a:solidFill>
              </a:rPr>
              <a:t>Git’te “revert” komutunun işlevi nedir?</a:t>
            </a:r>
            <a:endParaRPr sz="2200">
              <a:solidFill>
                <a:srgbClr val="F14E32"/>
              </a:solidFill>
            </a:endParaRPr>
          </a:p>
        </p:txBody>
      </p:sp>
      <p:sp>
        <p:nvSpPr>
          <p:cNvPr id="135" name="Shape 135"/>
          <p:cNvSpPr txBox="1">
            <a:spLocks noGrp="1"/>
          </p:cNvSpPr>
          <p:nvPr>
            <p:ph type="body" idx="1"/>
          </p:nvPr>
        </p:nvSpPr>
        <p:spPr>
          <a:xfrm>
            <a:off x="1047525" y="2012775"/>
            <a:ext cx="7174200" cy="1994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tr" sz="2000">
                <a:solidFill>
                  <a:srgbClr val="4E443C"/>
                </a:solidFill>
                <a:highlight>
                  <a:srgbClr val="FCFCFA"/>
                </a:highlight>
                <a:latin typeface="Georgia"/>
                <a:ea typeface="Georgia"/>
                <a:cs typeface="Georgia"/>
                <a:sym typeface="Georgia"/>
              </a:rPr>
              <a:t>A-)Eski commitleri siler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İlk commite dönüş yapar.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Commit farklarını gösterir.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Commit edilen bir değişikliği geri alır.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Son commiti geçiş yapar.</a:t>
            </a:r>
            <a:endParaRPr sz="2000">
              <a:solidFill>
                <a:srgbClr val="4E443C"/>
              </a:solidFill>
              <a:highlight>
                <a:srgbClr val="FCFCFA"/>
              </a:highlight>
              <a:latin typeface="Georgia"/>
              <a:ea typeface="Georgia"/>
              <a:cs typeface="Georgia"/>
              <a:sym typeface="Georgi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p:nvPr/>
        </p:nvSpPr>
        <p:spPr>
          <a:xfrm>
            <a:off x="984900" y="1162875"/>
            <a:ext cx="6377100" cy="849900"/>
          </a:xfrm>
          <a:prstGeom prst="rect">
            <a:avLst/>
          </a:prstGeom>
          <a:noFill/>
          <a:ln>
            <a:noFill/>
          </a:ln>
        </p:spPr>
        <p:txBody>
          <a:bodyPr spcFirstLastPara="1" wrap="square" lIns="91425" tIns="91425" rIns="91425" bIns="91425" anchor="t" anchorCtr="0">
            <a:noAutofit/>
          </a:bodyPr>
          <a:lstStyle/>
          <a:p>
            <a:pPr marL="457200" lvl="0" indent="-368300" rtl="0">
              <a:spcBef>
                <a:spcPts val="0"/>
              </a:spcBef>
              <a:spcAft>
                <a:spcPts val="0"/>
              </a:spcAft>
              <a:buClr>
                <a:srgbClr val="F14E32"/>
              </a:buClr>
              <a:buSzPts val="2200"/>
              <a:buAutoNum type="arabicParenR"/>
            </a:pPr>
            <a:r>
              <a:rPr lang="tr" sz="2200">
                <a:solidFill>
                  <a:srgbClr val="F14E32"/>
                </a:solidFill>
              </a:rPr>
              <a:t>Git’te “revert” komutunun işlevi nedir?</a:t>
            </a:r>
            <a:endParaRPr sz="2200">
              <a:solidFill>
                <a:srgbClr val="F14E32"/>
              </a:solidFill>
            </a:endParaRPr>
          </a:p>
        </p:txBody>
      </p:sp>
      <p:sp>
        <p:nvSpPr>
          <p:cNvPr id="141" name="Shape 141"/>
          <p:cNvSpPr txBox="1">
            <a:spLocks noGrp="1"/>
          </p:cNvSpPr>
          <p:nvPr>
            <p:ph type="body" idx="1"/>
          </p:nvPr>
        </p:nvSpPr>
        <p:spPr>
          <a:xfrm>
            <a:off x="1047525" y="2012775"/>
            <a:ext cx="7174200" cy="1994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tr" sz="2000">
                <a:solidFill>
                  <a:srgbClr val="4E443C"/>
                </a:solidFill>
                <a:highlight>
                  <a:srgbClr val="FCFCFA"/>
                </a:highlight>
                <a:latin typeface="Georgia"/>
                <a:ea typeface="Georgia"/>
                <a:cs typeface="Georgia"/>
                <a:sym typeface="Georgia"/>
              </a:rPr>
              <a:t>A-)Eski commitleri siler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İlk commite dönüş yapar.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Commit farklarını gösterir.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Commit edilen bir değişikliği geri alır.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Son commiti geçiş yapar.</a:t>
            </a:r>
            <a:endParaRPr sz="2000">
              <a:solidFill>
                <a:srgbClr val="4E443C"/>
              </a:solidFill>
              <a:highlight>
                <a:srgbClr val="FCFCFA"/>
              </a:highlight>
              <a:latin typeface="Georgia"/>
              <a:ea typeface="Georgia"/>
              <a:cs typeface="Georgia"/>
              <a:sym typeface="Georgia"/>
            </a:endParaRPr>
          </a:p>
        </p:txBody>
      </p:sp>
      <p:sp>
        <p:nvSpPr>
          <p:cNvPr id="142" name="Shape 142"/>
          <p:cNvSpPr/>
          <p:nvPr/>
        </p:nvSpPr>
        <p:spPr>
          <a:xfrm>
            <a:off x="1047525" y="3148700"/>
            <a:ext cx="447300" cy="366600"/>
          </a:xfrm>
          <a:prstGeom prst="ellipse">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FF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p:nvPr/>
        </p:nvSpPr>
        <p:spPr>
          <a:xfrm>
            <a:off x="967025" y="912400"/>
            <a:ext cx="7174200" cy="1100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tr" sz="2200">
                <a:solidFill>
                  <a:srgbClr val="F14E32"/>
                </a:solidFill>
              </a:rPr>
              <a:t>2) GitHub’da projeler için ücretsiz web sayfası oluşturma hizmetinin adı nedir ?</a:t>
            </a:r>
            <a:endParaRPr sz="2200">
              <a:solidFill>
                <a:srgbClr val="F14E32"/>
              </a:solidFill>
            </a:endParaRPr>
          </a:p>
        </p:txBody>
      </p:sp>
      <p:sp>
        <p:nvSpPr>
          <p:cNvPr id="148" name="Shape 148"/>
          <p:cNvSpPr txBox="1">
            <a:spLocks noGrp="1"/>
          </p:cNvSpPr>
          <p:nvPr>
            <p:ph type="body" idx="1"/>
          </p:nvPr>
        </p:nvSpPr>
        <p:spPr>
          <a:xfrm>
            <a:off x="1047525" y="2012775"/>
            <a:ext cx="7174200" cy="1994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tr" sz="2000">
                <a:solidFill>
                  <a:srgbClr val="4E443C"/>
                </a:solidFill>
                <a:highlight>
                  <a:srgbClr val="FCFCFA"/>
                </a:highlight>
                <a:latin typeface="Georgia"/>
                <a:ea typeface="Georgia"/>
                <a:cs typeface="Georgia"/>
                <a:sym typeface="Georgia"/>
              </a:rPr>
              <a:t>A-) GitHub Web</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GitHub WebPages</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GitHub Pages</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My GitHub</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GitHub Projects</a:t>
            </a:r>
            <a:endParaRPr sz="2000">
              <a:solidFill>
                <a:srgbClr val="4E443C"/>
              </a:solidFill>
              <a:highlight>
                <a:srgbClr val="FCFCFA"/>
              </a:highlight>
              <a:latin typeface="Georgia"/>
              <a:ea typeface="Georgia"/>
              <a:cs typeface="Georgia"/>
              <a:sym typeface="Georgi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p:nvPr/>
        </p:nvSpPr>
        <p:spPr>
          <a:xfrm>
            <a:off x="967025" y="912400"/>
            <a:ext cx="7174200" cy="1100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tr" sz="2200">
                <a:solidFill>
                  <a:srgbClr val="F14E32"/>
                </a:solidFill>
              </a:rPr>
              <a:t>2) GitHub’da projeler için ücretsiz web sayfası oluşturma hizmetinin adı nedir ?</a:t>
            </a:r>
            <a:endParaRPr sz="2200">
              <a:solidFill>
                <a:srgbClr val="F14E32"/>
              </a:solidFill>
            </a:endParaRPr>
          </a:p>
          <a:p>
            <a:pPr marL="0" lvl="0" indent="0" rtl="0">
              <a:spcBef>
                <a:spcPts val="0"/>
              </a:spcBef>
              <a:spcAft>
                <a:spcPts val="0"/>
              </a:spcAft>
              <a:buNone/>
            </a:pPr>
            <a:endParaRPr sz="2200">
              <a:solidFill>
                <a:srgbClr val="F14E32"/>
              </a:solidFill>
            </a:endParaRPr>
          </a:p>
        </p:txBody>
      </p:sp>
      <p:sp>
        <p:nvSpPr>
          <p:cNvPr id="154" name="Shape 154"/>
          <p:cNvSpPr txBox="1">
            <a:spLocks noGrp="1"/>
          </p:cNvSpPr>
          <p:nvPr>
            <p:ph type="body" idx="1"/>
          </p:nvPr>
        </p:nvSpPr>
        <p:spPr>
          <a:xfrm>
            <a:off x="1047525" y="2012775"/>
            <a:ext cx="7174200" cy="1994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Clr>
                <a:schemeClr val="dk1"/>
              </a:buClr>
              <a:buSzPts val="1100"/>
              <a:buFont typeface="Arial"/>
              <a:buNone/>
            </a:pPr>
            <a:r>
              <a:rPr lang="tr" sz="2000">
                <a:solidFill>
                  <a:srgbClr val="4E443C"/>
                </a:solidFill>
                <a:highlight>
                  <a:srgbClr val="FCFCFA"/>
                </a:highlight>
                <a:latin typeface="Georgia"/>
                <a:ea typeface="Georgia"/>
                <a:cs typeface="Georgia"/>
                <a:sym typeface="Georgia"/>
              </a:rPr>
              <a:t>A-) GitHub Web</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GitHub WebPages</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GitHub Pages</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My GitHub</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GitHub Projects</a:t>
            </a:r>
            <a:endParaRPr sz="2000">
              <a:solidFill>
                <a:srgbClr val="4E443C"/>
              </a:solidFill>
              <a:highlight>
                <a:srgbClr val="FCFCFA"/>
              </a:highlight>
              <a:latin typeface="Georgia"/>
              <a:ea typeface="Georgia"/>
              <a:cs typeface="Georgia"/>
              <a:sym typeface="Georgia"/>
            </a:endParaRPr>
          </a:p>
        </p:txBody>
      </p:sp>
      <p:sp>
        <p:nvSpPr>
          <p:cNvPr id="155" name="Shape 155"/>
          <p:cNvSpPr/>
          <p:nvPr/>
        </p:nvSpPr>
        <p:spPr>
          <a:xfrm>
            <a:off x="1102100" y="2826825"/>
            <a:ext cx="447300" cy="366600"/>
          </a:xfrm>
          <a:prstGeom prst="ellipse">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FF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984900" y="1303325"/>
            <a:ext cx="7174200" cy="1994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tr" sz="2000">
                <a:solidFill>
                  <a:srgbClr val="4E443C"/>
                </a:solidFill>
                <a:highlight>
                  <a:srgbClr val="FCFCFA"/>
                </a:highlight>
                <a:latin typeface="Georgia"/>
                <a:ea typeface="Georgia"/>
                <a:cs typeface="Georgia"/>
                <a:sym typeface="Georgia"/>
              </a:rPr>
              <a:t>A-) Commiti kontrol eder.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Branchları listeler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Commitlerin farklarını gösterir.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Aktif branch’ı değiştirir.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Yeni branch oluşturur.</a:t>
            </a:r>
            <a:endParaRPr sz="2000">
              <a:solidFill>
                <a:srgbClr val="4E443C"/>
              </a:solidFill>
              <a:highlight>
                <a:srgbClr val="FCFCFA"/>
              </a:highlight>
              <a:latin typeface="Georgia"/>
              <a:ea typeface="Georgia"/>
              <a:cs typeface="Georgia"/>
              <a:sym typeface="Georgia"/>
            </a:endParaRPr>
          </a:p>
        </p:txBody>
      </p:sp>
      <p:sp>
        <p:nvSpPr>
          <p:cNvPr id="161" name="Shape 161"/>
          <p:cNvSpPr txBox="1"/>
          <p:nvPr/>
        </p:nvSpPr>
        <p:spPr>
          <a:xfrm>
            <a:off x="862100" y="632275"/>
            <a:ext cx="7236900" cy="595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tr" sz="1800">
                <a:solidFill>
                  <a:srgbClr val="F14E32"/>
                </a:solidFill>
              </a:rPr>
              <a:t>3 )</a:t>
            </a:r>
            <a:r>
              <a:rPr lang="tr" sz="2000">
                <a:solidFill>
                  <a:srgbClr val="F14E32"/>
                </a:solidFill>
              </a:rPr>
              <a:t> Git’te checkout komutu ne işe yarar?</a:t>
            </a:r>
            <a:endParaRPr sz="2000">
              <a:solidFill>
                <a:srgbClr val="F14E32"/>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848450" y="1139600"/>
            <a:ext cx="7174200" cy="1994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Clr>
                <a:schemeClr val="dk1"/>
              </a:buClr>
              <a:buSzPts val="1100"/>
              <a:buFont typeface="Arial"/>
              <a:buNone/>
            </a:pPr>
            <a:r>
              <a:rPr lang="tr" sz="2000">
                <a:solidFill>
                  <a:srgbClr val="4E443C"/>
                </a:solidFill>
                <a:highlight>
                  <a:srgbClr val="FCFCFA"/>
                </a:highlight>
                <a:latin typeface="Georgia"/>
                <a:ea typeface="Georgia"/>
                <a:cs typeface="Georgia"/>
                <a:sym typeface="Georgia"/>
              </a:rPr>
              <a:t>A-) Commiti kontrol eder.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Branchları listeler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Commitlerin farklarını gösterir.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Aktif branch’ı değiştirir.</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Yeni branch oluşturur.</a:t>
            </a:r>
            <a:endParaRPr sz="2000">
              <a:solidFill>
                <a:srgbClr val="4E443C"/>
              </a:solidFill>
              <a:highlight>
                <a:srgbClr val="FCFCFA"/>
              </a:highlight>
              <a:latin typeface="Georgia"/>
              <a:ea typeface="Georgia"/>
              <a:cs typeface="Georgia"/>
              <a:sym typeface="Georgia"/>
            </a:endParaRPr>
          </a:p>
        </p:txBody>
      </p:sp>
      <p:sp>
        <p:nvSpPr>
          <p:cNvPr id="167" name="Shape 167"/>
          <p:cNvSpPr txBox="1"/>
          <p:nvPr/>
        </p:nvSpPr>
        <p:spPr>
          <a:xfrm>
            <a:off x="848450" y="441275"/>
            <a:ext cx="7236900" cy="595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tr" sz="1800">
                <a:solidFill>
                  <a:srgbClr val="F14E32"/>
                </a:solidFill>
              </a:rPr>
              <a:t>3 ) </a:t>
            </a:r>
            <a:r>
              <a:rPr lang="tr" sz="2000">
                <a:solidFill>
                  <a:srgbClr val="F14E32"/>
                </a:solidFill>
              </a:rPr>
              <a:t>Git’te checkout komutu ne işe yarar?</a:t>
            </a:r>
            <a:endParaRPr sz="2000">
              <a:solidFill>
                <a:srgbClr val="F14E32"/>
              </a:solidFill>
            </a:endParaRPr>
          </a:p>
          <a:p>
            <a:pPr marL="0" lvl="0" indent="0" rtl="0">
              <a:spcBef>
                <a:spcPts val="0"/>
              </a:spcBef>
              <a:spcAft>
                <a:spcPts val="0"/>
              </a:spcAft>
              <a:buNone/>
            </a:pPr>
            <a:endParaRPr sz="1800">
              <a:solidFill>
                <a:srgbClr val="F14E32"/>
              </a:solidFill>
            </a:endParaRPr>
          </a:p>
        </p:txBody>
      </p:sp>
      <p:sp>
        <p:nvSpPr>
          <p:cNvPr id="168" name="Shape 168"/>
          <p:cNvSpPr/>
          <p:nvPr/>
        </p:nvSpPr>
        <p:spPr>
          <a:xfrm>
            <a:off x="848450" y="2252850"/>
            <a:ext cx="447300" cy="366600"/>
          </a:xfrm>
          <a:prstGeom prst="ellipse">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292950"/>
            <a:ext cx="8520600" cy="5727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tr" b="1">
                <a:solidFill>
                  <a:srgbClr val="F14E32"/>
                </a:solidFill>
              </a:rPr>
              <a:t>Merkezi Sürüm Kontrol Sistemi</a:t>
            </a:r>
            <a:endParaRPr b="1">
              <a:solidFill>
                <a:srgbClr val="F14E32"/>
              </a:solidFill>
            </a:endParaRPr>
          </a:p>
        </p:txBody>
      </p:sp>
      <p:cxnSp>
        <p:nvCxnSpPr>
          <p:cNvPr id="101" name="Shape 101"/>
          <p:cNvCxnSpPr/>
          <p:nvPr/>
        </p:nvCxnSpPr>
        <p:spPr>
          <a:xfrm rot="10800000" flipH="1">
            <a:off x="322950" y="939200"/>
            <a:ext cx="8498100" cy="9000"/>
          </a:xfrm>
          <a:prstGeom prst="straightConnector1">
            <a:avLst/>
          </a:prstGeom>
          <a:noFill/>
          <a:ln w="38100" cap="flat" cmpd="sng">
            <a:solidFill>
              <a:srgbClr val="F14E32"/>
            </a:solidFill>
            <a:prstDash val="lgDash"/>
            <a:round/>
            <a:headEnd type="none" w="med" len="med"/>
            <a:tailEnd type="none" w="med" len="med"/>
          </a:ln>
        </p:spPr>
      </p:cxnSp>
      <p:sp>
        <p:nvSpPr>
          <p:cNvPr id="102" name="Shape 102"/>
          <p:cNvSpPr txBox="1">
            <a:spLocks noGrp="1"/>
          </p:cNvSpPr>
          <p:nvPr>
            <p:ph type="body" idx="1"/>
          </p:nvPr>
        </p:nvSpPr>
        <p:spPr>
          <a:xfrm>
            <a:off x="311700" y="1189700"/>
            <a:ext cx="8520600" cy="3200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tr" sz="2400">
                <a:solidFill>
                  <a:srgbClr val="4E443C"/>
                </a:solidFill>
                <a:highlight>
                  <a:srgbClr val="FCFCFA"/>
                </a:highlight>
                <a:latin typeface="Georgia"/>
                <a:ea typeface="Georgia"/>
                <a:cs typeface="Georgia"/>
                <a:sym typeface="Georgia"/>
              </a:rPr>
              <a:t>Geliştiriciler birbirleriyle etkileşimde olmak isterler. Geliştirilen projenin ortak bir repository’de (depo) tutularak birden çok geliştiricinin aynı repository üzerinde çalışması yöntemine dayanan bu tasarım kısaca CVS (Concurrent Versions System) olarak adlandırılmaktadır.</a:t>
            </a:r>
            <a:endParaRPr sz="24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p:nvPr/>
        </p:nvSpPr>
        <p:spPr>
          <a:xfrm>
            <a:off x="984900" y="1162875"/>
            <a:ext cx="7174200" cy="849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tr" sz="2200">
                <a:solidFill>
                  <a:srgbClr val="F14E32"/>
                </a:solidFill>
              </a:rPr>
              <a:t>4) Bir geliştirici geriye aldığı commit’i yerel sistemine uygulaması için hangi git komutunu kullanmalıdır?</a:t>
            </a:r>
            <a:endParaRPr sz="2200">
              <a:solidFill>
                <a:srgbClr val="F14E32"/>
              </a:solidFill>
            </a:endParaRPr>
          </a:p>
        </p:txBody>
      </p:sp>
      <p:sp>
        <p:nvSpPr>
          <p:cNvPr id="174" name="Shape 174"/>
          <p:cNvSpPr txBox="1">
            <a:spLocks noGrp="1"/>
          </p:cNvSpPr>
          <p:nvPr>
            <p:ph type="body" idx="1"/>
          </p:nvPr>
        </p:nvSpPr>
        <p:spPr>
          <a:xfrm>
            <a:off x="1047525" y="2012775"/>
            <a:ext cx="7174200" cy="1994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tr" sz="2000">
                <a:solidFill>
                  <a:srgbClr val="4E443C"/>
                </a:solidFill>
                <a:highlight>
                  <a:srgbClr val="FCFCFA"/>
                </a:highlight>
                <a:latin typeface="Georgia"/>
                <a:ea typeface="Georgia"/>
                <a:cs typeface="Georgia"/>
                <a:sym typeface="Georgia"/>
              </a:rPr>
              <a:t>A-) git merge</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git checkout</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git revert</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git rebase</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git reset --hard </a:t>
            </a:r>
            <a:endParaRPr sz="2000">
              <a:solidFill>
                <a:srgbClr val="4E443C"/>
              </a:solidFill>
              <a:highlight>
                <a:srgbClr val="FCFCFA"/>
              </a:highlight>
              <a:latin typeface="Georgia"/>
              <a:ea typeface="Georgia"/>
              <a:cs typeface="Georgia"/>
              <a:sym typeface="Georgi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p:nvPr/>
        </p:nvSpPr>
        <p:spPr>
          <a:xfrm>
            <a:off x="984900" y="1162875"/>
            <a:ext cx="7174200" cy="849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tr" sz="2200" dirty="0">
                <a:solidFill>
                  <a:srgbClr val="F14E32"/>
                </a:solidFill>
              </a:rPr>
              <a:t>4) Bir geliştirici geriye aldığı commit’i yerel sistemine uygulaması için hangi git komutunu kullanmalıdır?</a:t>
            </a:r>
            <a:endParaRPr sz="2200" dirty="0">
              <a:solidFill>
                <a:srgbClr val="F14E32"/>
              </a:solidFill>
            </a:endParaRPr>
          </a:p>
        </p:txBody>
      </p:sp>
      <p:sp>
        <p:nvSpPr>
          <p:cNvPr id="180" name="Shape 180"/>
          <p:cNvSpPr txBox="1">
            <a:spLocks noGrp="1"/>
          </p:cNvSpPr>
          <p:nvPr>
            <p:ph type="body" idx="1"/>
          </p:nvPr>
        </p:nvSpPr>
        <p:spPr>
          <a:xfrm>
            <a:off x="1047525" y="2012775"/>
            <a:ext cx="7174200" cy="1994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tr" sz="2000" dirty="0">
                <a:solidFill>
                  <a:srgbClr val="4E443C"/>
                </a:solidFill>
                <a:highlight>
                  <a:srgbClr val="FCFCFA"/>
                </a:highlight>
                <a:latin typeface="Georgia"/>
                <a:ea typeface="Georgia"/>
                <a:cs typeface="Georgia"/>
                <a:sym typeface="Georgia"/>
              </a:rPr>
              <a:t>A-) git merge</a:t>
            </a:r>
            <a:br>
              <a:rPr lang="tr" sz="2000" dirty="0">
                <a:solidFill>
                  <a:srgbClr val="4E443C"/>
                </a:solidFill>
                <a:highlight>
                  <a:srgbClr val="FCFCFA"/>
                </a:highlight>
                <a:latin typeface="Georgia"/>
                <a:ea typeface="Georgia"/>
                <a:cs typeface="Georgia"/>
                <a:sym typeface="Georgia"/>
              </a:rPr>
            </a:br>
            <a:r>
              <a:rPr lang="tr" sz="2000" dirty="0">
                <a:solidFill>
                  <a:srgbClr val="4E443C"/>
                </a:solidFill>
                <a:highlight>
                  <a:srgbClr val="FCFCFA"/>
                </a:highlight>
                <a:latin typeface="Georgia"/>
                <a:ea typeface="Georgia"/>
                <a:cs typeface="Georgia"/>
                <a:sym typeface="Georgia"/>
              </a:rPr>
              <a:t>B-) git checkout</a:t>
            </a:r>
            <a:br>
              <a:rPr lang="tr" sz="2000" dirty="0">
                <a:solidFill>
                  <a:srgbClr val="4E443C"/>
                </a:solidFill>
                <a:highlight>
                  <a:srgbClr val="FCFCFA"/>
                </a:highlight>
                <a:latin typeface="Georgia"/>
                <a:ea typeface="Georgia"/>
                <a:cs typeface="Georgia"/>
                <a:sym typeface="Georgia"/>
              </a:rPr>
            </a:br>
            <a:r>
              <a:rPr lang="tr" sz="2000" dirty="0">
                <a:solidFill>
                  <a:srgbClr val="4E443C"/>
                </a:solidFill>
                <a:highlight>
                  <a:srgbClr val="FCFCFA"/>
                </a:highlight>
                <a:latin typeface="Georgia"/>
                <a:ea typeface="Georgia"/>
                <a:cs typeface="Georgia"/>
                <a:sym typeface="Georgia"/>
              </a:rPr>
              <a:t>C-) git revert</a:t>
            </a:r>
            <a:br>
              <a:rPr lang="tr" sz="2000" dirty="0">
                <a:solidFill>
                  <a:srgbClr val="4E443C"/>
                </a:solidFill>
                <a:highlight>
                  <a:srgbClr val="FCFCFA"/>
                </a:highlight>
                <a:latin typeface="Georgia"/>
                <a:ea typeface="Georgia"/>
                <a:cs typeface="Georgia"/>
                <a:sym typeface="Georgia"/>
              </a:rPr>
            </a:br>
            <a:r>
              <a:rPr lang="tr" sz="2000" dirty="0">
                <a:solidFill>
                  <a:srgbClr val="4E443C"/>
                </a:solidFill>
                <a:highlight>
                  <a:srgbClr val="FCFCFA"/>
                </a:highlight>
                <a:latin typeface="Georgia"/>
                <a:ea typeface="Georgia"/>
                <a:cs typeface="Georgia"/>
                <a:sym typeface="Georgia"/>
              </a:rPr>
              <a:t>D-) git rebase</a:t>
            </a:r>
            <a:br>
              <a:rPr lang="tr" sz="2000" dirty="0">
                <a:solidFill>
                  <a:srgbClr val="4E443C"/>
                </a:solidFill>
                <a:highlight>
                  <a:srgbClr val="FCFCFA"/>
                </a:highlight>
                <a:latin typeface="Georgia"/>
                <a:ea typeface="Georgia"/>
                <a:cs typeface="Georgia"/>
                <a:sym typeface="Georgia"/>
              </a:rPr>
            </a:br>
            <a:r>
              <a:rPr lang="tr" sz="2000" dirty="0">
                <a:solidFill>
                  <a:srgbClr val="4E443C"/>
                </a:solidFill>
                <a:highlight>
                  <a:srgbClr val="FCFCFA"/>
                </a:highlight>
                <a:latin typeface="Georgia"/>
                <a:ea typeface="Georgia"/>
                <a:cs typeface="Georgia"/>
                <a:sym typeface="Georgia"/>
              </a:rPr>
              <a:t>E-) git reset --hard </a:t>
            </a:r>
            <a:endParaRPr sz="2000" dirty="0">
              <a:solidFill>
                <a:srgbClr val="4E443C"/>
              </a:solidFill>
              <a:highlight>
                <a:srgbClr val="FCFCFA"/>
              </a:highlight>
              <a:latin typeface="Georgia"/>
              <a:ea typeface="Georgia"/>
              <a:cs typeface="Georgia"/>
              <a:sym typeface="Georgia"/>
            </a:endParaRPr>
          </a:p>
        </p:txBody>
      </p:sp>
      <p:sp>
        <p:nvSpPr>
          <p:cNvPr id="181" name="Shape 181"/>
          <p:cNvSpPr/>
          <p:nvPr/>
        </p:nvSpPr>
        <p:spPr>
          <a:xfrm>
            <a:off x="1047525" y="2571750"/>
            <a:ext cx="447300" cy="366600"/>
          </a:xfrm>
          <a:prstGeom prst="ellipse">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FF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p:nvPr/>
        </p:nvSpPr>
        <p:spPr>
          <a:xfrm>
            <a:off x="752975" y="426150"/>
            <a:ext cx="7174200" cy="849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tr" sz="2200" dirty="0">
                <a:solidFill>
                  <a:srgbClr val="F14E32"/>
                </a:solidFill>
              </a:rPr>
              <a:t>5) GitHub’ın logosunda ne vardır?</a:t>
            </a:r>
            <a:endParaRPr sz="2200" dirty="0">
              <a:solidFill>
                <a:srgbClr val="F14E32"/>
              </a:solidFill>
            </a:endParaRPr>
          </a:p>
        </p:txBody>
      </p:sp>
      <p:sp>
        <p:nvSpPr>
          <p:cNvPr id="187" name="Shape 187"/>
          <p:cNvSpPr txBox="1">
            <a:spLocks noGrp="1"/>
          </p:cNvSpPr>
          <p:nvPr>
            <p:ph type="body" idx="1"/>
          </p:nvPr>
        </p:nvSpPr>
        <p:spPr>
          <a:xfrm>
            <a:off x="856500" y="1382750"/>
            <a:ext cx="7174200" cy="1994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tr" sz="2000" dirty="0">
                <a:solidFill>
                  <a:srgbClr val="4E443C"/>
                </a:solidFill>
                <a:highlight>
                  <a:srgbClr val="FCFCFA"/>
                </a:highlight>
                <a:latin typeface="Georgia"/>
                <a:ea typeface="Georgia"/>
                <a:cs typeface="Georgia"/>
                <a:sym typeface="Georgia"/>
              </a:rPr>
              <a:t>A-) Ahtapot kafalı tilki</a:t>
            </a:r>
            <a:br>
              <a:rPr lang="tr" sz="2000" dirty="0">
                <a:solidFill>
                  <a:srgbClr val="4E443C"/>
                </a:solidFill>
                <a:highlight>
                  <a:srgbClr val="FCFCFA"/>
                </a:highlight>
                <a:latin typeface="Georgia"/>
                <a:ea typeface="Georgia"/>
                <a:cs typeface="Georgia"/>
                <a:sym typeface="Georgia"/>
              </a:rPr>
            </a:br>
            <a:r>
              <a:rPr lang="tr" sz="2000" dirty="0">
                <a:solidFill>
                  <a:srgbClr val="4E443C"/>
                </a:solidFill>
                <a:highlight>
                  <a:srgbClr val="FCFCFA"/>
                </a:highlight>
                <a:latin typeface="Georgia"/>
                <a:ea typeface="Georgia"/>
                <a:cs typeface="Georgia"/>
                <a:sym typeface="Georgia"/>
              </a:rPr>
              <a:t>B-) Kedi</a:t>
            </a:r>
            <a:br>
              <a:rPr lang="tr" sz="2000" dirty="0">
                <a:solidFill>
                  <a:srgbClr val="4E443C"/>
                </a:solidFill>
                <a:highlight>
                  <a:srgbClr val="FCFCFA"/>
                </a:highlight>
                <a:latin typeface="Georgia"/>
                <a:ea typeface="Georgia"/>
                <a:cs typeface="Georgia"/>
                <a:sym typeface="Georgia"/>
              </a:rPr>
            </a:br>
            <a:r>
              <a:rPr lang="tr" sz="2000" dirty="0">
                <a:solidFill>
                  <a:srgbClr val="4E443C"/>
                </a:solidFill>
                <a:highlight>
                  <a:srgbClr val="FCFCFA"/>
                </a:highlight>
                <a:latin typeface="Georgia"/>
                <a:ea typeface="Georgia"/>
                <a:cs typeface="Georgia"/>
                <a:sym typeface="Georgia"/>
              </a:rPr>
              <a:t>C-) Kedi kafalı ahtapot</a:t>
            </a:r>
            <a:br>
              <a:rPr lang="tr" sz="2000" dirty="0">
                <a:solidFill>
                  <a:srgbClr val="4E443C"/>
                </a:solidFill>
                <a:highlight>
                  <a:srgbClr val="FCFCFA"/>
                </a:highlight>
                <a:latin typeface="Georgia"/>
                <a:ea typeface="Georgia"/>
                <a:cs typeface="Georgia"/>
                <a:sym typeface="Georgia"/>
              </a:rPr>
            </a:br>
            <a:r>
              <a:rPr lang="tr" sz="2000" dirty="0">
                <a:solidFill>
                  <a:srgbClr val="4E443C"/>
                </a:solidFill>
                <a:highlight>
                  <a:srgbClr val="FCFCFA"/>
                </a:highlight>
                <a:latin typeface="Georgia"/>
                <a:ea typeface="Georgia"/>
                <a:cs typeface="Georgia"/>
                <a:sym typeface="Georgia"/>
              </a:rPr>
              <a:t>D-) Ahtapot kafalı kedi</a:t>
            </a:r>
            <a:br>
              <a:rPr lang="tr" sz="2000" dirty="0">
                <a:solidFill>
                  <a:srgbClr val="4E443C"/>
                </a:solidFill>
                <a:highlight>
                  <a:srgbClr val="FCFCFA"/>
                </a:highlight>
                <a:latin typeface="Georgia"/>
                <a:ea typeface="Georgia"/>
                <a:cs typeface="Georgia"/>
                <a:sym typeface="Georgia"/>
              </a:rPr>
            </a:br>
            <a:r>
              <a:rPr lang="tr" sz="2000" dirty="0">
                <a:solidFill>
                  <a:srgbClr val="4E443C"/>
                </a:solidFill>
                <a:highlight>
                  <a:srgbClr val="FCFCFA"/>
                </a:highlight>
                <a:latin typeface="Georgia"/>
                <a:ea typeface="Georgia"/>
                <a:cs typeface="Georgia"/>
                <a:sym typeface="Georgia"/>
              </a:rPr>
              <a:t>E-) Tilki kafalı ahtapot</a:t>
            </a:r>
            <a:endParaRPr sz="2000" dirty="0">
              <a:solidFill>
                <a:srgbClr val="4E443C"/>
              </a:solidFill>
              <a:highlight>
                <a:srgbClr val="FCFCFA"/>
              </a:highlight>
              <a:latin typeface="Georgia"/>
              <a:ea typeface="Georgia"/>
              <a:cs typeface="Georgia"/>
              <a:sym typeface="Georgi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p:nvPr/>
        </p:nvSpPr>
        <p:spPr>
          <a:xfrm>
            <a:off x="725675" y="562575"/>
            <a:ext cx="7174200" cy="849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tr" sz="2200">
                <a:solidFill>
                  <a:srgbClr val="F14E32"/>
                </a:solidFill>
              </a:rPr>
              <a:t>5) GitHub’ın logosunda ne vardır?</a:t>
            </a:r>
            <a:endParaRPr sz="2200">
              <a:solidFill>
                <a:srgbClr val="F14E32"/>
              </a:solidFill>
            </a:endParaRPr>
          </a:p>
        </p:txBody>
      </p:sp>
      <p:sp>
        <p:nvSpPr>
          <p:cNvPr id="193" name="Shape 193"/>
          <p:cNvSpPr txBox="1">
            <a:spLocks noGrp="1"/>
          </p:cNvSpPr>
          <p:nvPr>
            <p:ph type="body" idx="1"/>
          </p:nvPr>
        </p:nvSpPr>
        <p:spPr>
          <a:xfrm>
            <a:off x="883800" y="1574400"/>
            <a:ext cx="7174200" cy="1994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Clr>
                <a:schemeClr val="dk1"/>
              </a:buClr>
              <a:buSzPts val="1100"/>
              <a:buFont typeface="Arial"/>
              <a:buNone/>
            </a:pPr>
            <a:r>
              <a:rPr lang="tr" sz="2000">
                <a:solidFill>
                  <a:srgbClr val="4E443C"/>
                </a:solidFill>
                <a:highlight>
                  <a:srgbClr val="FCFCFA"/>
                </a:highlight>
                <a:latin typeface="Georgia"/>
                <a:ea typeface="Georgia"/>
                <a:cs typeface="Georgia"/>
                <a:sym typeface="Georgia"/>
              </a:rPr>
              <a:t>A-) Ahtapot kafalı tilki</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Kedi</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Kedi kafalı ahtapot</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Ahtapot kafalı kedi</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Tilki kafalı ahtapot</a:t>
            </a:r>
            <a:endParaRPr sz="2000">
              <a:solidFill>
                <a:srgbClr val="4E443C"/>
              </a:solidFill>
              <a:highlight>
                <a:srgbClr val="FCFCFA"/>
              </a:highlight>
              <a:latin typeface="Georgia"/>
              <a:ea typeface="Georgia"/>
              <a:cs typeface="Georgia"/>
              <a:sym typeface="Georgia"/>
            </a:endParaRPr>
          </a:p>
        </p:txBody>
      </p:sp>
      <p:sp>
        <p:nvSpPr>
          <p:cNvPr id="194" name="Shape 194"/>
          <p:cNvSpPr/>
          <p:nvPr/>
        </p:nvSpPr>
        <p:spPr>
          <a:xfrm>
            <a:off x="862350" y="2160203"/>
            <a:ext cx="447300" cy="366600"/>
          </a:xfrm>
          <a:prstGeom prst="ellipse">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FF0000"/>
              </a:solidFill>
            </a:endParaRPr>
          </a:p>
        </p:txBody>
      </p:sp>
      <p:pic>
        <p:nvPicPr>
          <p:cNvPr id="195" name="Shape 195"/>
          <p:cNvPicPr preferRelativeResize="0"/>
          <p:nvPr/>
        </p:nvPicPr>
        <p:blipFill>
          <a:blip r:embed="rId3">
            <a:alphaModFix/>
          </a:blip>
          <a:stretch>
            <a:fillRect/>
          </a:stretch>
        </p:blipFill>
        <p:spPr>
          <a:xfrm>
            <a:off x="5113004" y="1173325"/>
            <a:ext cx="3889850" cy="3233449"/>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725675" y="562575"/>
            <a:ext cx="7174200" cy="849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tr" sz="2200">
                <a:solidFill>
                  <a:srgbClr val="F14E32"/>
                </a:solidFill>
              </a:rPr>
              <a:t>6) Commit’ten önce hangi hook script’i çalışır?</a:t>
            </a:r>
            <a:endParaRPr sz="2200">
              <a:solidFill>
                <a:srgbClr val="F14E32"/>
              </a:solidFill>
            </a:endParaRPr>
          </a:p>
        </p:txBody>
      </p:sp>
      <p:sp>
        <p:nvSpPr>
          <p:cNvPr id="201" name="Shape 201"/>
          <p:cNvSpPr txBox="1">
            <a:spLocks noGrp="1"/>
          </p:cNvSpPr>
          <p:nvPr>
            <p:ph type="body" idx="1"/>
          </p:nvPr>
        </p:nvSpPr>
        <p:spPr>
          <a:xfrm>
            <a:off x="883800" y="1574400"/>
            <a:ext cx="7174200" cy="1994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Clr>
                <a:schemeClr val="dk1"/>
              </a:buClr>
              <a:buSzPts val="1100"/>
              <a:buFont typeface="Arial"/>
              <a:buNone/>
            </a:pPr>
            <a:r>
              <a:rPr lang="tr" sz="2000">
                <a:solidFill>
                  <a:srgbClr val="4E443C"/>
                </a:solidFill>
                <a:highlight>
                  <a:srgbClr val="FCFCFA"/>
                </a:highlight>
                <a:latin typeface="Georgia"/>
                <a:ea typeface="Georgia"/>
                <a:cs typeface="Georgia"/>
                <a:sym typeface="Georgia"/>
              </a:rPr>
              <a:t>A-) post-update</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commit-msg</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pre-push</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pre-commit</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post-commit</a:t>
            </a:r>
            <a:endParaRPr sz="2000">
              <a:solidFill>
                <a:srgbClr val="4E443C"/>
              </a:solidFill>
              <a:highlight>
                <a:srgbClr val="FCFCFA"/>
              </a:highlight>
              <a:latin typeface="Georgia"/>
              <a:ea typeface="Georgia"/>
              <a:cs typeface="Georgia"/>
              <a:sym typeface="Georgi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p:nvPr/>
        </p:nvSpPr>
        <p:spPr>
          <a:xfrm>
            <a:off x="725675" y="562575"/>
            <a:ext cx="7174200" cy="849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tr" sz="2200">
                <a:solidFill>
                  <a:srgbClr val="F14E32"/>
                </a:solidFill>
              </a:rPr>
              <a:t>6) Commit’ten önce hangi hook script’i çalışır?</a:t>
            </a:r>
            <a:endParaRPr sz="2200">
              <a:solidFill>
                <a:srgbClr val="F14E32"/>
              </a:solidFill>
            </a:endParaRPr>
          </a:p>
        </p:txBody>
      </p:sp>
      <p:sp>
        <p:nvSpPr>
          <p:cNvPr id="207" name="Shape 207"/>
          <p:cNvSpPr txBox="1">
            <a:spLocks noGrp="1"/>
          </p:cNvSpPr>
          <p:nvPr>
            <p:ph type="body" idx="1"/>
          </p:nvPr>
        </p:nvSpPr>
        <p:spPr>
          <a:xfrm>
            <a:off x="883800" y="1574400"/>
            <a:ext cx="7174200" cy="1994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Clr>
                <a:schemeClr val="dk1"/>
              </a:buClr>
              <a:buSzPts val="1100"/>
              <a:buFont typeface="Arial"/>
              <a:buNone/>
            </a:pPr>
            <a:r>
              <a:rPr lang="tr" sz="2000">
                <a:solidFill>
                  <a:srgbClr val="4E443C"/>
                </a:solidFill>
                <a:highlight>
                  <a:srgbClr val="FCFCFA"/>
                </a:highlight>
                <a:latin typeface="Georgia"/>
                <a:ea typeface="Georgia"/>
                <a:cs typeface="Georgia"/>
                <a:sym typeface="Georgia"/>
              </a:rPr>
              <a:t>A-) post-update</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commit-msg</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pre-push</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pre-commit</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post-commit</a:t>
            </a:r>
            <a:endParaRPr sz="2000">
              <a:solidFill>
                <a:srgbClr val="4E443C"/>
              </a:solidFill>
              <a:highlight>
                <a:srgbClr val="FCFCFA"/>
              </a:highlight>
              <a:latin typeface="Georgia"/>
              <a:ea typeface="Georgia"/>
              <a:cs typeface="Georgia"/>
              <a:sym typeface="Georgia"/>
            </a:endParaRPr>
          </a:p>
        </p:txBody>
      </p:sp>
      <p:sp>
        <p:nvSpPr>
          <p:cNvPr id="208" name="Shape 208"/>
          <p:cNvSpPr/>
          <p:nvPr/>
        </p:nvSpPr>
        <p:spPr>
          <a:xfrm>
            <a:off x="883800" y="2715850"/>
            <a:ext cx="447300" cy="366600"/>
          </a:xfrm>
          <a:prstGeom prst="ellipse">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FF0000"/>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p:nvPr/>
        </p:nvSpPr>
        <p:spPr>
          <a:xfrm>
            <a:off x="725675" y="562575"/>
            <a:ext cx="7174200" cy="849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tr" sz="2200">
                <a:solidFill>
                  <a:srgbClr val="F14E32"/>
                </a:solidFill>
              </a:rPr>
              <a:t>6) Aşağıdakilerden hangisi sunucu tarafında çalışan kancalardandır?</a:t>
            </a:r>
            <a:endParaRPr sz="2200">
              <a:solidFill>
                <a:srgbClr val="F14E32"/>
              </a:solidFill>
            </a:endParaRPr>
          </a:p>
        </p:txBody>
      </p:sp>
      <p:sp>
        <p:nvSpPr>
          <p:cNvPr id="214" name="Shape 214"/>
          <p:cNvSpPr txBox="1">
            <a:spLocks noGrp="1"/>
          </p:cNvSpPr>
          <p:nvPr>
            <p:ph type="body" idx="1"/>
          </p:nvPr>
        </p:nvSpPr>
        <p:spPr>
          <a:xfrm>
            <a:off x="883800" y="1574400"/>
            <a:ext cx="7174200" cy="1994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Clr>
                <a:schemeClr val="dk1"/>
              </a:buClr>
              <a:buSzPts val="1100"/>
              <a:buFont typeface="Arial"/>
              <a:buNone/>
            </a:pPr>
            <a:r>
              <a:rPr lang="tr" sz="2000">
                <a:solidFill>
                  <a:srgbClr val="4E443C"/>
                </a:solidFill>
                <a:highlight>
                  <a:srgbClr val="FCFCFA"/>
                </a:highlight>
                <a:latin typeface="Georgia"/>
                <a:ea typeface="Georgia"/>
                <a:cs typeface="Georgia"/>
                <a:sym typeface="Georgia"/>
              </a:rPr>
              <a:t>A-) pre-commit</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B-) post-receive</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C-) commit-msg</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D-) post-checkout</a:t>
            </a:r>
            <a:br>
              <a:rPr lang="tr" sz="2000">
                <a:solidFill>
                  <a:srgbClr val="4E443C"/>
                </a:solidFill>
                <a:highlight>
                  <a:srgbClr val="FCFCFA"/>
                </a:highlight>
                <a:latin typeface="Georgia"/>
                <a:ea typeface="Georgia"/>
                <a:cs typeface="Georgia"/>
                <a:sym typeface="Georgia"/>
              </a:rPr>
            </a:br>
            <a:r>
              <a:rPr lang="tr" sz="2000">
                <a:solidFill>
                  <a:srgbClr val="4E443C"/>
                </a:solidFill>
                <a:highlight>
                  <a:srgbClr val="FCFCFA"/>
                </a:highlight>
                <a:latin typeface="Georgia"/>
                <a:ea typeface="Georgia"/>
                <a:cs typeface="Georgia"/>
                <a:sym typeface="Georgia"/>
              </a:rPr>
              <a:t>E-) pre-rebase</a:t>
            </a:r>
            <a:endParaRPr sz="2000">
              <a:solidFill>
                <a:srgbClr val="4E443C"/>
              </a:solidFill>
              <a:highlight>
                <a:srgbClr val="FCFCFA"/>
              </a:highlight>
              <a:latin typeface="Georgia"/>
              <a:ea typeface="Georgia"/>
              <a:cs typeface="Georgia"/>
              <a:sym typeface="Georgi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p:nvPr/>
        </p:nvSpPr>
        <p:spPr>
          <a:xfrm>
            <a:off x="725675" y="562575"/>
            <a:ext cx="7174200" cy="849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tr" sz="2200" dirty="0">
                <a:solidFill>
                  <a:srgbClr val="F14E32"/>
                </a:solidFill>
              </a:rPr>
              <a:t>6) Aşağıdakilerden hangisi sunucu tarafında çalışan kancalardandır?</a:t>
            </a:r>
            <a:endParaRPr sz="2200" dirty="0">
              <a:solidFill>
                <a:srgbClr val="F14E32"/>
              </a:solidFill>
            </a:endParaRPr>
          </a:p>
        </p:txBody>
      </p:sp>
      <p:sp>
        <p:nvSpPr>
          <p:cNvPr id="220" name="Shape 220"/>
          <p:cNvSpPr txBox="1">
            <a:spLocks noGrp="1"/>
          </p:cNvSpPr>
          <p:nvPr>
            <p:ph type="body" idx="1"/>
          </p:nvPr>
        </p:nvSpPr>
        <p:spPr>
          <a:xfrm>
            <a:off x="883800" y="1574400"/>
            <a:ext cx="7174200" cy="1994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Clr>
                <a:schemeClr val="dk1"/>
              </a:buClr>
              <a:buSzPts val="1100"/>
              <a:buFont typeface="Arial"/>
              <a:buNone/>
            </a:pPr>
            <a:r>
              <a:rPr lang="tr" sz="2000" dirty="0">
                <a:solidFill>
                  <a:srgbClr val="4E443C"/>
                </a:solidFill>
                <a:highlight>
                  <a:srgbClr val="FCFCFA"/>
                </a:highlight>
                <a:latin typeface="Georgia"/>
                <a:ea typeface="Georgia"/>
                <a:cs typeface="Georgia"/>
                <a:sym typeface="Georgia"/>
              </a:rPr>
              <a:t>A-) pre-commit</a:t>
            </a:r>
            <a:br>
              <a:rPr lang="tr" sz="2000" dirty="0">
                <a:solidFill>
                  <a:srgbClr val="4E443C"/>
                </a:solidFill>
                <a:highlight>
                  <a:srgbClr val="FCFCFA"/>
                </a:highlight>
                <a:latin typeface="Georgia"/>
                <a:ea typeface="Georgia"/>
                <a:cs typeface="Georgia"/>
                <a:sym typeface="Georgia"/>
              </a:rPr>
            </a:br>
            <a:r>
              <a:rPr lang="tr" sz="2000" dirty="0">
                <a:solidFill>
                  <a:srgbClr val="4E443C"/>
                </a:solidFill>
                <a:highlight>
                  <a:srgbClr val="FCFCFA"/>
                </a:highlight>
                <a:latin typeface="Georgia"/>
                <a:ea typeface="Georgia"/>
                <a:cs typeface="Georgia"/>
                <a:sym typeface="Georgia"/>
              </a:rPr>
              <a:t>B-) post-receive</a:t>
            </a:r>
            <a:br>
              <a:rPr lang="tr" sz="2000" dirty="0">
                <a:solidFill>
                  <a:srgbClr val="4E443C"/>
                </a:solidFill>
                <a:highlight>
                  <a:srgbClr val="FCFCFA"/>
                </a:highlight>
                <a:latin typeface="Georgia"/>
                <a:ea typeface="Georgia"/>
                <a:cs typeface="Georgia"/>
                <a:sym typeface="Georgia"/>
              </a:rPr>
            </a:br>
            <a:r>
              <a:rPr lang="tr" sz="2000" dirty="0">
                <a:solidFill>
                  <a:srgbClr val="4E443C"/>
                </a:solidFill>
                <a:highlight>
                  <a:srgbClr val="FCFCFA"/>
                </a:highlight>
                <a:latin typeface="Georgia"/>
                <a:ea typeface="Georgia"/>
                <a:cs typeface="Georgia"/>
                <a:sym typeface="Georgia"/>
              </a:rPr>
              <a:t>C-) commit-msg</a:t>
            </a:r>
            <a:br>
              <a:rPr lang="tr" sz="2000" dirty="0">
                <a:solidFill>
                  <a:srgbClr val="4E443C"/>
                </a:solidFill>
                <a:highlight>
                  <a:srgbClr val="FCFCFA"/>
                </a:highlight>
                <a:latin typeface="Georgia"/>
                <a:ea typeface="Georgia"/>
                <a:cs typeface="Georgia"/>
                <a:sym typeface="Georgia"/>
              </a:rPr>
            </a:br>
            <a:r>
              <a:rPr lang="tr" sz="2000" dirty="0">
                <a:solidFill>
                  <a:srgbClr val="4E443C"/>
                </a:solidFill>
                <a:highlight>
                  <a:srgbClr val="FCFCFA"/>
                </a:highlight>
                <a:latin typeface="Georgia"/>
                <a:ea typeface="Georgia"/>
                <a:cs typeface="Georgia"/>
                <a:sym typeface="Georgia"/>
              </a:rPr>
              <a:t>D-) post-checkout</a:t>
            </a:r>
            <a:br>
              <a:rPr lang="tr" sz="2000" dirty="0">
                <a:solidFill>
                  <a:srgbClr val="4E443C"/>
                </a:solidFill>
                <a:highlight>
                  <a:srgbClr val="FCFCFA"/>
                </a:highlight>
                <a:latin typeface="Georgia"/>
                <a:ea typeface="Georgia"/>
                <a:cs typeface="Georgia"/>
                <a:sym typeface="Georgia"/>
              </a:rPr>
            </a:br>
            <a:r>
              <a:rPr lang="tr" sz="2000" dirty="0">
                <a:solidFill>
                  <a:srgbClr val="4E443C"/>
                </a:solidFill>
                <a:highlight>
                  <a:srgbClr val="FCFCFA"/>
                </a:highlight>
                <a:latin typeface="Georgia"/>
                <a:ea typeface="Georgia"/>
                <a:cs typeface="Georgia"/>
                <a:sym typeface="Georgia"/>
              </a:rPr>
              <a:t>E-) pre-rebase</a:t>
            </a:r>
            <a:endParaRPr sz="2000" dirty="0">
              <a:solidFill>
                <a:srgbClr val="4E443C"/>
              </a:solidFill>
              <a:highlight>
                <a:srgbClr val="FCFCFA"/>
              </a:highlight>
              <a:latin typeface="Georgia"/>
              <a:ea typeface="Georgia"/>
              <a:cs typeface="Georgia"/>
              <a:sym typeface="Georgia"/>
            </a:endParaRPr>
          </a:p>
        </p:txBody>
      </p:sp>
      <p:sp>
        <p:nvSpPr>
          <p:cNvPr id="221" name="Shape 221"/>
          <p:cNvSpPr/>
          <p:nvPr/>
        </p:nvSpPr>
        <p:spPr>
          <a:xfrm>
            <a:off x="875214" y="1914390"/>
            <a:ext cx="447300" cy="366600"/>
          </a:xfrm>
          <a:prstGeom prst="ellipse">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FF0000"/>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D1C417-560E-91B7-A3FD-321BF2262E51}"/>
              </a:ext>
            </a:extLst>
          </p:cNvPr>
          <p:cNvSpPr>
            <a:spLocks noGrp="1"/>
          </p:cNvSpPr>
          <p:nvPr>
            <p:ph type="title"/>
          </p:nvPr>
        </p:nvSpPr>
        <p:spPr>
          <a:xfrm>
            <a:off x="1028697" y="261648"/>
            <a:ext cx="7533018" cy="658297"/>
          </a:xfrm>
        </p:spPr>
        <p:txBody>
          <a:bodyPr vert="horz" lIns="91440" tIns="45720" rIns="91440" bIns="45720" rtlCol="0" anchor="ctr">
            <a:normAutofit/>
          </a:bodyPr>
          <a:lstStyle/>
          <a:p>
            <a:pPr>
              <a:spcBef>
                <a:spcPct val="0"/>
              </a:spcBef>
            </a:pPr>
            <a:r>
              <a:rPr lang="en-US" sz="3000" kern="1200" dirty="0">
                <a:solidFill>
                  <a:srgbClr val="FFFFFF"/>
                </a:solidFill>
                <a:latin typeface="+mj-lt"/>
                <a:ea typeface="+mj-ea"/>
                <a:cs typeface="+mj-cs"/>
              </a:rPr>
              <a:t>Thanks for listening</a:t>
            </a:r>
          </a:p>
        </p:txBody>
      </p:sp>
      <p:sp>
        <p:nvSpPr>
          <p:cNvPr id="4" name="TextBox 3">
            <a:extLst>
              <a:ext uri="{FF2B5EF4-FFF2-40B4-BE49-F238E27FC236}">
                <a16:creationId xmlns:a16="http://schemas.microsoft.com/office/drawing/2014/main" id="{AADC7CE9-031B-835C-83AE-809E935E2DB9}"/>
              </a:ext>
            </a:extLst>
          </p:cNvPr>
          <p:cNvSpPr txBox="1"/>
          <p:nvPr/>
        </p:nvSpPr>
        <p:spPr>
          <a:xfrm>
            <a:off x="5018468" y="184633"/>
            <a:ext cx="3586568" cy="812326"/>
          </a:xfrm>
          <a:prstGeom prst="rect">
            <a:avLst/>
          </a:prstGeom>
          <a:noFill/>
        </p:spPr>
        <p:txBody>
          <a:bodyPr wrap="square" rtlCol="0" anchor="t">
            <a:normAutofit fontScale="62500" lnSpcReduction="20000"/>
          </a:bodyPr>
          <a:lstStyle/>
          <a:p>
            <a:pPr defTabSz="868680">
              <a:lnSpc>
                <a:spcPct val="90000"/>
              </a:lnSpc>
              <a:spcAft>
                <a:spcPts val="428"/>
              </a:spcAft>
            </a:pPr>
            <a:r>
              <a:rPr lang="en-US" sz="1700" kern="1200" dirty="0">
                <a:solidFill>
                  <a:schemeClr val="tx1"/>
                </a:solidFill>
                <a:highlight>
                  <a:srgbClr val="00FF00"/>
                </a:highlight>
                <a:latin typeface="+mn-lt"/>
                <a:ea typeface="+mn-ea"/>
                <a:cs typeface="+mn-cs"/>
              </a:rPr>
              <a:t>To follow and connect </a:t>
            </a:r>
          </a:p>
          <a:p>
            <a:pPr defTabSz="868680">
              <a:lnSpc>
                <a:spcPct val="90000"/>
              </a:lnSpc>
              <a:spcAft>
                <a:spcPts val="428"/>
              </a:spcAft>
            </a:pPr>
            <a:r>
              <a:rPr lang="en-US" sz="1700" kern="1200" dirty="0">
                <a:solidFill>
                  <a:schemeClr val="tx1"/>
                </a:solidFill>
                <a:highlight>
                  <a:srgbClr val="FFFF00"/>
                </a:highlight>
                <a:latin typeface="+mn-lt"/>
                <a:ea typeface="+mn-ea"/>
                <a:cs typeface="+mn-cs"/>
              </a:rPr>
              <a:t>https://github.com/themanoftalent </a:t>
            </a:r>
          </a:p>
          <a:p>
            <a:pPr defTabSz="868680">
              <a:lnSpc>
                <a:spcPct val="90000"/>
              </a:lnSpc>
              <a:spcAft>
                <a:spcPts val="428"/>
              </a:spcAft>
            </a:pPr>
            <a:r>
              <a:rPr lang="en-US" sz="1700" kern="1200" dirty="0">
                <a:solidFill>
                  <a:schemeClr val="tx1"/>
                </a:solidFill>
                <a:highlight>
                  <a:srgbClr val="FFFF00"/>
                </a:highlight>
                <a:latin typeface="+mn-lt"/>
                <a:ea typeface="+mn-ea"/>
                <a:cs typeface="+mn-cs"/>
              </a:rPr>
              <a:t>https://www.linkedin.com/in/themanoftalent/ </a:t>
            </a:r>
          </a:p>
          <a:p>
            <a:pPr defTabSz="868680">
              <a:lnSpc>
                <a:spcPct val="90000"/>
              </a:lnSpc>
              <a:spcAft>
                <a:spcPts val="428"/>
              </a:spcAft>
            </a:pPr>
            <a:r>
              <a:rPr lang="en-US" sz="1700" kern="1200" dirty="0">
                <a:solidFill>
                  <a:schemeClr val="tx1"/>
                </a:solidFill>
                <a:highlight>
                  <a:srgbClr val="FFFF00"/>
                </a:highlight>
                <a:latin typeface="+mn-lt"/>
                <a:ea typeface="+mn-ea"/>
                <a:cs typeface="+mn-cs"/>
              </a:rPr>
              <a:t>https://www.researchgate.net/profile/Mehmet-Akif-Cifci </a:t>
            </a:r>
          </a:p>
          <a:p>
            <a:pPr>
              <a:lnSpc>
                <a:spcPct val="90000"/>
              </a:lnSpc>
              <a:spcAft>
                <a:spcPts val="450"/>
              </a:spcAft>
            </a:pPr>
            <a:endParaRPr lang="en-US" sz="1700" dirty="0">
              <a:highlight>
                <a:srgbClr val="FFFF00"/>
              </a:highlight>
            </a:endParaRPr>
          </a:p>
        </p:txBody>
      </p:sp>
      <p:graphicFrame>
        <p:nvGraphicFramePr>
          <p:cNvPr id="18" name="Text Placeholder 2">
            <a:extLst>
              <a:ext uri="{FF2B5EF4-FFF2-40B4-BE49-F238E27FC236}">
                <a16:creationId xmlns:a16="http://schemas.microsoft.com/office/drawing/2014/main" id="{6D525D0A-A7E2-1A6D-FF71-E6768EFBFF6C}"/>
              </a:ext>
            </a:extLst>
          </p:cNvPr>
          <p:cNvGraphicFramePr/>
          <p:nvPr>
            <p:extLst>
              <p:ext uri="{D42A27DB-BD31-4B8C-83A1-F6EECF244321}">
                <p14:modId xmlns:p14="http://schemas.microsoft.com/office/powerpoint/2010/main" val="1858085431"/>
              </p:ext>
            </p:extLst>
          </p:nvPr>
        </p:nvGraphicFramePr>
        <p:xfrm>
          <a:off x="483042" y="1584434"/>
          <a:ext cx="8195871" cy="3144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9814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1700" y="292950"/>
            <a:ext cx="8520600" cy="5727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tr" b="1">
                <a:solidFill>
                  <a:srgbClr val="F14E32"/>
                </a:solidFill>
              </a:rPr>
              <a:t>Merkezi Sürüm Kontrol Sistemi</a:t>
            </a:r>
            <a:endParaRPr b="1">
              <a:solidFill>
                <a:srgbClr val="F14E32"/>
              </a:solidFill>
            </a:endParaRPr>
          </a:p>
        </p:txBody>
      </p:sp>
      <p:cxnSp>
        <p:nvCxnSpPr>
          <p:cNvPr id="108" name="Shape 108"/>
          <p:cNvCxnSpPr/>
          <p:nvPr/>
        </p:nvCxnSpPr>
        <p:spPr>
          <a:xfrm rot="10800000" flipH="1">
            <a:off x="322950" y="939200"/>
            <a:ext cx="8498100" cy="9000"/>
          </a:xfrm>
          <a:prstGeom prst="straightConnector1">
            <a:avLst/>
          </a:prstGeom>
          <a:noFill/>
          <a:ln w="38100" cap="flat" cmpd="sng">
            <a:solidFill>
              <a:srgbClr val="F14E32"/>
            </a:solidFill>
            <a:prstDash val="lgDash"/>
            <a:round/>
            <a:headEnd type="none" w="med" len="med"/>
            <a:tailEnd type="none" w="med" len="med"/>
          </a:ln>
        </p:spPr>
      </p:cxnSp>
      <p:pic>
        <p:nvPicPr>
          <p:cNvPr id="109" name="Shape 109"/>
          <p:cNvPicPr preferRelativeResize="0"/>
          <p:nvPr/>
        </p:nvPicPr>
        <p:blipFill rotWithShape="1">
          <a:blip r:embed="rId3">
            <a:alphaModFix/>
          </a:blip>
          <a:srcRect l="3332" r="3332"/>
          <a:stretch/>
        </p:blipFill>
        <p:spPr>
          <a:xfrm>
            <a:off x="2438575" y="1210800"/>
            <a:ext cx="4266850" cy="358415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292950"/>
            <a:ext cx="8520600" cy="5727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tr" b="1">
                <a:solidFill>
                  <a:srgbClr val="F14E32"/>
                </a:solidFill>
              </a:rPr>
              <a:t>Merkezi Sürüm Kontrol Sistemi</a:t>
            </a:r>
            <a:endParaRPr b="1">
              <a:solidFill>
                <a:srgbClr val="F14E32"/>
              </a:solidFill>
            </a:endParaRPr>
          </a:p>
        </p:txBody>
      </p:sp>
      <p:cxnSp>
        <p:nvCxnSpPr>
          <p:cNvPr id="115" name="Shape 115"/>
          <p:cNvCxnSpPr/>
          <p:nvPr/>
        </p:nvCxnSpPr>
        <p:spPr>
          <a:xfrm rot="10800000" flipH="1">
            <a:off x="322950" y="939200"/>
            <a:ext cx="8498100" cy="9000"/>
          </a:xfrm>
          <a:prstGeom prst="straightConnector1">
            <a:avLst/>
          </a:prstGeom>
          <a:noFill/>
          <a:ln w="38100" cap="flat" cmpd="sng">
            <a:solidFill>
              <a:srgbClr val="F14E32"/>
            </a:solidFill>
            <a:prstDash val="lgDash"/>
            <a:round/>
            <a:headEnd type="none" w="med" len="med"/>
            <a:tailEnd type="none" w="med" len="med"/>
          </a:ln>
        </p:spPr>
      </p:cxnSp>
      <p:sp>
        <p:nvSpPr>
          <p:cNvPr id="116" name="Shape 116"/>
          <p:cNvSpPr txBox="1">
            <a:spLocks noGrp="1"/>
          </p:cNvSpPr>
          <p:nvPr>
            <p:ph type="body" idx="1"/>
          </p:nvPr>
        </p:nvSpPr>
        <p:spPr>
          <a:xfrm>
            <a:off x="311700" y="1189700"/>
            <a:ext cx="8520600" cy="3765900"/>
          </a:xfrm>
          <a:prstGeom prst="rect">
            <a:avLst/>
          </a:prstGeom>
        </p:spPr>
        <p:txBody>
          <a:bodyPr spcFirstLastPara="1" wrap="square" lIns="91425" tIns="91425" rIns="91425" bIns="91425" anchor="t" anchorCtr="0">
            <a:noAutofit/>
          </a:bodyPr>
          <a:lstStyle/>
          <a:p>
            <a:pPr marL="0" lvl="0" indent="457200" rtl="0">
              <a:spcBef>
                <a:spcPts val="0"/>
              </a:spcBef>
              <a:spcAft>
                <a:spcPts val="0"/>
              </a:spcAft>
              <a:buNone/>
            </a:pPr>
            <a:r>
              <a:rPr lang="tr" sz="2400" u="sng">
                <a:solidFill>
                  <a:srgbClr val="38761D"/>
                </a:solidFill>
                <a:highlight>
                  <a:srgbClr val="FCFCFA"/>
                </a:highlight>
                <a:latin typeface="Georgia"/>
                <a:ea typeface="Georgia"/>
                <a:cs typeface="Georgia"/>
                <a:sym typeface="Georgia"/>
              </a:rPr>
              <a:t>Yararları :</a:t>
            </a:r>
            <a:endParaRPr sz="2400" u="sng">
              <a:solidFill>
                <a:srgbClr val="38761D"/>
              </a:solidFill>
              <a:highlight>
                <a:srgbClr val="FCFCFA"/>
              </a:highlight>
              <a:latin typeface="Georgia"/>
              <a:ea typeface="Georgia"/>
              <a:cs typeface="Georgia"/>
              <a:sym typeface="Georgia"/>
            </a:endParaRPr>
          </a:p>
          <a:p>
            <a:pPr marL="457200" lvl="0" indent="-355600" rtl="0">
              <a:spcBef>
                <a:spcPts val="1600"/>
              </a:spcBef>
              <a:spcAft>
                <a:spcPts val="0"/>
              </a:spcAft>
              <a:buClr>
                <a:srgbClr val="4E443C"/>
              </a:buClr>
              <a:buSzPts val="2000"/>
              <a:buFont typeface="Georgia"/>
              <a:buChar char="●"/>
            </a:pPr>
            <a:r>
              <a:rPr lang="tr" sz="2000">
                <a:solidFill>
                  <a:srgbClr val="4E443C"/>
                </a:solidFill>
                <a:highlight>
                  <a:srgbClr val="FCFCFA"/>
                </a:highlight>
                <a:latin typeface="Georgia"/>
                <a:ea typeface="Georgia"/>
                <a:cs typeface="Georgia"/>
                <a:sym typeface="Georgia"/>
              </a:rPr>
              <a:t>Eş zamanlı birden çok geliştirici proje geliştirebilir.</a:t>
            </a:r>
            <a:endParaRPr sz="2000">
              <a:solidFill>
                <a:srgbClr val="4E443C"/>
              </a:solidFill>
              <a:highlight>
                <a:srgbClr val="FCFCFA"/>
              </a:highlight>
              <a:latin typeface="Georgia"/>
              <a:ea typeface="Georgia"/>
              <a:cs typeface="Georgia"/>
              <a:sym typeface="Georgia"/>
            </a:endParaRPr>
          </a:p>
          <a:p>
            <a:pPr marL="457200" lvl="0" indent="-355600" rtl="0">
              <a:spcBef>
                <a:spcPts val="0"/>
              </a:spcBef>
              <a:spcAft>
                <a:spcPts val="0"/>
              </a:spcAft>
              <a:buClr>
                <a:srgbClr val="4E443C"/>
              </a:buClr>
              <a:buSzPts val="2000"/>
              <a:buFont typeface="Georgia"/>
              <a:buChar char="●"/>
            </a:pPr>
            <a:r>
              <a:rPr lang="tr" sz="2000">
                <a:solidFill>
                  <a:srgbClr val="4E443C"/>
                </a:solidFill>
                <a:highlight>
                  <a:srgbClr val="FCFCFA"/>
                </a:highlight>
                <a:latin typeface="Georgia"/>
                <a:ea typeface="Georgia"/>
                <a:cs typeface="Georgia"/>
                <a:sym typeface="Georgia"/>
              </a:rPr>
              <a:t>Her istemcide ayrı ayrı kurulu olan yerel veritabanlarını yönetmeye göre çok daha kolaydır.</a:t>
            </a:r>
            <a:endParaRPr sz="2000">
              <a:solidFill>
                <a:srgbClr val="4E443C"/>
              </a:solidFill>
              <a:highlight>
                <a:srgbClr val="FCFCFA"/>
              </a:highlight>
              <a:latin typeface="Georgia"/>
              <a:ea typeface="Georgia"/>
              <a:cs typeface="Georgia"/>
              <a:sym typeface="Georgia"/>
            </a:endParaRPr>
          </a:p>
          <a:p>
            <a:pPr marL="0" lvl="0" indent="457200" rtl="0">
              <a:spcBef>
                <a:spcPts val="1600"/>
              </a:spcBef>
              <a:spcAft>
                <a:spcPts val="0"/>
              </a:spcAft>
              <a:buNone/>
            </a:pPr>
            <a:r>
              <a:rPr lang="tr" sz="2400" u="sng">
                <a:solidFill>
                  <a:srgbClr val="CC0000"/>
                </a:solidFill>
                <a:highlight>
                  <a:srgbClr val="FCFCFA"/>
                </a:highlight>
                <a:latin typeface="Georgia"/>
                <a:ea typeface="Georgia"/>
                <a:cs typeface="Georgia"/>
                <a:sym typeface="Georgia"/>
              </a:rPr>
              <a:t>Zararları :</a:t>
            </a:r>
            <a:endParaRPr sz="2400" u="sng">
              <a:solidFill>
                <a:srgbClr val="CC0000"/>
              </a:solidFill>
              <a:highlight>
                <a:srgbClr val="FCFCFA"/>
              </a:highlight>
              <a:latin typeface="Georgia"/>
              <a:ea typeface="Georgia"/>
              <a:cs typeface="Georgia"/>
              <a:sym typeface="Georgia"/>
            </a:endParaRPr>
          </a:p>
          <a:p>
            <a:pPr marL="457200" lvl="0" indent="-355600" rtl="0">
              <a:spcBef>
                <a:spcPts val="1600"/>
              </a:spcBef>
              <a:spcAft>
                <a:spcPts val="0"/>
              </a:spcAft>
              <a:buClr>
                <a:srgbClr val="4E443C"/>
              </a:buClr>
              <a:buSzPts val="2000"/>
              <a:buFont typeface="Georgia"/>
              <a:buChar char="●"/>
            </a:pPr>
            <a:r>
              <a:rPr lang="tr" sz="2000">
                <a:solidFill>
                  <a:srgbClr val="4E443C"/>
                </a:solidFill>
                <a:highlight>
                  <a:srgbClr val="FCFCFA"/>
                </a:highlight>
                <a:latin typeface="Georgia"/>
                <a:ea typeface="Georgia"/>
                <a:cs typeface="Georgia"/>
                <a:sym typeface="Georgia"/>
              </a:rPr>
              <a:t>Merkezi sunucu arızalanırsa proje sıkıntıya girebilir.</a:t>
            </a:r>
            <a:endParaRPr sz="2000">
              <a:solidFill>
                <a:srgbClr val="4E443C"/>
              </a:solidFill>
              <a:highlight>
                <a:srgbClr val="FCFCFA"/>
              </a:highlight>
              <a:latin typeface="Georgia"/>
              <a:ea typeface="Georgia"/>
              <a:cs typeface="Georgia"/>
              <a:sym typeface="Georgia"/>
            </a:endParaRPr>
          </a:p>
          <a:p>
            <a:pPr marL="457200" lvl="0" indent="-355600" rtl="0">
              <a:spcBef>
                <a:spcPts val="0"/>
              </a:spcBef>
              <a:spcAft>
                <a:spcPts val="0"/>
              </a:spcAft>
              <a:buClr>
                <a:srgbClr val="4E443C"/>
              </a:buClr>
              <a:buSzPts val="2000"/>
              <a:buFont typeface="Georgia"/>
              <a:buChar char="●"/>
            </a:pPr>
            <a:r>
              <a:rPr lang="tr" sz="2000">
                <a:solidFill>
                  <a:srgbClr val="4E443C"/>
                </a:solidFill>
                <a:highlight>
                  <a:srgbClr val="FCFCFA"/>
                </a:highlight>
                <a:latin typeface="Georgia"/>
                <a:ea typeface="Georgia"/>
                <a:cs typeface="Georgia"/>
                <a:sym typeface="Georgia"/>
              </a:rPr>
              <a:t>Proje tek bir tarihçede tutulmak zorundadır.</a:t>
            </a:r>
            <a:endParaRPr sz="2000">
              <a:solidFill>
                <a:srgbClr val="4E443C"/>
              </a:solidFill>
              <a:highlight>
                <a:srgbClr val="FCFCFA"/>
              </a:highlight>
              <a:latin typeface="Georgia"/>
              <a:ea typeface="Georgia"/>
              <a:cs typeface="Georgia"/>
              <a:sym typeface="Georgia"/>
            </a:endParaRPr>
          </a:p>
        </p:txBody>
      </p:sp>
      <p:pic>
        <p:nvPicPr>
          <p:cNvPr id="117" name="Shape 117"/>
          <p:cNvPicPr preferRelativeResize="0"/>
          <p:nvPr/>
        </p:nvPicPr>
        <p:blipFill>
          <a:blip r:embed="rId3">
            <a:alphaModFix/>
          </a:blip>
          <a:stretch>
            <a:fillRect/>
          </a:stretch>
        </p:blipFill>
        <p:spPr>
          <a:xfrm>
            <a:off x="322950" y="1250300"/>
            <a:ext cx="436100" cy="386675"/>
          </a:xfrm>
          <a:prstGeom prst="rect">
            <a:avLst/>
          </a:prstGeom>
          <a:noFill/>
          <a:ln>
            <a:noFill/>
          </a:ln>
        </p:spPr>
      </p:pic>
      <p:pic>
        <p:nvPicPr>
          <p:cNvPr id="118" name="Shape 118"/>
          <p:cNvPicPr preferRelativeResize="0"/>
          <p:nvPr/>
        </p:nvPicPr>
        <p:blipFill rotWithShape="1">
          <a:blip r:embed="rId4">
            <a:alphaModFix/>
          </a:blip>
          <a:srcRect t="5665" b="5665"/>
          <a:stretch/>
        </p:blipFill>
        <p:spPr>
          <a:xfrm>
            <a:off x="322950" y="3173825"/>
            <a:ext cx="436100" cy="3866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10</TotalTime>
  <Words>3014</Words>
  <Application>Microsoft Office PowerPoint</Application>
  <PresentationFormat>On-screen Show (16:9)</PresentationFormat>
  <Paragraphs>220</Paragraphs>
  <Slides>78</Slides>
  <Notes>61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78</vt:i4>
      </vt:variant>
    </vt:vector>
  </HeadingPairs>
  <TitlesOfParts>
    <vt:vector size="88" baseType="lpstr">
      <vt:lpstr>Aptos</vt:lpstr>
      <vt:lpstr>Arial</vt:lpstr>
      <vt:lpstr>Georgia</vt:lpstr>
      <vt:lpstr>Inconsolata</vt:lpstr>
      <vt:lpstr>Symbol</vt:lpstr>
      <vt:lpstr>Times New Roman</vt:lpstr>
      <vt:lpstr>Verdana</vt:lpstr>
      <vt:lpstr>Wingdings</vt:lpstr>
      <vt:lpstr>Office Theme</vt:lpstr>
      <vt:lpstr>Office Theme</vt:lpstr>
      <vt:lpstr>PowerPoint Presentation</vt:lpstr>
      <vt:lpstr>Git Nedir?</vt:lpstr>
      <vt:lpstr>Sürüm Kontrolü Nedir?</vt:lpstr>
      <vt:lpstr>Yerel Sürüm Kontrol Sistemi</vt:lpstr>
      <vt:lpstr>Yerel Sürüm Kontrol Sistemi</vt:lpstr>
      <vt:lpstr>Yerel Sürüm Kontrol Sistemi</vt:lpstr>
      <vt:lpstr>Merkezi Sürüm Kontrol Sistemi</vt:lpstr>
      <vt:lpstr>Merkezi Sürüm Kontrol Sistemi</vt:lpstr>
      <vt:lpstr>Merkezi Sürüm Kontrol Sistemi</vt:lpstr>
      <vt:lpstr>Dağıtık Sürüm Kontrol Sistemi</vt:lpstr>
      <vt:lpstr>Dağıtık Sürüm Kontrol Sistemi</vt:lpstr>
      <vt:lpstr>Dağıtık Sürüm Kontrol Sistemi</vt:lpstr>
      <vt:lpstr>Git’in Kısa Tarihçesi</vt:lpstr>
      <vt:lpstr>Git Hosting Servisleri</vt:lpstr>
      <vt:lpstr>GitHub’da Hesap Oluşturmak</vt:lpstr>
      <vt:lpstr>Git Bash/GUI Kurulumu</vt:lpstr>
      <vt:lpstr>Git Desktop Kurulumu</vt:lpstr>
      <vt:lpstr>PowerPoint Presentation</vt:lpstr>
      <vt:lpstr>config</vt:lpstr>
      <vt:lpstr>init</vt:lpstr>
      <vt:lpstr>clone</vt:lpstr>
      <vt:lpstr>add</vt:lpstr>
      <vt:lpstr>rm</vt:lpstr>
      <vt:lpstr>commit</vt:lpstr>
      <vt:lpstr>push</vt:lpstr>
      <vt:lpstr>Markdown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Revert (Geri Alma)</vt:lpstr>
      <vt:lpstr>Git Eklentileri (Plugins)</vt:lpstr>
      <vt:lpstr>PowerPoint Presentation</vt:lpstr>
      <vt:lpstr>GitHub Pages</vt:lpstr>
      <vt:lpstr>Git Hooks (Kanca)</vt:lpstr>
      <vt:lpstr>Git Hooks (Kanca)</vt:lpstr>
      <vt:lpstr>Git Hooks - Kanca Türleri</vt:lpstr>
      <vt:lpstr>Git Hooks (Kanca)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Simple Introduction to Git</dc:title>
  <dc:subject/>
  <dc:creator/>
  <dc:description/>
  <cp:lastModifiedBy>Geralt Rivia</cp:lastModifiedBy>
  <cp:revision>9</cp:revision>
  <dcterms:modified xsi:type="dcterms:W3CDTF">2024-03-03T10:06:45Z</dcterms:modified>
  <dc:language>en-US</dc:language>
</cp:coreProperties>
</file>