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953" r:id="rId5"/>
    <p:sldMasterId id="2147483954" r:id="rId6"/>
    <p:sldMasterId id="2147483961" r:id="rId7"/>
    <p:sldMasterId id="2147483963" r:id="rId8"/>
    <p:sldMasterId id="2147483956" r:id="rId9"/>
    <p:sldMasterId id="2147483958" r:id="rId10"/>
    <p:sldMasterId id="2147483955" r:id="rId11"/>
    <p:sldMasterId id="2147483973" r:id="rId12"/>
  </p:sldMasterIdLst>
  <p:notesMasterIdLst>
    <p:notesMasterId r:id="rId28"/>
  </p:notesMasterIdLst>
  <p:handoutMasterIdLst>
    <p:handoutMasterId r:id="rId29"/>
  </p:handoutMasterIdLst>
  <p:sldIdLst>
    <p:sldId id="572" r:id="rId13"/>
    <p:sldId id="575" r:id="rId14"/>
    <p:sldId id="606" r:id="rId15"/>
    <p:sldId id="613" r:id="rId16"/>
    <p:sldId id="614" r:id="rId17"/>
    <p:sldId id="615" r:id="rId18"/>
    <p:sldId id="616" r:id="rId19"/>
    <p:sldId id="617" r:id="rId20"/>
    <p:sldId id="608" r:id="rId21"/>
    <p:sldId id="612" r:id="rId22"/>
    <p:sldId id="609" r:id="rId23"/>
    <p:sldId id="610" r:id="rId24"/>
    <p:sldId id="611" r:id="rId25"/>
    <p:sldId id="618" r:id="rId26"/>
    <p:sldId id="602" r:id="rId27"/>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userDrawn="1">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A5A5A5"/>
    <a:srgbClr val="F9950F"/>
    <a:srgbClr val="E7E6E6"/>
    <a:srgbClr val="48367D"/>
    <a:srgbClr val="4C5252"/>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86391"/>
  </p:normalViewPr>
  <p:slideViewPr>
    <p:cSldViewPr>
      <p:cViewPr varScale="1">
        <p:scale>
          <a:sx n="104" d="100"/>
          <a:sy n="104" d="100"/>
        </p:scale>
        <p:origin x="633" y="80"/>
      </p:cViewPr>
      <p:guideLst>
        <p:guide orient="horz" pos="2160"/>
        <p:guide pos="3840"/>
        <p:guide orient="horz"/>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9.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commentAuthors" Target="commentAuthors.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dirty="0"/>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pPr/>
              <a:t>23/04/2024</a:t>
            </a:fld>
            <a:endParaRPr lang="en-NZ" dirty="0"/>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pPr/>
              <a:t>‹#›</a:t>
            </a:fld>
            <a:endParaRPr lang="en-NZ" dirty="0"/>
          </a:p>
        </p:txBody>
      </p:sp>
    </p:spTree>
    <p:extLst>
      <p:ext uri="{BB962C8B-B14F-4D97-AF65-F5344CB8AC3E}">
        <p14:creationId xmlns:p14="http://schemas.microsoft.com/office/powerpoint/2010/main" val="110953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dirty="0"/>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pPr/>
              <a:t>23/04/2024</a:t>
            </a:fld>
            <a:endParaRPr lang="en-NZ" dirty="0"/>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dirty="0"/>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dirty="0"/>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pPr/>
              <a:t>‹#›</a:t>
            </a:fld>
            <a:endParaRPr lang="en-NZ" dirty="0"/>
          </a:p>
        </p:txBody>
      </p:sp>
    </p:spTree>
    <p:extLst>
      <p:ext uri="{BB962C8B-B14F-4D97-AF65-F5344CB8AC3E}">
        <p14:creationId xmlns:p14="http://schemas.microsoft.com/office/powerpoint/2010/main" val="11386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47805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7"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413159170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273135946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1" name="Picture Placeholder 2">
            <a:extLst>
              <a:ext uri="{FF2B5EF4-FFF2-40B4-BE49-F238E27FC236}">
                <a16:creationId xmlns:a16="http://schemas.microsoft.com/office/drawing/2014/main" id="{DDAC6C2B-8407-D64F-820D-E7CF746EE15D}"/>
              </a:ext>
            </a:extLst>
          </p:cNvPr>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dirty="0"/>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sp>
        <p:nvSpPr>
          <p:cNvPr id="14"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117327408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4"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3406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3"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347756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dirty="0"/>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234062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347756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5"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33335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AFE99A1-F019-42EF-A6DD-FBA9CE0E5FB1}"/>
              </a:ext>
            </a:extLst>
          </p:cNvPr>
          <p:cNvGrpSpPr/>
          <p:nvPr userDrawn="1"/>
        </p:nvGrpSpPr>
        <p:grpSpPr>
          <a:xfrm>
            <a:off x="9220200" y="5410200"/>
            <a:ext cx="2601503" cy="1082742"/>
            <a:chOff x="10616154" y="97913"/>
            <a:chExt cx="3619726" cy="1349912"/>
          </a:xfrm>
        </p:grpSpPr>
        <p:pic>
          <p:nvPicPr>
            <p:cNvPr id="14"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3"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237723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3"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5"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6"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7325709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21" name="Group 20">
            <a:extLst>
              <a:ext uri="{FF2B5EF4-FFF2-40B4-BE49-F238E27FC236}">
                <a16:creationId xmlns:a16="http://schemas.microsoft.com/office/drawing/2014/main" id="{5AFE99A1-F019-42EF-A6DD-FBA9CE0E5FB1}"/>
              </a:ext>
            </a:extLst>
          </p:cNvPr>
          <p:cNvGrpSpPr/>
          <p:nvPr userDrawn="1"/>
        </p:nvGrpSpPr>
        <p:grpSpPr>
          <a:xfrm>
            <a:off x="9220200" y="304800"/>
            <a:ext cx="2601503" cy="1082742"/>
            <a:chOff x="10616154" y="97913"/>
            <a:chExt cx="3619726" cy="1349912"/>
          </a:xfrm>
        </p:grpSpPr>
        <p:pic>
          <p:nvPicPr>
            <p:cNvPr id="22"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7" name="Text Placeholder 2">
            <a:extLst>
              <a:ext uri="{FF2B5EF4-FFF2-40B4-BE49-F238E27FC236}">
                <a16:creationId xmlns:a16="http://schemas.microsoft.com/office/drawing/2014/main" id="{9C105C5C-DB09-9B48-BE37-71390178EE77}"/>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 name="Pentagon 1">
            <a:extLst>
              <a:ext uri="{FF2B5EF4-FFF2-40B4-BE49-F238E27FC236}">
                <a16:creationId xmlns:a16="http://schemas.microsoft.com/office/drawing/2014/main" id="{8FBA3758-16A0-D14A-BD36-337B1D31271F}"/>
              </a:ext>
            </a:extLst>
          </p:cNvPr>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a:extLst>
              <a:ext uri="{FF2B5EF4-FFF2-40B4-BE49-F238E27FC236}">
                <a16:creationId xmlns:a16="http://schemas.microsoft.com/office/drawing/2014/main" id="{64720C1A-BDFE-E146-B6ED-4700DEA3F3E3}"/>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a:extLst>
              <a:ext uri="{FF2B5EF4-FFF2-40B4-BE49-F238E27FC236}">
                <a16:creationId xmlns:a16="http://schemas.microsoft.com/office/drawing/2014/main" id="{E3B464B9-0F71-424C-BC88-02B2AA03265F}"/>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a:extLst>
              <a:ext uri="{FF2B5EF4-FFF2-40B4-BE49-F238E27FC236}">
                <a16:creationId xmlns:a16="http://schemas.microsoft.com/office/drawing/2014/main" id="{5D376484-E90C-F04E-B131-5D61FED1F333}"/>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194D7AD1-383D-8841-8460-9BA6874F355E}"/>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9" name="Text Placeholder 4">
            <a:extLst>
              <a:ext uri="{FF2B5EF4-FFF2-40B4-BE49-F238E27FC236}">
                <a16:creationId xmlns:a16="http://schemas.microsoft.com/office/drawing/2014/main" id="{D95E0D3F-8EC7-5649-B14D-1D587E65EF9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20" name="Text Placeholder 4">
            <a:extLst>
              <a:ext uri="{FF2B5EF4-FFF2-40B4-BE49-F238E27FC236}">
                <a16:creationId xmlns:a16="http://schemas.microsoft.com/office/drawing/2014/main" id="{7D7869EA-8258-0C41-A3E5-4FCD4D1F1758}"/>
              </a:ext>
            </a:extLst>
          </p:cNvPr>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23" name="Text Placeholder 4">
            <a:extLst>
              <a:ext uri="{FF2B5EF4-FFF2-40B4-BE49-F238E27FC236}">
                <a16:creationId xmlns:a16="http://schemas.microsoft.com/office/drawing/2014/main" id="{06121E29-064A-1641-86F9-CFB9DAF65AEC}"/>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4" name="Text Placeholder 4">
            <a:extLst>
              <a:ext uri="{FF2B5EF4-FFF2-40B4-BE49-F238E27FC236}">
                <a16:creationId xmlns:a16="http://schemas.microsoft.com/office/drawing/2014/main" id="{0018615F-C088-3949-9CA2-1FDCB1416F79}"/>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04828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2"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8" name="Pentagon 7">
            <a:extLst>
              <a:ext uri="{FF2B5EF4-FFF2-40B4-BE49-F238E27FC236}">
                <a16:creationId xmlns:a16="http://schemas.microsoft.com/office/drawing/2014/main" id="{5A79C9B3-40EA-6841-962A-BB4931099614}"/>
              </a:ext>
            </a:extLst>
          </p:cNvPr>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a:extLst>
              <a:ext uri="{FF2B5EF4-FFF2-40B4-BE49-F238E27FC236}">
                <a16:creationId xmlns:a16="http://schemas.microsoft.com/office/drawing/2014/main" id="{65D17357-6BFE-1941-B56A-C8F51F73177D}"/>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a:extLst>
              <a:ext uri="{FF2B5EF4-FFF2-40B4-BE49-F238E27FC236}">
                <a16:creationId xmlns:a16="http://schemas.microsoft.com/office/drawing/2014/main" id="{480B83C1-8261-F644-8639-88185FC10CFE}"/>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a:extLst>
              <a:ext uri="{FF2B5EF4-FFF2-40B4-BE49-F238E27FC236}">
                <a16:creationId xmlns:a16="http://schemas.microsoft.com/office/drawing/2014/main" id="{CF6605B9-0F65-4D4B-9FFA-E922993530EA}"/>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6" name="Text Placeholder 4">
            <a:extLst>
              <a:ext uri="{FF2B5EF4-FFF2-40B4-BE49-F238E27FC236}">
                <a16:creationId xmlns:a16="http://schemas.microsoft.com/office/drawing/2014/main" id="{99737036-FF00-C544-808C-D5A2177D418C}"/>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7" name="Text Placeholder 4">
            <a:extLst>
              <a:ext uri="{FF2B5EF4-FFF2-40B4-BE49-F238E27FC236}">
                <a16:creationId xmlns:a16="http://schemas.microsoft.com/office/drawing/2014/main" id="{91CC5985-5A7F-6441-BC10-7E669F1E87C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6AB7B642-A681-B34E-977A-6F85EA6BC12A}"/>
              </a:ext>
            </a:extLst>
          </p:cNvPr>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9" name="Text Placeholder 4">
            <a:extLst>
              <a:ext uri="{FF2B5EF4-FFF2-40B4-BE49-F238E27FC236}">
                <a16:creationId xmlns:a16="http://schemas.microsoft.com/office/drawing/2014/main" id="{82827E12-373D-8B4F-AD69-9F7C005EDEA9}"/>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0" name="Text Placeholder 4">
            <a:extLst>
              <a:ext uri="{FF2B5EF4-FFF2-40B4-BE49-F238E27FC236}">
                <a16:creationId xmlns:a16="http://schemas.microsoft.com/office/drawing/2014/main" id="{9FCBB0C0-51D7-0448-A90C-8B8B74462D90}"/>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1" name="Text Placeholder 2">
            <a:extLst>
              <a:ext uri="{FF2B5EF4-FFF2-40B4-BE49-F238E27FC236}">
                <a16:creationId xmlns:a16="http://schemas.microsoft.com/office/drawing/2014/main" id="{0E1F1297-EA50-094F-9E80-E44D36C5432B}"/>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860595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6"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8"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700696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28966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96D411-367F-DE44-B86F-24693F081E88}"/>
              </a:ext>
            </a:extLst>
          </p:cNvPr>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endParaRPr lang="en-US" dirty="0"/>
          </a:p>
        </p:txBody>
      </p:sp>
      <p:sp>
        <p:nvSpPr>
          <p:cNvPr id="12"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3"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extLst>
      <p:ext uri="{BB962C8B-B14F-4D97-AF65-F5344CB8AC3E}">
        <p14:creationId xmlns:p14="http://schemas.microsoft.com/office/powerpoint/2010/main" val="6435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502052CF-F9E7-714A-BDAE-9BE0ECB4DA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02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79214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7" name="Text Placeholder 2">
            <a:extLst>
              <a:ext uri="{FF2B5EF4-FFF2-40B4-BE49-F238E27FC236}">
                <a16:creationId xmlns:a16="http://schemas.microsoft.com/office/drawing/2014/main" id="{EF680B5D-7167-924C-AF0A-D048ACEDB4E4}"/>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8" name="Title 1">
            <a:extLst>
              <a:ext uri="{FF2B5EF4-FFF2-40B4-BE49-F238E27FC236}">
                <a16:creationId xmlns:a16="http://schemas.microsoft.com/office/drawing/2014/main" id="{4B8854B0-9314-934B-A796-5B8219D03959}"/>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9224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ext Placeholder 2">
            <a:extLst>
              <a:ext uri="{FF2B5EF4-FFF2-40B4-BE49-F238E27FC236}">
                <a16:creationId xmlns:a16="http://schemas.microsoft.com/office/drawing/2014/main" id="{41BD9FBF-4057-CE4A-95FF-A7E4437BE406}"/>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9" name="Text Placeholder 2">
            <a:extLst>
              <a:ext uri="{FF2B5EF4-FFF2-40B4-BE49-F238E27FC236}">
                <a16:creationId xmlns:a16="http://schemas.microsoft.com/office/drawing/2014/main" id="{8F61B18F-41E7-EB43-A1A5-986763A09CCA}"/>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E3932FE3-F1D5-2245-8974-1F3F9EDF2F16}"/>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124134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5.xml"/><Relationship Id="rId4"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theme" Target="../theme/theme6.xml"/><Relationship Id="rId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theme" Target="../theme/theme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theme" Target="../theme/theme9.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7947"/>
      </p:ext>
    </p:extLst>
  </p:cSld>
  <p:clrMap bg1="lt1" tx1="dk1" bg2="lt2" tx2="dk2" accent1="accent1" accent2="accent2" accent3="accent3" accent4="accent4" accent5="accent5" accent6="accent6" hlink="hlink" folHlink="folHlink"/>
  <p:sldLayoutIdLst>
    <p:sldLayoutId id="2147483882" r:id="rId1"/>
    <p:sldLayoutId id="2147483886" r:id="rId2"/>
    <p:sldLayoutId id="2147484009" r:id="rId3"/>
    <p:sldLayoutId id="2147483883" r:id="rId4"/>
    <p:sldLayoutId id="2147483977"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393109"/>
      </p:ext>
    </p:extLst>
  </p:cSld>
  <p:clrMap bg1="lt1" tx1="dk1" bg2="lt2" tx2="dk2" accent1="accent1" accent2="accent2" accent3="accent3" accent4="accent4" accent5="accent5" accent6="accent6" hlink="hlink" folHlink="folHlink"/>
  <p:sldLayoutIdLst>
    <p:sldLayoutId id="2147483919" r:id="rId1"/>
    <p:sldLayoutId id="2147483941" r:id="rId2"/>
    <p:sldLayoutId id="2147483943" r:id="rId3"/>
    <p:sldLayoutId id="214748394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8738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99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3300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98" r:id="rId3"/>
    <p:sldLayoutId id="214748399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73656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4002" r:id="rId3"/>
    <p:sldLayoutId id="214748400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615241"/>
      </p:ext>
    </p:extLst>
  </p:cSld>
  <p:clrMap bg1="lt1" tx1="dk1" bg2="lt2" tx2="dk2" accent1="accent1" accent2="accent2" accent3="accent3" accent4="accent4" accent5="accent5" accent6="accent6" hlink="hlink" folHlink="folHlink"/>
  <p:sldLayoutIdLst>
    <p:sldLayoutId id="2147483903" r:id="rId1"/>
    <p:sldLayoutId id="2147483910" r:id="rId2"/>
    <p:sldLayoutId id="2147483891" r:id="rId3"/>
    <p:sldLayoutId id="214748400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027028"/>
      </p:ext>
    </p:extLst>
  </p:cSld>
  <p:clrMap bg1="lt1" tx1="dk1" bg2="lt2" tx2="dk2" accent1="accent1" accent2="accent2" accent3="accent3" accent4="accent4" accent5="accent5" accent6="accent6" hlink="hlink" folHlink="folHlink"/>
  <p:sldLayoutIdLst>
    <p:sldLayoutId id="2147483932" r:id="rId1"/>
    <p:sldLayoutId id="2147484001" r:id="rId2"/>
    <p:sldLayoutId id="2147483916" r:id="rId3"/>
    <p:sldLayoutId id="2147484004" r:id="rId4"/>
    <p:sldLayoutId id="2147483879" r:id="rId5"/>
    <p:sldLayoutId id="214748400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16322"/>
      </p:ext>
    </p:extLst>
  </p:cSld>
  <p:clrMap bg1="lt1" tx1="dk1" bg2="lt2" tx2="dk2" accent1="accent1" accent2="accent2" accent3="accent3" accent4="accent4" accent5="accent5" accent6="accent6" hlink="hlink" folHlink="folHlink"/>
  <p:sldLayoutIdLst>
    <p:sldLayoutId id="2147483935" r:id="rId1"/>
    <p:sldLayoutId id="214748393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44699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6" r:id="rId3"/>
    <p:sldLayoutId id="21474839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8553" y="3124200"/>
            <a:ext cx="8421823" cy="1750095"/>
          </a:xfrm>
        </p:spPr>
        <p:txBody>
          <a:bodyPr anchor="ctr">
            <a:normAutofit/>
          </a:bodyPr>
          <a:lstStyle/>
          <a:p>
            <a:r>
              <a:rPr lang="en-US" dirty="0"/>
              <a:t>Developing an L-Layer Network</a:t>
            </a:r>
          </a:p>
        </p:txBody>
      </p:sp>
      <p:sp>
        <p:nvSpPr>
          <p:cNvPr id="3" name="Text Placeholder 2">
            <a:extLst>
              <a:ext uri="{FF2B5EF4-FFF2-40B4-BE49-F238E27FC236}">
                <a16:creationId xmlns:a16="http://schemas.microsoft.com/office/drawing/2014/main" id="{E849B412-40D8-EADE-A168-48A7D97D6914}"/>
              </a:ext>
            </a:extLst>
          </p:cNvPr>
          <p:cNvSpPr>
            <a:spLocks noGrp="1"/>
          </p:cNvSpPr>
          <p:nvPr>
            <p:ph type="body" sz="quarter" idx="10"/>
          </p:nvPr>
        </p:nvSpPr>
        <p:spPr>
          <a:xfrm>
            <a:off x="1046572" y="5129788"/>
            <a:ext cx="6755716" cy="407987"/>
          </a:xfrm>
        </p:spPr>
        <p:txBody>
          <a:bodyPr anchor="ctr">
            <a:normAutofit/>
          </a:bodyPr>
          <a:lstStyle/>
          <a:p>
            <a:pPr>
              <a:lnSpc>
                <a:spcPct val="90000"/>
              </a:lnSpc>
              <a:spcAft>
                <a:spcPts val="600"/>
              </a:spcAft>
            </a:pPr>
            <a:r>
              <a:rPr lang="en-US" sz="2300"/>
              <a:t>CSE(AI&amp;DS)</a:t>
            </a:r>
            <a:endParaRPr lang="en-IN" sz="23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9CF624-6C0E-F88E-5883-B1270A52583C}"/>
              </a:ext>
            </a:extLst>
          </p:cNvPr>
          <p:cNvSpPr>
            <a:spLocks noGrp="1"/>
          </p:cNvSpPr>
          <p:nvPr>
            <p:ph type="sldNum" sz="quarter" idx="14"/>
          </p:nvPr>
        </p:nvSpPr>
        <p:spPr/>
        <p:txBody>
          <a:bodyPr/>
          <a:lstStyle/>
          <a:p>
            <a:fld id="{45A3C14A-F937-4231-B6F1-40B429FAFB2F}" type="slidenum">
              <a:rPr lang="en-NZ" smtClean="0"/>
              <a:pPr/>
              <a:t>10</a:t>
            </a:fld>
            <a:endParaRPr lang="en-NZ" dirty="0"/>
          </a:p>
        </p:txBody>
      </p:sp>
      <p:sp>
        <p:nvSpPr>
          <p:cNvPr id="3" name="Title 2">
            <a:extLst>
              <a:ext uri="{FF2B5EF4-FFF2-40B4-BE49-F238E27FC236}">
                <a16:creationId xmlns:a16="http://schemas.microsoft.com/office/drawing/2014/main" id="{77F059B7-342A-6F0A-8190-FE0380D0023A}"/>
              </a:ext>
            </a:extLst>
          </p:cNvPr>
          <p:cNvSpPr>
            <a:spLocks noGrp="1"/>
          </p:cNvSpPr>
          <p:nvPr>
            <p:ph type="title"/>
          </p:nvPr>
        </p:nvSpPr>
        <p:spPr/>
        <p:txBody>
          <a:bodyPr/>
          <a:lstStyle/>
          <a:p>
            <a:r>
              <a:rPr lang="en-US" dirty="0">
                <a:solidFill>
                  <a:schemeClr val="tx1"/>
                </a:solidFill>
              </a:rPr>
              <a:t>Helper functions</a:t>
            </a:r>
            <a:endParaRPr lang="en-IN" dirty="0">
              <a:solidFill>
                <a:schemeClr val="tx1"/>
              </a:solidFill>
            </a:endParaRPr>
          </a:p>
        </p:txBody>
      </p:sp>
      <p:sp>
        <p:nvSpPr>
          <p:cNvPr id="4" name="Text Placeholder 3">
            <a:extLst>
              <a:ext uri="{FF2B5EF4-FFF2-40B4-BE49-F238E27FC236}">
                <a16:creationId xmlns:a16="http://schemas.microsoft.com/office/drawing/2014/main" id="{37A030C4-7B43-93CA-C7E3-BDC637999946}"/>
              </a:ext>
            </a:extLst>
          </p:cNvPr>
          <p:cNvSpPr>
            <a:spLocks noGrp="1"/>
          </p:cNvSpPr>
          <p:nvPr>
            <p:ph type="body" sz="quarter" idx="17"/>
          </p:nvPr>
        </p:nvSpPr>
        <p:spPr/>
        <p:txBody>
          <a:bodyPr/>
          <a:lstStyle/>
          <a:p>
            <a:r>
              <a:rPr lang="en-IN" dirty="0" err="1">
                <a:solidFill>
                  <a:schemeClr val="tx1"/>
                </a:solidFill>
                <a:latin typeface="Sitka Display" pitchFamily="2" charset="0"/>
              </a:rPr>
              <a:t>initialize_parameters_deep</a:t>
            </a:r>
            <a:endParaRPr lang="en-IN" dirty="0">
              <a:solidFill>
                <a:schemeClr val="tx1"/>
              </a:solidFill>
              <a:latin typeface="Sitka Display" pitchFamily="2" charset="0"/>
            </a:endParaRPr>
          </a:p>
          <a:p>
            <a:r>
              <a:rPr lang="en-IN" dirty="0" err="1">
                <a:solidFill>
                  <a:schemeClr val="tx1"/>
                </a:solidFill>
                <a:latin typeface="Sitka Display" pitchFamily="2" charset="0"/>
              </a:rPr>
              <a:t>linear_activation_forward</a:t>
            </a:r>
            <a:endParaRPr lang="en-IN" dirty="0">
              <a:solidFill>
                <a:schemeClr val="tx1"/>
              </a:solidFill>
              <a:latin typeface="Sitka Display" pitchFamily="2" charset="0"/>
            </a:endParaRPr>
          </a:p>
          <a:p>
            <a:r>
              <a:rPr lang="en-IN" dirty="0" err="1">
                <a:solidFill>
                  <a:schemeClr val="tx1"/>
                </a:solidFill>
                <a:latin typeface="Sitka Display" pitchFamily="2" charset="0"/>
              </a:rPr>
              <a:t>L_model_forward</a:t>
            </a:r>
            <a:endParaRPr lang="en-IN" dirty="0">
              <a:solidFill>
                <a:schemeClr val="tx1"/>
              </a:solidFill>
              <a:latin typeface="Sitka Display" pitchFamily="2" charset="0"/>
            </a:endParaRPr>
          </a:p>
          <a:p>
            <a:r>
              <a:rPr lang="en-IN" dirty="0" err="1">
                <a:solidFill>
                  <a:schemeClr val="tx1"/>
                </a:solidFill>
                <a:latin typeface="Sitka Display" pitchFamily="2" charset="0"/>
              </a:rPr>
              <a:t>compute_cost</a:t>
            </a:r>
            <a:endParaRPr lang="en-IN" dirty="0">
              <a:solidFill>
                <a:schemeClr val="tx1"/>
              </a:solidFill>
              <a:latin typeface="Sitka Display" pitchFamily="2" charset="0"/>
            </a:endParaRPr>
          </a:p>
          <a:p>
            <a:r>
              <a:rPr lang="en-IN" dirty="0" err="1">
                <a:solidFill>
                  <a:schemeClr val="tx1"/>
                </a:solidFill>
                <a:latin typeface="Sitka Display" pitchFamily="2" charset="0"/>
              </a:rPr>
              <a:t>linear_activation_backward</a:t>
            </a:r>
            <a:endParaRPr lang="en-IN" dirty="0">
              <a:solidFill>
                <a:schemeClr val="tx1"/>
              </a:solidFill>
              <a:latin typeface="Sitka Display" pitchFamily="2" charset="0"/>
            </a:endParaRPr>
          </a:p>
          <a:p>
            <a:r>
              <a:rPr lang="en-IN" dirty="0" err="1">
                <a:solidFill>
                  <a:schemeClr val="tx1"/>
                </a:solidFill>
                <a:latin typeface="Sitka Display" pitchFamily="2" charset="0"/>
              </a:rPr>
              <a:t>L_model_backward</a:t>
            </a:r>
            <a:endParaRPr lang="en-IN" dirty="0">
              <a:solidFill>
                <a:schemeClr val="tx1"/>
              </a:solidFill>
              <a:latin typeface="Sitka Display" pitchFamily="2" charset="0"/>
            </a:endParaRPr>
          </a:p>
        </p:txBody>
      </p:sp>
    </p:spTree>
    <p:extLst>
      <p:ext uri="{BB962C8B-B14F-4D97-AF65-F5344CB8AC3E}">
        <p14:creationId xmlns:p14="http://schemas.microsoft.com/office/powerpoint/2010/main" val="2783838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B71333-07D4-B78A-009B-23D7BCB7896E}"/>
              </a:ext>
            </a:extLst>
          </p:cNvPr>
          <p:cNvSpPr>
            <a:spLocks noGrp="1"/>
          </p:cNvSpPr>
          <p:nvPr>
            <p:ph type="sldNum" sz="quarter" idx="14"/>
          </p:nvPr>
        </p:nvSpPr>
        <p:spPr/>
        <p:txBody>
          <a:bodyPr/>
          <a:lstStyle/>
          <a:p>
            <a:fld id="{45A3C14A-F937-4231-B6F1-40B429FAFB2F}" type="slidenum">
              <a:rPr lang="en-NZ" smtClean="0"/>
              <a:pPr/>
              <a:t>11</a:t>
            </a:fld>
            <a:endParaRPr lang="en-NZ" dirty="0"/>
          </a:p>
        </p:txBody>
      </p:sp>
      <p:sp>
        <p:nvSpPr>
          <p:cNvPr id="3" name="Title 2">
            <a:extLst>
              <a:ext uri="{FF2B5EF4-FFF2-40B4-BE49-F238E27FC236}">
                <a16:creationId xmlns:a16="http://schemas.microsoft.com/office/drawing/2014/main" id="{FF0EB17A-DA92-EF54-5E6A-CFBA8947006E}"/>
              </a:ext>
            </a:extLst>
          </p:cNvPr>
          <p:cNvSpPr>
            <a:spLocks noGrp="1"/>
          </p:cNvSpPr>
          <p:nvPr>
            <p:ph type="title"/>
          </p:nvPr>
        </p:nvSpPr>
        <p:spPr/>
        <p:txBody>
          <a:bodyPr/>
          <a:lstStyle/>
          <a:p>
            <a:r>
              <a:rPr lang="en-IN" dirty="0">
                <a:solidFill>
                  <a:schemeClr val="tx1"/>
                </a:solidFill>
              </a:rPr>
              <a:t>Model architecture</a:t>
            </a:r>
          </a:p>
        </p:txBody>
      </p:sp>
      <p:sp>
        <p:nvSpPr>
          <p:cNvPr id="4" name="Text Placeholder 3">
            <a:extLst>
              <a:ext uri="{FF2B5EF4-FFF2-40B4-BE49-F238E27FC236}">
                <a16:creationId xmlns:a16="http://schemas.microsoft.com/office/drawing/2014/main" id="{9B12CAF2-080C-9559-1305-3196EF7C178A}"/>
              </a:ext>
            </a:extLst>
          </p:cNvPr>
          <p:cNvSpPr>
            <a:spLocks noGrp="1"/>
          </p:cNvSpPr>
          <p:nvPr>
            <p:ph type="body" sz="quarter" idx="17"/>
          </p:nvPr>
        </p:nvSpPr>
        <p:spPr>
          <a:xfrm>
            <a:off x="551384" y="1246391"/>
            <a:ext cx="7128792" cy="3095224"/>
          </a:xfrm>
        </p:spPr>
        <p:txBody>
          <a:bodyPr/>
          <a:lstStyle/>
          <a:p>
            <a:r>
              <a:rPr lang="en-US" dirty="0">
                <a:solidFill>
                  <a:schemeClr val="tx1"/>
                </a:solidFill>
                <a:latin typeface="Sitka Display" pitchFamily="2" charset="0"/>
              </a:rPr>
              <a:t>Our model architecture comprises three fully connected layers with rectified linear unit (</a:t>
            </a:r>
            <a:r>
              <a:rPr lang="en-US" dirty="0" err="1">
                <a:solidFill>
                  <a:schemeClr val="tx1"/>
                </a:solidFill>
                <a:latin typeface="Sitka Display" pitchFamily="2" charset="0"/>
              </a:rPr>
              <a:t>ReLU</a:t>
            </a:r>
            <a:r>
              <a:rPr lang="en-US" dirty="0">
                <a:solidFill>
                  <a:schemeClr val="tx1"/>
                </a:solidFill>
                <a:latin typeface="Sitka Display" pitchFamily="2" charset="0"/>
              </a:rPr>
              <a:t>) activation functions, followed by a final layer employing a sigmoid activation function for binary classification.</a:t>
            </a:r>
          </a:p>
          <a:p>
            <a:r>
              <a:rPr lang="en-US" dirty="0">
                <a:solidFill>
                  <a:schemeClr val="tx1"/>
                </a:solidFill>
                <a:latin typeface="Sitka Display" pitchFamily="2" charset="0"/>
              </a:rPr>
              <a:t>The </a:t>
            </a:r>
            <a:r>
              <a:rPr lang="en-US" dirty="0" err="1">
                <a:solidFill>
                  <a:schemeClr val="tx1"/>
                </a:solidFill>
                <a:latin typeface="Sitka Display" pitchFamily="2" charset="0"/>
              </a:rPr>
              <a:t>ReLU</a:t>
            </a:r>
            <a:r>
              <a:rPr lang="en-US" dirty="0">
                <a:solidFill>
                  <a:schemeClr val="tx1"/>
                </a:solidFill>
                <a:latin typeface="Sitka Display" pitchFamily="2" charset="0"/>
              </a:rPr>
              <a:t> activation functions introduce non-linearity, enabling the model to learn complex patterns within the data.</a:t>
            </a:r>
          </a:p>
          <a:p>
            <a:r>
              <a:rPr lang="en-US" dirty="0">
                <a:solidFill>
                  <a:schemeClr val="tx1"/>
                </a:solidFill>
                <a:latin typeface="Sitka Display" pitchFamily="2" charset="0"/>
              </a:rPr>
              <a:t>The output layer's sigmoid activation function scales the output between 0 and 1, facilitating binary classification by providing probability scores.</a:t>
            </a:r>
          </a:p>
        </p:txBody>
      </p:sp>
      <p:pic>
        <p:nvPicPr>
          <p:cNvPr id="5" name="Picture 4" descr="Binary Classification using Neural Networks">
            <a:extLst>
              <a:ext uri="{FF2B5EF4-FFF2-40B4-BE49-F238E27FC236}">
                <a16:creationId xmlns:a16="http://schemas.microsoft.com/office/drawing/2014/main" id="{49627C37-CDF1-AD78-DD07-B3173638BA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689" b="8691"/>
          <a:stretch/>
        </p:blipFill>
        <p:spPr bwMode="auto">
          <a:xfrm>
            <a:off x="7680176" y="2106663"/>
            <a:ext cx="3810000" cy="2234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055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224CE8-B32C-1AA4-3C45-C34A35D385A9}"/>
              </a:ext>
            </a:extLst>
          </p:cNvPr>
          <p:cNvSpPr>
            <a:spLocks noGrp="1"/>
          </p:cNvSpPr>
          <p:nvPr>
            <p:ph type="sldNum" sz="quarter" idx="14"/>
          </p:nvPr>
        </p:nvSpPr>
        <p:spPr/>
        <p:txBody>
          <a:bodyPr/>
          <a:lstStyle/>
          <a:p>
            <a:fld id="{45A3C14A-F937-4231-B6F1-40B429FAFB2F}" type="slidenum">
              <a:rPr lang="en-NZ" smtClean="0"/>
              <a:pPr/>
              <a:t>12</a:t>
            </a:fld>
            <a:endParaRPr lang="en-NZ" dirty="0"/>
          </a:p>
        </p:txBody>
      </p:sp>
      <p:sp>
        <p:nvSpPr>
          <p:cNvPr id="3" name="Title 2">
            <a:extLst>
              <a:ext uri="{FF2B5EF4-FFF2-40B4-BE49-F238E27FC236}">
                <a16:creationId xmlns:a16="http://schemas.microsoft.com/office/drawing/2014/main" id="{74AB62E4-46AE-4442-D1AC-A8BCC5875CBE}"/>
              </a:ext>
            </a:extLst>
          </p:cNvPr>
          <p:cNvSpPr>
            <a:spLocks noGrp="1"/>
          </p:cNvSpPr>
          <p:nvPr>
            <p:ph type="title"/>
          </p:nvPr>
        </p:nvSpPr>
        <p:spPr/>
        <p:txBody>
          <a:bodyPr/>
          <a:lstStyle/>
          <a:p>
            <a:r>
              <a:rPr lang="en-US" dirty="0" err="1">
                <a:solidFill>
                  <a:schemeClr val="tx1"/>
                </a:solidFill>
              </a:rPr>
              <a:t>Relu</a:t>
            </a:r>
            <a:r>
              <a:rPr lang="en-US" dirty="0">
                <a:solidFill>
                  <a:schemeClr val="tx1"/>
                </a:solidFill>
              </a:rPr>
              <a:t> activation</a:t>
            </a:r>
            <a:endParaRPr lang="en-IN" dirty="0">
              <a:solidFill>
                <a:schemeClr val="tx1"/>
              </a:solidFill>
            </a:endParaRPr>
          </a:p>
        </p:txBody>
      </p:sp>
      <p:sp>
        <p:nvSpPr>
          <p:cNvPr id="4" name="Text Placeholder 3">
            <a:extLst>
              <a:ext uri="{FF2B5EF4-FFF2-40B4-BE49-F238E27FC236}">
                <a16:creationId xmlns:a16="http://schemas.microsoft.com/office/drawing/2014/main" id="{11CC61C4-01AC-C76F-35D0-DD13631A045D}"/>
              </a:ext>
            </a:extLst>
          </p:cNvPr>
          <p:cNvSpPr>
            <a:spLocks noGrp="1"/>
          </p:cNvSpPr>
          <p:nvPr>
            <p:ph type="body" sz="quarter" idx="17"/>
          </p:nvPr>
        </p:nvSpPr>
        <p:spPr/>
        <p:txBody>
          <a:bodyPr/>
          <a:lstStyle/>
          <a:p>
            <a:pPr marL="0" indent="0" algn="just">
              <a:buNone/>
            </a:pPr>
            <a:r>
              <a:rPr lang="en-US" b="0" i="0" dirty="0">
                <a:solidFill>
                  <a:schemeClr val="tx1"/>
                </a:solidFill>
                <a:effectLst/>
                <a:latin typeface="Sitka Display" pitchFamily="2" charset="0"/>
              </a:rPr>
              <a:t>Rectified Linear Unit (</a:t>
            </a:r>
            <a:r>
              <a:rPr lang="en-US" b="0" i="0" dirty="0" err="1">
                <a:solidFill>
                  <a:schemeClr val="tx1"/>
                </a:solidFill>
                <a:effectLst/>
                <a:latin typeface="Sitka Display" pitchFamily="2" charset="0"/>
              </a:rPr>
              <a:t>ReLU</a:t>
            </a:r>
            <a:r>
              <a:rPr lang="en-US" b="0" i="0" dirty="0">
                <a:solidFill>
                  <a:schemeClr val="tx1"/>
                </a:solidFill>
                <a:effectLst/>
                <a:latin typeface="Sitka Display" pitchFamily="2" charset="0"/>
              </a:rPr>
              <a:t>) is a widely used activation function in neural networks, known for its simplicity and effectiveness in overcoming the vanishing gradient problem.</a:t>
            </a:r>
          </a:p>
          <a:p>
            <a:pPr marL="0" indent="0" algn="just">
              <a:buNone/>
            </a:pPr>
            <a:r>
              <a:rPr lang="en-US" b="0" i="0" dirty="0">
                <a:solidFill>
                  <a:schemeClr val="tx1"/>
                </a:solidFill>
                <a:effectLst/>
                <a:latin typeface="Sitka Display" pitchFamily="2" charset="0"/>
              </a:rPr>
              <a:t>Introduced by </a:t>
            </a:r>
            <a:r>
              <a:rPr lang="en-US" b="0" i="0" dirty="0" err="1">
                <a:solidFill>
                  <a:schemeClr val="tx1"/>
                </a:solidFill>
                <a:effectLst/>
                <a:latin typeface="Sitka Display" pitchFamily="2" charset="0"/>
              </a:rPr>
              <a:t>Hahnloser</a:t>
            </a:r>
            <a:r>
              <a:rPr lang="en-US" b="0" i="0" dirty="0">
                <a:solidFill>
                  <a:schemeClr val="tx1"/>
                </a:solidFill>
                <a:effectLst/>
                <a:latin typeface="Sitka Display" pitchFamily="2" charset="0"/>
              </a:rPr>
              <a:t> et al. (2000) and further popularized by Nair and Hinton (2010), </a:t>
            </a:r>
            <a:r>
              <a:rPr lang="en-US" b="0" i="0" dirty="0" err="1">
                <a:solidFill>
                  <a:schemeClr val="tx1"/>
                </a:solidFill>
                <a:effectLst/>
                <a:latin typeface="Sitka Display" pitchFamily="2" charset="0"/>
              </a:rPr>
              <a:t>ReLU</a:t>
            </a:r>
            <a:r>
              <a:rPr lang="en-US" b="0" i="0" dirty="0">
                <a:solidFill>
                  <a:schemeClr val="tx1"/>
                </a:solidFill>
                <a:effectLst/>
                <a:latin typeface="Sitka Display" pitchFamily="2" charset="0"/>
              </a:rPr>
              <a:t> activation function computes the output as the maximum of 0 and the input value �</a:t>
            </a:r>
            <a:r>
              <a:rPr lang="en-US" b="0" i="1" dirty="0">
                <a:solidFill>
                  <a:schemeClr val="tx1"/>
                </a:solidFill>
                <a:effectLst/>
                <a:latin typeface="Sitka Display" pitchFamily="2" charset="0"/>
              </a:rPr>
              <a:t>x</a:t>
            </a:r>
            <a:r>
              <a:rPr lang="en-US" b="0" i="0" dirty="0">
                <a:solidFill>
                  <a:schemeClr val="tx1"/>
                </a:solidFill>
                <a:effectLst/>
                <a:latin typeface="Sitka Display" pitchFamily="2" charset="0"/>
              </a:rPr>
              <a:t>. Mathematically, it can be represented as:</a:t>
            </a:r>
          </a:p>
          <a:p>
            <a:pPr marL="0" indent="0" algn="just">
              <a:buNone/>
            </a:pPr>
            <a:r>
              <a:rPr lang="en-US" b="0" i="1" dirty="0">
                <a:solidFill>
                  <a:schemeClr val="tx1"/>
                </a:solidFill>
                <a:effectLst/>
                <a:latin typeface="Sitka Display" pitchFamily="2" charset="0"/>
              </a:rPr>
              <a:t> 				f</a:t>
            </a:r>
            <a:r>
              <a:rPr lang="en-US" b="0" i="0" dirty="0">
                <a:solidFill>
                  <a:schemeClr val="tx1"/>
                </a:solidFill>
                <a:effectLst/>
                <a:latin typeface="Sitka Display" pitchFamily="2" charset="0"/>
              </a:rPr>
              <a:t>(</a:t>
            </a:r>
            <a:r>
              <a:rPr lang="en-US" b="0" i="1" dirty="0">
                <a:solidFill>
                  <a:schemeClr val="tx1"/>
                </a:solidFill>
                <a:effectLst/>
                <a:latin typeface="Sitka Display" pitchFamily="2" charset="0"/>
              </a:rPr>
              <a:t>x</a:t>
            </a:r>
            <a:r>
              <a:rPr lang="en-US" b="0" i="0" dirty="0">
                <a:solidFill>
                  <a:schemeClr val="tx1"/>
                </a:solidFill>
                <a:effectLst/>
                <a:latin typeface="Sitka Display" pitchFamily="2" charset="0"/>
              </a:rPr>
              <a:t>)=max(0,</a:t>
            </a:r>
            <a:r>
              <a:rPr lang="en-US" b="0" i="1" dirty="0">
                <a:solidFill>
                  <a:schemeClr val="tx1"/>
                </a:solidFill>
                <a:effectLst/>
                <a:latin typeface="Sitka Display" pitchFamily="2" charset="0"/>
              </a:rPr>
              <a:t>x</a:t>
            </a:r>
            <a:r>
              <a:rPr lang="en-US" b="0" i="0" dirty="0">
                <a:solidFill>
                  <a:schemeClr val="tx1"/>
                </a:solidFill>
                <a:effectLst/>
                <a:latin typeface="Sitka Display" pitchFamily="2" charset="0"/>
              </a:rPr>
              <a:t>)</a:t>
            </a:r>
          </a:p>
          <a:p>
            <a:pPr marL="0" indent="0" algn="just">
              <a:buNone/>
            </a:pPr>
            <a:r>
              <a:rPr lang="en-US" b="0" i="0" dirty="0" err="1">
                <a:solidFill>
                  <a:schemeClr val="tx1"/>
                </a:solidFill>
                <a:effectLst/>
                <a:latin typeface="Sitka Display" pitchFamily="2" charset="0"/>
              </a:rPr>
              <a:t>ReLU</a:t>
            </a:r>
            <a:r>
              <a:rPr lang="en-US" b="0" i="0" dirty="0">
                <a:solidFill>
                  <a:schemeClr val="tx1"/>
                </a:solidFill>
                <a:effectLst/>
                <a:latin typeface="Sitka Display" pitchFamily="2" charset="0"/>
              </a:rPr>
              <a:t> activation functions introduce non-linearity to the network, allowing it to learn complex relationships within the data. Its simplicity and computational efficiency make it well-suited for deep neural networks with multiple layers.</a:t>
            </a:r>
          </a:p>
          <a:p>
            <a:pPr marL="0" indent="0">
              <a:buNone/>
            </a:pPr>
            <a:endParaRPr lang="en-IN" dirty="0">
              <a:latin typeface="Sitka Display" pitchFamily="2" charset="0"/>
            </a:endParaRPr>
          </a:p>
          <a:p>
            <a:endParaRPr lang="en-IN" dirty="0">
              <a:latin typeface="Sitka Display" pitchFamily="2" charset="0"/>
            </a:endParaRPr>
          </a:p>
        </p:txBody>
      </p:sp>
    </p:spTree>
    <p:extLst>
      <p:ext uri="{BB962C8B-B14F-4D97-AF65-F5344CB8AC3E}">
        <p14:creationId xmlns:p14="http://schemas.microsoft.com/office/powerpoint/2010/main" val="1242213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0AB212-356B-3C21-DC79-65320CB85227}"/>
              </a:ext>
            </a:extLst>
          </p:cNvPr>
          <p:cNvSpPr>
            <a:spLocks noGrp="1"/>
          </p:cNvSpPr>
          <p:nvPr>
            <p:ph type="sldNum" sz="quarter" idx="14"/>
          </p:nvPr>
        </p:nvSpPr>
        <p:spPr/>
        <p:txBody>
          <a:bodyPr/>
          <a:lstStyle/>
          <a:p>
            <a:fld id="{45A3C14A-F937-4231-B6F1-40B429FAFB2F}" type="slidenum">
              <a:rPr lang="en-NZ" smtClean="0"/>
              <a:pPr/>
              <a:t>13</a:t>
            </a:fld>
            <a:endParaRPr lang="en-NZ" dirty="0"/>
          </a:p>
        </p:txBody>
      </p:sp>
      <p:sp>
        <p:nvSpPr>
          <p:cNvPr id="3" name="Title 2">
            <a:extLst>
              <a:ext uri="{FF2B5EF4-FFF2-40B4-BE49-F238E27FC236}">
                <a16:creationId xmlns:a16="http://schemas.microsoft.com/office/drawing/2014/main" id="{5711DE30-69A6-766E-7713-AB2FD5175A58}"/>
              </a:ext>
            </a:extLst>
          </p:cNvPr>
          <p:cNvSpPr>
            <a:spLocks noGrp="1"/>
          </p:cNvSpPr>
          <p:nvPr>
            <p:ph type="title"/>
          </p:nvPr>
        </p:nvSpPr>
        <p:spPr/>
        <p:txBody>
          <a:bodyPr/>
          <a:lstStyle/>
          <a:p>
            <a:r>
              <a:rPr lang="en-US" dirty="0">
                <a:solidFill>
                  <a:schemeClr val="tx1"/>
                </a:solidFill>
              </a:rPr>
              <a:t>Sigmoid activation</a:t>
            </a:r>
            <a:endParaRPr lang="en-IN" dirty="0">
              <a:solidFill>
                <a:schemeClr val="tx1"/>
              </a:solidFill>
            </a:endParaRPr>
          </a:p>
        </p:txBody>
      </p:sp>
      <p:sp>
        <p:nvSpPr>
          <p:cNvPr id="4" name="Text Placeholder 3">
            <a:extLst>
              <a:ext uri="{FF2B5EF4-FFF2-40B4-BE49-F238E27FC236}">
                <a16:creationId xmlns:a16="http://schemas.microsoft.com/office/drawing/2014/main" id="{EE347F8C-7BD1-E949-B9B3-623C5C0DD049}"/>
              </a:ext>
            </a:extLst>
          </p:cNvPr>
          <p:cNvSpPr>
            <a:spLocks noGrp="1"/>
          </p:cNvSpPr>
          <p:nvPr>
            <p:ph type="body" sz="quarter" idx="17"/>
          </p:nvPr>
        </p:nvSpPr>
        <p:spPr>
          <a:xfrm>
            <a:off x="695399" y="1484784"/>
            <a:ext cx="10801201" cy="4320480"/>
          </a:xfrm>
        </p:spPr>
        <p:txBody>
          <a:bodyPr/>
          <a:lstStyle/>
          <a:p>
            <a:pPr marL="0" indent="0" algn="just">
              <a:buNone/>
            </a:pPr>
            <a:r>
              <a:rPr lang="en-US" b="0" i="0" dirty="0">
                <a:solidFill>
                  <a:schemeClr val="tx1"/>
                </a:solidFill>
                <a:effectLst/>
                <a:latin typeface="Sitka Display" pitchFamily="2" charset="0"/>
              </a:rPr>
              <a:t>The sigmoid activation function, also known as the logistic function, is a popular choice for neural networks, especially in binary classification tasks, due to its ability to squash the output between 0 and 1, interpreting the result as a probability.</a:t>
            </a:r>
          </a:p>
          <a:p>
            <a:pPr marL="0" indent="0" algn="just">
              <a:buNone/>
            </a:pPr>
            <a:r>
              <a:rPr lang="en-US" b="0" i="0" dirty="0">
                <a:solidFill>
                  <a:schemeClr val="tx1"/>
                </a:solidFill>
                <a:effectLst/>
                <a:latin typeface="Sitka Display" pitchFamily="2" charset="0"/>
              </a:rPr>
              <a:t>Mathematically, the sigmoid function is defined as:</a:t>
            </a:r>
          </a:p>
          <a:p>
            <a:pPr marL="0" indent="0" algn="just">
              <a:buNone/>
            </a:pPr>
            <a:r>
              <a:rPr lang="en-US" b="0" i="1" dirty="0">
                <a:solidFill>
                  <a:schemeClr val="tx1"/>
                </a:solidFill>
                <a:effectLst/>
                <a:latin typeface="Sitka Display" pitchFamily="2" charset="0"/>
              </a:rPr>
              <a:t>				f</a:t>
            </a:r>
            <a:r>
              <a:rPr lang="en-US" b="0" i="0" dirty="0">
                <a:solidFill>
                  <a:schemeClr val="tx1"/>
                </a:solidFill>
                <a:effectLst/>
                <a:latin typeface="Sitka Display" pitchFamily="2" charset="0"/>
              </a:rPr>
              <a:t>(</a:t>
            </a:r>
            <a:r>
              <a:rPr lang="en-US" b="0" i="1" dirty="0">
                <a:solidFill>
                  <a:schemeClr val="tx1"/>
                </a:solidFill>
                <a:effectLst/>
                <a:latin typeface="Sitka Display" pitchFamily="2" charset="0"/>
              </a:rPr>
              <a:t>x</a:t>
            </a:r>
            <a:r>
              <a:rPr lang="en-US" b="0" i="0" dirty="0">
                <a:solidFill>
                  <a:schemeClr val="tx1"/>
                </a:solidFill>
                <a:effectLst/>
                <a:latin typeface="Sitka Display" pitchFamily="2" charset="0"/>
              </a:rPr>
              <a:t>)=1+</a:t>
            </a:r>
            <a:r>
              <a:rPr lang="en-US" b="0" i="1" dirty="0">
                <a:solidFill>
                  <a:schemeClr val="tx1"/>
                </a:solidFill>
                <a:effectLst/>
                <a:latin typeface="Sitka Display" pitchFamily="2" charset="0"/>
              </a:rPr>
              <a:t>e</a:t>
            </a:r>
            <a:r>
              <a:rPr lang="en-US" b="0" i="0" dirty="0">
                <a:solidFill>
                  <a:schemeClr val="tx1"/>
                </a:solidFill>
                <a:effectLst/>
                <a:latin typeface="Sitka Display" pitchFamily="2" charset="0"/>
              </a:rPr>
              <a:t>−</a:t>
            </a:r>
            <a:r>
              <a:rPr lang="en-US" b="0" i="1" dirty="0">
                <a:solidFill>
                  <a:schemeClr val="tx1"/>
                </a:solidFill>
                <a:effectLst/>
                <a:latin typeface="Sitka Display" pitchFamily="2" charset="0"/>
              </a:rPr>
              <a:t>x</a:t>
            </a:r>
            <a:r>
              <a:rPr lang="en-US" b="0" i="0" dirty="0">
                <a:solidFill>
                  <a:schemeClr val="tx1"/>
                </a:solidFill>
                <a:effectLst/>
                <a:latin typeface="Sitka Display" pitchFamily="2" charset="0"/>
              </a:rPr>
              <a:t>1​</a:t>
            </a:r>
            <a:endParaRPr lang="en-US" dirty="0">
              <a:solidFill>
                <a:schemeClr val="tx1"/>
              </a:solidFill>
              <a:latin typeface="Sitka Display" pitchFamily="2" charset="0"/>
            </a:endParaRPr>
          </a:p>
          <a:p>
            <a:pPr marL="0" indent="0" algn="just">
              <a:buNone/>
            </a:pPr>
            <a:r>
              <a:rPr lang="en-US" b="0" i="0" dirty="0">
                <a:solidFill>
                  <a:schemeClr val="tx1"/>
                </a:solidFill>
                <a:effectLst/>
                <a:latin typeface="Sitka Display" pitchFamily="2" charset="0"/>
              </a:rPr>
              <a:t>Where </a:t>
            </a:r>
            <a:r>
              <a:rPr lang="en-US" b="0" i="1" dirty="0">
                <a:solidFill>
                  <a:schemeClr val="tx1"/>
                </a:solidFill>
                <a:effectLst/>
                <a:latin typeface="Sitka Display" pitchFamily="2" charset="0"/>
              </a:rPr>
              <a:t>e</a:t>
            </a:r>
            <a:r>
              <a:rPr lang="en-US" b="0" i="0" dirty="0">
                <a:solidFill>
                  <a:schemeClr val="tx1"/>
                </a:solidFill>
                <a:effectLst/>
                <a:latin typeface="Sitka Display" pitchFamily="2" charset="0"/>
              </a:rPr>
              <a:t> is Euler's number and </a:t>
            </a:r>
            <a:r>
              <a:rPr lang="en-US" b="0" i="1" dirty="0">
                <a:solidFill>
                  <a:schemeClr val="tx1"/>
                </a:solidFill>
                <a:effectLst/>
                <a:latin typeface="Sitka Display" pitchFamily="2" charset="0"/>
              </a:rPr>
              <a:t>x</a:t>
            </a:r>
            <a:r>
              <a:rPr lang="en-US" b="0" i="0" dirty="0">
                <a:solidFill>
                  <a:schemeClr val="tx1"/>
                </a:solidFill>
                <a:effectLst/>
                <a:latin typeface="Sitka Display" pitchFamily="2" charset="0"/>
              </a:rPr>
              <a:t> is the input to the function. The sigmoid function maps any real-valued number to the range (0,1)(0,1), which makes it suitable for binary classification tasks where the output is interpreted as the probability of belonging to one of the two classes.</a:t>
            </a:r>
          </a:p>
          <a:p>
            <a:pPr marL="0" indent="0">
              <a:buNone/>
            </a:pPr>
            <a:endParaRPr lang="en-IN" dirty="0">
              <a:latin typeface="Sitka Display" pitchFamily="2" charset="0"/>
            </a:endParaRPr>
          </a:p>
          <a:p>
            <a:endParaRPr lang="en-IN" dirty="0">
              <a:latin typeface="Sitka Display" pitchFamily="2" charset="0"/>
            </a:endParaRPr>
          </a:p>
        </p:txBody>
      </p:sp>
    </p:spTree>
    <p:extLst>
      <p:ext uri="{BB962C8B-B14F-4D97-AF65-F5344CB8AC3E}">
        <p14:creationId xmlns:p14="http://schemas.microsoft.com/office/powerpoint/2010/main" val="1668797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7E6B99-7692-AE5B-C753-8D2FE017DCF7}"/>
              </a:ext>
            </a:extLst>
          </p:cNvPr>
          <p:cNvSpPr>
            <a:spLocks noGrp="1"/>
          </p:cNvSpPr>
          <p:nvPr>
            <p:ph type="sldNum" sz="quarter" idx="14"/>
          </p:nvPr>
        </p:nvSpPr>
        <p:spPr/>
        <p:txBody>
          <a:bodyPr/>
          <a:lstStyle/>
          <a:p>
            <a:fld id="{45A3C14A-F937-4231-B6F1-40B429FAFB2F}" type="slidenum">
              <a:rPr lang="en-NZ" smtClean="0"/>
              <a:pPr/>
              <a:t>14</a:t>
            </a:fld>
            <a:endParaRPr lang="en-NZ" dirty="0"/>
          </a:p>
        </p:txBody>
      </p:sp>
      <p:sp>
        <p:nvSpPr>
          <p:cNvPr id="3" name="Title 2">
            <a:extLst>
              <a:ext uri="{FF2B5EF4-FFF2-40B4-BE49-F238E27FC236}">
                <a16:creationId xmlns:a16="http://schemas.microsoft.com/office/drawing/2014/main" id="{47EA8041-8A9B-2B50-2C5D-F11764D4001B}"/>
              </a:ext>
            </a:extLst>
          </p:cNvPr>
          <p:cNvSpPr>
            <a:spLocks noGrp="1"/>
          </p:cNvSpPr>
          <p:nvPr>
            <p:ph type="title"/>
          </p:nvPr>
        </p:nvSpPr>
        <p:spPr/>
        <p:txBody>
          <a:bodyPr/>
          <a:lstStyle/>
          <a:p>
            <a:r>
              <a:rPr lang="en-IN" dirty="0">
                <a:solidFill>
                  <a:schemeClr val="tx1"/>
                </a:solidFill>
              </a:rPr>
              <a:t>Expected outcomes</a:t>
            </a:r>
          </a:p>
        </p:txBody>
      </p:sp>
      <p:sp>
        <p:nvSpPr>
          <p:cNvPr id="4" name="Text Placeholder 3">
            <a:extLst>
              <a:ext uri="{FF2B5EF4-FFF2-40B4-BE49-F238E27FC236}">
                <a16:creationId xmlns:a16="http://schemas.microsoft.com/office/drawing/2014/main" id="{16404CCF-66E0-198D-FA73-35782DBBF8E6}"/>
              </a:ext>
            </a:extLst>
          </p:cNvPr>
          <p:cNvSpPr>
            <a:spLocks noGrp="1"/>
          </p:cNvSpPr>
          <p:nvPr>
            <p:ph type="body" sz="quarter" idx="17"/>
          </p:nvPr>
        </p:nvSpPr>
        <p:spPr>
          <a:xfrm>
            <a:off x="672925" y="1484784"/>
            <a:ext cx="10801201" cy="4320480"/>
          </a:xfrm>
        </p:spPr>
        <p:txBody>
          <a:bodyPr/>
          <a:lstStyle/>
          <a:p>
            <a:r>
              <a:rPr lang="en-US" dirty="0">
                <a:solidFill>
                  <a:schemeClr val="tx1"/>
                </a:solidFill>
                <a:latin typeface="Sitka Display" pitchFamily="2" charset="0"/>
              </a:rPr>
              <a:t>Accurate Predictions: The model should provide accurate predictions of diabetes risk based on input features such as age, glucose levels, BMI, and other health-related factors. It should correctly identify individuals at high risk of developing diabetes.</a:t>
            </a:r>
          </a:p>
          <a:p>
            <a:r>
              <a:rPr lang="en-US" dirty="0">
                <a:solidFill>
                  <a:schemeClr val="tx1"/>
                </a:solidFill>
                <a:latin typeface="Sitka Display" pitchFamily="2" charset="0"/>
              </a:rPr>
              <a:t>Evaluation Metrics: The model's performance should be evaluated using appropriate metrics such as accuracy, precision, recall, F1-score, and ROC-AUC. These metrics will quantify the model's ability to classify individuals as having diabetes or not.</a:t>
            </a:r>
          </a:p>
          <a:p>
            <a:r>
              <a:rPr lang="en-US" dirty="0">
                <a:solidFill>
                  <a:schemeClr val="tx1"/>
                </a:solidFill>
                <a:latin typeface="Sitka Display" pitchFamily="2" charset="0"/>
              </a:rPr>
              <a:t>Clinical Utility: The model should be clinically useful for healthcare professionals in identifying individuals at risk of diabetes. It should provide actionable insights that can inform patient care and preventive interventions.</a:t>
            </a:r>
            <a:endParaRPr lang="en-IN" dirty="0">
              <a:solidFill>
                <a:schemeClr val="tx1"/>
              </a:solidFill>
              <a:latin typeface="Sitka Display" pitchFamily="2" charset="0"/>
            </a:endParaRPr>
          </a:p>
        </p:txBody>
      </p:sp>
    </p:spTree>
    <p:extLst>
      <p:ext uri="{BB962C8B-B14F-4D97-AF65-F5344CB8AC3E}">
        <p14:creationId xmlns:p14="http://schemas.microsoft.com/office/powerpoint/2010/main" val="3532859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EE4223-FDF7-ED12-5546-77CC52B64DD5}"/>
              </a:ext>
            </a:extLst>
          </p:cNvPr>
          <p:cNvSpPr txBox="1"/>
          <p:nvPr/>
        </p:nvSpPr>
        <p:spPr>
          <a:xfrm>
            <a:off x="1631504" y="4221088"/>
            <a:ext cx="8784976" cy="1862048"/>
          </a:xfrm>
          <a:prstGeom prst="rect">
            <a:avLst/>
          </a:prstGeom>
          <a:noFill/>
        </p:spPr>
        <p:txBody>
          <a:bodyPr wrap="square" rtlCol="0">
            <a:spAutoFit/>
          </a:bodyPr>
          <a:lstStyle/>
          <a:p>
            <a:pPr algn="ctr"/>
            <a:r>
              <a:rPr lang="en-IN" sz="11500" dirty="0">
                <a:solidFill>
                  <a:schemeClr val="bg1"/>
                </a:solidFill>
                <a:latin typeface="Sitka Display" pitchFamily="2"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363699"/>
            <a:ext cx="9220200" cy="2001405"/>
          </a:xfrm>
        </p:spPr>
        <p:txBody>
          <a:bodyPr/>
          <a:lstStyle/>
          <a:p>
            <a:r>
              <a:rPr lang="en-US" sz="2500" dirty="0"/>
              <a:t>Develop the L-Layer </a:t>
            </a:r>
            <a:r>
              <a:rPr lang="en-US" sz="2500" dirty="0" err="1"/>
              <a:t>network:Use</a:t>
            </a:r>
            <a:r>
              <a:rPr lang="en-US" sz="2500" dirty="0"/>
              <a:t> the helper functions you have implemented previously to build an $L$-layer neural network with the following structure: [LINEAR -&gt;RELU]$\times$(L-1) -&gt; LINEAR -&gt; SIGMOID.</a:t>
            </a:r>
          </a:p>
        </p:txBody>
      </p:sp>
      <p:sp>
        <p:nvSpPr>
          <p:cNvPr id="3" name="Text Placeholder 2"/>
          <p:cNvSpPr>
            <a:spLocks noGrp="1"/>
          </p:cNvSpPr>
          <p:nvPr>
            <p:ph type="body" sz="quarter" idx="11"/>
          </p:nvPr>
        </p:nvSpPr>
        <p:spPr>
          <a:xfrm>
            <a:off x="2493680" y="5085184"/>
            <a:ext cx="5923490" cy="407987"/>
          </a:xfrm>
        </p:spPr>
        <p:txBody>
          <a:bodyPr/>
          <a:lstStyle/>
          <a:p>
            <a:r>
              <a:rPr lang="en-US" dirty="0">
                <a:solidFill>
                  <a:srgbClr val="FF6600"/>
                </a:solidFill>
              </a:rPr>
              <a:t>Presented By:</a:t>
            </a:r>
          </a:p>
          <a:p>
            <a:endParaRPr lang="en-US" dirty="0">
              <a:solidFill>
                <a:srgbClr val="FF6600"/>
              </a:solidFill>
            </a:endParaRPr>
          </a:p>
          <a:p>
            <a:r>
              <a:rPr lang="en-US" dirty="0">
                <a:solidFill>
                  <a:srgbClr val="FF6600"/>
                </a:solidFill>
              </a:rPr>
              <a:t>D </a:t>
            </a:r>
            <a:r>
              <a:rPr lang="en-US" dirty="0" err="1">
                <a:solidFill>
                  <a:srgbClr val="FF6600"/>
                </a:solidFill>
              </a:rPr>
              <a:t>Moulali</a:t>
            </a:r>
            <a:r>
              <a:rPr lang="en-US" dirty="0">
                <a:solidFill>
                  <a:srgbClr val="FF6600"/>
                </a:solidFill>
              </a:rPr>
              <a:t> Saheb</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3073F2-3300-C829-5665-701B3DF06AC5}"/>
              </a:ext>
            </a:extLst>
          </p:cNvPr>
          <p:cNvSpPr>
            <a:spLocks noGrp="1"/>
          </p:cNvSpPr>
          <p:nvPr>
            <p:ph type="sldNum" sz="quarter" idx="14"/>
          </p:nvPr>
        </p:nvSpPr>
        <p:spPr/>
        <p:txBody>
          <a:bodyPr/>
          <a:lstStyle/>
          <a:p>
            <a:fld id="{45A3C14A-F937-4231-B6F1-40B429FAFB2F}" type="slidenum">
              <a:rPr lang="en-NZ" smtClean="0"/>
              <a:pPr/>
              <a:t>3</a:t>
            </a:fld>
            <a:endParaRPr lang="en-NZ" dirty="0"/>
          </a:p>
        </p:txBody>
      </p:sp>
      <p:sp>
        <p:nvSpPr>
          <p:cNvPr id="3" name="Title 2">
            <a:extLst>
              <a:ext uri="{FF2B5EF4-FFF2-40B4-BE49-F238E27FC236}">
                <a16:creationId xmlns:a16="http://schemas.microsoft.com/office/drawing/2014/main" id="{B2CC7B93-C879-7B8D-702C-2ED7BDBF805D}"/>
              </a:ext>
            </a:extLst>
          </p:cNvPr>
          <p:cNvSpPr>
            <a:spLocks noGrp="1"/>
          </p:cNvSpPr>
          <p:nvPr>
            <p:ph type="title"/>
          </p:nvPr>
        </p:nvSpPr>
        <p:spPr>
          <a:xfrm>
            <a:off x="676048" y="355846"/>
            <a:ext cx="6211927" cy="838202"/>
          </a:xfrm>
        </p:spPr>
        <p:txBody>
          <a:bodyPr/>
          <a:lstStyle/>
          <a:p>
            <a:r>
              <a:rPr lang="en-US" dirty="0">
                <a:solidFill>
                  <a:schemeClr val="tx1"/>
                </a:solidFill>
              </a:rPr>
              <a:t>Abstract</a:t>
            </a:r>
            <a:endParaRPr lang="en-IN" dirty="0">
              <a:solidFill>
                <a:schemeClr val="tx1"/>
              </a:solidFill>
            </a:endParaRPr>
          </a:p>
        </p:txBody>
      </p:sp>
      <p:sp>
        <p:nvSpPr>
          <p:cNvPr id="4" name="Text Placeholder 3">
            <a:extLst>
              <a:ext uri="{FF2B5EF4-FFF2-40B4-BE49-F238E27FC236}">
                <a16:creationId xmlns:a16="http://schemas.microsoft.com/office/drawing/2014/main" id="{6B53F455-64B5-679C-3AA2-6049FDA16C04}"/>
              </a:ext>
            </a:extLst>
          </p:cNvPr>
          <p:cNvSpPr>
            <a:spLocks noGrp="1"/>
          </p:cNvSpPr>
          <p:nvPr>
            <p:ph type="body" sz="quarter" idx="17"/>
          </p:nvPr>
        </p:nvSpPr>
        <p:spPr>
          <a:xfrm>
            <a:off x="767408" y="1775520"/>
            <a:ext cx="10801201" cy="4320480"/>
          </a:xfrm>
        </p:spPr>
        <p:txBody>
          <a:bodyPr/>
          <a:lstStyle/>
          <a:p>
            <a:r>
              <a:rPr lang="en-US" sz="2000" dirty="0">
                <a:solidFill>
                  <a:schemeClr val="tx1"/>
                </a:solidFill>
                <a:latin typeface="Sitka Display" pitchFamily="2" charset="0"/>
              </a:rPr>
              <a:t>The creation of an L-layer neural network with auxiliary functions for effective implementation is the main goal of this project. </a:t>
            </a:r>
          </a:p>
          <a:p>
            <a:r>
              <a:rPr lang="en-US" sz="2000" dirty="0">
                <a:solidFill>
                  <a:schemeClr val="tx1"/>
                </a:solidFill>
                <a:latin typeface="Sitka Display" pitchFamily="2" charset="0"/>
              </a:rPr>
              <a:t>The architecture of the neural network is arranged as [LINEAR -&gt; RELU]$\times$(L-1) -&gt; LINEAR -&gt; SIGMOID, with each layer carrying out a particular function to spread information throughout the network. </a:t>
            </a:r>
          </a:p>
          <a:p>
            <a:r>
              <a:rPr lang="en-US" sz="2000" dirty="0">
                <a:solidFill>
                  <a:schemeClr val="tx1"/>
                </a:solidFill>
                <a:latin typeface="Sitka Display" pitchFamily="2" charset="0"/>
              </a:rPr>
              <a:t>By using helper functions, modularity and ease of implementation are made possible, allowing the network to be built step-by-step.</a:t>
            </a:r>
          </a:p>
          <a:p>
            <a:r>
              <a:rPr lang="en-US" sz="2000" dirty="0">
                <a:solidFill>
                  <a:schemeClr val="tx1"/>
                </a:solidFill>
                <a:latin typeface="Sitka Display" pitchFamily="2" charset="0"/>
              </a:rPr>
              <a:t>Through this project, we aim to provide a comprehensive understanding of the process involved in constructing deep neural networks and emphasize the importance of modular design and efficient implementation techniques</a:t>
            </a:r>
            <a:endParaRPr lang="en-IN" sz="2000" dirty="0">
              <a:solidFill>
                <a:schemeClr val="tx1"/>
              </a:solidFill>
              <a:latin typeface="Sitka Display" pitchFamily="2" charset="0"/>
            </a:endParaRPr>
          </a:p>
        </p:txBody>
      </p:sp>
    </p:spTree>
    <p:extLst>
      <p:ext uri="{BB962C8B-B14F-4D97-AF65-F5344CB8AC3E}">
        <p14:creationId xmlns:p14="http://schemas.microsoft.com/office/powerpoint/2010/main" val="3216832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AF9433-0BF2-4F8C-F555-A9DCD25A4B4A}"/>
              </a:ext>
            </a:extLst>
          </p:cNvPr>
          <p:cNvSpPr>
            <a:spLocks noGrp="1"/>
          </p:cNvSpPr>
          <p:nvPr>
            <p:ph type="sldNum" sz="quarter" idx="14"/>
          </p:nvPr>
        </p:nvSpPr>
        <p:spPr/>
        <p:txBody>
          <a:bodyPr/>
          <a:lstStyle/>
          <a:p>
            <a:fld id="{45A3C14A-F937-4231-B6F1-40B429FAFB2F}" type="slidenum">
              <a:rPr lang="en-NZ" smtClean="0"/>
              <a:pPr/>
              <a:t>4</a:t>
            </a:fld>
            <a:endParaRPr lang="en-NZ" dirty="0"/>
          </a:p>
        </p:txBody>
      </p:sp>
      <p:sp>
        <p:nvSpPr>
          <p:cNvPr id="3" name="Title 2">
            <a:extLst>
              <a:ext uri="{FF2B5EF4-FFF2-40B4-BE49-F238E27FC236}">
                <a16:creationId xmlns:a16="http://schemas.microsoft.com/office/drawing/2014/main" id="{FBE41BF1-3443-C096-8894-885D9B254F96}"/>
              </a:ext>
            </a:extLst>
          </p:cNvPr>
          <p:cNvSpPr>
            <a:spLocks noGrp="1"/>
          </p:cNvSpPr>
          <p:nvPr>
            <p:ph type="title"/>
          </p:nvPr>
        </p:nvSpPr>
        <p:spPr>
          <a:xfrm>
            <a:off x="695400" y="395786"/>
            <a:ext cx="7128792" cy="838202"/>
          </a:xfrm>
        </p:spPr>
        <p:txBody>
          <a:bodyPr/>
          <a:lstStyle/>
          <a:p>
            <a:r>
              <a:rPr lang="en-US" dirty="0">
                <a:solidFill>
                  <a:schemeClr val="tx1"/>
                </a:solidFill>
              </a:rPr>
              <a:t>Problem description and analysis</a:t>
            </a:r>
            <a:endParaRPr lang="en-IN" dirty="0">
              <a:solidFill>
                <a:schemeClr val="tx1"/>
              </a:solidFill>
            </a:endParaRPr>
          </a:p>
        </p:txBody>
      </p:sp>
      <p:sp>
        <p:nvSpPr>
          <p:cNvPr id="4" name="Text Placeholder 3">
            <a:extLst>
              <a:ext uri="{FF2B5EF4-FFF2-40B4-BE49-F238E27FC236}">
                <a16:creationId xmlns:a16="http://schemas.microsoft.com/office/drawing/2014/main" id="{A1FB09AA-0CD0-77F6-8313-D50ED533C9CA}"/>
              </a:ext>
            </a:extLst>
          </p:cNvPr>
          <p:cNvSpPr>
            <a:spLocks noGrp="1"/>
          </p:cNvSpPr>
          <p:nvPr>
            <p:ph type="body" sz="quarter" idx="17"/>
          </p:nvPr>
        </p:nvSpPr>
        <p:spPr>
          <a:xfrm>
            <a:off x="695400" y="1773936"/>
            <a:ext cx="10801201" cy="3095224"/>
          </a:xfrm>
        </p:spPr>
        <p:txBody>
          <a:bodyPr/>
          <a:lstStyle/>
          <a:p>
            <a:r>
              <a:rPr lang="en-US" sz="2000" dirty="0">
                <a:solidFill>
                  <a:schemeClr val="tx1"/>
                </a:solidFill>
                <a:latin typeface="Sitka Display" pitchFamily="2" charset="0"/>
              </a:rPr>
              <a:t>Problem Description: The goal of this project is to develop a machine learning model that can accurately predict whether a person is likely to develop diabetes within a certain time frame (e.g., the next 5 years). This is a binary classification task, where the target variable is whether the individual will develop diabetes (1) or not (0).</a:t>
            </a:r>
          </a:p>
          <a:p>
            <a:r>
              <a:rPr lang="en-US" sz="2000" dirty="0">
                <a:solidFill>
                  <a:schemeClr val="tx1"/>
                </a:solidFill>
                <a:latin typeface="Sitka Display" pitchFamily="2" charset="0"/>
              </a:rPr>
              <a:t>Analysis: A dataset containing medical records of information of individuals health status and lifestyle factors. Best way is By exploring the data to identify patterns and relationships between the features and the likelihood of developing diabetes. This may involve data preprocessing, handling missing values, and scaling the features as necessary</a:t>
            </a:r>
            <a:endParaRPr lang="en-IN" sz="2000" dirty="0">
              <a:solidFill>
                <a:schemeClr val="tx1"/>
              </a:solidFill>
              <a:latin typeface="Sitka Display" pitchFamily="2" charset="0"/>
            </a:endParaRPr>
          </a:p>
        </p:txBody>
      </p:sp>
    </p:spTree>
    <p:extLst>
      <p:ext uri="{BB962C8B-B14F-4D97-AF65-F5344CB8AC3E}">
        <p14:creationId xmlns:p14="http://schemas.microsoft.com/office/powerpoint/2010/main" val="1104527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763D04-8F31-CC9C-9D5C-5A8CA9C58D4E}"/>
              </a:ext>
            </a:extLst>
          </p:cNvPr>
          <p:cNvSpPr>
            <a:spLocks noGrp="1"/>
          </p:cNvSpPr>
          <p:nvPr>
            <p:ph type="sldNum" sz="quarter" idx="14"/>
          </p:nvPr>
        </p:nvSpPr>
        <p:spPr/>
        <p:txBody>
          <a:bodyPr/>
          <a:lstStyle/>
          <a:p>
            <a:fld id="{45A3C14A-F937-4231-B6F1-40B429FAFB2F}" type="slidenum">
              <a:rPr lang="en-NZ" smtClean="0"/>
              <a:pPr/>
              <a:t>5</a:t>
            </a:fld>
            <a:endParaRPr lang="en-NZ" dirty="0"/>
          </a:p>
        </p:txBody>
      </p:sp>
      <p:sp>
        <p:nvSpPr>
          <p:cNvPr id="3" name="Title 2">
            <a:extLst>
              <a:ext uri="{FF2B5EF4-FFF2-40B4-BE49-F238E27FC236}">
                <a16:creationId xmlns:a16="http://schemas.microsoft.com/office/drawing/2014/main" id="{5B587C73-BFBB-2D62-426F-AD65840F5E8F}"/>
              </a:ext>
            </a:extLst>
          </p:cNvPr>
          <p:cNvSpPr>
            <a:spLocks noGrp="1"/>
          </p:cNvSpPr>
          <p:nvPr>
            <p:ph type="title"/>
          </p:nvPr>
        </p:nvSpPr>
        <p:spPr/>
        <p:txBody>
          <a:bodyPr/>
          <a:lstStyle/>
          <a:p>
            <a:r>
              <a:rPr lang="en-IN" dirty="0">
                <a:solidFill>
                  <a:schemeClr val="tx1"/>
                </a:solidFill>
              </a:rPr>
              <a:t>Dataset  information</a:t>
            </a:r>
          </a:p>
        </p:txBody>
      </p:sp>
      <p:sp>
        <p:nvSpPr>
          <p:cNvPr id="4" name="Text Placeholder 3">
            <a:extLst>
              <a:ext uri="{FF2B5EF4-FFF2-40B4-BE49-F238E27FC236}">
                <a16:creationId xmlns:a16="http://schemas.microsoft.com/office/drawing/2014/main" id="{8DD2D703-EEB1-83A3-E7FC-257F959262BA}"/>
              </a:ext>
            </a:extLst>
          </p:cNvPr>
          <p:cNvSpPr>
            <a:spLocks noGrp="1"/>
          </p:cNvSpPr>
          <p:nvPr>
            <p:ph type="body" sz="quarter" idx="17"/>
          </p:nvPr>
        </p:nvSpPr>
        <p:spPr>
          <a:xfrm>
            <a:off x="675386" y="1412776"/>
            <a:ext cx="10801201" cy="4320480"/>
          </a:xfrm>
        </p:spPr>
        <p:txBody>
          <a:bodyPr/>
          <a:lstStyle/>
          <a:p>
            <a:r>
              <a:rPr lang="en-US" sz="2000" dirty="0">
                <a:solidFill>
                  <a:schemeClr val="tx1"/>
                </a:solidFill>
                <a:latin typeface="Sitka Banner" pitchFamily="2" charset="0"/>
                <a:ea typeface="SimHei" panose="02010609060101010101" pitchFamily="49" charset="-122"/>
              </a:rPr>
              <a:t>The dataset contains information related to diabetes treatment, including demographic details such as gender and age.</a:t>
            </a:r>
          </a:p>
          <a:p>
            <a:r>
              <a:rPr lang="en-US" sz="2000" dirty="0">
                <a:solidFill>
                  <a:schemeClr val="tx1"/>
                </a:solidFill>
                <a:latin typeface="Sitka Banner" pitchFamily="2" charset="0"/>
                <a:ea typeface="SimHei" panose="02010609060101010101" pitchFamily="49" charset="-122"/>
              </a:rPr>
              <a:t>It also includes medication information like whether patients were prescribed various diabetes medications such as metformin, repaglinide, and insulin.</a:t>
            </a:r>
          </a:p>
          <a:p>
            <a:r>
              <a:rPr lang="en-US" sz="2000" dirty="0">
                <a:solidFill>
                  <a:schemeClr val="tx1"/>
                </a:solidFill>
                <a:latin typeface="Sitka Banner" pitchFamily="2" charset="0"/>
                <a:ea typeface="SimHei" panose="02010609060101010101" pitchFamily="49" charset="-122"/>
              </a:rPr>
              <a:t>Additionally, it provides results from medical tests like </a:t>
            </a:r>
            <a:r>
              <a:rPr lang="en-US" sz="2000" dirty="0" err="1">
                <a:solidFill>
                  <a:schemeClr val="tx1"/>
                </a:solidFill>
                <a:latin typeface="Sitka Banner" pitchFamily="2" charset="0"/>
                <a:ea typeface="SimHei" panose="02010609060101010101" pitchFamily="49" charset="-122"/>
              </a:rPr>
              <a:t>max_glu_serum</a:t>
            </a:r>
            <a:r>
              <a:rPr lang="en-US" sz="2000" dirty="0">
                <a:solidFill>
                  <a:schemeClr val="tx1"/>
                </a:solidFill>
                <a:latin typeface="Sitka Banner" pitchFamily="2" charset="0"/>
                <a:ea typeface="SimHei" panose="02010609060101010101" pitchFamily="49" charset="-122"/>
              </a:rPr>
              <a:t> and A1Cresult, which are indicators of glucose and glycated hemoglobin levels, respectively.</a:t>
            </a:r>
          </a:p>
          <a:p>
            <a:r>
              <a:rPr lang="en-US" sz="2000" dirty="0">
                <a:solidFill>
                  <a:schemeClr val="tx1"/>
                </a:solidFill>
                <a:latin typeface="Sitka Banner" pitchFamily="2" charset="0"/>
                <a:ea typeface="SimHei" panose="02010609060101010101" pitchFamily="49" charset="-122"/>
              </a:rPr>
              <a:t>Other attributes indicate changes in medication, diabetes medication adherence (</a:t>
            </a:r>
            <a:r>
              <a:rPr lang="en-US" sz="2000" dirty="0" err="1">
                <a:solidFill>
                  <a:schemeClr val="tx1"/>
                </a:solidFill>
                <a:latin typeface="Sitka Banner" pitchFamily="2" charset="0"/>
                <a:ea typeface="SimHei" panose="02010609060101010101" pitchFamily="49" charset="-122"/>
              </a:rPr>
              <a:t>diabetesMed</a:t>
            </a:r>
            <a:r>
              <a:rPr lang="en-US" sz="2000" dirty="0">
                <a:solidFill>
                  <a:schemeClr val="tx1"/>
                </a:solidFill>
                <a:latin typeface="Sitka Banner" pitchFamily="2" charset="0"/>
                <a:ea typeface="SimHei" panose="02010609060101010101" pitchFamily="49" charset="-122"/>
              </a:rPr>
              <a:t>), and changes in treatment (change).</a:t>
            </a:r>
            <a:endParaRPr lang="en-IN" sz="2000" dirty="0">
              <a:solidFill>
                <a:schemeClr val="tx1"/>
              </a:solidFill>
              <a:latin typeface="Sitka Banner" pitchFamily="2" charset="0"/>
              <a:ea typeface="SimHei" panose="02010609060101010101" pitchFamily="49" charset="-122"/>
            </a:endParaRPr>
          </a:p>
        </p:txBody>
      </p:sp>
    </p:spTree>
    <p:extLst>
      <p:ext uri="{BB962C8B-B14F-4D97-AF65-F5344CB8AC3E}">
        <p14:creationId xmlns:p14="http://schemas.microsoft.com/office/powerpoint/2010/main" val="3066632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77E624-B327-6062-7BE9-759D2632B906}"/>
              </a:ext>
            </a:extLst>
          </p:cNvPr>
          <p:cNvSpPr>
            <a:spLocks noGrp="1"/>
          </p:cNvSpPr>
          <p:nvPr>
            <p:ph type="sldNum" sz="quarter" idx="14"/>
          </p:nvPr>
        </p:nvSpPr>
        <p:spPr/>
        <p:txBody>
          <a:bodyPr/>
          <a:lstStyle/>
          <a:p>
            <a:fld id="{45A3C14A-F937-4231-B6F1-40B429FAFB2F}" type="slidenum">
              <a:rPr lang="en-NZ" smtClean="0"/>
              <a:pPr/>
              <a:t>6</a:t>
            </a:fld>
            <a:endParaRPr lang="en-NZ" dirty="0"/>
          </a:p>
        </p:txBody>
      </p:sp>
      <p:sp>
        <p:nvSpPr>
          <p:cNvPr id="3" name="Title 2">
            <a:extLst>
              <a:ext uri="{FF2B5EF4-FFF2-40B4-BE49-F238E27FC236}">
                <a16:creationId xmlns:a16="http://schemas.microsoft.com/office/drawing/2014/main" id="{991B9D51-632E-D8CF-B6E9-16A2AA63FAE7}"/>
              </a:ext>
            </a:extLst>
          </p:cNvPr>
          <p:cNvSpPr>
            <a:spLocks noGrp="1"/>
          </p:cNvSpPr>
          <p:nvPr>
            <p:ph type="title"/>
          </p:nvPr>
        </p:nvSpPr>
        <p:spPr/>
        <p:txBody>
          <a:bodyPr/>
          <a:lstStyle/>
          <a:p>
            <a:r>
              <a:rPr lang="en-IN" dirty="0">
                <a:solidFill>
                  <a:schemeClr val="tx1"/>
                </a:solidFill>
              </a:rPr>
              <a:t>Proposed model</a:t>
            </a:r>
          </a:p>
        </p:txBody>
      </p:sp>
      <p:sp>
        <p:nvSpPr>
          <p:cNvPr id="6" name="Text Placeholder 5">
            <a:extLst>
              <a:ext uri="{FF2B5EF4-FFF2-40B4-BE49-F238E27FC236}">
                <a16:creationId xmlns:a16="http://schemas.microsoft.com/office/drawing/2014/main" id="{FADA71D3-F994-B13C-B99C-FF5E9525996D}"/>
              </a:ext>
            </a:extLst>
          </p:cNvPr>
          <p:cNvSpPr>
            <a:spLocks noGrp="1"/>
          </p:cNvSpPr>
          <p:nvPr>
            <p:ph type="body" sz="quarter" idx="17"/>
          </p:nvPr>
        </p:nvSpPr>
        <p:spPr/>
        <p:txBody>
          <a:bodyPr/>
          <a:lstStyle/>
          <a:p>
            <a:r>
              <a:rPr lang="en-US" dirty="0">
                <a:solidFill>
                  <a:schemeClr val="tx1"/>
                </a:solidFill>
                <a:latin typeface="Sitka Display" pitchFamily="2" charset="0"/>
              </a:rPr>
              <a:t>The proposed model consists of the following layers:</a:t>
            </a:r>
          </a:p>
          <a:p>
            <a:endParaRPr lang="en-US" dirty="0">
              <a:solidFill>
                <a:schemeClr val="tx1"/>
              </a:solidFill>
              <a:latin typeface="Sitka Display" pitchFamily="2" charset="0"/>
            </a:endParaRPr>
          </a:p>
          <a:p>
            <a:pPr lvl="1"/>
            <a:r>
              <a:rPr lang="en-US" dirty="0">
                <a:solidFill>
                  <a:schemeClr val="tx1"/>
                </a:solidFill>
                <a:latin typeface="Sitka Display" pitchFamily="2" charset="0"/>
              </a:rPr>
              <a:t>Input Layer: Linear transformation</a:t>
            </a:r>
          </a:p>
          <a:p>
            <a:pPr lvl="1"/>
            <a:r>
              <a:rPr lang="en-US" dirty="0">
                <a:solidFill>
                  <a:schemeClr val="tx1"/>
                </a:solidFill>
                <a:latin typeface="Sitka Display" pitchFamily="2" charset="0"/>
              </a:rPr>
              <a:t>Hidden Layer: </a:t>
            </a:r>
            <a:r>
              <a:rPr lang="en-US" dirty="0" err="1">
                <a:solidFill>
                  <a:schemeClr val="tx1"/>
                </a:solidFill>
                <a:latin typeface="Sitka Display" pitchFamily="2" charset="0"/>
              </a:rPr>
              <a:t>ReLU</a:t>
            </a:r>
            <a:r>
              <a:rPr lang="en-US" dirty="0">
                <a:solidFill>
                  <a:schemeClr val="tx1"/>
                </a:solidFill>
                <a:latin typeface="Sitka Display" pitchFamily="2" charset="0"/>
              </a:rPr>
              <a:t> activation</a:t>
            </a:r>
          </a:p>
          <a:p>
            <a:pPr lvl="1"/>
            <a:r>
              <a:rPr lang="en-US" dirty="0">
                <a:solidFill>
                  <a:schemeClr val="tx1"/>
                </a:solidFill>
                <a:latin typeface="Sitka Display" pitchFamily="2" charset="0"/>
              </a:rPr>
              <a:t>Output Layer: Linear transformation followed by Sigmoid activation</a:t>
            </a:r>
            <a:endParaRPr lang="en-IN" dirty="0">
              <a:solidFill>
                <a:schemeClr val="tx1"/>
              </a:solidFill>
              <a:latin typeface="Sitka Display" pitchFamily="2" charset="0"/>
            </a:endParaRPr>
          </a:p>
        </p:txBody>
      </p:sp>
    </p:spTree>
    <p:extLst>
      <p:ext uri="{BB962C8B-B14F-4D97-AF65-F5344CB8AC3E}">
        <p14:creationId xmlns:p14="http://schemas.microsoft.com/office/powerpoint/2010/main" val="2075853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E7C9B3-8425-5A82-3DA7-FDD3F8099579}"/>
              </a:ext>
            </a:extLst>
          </p:cNvPr>
          <p:cNvSpPr>
            <a:spLocks noGrp="1"/>
          </p:cNvSpPr>
          <p:nvPr>
            <p:ph type="sldNum" sz="quarter" idx="14"/>
          </p:nvPr>
        </p:nvSpPr>
        <p:spPr/>
        <p:txBody>
          <a:bodyPr/>
          <a:lstStyle/>
          <a:p>
            <a:fld id="{45A3C14A-F937-4231-B6F1-40B429FAFB2F}" type="slidenum">
              <a:rPr lang="en-NZ" smtClean="0"/>
              <a:pPr/>
              <a:t>7</a:t>
            </a:fld>
            <a:endParaRPr lang="en-NZ" dirty="0"/>
          </a:p>
        </p:txBody>
      </p:sp>
      <p:sp>
        <p:nvSpPr>
          <p:cNvPr id="3" name="Title 2">
            <a:extLst>
              <a:ext uri="{FF2B5EF4-FFF2-40B4-BE49-F238E27FC236}">
                <a16:creationId xmlns:a16="http://schemas.microsoft.com/office/drawing/2014/main" id="{8E7DD950-559C-74B6-4653-78A8AA5607BA}"/>
              </a:ext>
            </a:extLst>
          </p:cNvPr>
          <p:cNvSpPr>
            <a:spLocks noGrp="1"/>
          </p:cNvSpPr>
          <p:nvPr>
            <p:ph type="title"/>
          </p:nvPr>
        </p:nvSpPr>
        <p:spPr/>
        <p:txBody>
          <a:bodyPr/>
          <a:lstStyle/>
          <a:p>
            <a:r>
              <a:rPr lang="en-IN" dirty="0">
                <a:solidFill>
                  <a:schemeClr val="tx1"/>
                </a:solidFill>
              </a:rPr>
              <a:t>approaches</a:t>
            </a:r>
          </a:p>
        </p:txBody>
      </p:sp>
      <p:sp>
        <p:nvSpPr>
          <p:cNvPr id="6" name="Text Placeholder 3">
            <a:extLst>
              <a:ext uri="{FF2B5EF4-FFF2-40B4-BE49-F238E27FC236}">
                <a16:creationId xmlns:a16="http://schemas.microsoft.com/office/drawing/2014/main" id="{7D126164-3FC5-A71D-971D-2C27CFF27CB5}"/>
              </a:ext>
            </a:extLst>
          </p:cNvPr>
          <p:cNvSpPr>
            <a:spLocks noGrp="1"/>
          </p:cNvSpPr>
          <p:nvPr>
            <p:ph type="body" sz="quarter" idx="17"/>
          </p:nvPr>
        </p:nvSpPr>
        <p:spPr>
          <a:xfrm>
            <a:off x="695400" y="1484784"/>
            <a:ext cx="10801201" cy="4320480"/>
          </a:xfrm>
        </p:spPr>
        <p:txBody>
          <a:bodyPr/>
          <a:lstStyle/>
          <a:p>
            <a:r>
              <a:rPr lang="en-US" sz="2000" dirty="0">
                <a:solidFill>
                  <a:schemeClr val="tx1"/>
                </a:solidFill>
                <a:latin typeface="Sitka Display" pitchFamily="2" charset="0"/>
              </a:rPr>
              <a:t>Approaches:</a:t>
            </a:r>
          </a:p>
          <a:p>
            <a:pPr lvl="1"/>
            <a:r>
              <a:rPr lang="en-US" sz="2000" dirty="0">
                <a:solidFill>
                  <a:schemeClr val="tx1"/>
                </a:solidFill>
                <a:latin typeface="Sitka Display" pitchFamily="2" charset="0"/>
              </a:rPr>
              <a:t>a) Linear - </a:t>
            </a:r>
            <a:r>
              <a:rPr lang="en-US" sz="2000" dirty="0" err="1">
                <a:solidFill>
                  <a:schemeClr val="tx1"/>
                </a:solidFill>
                <a:latin typeface="Sitka Display" pitchFamily="2" charset="0"/>
              </a:rPr>
              <a:t>ReLU</a:t>
            </a:r>
            <a:r>
              <a:rPr lang="en-US" sz="2000" dirty="0">
                <a:solidFill>
                  <a:schemeClr val="tx1"/>
                </a:solidFill>
                <a:latin typeface="Sitka Display" pitchFamily="2" charset="0"/>
              </a:rPr>
              <a:t> - Linear - Sigmoid:</a:t>
            </a:r>
          </a:p>
          <a:p>
            <a:pPr lvl="1"/>
            <a:r>
              <a:rPr lang="en-US" sz="2000" dirty="0">
                <a:solidFill>
                  <a:schemeClr val="tx1"/>
                </a:solidFill>
                <a:latin typeface="Sitka Display" pitchFamily="2" charset="0"/>
              </a:rPr>
              <a:t>Input Layer (Linear): The input layer performs a linear transformation of the input features.</a:t>
            </a:r>
          </a:p>
          <a:p>
            <a:pPr lvl="1"/>
            <a:r>
              <a:rPr lang="en-US" sz="2000" dirty="0">
                <a:solidFill>
                  <a:schemeClr val="tx1"/>
                </a:solidFill>
                <a:latin typeface="Sitka Display" pitchFamily="2" charset="0"/>
              </a:rPr>
              <a:t>Hidden Layer (</a:t>
            </a:r>
            <a:r>
              <a:rPr lang="en-US" sz="2000" dirty="0" err="1">
                <a:solidFill>
                  <a:schemeClr val="tx1"/>
                </a:solidFill>
                <a:latin typeface="Sitka Display" pitchFamily="2" charset="0"/>
              </a:rPr>
              <a:t>ReLU</a:t>
            </a:r>
            <a:r>
              <a:rPr lang="en-US" sz="2000" dirty="0">
                <a:solidFill>
                  <a:schemeClr val="tx1"/>
                </a:solidFill>
                <a:latin typeface="Sitka Display" pitchFamily="2" charset="0"/>
              </a:rPr>
              <a:t>): The hidden layer applies the </a:t>
            </a:r>
            <a:r>
              <a:rPr lang="en-US" sz="2000" dirty="0" err="1">
                <a:solidFill>
                  <a:schemeClr val="tx1"/>
                </a:solidFill>
                <a:latin typeface="Sitka Display" pitchFamily="2" charset="0"/>
              </a:rPr>
              <a:t>ReLU</a:t>
            </a:r>
            <a:r>
              <a:rPr lang="en-US" sz="2000" dirty="0">
                <a:solidFill>
                  <a:schemeClr val="tx1"/>
                </a:solidFill>
                <a:latin typeface="Sitka Display" pitchFamily="2" charset="0"/>
              </a:rPr>
              <a:t> activation function to introduce non-linearity to the network.</a:t>
            </a:r>
          </a:p>
          <a:p>
            <a:pPr lvl="1"/>
            <a:r>
              <a:rPr lang="en-US" sz="2000" dirty="0">
                <a:solidFill>
                  <a:schemeClr val="tx1"/>
                </a:solidFill>
                <a:latin typeface="Sitka Display" pitchFamily="2" charset="0"/>
              </a:rPr>
              <a:t>Output Layer (Linear - Sigmoid): The output layer consists of a linear transformation followed by a sigmoid activation function. The linear transformation calculates the weighted sum of inputs, and the sigmoid activation function squashes the output to the range [0, 1], representing the probability of the positive class.</a:t>
            </a:r>
            <a:endParaRPr lang="en-IN" sz="2000" dirty="0">
              <a:solidFill>
                <a:schemeClr val="tx1"/>
              </a:solidFill>
              <a:latin typeface="Sitka Display" pitchFamily="2" charset="0"/>
            </a:endParaRPr>
          </a:p>
        </p:txBody>
      </p:sp>
    </p:spTree>
    <p:extLst>
      <p:ext uri="{BB962C8B-B14F-4D97-AF65-F5344CB8AC3E}">
        <p14:creationId xmlns:p14="http://schemas.microsoft.com/office/powerpoint/2010/main" val="194414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52DA69-3B12-561E-465C-752DA8F07D00}"/>
              </a:ext>
            </a:extLst>
          </p:cNvPr>
          <p:cNvSpPr>
            <a:spLocks noGrp="1"/>
          </p:cNvSpPr>
          <p:nvPr>
            <p:ph type="sldNum" sz="quarter" idx="14"/>
          </p:nvPr>
        </p:nvSpPr>
        <p:spPr/>
        <p:txBody>
          <a:bodyPr/>
          <a:lstStyle/>
          <a:p>
            <a:fld id="{45A3C14A-F937-4231-B6F1-40B429FAFB2F}" type="slidenum">
              <a:rPr lang="en-NZ" smtClean="0"/>
              <a:pPr/>
              <a:t>8</a:t>
            </a:fld>
            <a:endParaRPr lang="en-NZ" dirty="0"/>
          </a:p>
        </p:txBody>
      </p:sp>
      <p:sp>
        <p:nvSpPr>
          <p:cNvPr id="3" name="Title 2">
            <a:extLst>
              <a:ext uri="{FF2B5EF4-FFF2-40B4-BE49-F238E27FC236}">
                <a16:creationId xmlns:a16="http://schemas.microsoft.com/office/drawing/2014/main" id="{8908F31D-787D-341F-024A-67AC3A7D2F30}"/>
              </a:ext>
            </a:extLst>
          </p:cNvPr>
          <p:cNvSpPr>
            <a:spLocks noGrp="1"/>
          </p:cNvSpPr>
          <p:nvPr>
            <p:ph type="title"/>
          </p:nvPr>
        </p:nvSpPr>
        <p:spPr/>
        <p:txBody>
          <a:bodyPr/>
          <a:lstStyle/>
          <a:p>
            <a:r>
              <a:rPr lang="en-IN" dirty="0">
                <a:solidFill>
                  <a:schemeClr val="tx1"/>
                </a:solidFill>
              </a:rPr>
              <a:t>methodology</a:t>
            </a:r>
          </a:p>
        </p:txBody>
      </p:sp>
      <p:sp>
        <p:nvSpPr>
          <p:cNvPr id="4" name="Text Placeholder 3">
            <a:extLst>
              <a:ext uri="{FF2B5EF4-FFF2-40B4-BE49-F238E27FC236}">
                <a16:creationId xmlns:a16="http://schemas.microsoft.com/office/drawing/2014/main" id="{4753EC84-0167-AAC3-45D2-750829731392}"/>
              </a:ext>
            </a:extLst>
          </p:cNvPr>
          <p:cNvSpPr>
            <a:spLocks noGrp="1"/>
          </p:cNvSpPr>
          <p:nvPr>
            <p:ph type="body" sz="quarter" idx="17"/>
          </p:nvPr>
        </p:nvSpPr>
        <p:spPr/>
        <p:txBody>
          <a:bodyPr/>
          <a:lstStyle/>
          <a:p>
            <a:r>
              <a:rPr lang="en-IN" dirty="0">
                <a:solidFill>
                  <a:schemeClr val="tx1"/>
                </a:solidFill>
                <a:latin typeface="Sitka Display" pitchFamily="2" charset="0"/>
              </a:rPr>
              <a:t>Data processing</a:t>
            </a:r>
          </a:p>
          <a:p>
            <a:r>
              <a:rPr lang="en-IN" dirty="0">
                <a:solidFill>
                  <a:schemeClr val="tx1"/>
                </a:solidFill>
                <a:latin typeface="Sitka Display" pitchFamily="2" charset="0"/>
              </a:rPr>
              <a:t>Model Construction</a:t>
            </a:r>
          </a:p>
          <a:p>
            <a:r>
              <a:rPr lang="en-IN" dirty="0">
                <a:solidFill>
                  <a:schemeClr val="tx1"/>
                </a:solidFill>
                <a:latin typeface="Sitka Display" pitchFamily="2" charset="0"/>
              </a:rPr>
              <a:t>Model Training</a:t>
            </a:r>
          </a:p>
          <a:p>
            <a:r>
              <a:rPr lang="en-IN" dirty="0">
                <a:solidFill>
                  <a:schemeClr val="tx1"/>
                </a:solidFill>
                <a:latin typeface="Sitka Display" pitchFamily="2" charset="0"/>
              </a:rPr>
              <a:t>Model Evaluation</a:t>
            </a:r>
          </a:p>
          <a:p>
            <a:r>
              <a:rPr lang="en-IN" dirty="0">
                <a:solidFill>
                  <a:schemeClr val="tx1"/>
                </a:solidFill>
                <a:latin typeface="Sitka Display" pitchFamily="2" charset="0"/>
              </a:rPr>
              <a:t>Model Tuning</a:t>
            </a:r>
          </a:p>
          <a:p>
            <a:r>
              <a:rPr lang="en-IN" dirty="0">
                <a:solidFill>
                  <a:schemeClr val="tx1"/>
                </a:solidFill>
                <a:latin typeface="Sitka Display" pitchFamily="2" charset="0"/>
              </a:rPr>
              <a:t>Deployment</a:t>
            </a:r>
          </a:p>
        </p:txBody>
      </p:sp>
    </p:spTree>
    <p:extLst>
      <p:ext uri="{BB962C8B-B14F-4D97-AF65-F5344CB8AC3E}">
        <p14:creationId xmlns:p14="http://schemas.microsoft.com/office/powerpoint/2010/main" val="3099837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226002-0163-3FF3-AD2B-AA6463769CC5}"/>
              </a:ext>
            </a:extLst>
          </p:cNvPr>
          <p:cNvSpPr>
            <a:spLocks noGrp="1"/>
          </p:cNvSpPr>
          <p:nvPr>
            <p:ph type="sldNum" sz="quarter" idx="14"/>
          </p:nvPr>
        </p:nvSpPr>
        <p:spPr/>
        <p:txBody>
          <a:bodyPr/>
          <a:lstStyle/>
          <a:p>
            <a:fld id="{45A3C14A-F937-4231-B6F1-40B429FAFB2F}" type="slidenum">
              <a:rPr lang="en-NZ" smtClean="0"/>
              <a:pPr/>
              <a:t>9</a:t>
            </a:fld>
            <a:endParaRPr lang="en-NZ" dirty="0"/>
          </a:p>
        </p:txBody>
      </p:sp>
      <p:sp>
        <p:nvSpPr>
          <p:cNvPr id="3" name="Title 2">
            <a:extLst>
              <a:ext uri="{FF2B5EF4-FFF2-40B4-BE49-F238E27FC236}">
                <a16:creationId xmlns:a16="http://schemas.microsoft.com/office/drawing/2014/main" id="{700C6FC3-390C-0C06-5B49-404D4D609844}"/>
              </a:ext>
            </a:extLst>
          </p:cNvPr>
          <p:cNvSpPr>
            <a:spLocks noGrp="1"/>
          </p:cNvSpPr>
          <p:nvPr>
            <p:ph type="title"/>
          </p:nvPr>
        </p:nvSpPr>
        <p:spPr/>
        <p:txBody>
          <a:bodyPr/>
          <a:lstStyle/>
          <a:p>
            <a:r>
              <a:rPr lang="en-IN" dirty="0">
                <a:solidFill>
                  <a:schemeClr val="tx1"/>
                </a:solidFill>
              </a:rPr>
              <a:t>Key components</a:t>
            </a:r>
          </a:p>
        </p:txBody>
      </p:sp>
      <p:sp>
        <p:nvSpPr>
          <p:cNvPr id="4" name="Text Placeholder 3">
            <a:extLst>
              <a:ext uri="{FF2B5EF4-FFF2-40B4-BE49-F238E27FC236}">
                <a16:creationId xmlns:a16="http://schemas.microsoft.com/office/drawing/2014/main" id="{1575312D-9CF7-EB1B-1D74-A9EDDE4CFF83}"/>
              </a:ext>
            </a:extLst>
          </p:cNvPr>
          <p:cNvSpPr>
            <a:spLocks noGrp="1"/>
          </p:cNvSpPr>
          <p:nvPr>
            <p:ph type="body" sz="quarter" idx="17"/>
          </p:nvPr>
        </p:nvSpPr>
        <p:spPr/>
        <p:txBody>
          <a:bodyPr/>
          <a:lstStyle/>
          <a:p>
            <a:r>
              <a:rPr lang="en-US" dirty="0">
                <a:solidFill>
                  <a:schemeClr val="tx1"/>
                </a:solidFill>
                <a:latin typeface="Sitka Display" pitchFamily="2" charset="0"/>
              </a:rPr>
              <a:t>parameter initialization</a:t>
            </a:r>
          </a:p>
          <a:p>
            <a:r>
              <a:rPr lang="en-US" dirty="0">
                <a:solidFill>
                  <a:schemeClr val="tx1"/>
                </a:solidFill>
                <a:latin typeface="Sitka Display" pitchFamily="2" charset="0"/>
              </a:rPr>
              <a:t>forward propagation</a:t>
            </a:r>
          </a:p>
          <a:p>
            <a:r>
              <a:rPr lang="en-US" dirty="0">
                <a:solidFill>
                  <a:schemeClr val="tx1"/>
                </a:solidFill>
                <a:latin typeface="Sitka Display" pitchFamily="2" charset="0"/>
              </a:rPr>
              <a:t>cost computation</a:t>
            </a:r>
          </a:p>
          <a:p>
            <a:r>
              <a:rPr lang="en-US" dirty="0">
                <a:solidFill>
                  <a:schemeClr val="tx1"/>
                </a:solidFill>
                <a:latin typeface="Sitka Display" pitchFamily="2" charset="0"/>
              </a:rPr>
              <a:t>backward propagation</a:t>
            </a:r>
            <a:endParaRPr lang="en-IN" dirty="0">
              <a:solidFill>
                <a:schemeClr val="tx1"/>
              </a:solidFill>
              <a:latin typeface="Sitka Display" pitchFamily="2" charset="0"/>
            </a:endParaRPr>
          </a:p>
        </p:txBody>
      </p:sp>
    </p:spTree>
    <p:extLst>
      <p:ext uri="{BB962C8B-B14F-4D97-AF65-F5344CB8AC3E}">
        <p14:creationId xmlns:p14="http://schemas.microsoft.com/office/powerpoint/2010/main" val="2303113696"/>
      </p:ext>
    </p:extLst>
  </p:cSld>
  <p:clrMapOvr>
    <a:masterClrMapping/>
  </p:clrMapOvr>
</p:sld>
</file>

<file path=ppt/theme/theme1.xml><?xml version="1.0" encoding="utf-8"?>
<a:theme xmlns:a="http://schemas.openxmlformats.org/drawingml/2006/main" name="REVA Powerpoint Template - NEW">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roko_LI master PPT template vs6_17 May" id="{612B838A-5E32-418B-B7C4-7EB4F3A298E7}" vid="{DD7C752D-2EC0-456A-A201-074024275761}"/>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916671-0E7D-4594-8037-60C70BF44351}">
  <ds:schemaRefs>
    <ds:schemaRef ds:uri="http://schemas.microsoft.com/office/2006/documentManagement/types"/>
    <ds:schemaRef ds:uri="http://purl.org/dc/terms/"/>
    <ds:schemaRef ds:uri="http://schemas.microsoft.com/office/infopath/2007/PartnerControls"/>
    <ds:schemaRef ds:uri="http://www.w3.org/XML/1998/namespace"/>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9AE24FE-195A-4977-9740-21B0E7B6E4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REVA REVISED TEMPLATE_PPTs</Template>
  <TotalTime>1270</TotalTime>
  <Words>1034</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15</vt:i4>
      </vt:variant>
    </vt:vector>
  </HeadingPairs>
  <TitlesOfParts>
    <vt:vector size="29" baseType="lpstr">
      <vt:lpstr>Arial</vt:lpstr>
      <vt:lpstr>Nobel-Book</vt:lpstr>
      <vt:lpstr>Roboto Medium</vt:lpstr>
      <vt:lpstr>Sitka Banner</vt:lpstr>
      <vt:lpstr>Sitka Display</vt:lpstr>
      <vt:lpstr>REVA Powerpoint Template - NEW</vt:lpstr>
      <vt:lpstr>Agenda</vt:lpstr>
      <vt:lpstr>Divider</vt:lpstr>
      <vt:lpstr>Media / Video Slide</vt:lpstr>
      <vt:lpstr>Copy Slides</vt:lpstr>
      <vt:lpstr>Copy and Image</vt:lpstr>
      <vt:lpstr>Table &amp; Graphs Slide</vt:lpstr>
      <vt:lpstr>Flow Slides</vt:lpstr>
      <vt:lpstr>Thank You </vt:lpstr>
      <vt:lpstr>Developing an L-Layer Network</vt:lpstr>
      <vt:lpstr>Develop the L-Layer network:Use the helper functions you have implemented previously to build an $L$-layer neural network with the following structure: [LINEAR -&gt;RELU]$\times$(L-1) -&gt; LINEAR -&gt; SIGMOID.</vt:lpstr>
      <vt:lpstr>Abstract</vt:lpstr>
      <vt:lpstr>Problem description and analysis</vt:lpstr>
      <vt:lpstr>Dataset  information</vt:lpstr>
      <vt:lpstr>Proposed model</vt:lpstr>
      <vt:lpstr>approaches</vt:lpstr>
      <vt:lpstr>methodology</vt:lpstr>
      <vt:lpstr>Key components</vt:lpstr>
      <vt:lpstr>Helper functions</vt:lpstr>
      <vt:lpstr>Model architecture</vt:lpstr>
      <vt:lpstr>Relu activation</vt:lpstr>
      <vt:lpstr>Sigmoid activation</vt:lpstr>
      <vt:lpstr>Expected outcomes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Prasanth Thiruvenkadam</dc:creator>
  <cp:lastModifiedBy>DUDEKULA MOULALI SAHEB</cp:lastModifiedBy>
  <cp:revision>32</cp:revision>
  <cp:lastPrinted>2018-09-28T07:11:06Z</cp:lastPrinted>
  <dcterms:created xsi:type="dcterms:W3CDTF">2022-04-25T09:10:52Z</dcterms:created>
  <dcterms:modified xsi:type="dcterms:W3CDTF">2024-04-23T06:00:36Z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ies>
</file>