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imo Bold" charset="1" panose="020B0704020202020204"/>
      <p:regular r:id="rId16"/>
    </p:embeddedFont>
    <p:embeddedFont>
      <p:font typeface="Arimo" charset="1" panose="020B0604020202020204"/>
      <p:regular r:id="rId17"/>
    </p:embeddedFont>
    <p:embeddedFont>
      <p:font typeface="League Spartan" charset="1" panose="00000800000000000000"/>
      <p:regular r:id="rId18"/>
    </p:embeddedFont>
    <p:embeddedFont>
      <p:font typeface="Canva Sans Bold" charset="1" panose="020B0803030501040103"/>
      <p:regular r:id="rId19"/>
    </p:embeddedFont>
    <p:embeddedFont>
      <p:font typeface="HK Grotesk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https://www.vlerick.com/en/insights/trust-in-ai/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https://www.dreamstime.com/limitations-can-separate-person-world-lock-isolation-limits-pictured-as-human-figure-locked-inside-glass-image202042375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B508E">
                <a:alpha val="100000"/>
              </a:srgbClr>
            </a:gs>
            <a:gs pos="100000">
              <a:srgbClr val="83889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92373"/>
            <a:ext cx="17164548" cy="9102254"/>
            <a:chOff x="0" y="0"/>
            <a:chExt cx="6964336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3624565"/>
            </a:xfrm>
            <a:custGeom>
              <a:avLst/>
              <a:gdLst/>
              <a:ahLst/>
              <a:cxnLst/>
              <a:rect r="r" b="b" t="t" l="l"/>
              <a:pathLst>
                <a:path h="3624565" w="6897026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629650" y="3223236"/>
            <a:ext cx="8629650" cy="4784239"/>
          </a:xfrm>
          <a:custGeom>
            <a:avLst/>
            <a:gdLst/>
            <a:ahLst/>
            <a:cxnLst/>
            <a:rect r="r" b="b" t="t" l="l"/>
            <a:pathLst>
              <a:path h="4784239" w="8629650">
                <a:moveTo>
                  <a:pt x="0" y="0"/>
                </a:moveTo>
                <a:lnTo>
                  <a:pt x="8629650" y="0"/>
                </a:lnTo>
                <a:lnTo>
                  <a:pt x="8629650" y="4784239"/>
                </a:lnTo>
                <a:lnTo>
                  <a:pt x="0" y="47842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485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2294211"/>
            <a:ext cx="7186247" cy="7209908"/>
            <a:chOff x="0" y="0"/>
            <a:chExt cx="9581663" cy="961321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581663" cy="9511611"/>
            </a:xfrm>
            <a:custGeom>
              <a:avLst/>
              <a:gdLst/>
              <a:ahLst/>
              <a:cxnLst/>
              <a:rect r="r" b="b" t="t" l="l"/>
              <a:pathLst>
                <a:path h="9511611" w="9581663">
                  <a:moveTo>
                    <a:pt x="0" y="0"/>
                  </a:moveTo>
                  <a:lnTo>
                    <a:pt x="9581663" y="0"/>
                  </a:lnTo>
                  <a:lnTo>
                    <a:pt x="9581663" y="9511611"/>
                  </a:lnTo>
                  <a:lnTo>
                    <a:pt x="0" y="9511611"/>
                  </a:lnTo>
                  <a:close/>
                </a:path>
              </a:pathLst>
            </a:custGeom>
            <a:gradFill rotWithShape="true">
              <a:gsLst>
                <a:gs pos="0">
                  <a:srgbClr val="7794B6">
                    <a:alpha val="100000"/>
                  </a:srgbClr>
                </a:gs>
                <a:gs pos="100000">
                  <a:srgbClr val="DFFAFF">
                    <a:alpha val="100000"/>
                  </a:srgbClr>
                </a:gs>
              </a:gsLst>
              <a:lin ang="18900000"/>
            </a:gra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581663" cy="9613211"/>
            </a:xfrm>
            <a:custGeom>
              <a:avLst/>
              <a:gdLst/>
              <a:ahLst/>
              <a:cxnLst/>
              <a:rect r="r" b="b" t="t" l="l"/>
              <a:pathLst>
                <a:path h="9613211" w="9581663">
                  <a:moveTo>
                    <a:pt x="0" y="9511611"/>
                  </a:moveTo>
                  <a:lnTo>
                    <a:pt x="9581663" y="9511611"/>
                  </a:lnTo>
                  <a:lnTo>
                    <a:pt x="9454663" y="9613211"/>
                  </a:lnTo>
                  <a:cubicBezTo>
                    <a:pt x="9454663" y="9613211"/>
                    <a:pt x="8464063" y="9537011"/>
                    <a:pt x="8362463" y="9537011"/>
                  </a:cubicBezTo>
                  <a:lnTo>
                    <a:pt x="1219200" y="9537011"/>
                  </a:lnTo>
                  <a:cubicBezTo>
                    <a:pt x="1117600" y="9537011"/>
                    <a:pt x="127000" y="9613211"/>
                    <a:pt x="127000" y="9613211"/>
                  </a:cubicBezTo>
                  <a:lnTo>
                    <a:pt x="0" y="9511611"/>
                  </a:lnTo>
                  <a:lnTo>
                    <a:pt x="0" y="0"/>
                  </a:lnTo>
                  <a:lnTo>
                    <a:pt x="9581663" y="0"/>
                  </a:lnTo>
                  <a:lnTo>
                    <a:pt x="9581663" y="9511611"/>
                  </a:lnTo>
                  <a:lnTo>
                    <a:pt x="12700" y="9511611"/>
                  </a:lnTo>
                  <a:lnTo>
                    <a:pt x="12700" y="9498911"/>
                  </a:lnTo>
                  <a:lnTo>
                    <a:pt x="9568963" y="9498911"/>
                  </a:lnTo>
                  <a:lnTo>
                    <a:pt x="9568963" y="12700"/>
                  </a:lnTo>
                  <a:lnTo>
                    <a:pt x="12700" y="12700"/>
                  </a:lnTo>
                  <a:lnTo>
                    <a:pt x="12700" y="9511611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85725"/>
              <a:ext cx="9581663" cy="9597336"/>
            </a:xfrm>
            <a:prstGeom prst="rect">
              <a:avLst/>
            </a:prstGeom>
          </p:spPr>
          <p:txBody>
            <a:bodyPr anchor="t" rtlCol="false" tIns="203200" lIns="203200" bIns="203200" rIns="203200"/>
            <a:lstStyle/>
            <a:p>
              <a:pPr algn="l">
                <a:lnSpc>
                  <a:spcPts val="4479"/>
                </a:lnSpc>
              </a:pPr>
              <a:r>
                <a:rPr lang="en-US" sz="3199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Presented by: </a:t>
              </a:r>
            </a:p>
            <a:p>
              <a:pPr algn="l">
                <a:lnSpc>
                  <a:spcPts val="4479"/>
                </a:lnSpc>
              </a:pPr>
            </a:p>
            <a:p>
              <a:pPr algn="l">
                <a:lnSpc>
                  <a:spcPts val="4479"/>
                </a:lnSpc>
              </a:pPr>
              <a:r>
                <a:rPr lang="en-US" sz="3199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Group-03 (PSY101, Section-14)</a:t>
              </a:r>
            </a:p>
            <a:p>
              <a:pPr algn="l">
                <a:lnSpc>
                  <a:spcPts val="4479"/>
                </a:lnSpc>
              </a:pPr>
            </a:p>
            <a:p>
              <a:pPr algn="l">
                <a:lnSpc>
                  <a:spcPts val="4479"/>
                </a:lnSpc>
              </a:pPr>
              <a:r>
                <a:rPr lang="en-US" sz="3199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Humayra Adiba</a:t>
              </a:r>
            </a:p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ID- 23201401</a:t>
              </a:r>
            </a:p>
            <a:p>
              <a:pPr algn="l">
                <a:lnSpc>
                  <a:spcPts val="4479"/>
                </a:lnSpc>
              </a:pPr>
              <a:r>
                <a:rPr lang="en-US" sz="3199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Samaila Islam Ocean</a:t>
              </a:r>
            </a:p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ID- 22236076</a:t>
              </a:r>
            </a:p>
            <a:p>
              <a:pPr algn="l">
                <a:lnSpc>
                  <a:spcPts val="4479"/>
                </a:lnSpc>
              </a:pPr>
              <a:r>
                <a:rPr lang="en-US" sz="3199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Tasnim Rahman Moumita</a:t>
              </a:r>
            </a:p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ID- 22301689</a:t>
              </a:r>
            </a:p>
            <a:p>
              <a:pPr algn="l">
                <a:lnSpc>
                  <a:spcPts val="4479"/>
                </a:lnSpc>
              </a:pPr>
              <a:r>
                <a:rPr lang="en-US" sz="3199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Kazi Fouzia</a:t>
              </a:r>
            </a:p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ID- 23117006 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642856" y="866775"/>
            <a:ext cx="15002287" cy="1198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62"/>
              </a:lnSpc>
            </a:pPr>
            <a:r>
              <a:rPr lang="en-US" sz="683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Trust in Human–AI Interaction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59334"/>
            <a:ext cx="17164548" cy="9354687"/>
            <a:chOff x="0" y="0"/>
            <a:chExt cx="6964336" cy="37955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3726986"/>
            </a:xfrm>
            <a:custGeom>
              <a:avLst/>
              <a:gdLst/>
              <a:ahLst/>
              <a:cxnLst/>
              <a:rect r="r" b="b" t="t" l="l"/>
              <a:pathLst>
                <a:path h="3726986" w="6897026">
                  <a:moveTo>
                    <a:pt x="43180" y="3726986"/>
                  </a:moveTo>
                  <a:lnTo>
                    <a:pt x="6853846" y="3726986"/>
                  </a:lnTo>
                  <a:cubicBezTo>
                    <a:pt x="6877976" y="3726986"/>
                    <a:pt x="6897026" y="3707936"/>
                    <a:pt x="6897026" y="3683807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683807"/>
                  </a:lnTo>
                  <a:cubicBezTo>
                    <a:pt x="0" y="3707936"/>
                    <a:pt x="19050" y="3726986"/>
                    <a:pt x="43180" y="3726986"/>
                  </a:cubicBezTo>
                  <a:close/>
                </a:path>
              </a:pathLst>
            </a:custGeom>
            <a:solidFill>
              <a:srgbClr val="F4F6FC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3795566"/>
            </a:xfrm>
            <a:custGeom>
              <a:avLst/>
              <a:gdLst/>
              <a:ahLst/>
              <a:cxnLst/>
              <a:rect r="r" b="b" t="t" l="l"/>
              <a:pathLst>
                <a:path h="3795566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696507"/>
                  </a:lnTo>
                  <a:cubicBezTo>
                    <a:pt x="0" y="3723177"/>
                    <a:pt x="17780" y="3744766"/>
                    <a:pt x="43180" y="3751116"/>
                  </a:cubicBezTo>
                  <a:cubicBezTo>
                    <a:pt x="48260" y="3776516"/>
                    <a:pt x="71120" y="3795566"/>
                    <a:pt x="97790" y="3795566"/>
                  </a:cubicBezTo>
                  <a:lnTo>
                    <a:pt x="6908457" y="3795566"/>
                  </a:lnTo>
                  <a:cubicBezTo>
                    <a:pt x="6938936" y="3795566"/>
                    <a:pt x="6964336" y="3770166"/>
                    <a:pt x="6964336" y="3739686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696507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696507"/>
                  </a:lnTo>
                  <a:cubicBezTo>
                    <a:pt x="6909726" y="3720636"/>
                    <a:pt x="6890676" y="3739686"/>
                    <a:pt x="6866546" y="3739686"/>
                  </a:cubicBezTo>
                  <a:lnTo>
                    <a:pt x="55880" y="3739686"/>
                  </a:lnTo>
                  <a:cubicBezTo>
                    <a:pt x="31750" y="3739686"/>
                    <a:pt x="12700" y="3720636"/>
                    <a:pt x="12700" y="3696507"/>
                  </a:cubicBezTo>
                  <a:close/>
                </a:path>
              </a:pathLst>
            </a:custGeom>
            <a:solidFill>
              <a:srgbClr val="050A3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594477" y="4179253"/>
            <a:ext cx="12709013" cy="2397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98"/>
              </a:lnSpc>
            </a:pPr>
            <a:r>
              <a:rPr lang="en-US" b="true" sz="13998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B508E">
                <a:alpha val="100000"/>
              </a:srgbClr>
            </a:gs>
            <a:gs pos="100000">
              <a:srgbClr val="83889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76305" y="0"/>
            <a:ext cx="14335390" cy="1104100"/>
            <a:chOff x="0" y="0"/>
            <a:chExt cx="6964336" cy="5363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467807"/>
            </a:xfrm>
            <a:custGeom>
              <a:avLst/>
              <a:gdLst/>
              <a:ahLst/>
              <a:cxnLst/>
              <a:rect r="r" b="b" t="t" l="l"/>
              <a:pathLst>
                <a:path h="467807" w="6897026">
                  <a:moveTo>
                    <a:pt x="43180" y="467807"/>
                  </a:moveTo>
                  <a:lnTo>
                    <a:pt x="6853846" y="467807"/>
                  </a:lnTo>
                  <a:cubicBezTo>
                    <a:pt x="6877976" y="467807"/>
                    <a:pt x="6897026" y="448757"/>
                    <a:pt x="6897026" y="424627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424627"/>
                  </a:lnTo>
                  <a:cubicBezTo>
                    <a:pt x="0" y="448757"/>
                    <a:pt x="19050" y="467807"/>
                    <a:pt x="43180" y="4678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536387"/>
            </a:xfrm>
            <a:custGeom>
              <a:avLst/>
              <a:gdLst/>
              <a:ahLst/>
              <a:cxnLst/>
              <a:rect r="r" b="b" t="t" l="l"/>
              <a:pathLst>
                <a:path h="536387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437327"/>
                  </a:lnTo>
                  <a:cubicBezTo>
                    <a:pt x="0" y="463997"/>
                    <a:pt x="17780" y="485587"/>
                    <a:pt x="43180" y="491937"/>
                  </a:cubicBezTo>
                  <a:cubicBezTo>
                    <a:pt x="48260" y="517337"/>
                    <a:pt x="71120" y="536387"/>
                    <a:pt x="97790" y="536387"/>
                  </a:cubicBezTo>
                  <a:lnTo>
                    <a:pt x="6908457" y="536387"/>
                  </a:lnTo>
                  <a:cubicBezTo>
                    <a:pt x="6938936" y="536387"/>
                    <a:pt x="6964336" y="510987"/>
                    <a:pt x="6964336" y="480507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437327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437327"/>
                  </a:lnTo>
                  <a:cubicBezTo>
                    <a:pt x="6909726" y="461457"/>
                    <a:pt x="6890676" y="480507"/>
                    <a:pt x="6866546" y="480507"/>
                  </a:cubicBezTo>
                  <a:lnTo>
                    <a:pt x="55880" y="480507"/>
                  </a:lnTo>
                  <a:cubicBezTo>
                    <a:pt x="31750" y="480507"/>
                    <a:pt x="12700" y="461457"/>
                    <a:pt x="12700" y="437327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003365" y="166053"/>
            <a:ext cx="14335390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1B43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“W</a:t>
            </a:r>
            <a:r>
              <a:rPr lang="en-US" sz="4000">
                <a:solidFill>
                  <a:srgbClr val="1B43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 don’t just use AI — we decide whether to trust it.”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45352" y="855027"/>
            <a:ext cx="17294840" cy="9634468"/>
            <a:chOff x="0" y="0"/>
            <a:chExt cx="23059786" cy="128459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198197" cy="12845957"/>
            </a:xfrm>
            <a:custGeom>
              <a:avLst/>
              <a:gdLst/>
              <a:ahLst/>
              <a:cxnLst/>
              <a:rect r="r" b="b" t="t" l="l"/>
              <a:pathLst>
                <a:path h="12845957" w="11198197">
                  <a:moveTo>
                    <a:pt x="0" y="0"/>
                  </a:moveTo>
                  <a:lnTo>
                    <a:pt x="11198197" y="0"/>
                  </a:lnTo>
                  <a:lnTo>
                    <a:pt x="11198197" y="12845957"/>
                  </a:lnTo>
                  <a:lnTo>
                    <a:pt x="0" y="12845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5000"/>
              </a:blip>
              <a:stretch>
                <a:fillRect l="-14714" t="0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12312397" y="1151498"/>
              <a:ext cx="10023551" cy="2316553"/>
              <a:chOff x="0" y="0"/>
              <a:chExt cx="2715087" cy="627486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12700" y="12700"/>
                <a:ext cx="2647777" cy="558906"/>
              </a:xfrm>
              <a:custGeom>
                <a:avLst/>
                <a:gdLst/>
                <a:ahLst/>
                <a:cxnLst/>
                <a:rect r="r" b="b" t="t" l="l"/>
                <a:pathLst>
                  <a:path h="558906" w="2647777">
                    <a:moveTo>
                      <a:pt x="43180" y="558906"/>
                    </a:moveTo>
                    <a:lnTo>
                      <a:pt x="2604597" y="558906"/>
                    </a:lnTo>
                    <a:cubicBezTo>
                      <a:pt x="2628727" y="558906"/>
                      <a:pt x="2647777" y="539856"/>
                      <a:pt x="2647777" y="515726"/>
                    </a:cubicBezTo>
                    <a:lnTo>
                      <a:pt x="2647777" y="43180"/>
                    </a:lnTo>
                    <a:cubicBezTo>
                      <a:pt x="2647777" y="19050"/>
                      <a:pt x="2628727" y="0"/>
                      <a:pt x="2604597" y="0"/>
                    </a:cubicBezTo>
                    <a:lnTo>
                      <a:pt x="43180" y="0"/>
                    </a:lnTo>
                    <a:cubicBezTo>
                      <a:pt x="19050" y="0"/>
                      <a:pt x="0" y="19050"/>
                      <a:pt x="0" y="43180"/>
                    </a:cubicBezTo>
                    <a:lnTo>
                      <a:pt x="0" y="515726"/>
                    </a:lnTo>
                    <a:cubicBezTo>
                      <a:pt x="0" y="539856"/>
                      <a:pt x="19050" y="558906"/>
                      <a:pt x="43180" y="55890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715087" cy="627486"/>
              </a:xfrm>
              <a:custGeom>
                <a:avLst/>
                <a:gdLst/>
                <a:ahLst/>
                <a:cxnLst/>
                <a:rect r="r" b="b" t="t" l="l"/>
                <a:pathLst>
                  <a:path h="627486" w="2715087">
                    <a:moveTo>
                      <a:pt x="2671907" y="44450"/>
                    </a:moveTo>
                    <a:cubicBezTo>
                      <a:pt x="2666827" y="19050"/>
                      <a:pt x="2643967" y="0"/>
                      <a:pt x="2617297" y="0"/>
                    </a:cubicBezTo>
                    <a:lnTo>
                      <a:pt x="55880" y="0"/>
                    </a:lnTo>
                    <a:cubicBezTo>
                      <a:pt x="25400" y="0"/>
                      <a:pt x="0" y="25400"/>
                      <a:pt x="0" y="55880"/>
                    </a:cubicBezTo>
                    <a:lnTo>
                      <a:pt x="0" y="528426"/>
                    </a:lnTo>
                    <a:cubicBezTo>
                      <a:pt x="0" y="555096"/>
                      <a:pt x="17780" y="576686"/>
                      <a:pt x="43180" y="583036"/>
                    </a:cubicBezTo>
                    <a:cubicBezTo>
                      <a:pt x="48260" y="608436"/>
                      <a:pt x="71120" y="627486"/>
                      <a:pt x="97790" y="627486"/>
                    </a:cubicBezTo>
                    <a:lnTo>
                      <a:pt x="2659207" y="627486"/>
                    </a:lnTo>
                    <a:cubicBezTo>
                      <a:pt x="2689687" y="627486"/>
                      <a:pt x="2715087" y="602086"/>
                      <a:pt x="2715087" y="571606"/>
                    </a:cubicBezTo>
                    <a:lnTo>
                      <a:pt x="2715087" y="99060"/>
                    </a:lnTo>
                    <a:cubicBezTo>
                      <a:pt x="2715087" y="72390"/>
                      <a:pt x="2697307" y="50800"/>
                      <a:pt x="2671907" y="44450"/>
                    </a:cubicBezTo>
                    <a:close/>
                    <a:moveTo>
                      <a:pt x="12700" y="528426"/>
                    </a:moveTo>
                    <a:lnTo>
                      <a:pt x="12700" y="55880"/>
                    </a:lnTo>
                    <a:cubicBezTo>
                      <a:pt x="12700" y="31750"/>
                      <a:pt x="31750" y="12700"/>
                      <a:pt x="55880" y="12700"/>
                    </a:cubicBezTo>
                    <a:lnTo>
                      <a:pt x="2617297" y="12700"/>
                    </a:lnTo>
                    <a:cubicBezTo>
                      <a:pt x="2641427" y="12700"/>
                      <a:pt x="2660477" y="31750"/>
                      <a:pt x="2660477" y="55880"/>
                    </a:cubicBezTo>
                    <a:lnTo>
                      <a:pt x="2660477" y="528426"/>
                    </a:lnTo>
                    <a:cubicBezTo>
                      <a:pt x="2660477" y="552556"/>
                      <a:pt x="2641427" y="571606"/>
                      <a:pt x="2617297" y="571606"/>
                    </a:cubicBezTo>
                    <a:lnTo>
                      <a:pt x="55880" y="571606"/>
                    </a:lnTo>
                    <a:cubicBezTo>
                      <a:pt x="31750" y="571606"/>
                      <a:pt x="12700" y="552556"/>
                      <a:pt x="12700" y="528426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12312397" y="4287451"/>
              <a:ext cx="10023551" cy="2442672"/>
              <a:chOff x="0" y="0"/>
              <a:chExt cx="2715087" cy="661649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12700" y="12700"/>
                <a:ext cx="2647777" cy="593069"/>
              </a:xfrm>
              <a:custGeom>
                <a:avLst/>
                <a:gdLst/>
                <a:ahLst/>
                <a:cxnLst/>
                <a:rect r="r" b="b" t="t" l="l"/>
                <a:pathLst>
                  <a:path h="593069" w="2647777">
                    <a:moveTo>
                      <a:pt x="43180" y="593069"/>
                    </a:moveTo>
                    <a:lnTo>
                      <a:pt x="2604597" y="593069"/>
                    </a:lnTo>
                    <a:cubicBezTo>
                      <a:pt x="2628727" y="593069"/>
                      <a:pt x="2647777" y="574019"/>
                      <a:pt x="2647777" y="549889"/>
                    </a:cubicBezTo>
                    <a:lnTo>
                      <a:pt x="2647777" y="43180"/>
                    </a:lnTo>
                    <a:cubicBezTo>
                      <a:pt x="2647777" y="19050"/>
                      <a:pt x="2628727" y="0"/>
                      <a:pt x="2604597" y="0"/>
                    </a:cubicBezTo>
                    <a:lnTo>
                      <a:pt x="43180" y="0"/>
                    </a:lnTo>
                    <a:cubicBezTo>
                      <a:pt x="19050" y="0"/>
                      <a:pt x="0" y="19050"/>
                      <a:pt x="0" y="43180"/>
                    </a:cubicBezTo>
                    <a:lnTo>
                      <a:pt x="0" y="549889"/>
                    </a:lnTo>
                    <a:cubicBezTo>
                      <a:pt x="0" y="574019"/>
                      <a:pt x="19050" y="593069"/>
                      <a:pt x="43180" y="59306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715087" cy="661648"/>
              </a:xfrm>
              <a:custGeom>
                <a:avLst/>
                <a:gdLst/>
                <a:ahLst/>
                <a:cxnLst/>
                <a:rect r="r" b="b" t="t" l="l"/>
                <a:pathLst>
                  <a:path h="661648" w="2715087">
                    <a:moveTo>
                      <a:pt x="2671907" y="44450"/>
                    </a:moveTo>
                    <a:cubicBezTo>
                      <a:pt x="2666827" y="19050"/>
                      <a:pt x="2643967" y="0"/>
                      <a:pt x="2617297" y="0"/>
                    </a:cubicBezTo>
                    <a:lnTo>
                      <a:pt x="55880" y="0"/>
                    </a:lnTo>
                    <a:cubicBezTo>
                      <a:pt x="25400" y="0"/>
                      <a:pt x="0" y="25400"/>
                      <a:pt x="0" y="55880"/>
                    </a:cubicBezTo>
                    <a:lnTo>
                      <a:pt x="0" y="562589"/>
                    </a:lnTo>
                    <a:cubicBezTo>
                      <a:pt x="0" y="589259"/>
                      <a:pt x="17780" y="610848"/>
                      <a:pt x="43180" y="617198"/>
                    </a:cubicBezTo>
                    <a:cubicBezTo>
                      <a:pt x="48260" y="642598"/>
                      <a:pt x="71120" y="661648"/>
                      <a:pt x="97790" y="661648"/>
                    </a:cubicBezTo>
                    <a:lnTo>
                      <a:pt x="2659207" y="661648"/>
                    </a:lnTo>
                    <a:cubicBezTo>
                      <a:pt x="2689687" y="661648"/>
                      <a:pt x="2715087" y="636248"/>
                      <a:pt x="2715087" y="605769"/>
                    </a:cubicBezTo>
                    <a:lnTo>
                      <a:pt x="2715087" y="99060"/>
                    </a:lnTo>
                    <a:cubicBezTo>
                      <a:pt x="2715087" y="72390"/>
                      <a:pt x="2697307" y="50800"/>
                      <a:pt x="2671907" y="44450"/>
                    </a:cubicBezTo>
                    <a:close/>
                    <a:moveTo>
                      <a:pt x="12700" y="562589"/>
                    </a:moveTo>
                    <a:lnTo>
                      <a:pt x="12700" y="55880"/>
                    </a:lnTo>
                    <a:cubicBezTo>
                      <a:pt x="12700" y="31750"/>
                      <a:pt x="31750" y="12700"/>
                      <a:pt x="55880" y="12700"/>
                    </a:cubicBezTo>
                    <a:lnTo>
                      <a:pt x="2617297" y="12700"/>
                    </a:lnTo>
                    <a:cubicBezTo>
                      <a:pt x="2641427" y="12700"/>
                      <a:pt x="2660477" y="31750"/>
                      <a:pt x="2660477" y="55880"/>
                    </a:cubicBezTo>
                    <a:lnTo>
                      <a:pt x="2660477" y="562589"/>
                    </a:lnTo>
                    <a:cubicBezTo>
                      <a:pt x="2660477" y="586719"/>
                      <a:pt x="2641427" y="605769"/>
                      <a:pt x="2617297" y="605769"/>
                    </a:cubicBezTo>
                    <a:lnTo>
                      <a:pt x="55880" y="605769"/>
                    </a:lnTo>
                    <a:cubicBezTo>
                      <a:pt x="31750" y="605769"/>
                      <a:pt x="12700" y="586719"/>
                      <a:pt x="12700" y="562589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4" id="14"/>
            <p:cNvGrpSpPr/>
            <p:nvPr/>
          </p:nvGrpSpPr>
          <p:grpSpPr>
            <a:xfrm rot="0">
              <a:off x="12312397" y="7261128"/>
              <a:ext cx="10023551" cy="3943235"/>
              <a:chOff x="0" y="0"/>
              <a:chExt cx="2715087" cy="106810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12700" y="12700"/>
                <a:ext cx="2647777" cy="999527"/>
              </a:xfrm>
              <a:custGeom>
                <a:avLst/>
                <a:gdLst/>
                <a:ahLst/>
                <a:cxnLst/>
                <a:rect r="r" b="b" t="t" l="l"/>
                <a:pathLst>
                  <a:path h="999527" w="2647777">
                    <a:moveTo>
                      <a:pt x="43180" y="999527"/>
                    </a:moveTo>
                    <a:lnTo>
                      <a:pt x="2604597" y="999527"/>
                    </a:lnTo>
                    <a:cubicBezTo>
                      <a:pt x="2628727" y="999527"/>
                      <a:pt x="2647777" y="980477"/>
                      <a:pt x="2647777" y="956347"/>
                    </a:cubicBezTo>
                    <a:lnTo>
                      <a:pt x="2647777" y="43180"/>
                    </a:lnTo>
                    <a:cubicBezTo>
                      <a:pt x="2647777" y="19050"/>
                      <a:pt x="2628727" y="0"/>
                      <a:pt x="2604597" y="0"/>
                    </a:cubicBezTo>
                    <a:lnTo>
                      <a:pt x="43180" y="0"/>
                    </a:lnTo>
                    <a:cubicBezTo>
                      <a:pt x="19050" y="0"/>
                      <a:pt x="0" y="19050"/>
                      <a:pt x="0" y="43180"/>
                    </a:cubicBezTo>
                    <a:lnTo>
                      <a:pt x="0" y="956347"/>
                    </a:lnTo>
                    <a:cubicBezTo>
                      <a:pt x="0" y="980477"/>
                      <a:pt x="19050" y="999527"/>
                      <a:pt x="43180" y="99952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715087" cy="1068107"/>
              </a:xfrm>
              <a:custGeom>
                <a:avLst/>
                <a:gdLst/>
                <a:ahLst/>
                <a:cxnLst/>
                <a:rect r="r" b="b" t="t" l="l"/>
                <a:pathLst>
                  <a:path h="1068107" w="2715087">
                    <a:moveTo>
                      <a:pt x="2671907" y="44450"/>
                    </a:moveTo>
                    <a:cubicBezTo>
                      <a:pt x="2666827" y="19050"/>
                      <a:pt x="2643967" y="0"/>
                      <a:pt x="2617297" y="0"/>
                    </a:cubicBezTo>
                    <a:lnTo>
                      <a:pt x="55880" y="0"/>
                    </a:lnTo>
                    <a:cubicBezTo>
                      <a:pt x="25400" y="0"/>
                      <a:pt x="0" y="25400"/>
                      <a:pt x="0" y="55880"/>
                    </a:cubicBezTo>
                    <a:lnTo>
                      <a:pt x="0" y="969047"/>
                    </a:lnTo>
                    <a:cubicBezTo>
                      <a:pt x="0" y="995717"/>
                      <a:pt x="17780" y="1017307"/>
                      <a:pt x="43180" y="1023657"/>
                    </a:cubicBezTo>
                    <a:cubicBezTo>
                      <a:pt x="48260" y="1049057"/>
                      <a:pt x="71120" y="1068107"/>
                      <a:pt x="97790" y="1068107"/>
                    </a:cubicBezTo>
                    <a:lnTo>
                      <a:pt x="2659207" y="1068107"/>
                    </a:lnTo>
                    <a:cubicBezTo>
                      <a:pt x="2689687" y="1068107"/>
                      <a:pt x="2715087" y="1042707"/>
                      <a:pt x="2715087" y="1012227"/>
                    </a:cubicBezTo>
                    <a:lnTo>
                      <a:pt x="2715087" y="99060"/>
                    </a:lnTo>
                    <a:cubicBezTo>
                      <a:pt x="2715087" y="72390"/>
                      <a:pt x="2697307" y="50800"/>
                      <a:pt x="2671907" y="44450"/>
                    </a:cubicBezTo>
                    <a:close/>
                    <a:moveTo>
                      <a:pt x="12700" y="969047"/>
                    </a:moveTo>
                    <a:lnTo>
                      <a:pt x="12700" y="55880"/>
                    </a:lnTo>
                    <a:cubicBezTo>
                      <a:pt x="12700" y="31750"/>
                      <a:pt x="31750" y="12700"/>
                      <a:pt x="55880" y="12700"/>
                    </a:cubicBezTo>
                    <a:lnTo>
                      <a:pt x="2617297" y="12700"/>
                    </a:lnTo>
                    <a:cubicBezTo>
                      <a:pt x="2641427" y="12700"/>
                      <a:pt x="2660477" y="31750"/>
                      <a:pt x="2660477" y="55880"/>
                    </a:cubicBezTo>
                    <a:lnTo>
                      <a:pt x="2660477" y="969047"/>
                    </a:lnTo>
                    <a:cubicBezTo>
                      <a:pt x="2660477" y="993177"/>
                      <a:pt x="2641427" y="1012227"/>
                      <a:pt x="2617297" y="1012227"/>
                    </a:cubicBezTo>
                    <a:lnTo>
                      <a:pt x="55880" y="1012227"/>
                    </a:lnTo>
                    <a:cubicBezTo>
                      <a:pt x="31750" y="1012227"/>
                      <a:pt x="12700" y="993177"/>
                      <a:pt x="12700" y="96904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12732795" y="1538953"/>
              <a:ext cx="1112786" cy="1541643"/>
            </a:xfrm>
            <a:custGeom>
              <a:avLst/>
              <a:gdLst/>
              <a:ahLst/>
              <a:cxnLst/>
              <a:rect r="r" b="b" t="t" l="l"/>
              <a:pathLst>
                <a:path h="1541643" w="1112786">
                  <a:moveTo>
                    <a:pt x="0" y="0"/>
                  </a:moveTo>
                  <a:lnTo>
                    <a:pt x="1112786" y="0"/>
                  </a:lnTo>
                  <a:lnTo>
                    <a:pt x="1112786" y="1541642"/>
                  </a:lnTo>
                  <a:lnTo>
                    <a:pt x="0" y="15416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2494680" y="4893934"/>
              <a:ext cx="1703623" cy="1229706"/>
            </a:xfrm>
            <a:custGeom>
              <a:avLst/>
              <a:gdLst/>
              <a:ahLst/>
              <a:cxnLst/>
              <a:rect r="r" b="b" t="t" l="l"/>
              <a:pathLst>
                <a:path h="1229706" w="1703623">
                  <a:moveTo>
                    <a:pt x="0" y="0"/>
                  </a:moveTo>
                  <a:lnTo>
                    <a:pt x="1703623" y="0"/>
                  </a:lnTo>
                  <a:lnTo>
                    <a:pt x="1703623" y="1229706"/>
                  </a:lnTo>
                  <a:lnTo>
                    <a:pt x="0" y="1229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732795" y="8330324"/>
              <a:ext cx="1227393" cy="1214003"/>
            </a:xfrm>
            <a:custGeom>
              <a:avLst/>
              <a:gdLst/>
              <a:ahLst/>
              <a:cxnLst/>
              <a:rect r="r" b="b" t="t" l="l"/>
              <a:pathLst>
                <a:path h="1214003" w="1227393">
                  <a:moveTo>
                    <a:pt x="0" y="0"/>
                  </a:moveTo>
                  <a:lnTo>
                    <a:pt x="1227393" y="0"/>
                  </a:lnTo>
                  <a:lnTo>
                    <a:pt x="1227393" y="1214002"/>
                  </a:lnTo>
                  <a:lnTo>
                    <a:pt x="0" y="12140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377797" y="524197"/>
              <a:ext cx="11590620" cy="28424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740"/>
                </a:lnSpc>
                <a:spcBef>
                  <a:spcPct val="0"/>
                </a:spcBef>
              </a:pPr>
              <a:r>
                <a:rPr lang="en-US" sz="4100">
                  <a:solidFill>
                    <a:srgbClr val="5DE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Rese</a:t>
              </a:r>
              <a:r>
                <a:rPr lang="en-US" b="true" sz="4100">
                  <a:solidFill>
                    <a:srgbClr val="5DE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arch Question: How Individuals percieve and trust AI in daily life?</a:t>
              </a:r>
            </a:p>
          </p:txBody>
        </p:sp>
        <p:sp>
          <p:nvSpPr>
            <p:cNvPr name="AutoShape 21" id="21"/>
            <p:cNvSpPr/>
            <p:nvPr/>
          </p:nvSpPr>
          <p:spPr>
            <a:xfrm flipV="true">
              <a:off x="10844753" y="9207346"/>
              <a:ext cx="1481642" cy="2540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 flipV="true">
              <a:off x="7798742" y="2669861"/>
              <a:ext cx="4578453" cy="2540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 flipV="true">
              <a:off x="10844753" y="5496087"/>
              <a:ext cx="1467503" cy="1270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>
              <a:off x="9838816" y="4405757"/>
              <a:ext cx="1005937" cy="1090330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 flipV="true">
              <a:off x="3578207" y="4431157"/>
              <a:ext cx="6260455" cy="38099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7798742" y="2582691"/>
              <a:ext cx="225139" cy="225139"/>
            </a:xfrm>
            <a:custGeom>
              <a:avLst/>
              <a:gdLst/>
              <a:ahLst/>
              <a:cxnLst/>
              <a:rect r="r" b="b" t="t" l="l"/>
              <a:pathLst>
                <a:path h="225139" w="225139">
                  <a:moveTo>
                    <a:pt x="0" y="0"/>
                  </a:moveTo>
                  <a:lnTo>
                    <a:pt x="225139" y="0"/>
                  </a:lnTo>
                  <a:lnTo>
                    <a:pt x="225139" y="225139"/>
                  </a:lnTo>
                  <a:lnTo>
                    <a:pt x="0" y="2251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14198303" y="1921620"/>
              <a:ext cx="8058409" cy="773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b="true" sz="35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Method: Student Survey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14366676" y="4524500"/>
              <a:ext cx="8693110" cy="15991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00"/>
                </a:lnSpc>
                <a:spcBef>
                  <a:spcPct val="0"/>
                </a:spcBef>
              </a:pPr>
              <a:r>
                <a:rPr lang="en-US" b="true" sz="35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Source: Based on Arxiv Research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14366676" y="7574338"/>
              <a:ext cx="8314162" cy="32501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00"/>
                </a:lnSpc>
                <a:spcBef>
                  <a:spcPct val="0"/>
                </a:spcBef>
              </a:pPr>
              <a:r>
                <a:rPr lang="en-US" b="true" sz="35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Tool: 5-point Likert Scale (Reliability, Integrity, Security, Harmfulness, Trust)</a:t>
              </a:r>
            </a:p>
          </p:txBody>
        </p:sp>
        <p:sp>
          <p:nvSpPr>
            <p:cNvPr name="Freeform 30" id="30"/>
            <p:cNvSpPr/>
            <p:nvPr/>
          </p:nvSpPr>
          <p:spPr>
            <a:xfrm flipH="false" flipV="false" rot="0">
              <a:off x="3578207" y="4356686"/>
              <a:ext cx="225139" cy="225139"/>
            </a:xfrm>
            <a:custGeom>
              <a:avLst/>
              <a:gdLst/>
              <a:ahLst/>
              <a:cxnLst/>
              <a:rect r="r" b="b" t="t" l="l"/>
              <a:pathLst>
                <a:path h="225139" w="225139">
                  <a:moveTo>
                    <a:pt x="0" y="0"/>
                  </a:moveTo>
                  <a:lnTo>
                    <a:pt x="225139" y="0"/>
                  </a:lnTo>
                  <a:lnTo>
                    <a:pt x="225139" y="225139"/>
                  </a:lnTo>
                  <a:lnTo>
                    <a:pt x="0" y="2251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0732184" y="9120177"/>
              <a:ext cx="225139" cy="225139"/>
            </a:xfrm>
            <a:custGeom>
              <a:avLst/>
              <a:gdLst/>
              <a:ahLst/>
              <a:cxnLst/>
              <a:rect r="r" b="b" t="t" l="l"/>
              <a:pathLst>
                <a:path h="225139" w="225139">
                  <a:moveTo>
                    <a:pt x="0" y="0"/>
                  </a:moveTo>
                  <a:lnTo>
                    <a:pt x="225138" y="0"/>
                  </a:lnTo>
                  <a:lnTo>
                    <a:pt x="225138" y="225138"/>
                  </a:lnTo>
                  <a:lnTo>
                    <a:pt x="0" y="2251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B508E">
                <a:alpha val="100000"/>
              </a:srgbClr>
            </a:gs>
            <a:gs pos="100000">
              <a:srgbClr val="83889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53535" y="1563618"/>
            <a:ext cx="5757000" cy="8723382"/>
            <a:chOff x="0" y="0"/>
            <a:chExt cx="7675999" cy="1163117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675999" cy="11631176"/>
              <a:chOff x="0" y="0"/>
              <a:chExt cx="1995845" cy="3024235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12700" y="12700"/>
                <a:ext cx="1928535" cy="2955655"/>
              </a:xfrm>
              <a:custGeom>
                <a:avLst/>
                <a:gdLst/>
                <a:ahLst/>
                <a:cxnLst/>
                <a:rect r="r" b="b" t="t" l="l"/>
                <a:pathLst>
                  <a:path h="2955655" w="1928535">
                    <a:moveTo>
                      <a:pt x="43180" y="2955655"/>
                    </a:moveTo>
                    <a:lnTo>
                      <a:pt x="1885355" y="2955655"/>
                    </a:lnTo>
                    <a:cubicBezTo>
                      <a:pt x="1909485" y="2955655"/>
                      <a:pt x="1928535" y="2936605"/>
                      <a:pt x="1928535" y="2912475"/>
                    </a:cubicBezTo>
                    <a:lnTo>
                      <a:pt x="1928535" y="43180"/>
                    </a:lnTo>
                    <a:cubicBezTo>
                      <a:pt x="1928535" y="19050"/>
                      <a:pt x="1909485" y="0"/>
                      <a:pt x="1885355" y="0"/>
                    </a:cubicBezTo>
                    <a:lnTo>
                      <a:pt x="43180" y="0"/>
                    </a:lnTo>
                    <a:cubicBezTo>
                      <a:pt x="19050" y="0"/>
                      <a:pt x="0" y="19050"/>
                      <a:pt x="0" y="43180"/>
                    </a:cubicBezTo>
                    <a:lnTo>
                      <a:pt x="0" y="2912475"/>
                    </a:lnTo>
                    <a:cubicBezTo>
                      <a:pt x="0" y="2936605"/>
                      <a:pt x="19050" y="2955655"/>
                      <a:pt x="43180" y="2955655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995845" cy="3024235"/>
              </a:xfrm>
              <a:custGeom>
                <a:avLst/>
                <a:gdLst/>
                <a:ahLst/>
                <a:cxnLst/>
                <a:rect r="r" b="b" t="t" l="l"/>
                <a:pathLst>
                  <a:path h="3024235" w="1995845">
                    <a:moveTo>
                      <a:pt x="1952665" y="44450"/>
                    </a:moveTo>
                    <a:cubicBezTo>
                      <a:pt x="1947585" y="19050"/>
                      <a:pt x="1924725" y="0"/>
                      <a:pt x="1898055" y="0"/>
                    </a:cubicBezTo>
                    <a:lnTo>
                      <a:pt x="55880" y="0"/>
                    </a:lnTo>
                    <a:cubicBezTo>
                      <a:pt x="25400" y="0"/>
                      <a:pt x="0" y="25400"/>
                      <a:pt x="0" y="55880"/>
                    </a:cubicBezTo>
                    <a:lnTo>
                      <a:pt x="0" y="2925175"/>
                    </a:lnTo>
                    <a:cubicBezTo>
                      <a:pt x="0" y="2951845"/>
                      <a:pt x="17780" y="2973435"/>
                      <a:pt x="43180" y="2979785"/>
                    </a:cubicBezTo>
                    <a:cubicBezTo>
                      <a:pt x="48260" y="3005185"/>
                      <a:pt x="71120" y="3024235"/>
                      <a:pt x="97790" y="3024235"/>
                    </a:cubicBezTo>
                    <a:lnTo>
                      <a:pt x="1939966" y="3024235"/>
                    </a:lnTo>
                    <a:cubicBezTo>
                      <a:pt x="1970445" y="3024235"/>
                      <a:pt x="1995845" y="2998835"/>
                      <a:pt x="1995845" y="2968355"/>
                    </a:cubicBezTo>
                    <a:lnTo>
                      <a:pt x="1995845" y="99060"/>
                    </a:lnTo>
                    <a:cubicBezTo>
                      <a:pt x="1995845" y="72390"/>
                      <a:pt x="1978065" y="50800"/>
                      <a:pt x="1952665" y="44450"/>
                    </a:cubicBezTo>
                    <a:close/>
                    <a:moveTo>
                      <a:pt x="12700" y="2925175"/>
                    </a:moveTo>
                    <a:lnTo>
                      <a:pt x="12700" y="55880"/>
                    </a:lnTo>
                    <a:cubicBezTo>
                      <a:pt x="12700" y="31750"/>
                      <a:pt x="31750" y="12700"/>
                      <a:pt x="55880" y="12700"/>
                    </a:cubicBezTo>
                    <a:lnTo>
                      <a:pt x="1898055" y="12700"/>
                    </a:lnTo>
                    <a:cubicBezTo>
                      <a:pt x="1922185" y="12700"/>
                      <a:pt x="1941235" y="31750"/>
                      <a:pt x="1941235" y="55880"/>
                    </a:cubicBezTo>
                    <a:lnTo>
                      <a:pt x="1941235" y="2925175"/>
                    </a:lnTo>
                    <a:cubicBezTo>
                      <a:pt x="1941235" y="2949305"/>
                      <a:pt x="1922185" y="2968355"/>
                      <a:pt x="1898055" y="2968355"/>
                    </a:cubicBezTo>
                    <a:lnTo>
                      <a:pt x="55880" y="2968355"/>
                    </a:lnTo>
                    <a:cubicBezTo>
                      <a:pt x="31750" y="2968355"/>
                      <a:pt x="12700" y="2949305"/>
                      <a:pt x="12700" y="2925175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927116"/>
              <a:ext cx="7289179" cy="96865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89"/>
                </a:lnSpc>
                <a:spcBef>
                  <a:spcPct val="0"/>
                </a:spcBef>
              </a:pPr>
              <a:r>
                <a:rPr lang="en-US" b="true" sz="4349">
                  <a:solidFill>
                    <a:srgbClr val="12B314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Balanced Trust⚖️</a:t>
              </a:r>
            </a:p>
            <a:p>
              <a:pPr algn="ctr">
                <a:lnSpc>
                  <a:spcPts val="6089"/>
                </a:lnSpc>
                <a:spcBef>
                  <a:spcPct val="0"/>
                </a:spcBef>
              </a:pPr>
            </a:p>
            <a:p>
              <a:pPr algn="l" marL="782533" indent="-391266" lvl="1">
                <a:lnSpc>
                  <a:spcPts val="5074"/>
                </a:lnSpc>
                <a:buFont typeface="Arial"/>
                <a:buChar char="•"/>
              </a:pPr>
              <a:r>
                <a:rPr lang="en-US" b="true" sz="3624">
                  <a:solidFill>
                    <a:srgbClr val="545454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Careful use of AI = safer outcomes</a:t>
              </a:r>
            </a:p>
            <a:p>
              <a:pPr algn="l">
                <a:lnSpc>
                  <a:spcPts val="5074"/>
                </a:lnSpc>
              </a:pPr>
            </a:p>
            <a:p>
              <a:pPr algn="l" marL="782533" indent="-391266" lvl="1">
                <a:lnSpc>
                  <a:spcPts val="5074"/>
                </a:lnSpc>
                <a:buFont typeface="Arial"/>
                <a:buChar char="•"/>
              </a:pPr>
              <a:r>
                <a:rPr lang="en-US" b="true" sz="3624">
                  <a:solidFill>
                    <a:srgbClr val="545454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Improves decisions &amp; efficiency</a:t>
              </a:r>
            </a:p>
            <a:p>
              <a:pPr algn="l">
                <a:lnSpc>
                  <a:spcPts val="5074"/>
                </a:lnSpc>
              </a:pPr>
            </a:p>
            <a:p>
              <a:pPr algn="l" marL="782533" indent="-391266" lvl="1">
                <a:lnSpc>
                  <a:spcPts val="5074"/>
                </a:lnSpc>
                <a:buFont typeface="Arial"/>
                <a:buChar char="•"/>
              </a:pPr>
              <a:r>
                <a:rPr lang="en-US" b="true" sz="3624">
                  <a:solidFill>
                    <a:srgbClr val="545454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Human + AI collaboration</a:t>
              </a:r>
            </a:p>
            <a:p>
              <a:pPr algn="l">
                <a:lnSpc>
                  <a:spcPts val="5074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295360" y="1358723"/>
            <a:ext cx="6992640" cy="8928277"/>
            <a:chOff x="0" y="0"/>
            <a:chExt cx="9323519" cy="11904370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2042598" y="0"/>
              <a:ext cx="7280921" cy="11904370"/>
              <a:chOff x="0" y="0"/>
              <a:chExt cx="1960447" cy="3205348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12700" y="12700"/>
                <a:ext cx="1893137" cy="3136768"/>
              </a:xfrm>
              <a:custGeom>
                <a:avLst/>
                <a:gdLst/>
                <a:ahLst/>
                <a:cxnLst/>
                <a:rect r="r" b="b" t="t" l="l"/>
                <a:pathLst>
                  <a:path h="3136768" w="1893137">
                    <a:moveTo>
                      <a:pt x="43180" y="3136768"/>
                    </a:moveTo>
                    <a:lnTo>
                      <a:pt x="1849957" y="3136768"/>
                    </a:lnTo>
                    <a:cubicBezTo>
                      <a:pt x="1874087" y="3136768"/>
                      <a:pt x="1893137" y="3117718"/>
                      <a:pt x="1893137" y="3093588"/>
                    </a:cubicBezTo>
                    <a:lnTo>
                      <a:pt x="1893137" y="43180"/>
                    </a:lnTo>
                    <a:cubicBezTo>
                      <a:pt x="1893137" y="19050"/>
                      <a:pt x="1874087" y="0"/>
                      <a:pt x="1849957" y="0"/>
                    </a:cubicBezTo>
                    <a:lnTo>
                      <a:pt x="43180" y="0"/>
                    </a:lnTo>
                    <a:cubicBezTo>
                      <a:pt x="19050" y="0"/>
                      <a:pt x="0" y="19050"/>
                      <a:pt x="0" y="43180"/>
                    </a:cubicBezTo>
                    <a:lnTo>
                      <a:pt x="0" y="3093588"/>
                    </a:lnTo>
                    <a:cubicBezTo>
                      <a:pt x="0" y="3117718"/>
                      <a:pt x="19050" y="3136768"/>
                      <a:pt x="43180" y="3136768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960447" cy="3205348"/>
              </a:xfrm>
              <a:custGeom>
                <a:avLst/>
                <a:gdLst/>
                <a:ahLst/>
                <a:cxnLst/>
                <a:rect r="r" b="b" t="t" l="l"/>
                <a:pathLst>
                  <a:path h="3205348" w="1960447">
                    <a:moveTo>
                      <a:pt x="1917267" y="44450"/>
                    </a:moveTo>
                    <a:cubicBezTo>
                      <a:pt x="1912187" y="19050"/>
                      <a:pt x="1889327" y="0"/>
                      <a:pt x="1862657" y="0"/>
                    </a:cubicBezTo>
                    <a:lnTo>
                      <a:pt x="55880" y="0"/>
                    </a:lnTo>
                    <a:cubicBezTo>
                      <a:pt x="25400" y="0"/>
                      <a:pt x="0" y="25400"/>
                      <a:pt x="0" y="55880"/>
                    </a:cubicBezTo>
                    <a:lnTo>
                      <a:pt x="0" y="3106288"/>
                    </a:lnTo>
                    <a:cubicBezTo>
                      <a:pt x="0" y="3132958"/>
                      <a:pt x="17780" y="3154548"/>
                      <a:pt x="43180" y="3160898"/>
                    </a:cubicBezTo>
                    <a:cubicBezTo>
                      <a:pt x="48260" y="3186298"/>
                      <a:pt x="71120" y="3205348"/>
                      <a:pt x="97790" y="3205348"/>
                    </a:cubicBezTo>
                    <a:lnTo>
                      <a:pt x="1904567" y="3205348"/>
                    </a:lnTo>
                    <a:cubicBezTo>
                      <a:pt x="1935047" y="3205348"/>
                      <a:pt x="1960447" y="3179948"/>
                      <a:pt x="1960447" y="3149468"/>
                    </a:cubicBezTo>
                    <a:lnTo>
                      <a:pt x="1960447" y="99060"/>
                    </a:lnTo>
                    <a:cubicBezTo>
                      <a:pt x="1960447" y="72390"/>
                      <a:pt x="1942667" y="50800"/>
                      <a:pt x="1917267" y="44450"/>
                    </a:cubicBezTo>
                    <a:close/>
                    <a:moveTo>
                      <a:pt x="12700" y="3106288"/>
                    </a:moveTo>
                    <a:lnTo>
                      <a:pt x="12700" y="55880"/>
                    </a:lnTo>
                    <a:cubicBezTo>
                      <a:pt x="12700" y="31750"/>
                      <a:pt x="31750" y="12700"/>
                      <a:pt x="55880" y="12700"/>
                    </a:cubicBezTo>
                    <a:lnTo>
                      <a:pt x="1862657" y="12700"/>
                    </a:lnTo>
                    <a:cubicBezTo>
                      <a:pt x="1886787" y="12700"/>
                      <a:pt x="1905837" y="31750"/>
                      <a:pt x="1905837" y="55880"/>
                    </a:cubicBezTo>
                    <a:lnTo>
                      <a:pt x="1905837" y="3106288"/>
                    </a:lnTo>
                    <a:cubicBezTo>
                      <a:pt x="1905837" y="3130418"/>
                      <a:pt x="1886787" y="3149468"/>
                      <a:pt x="1862657" y="3149468"/>
                    </a:cubicBezTo>
                    <a:lnTo>
                      <a:pt x="55880" y="3149468"/>
                    </a:lnTo>
                    <a:cubicBezTo>
                      <a:pt x="31750" y="3149468"/>
                      <a:pt x="12700" y="3130418"/>
                      <a:pt x="12700" y="3106288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0" y="7971740"/>
              <a:ext cx="4224155" cy="3539801"/>
            </a:xfrm>
            <a:custGeom>
              <a:avLst/>
              <a:gdLst/>
              <a:ahLst/>
              <a:cxnLst/>
              <a:rect r="r" b="b" t="t" l="l"/>
              <a:pathLst>
                <a:path h="3539801" w="4224155">
                  <a:moveTo>
                    <a:pt x="0" y="0"/>
                  </a:moveTo>
                  <a:lnTo>
                    <a:pt x="4224155" y="0"/>
                  </a:lnTo>
                  <a:lnTo>
                    <a:pt x="4224155" y="3539801"/>
                  </a:lnTo>
                  <a:lnTo>
                    <a:pt x="0" y="35398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609" r="0" b="-7609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1608420" y="1555773"/>
              <a:ext cx="7715099" cy="78682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337BE7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Under-Trust 🚫</a:t>
              </a:r>
            </a:p>
            <a:p>
              <a:pPr algn="ctr">
                <a:lnSpc>
                  <a:spcPts val="5880"/>
                </a:lnSpc>
                <a:spcBef>
                  <a:spcPct val="0"/>
                </a:spcBef>
              </a:pPr>
            </a:p>
            <a:p>
              <a:pPr algn="l" marL="755659" indent="-377829" lvl="1">
                <a:lnSpc>
                  <a:spcPts val="4900"/>
                </a:lnSpc>
                <a:buFont typeface="Arial"/>
                <a:buChar char="•"/>
              </a:pPr>
              <a:r>
                <a:rPr lang="en-US" b="true" sz="3500">
                  <a:solidFill>
                    <a:srgbClr val="545454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Ignoring AI’s potential</a:t>
              </a:r>
            </a:p>
            <a:p>
              <a:pPr algn="l">
                <a:lnSpc>
                  <a:spcPts val="4900"/>
                </a:lnSpc>
              </a:pPr>
            </a:p>
            <a:p>
              <a:pPr algn="l" marL="755659" indent="-377829" lvl="1">
                <a:lnSpc>
                  <a:spcPts val="4900"/>
                </a:lnSpc>
                <a:buFont typeface="Arial"/>
                <a:buChar char="•"/>
              </a:pPr>
              <a:r>
                <a:rPr lang="en-US" b="true" sz="3500">
                  <a:solidFill>
                    <a:srgbClr val="545454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Missed innovation</a:t>
              </a:r>
            </a:p>
            <a:p>
              <a:pPr algn="l">
                <a:lnSpc>
                  <a:spcPts val="4900"/>
                </a:lnSpc>
              </a:pPr>
            </a:p>
            <a:p>
              <a:pPr algn="l" marL="755659" indent="-377829" lvl="1">
                <a:lnSpc>
                  <a:spcPts val="4900"/>
                </a:lnSpc>
                <a:buFont typeface="Arial"/>
                <a:buChar char="•"/>
              </a:pPr>
              <a:r>
                <a:rPr lang="en-US" b="true" sz="3500">
                  <a:solidFill>
                    <a:srgbClr val="545454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Wasted efficiency</a:t>
              </a:r>
            </a:p>
            <a:p>
              <a:pPr algn="ctr">
                <a:lnSpc>
                  <a:spcPts val="58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189179" y="1358723"/>
            <a:ext cx="7121237" cy="8928277"/>
            <a:chOff x="0" y="0"/>
            <a:chExt cx="9494982" cy="1190437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7412386" cy="11904370"/>
              <a:chOff x="0" y="0"/>
              <a:chExt cx="1995845" cy="320534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12700" y="12700"/>
                <a:ext cx="1928535" cy="3136768"/>
              </a:xfrm>
              <a:custGeom>
                <a:avLst/>
                <a:gdLst/>
                <a:ahLst/>
                <a:cxnLst/>
                <a:rect r="r" b="b" t="t" l="l"/>
                <a:pathLst>
                  <a:path h="3136768" w="1928535">
                    <a:moveTo>
                      <a:pt x="43180" y="3136768"/>
                    </a:moveTo>
                    <a:lnTo>
                      <a:pt x="1885355" y="3136768"/>
                    </a:lnTo>
                    <a:cubicBezTo>
                      <a:pt x="1909485" y="3136768"/>
                      <a:pt x="1928535" y="3117718"/>
                      <a:pt x="1928535" y="3093588"/>
                    </a:cubicBezTo>
                    <a:lnTo>
                      <a:pt x="1928535" y="43180"/>
                    </a:lnTo>
                    <a:cubicBezTo>
                      <a:pt x="1928535" y="19050"/>
                      <a:pt x="1909485" y="0"/>
                      <a:pt x="1885355" y="0"/>
                    </a:cubicBezTo>
                    <a:lnTo>
                      <a:pt x="43180" y="0"/>
                    </a:lnTo>
                    <a:cubicBezTo>
                      <a:pt x="19050" y="0"/>
                      <a:pt x="0" y="19050"/>
                      <a:pt x="0" y="43180"/>
                    </a:cubicBezTo>
                    <a:lnTo>
                      <a:pt x="0" y="3093588"/>
                    </a:lnTo>
                    <a:cubicBezTo>
                      <a:pt x="0" y="3117718"/>
                      <a:pt x="19050" y="3136768"/>
                      <a:pt x="43180" y="3136768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995845" cy="3205348"/>
              </a:xfrm>
              <a:custGeom>
                <a:avLst/>
                <a:gdLst/>
                <a:ahLst/>
                <a:cxnLst/>
                <a:rect r="r" b="b" t="t" l="l"/>
                <a:pathLst>
                  <a:path h="3205348" w="1995845">
                    <a:moveTo>
                      <a:pt x="1952665" y="44450"/>
                    </a:moveTo>
                    <a:cubicBezTo>
                      <a:pt x="1947585" y="19050"/>
                      <a:pt x="1924725" y="0"/>
                      <a:pt x="1898055" y="0"/>
                    </a:cubicBezTo>
                    <a:lnTo>
                      <a:pt x="55880" y="0"/>
                    </a:lnTo>
                    <a:cubicBezTo>
                      <a:pt x="25400" y="0"/>
                      <a:pt x="0" y="25400"/>
                      <a:pt x="0" y="55880"/>
                    </a:cubicBezTo>
                    <a:lnTo>
                      <a:pt x="0" y="3106288"/>
                    </a:lnTo>
                    <a:cubicBezTo>
                      <a:pt x="0" y="3132958"/>
                      <a:pt x="17780" y="3154548"/>
                      <a:pt x="43180" y="3160898"/>
                    </a:cubicBezTo>
                    <a:cubicBezTo>
                      <a:pt x="48260" y="3186298"/>
                      <a:pt x="71120" y="3205348"/>
                      <a:pt x="97790" y="3205348"/>
                    </a:cubicBezTo>
                    <a:lnTo>
                      <a:pt x="1939966" y="3205348"/>
                    </a:lnTo>
                    <a:cubicBezTo>
                      <a:pt x="1970445" y="3205348"/>
                      <a:pt x="1995845" y="3179948"/>
                      <a:pt x="1995845" y="3149468"/>
                    </a:cubicBezTo>
                    <a:lnTo>
                      <a:pt x="1995845" y="99060"/>
                    </a:lnTo>
                    <a:cubicBezTo>
                      <a:pt x="1995845" y="72390"/>
                      <a:pt x="1978065" y="50800"/>
                      <a:pt x="1952665" y="44450"/>
                    </a:cubicBezTo>
                    <a:close/>
                    <a:moveTo>
                      <a:pt x="12700" y="3106288"/>
                    </a:moveTo>
                    <a:lnTo>
                      <a:pt x="12700" y="55880"/>
                    </a:lnTo>
                    <a:cubicBezTo>
                      <a:pt x="12700" y="31750"/>
                      <a:pt x="31750" y="12700"/>
                      <a:pt x="55880" y="12700"/>
                    </a:cubicBezTo>
                    <a:lnTo>
                      <a:pt x="1898055" y="12700"/>
                    </a:lnTo>
                    <a:cubicBezTo>
                      <a:pt x="1922185" y="12700"/>
                      <a:pt x="1941235" y="31750"/>
                      <a:pt x="1941235" y="55880"/>
                    </a:cubicBezTo>
                    <a:lnTo>
                      <a:pt x="1941235" y="3106288"/>
                    </a:lnTo>
                    <a:cubicBezTo>
                      <a:pt x="1941235" y="3130418"/>
                      <a:pt x="1922185" y="3149468"/>
                      <a:pt x="1898055" y="3149468"/>
                    </a:cubicBezTo>
                    <a:lnTo>
                      <a:pt x="55880" y="3149468"/>
                    </a:lnTo>
                    <a:cubicBezTo>
                      <a:pt x="31750" y="3149468"/>
                      <a:pt x="12700" y="3130418"/>
                      <a:pt x="12700" y="3106288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Freeform 17" id="17"/>
            <p:cNvSpPr/>
            <p:nvPr/>
          </p:nvSpPr>
          <p:spPr>
            <a:xfrm flipH="true" flipV="false" rot="0">
              <a:off x="5329790" y="0"/>
              <a:ext cx="4165193" cy="3490391"/>
            </a:xfrm>
            <a:custGeom>
              <a:avLst/>
              <a:gdLst/>
              <a:ahLst/>
              <a:cxnLst/>
              <a:rect r="r" b="b" t="t" l="l"/>
              <a:pathLst>
                <a:path h="3490391" w="4165193">
                  <a:moveTo>
                    <a:pt x="4165192" y="0"/>
                  </a:moveTo>
                  <a:lnTo>
                    <a:pt x="0" y="0"/>
                  </a:lnTo>
                  <a:lnTo>
                    <a:pt x="0" y="3490391"/>
                  </a:lnTo>
                  <a:lnTo>
                    <a:pt x="4165192" y="3490391"/>
                  </a:lnTo>
                  <a:lnTo>
                    <a:pt x="4165192" y="0"/>
                  </a:lnTo>
                  <a:close/>
                </a:path>
              </a:pathLst>
            </a:custGeom>
            <a:blipFill>
              <a:blip r:embed="rId2"/>
              <a:stretch>
                <a:fillRect l="0" t="-7609" r="0" b="-7609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252239" y="1651330"/>
              <a:ext cx="6950339" cy="95446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AA212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Over-Trust⚠️</a:t>
              </a:r>
            </a:p>
            <a:p>
              <a:pPr algn="ctr">
                <a:lnSpc>
                  <a:spcPts val="6020"/>
                </a:lnSpc>
                <a:spcBef>
                  <a:spcPct val="0"/>
                </a:spcBef>
              </a:pPr>
            </a:p>
            <a:p>
              <a:pPr algn="l" marL="755659" indent="-377829" lvl="1">
                <a:lnSpc>
                  <a:spcPts val="49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3500">
                  <a:solidFill>
                    <a:srgbClr val="545454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Blindly relying on AI → bias, errors</a:t>
              </a:r>
            </a:p>
            <a:p>
              <a:pPr algn="l">
                <a:lnSpc>
                  <a:spcPts val="4900"/>
                </a:lnSpc>
                <a:spcBef>
                  <a:spcPct val="0"/>
                </a:spcBef>
              </a:pPr>
            </a:p>
            <a:p>
              <a:pPr algn="l" marL="755659" indent="-377829" lvl="1">
                <a:lnSpc>
                  <a:spcPts val="49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3500">
                  <a:solidFill>
                    <a:srgbClr val="545454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Misinformation risk</a:t>
              </a:r>
            </a:p>
            <a:p>
              <a:pPr algn="l">
                <a:lnSpc>
                  <a:spcPts val="4900"/>
                </a:lnSpc>
                <a:spcBef>
                  <a:spcPct val="0"/>
                </a:spcBef>
              </a:pPr>
            </a:p>
            <a:p>
              <a:pPr algn="l" marL="755659" indent="-377829" lvl="1">
                <a:lnSpc>
                  <a:spcPts val="49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3500">
                  <a:solidFill>
                    <a:srgbClr val="545454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Loss of critical thinking</a:t>
              </a:r>
            </a:p>
            <a:p>
              <a:pPr algn="ctr">
                <a:lnSpc>
                  <a:spcPts val="588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13202" y="0"/>
            <a:ext cx="10877848" cy="1227745"/>
            <a:chOff x="0" y="0"/>
            <a:chExt cx="3905266" cy="44077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2700" y="12700"/>
              <a:ext cx="3837956" cy="372194"/>
            </a:xfrm>
            <a:custGeom>
              <a:avLst/>
              <a:gdLst/>
              <a:ahLst/>
              <a:cxnLst/>
              <a:rect r="r" b="b" t="t" l="l"/>
              <a:pathLst>
                <a:path h="372194" w="3837956">
                  <a:moveTo>
                    <a:pt x="43180" y="372194"/>
                  </a:moveTo>
                  <a:lnTo>
                    <a:pt x="3794776" y="372194"/>
                  </a:lnTo>
                  <a:cubicBezTo>
                    <a:pt x="3818906" y="372194"/>
                    <a:pt x="3837956" y="353144"/>
                    <a:pt x="3837956" y="329014"/>
                  </a:cubicBezTo>
                  <a:lnTo>
                    <a:pt x="3837956" y="43180"/>
                  </a:lnTo>
                  <a:cubicBezTo>
                    <a:pt x="3837956" y="19050"/>
                    <a:pt x="3818906" y="0"/>
                    <a:pt x="379477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29014"/>
                  </a:lnTo>
                  <a:cubicBezTo>
                    <a:pt x="0" y="353144"/>
                    <a:pt x="19050" y="372194"/>
                    <a:pt x="43180" y="37219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905266" cy="440774"/>
            </a:xfrm>
            <a:custGeom>
              <a:avLst/>
              <a:gdLst/>
              <a:ahLst/>
              <a:cxnLst/>
              <a:rect r="r" b="b" t="t" l="l"/>
              <a:pathLst>
                <a:path h="440774" w="3905266">
                  <a:moveTo>
                    <a:pt x="3862086" y="44450"/>
                  </a:moveTo>
                  <a:cubicBezTo>
                    <a:pt x="3857006" y="19050"/>
                    <a:pt x="3834146" y="0"/>
                    <a:pt x="380747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41714"/>
                  </a:lnTo>
                  <a:cubicBezTo>
                    <a:pt x="0" y="368384"/>
                    <a:pt x="17780" y="389974"/>
                    <a:pt x="43180" y="396324"/>
                  </a:cubicBezTo>
                  <a:cubicBezTo>
                    <a:pt x="48260" y="421724"/>
                    <a:pt x="71120" y="440774"/>
                    <a:pt x="97790" y="440774"/>
                  </a:cubicBezTo>
                  <a:lnTo>
                    <a:pt x="3849386" y="440774"/>
                  </a:lnTo>
                  <a:cubicBezTo>
                    <a:pt x="3879866" y="440774"/>
                    <a:pt x="3905266" y="415374"/>
                    <a:pt x="3905266" y="384894"/>
                  </a:cubicBezTo>
                  <a:lnTo>
                    <a:pt x="3905266" y="99060"/>
                  </a:lnTo>
                  <a:cubicBezTo>
                    <a:pt x="3905266" y="72390"/>
                    <a:pt x="3887486" y="50800"/>
                    <a:pt x="3862086" y="44450"/>
                  </a:cubicBezTo>
                  <a:close/>
                  <a:moveTo>
                    <a:pt x="12700" y="341714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3807476" y="12700"/>
                  </a:lnTo>
                  <a:cubicBezTo>
                    <a:pt x="3831606" y="12700"/>
                    <a:pt x="3850656" y="31750"/>
                    <a:pt x="3850656" y="55880"/>
                  </a:cubicBezTo>
                  <a:lnTo>
                    <a:pt x="3850656" y="341714"/>
                  </a:lnTo>
                  <a:cubicBezTo>
                    <a:pt x="3850656" y="365844"/>
                    <a:pt x="3831606" y="384894"/>
                    <a:pt x="3807476" y="384894"/>
                  </a:cubicBezTo>
                  <a:lnTo>
                    <a:pt x="55880" y="384894"/>
                  </a:lnTo>
                  <a:cubicBezTo>
                    <a:pt x="31750" y="384894"/>
                    <a:pt x="12700" y="365844"/>
                    <a:pt x="12700" y="34171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5064423" y="119208"/>
            <a:ext cx="8159155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Why St</a:t>
            </a:r>
            <a:r>
              <a:rPr lang="en-US" b="true" sz="5499">
                <a:solidFill>
                  <a:srgbClr val="54545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udy Trust in AI?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B7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92373"/>
            <a:ext cx="17164548" cy="9102254"/>
            <a:chOff x="0" y="0"/>
            <a:chExt cx="6964336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3624565"/>
            </a:xfrm>
            <a:custGeom>
              <a:avLst/>
              <a:gdLst/>
              <a:ahLst/>
              <a:cxnLst/>
              <a:rect r="r" b="b" t="t" l="l"/>
              <a:pathLst>
                <a:path h="3624565" w="6897026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351458" y="1928796"/>
            <a:ext cx="9176138" cy="4958652"/>
          </a:xfrm>
          <a:custGeom>
            <a:avLst/>
            <a:gdLst/>
            <a:ahLst/>
            <a:cxnLst/>
            <a:rect r="r" b="b" t="t" l="l"/>
            <a:pathLst>
              <a:path h="4958652" w="9176138">
                <a:moveTo>
                  <a:pt x="0" y="0"/>
                </a:moveTo>
                <a:lnTo>
                  <a:pt x="9176139" y="0"/>
                </a:lnTo>
                <a:lnTo>
                  <a:pt x="9176139" y="4958652"/>
                </a:lnTo>
                <a:lnTo>
                  <a:pt x="0" y="4958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572" t="-30834" r="-34209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61726" y="478073"/>
            <a:ext cx="7789732" cy="9041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Survey Details</a:t>
            </a:r>
          </a:p>
          <a:p>
            <a:pPr algn="ctr">
              <a:lnSpc>
                <a:spcPts val="4620"/>
              </a:lnSpc>
            </a:pPr>
          </a:p>
          <a:p>
            <a:pPr algn="ctr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Conducted on university students (19–26 years old)</a:t>
            </a:r>
          </a:p>
          <a:p>
            <a:pPr algn="ctr">
              <a:lnSpc>
                <a:spcPts val="5040"/>
              </a:lnSpc>
            </a:pPr>
          </a:p>
          <a:p>
            <a:pPr algn="ctr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Majority from the Biotechnology and Computer Science fields</a:t>
            </a:r>
          </a:p>
          <a:p>
            <a:pPr algn="ctr">
              <a:lnSpc>
                <a:spcPts val="5040"/>
              </a:lnSpc>
            </a:pPr>
          </a:p>
          <a:p>
            <a:pPr algn="ctr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Used an online form with scale-based and open-ended questions</a:t>
            </a:r>
          </a:p>
          <a:p>
            <a:pPr algn="ctr">
              <a:lnSpc>
                <a:spcPts val="5040"/>
              </a:lnSpc>
            </a:pPr>
          </a:p>
          <a:p>
            <a:pPr algn="ctr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To capture student perspectives on AI familiarity, trust, and risks</a:t>
            </a:r>
          </a:p>
          <a:p>
            <a:pPr algn="ctr">
              <a:lnSpc>
                <a:spcPts val="462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960556" y="7057102"/>
            <a:ext cx="6736021" cy="62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Figure: </a:t>
            </a:r>
            <a:r>
              <a:rPr lang="en-US" sz="35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Familiarity with AI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4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17313" y="592373"/>
            <a:ext cx="7454100" cy="9102254"/>
            <a:chOff x="0" y="0"/>
            <a:chExt cx="3024423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2957113" cy="3624565"/>
            </a:xfrm>
            <a:custGeom>
              <a:avLst/>
              <a:gdLst/>
              <a:ahLst/>
              <a:cxnLst/>
              <a:rect r="r" b="b" t="t" l="l"/>
              <a:pathLst>
                <a:path h="3624565" w="2957113">
                  <a:moveTo>
                    <a:pt x="43180" y="3624565"/>
                  </a:moveTo>
                  <a:lnTo>
                    <a:pt x="2913933" y="3624565"/>
                  </a:lnTo>
                  <a:cubicBezTo>
                    <a:pt x="2938063" y="3624565"/>
                    <a:pt x="2957113" y="3605515"/>
                    <a:pt x="2957113" y="3581385"/>
                  </a:cubicBezTo>
                  <a:lnTo>
                    <a:pt x="2957113" y="43180"/>
                  </a:lnTo>
                  <a:cubicBezTo>
                    <a:pt x="2957113" y="19050"/>
                    <a:pt x="2938063" y="0"/>
                    <a:pt x="2913933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24423" cy="3693145"/>
            </a:xfrm>
            <a:custGeom>
              <a:avLst/>
              <a:gdLst/>
              <a:ahLst/>
              <a:cxnLst/>
              <a:rect r="r" b="b" t="t" l="l"/>
              <a:pathLst>
                <a:path h="3693145" w="3024423">
                  <a:moveTo>
                    <a:pt x="2981243" y="44450"/>
                  </a:moveTo>
                  <a:cubicBezTo>
                    <a:pt x="2976163" y="19050"/>
                    <a:pt x="2953303" y="0"/>
                    <a:pt x="2926633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2968543" y="3693145"/>
                  </a:lnTo>
                  <a:cubicBezTo>
                    <a:pt x="2999023" y="3693145"/>
                    <a:pt x="3024423" y="3667745"/>
                    <a:pt x="3024423" y="3637265"/>
                  </a:cubicBezTo>
                  <a:lnTo>
                    <a:pt x="3024423" y="99060"/>
                  </a:lnTo>
                  <a:cubicBezTo>
                    <a:pt x="3024423" y="72390"/>
                    <a:pt x="3006643" y="50800"/>
                    <a:pt x="2981243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2926633" y="12700"/>
                  </a:lnTo>
                  <a:cubicBezTo>
                    <a:pt x="2950763" y="12700"/>
                    <a:pt x="2969813" y="31750"/>
                    <a:pt x="2969813" y="55880"/>
                  </a:cubicBezTo>
                  <a:lnTo>
                    <a:pt x="2969813" y="3594085"/>
                  </a:lnTo>
                  <a:cubicBezTo>
                    <a:pt x="2969813" y="3618215"/>
                    <a:pt x="2950763" y="3637265"/>
                    <a:pt x="2926633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7928" y="261243"/>
            <a:ext cx="10186269" cy="3854055"/>
          </a:xfrm>
          <a:custGeom>
            <a:avLst/>
            <a:gdLst/>
            <a:ahLst/>
            <a:cxnLst/>
            <a:rect r="r" b="b" t="t" l="l"/>
            <a:pathLst>
              <a:path h="3854055" w="10186269">
                <a:moveTo>
                  <a:pt x="0" y="0"/>
                </a:moveTo>
                <a:lnTo>
                  <a:pt x="10186269" y="0"/>
                </a:lnTo>
                <a:lnTo>
                  <a:pt x="10186269" y="3854055"/>
                </a:lnTo>
                <a:lnTo>
                  <a:pt x="0" y="38540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97" t="-28109" r="-19368" b="-839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928" y="5091609"/>
            <a:ext cx="10186269" cy="4166691"/>
          </a:xfrm>
          <a:custGeom>
            <a:avLst/>
            <a:gdLst/>
            <a:ahLst/>
            <a:cxnLst/>
            <a:rect r="r" b="b" t="t" l="l"/>
            <a:pathLst>
              <a:path h="4166691" w="10186269">
                <a:moveTo>
                  <a:pt x="0" y="0"/>
                </a:moveTo>
                <a:lnTo>
                  <a:pt x="10186269" y="0"/>
                </a:lnTo>
                <a:lnTo>
                  <a:pt x="10186269" y="4166691"/>
                </a:lnTo>
                <a:lnTo>
                  <a:pt x="0" y="41666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613" t="-31181" r="-26932" b="-330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617313" y="655450"/>
            <a:ext cx="7304246" cy="9523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6"/>
              </a:lnSpc>
            </a:pPr>
            <a:r>
              <a:rPr lang="en-US" sz="3469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Survey Result Analysis</a:t>
            </a:r>
          </a:p>
          <a:p>
            <a:pPr algn="ctr">
              <a:lnSpc>
                <a:spcPts val="2610"/>
              </a:lnSpc>
            </a:pPr>
          </a:p>
          <a:p>
            <a:pPr algn="ctr" marL="604905" indent="-302452" lvl="1">
              <a:lnSpc>
                <a:spcPts val="3922"/>
              </a:lnSpc>
              <a:buFont typeface="Arial"/>
              <a:buChar char="•"/>
            </a:pPr>
            <a:r>
              <a:rPr lang="en-US" sz="280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Most respondents are highly familiar with AI tools</a:t>
            </a:r>
          </a:p>
          <a:p>
            <a:pPr algn="ctr">
              <a:lnSpc>
                <a:spcPts val="3922"/>
              </a:lnSpc>
            </a:pPr>
          </a:p>
          <a:p>
            <a:pPr algn="ctr" marL="604905" indent="-302452" lvl="1">
              <a:lnSpc>
                <a:spcPts val="3922"/>
              </a:lnSpc>
              <a:buFont typeface="Arial"/>
              <a:buChar char="•"/>
            </a:pPr>
            <a:r>
              <a:rPr lang="en-US" sz="280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Trust in AI is divided: some are confident, others are skeptical</a:t>
            </a:r>
          </a:p>
          <a:p>
            <a:pPr algn="ctr">
              <a:lnSpc>
                <a:spcPts val="3922"/>
              </a:lnSpc>
            </a:pPr>
          </a:p>
          <a:p>
            <a:pPr algn="ctr" marL="604905" indent="-302452" lvl="1">
              <a:lnSpc>
                <a:spcPts val="3922"/>
              </a:lnSpc>
              <a:buFont typeface="Arial"/>
              <a:buChar char="•"/>
            </a:pPr>
            <a:r>
              <a:rPr lang="en-US" sz="280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AI is viewed as helpful for studies and decision-making</a:t>
            </a:r>
          </a:p>
          <a:p>
            <a:pPr algn="ctr">
              <a:lnSpc>
                <a:spcPts val="3922"/>
              </a:lnSpc>
            </a:pPr>
          </a:p>
          <a:p>
            <a:pPr algn="ctr" marL="604905" indent="-302452" lvl="1">
              <a:lnSpc>
                <a:spcPts val="3922"/>
              </a:lnSpc>
              <a:buFont typeface="Arial"/>
              <a:buChar char="•"/>
            </a:pPr>
            <a:r>
              <a:rPr lang="en-US" sz="280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</a:t>
            </a:r>
            <a:r>
              <a:rPr lang="en-US" sz="280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isinformation and loss of critical thinking</a:t>
            </a:r>
          </a:p>
          <a:p>
            <a:pPr algn="ctr">
              <a:lnSpc>
                <a:spcPts val="3922"/>
              </a:lnSpc>
            </a:pPr>
          </a:p>
          <a:p>
            <a:pPr algn="ctr" marL="604905" indent="-302452" lvl="1">
              <a:lnSpc>
                <a:spcPts val="3922"/>
              </a:lnSpc>
              <a:buFont typeface="Arial"/>
              <a:buChar char="•"/>
            </a:pPr>
            <a:r>
              <a:rPr lang="en-US" sz="280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Overall impression: cautious but positive toward AI</a:t>
            </a:r>
          </a:p>
          <a:p>
            <a:pPr algn="ctr">
              <a:lnSpc>
                <a:spcPts val="3922"/>
              </a:lnSpc>
            </a:pPr>
          </a:p>
          <a:p>
            <a:pPr algn="ctr" marL="604905" indent="-302452" lvl="1">
              <a:lnSpc>
                <a:spcPts val="3922"/>
              </a:lnSpc>
              <a:buFont typeface="Arial"/>
              <a:buChar char="•"/>
            </a:pPr>
            <a:r>
              <a:rPr lang="en-US" sz="280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</a:t>
            </a:r>
            <a:r>
              <a:rPr lang="en-US" sz="280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ecommend AI tools, with advice to use them carefully</a:t>
            </a:r>
          </a:p>
          <a:p>
            <a:pPr algn="ctr">
              <a:lnSpc>
                <a:spcPts val="2610"/>
              </a:lnSpc>
            </a:pPr>
          </a:p>
          <a:p>
            <a:pPr algn="ctr">
              <a:lnSpc>
                <a:spcPts val="261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7928" y="4243092"/>
            <a:ext cx="10186269" cy="62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Figure: </a:t>
            </a:r>
            <a:r>
              <a:rPr lang="en-US" sz="35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Trust on AI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7928" y="9334265"/>
            <a:ext cx="10186269" cy="62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Figure: </a:t>
            </a:r>
            <a:r>
              <a:rPr lang="en-US" sz="35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Impression on AI’s actions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5463" y="592373"/>
            <a:ext cx="17164548" cy="9102254"/>
            <a:chOff x="0" y="0"/>
            <a:chExt cx="6964336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3624565"/>
            </a:xfrm>
            <a:custGeom>
              <a:avLst/>
              <a:gdLst/>
              <a:ahLst/>
              <a:cxnLst/>
              <a:rect r="r" b="b" t="t" l="l"/>
              <a:pathLst>
                <a:path h="3624565" w="6897026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829874" y="2052904"/>
            <a:ext cx="9189440" cy="7432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3859" indent="-351929" lvl="1">
              <a:lnSpc>
                <a:spcPts val="4564"/>
              </a:lnSpc>
              <a:buFont typeface="Arial"/>
              <a:buChar char="•"/>
            </a:pPr>
            <a:r>
              <a:rPr lang="en-US" b="true" sz="326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Trust isn't a single factor:</a:t>
            </a:r>
            <a:r>
              <a:rPr lang="en-US" sz="32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Trust in AI is a complex, multi-faceted concept.</a:t>
            </a:r>
          </a:p>
          <a:p>
            <a:pPr algn="l" marL="703859" indent="-351929" lvl="1">
              <a:lnSpc>
                <a:spcPts val="4564"/>
              </a:lnSpc>
              <a:buFont typeface="Arial"/>
              <a:buChar char="•"/>
            </a:pPr>
            <a:r>
              <a:rPr lang="en-US" b="true" sz="326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Perceptions of reliability and integrity drive trust:</a:t>
            </a:r>
            <a:r>
              <a:rPr lang="en-US" sz="32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a perception of AI as reliable and having integrity is a strong predictor of higher trust.</a:t>
            </a:r>
          </a:p>
          <a:p>
            <a:pPr algn="l" marL="703859" indent="-351929" lvl="1">
              <a:lnSpc>
                <a:spcPts val="4564"/>
              </a:lnSpc>
              <a:buFont typeface="Arial"/>
              <a:buChar char="•"/>
            </a:pPr>
            <a:r>
              <a:rPr lang="en-US" b="true" sz="326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Suspicion and perceived harmfulness reduce trust:</a:t>
            </a:r>
            <a:r>
              <a:rPr lang="en-US" sz="32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Suspicion and the belief that AI can be harmful or injurious correlate with lower trust.</a:t>
            </a:r>
          </a:p>
          <a:p>
            <a:pPr algn="l" marL="703859" indent="-351929" lvl="1">
              <a:lnSpc>
                <a:spcPts val="4564"/>
              </a:lnSpc>
              <a:buFont typeface="Arial"/>
              <a:buChar char="•"/>
            </a:pPr>
            <a:r>
              <a:rPr lang="en-US" b="true" sz="326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Contrasting perceptions:</a:t>
            </a:r>
            <a:r>
              <a:rPr lang="en-US" sz="326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Both confidence and suspicion, suggesting a nuanced relationship.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364883" y="1955794"/>
            <a:ext cx="6734334" cy="5825403"/>
          </a:xfrm>
          <a:custGeom>
            <a:avLst/>
            <a:gdLst/>
            <a:ahLst/>
            <a:cxnLst/>
            <a:rect r="r" b="b" t="t" l="l"/>
            <a:pathLst>
              <a:path h="5825403" w="6734334">
                <a:moveTo>
                  <a:pt x="0" y="0"/>
                </a:moveTo>
                <a:lnTo>
                  <a:pt x="6734334" y="0"/>
                </a:lnTo>
                <a:lnTo>
                  <a:pt x="6734334" y="5825403"/>
                </a:lnTo>
                <a:lnTo>
                  <a:pt x="0" y="5825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424" t="0" r="-9411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11398"/>
            <a:ext cx="9000768" cy="1314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Pattern Analysis 🔍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83981" y="7877570"/>
            <a:ext cx="4707854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3" tooltip="https://www.vlerick.com/en/insights/trust-in-ai/"/>
              </a:rPr>
              <a:t>Image Source : Vlerick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04563" y="1028700"/>
            <a:ext cx="6689774" cy="6831743"/>
          </a:xfrm>
          <a:custGeom>
            <a:avLst/>
            <a:gdLst/>
            <a:ahLst/>
            <a:cxnLst/>
            <a:rect r="r" b="b" t="t" l="l"/>
            <a:pathLst>
              <a:path h="6831743" w="6689774">
                <a:moveTo>
                  <a:pt x="0" y="0"/>
                </a:moveTo>
                <a:lnTo>
                  <a:pt x="6689774" y="0"/>
                </a:lnTo>
                <a:lnTo>
                  <a:pt x="6689774" y="6831743"/>
                </a:lnTo>
                <a:lnTo>
                  <a:pt x="0" y="68317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685" t="0" r="-2404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9928" y="121603"/>
            <a:ext cx="8160544" cy="1604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Limitations❗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081453"/>
            <a:ext cx="10170758" cy="7555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6751" indent="-423376" lvl="1">
              <a:lnSpc>
                <a:spcPts val="5490"/>
              </a:lnSpc>
              <a:buFont typeface="Arial"/>
              <a:buChar char="•"/>
            </a:pPr>
            <a:r>
              <a:rPr lang="en-US" b="true" sz="392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Small sample size: </a:t>
            </a:r>
            <a:r>
              <a:rPr lang="en-US" sz="39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sample of 120 university students may not represent the general population.</a:t>
            </a:r>
          </a:p>
          <a:p>
            <a:pPr algn="l" marL="846751" indent="-423376" lvl="1">
              <a:lnSpc>
                <a:spcPts val="5490"/>
              </a:lnSpc>
              <a:buFont typeface="Arial"/>
              <a:buChar char="•"/>
            </a:pPr>
            <a:r>
              <a:rPr lang="en-US" b="true" sz="392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Convenience sampling:</a:t>
            </a:r>
            <a:r>
              <a:rPr lang="en-US" sz="39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This method could introduce bias.</a:t>
            </a:r>
          </a:p>
          <a:p>
            <a:pPr algn="l" marL="846751" indent="-423376" lvl="1">
              <a:lnSpc>
                <a:spcPts val="5490"/>
              </a:lnSpc>
              <a:buFont typeface="Arial"/>
              <a:buChar char="•"/>
            </a:pPr>
            <a:r>
              <a:rPr lang="en-US" b="true" sz="392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Self-reported data: </a:t>
            </a:r>
            <a:r>
              <a:rPr lang="en-US" sz="39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Responses may be influenced by social desirability bias.</a:t>
            </a:r>
          </a:p>
          <a:p>
            <a:pPr algn="l" marL="846751" indent="-423376" lvl="1">
              <a:lnSpc>
                <a:spcPts val="5490"/>
              </a:lnSpc>
              <a:buFont typeface="Arial"/>
              <a:buChar char="•"/>
            </a:pPr>
            <a:r>
              <a:rPr lang="en-US" b="true" sz="392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No long-term study:</a:t>
            </a:r>
            <a:r>
              <a:rPr lang="en-US" sz="392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The research is a one-time survey, lacking insights into how trust in AI might change over time.</a:t>
            </a:r>
          </a:p>
          <a:p>
            <a:pPr algn="l">
              <a:lnSpc>
                <a:spcPts val="479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1884272" y="7977217"/>
            <a:ext cx="4383405" cy="474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hlinkClick r:id="rId3" tooltip="https://www.dreamstime.com/limitations-can-separate-person-world-lock-isolation-limits-pictured-as-human-figure-locked-inside-glass-image202042375"/>
              </a:rPr>
              <a:t>Image source: Dreamstime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D4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92373"/>
            <a:ext cx="17164548" cy="9102254"/>
            <a:chOff x="0" y="0"/>
            <a:chExt cx="6964336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3624565"/>
            </a:xfrm>
            <a:custGeom>
              <a:avLst/>
              <a:gdLst/>
              <a:ahLst/>
              <a:cxnLst/>
              <a:rect r="r" b="b" t="t" l="l"/>
              <a:pathLst>
                <a:path h="3624565" w="6897026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269638" y="4545352"/>
            <a:ext cx="5989662" cy="3736052"/>
          </a:xfrm>
          <a:custGeom>
            <a:avLst/>
            <a:gdLst/>
            <a:ahLst/>
            <a:cxnLst/>
            <a:rect r="r" b="b" t="t" l="l"/>
            <a:pathLst>
              <a:path h="3736052" w="5989662">
                <a:moveTo>
                  <a:pt x="0" y="0"/>
                </a:moveTo>
                <a:lnTo>
                  <a:pt x="5989662" y="0"/>
                </a:lnTo>
                <a:lnTo>
                  <a:pt x="5989662" y="3736052"/>
                </a:lnTo>
                <a:lnTo>
                  <a:pt x="0" y="37360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07721" y="828675"/>
            <a:ext cx="13872558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RECOMMENDATIONS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720855"/>
            <a:ext cx="9937822" cy="648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0"/>
              </a:lnSpc>
              <a:spcBef>
                <a:spcPct val="0"/>
              </a:spcBef>
            </a:pPr>
            <a:r>
              <a:rPr lang="en-US" b="true" sz="372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Conduct education campaign on AI usage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4924" y="6046310"/>
            <a:ext cx="9931598" cy="648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0"/>
              </a:lnSpc>
              <a:spcBef>
                <a:spcPct val="0"/>
              </a:spcBef>
            </a:pPr>
            <a:r>
              <a:rPr lang="en-US" b="true" sz="372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Creat clear guideline to reduce blind trust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371765"/>
            <a:ext cx="7604414" cy="648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0"/>
              </a:lnSpc>
              <a:spcBef>
                <a:spcPct val="0"/>
              </a:spcBef>
            </a:pPr>
            <a:r>
              <a:rPr lang="en-US" b="true" sz="372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Raise awareness of AI limitation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738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726" y="592373"/>
            <a:ext cx="17164548" cy="9102254"/>
            <a:chOff x="0" y="0"/>
            <a:chExt cx="6964336" cy="3693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6897026" cy="3624565"/>
            </a:xfrm>
            <a:custGeom>
              <a:avLst/>
              <a:gdLst/>
              <a:ahLst/>
              <a:cxnLst/>
              <a:rect r="r" b="b" t="t" l="l"/>
              <a:pathLst>
                <a:path h="3624565" w="6897026">
                  <a:moveTo>
                    <a:pt x="43180" y="3624565"/>
                  </a:moveTo>
                  <a:lnTo>
                    <a:pt x="6853846" y="3624565"/>
                  </a:lnTo>
                  <a:cubicBezTo>
                    <a:pt x="6877976" y="3624565"/>
                    <a:pt x="6897026" y="3605515"/>
                    <a:pt x="6897026" y="3581385"/>
                  </a:cubicBezTo>
                  <a:lnTo>
                    <a:pt x="6897026" y="43180"/>
                  </a:lnTo>
                  <a:cubicBezTo>
                    <a:pt x="6897026" y="19050"/>
                    <a:pt x="6877976" y="0"/>
                    <a:pt x="6853846" y="0"/>
                  </a:cubicBezTo>
                  <a:lnTo>
                    <a:pt x="43180" y="0"/>
                  </a:lnTo>
                  <a:cubicBezTo>
                    <a:pt x="19050" y="0"/>
                    <a:pt x="0" y="19050"/>
                    <a:pt x="0" y="43180"/>
                  </a:cubicBezTo>
                  <a:lnTo>
                    <a:pt x="0" y="3581385"/>
                  </a:lnTo>
                  <a:cubicBezTo>
                    <a:pt x="0" y="3605515"/>
                    <a:pt x="19050" y="3624565"/>
                    <a:pt x="43180" y="362456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64336" cy="3693145"/>
            </a:xfrm>
            <a:custGeom>
              <a:avLst/>
              <a:gdLst/>
              <a:ahLst/>
              <a:cxnLst/>
              <a:rect r="r" b="b" t="t" l="l"/>
              <a:pathLst>
                <a:path h="3693145" w="6964336">
                  <a:moveTo>
                    <a:pt x="6921157" y="44450"/>
                  </a:moveTo>
                  <a:cubicBezTo>
                    <a:pt x="6916076" y="19050"/>
                    <a:pt x="6893216" y="0"/>
                    <a:pt x="6866546" y="0"/>
                  </a:cubicBezTo>
                  <a:lnTo>
                    <a:pt x="55880" y="0"/>
                  </a:lnTo>
                  <a:cubicBezTo>
                    <a:pt x="25400" y="0"/>
                    <a:pt x="0" y="25400"/>
                    <a:pt x="0" y="55880"/>
                  </a:cubicBezTo>
                  <a:lnTo>
                    <a:pt x="0" y="3594085"/>
                  </a:lnTo>
                  <a:cubicBezTo>
                    <a:pt x="0" y="3620755"/>
                    <a:pt x="17780" y="3642345"/>
                    <a:pt x="43180" y="3648695"/>
                  </a:cubicBezTo>
                  <a:cubicBezTo>
                    <a:pt x="48260" y="3674095"/>
                    <a:pt x="71120" y="3693145"/>
                    <a:pt x="97790" y="3693145"/>
                  </a:cubicBezTo>
                  <a:lnTo>
                    <a:pt x="6908457" y="3693145"/>
                  </a:lnTo>
                  <a:cubicBezTo>
                    <a:pt x="6938936" y="3693145"/>
                    <a:pt x="6964336" y="3667745"/>
                    <a:pt x="6964336" y="3637265"/>
                  </a:cubicBezTo>
                  <a:lnTo>
                    <a:pt x="6964336" y="99060"/>
                  </a:lnTo>
                  <a:cubicBezTo>
                    <a:pt x="6964336" y="72390"/>
                    <a:pt x="6946557" y="50800"/>
                    <a:pt x="6921157" y="44450"/>
                  </a:cubicBezTo>
                  <a:close/>
                  <a:moveTo>
                    <a:pt x="12700" y="3594085"/>
                  </a:moveTo>
                  <a:lnTo>
                    <a:pt x="12700" y="55880"/>
                  </a:lnTo>
                  <a:cubicBezTo>
                    <a:pt x="12700" y="31750"/>
                    <a:pt x="31750" y="12700"/>
                    <a:pt x="55880" y="12700"/>
                  </a:cubicBezTo>
                  <a:lnTo>
                    <a:pt x="6866546" y="12700"/>
                  </a:lnTo>
                  <a:cubicBezTo>
                    <a:pt x="6890676" y="12700"/>
                    <a:pt x="6909726" y="31750"/>
                    <a:pt x="6909726" y="55880"/>
                  </a:cubicBezTo>
                  <a:lnTo>
                    <a:pt x="6909726" y="3594085"/>
                  </a:lnTo>
                  <a:cubicBezTo>
                    <a:pt x="6909726" y="3618215"/>
                    <a:pt x="6890676" y="3637265"/>
                    <a:pt x="6866546" y="3637265"/>
                  </a:cubicBezTo>
                  <a:lnTo>
                    <a:pt x="55880" y="3637265"/>
                  </a:lnTo>
                  <a:cubicBezTo>
                    <a:pt x="31750" y="3637265"/>
                    <a:pt x="12700" y="3618215"/>
                    <a:pt x="12700" y="3594085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121018" y="3907099"/>
            <a:ext cx="8138282" cy="5035562"/>
          </a:xfrm>
          <a:custGeom>
            <a:avLst/>
            <a:gdLst/>
            <a:ahLst/>
            <a:cxnLst/>
            <a:rect r="r" b="b" t="t" l="l"/>
            <a:pathLst>
              <a:path h="5035562" w="8138282">
                <a:moveTo>
                  <a:pt x="0" y="0"/>
                </a:moveTo>
                <a:lnTo>
                  <a:pt x="8138282" y="0"/>
                </a:lnTo>
                <a:lnTo>
                  <a:pt x="8138282" y="5035562"/>
                </a:lnTo>
                <a:lnTo>
                  <a:pt x="0" y="50355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97606" y="1090748"/>
            <a:ext cx="9478837" cy="1946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44"/>
              </a:lnSpc>
              <a:spcBef>
                <a:spcPct val="0"/>
              </a:spcBef>
            </a:pPr>
            <a:r>
              <a:rPr lang="en-US" b="true" sz="1110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9013" y="5048250"/>
            <a:ext cx="6891175" cy="690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b="true" sz="392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-Blind trust in AI can be risky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329630"/>
            <a:ext cx="7639213" cy="1386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</a:pPr>
            <a:r>
              <a:rPr lang="en-US" sz="3921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Awareness of limitations ensure</a:t>
            </a:r>
          </a:p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b="true" sz="392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responsible use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3137" y="6329630"/>
            <a:ext cx="165876" cy="690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0"/>
              </a:lnSpc>
              <a:spcBef>
                <a:spcPct val="0"/>
              </a:spcBef>
            </a:pPr>
            <a:r>
              <a:rPr lang="en-US" b="true" sz="392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DAGxtpYqiNE</dc:identifier>
  <dcterms:modified xsi:type="dcterms:W3CDTF">2011-08-01T06:04:30Z</dcterms:modified>
  <cp:revision>1</cp:revision>
  <dc:title>Representing Data Science Presentation Colourful Graphs</dc:title>
</cp:coreProperties>
</file>