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Short Stack"/>
      <p:regular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Helvetica Neue Light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409067-A0BC-48D1-A206-EDAE232D93B1}">
  <a:tblStyle styleId="{65409067-A0BC-48D1-A206-EDAE232D93B1}" styleName="Table_0"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D1F0CC"/>
          </a:solidFill>
        </a:fill>
      </a:tcStyle>
    </a:wholeTbl>
    <a:band1H>
      <a:tcTxStyle/>
    </a:band1H>
    <a:band2H>
      <a:tcTxStyle b="off" i="off"/>
      <a:tcStyle>
        <a:fill>
          <a:solidFill>
            <a:srgbClr val="EAF8E7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HelveticaNeue-regular.fntdata"/><Relationship Id="rId23" Type="http://schemas.openxmlformats.org/officeDocument/2006/relationships/font" Target="fonts/ShortStack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HelveticaNeueLight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Italic.fntdata"/><Relationship Id="rId30" Type="http://schemas.openxmlformats.org/officeDocument/2006/relationships/font" Target="fonts/HelveticaNeueLight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79ccd1a6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579ccd1a6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79ccd1a6_2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2579ccd1a6_2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79ccd1a6_2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2579ccd1a6_2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79ccd1a6_2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579ccd1a6_2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579ccd1a6_2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2579ccd1a6_2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579ccd1a6_2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2579ccd1a6_2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579ccd1a6_2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2579ccd1a6_2_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79ccd1a6_2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2579ccd1a6_2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579ccd1a6_2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579ccd1a6_2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79ccd1a6_2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579ccd1a6_2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579ccd1a6_2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579ccd1a6_2_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79ccd1a6_2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2579ccd1a6_2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79ccd1a6_2_1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2579ccd1a6_2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79ccd1a6_2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579ccd1a6_2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79ccd1a6_2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579ccd1a6_2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66750" y="8620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66750" y="2652713"/>
            <a:ext cx="781050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>
            <p:ph idx="2" type="pic"/>
          </p:nvPr>
        </p:nvSpPr>
        <p:spPr>
          <a:xfrm>
            <a:off x="1172238" y="252413"/>
            <a:ext cx="6800851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38125" y="3567113"/>
            <a:ext cx="8667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38125" y="4291013"/>
            <a:ext cx="8667750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4937242" y="357188"/>
            <a:ext cx="3571876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619125" y="357188"/>
            <a:ext cx="3833813" cy="2081213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619125" y="2447925"/>
            <a:ext cx="3833813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>
            <p:ph idx="2" type="pic"/>
          </p:nvPr>
        </p:nvSpPr>
        <p:spPr>
          <a:xfrm>
            <a:off x="4938713" y="1181100"/>
            <a:ext cx="3571875" cy="348615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>
            <p:ph idx="2" type="pic"/>
          </p:nvPr>
        </p:nvSpPr>
        <p:spPr>
          <a:xfrm>
            <a:off x="5910263" y="2643188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/>
          <p:nvPr>
            <p:ph idx="3" type="pic"/>
          </p:nvPr>
        </p:nvSpPr>
        <p:spPr>
          <a:xfrm>
            <a:off x="5910263" y="423863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3"/>
          <p:cNvSpPr/>
          <p:nvPr>
            <p:ph idx="4" type="pic"/>
          </p:nvPr>
        </p:nvSpPr>
        <p:spPr>
          <a:xfrm>
            <a:off x="452438" y="423863"/>
            <a:ext cx="5314950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895350" y="3357563"/>
            <a:ext cx="7358062" cy="21957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3238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i="1" sz="1200"/>
            </a:lvl2pPr>
            <a:lvl3pPr indent="-3238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i="1" sz="1200"/>
            </a:lvl3pPr>
            <a:lvl4pPr indent="-3238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i="1" sz="1200"/>
            </a:lvl4pPr>
            <a:lvl5pPr indent="-3238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i="1" sz="12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2" type="body"/>
          </p:nvPr>
        </p:nvSpPr>
        <p:spPr>
          <a:xfrm>
            <a:off x="895350" y="2278856"/>
            <a:ext cx="7358062" cy="309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37465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7465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7465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yschool.education/" TargetMode="External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ld" id="104" name="Google Shape;10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80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6"/>
          <p:cNvSpPr txBox="1"/>
          <p:nvPr/>
        </p:nvSpPr>
        <p:spPr>
          <a:xfrm>
            <a:off x="2217912" y="875613"/>
            <a:ext cx="4708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72A"/>
              </a:buClr>
              <a:buSzPts val="2400"/>
              <a:buFont typeface="Arial"/>
              <a:buNone/>
            </a:pPr>
            <a:r>
              <a:rPr b="0" i="0" lang="fr" sz="2400" u="none" cap="none" strike="noStrike">
                <a:solidFill>
                  <a:srgbClr val="06172A"/>
                </a:solidFill>
                <a:latin typeface="Arial"/>
                <a:ea typeface="Arial"/>
                <a:cs typeface="Arial"/>
                <a:sym typeface="Arial"/>
              </a:rPr>
              <a:t>Welcome To </a:t>
            </a:r>
            <a:r>
              <a:rPr lang="fr" sz="2400">
                <a:solidFill>
                  <a:srgbClr val="06172A"/>
                </a:solidFill>
              </a:rPr>
              <a:t>YSCHOOL</a:t>
            </a:r>
            <a:endParaRPr sz="500"/>
          </a:p>
        </p:txBody>
      </p:sp>
      <p:cxnSp>
        <p:nvCxnSpPr>
          <p:cNvPr id="106" name="Google Shape;106;p26"/>
          <p:cNvCxnSpPr/>
          <p:nvPr/>
        </p:nvCxnSpPr>
        <p:spPr>
          <a:xfrm>
            <a:off x="4281488" y="1747838"/>
            <a:ext cx="581026" cy="0"/>
          </a:xfrm>
          <a:prstGeom prst="straightConnector1">
            <a:avLst/>
          </a:prstGeom>
          <a:noFill/>
          <a:ln cap="flat" cmpd="sng" w="25400">
            <a:solidFill>
              <a:srgbClr val="0F70D7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107" name="Google Shape;107;p26"/>
          <p:cNvGrpSpPr/>
          <p:nvPr/>
        </p:nvGrpSpPr>
        <p:grpSpPr>
          <a:xfrm>
            <a:off x="570626" y="2166937"/>
            <a:ext cx="8002749" cy="1777949"/>
            <a:chOff x="1" y="-1"/>
            <a:chExt cx="21340662" cy="4741194"/>
          </a:xfrm>
        </p:grpSpPr>
        <p:sp>
          <p:nvSpPr>
            <p:cNvPr id="108" name="Google Shape;108;p26"/>
            <p:cNvSpPr/>
            <p:nvPr/>
          </p:nvSpPr>
          <p:spPr>
            <a:xfrm>
              <a:off x="1" y="-1"/>
              <a:ext cx="21340662" cy="4741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dir="5400000" dist="25400">
                <a:srgbClr val="000000">
                  <a:alpha val="5490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Helvetica Neue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26"/>
            <p:cNvSpPr txBox="1"/>
            <p:nvPr/>
          </p:nvSpPr>
          <p:spPr>
            <a:xfrm>
              <a:off x="1" y="2156658"/>
              <a:ext cx="21340662" cy="427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500"/>
            </a:p>
          </p:txBody>
        </p:sp>
      </p:grpSp>
      <p:sp>
        <p:nvSpPr>
          <p:cNvPr id="110" name="Google Shape;110;p26"/>
          <p:cNvSpPr txBox="1"/>
          <p:nvPr/>
        </p:nvSpPr>
        <p:spPr>
          <a:xfrm>
            <a:off x="1363827" y="2450324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CHAT</a:t>
            </a:r>
            <a:endParaRPr sz="500"/>
          </a:p>
        </p:txBody>
      </p:sp>
      <p:sp>
        <p:nvSpPr>
          <p:cNvPr id="111" name="Google Shape;111;p26"/>
          <p:cNvSpPr txBox="1"/>
          <p:nvPr/>
        </p:nvSpPr>
        <p:spPr>
          <a:xfrm>
            <a:off x="1363827" y="2626537"/>
            <a:ext cx="1245078" cy="26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Send public and private messages.</a:t>
            </a:r>
            <a:endParaRPr sz="500"/>
          </a:p>
        </p:txBody>
      </p:sp>
      <p:sp>
        <p:nvSpPr>
          <p:cNvPr id="112" name="Google Shape;112;p26"/>
          <p:cNvSpPr/>
          <p:nvPr/>
        </p:nvSpPr>
        <p:spPr>
          <a:xfrm>
            <a:off x="859773" y="2450823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3217410" y="2450324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WEBCAMS</a:t>
            </a:r>
            <a:endParaRPr sz="500"/>
          </a:p>
        </p:txBody>
      </p:sp>
      <p:sp>
        <p:nvSpPr>
          <p:cNvPr id="114" name="Google Shape;114;p26"/>
          <p:cNvSpPr txBox="1"/>
          <p:nvPr/>
        </p:nvSpPr>
        <p:spPr>
          <a:xfrm>
            <a:off x="3217410" y="2626537"/>
            <a:ext cx="1245078" cy="12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Hold visual meetings.</a:t>
            </a:r>
            <a:endParaRPr sz="500"/>
          </a:p>
        </p:txBody>
      </p:sp>
      <p:sp>
        <p:nvSpPr>
          <p:cNvPr id="115" name="Google Shape;115;p26"/>
          <p:cNvSpPr/>
          <p:nvPr/>
        </p:nvSpPr>
        <p:spPr>
          <a:xfrm>
            <a:off x="2713355" y="2450823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5076054" y="2450324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 sz="500"/>
          </a:p>
        </p:txBody>
      </p:sp>
      <p:sp>
        <p:nvSpPr>
          <p:cNvPr id="117" name="Google Shape;117;p26"/>
          <p:cNvSpPr txBox="1"/>
          <p:nvPr/>
        </p:nvSpPr>
        <p:spPr>
          <a:xfrm>
            <a:off x="5076054" y="2626537"/>
            <a:ext cx="1245078" cy="26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Communicate using high quality audio.</a:t>
            </a:r>
            <a:endParaRPr sz="500"/>
          </a:p>
        </p:txBody>
      </p:sp>
      <p:sp>
        <p:nvSpPr>
          <p:cNvPr id="118" name="Google Shape;118;p26"/>
          <p:cNvSpPr/>
          <p:nvPr/>
        </p:nvSpPr>
        <p:spPr>
          <a:xfrm>
            <a:off x="4572000" y="2450823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3217410" y="3278999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EMOJIS</a:t>
            </a:r>
            <a:endParaRPr sz="500"/>
          </a:p>
        </p:txBody>
      </p:sp>
      <p:sp>
        <p:nvSpPr>
          <p:cNvPr id="120" name="Google Shape;120;p26"/>
          <p:cNvSpPr txBox="1"/>
          <p:nvPr/>
        </p:nvSpPr>
        <p:spPr>
          <a:xfrm>
            <a:off x="3217410" y="3455212"/>
            <a:ext cx="1245078" cy="12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Express yourself.</a:t>
            </a:r>
            <a:endParaRPr sz="500"/>
          </a:p>
        </p:txBody>
      </p:sp>
      <p:sp>
        <p:nvSpPr>
          <p:cNvPr id="121" name="Google Shape;121;p26"/>
          <p:cNvSpPr/>
          <p:nvPr/>
        </p:nvSpPr>
        <p:spPr>
          <a:xfrm>
            <a:off x="2713355" y="3279498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1363827" y="3278999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POLLING</a:t>
            </a:r>
            <a:endParaRPr sz="500"/>
          </a:p>
        </p:txBody>
      </p:sp>
      <p:sp>
        <p:nvSpPr>
          <p:cNvPr id="123" name="Google Shape;123;p26"/>
          <p:cNvSpPr txBox="1"/>
          <p:nvPr/>
        </p:nvSpPr>
        <p:spPr>
          <a:xfrm>
            <a:off x="1363827" y="3455212"/>
            <a:ext cx="1245078" cy="12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Poll your users anytime.</a:t>
            </a:r>
            <a:endParaRPr sz="500"/>
          </a:p>
        </p:txBody>
      </p:sp>
      <p:sp>
        <p:nvSpPr>
          <p:cNvPr id="124" name="Google Shape;124;p26"/>
          <p:cNvSpPr/>
          <p:nvPr/>
        </p:nvSpPr>
        <p:spPr>
          <a:xfrm>
            <a:off x="859773" y="3279498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6"/>
          <p:cNvSpPr txBox="1"/>
          <p:nvPr/>
        </p:nvSpPr>
        <p:spPr>
          <a:xfrm>
            <a:off x="5076054" y="3278999"/>
            <a:ext cx="124507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SCREEN SHARING</a:t>
            </a:r>
            <a:endParaRPr sz="500"/>
          </a:p>
        </p:txBody>
      </p:sp>
      <p:sp>
        <p:nvSpPr>
          <p:cNvPr id="126" name="Google Shape;126;p26"/>
          <p:cNvSpPr txBox="1"/>
          <p:nvPr/>
        </p:nvSpPr>
        <p:spPr>
          <a:xfrm>
            <a:off x="5076054" y="3455212"/>
            <a:ext cx="1245078" cy="12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Share your screen.</a:t>
            </a:r>
            <a:endParaRPr sz="500"/>
          </a:p>
        </p:txBody>
      </p:sp>
      <p:sp>
        <p:nvSpPr>
          <p:cNvPr id="127" name="Google Shape;127;p26"/>
          <p:cNvSpPr/>
          <p:nvPr/>
        </p:nvSpPr>
        <p:spPr>
          <a:xfrm>
            <a:off x="4572000" y="3279498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6"/>
          <p:cNvSpPr txBox="1"/>
          <p:nvPr/>
        </p:nvSpPr>
        <p:spPr>
          <a:xfrm>
            <a:off x="6933429" y="3278999"/>
            <a:ext cx="1375298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MULTI-USER WHITEBOARD</a:t>
            </a:r>
            <a:endParaRPr sz="500"/>
          </a:p>
        </p:txBody>
      </p:sp>
      <p:sp>
        <p:nvSpPr>
          <p:cNvPr id="129" name="Google Shape;129;p26"/>
          <p:cNvSpPr txBox="1"/>
          <p:nvPr/>
        </p:nvSpPr>
        <p:spPr>
          <a:xfrm>
            <a:off x="6933429" y="3455212"/>
            <a:ext cx="1245078" cy="12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Draw together.</a:t>
            </a:r>
            <a:endParaRPr sz="500"/>
          </a:p>
        </p:txBody>
      </p:sp>
      <p:sp>
        <p:nvSpPr>
          <p:cNvPr id="130" name="Google Shape;130;p26"/>
          <p:cNvSpPr/>
          <p:nvPr/>
        </p:nvSpPr>
        <p:spPr>
          <a:xfrm>
            <a:off x="6429375" y="3279498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2621850" y="4588400"/>
            <a:ext cx="40962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Font typeface="Arial"/>
              <a:buNone/>
            </a:pPr>
            <a:r>
              <a:rPr b="0" i="0" lang="fr" sz="15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For more information visit </a:t>
            </a:r>
            <a:r>
              <a:rPr lang="fr" sz="1500" u="sng">
                <a:solidFill>
                  <a:schemeClr val="hlink"/>
                </a:solidFill>
                <a:hlinkClick r:id="rId4"/>
              </a:rPr>
              <a:t>yschool.education</a:t>
            </a:r>
            <a:r>
              <a:rPr b="0" i="0" lang="fr" sz="15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" sz="12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➔</a:t>
            </a:r>
            <a:endParaRPr sz="500"/>
          </a:p>
        </p:txBody>
      </p:sp>
      <p:sp>
        <p:nvSpPr>
          <p:cNvPr id="132" name="Google Shape;132;p26"/>
          <p:cNvSpPr txBox="1"/>
          <p:nvPr/>
        </p:nvSpPr>
        <p:spPr>
          <a:xfrm>
            <a:off x="859773" y="2537107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3" name="Google Shape;133;p26"/>
          <p:cNvSpPr txBox="1"/>
          <p:nvPr/>
        </p:nvSpPr>
        <p:spPr>
          <a:xfrm>
            <a:off x="2713355" y="2537107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4" name="Google Shape;134;p26"/>
          <p:cNvSpPr txBox="1"/>
          <p:nvPr/>
        </p:nvSpPr>
        <p:spPr>
          <a:xfrm>
            <a:off x="859773" y="3365782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5" name="Google Shape;135;p26"/>
          <p:cNvSpPr txBox="1"/>
          <p:nvPr/>
        </p:nvSpPr>
        <p:spPr>
          <a:xfrm>
            <a:off x="4572000" y="3281982"/>
            <a:ext cx="381001" cy="376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80975" lIns="80975" spcFirstLastPara="1" rIns="80975" wrap="square" tIns="80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rPr b="0" i="0" lang="fr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6" name="Google Shape;136;p26"/>
          <p:cNvSpPr txBox="1"/>
          <p:nvPr/>
        </p:nvSpPr>
        <p:spPr>
          <a:xfrm>
            <a:off x="4572000" y="2537107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7" name="Google Shape;137;p26"/>
          <p:cNvSpPr txBox="1"/>
          <p:nvPr/>
        </p:nvSpPr>
        <p:spPr>
          <a:xfrm>
            <a:off x="2708593" y="3359066"/>
            <a:ext cx="381001" cy="221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8" name="Google Shape;138;p26"/>
          <p:cNvSpPr txBox="1"/>
          <p:nvPr/>
        </p:nvSpPr>
        <p:spPr>
          <a:xfrm>
            <a:off x="6429375" y="3365782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sp>
        <p:nvSpPr>
          <p:cNvPr id="139" name="Google Shape;139;p26"/>
          <p:cNvSpPr txBox="1"/>
          <p:nvPr/>
        </p:nvSpPr>
        <p:spPr>
          <a:xfrm>
            <a:off x="6933429" y="2450823"/>
            <a:ext cx="1000786" cy="106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62C"/>
              </a:buClr>
              <a:buSzPts val="800"/>
              <a:buFont typeface="Arial"/>
              <a:buNone/>
            </a:pPr>
            <a:r>
              <a:rPr b="1" i="0" lang="fr" sz="800" u="none" cap="none" strike="noStrike">
                <a:solidFill>
                  <a:srgbClr val="24262C"/>
                </a:solidFill>
                <a:latin typeface="Arial"/>
                <a:ea typeface="Arial"/>
                <a:cs typeface="Arial"/>
                <a:sym typeface="Arial"/>
              </a:rPr>
              <a:t>BREAKOUT ROOMS</a:t>
            </a:r>
            <a:endParaRPr sz="500"/>
          </a:p>
        </p:txBody>
      </p:sp>
      <p:sp>
        <p:nvSpPr>
          <p:cNvPr id="140" name="Google Shape;140;p26"/>
          <p:cNvSpPr txBox="1"/>
          <p:nvPr/>
        </p:nvSpPr>
        <p:spPr>
          <a:xfrm>
            <a:off x="6933429" y="2627036"/>
            <a:ext cx="1245078" cy="26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04E4E"/>
              </a:buClr>
              <a:buSzPts val="800"/>
              <a:buFont typeface="Arial"/>
              <a:buNone/>
            </a:pPr>
            <a:r>
              <a:rPr b="0" i="0" lang="fr" sz="800" u="none" cap="none" strike="noStrike">
                <a:solidFill>
                  <a:srgbClr val="504E4E"/>
                </a:solidFill>
                <a:latin typeface="Arial"/>
                <a:ea typeface="Arial"/>
                <a:cs typeface="Arial"/>
                <a:sym typeface="Arial"/>
              </a:rPr>
              <a:t>Form teams of users for group work.</a:t>
            </a:r>
            <a:endParaRPr sz="500"/>
          </a:p>
        </p:txBody>
      </p:sp>
      <p:sp>
        <p:nvSpPr>
          <p:cNvPr id="141" name="Google Shape;141;p26"/>
          <p:cNvSpPr/>
          <p:nvPr/>
        </p:nvSpPr>
        <p:spPr>
          <a:xfrm>
            <a:off x="6429375" y="2451323"/>
            <a:ext cx="381001" cy="381001"/>
          </a:xfrm>
          <a:prstGeom prst="ellipse">
            <a:avLst/>
          </a:prstGeom>
          <a:solidFill>
            <a:srgbClr val="0E70D7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70D7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E70D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429375" y="2537606"/>
            <a:ext cx="381001" cy="208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500"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3202" y="214500"/>
            <a:ext cx="2257599" cy="5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3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9" name="Google Shape;189;p35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  <a:gridCol w="17252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36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4572000"/>
                <a:gridCol w="4572000"/>
              </a:tblGrid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37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3048000"/>
                <a:gridCol w="3048000"/>
                <a:gridCol w="3048000"/>
              </a:tblGrid>
              <a:tr h="171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38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128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39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{65409067-A0BC-48D1-A206-EDAE232D93B1}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Short Stack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FFFFFF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353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40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/>
        </p:nvSpPr>
        <p:spPr>
          <a:xfrm>
            <a:off x="3278459" y="4781617"/>
            <a:ext cx="2587083" cy="20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This slide left blank for whiteboard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