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58" r:id="rId4"/>
    <p:sldId id="277" r:id="rId5"/>
    <p:sldId id="278" r:id="rId6"/>
    <p:sldId id="279" r:id="rId7"/>
    <p:sldId id="262" r:id="rId8"/>
    <p:sldId id="264" r:id="rId9"/>
    <p:sldId id="263" r:id="rId10"/>
    <p:sldId id="270" r:id="rId11"/>
    <p:sldId id="272" r:id="rId12"/>
    <p:sldId id="273" r:id="rId13"/>
    <p:sldId id="271" r:id="rId14"/>
    <p:sldId id="274" r:id="rId15"/>
    <p:sldId id="284" r:id="rId16"/>
    <p:sldId id="285" r:id="rId17"/>
    <p:sldId id="276" r:id="rId18"/>
    <p:sldId id="280" r:id="rId19"/>
    <p:sldId id="286" r:id="rId20"/>
    <p:sldId id="288" r:id="rId21"/>
    <p:sldId id="287" r:id="rId22"/>
    <p:sldId id="289" r:id="rId23"/>
    <p:sldId id="283" r:id="rId24"/>
    <p:sldId id="281" r:id="rId25"/>
    <p:sldId id="26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49440D1-09C6-47F8-A46A-987C912FF9DB}" type="datetimeFigureOut">
              <a:rPr lang="en-US" smtClean="0"/>
              <a:pPr/>
              <a:t>5/7/2020</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E98B90-CC29-42C3-A49E-C7CEADFDF94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9E98B90-CC29-42C3-A49E-C7CEADFDF940}"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49440D1-09C6-47F8-A46A-987C912FF9DB}" type="datetimeFigureOut">
              <a:rPr lang="en-US" smtClean="0"/>
              <a:pPr/>
              <a:t>5/7/2020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49440D1-09C6-47F8-A46A-987C912FF9DB}" type="datetimeFigureOut">
              <a:rPr lang="en-US" smtClean="0"/>
              <a:pPr/>
              <a:t>5/7/2020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9E98B90-CC29-42C3-A49E-C7CEADFDF94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49440D1-09C6-47F8-A46A-987C912FF9DB}" type="datetimeFigureOut">
              <a:rPr lang="en-US" smtClean="0"/>
              <a:pPr/>
              <a:t>5/7/2020</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E98B90-CC29-42C3-A49E-C7CEADFDF940}"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49440D1-09C6-47F8-A46A-987C912FF9DB}" type="datetimeFigureOut">
              <a:rPr lang="en-US" smtClean="0"/>
              <a:pPr/>
              <a:t>5/7/2020</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E98B90-CC29-42C3-A49E-C7CEADFDF94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8229600" cy="2286000"/>
          </a:xfrm>
        </p:spPr>
        <p:txBody>
          <a:bodyPr>
            <a:noAutofit/>
          </a:bodyPr>
          <a:lstStyle/>
          <a:p>
            <a:pPr algn="ctr"/>
            <a:r>
              <a:rPr lang="en-US" sz="4000" dirty="0" smtClean="0">
                <a:solidFill>
                  <a:srgbClr val="FF0000"/>
                </a:solidFill>
                <a:latin typeface="Times New Roman" pitchFamily="18" charset="0"/>
                <a:cs typeface="Times New Roman" pitchFamily="18" charset="0"/>
              </a:rPr>
              <a:t>ONLINE FIRST INFORMATION REPORT FILING SYSTEM</a:t>
            </a:r>
            <a:r>
              <a:rPr lang="en-US" sz="4400" dirty="0" smtClean="0">
                <a:solidFill>
                  <a:srgbClr val="FF0000"/>
                </a:solidFill>
                <a:latin typeface="Times New Roman" pitchFamily="18" charset="0"/>
                <a:cs typeface="Times New Roman" pitchFamily="18" charset="0"/>
              </a:rPr>
              <a:t/>
            </a:r>
            <a:br>
              <a:rPr lang="en-US" sz="4400" dirty="0" smtClean="0">
                <a:solidFill>
                  <a:srgbClr val="FF0000"/>
                </a:solidFill>
                <a:latin typeface="Times New Roman" pitchFamily="18" charset="0"/>
                <a:cs typeface="Times New Roman" pitchFamily="18" charset="0"/>
              </a:rPr>
            </a:br>
            <a:endParaRPr lang="en-US" sz="4400" dirty="0">
              <a:solidFill>
                <a:srgbClr val="FF0000"/>
              </a:solidFill>
              <a:latin typeface="Times New Roman" pitchFamily="18" charset="0"/>
              <a:cs typeface="Times New Roman" pitchFamily="18" charset="0"/>
            </a:endParaRPr>
          </a:p>
        </p:txBody>
      </p:sp>
      <p:sp>
        <p:nvSpPr>
          <p:cNvPr id="5" name="TextBox 4"/>
          <p:cNvSpPr txBox="1"/>
          <p:nvPr/>
        </p:nvSpPr>
        <p:spPr>
          <a:xfrm>
            <a:off x="1600200" y="2590800"/>
            <a:ext cx="5638800" cy="2308324"/>
          </a:xfrm>
          <a:prstGeom prst="rect">
            <a:avLst/>
          </a:prstGeom>
          <a:noFill/>
        </p:spPr>
        <p:txBody>
          <a:bodyPr wrap="square" rtlCol="0">
            <a:spAutoFit/>
          </a:bodyPr>
          <a:lstStyle/>
          <a:p>
            <a:r>
              <a:rPr lang="en-US" dirty="0" smtClean="0">
                <a:latin typeface="Times New Roman" pitchFamily="18" charset="0"/>
                <a:cs typeface="Times New Roman" pitchFamily="18" charset="0"/>
              </a:rPr>
              <a:t>		Submitted by</a:t>
            </a:r>
          </a:p>
          <a:p>
            <a:r>
              <a:rPr lang="en-US" dirty="0" smtClean="0">
                <a:latin typeface="Times New Roman" pitchFamily="18" charset="0"/>
                <a:cs typeface="Times New Roman" pitchFamily="18" charset="0"/>
              </a:rPr>
              <a:t>Y.Snehitha               	                (16AJ1A05B1)</a:t>
            </a:r>
          </a:p>
          <a:p>
            <a:r>
              <a:rPr lang="en-US" dirty="0" smtClean="0">
                <a:latin typeface="Times New Roman" pitchFamily="18" charset="0"/>
                <a:cs typeface="Times New Roman" pitchFamily="18" charset="0"/>
              </a:rPr>
              <a:t>M.Karuna			(16AJ1A0571)</a:t>
            </a:r>
          </a:p>
          <a:p>
            <a:r>
              <a:rPr lang="en-US" dirty="0" smtClean="0">
                <a:latin typeface="Times New Roman" pitchFamily="18" charset="0"/>
                <a:cs typeface="Times New Roman" pitchFamily="18" charset="0"/>
              </a:rPr>
              <a:t>N.Mounika			(16AJ1A0578)</a:t>
            </a:r>
          </a:p>
          <a:p>
            <a:r>
              <a:rPr lang="en-US" dirty="0" smtClean="0">
                <a:latin typeface="Times New Roman" pitchFamily="18" charset="0"/>
                <a:cs typeface="Times New Roman" pitchFamily="18" charset="0"/>
              </a:rPr>
              <a:t>S.Sunilprasad                  		(16AJ1A0594)</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Guided by</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Mrs.A.Durga Bhavani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8686800" cy="4525963"/>
          </a:xfrm>
        </p:spPr>
        <p:txBody>
          <a:bodyPr>
            <a:normAutofit fontScale="85000" lnSpcReduction="20000"/>
          </a:bodyPr>
          <a:lstStyle/>
          <a:p>
            <a:pPr marL="1143000" lvl="4" indent="0">
              <a:buNone/>
            </a:pPr>
            <a:r>
              <a:rPr lang="en-US" sz="3200" dirty="0" smtClean="0">
                <a:latin typeface="Times New Roman" pitchFamily="18" charset="0"/>
                <a:cs typeface="Times New Roman" pitchFamily="18" charset="0"/>
              </a:rPr>
              <a:t>In the existing system only we can see the details of particular information about the police stations in our state, the existing system has more workload for the authorized person, but in the case of proposed system, the user can registered in our site and send the crime report and complaint about a particular city or person.</a:t>
            </a:r>
            <a:endParaRPr lang="en-IN" sz="3200" dirty="0" smtClean="0">
              <a:latin typeface="Times New Roman" pitchFamily="18" charset="0"/>
              <a:cs typeface="Times New Roman" pitchFamily="18" charset="0"/>
            </a:endParaRPr>
          </a:p>
          <a:p>
            <a:pPr lvl="4"/>
            <a:r>
              <a:rPr lang="en-IN" sz="3200" dirty="0" smtClean="0">
                <a:latin typeface="Times New Roman" pitchFamily="18" charset="0"/>
                <a:cs typeface="Times New Roman" pitchFamily="18" charset="0"/>
              </a:rPr>
              <a:t>More man power.</a:t>
            </a:r>
          </a:p>
          <a:p>
            <a:pPr lvl="4"/>
            <a:r>
              <a:rPr lang="en-IN" sz="3200" dirty="0" smtClean="0">
                <a:latin typeface="Times New Roman" pitchFamily="18" charset="0"/>
                <a:cs typeface="Times New Roman" pitchFamily="18" charset="0"/>
              </a:rPr>
              <a:t>Time consuming.</a:t>
            </a:r>
          </a:p>
          <a:p>
            <a:pPr lvl="4"/>
            <a:r>
              <a:rPr lang="en-IN" sz="3200" dirty="0" smtClean="0">
                <a:latin typeface="Times New Roman" pitchFamily="18" charset="0"/>
                <a:cs typeface="Times New Roman" pitchFamily="18" charset="0"/>
              </a:rPr>
              <a:t>Needs manual calculations</a:t>
            </a:r>
          </a:p>
          <a:p>
            <a:pPr lvl="4"/>
            <a:r>
              <a:rPr lang="en-IN" sz="3200" dirty="0" smtClean="0">
                <a:latin typeface="Times New Roman" pitchFamily="18" charset="0"/>
                <a:cs typeface="Times New Roman" pitchFamily="18" charset="0"/>
              </a:rPr>
              <a:t>The size of the database increases day by day, increasing the load on the database</a:t>
            </a:r>
            <a:endParaRPr lang="en-IN" sz="3200" dirty="0">
              <a:latin typeface="Times New Roman" pitchFamily="18" charset="0"/>
              <a:cs typeface="Times New Roman" pitchFamily="18" charset="0"/>
            </a:endParaRPr>
          </a:p>
        </p:txBody>
      </p:sp>
      <p:sp>
        <p:nvSpPr>
          <p:cNvPr id="3" name="Title 2"/>
          <p:cNvSpPr>
            <a:spLocks noGrp="1"/>
          </p:cNvSpPr>
          <p:nvPr>
            <p:ph type="title"/>
          </p:nvPr>
        </p:nvSpPr>
        <p:spPr>
          <a:xfrm>
            <a:off x="304800" y="152400"/>
            <a:ext cx="8229600" cy="1143000"/>
          </a:xfrm>
        </p:spPr>
        <p:txBody>
          <a:bodyPr>
            <a:normAutofit/>
          </a:bodyPr>
          <a:lstStyle/>
          <a:p>
            <a:r>
              <a:rPr lang="en-IN" sz="3200" dirty="0" smtClean="0">
                <a:solidFill>
                  <a:schemeClr val="tx1"/>
                </a:solidFill>
                <a:effectLst/>
                <a:latin typeface="Times New Roman" pitchFamily="18" charset="0"/>
                <a:cs typeface="Times New Roman" pitchFamily="18" charset="0"/>
              </a:rPr>
              <a:t>Existing</a:t>
            </a:r>
            <a:r>
              <a:rPr lang="en-IN" sz="3200" dirty="0" smtClean="0">
                <a:solidFill>
                  <a:schemeClr val="tx1"/>
                </a:solidFill>
                <a:latin typeface="Times New Roman" pitchFamily="18" charset="0"/>
                <a:cs typeface="Times New Roman" pitchFamily="18" charset="0"/>
              </a:rPr>
              <a:t> System:</a:t>
            </a:r>
            <a:endParaRPr lang="en-IN"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420516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normAutofit/>
          </a:bodyPr>
          <a:lstStyle/>
          <a:p>
            <a:r>
              <a:rPr lang="en-US" sz="3200" dirty="0" smtClean="0">
                <a:latin typeface="Times New Roman" pitchFamily="18" charset="0"/>
                <a:cs typeface="Times New Roman" pitchFamily="18" charset="0"/>
              </a:rPr>
              <a:t>All criminal records are stored in a file.</a:t>
            </a:r>
          </a:p>
          <a:p>
            <a:r>
              <a:rPr lang="en-US" sz="3200" dirty="0" smtClean="0">
                <a:latin typeface="Times New Roman" pitchFamily="18" charset="0"/>
                <a:cs typeface="Times New Roman" pitchFamily="18" charset="0"/>
              </a:rPr>
              <a:t>To add any new record ,record file is used.</a:t>
            </a:r>
          </a:p>
          <a:p>
            <a:r>
              <a:rPr lang="en-US" sz="3200" dirty="0" smtClean="0">
                <a:latin typeface="Times New Roman" pitchFamily="18" charset="0"/>
                <a:cs typeface="Times New Roman" pitchFamily="18" charset="0"/>
              </a:rPr>
              <a:t>When other police station require any criminal information at that time they need to call that police station.</a:t>
            </a:r>
          </a:p>
          <a:p>
            <a:r>
              <a:rPr lang="en-US" sz="3200" dirty="0" smtClean="0">
                <a:latin typeface="Times New Roman" pitchFamily="18" charset="0"/>
                <a:cs typeface="Times New Roman" pitchFamily="18" charset="0"/>
              </a:rPr>
              <a:t>Citizens cannot get the information and the current status of the criminals of all cities.</a:t>
            </a:r>
          </a:p>
          <a:p>
            <a:r>
              <a:rPr lang="en-US" sz="3200" dirty="0">
                <a:latin typeface="Times New Roman" pitchFamily="18" charset="0"/>
                <a:cs typeface="Times New Roman" pitchFamily="18" charset="0"/>
              </a:rPr>
              <a:t>Damage of machines due to lack of attention.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latin typeface="Times New Roman" pitchFamily="18" charset="0"/>
                <a:cs typeface="Times New Roman" pitchFamily="18" charset="0"/>
              </a:rPr>
              <a:t>No direct rules for the higher officials.</a:t>
            </a:r>
          </a:p>
          <a:p>
            <a:r>
              <a:rPr lang="en-US" sz="3200" dirty="0" smtClean="0">
                <a:latin typeface="Times New Roman" pitchFamily="18" charset="0"/>
                <a:cs typeface="Times New Roman" pitchFamily="18" charset="0"/>
              </a:rPr>
              <a:t>To avoid all these limitations and make the working more accurately system need to be one step advance computerized.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buNone/>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aim of proposed system is to develop a system </a:t>
            </a:r>
            <a:r>
              <a:rPr lang="en-US" sz="2800" dirty="0" smtClean="0">
                <a:latin typeface="Times New Roman" panose="02020603050405020304" pitchFamily="18" charset="0"/>
                <a:cs typeface="Times New Roman" panose="02020603050405020304" pitchFamily="18" charset="0"/>
              </a:rPr>
              <a:t>of improved </a:t>
            </a:r>
            <a:r>
              <a:rPr lang="en-US" sz="2800" dirty="0">
                <a:latin typeface="Times New Roman" panose="02020603050405020304" pitchFamily="18" charset="0"/>
                <a:cs typeface="Times New Roman" panose="02020603050405020304" pitchFamily="18" charset="0"/>
              </a:rPr>
              <a:t>facilities. </a:t>
            </a:r>
            <a:r>
              <a:rPr lang="en-IN" sz="2800" dirty="0" smtClean="0">
                <a:latin typeface="Times New Roman" panose="02020603050405020304" pitchFamily="18" charset="0"/>
                <a:cs typeface="Times New Roman" panose="02020603050405020304" pitchFamily="18" charset="0"/>
              </a:rPr>
              <a:t>The  manual system has some drawbacks which can be overcome by using web based software.  </a:t>
            </a:r>
          </a:p>
          <a:p>
            <a:pPr>
              <a:buNone/>
            </a:pPr>
            <a:r>
              <a:rPr lang="en-IN" sz="2800" dirty="0" smtClean="0">
                <a:latin typeface="Times New Roman" panose="02020603050405020304" pitchFamily="18" charset="0"/>
                <a:cs typeface="Times New Roman" panose="02020603050405020304" pitchFamily="18" charset="0"/>
              </a:rPr>
              <a:t>   The following reasons explain by it is needed:</a:t>
            </a:r>
          </a:p>
          <a:p>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system provides </a:t>
            </a:r>
            <a:r>
              <a:rPr lang="en-US" sz="2800" dirty="0">
                <a:latin typeface="Times New Roman" panose="02020603050405020304" pitchFamily="18" charset="0"/>
                <a:cs typeface="Times New Roman" panose="02020603050405020304" pitchFamily="18" charset="0"/>
              </a:rPr>
              <a:t>proper security and reduces the manual work.</a:t>
            </a:r>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Citizens no need to go to the police station.</a:t>
            </a:r>
          </a:p>
          <a:p>
            <a:r>
              <a:rPr lang="en-IN" sz="2800" dirty="0" smtClean="0">
                <a:latin typeface="Times New Roman" panose="02020603050405020304" pitchFamily="18" charset="0"/>
                <a:cs typeface="Times New Roman" panose="02020603050405020304" pitchFamily="18" charset="0"/>
              </a:rPr>
              <a:t>Visitor can easily get the information about the crime and criminal.</a:t>
            </a:r>
          </a:p>
        </p:txBody>
      </p:sp>
      <p:sp>
        <p:nvSpPr>
          <p:cNvPr id="3" name="Title 2"/>
          <p:cNvSpPr>
            <a:spLocks noGrp="1"/>
          </p:cNvSpPr>
          <p:nvPr>
            <p:ph type="title"/>
          </p:nvPr>
        </p:nvSpPr>
        <p:spPr/>
        <p:txBody>
          <a:bodyPr/>
          <a:lstStyle/>
          <a:p>
            <a:r>
              <a:rPr lang="en-IN" dirty="0" smtClean="0">
                <a:effectLst/>
                <a:latin typeface="Times New Roman" panose="02020603050405020304" pitchFamily="18" charset="0"/>
                <a:cs typeface="Times New Roman" panose="02020603050405020304" pitchFamily="18" charset="0"/>
              </a:rPr>
              <a:t>Proposed</a:t>
            </a:r>
            <a:r>
              <a:rPr lang="en-IN" dirty="0" smtClean="0">
                <a:latin typeface="Times New Roman" panose="02020603050405020304" pitchFamily="18" charset="0"/>
                <a:cs typeface="Times New Roman" panose="02020603050405020304" pitchFamily="18" charset="0"/>
              </a:rPr>
              <a: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757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4525963"/>
          </a:xfrm>
        </p:spPr>
        <p:txBody>
          <a:bodyPr>
            <a:normAutofit/>
          </a:bodyPr>
          <a:lstStyle/>
          <a:p>
            <a:r>
              <a:rPr lang="en-IN" sz="2800" dirty="0">
                <a:latin typeface="Times New Roman" pitchFamily="18" charset="0"/>
                <a:cs typeface="Times New Roman" pitchFamily="18" charset="0"/>
              </a:rPr>
              <a:t>Reduce the man power</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Reduces the time.</a:t>
            </a:r>
          </a:p>
          <a:p>
            <a:r>
              <a:rPr lang="en-US" sz="2800" dirty="0" smtClean="0">
                <a:latin typeface="Times New Roman" pitchFamily="18" charset="0"/>
                <a:cs typeface="Times New Roman" pitchFamily="18" charset="0"/>
              </a:rPr>
              <a:t>They can directly see information on site.</a:t>
            </a:r>
          </a:p>
          <a:p>
            <a:r>
              <a:rPr lang="en-US" sz="2800" dirty="0" smtClean="0">
                <a:latin typeface="Times New Roman" pitchFamily="18" charset="0"/>
                <a:cs typeface="Times New Roman" pitchFamily="18" charset="0"/>
              </a:rPr>
              <a:t>Member can view the current status of the crime investigation.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770" y="129927"/>
            <a:ext cx="8229600" cy="827435"/>
          </a:xfrm>
        </p:spPr>
        <p:txBody>
          <a:bodyPr>
            <a:normAutofit/>
          </a:bodyPr>
          <a:lstStyle/>
          <a:p>
            <a:r>
              <a:rPr lang="en-US" sz="3600" dirty="0" smtClean="0">
                <a:effectLst/>
                <a:latin typeface="Times New Roman" panose="02020603050405020304" pitchFamily="18" charset="0"/>
                <a:cs typeface="Times New Roman" panose="02020603050405020304" pitchFamily="18" charset="0"/>
              </a:rPr>
              <a:t>Data flow Diagrams </a:t>
            </a:r>
            <a:endParaRPr lang="en-IN" sz="3600" dirty="0">
              <a:effectLst/>
              <a:latin typeface="Times New Roman" panose="02020603050405020304" pitchFamily="18" charset="0"/>
              <a:cs typeface="Times New Roman" panose="02020603050405020304" pitchFamily="18" charset="0"/>
            </a:endParaRPr>
          </a:p>
        </p:txBody>
      </p:sp>
      <p:sp>
        <p:nvSpPr>
          <p:cNvPr id="4"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noChangeAspect="1"/>
          </p:cNvGrpSpPr>
          <p:nvPr/>
        </p:nvGrpSpPr>
        <p:grpSpPr bwMode="auto">
          <a:xfrm>
            <a:off x="702616" y="1101558"/>
            <a:ext cx="6477000" cy="1569708"/>
            <a:chOff x="2527" y="510"/>
            <a:chExt cx="8031" cy="2431"/>
          </a:xfrm>
        </p:grpSpPr>
        <p:sp>
          <p:nvSpPr>
            <p:cNvPr id="6" name="AutoShape 10"/>
            <p:cNvSpPr>
              <a:spLocks noChangeAspect="1" noChangeArrowheads="1" noTextEdit="1"/>
            </p:cNvSpPr>
            <p:nvPr/>
          </p:nvSpPr>
          <p:spPr bwMode="auto">
            <a:xfrm>
              <a:off x="2527" y="510"/>
              <a:ext cx="8031" cy="243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Oval 2"/>
            <p:cNvSpPr>
              <a:spLocks noChangeArrowheads="1"/>
            </p:cNvSpPr>
            <p:nvPr/>
          </p:nvSpPr>
          <p:spPr bwMode="auto">
            <a:xfrm>
              <a:off x="5656" y="510"/>
              <a:ext cx="2130" cy="2431"/>
            </a:xfrm>
            <a:prstGeom prst="ellipse">
              <a:avLst/>
            </a:prstGeom>
            <a:solidFill>
              <a:srgbClr val="FFFFFF"/>
            </a:solidFill>
            <a:ln w="9525">
              <a:solidFill>
                <a:srgbClr val="000000"/>
              </a:solidFill>
              <a:round/>
              <a:headEnd/>
              <a:tailEnd/>
            </a:ln>
          </p:spPr>
          <p:txBody>
            <a:bodyPr vert="horz" wrap="square" lIns="82296" tIns="41148" rIns="82296" bIns="4114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Crime  ManagementSystem</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2527" y="1467"/>
              <a:ext cx="1872" cy="532"/>
            </a:xfrm>
            <a:prstGeom prst="rect">
              <a:avLst/>
            </a:prstGeom>
            <a:solidFill>
              <a:srgbClr val="FFFFFF"/>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8686" y="1376"/>
              <a:ext cx="1872" cy="532"/>
            </a:xfrm>
            <a:prstGeom prst="rect">
              <a:avLst/>
            </a:prstGeom>
            <a:solidFill>
              <a:srgbClr val="FFFFFF"/>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Administrator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AutoShape 5"/>
            <p:cNvSpPr>
              <a:spLocks noChangeShapeType="1"/>
            </p:cNvSpPr>
            <p:nvPr/>
          </p:nvSpPr>
          <p:spPr bwMode="auto">
            <a:xfrm>
              <a:off x="4412" y="1665"/>
              <a:ext cx="1244"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p:cNvSpPr>
              <a:spLocks noChangeShapeType="1"/>
            </p:cNvSpPr>
            <p:nvPr/>
          </p:nvSpPr>
          <p:spPr bwMode="auto">
            <a:xfrm>
              <a:off x="7786" y="1665"/>
              <a:ext cx="9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 Box 7"/>
            <p:cNvSpPr txBox="1">
              <a:spLocks noChangeArrowheads="1"/>
            </p:cNvSpPr>
            <p:nvPr/>
          </p:nvSpPr>
          <p:spPr bwMode="auto">
            <a:xfrm>
              <a:off x="3956" y="859"/>
              <a:ext cx="1724" cy="436"/>
            </a:xfrm>
            <a:prstGeom prst="rect">
              <a:avLst/>
            </a:prstGeom>
            <a:solidFill>
              <a:srgbClr val="FFFFFF"/>
            </a:solidFill>
            <a:ln w="9525">
              <a:solidFill>
                <a:srgbClr val="FFFFFF"/>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UserID, 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Text Box 8"/>
            <p:cNvSpPr txBox="1">
              <a:spLocks noChangeArrowheads="1"/>
            </p:cNvSpPr>
            <p:nvPr/>
          </p:nvSpPr>
          <p:spPr bwMode="auto">
            <a:xfrm>
              <a:off x="7676" y="745"/>
              <a:ext cx="2204" cy="434"/>
            </a:xfrm>
            <a:prstGeom prst="rect">
              <a:avLst/>
            </a:prstGeom>
            <a:solidFill>
              <a:srgbClr val="FFFFFF"/>
            </a:solidFill>
            <a:ln w="9525">
              <a:solidFill>
                <a:srgbClr val="FFFFFF"/>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 Management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 Box 9"/>
            <p:cNvSpPr txBox="1">
              <a:spLocks noChangeArrowheads="1"/>
            </p:cNvSpPr>
            <p:nvPr/>
          </p:nvSpPr>
          <p:spPr bwMode="auto">
            <a:xfrm>
              <a:off x="7786" y="2064"/>
              <a:ext cx="1725" cy="492"/>
            </a:xfrm>
            <a:prstGeom prst="rect">
              <a:avLst/>
            </a:prstGeom>
            <a:solidFill>
              <a:srgbClr val="FFFFFF"/>
            </a:solidFill>
            <a:ln w="9525">
              <a:solidFill>
                <a:srgbClr val="FFFFFF"/>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Solutions, Feedback</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sp>
        <p:nvSpPr>
          <p:cNvPr id="15" name="Rectangle 18"/>
          <p:cNvSpPr>
            <a:spLocks noChangeArrowheads="1"/>
          </p:cNvSpPr>
          <p:nvPr/>
        </p:nvSpPr>
        <p:spPr bwMode="auto">
          <a:xfrm>
            <a:off x="0" y="22447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0" name="Rectangle 89"/>
          <p:cNvSpPr>
            <a:spLocks noChangeArrowheads="1"/>
          </p:cNvSpPr>
          <p:nvPr/>
        </p:nvSpPr>
        <p:spPr bwMode="auto">
          <a:xfrm>
            <a:off x="1143000" y="901382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1" name="Rectangle 121"/>
          <p:cNvSpPr>
            <a:spLocks noChangeArrowheads="1"/>
          </p:cNvSpPr>
          <p:nvPr/>
        </p:nvSpPr>
        <p:spPr bwMode="auto">
          <a:xfrm>
            <a:off x="457200" y="218479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2" name="Group 90"/>
          <p:cNvGrpSpPr>
            <a:grpSpLocks noChangeAspect="1"/>
          </p:cNvGrpSpPr>
          <p:nvPr/>
        </p:nvGrpSpPr>
        <p:grpSpPr bwMode="auto">
          <a:xfrm>
            <a:off x="1594100" y="3146250"/>
            <a:ext cx="6864100" cy="3406949"/>
            <a:chOff x="2527" y="8475"/>
            <a:chExt cx="8262" cy="4449"/>
          </a:xfrm>
        </p:grpSpPr>
        <p:sp>
          <p:nvSpPr>
            <p:cNvPr id="63" name="AutoShape 120"/>
            <p:cNvSpPr>
              <a:spLocks noChangeAspect="1" noChangeArrowheads="1" noTextEdit="1"/>
            </p:cNvSpPr>
            <p:nvPr/>
          </p:nvSpPr>
          <p:spPr bwMode="auto">
            <a:xfrm>
              <a:off x="2527" y="8475"/>
              <a:ext cx="8262" cy="4449"/>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Text Box 2"/>
            <p:cNvSpPr txBox="1">
              <a:spLocks noChangeArrowheads="1"/>
            </p:cNvSpPr>
            <p:nvPr/>
          </p:nvSpPr>
          <p:spPr bwMode="auto">
            <a:xfrm>
              <a:off x="6323" y="10674"/>
              <a:ext cx="808" cy="33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Verify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5" name="Text Box 3"/>
            <p:cNvSpPr txBox="1">
              <a:spLocks noChangeArrowheads="1"/>
            </p:cNvSpPr>
            <p:nvPr/>
          </p:nvSpPr>
          <p:spPr bwMode="auto">
            <a:xfrm>
              <a:off x="4466" y="11692"/>
              <a:ext cx="2065" cy="33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6" name="Text Box 4"/>
            <p:cNvSpPr txBox="1">
              <a:spLocks noChangeArrowheads="1"/>
            </p:cNvSpPr>
            <p:nvPr/>
          </p:nvSpPr>
          <p:spPr bwMode="auto">
            <a:xfrm>
              <a:off x="5599" y="10194"/>
              <a:ext cx="2065" cy="33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Username/Password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7" name="Oval 5"/>
            <p:cNvSpPr>
              <a:spLocks noChangeArrowheads="1"/>
            </p:cNvSpPr>
            <p:nvPr/>
          </p:nvSpPr>
          <p:spPr bwMode="auto">
            <a:xfrm>
              <a:off x="5585" y="8475"/>
              <a:ext cx="1581" cy="1242"/>
            </a:xfrm>
            <a:prstGeom prst="ellipse">
              <a:avLst/>
            </a:prstGeom>
            <a:solidFill>
              <a:srgbClr val="FFFFFF"/>
            </a:solidFill>
            <a:ln w="9525">
              <a:solidFill>
                <a:srgbClr val="000000"/>
              </a:solidFill>
              <a:round/>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Registration</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8" name="Text Box 6"/>
            <p:cNvSpPr txBox="1">
              <a:spLocks noChangeArrowheads="1"/>
            </p:cNvSpPr>
            <p:nvPr/>
          </p:nvSpPr>
          <p:spPr bwMode="auto">
            <a:xfrm>
              <a:off x="4419" y="8858"/>
              <a:ext cx="1131" cy="331"/>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69" name="AutoShape 7"/>
            <p:cNvSpPr>
              <a:spLocks noChangeShapeType="1"/>
            </p:cNvSpPr>
            <p:nvPr/>
          </p:nvSpPr>
          <p:spPr bwMode="auto">
            <a:xfrm>
              <a:off x="4431" y="9253"/>
              <a:ext cx="115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70" name="Group 8"/>
            <p:cNvGrpSpPr>
              <a:grpSpLocks/>
            </p:cNvGrpSpPr>
            <p:nvPr/>
          </p:nvGrpSpPr>
          <p:grpSpPr bwMode="auto">
            <a:xfrm>
              <a:off x="7918" y="8844"/>
              <a:ext cx="2435" cy="604"/>
              <a:chOff x="7005" y="7125"/>
              <a:chExt cx="4200" cy="1020"/>
            </a:xfrm>
          </p:grpSpPr>
          <p:sp>
            <p:nvSpPr>
              <p:cNvPr id="90" name="Rectangle 9"/>
              <p:cNvSpPr>
                <a:spLocks noChangeArrowheads="1"/>
              </p:cNvSpPr>
              <p:nvPr/>
            </p:nvSpPr>
            <p:spPr bwMode="auto">
              <a:xfrm>
                <a:off x="7545" y="7320"/>
                <a:ext cx="321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Registration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1" name="Rectangle 10"/>
              <p:cNvSpPr>
                <a:spLocks noChangeArrowheads="1"/>
              </p:cNvSpPr>
              <p:nvPr/>
            </p:nvSpPr>
            <p:spPr bwMode="auto">
              <a:xfrm>
                <a:off x="7005" y="7320"/>
                <a:ext cx="54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92" name="Rectangle 11"/>
              <p:cNvSpPr>
                <a:spLocks noChangeArrowheads="1"/>
              </p:cNvSpPr>
              <p:nvPr/>
            </p:nvSpPr>
            <p:spPr bwMode="auto">
              <a:xfrm>
                <a:off x="10065" y="7125"/>
                <a:ext cx="1140" cy="102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grpSp>
        <p:grpSp>
          <p:nvGrpSpPr>
            <p:cNvPr id="71" name="Group 12"/>
            <p:cNvGrpSpPr>
              <a:grpSpLocks/>
            </p:cNvGrpSpPr>
            <p:nvPr/>
          </p:nvGrpSpPr>
          <p:grpSpPr bwMode="auto">
            <a:xfrm>
              <a:off x="7431" y="10205"/>
              <a:ext cx="2435" cy="604"/>
              <a:chOff x="7005" y="7125"/>
              <a:chExt cx="4200" cy="1020"/>
            </a:xfrm>
          </p:grpSpPr>
          <p:sp>
            <p:nvSpPr>
              <p:cNvPr id="87" name="Rectangle 13"/>
              <p:cNvSpPr>
                <a:spLocks noChangeArrowheads="1"/>
              </p:cNvSpPr>
              <p:nvPr/>
            </p:nvSpPr>
            <p:spPr bwMode="auto">
              <a:xfrm>
                <a:off x="7545" y="7320"/>
                <a:ext cx="321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8" name="Rectangle 14"/>
              <p:cNvSpPr>
                <a:spLocks noChangeArrowheads="1"/>
              </p:cNvSpPr>
              <p:nvPr/>
            </p:nvSpPr>
            <p:spPr bwMode="auto">
              <a:xfrm>
                <a:off x="7005" y="7320"/>
                <a:ext cx="54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89" name="Rectangle 15"/>
              <p:cNvSpPr>
                <a:spLocks noChangeArrowheads="1"/>
              </p:cNvSpPr>
              <p:nvPr/>
            </p:nvSpPr>
            <p:spPr bwMode="auto">
              <a:xfrm>
                <a:off x="10065" y="7125"/>
                <a:ext cx="1140" cy="102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grpSp>
        <p:sp>
          <p:nvSpPr>
            <p:cNvPr id="72" name="AutoShape 16"/>
            <p:cNvSpPr>
              <a:spLocks noChangeShapeType="1"/>
            </p:cNvSpPr>
            <p:nvPr/>
          </p:nvSpPr>
          <p:spPr bwMode="auto">
            <a:xfrm>
              <a:off x="7180" y="9189"/>
              <a:ext cx="7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 name="Oval 17"/>
            <p:cNvSpPr>
              <a:spLocks noChangeArrowheads="1"/>
            </p:cNvSpPr>
            <p:nvPr/>
          </p:nvSpPr>
          <p:spPr bwMode="auto">
            <a:xfrm>
              <a:off x="4419" y="10321"/>
              <a:ext cx="1581" cy="1241"/>
            </a:xfrm>
            <a:prstGeom prst="ellipse">
              <a:avLst/>
            </a:prstGeom>
            <a:solidFill>
              <a:srgbClr val="FFFFFF"/>
            </a:solidFill>
            <a:ln w="9525">
              <a:solidFill>
                <a:srgbClr val="000000"/>
              </a:solidFill>
              <a:round/>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a:t>
              </a:r>
              <a:endParaRPr kumimoji="0" 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4" name="AutoShape 18"/>
            <p:cNvSpPr>
              <a:spLocks noChangeShapeType="1"/>
            </p:cNvSpPr>
            <p:nvPr/>
          </p:nvSpPr>
          <p:spPr bwMode="auto">
            <a:xfrm>
              <a:off x="5804" y="10507"/>
              <a:ext cx="161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 name="AutoShape 19"/>
            <p:cNvSpPr>
              <a:spLocks noChangeShapeType="1"/>
            </p:cNvSpPr>
            <p:nvPr/>
          </p:nvSpPr>
          <p:spPr bwMode="auto">
            <a:xfrm flipH="1">
              <a:off x="5931" y="10650"/>
              <a:ext cx="148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Oval 20"/>
            <p:cNvSpPr>
              <a:spLocks noChangeArrowheads="1"/>
            </p:cNvSpPr>
            <p:nvPr/>
          </p:nvSpPr>
          <p:spPr bwMode="auto">
            <a:xfrm>
              <a:off x="6127" y="11550"/>
              <a:ext cx="1618" cy="1374"/>
            </a:xfrm>
            <a:prstGeom prst="ellipse">
              <a:avLst/>
            </a:prstGeom>
            <a:solidFill>
              <a:srgbClr val="FFFFFF"/>
            </a:solidFill>
            <a:ln w="9525">
              <a:solidFill>
                <a:srgbClr val="000000"/>
              </a:solidFill>
              <a:round/>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 Registration</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77" name="Group 21"/>
            <p:cNvGrpSpPr>
              <a:grpSpLocks/>
            </p:cNvGrpSpPr>
            <p:nvPr/>
          </p:nvGrpSpPr>
          <p:grpSpPr bwMode="auto">
            <a:xfrm>
              <a:off x="8483" y="11798"/>
              <a:ext cx="2306" cy="603"/>
              <a:chOff x="7005" y="7125"/>
              <a:chExt cx="4200" cy="1020"/>
            </a:xfrm>
          </p:grpSpPr>
          <p:sp>
            <p:nvSpPr>
              <p:cNvPr id="84" name="Rectangle 22"/>
              <p:cNvSpPr>
                <a:spLocks noChangeArrowheads="1"/>
              </p:cNvSpPr>
              <p:nvPr/>
            </p:nvSpPr>
            <p:spPr bwMode="auto">
              <a:xfrm>
                <a:off x="7545" y="7320"/>
                <a:ext cx="321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5" name="Rectangle 23"/>
              <p:cNvSpPr>
                <a:spLocks noChangeArrowheads="1"/>
              </p:cNvSpPr>
              <p:nvPr/>
            </p:nvSpPr>
            <p:spPr bwMode="auto">
              <a:xfrm>
                <a:off x="7005" y="7320"/>
                <a:ext cx="540" cy="675"/>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endParaRPr lang="en-IN"/>
              </a:p>
            </p:txBody>
          </p:sp>
          <p:sp>
            <p:nvSpPr>
              <p:cNvPr id="86" name="Rectangle 24"/>
              <p:cNvSpPr>
                <a:spLocks noChangeArrowheads="1"/>
              </p:cNvSpPr>
              <p:nvPr/>
            </p:nvSpPr>
            <p:spPr bwMode="auto">
              <a:xfrm>
                <a:off x="10065" y="7125"/>
                <a:ext cx="1140" cy="1020"/>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endParaRPr lang="en-IN"/>
              </a:p>
            </p:txBody>
          </p:sp>
        </p:grpSp>
        <p:sp>
          <p:nvSpPr>
            <p:cNvPr id="78" name="AutoShape 25"/>
            <p:cNvSpPr>
              <a:spLocks noChangeShapeType="1"/>
            </p:cNvSpPr>
            <p:nvPr/>
          </p:nvSpPr>
          <p:spPr bwMode="auto">
            <a:xfrm>
              <a:off x="5585" y="11494"/>
              <a:ext cx="577" cy="52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 name="Text Box 26"/>
            <p:cNvSpPr txBox="1">
              <a:spLocks noChangeArrowheads="1"/>
            </p:cNvSpPr>
            <p:nvPr/>
          </p:nvSpPr>
          <p:spPr bwMode="auto">
            <a:xfrm>
              <a:off x="2527" y="9793"/>
              <a:ext cx="2065" cy="331"/>
            </a:xfrm>
            <a:prstGeom prst="rect">
              <a:avLst/>
            </a:prstGeom>
            <a:solidFill>
              <a:srgbClr val="FFFFFF"/>
            </a:solidFill>
            <a:ln w="9525">
              <a:solidFill>
                <a:srgbClr val="FFFFFF"/>
              </a:solidFill>
              <a:miter lim="800000"/>
              <a:headEnd/>
              <a:tailEnd/>
            </a:ln>
          </p:spPr>
          <p:txBody>
            <a:bodyPr vert="horz" wrap="square" lIns="79553" tIns="39776" rIns="79553" bIns="397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Username/Password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0" name="AutoShape 27"/>
            <p:cNvSpPr>
              <a:spLocks noChangeShapeType="1"/>
            </p:cNvSpPr>
            <p:nvPr/>
          </p:nvSpPr>
          <p:spPr bwMode="auto">
            <a:xfrm>
              <a:off x="3739" y="9485"/>
              <a:ext cx="900" cy="9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1" name="AutoShape 28"/>
            <p:cNvSpPr>
              <a:spLocks noChangeShapeType="1"/>
            </p:cNvSpPr>
            <p:nvPr/>
          </p:nvSpPr>
          <p:spPr bwMode="auto">
            <a:xfrm>
              <a:off x="7016" y="9448"/>
              <a:ext cx="577" cy="8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Rectangle 29"/>
            <p:cNvSpPr>
              <a:spLocks noChangeArrowheads="1"/>
            </p:cNvSpPr>
            <p:nvPr/>
          </p:nvSpPr>
          <p:spPr bwMode="auto">
            <a:xfrm>
              <a:off x="2677" y="9079"/>
              <a:ext cx="1754" cy="406"/>
            </a:xfrm>
            <a:prstGeom prst="rect">
              <a:avLst/>
            </a:prstGeom>
            <a:solidFill>
              <a:srgbClr val="FFFFFF"/>
            </a:solidFill>
            <a:ln w="9525">
              <a:solidFill>
                <a:srgbClr val="000000"/>
              </a:solidFill>
              <a:miter lim="800000"/>
              <a:headEnd/>
              <a:tailEnd/>
            </a:ln>
          </p:spPr>
          <p:txBody>
            <a:bodyPr vert="horz" wrap="square" lIns="79553" tIns="39776" rIns="79553" bIns="397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3" name="AutoShape 30"/>
            <p:cNvSpPr>
              <a:spLocks noChangeShapeType="1"/>
            </p:cNvSpPr>
            <p:nvPr/>
          </p:nvSpPr>
          <p:spPr bwMode="auto">
            <a:xfrm>
              <a:off x="7745" y="12123"/>
              <a:ext cx="73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93" name="Rectangle 140"/>
          <p:cNvSpPr>
            <a:spLocks noChangeArrowheads="1"/>
          </p:cNvSpPr>
          <p:nvPr/>
        </p:nvSpPr>
        <p:spPr bwMode="auto">
          <a:xfrm>
            <a:off x="457200" y="5823347"/>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4" name="Rectangle 93"/>
          <p:cNvSpPr/>
          <p:nvPr/>
        </p:nvSpPr>
        <p:spPr>
          <a:xfrm>
            <a:off x="102811" y="2772165"/>
            <a:ext cx="984500" cy="523220"/>
          </a:xfrm>
          <a:prstGeom prst="rect">
            <a:avLst/>
          </a:prstGeom>
        </p:spPr>
        <p:txBody>
          <a:bodyPr wrap="none">
            <a:spAutoFit/>
          </a:bodyPr>
          <a:lstStyle/>
          <a:p>
            <a:r>
              <a:rPr lang="en-US" sz="2800" b="1" dirty="0">
                <a:latin typeface="Times New Roman" panose="02020603050405020304" pitchFamily="18" charset="0"/>
                <a:ea typeface="Times New Roman" panose="02020603050405020304" pitchFamily="18" charset="0"/>
              </a:rPr>
              <a:t>User </a:t>
            </a:r>
            <a:endParaRPr lang="en-IN" sz="2800" dirty="0"/>
          </a:p>
        </p:txBody>
      </p:sp>
    </p:spTree>
    <p:extLst>
      <p:ext uri="{BB962C8B-B14F-4D97-AF65-F5344CB8AC3E}">
        <p14:creationId xmlns:p14="http://schemas.microsoft.com/office/powerpoint/2010/main" xmlns="" val="51457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4"/>
          <p:cNvSpPr>
            <a:spLocks noChangeArrowheads="1"/>
          </p:cNvSpPr>
          <p:nvPr/>
        </p:nvSpPr>
        <p:spPr bwMode="auto">
          <a:xfrm>
            <a:off x="719000" y="339858"/>
            <a:ext cx="214257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Administrator</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3" name="Group 1"/>
          <p:cNvGrpSpPr>
            <a:grpSpLocks noChangeAspect="1"/>
          </p:cNvGrpSpPr>
          <p:nvPr/>
        </p:nvGrpSpPr>
        <p:grpSpPr bwMode="auto">
          <a:xfrm>
            <a:off x="1295400" y="1371600"/>
            <a:ext cx="5943600" cy="4295775"/>
            <a:chOff x="1455" y="8169"/>
            <a:chExt cx="9360" cy="6766"/>
          </a:xfrm>
        </p:grpSpPr>
        <p:sp>
          <p:nvSpPr>
            <p:cNvPr id="4" name="AutoShape 43"/>
            <p:cNvSpPr>
              <a:spLocks noChangeAspect="1" noChangeArrowheads="1" noTextEdit="1"/>
            </p:cNvSpPr>
            <p:nvPr/>
          </p:nvSpPr>
          <p:spPr bwMode="auto">
            <a:xfrm>
              <a:off x="1455" y="8169"/>
              <a:ext cx="9360" cy="676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 Box 2"/>
            <p:cNvSpPr txBox="1">
              <a:spLocks noChangeArrowheads="1"/>
            </p:cNvSpPr>
            <p:nvPr/>
          </p:nvSpPr>
          <p:spPr bwMode="auto">
            <a:xfrm>
              <a:off x="5899" y="12561"/>
              <a:ext cx="2073" cy="733"/>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FIR Reports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 Box 3"/>
            <p:cNvSpPr txBox="1">
              <a:spLocks noChangeArrowheads="1"/>
            </p:cNvSpPr>
            <p:nvPr/>
          </p:nvSpPr>
          <p:spPr bwMode="auto">
            <a:xfrm>
              <a:off x="4138" y="13396"/>
              <a:ext cx="2340"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mortem analysis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Text Box 4"/>
            <p:cNvSpPr txBox="1">
              <a:spLocks noChangeArrowheads="1"/>
            </p:cNvSpPr>
            <p:nvPr/>
          </p:nvSpPr>
          <p:spPr bwMode="auto">
            <a:xfrm>
              <a:off x="6390" y="9745"/>
              <a:ext cx="2342"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Text Box 5"/>
            <p:cNvSpPr txBox="1">
              <a:spLocks noChangeArrowheads="1"/>
            </p:cNvSpPr>
            <p:nvPr/>
          </p:nvSpPr>
          <p:spPr bwMode="auto">
            <a:xfrm>
              <a:off x="6844" y="8946"/>
              <a:ext cx="2340"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user details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Text Box 6"/>
            <p:cNvSpPr txBox="1">
              <a:spLocks noChangeArrowheads="1"/>
            </p:cNvSpPr>
            <p:nvPr/>
          </p:nvSpPr>
          <p:spPr bwMode="auto">
            <a:xfrm>
              <a:off x="3670" y="11320"/>
              <a:ext cx="2340" cy="40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Feedback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Text Box 7"/>
            <p:cNvSpPr txBox="1">
              <a:spLocks noChangeArrowheads="1"/>
            </p:cNvSpPr>
            <p:nvPr/>
          </p:nvSpPr>
          <p:spPr bwMode="auto">
            <a:xfrm>
              <a:off x="3383" y="8793"/>
              <a:ext cx="2340"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name, Password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Oval 8"/>
            <p:cNvSpPr>
              <a:spLocks noChangeArrowheads="1"/>
            </p:cNvSpPr>
            <p:nvPr/>
          </p:nvSpPr>
          <p:spPr bwMode="auto">
            <a:xfrm>
              <a:off x="4901" y="9331"/>
              <a:ext cx="1621" cy="1538"/>
            </a:xfrm>
            <a:prstGeom prst="ellipse">
              <a:avLst/>
            </a:prstGeom>
            <a:solidFill>
              <a:srgbClr val="FFFFFF"/>
            </a:solidFill>
            <a:ln w="9525">
              <a:solidFill>
                <a:srgbClr val="000000"/>
              </a:solidFill>
              <a:round/>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Crime  System</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1674" y="8242"/>
              <a:ext cx="2146"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Administrator</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1455" y="11900"/>
              <a:ext cx="2176"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14" name="Group 11"/>
            <p:cNvGrpSpPr>
              <a:grpSpLocks/>
            </p:cNvGrpSpPr>
            <p:nvPr/>
          </p:nvGrpSpPr>
          <p:grpSpPr bwMode="auto">
            <a:xfrm>
              <a:off x="7587" y="8169"/>
              <a:ext cx="3184" cy="668"/>
              <a:chOff x="6795" y="5355"/>
              <a:chExt cx="3270" cy="690"/>
            </a:xfrm>
          </p:grpSpPr>
          <p:sp>
            <p:nvSpPr>
              <p:cNvPr id="43" name="Rectangle 12"/>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Registration details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13"/>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45" name="Rectangle 14"/>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grpSp>
          <p:nvGrpSpPr>
            <p:cNvPr id="15" name="Group 15"/>
            <p:cNvGrpSpPr>
              <a:grpSpLocks/>
            </p:cNvGrpSpPr>
            <p:nvPr/>
          </p:nvGrpSpPr>
          <p:grpSpPr bwMode="auto">
            <a:xfrm>
              <a:off x="7587" y="9984"/>
              <a:ext cx="3184" cy="667"/>
              <a:chOff x="6795" y="5355"/>
              <a:chExt cx="3270" cy="690"/>
            </a:xfrm>
          </p:grpSpPr>
          <p:sp>
            <p:nvSpPr>
              <p:cNvPr id="40" name="Rectangle 16"/>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Complaints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17"/>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42" name="Rectangle 18"/>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grpSp>
          <p:nvGrpSpPr>
            <p:cNvPr id="16" name="Group 19"/>
            <p:cNvGrpSpPr>
              <a:grpSpLocks/>
            </p:cNvGrpSpPr>
            <p:nvPr/>
          </p:nvGrpSpPr>
          <p:grpSpPr bwMode="auto">
            <a:xfrm>
              <a:off x="7631" y="11988"/>
              <a:ext cx="3184" cy="667"/>
              <a:chOff x="6795" y="5355"/>
              <a:chExt cx="3270" cy="690"/>
            </a:xfrm>
          </p:grpSpPr>
          <p:sp>
            <p:nvSpPr>
              <p:cNvPr id="37" name="Rectangle 20"/>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Feedback</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21"/>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39" name="Rectangle 22"/>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sp>
          <p:nvSpPr>
            <p:cNvPr id="17" name="AutoShape 23"/>
            <p:cNvSpPr>
              <a:spLocks noChangeShapeType="1"/>
            </p:cNvSpPr>
            <p:nvPr/>
          </p:nvSpPr>
          <p:spPr bwMode="auto">
            <a:xfrm>
              <a:off x="3513" y="8707"/>
              <a:ext cx="0" cy="6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24"/>
            <p:cNvSpPr>
              <a:spLocks noChangeShapeType="1"/>
            </p:cNvSpPr>
            <p:nvPr/>
          </p:nvSpPr>
          <p:spPr bwMode="auto">
            <a:xfrm flipH="1">
              <a:off x="6260" y="8707"/>
              <a:ext cx="1327" cy="78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25"/>
            <p:cNvSpPr>
              <a:spLocks noChangeShapeType="1"/>
            </p:cNvSpPr>
            <p:nvPr/>
          </p:nvSpPr>
          <p:spPr bwMode="auto">
            <a:xfrm flipH="1">
              <a:off x="6478" y="10290"/>
              <a:ext cx="1109"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26"/>
            <p:cNvSpPr>
              <a:spLocks noChangeShapeType="1"/>
            </p:cNvSpPr>
            <p:nvPr/>
          </p:nvSpPr>
          <p:spPr bwMode="auto">
            <a:xfrm>
              <a:off x="6285" y="10644"/>
              <a:ext cx="1346" cy="169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27"/>
            <p:cNvSpPr>
              <a:spLocks noChangeShapeType="1"/>
            </p:cNvSpPr>
            <p:nvPr/>
          </p:nvSpPr>
          <p:spPr bwMode="auto">
            <a:xfrm flipH="1">
              <a:off x="3280" y="10405"/>
              <a:ext cx="1724" cy="149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Oval 28"/>
            <p:cNvSpPr>
              <a:spLocks noChangeArrowheads="1"/>
            </p:cNvSpPr>
            <p:nvPr/>
          </p:nvSpPr>
          <p:spPr bwMode="auto">
            <a:xfrm>
              <a:off x="2871" y="9402"/>
              <a:ext cx="1373" cy="1322"/>
            </a:xfrm>
            <a:prstGeom prst="ellipse">
              <a:avLst/>
            </a:prstGeom>
            <a:solidFill>
              <a:srgbClr val="FFFFFF"/>
            </a:solidFill>
            <a:ln w="9525">
              <a:solidFill>
                <a:srgbClr val="000000"/>
              </a:solidFill>
              <a:round/>
              <a:headEnd/>
              <a:tailEnd/>
            </a:ln>
          </p:spPr>
          <p:txBody>
            <a:bodyPr vert="horz" wrap="square" lIns="85954" tIns="42977" rIns="85954" bIns="42977"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3" name="AutoShape 29"/>
            <p:cNvSpPr>
              <a:spLocks noChangeShapeType="1"/>
            </p:cNvSpPr>
            <p:nvPr/>
          </p:nvSpPr>
          <p:spPr bwMode="auto">
            <a:xfrm>
              <a:off x="4244" y="9984"/>
              <a:ext cx="65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Text Box 30"/>
            <p:cNvSpPr txBox="1">
              <a:spLocks noChangeArrowheads="1"/>
            </p:cNvSpPr>
            <p:nvPr/>
          </p:nvSpPr>
          <p:spPr bwMode="auto">
            <a:xfrm>
              <a:off x="7018" y="11080"/>
              <a:ext cx="2341" cy="399"/>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Solutions</a:t>
              </a:r>
              <a:endParaRPr kumimoji="0" lang="en-US" sz="1800" b="0" i="0" u="none" strike="noStrike" cap="none" normalizeH="0" baseline="0" smtClean="0">
                <a:ln>
                  <a:noFill/>
                </a:ln>
                <a:solidFill>
                  <a:schemeClr val="tx1"/>
                </a:solidFill>
                <a:effectLst/>
                <a:latin typeface="Arial" panose="020B0604020202020204" pitchFamily="34" charset="0"/>
              </a:endParaRPr>
            </a:p>
          </p:txBody>
        </p:sp>
        <p:grpSp>
          <p:nvGrpSpPr>
            <p:cNvPr id="25" name="Group 31"/>
            <p:cNvGrpSpPr>
              <a:grpSpLocks/>
            </p:cNvGrpSpPr>
            <p:nvPr/>
          </p:nvGrpSpPr>
          <p:grpSpPr bwMode="auto">
            <a:xfrm>
              <a:off x="6785" y="13294"/>
              <a:ext cx="3183" cy="669"/>
              <a:chOff x="6795" y="5355"/>
              <a:chExt cx="3270" cy="690"/>
            </a:xfrm>
          </p:grpSpPr>
          <p:sp>
            <p:nvSpPr>
              <p:cNvPr id="34" name="Rectangle 32"/>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3"/>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36" name="Rectangle 34"/>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grpSp>
          <p:nvGrpSpPr>
            <p:cNvPr id="26" name="Group 35"/>
            <p:cNvGrpSpPr>
              <a:grpSpLocks/>
            </p:cNvGrpSpPr>
            <p:nvPr/>
          </p:nvGrpSpPr>
          <p:grpSpPr bwMode="auto">
            <a:xfrm>
              <a:off x="4901" y="14267"/>
              <a:ext cx="3182" cy="668"/>
              <a:chOff x="6795" y="5355"/>
              <a:chExt cx="3270" cy="690"/>
            </a:xfrm>
          </p:grpSpPr>
          <p:sp>
            <p:nvSpPr>
              <p:cNvPr id="31" name="Rectangle 36"/>
              <p:cNvSpPr>
                <a:spLocks noChangeArrowheads="1"/>
              </p:cNvSpPr>
              <p:nvPr/>
            </p:nvSpPr>
            <p:spPr bwMode="auto">
              <a:xfrm>
                <a:off x="7140" y="5460"/>
                <a:ext cx="2580"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Mortem Details</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37"/>
              <p:cNvSpPr>
                <a:spLocks noChangeArrowheads="1"/>
              </p:cNvSpPr>
              <p:nvPr/>
            </p:nvSpPr>
            <p:spPr bwMode="auto">
              <a:xfrm>
                <a:off x="6795" y="5460"/>
                <a:ext cx="345" cy="465"/>
              </a:xfrm>
              <a:prstGeom prst="rect">
                <a:avLst/>
              </a:prstGeom>
              <a:solidFill>
                <a:srgbClr val="FFFFFF"/>
              </a:solidFill>
              <a:ln w="9525">
                <a:solidFill>
                  <a:srgbClr val="000000"/>
                </a:solidFill>
                <a:miter lim="800000"/>
                <a:headEnd/>
                <a:tailEnd/>
              </a:ln>
            </p:spPr>
            <p:txBody>
              <a:bodyPr vert="horz" wrap="square" lIns="85954" tIns="42977" rIns="85954" bIns="42977" numCol="1" anchor="t" anchorCtr="0" compatLnSpc="1">
                <a:prstTxWarp prst="textNoShape">
                  <a:avLst/>
                </a:prstTxWarp>
              </a:bodyPr>
              <a:lstStyle/>
              <a:p>
                <a:endParaRPr lang="en-IN"/>
              </a:p>
            </p:txBody>
          </p:sp>
          <p:sp>
            <p:nvSpPr>
              <p:cNvPr id="33" name="Rectangle 38"/>
              <p:cNvSpPr>
                <a:spLocks noChangeArrowheads="1"/>
              </p:cNvSpPr>
              <p:nvPr/>
            </p:nvSpPr>
            <p:spPr bwMode="auto">
              <a:xfrm>
                <a:off x="9450" y="5355"/>
                <a:ext cx="615" cy="690"/>
              </a:xfrm>
              <a:prstGeom prst="rect">
                <a:avLst/>
              </a:prstGeom>
              <a:solidFill>
                <a:srgbClr val="FFFFFF"/>
              </a:solidFill>
              <a:ln w="9525">
                <a:solidFill>
                  <a:srgbClr val="FFFFFF"/>
                </a:solidFill>
                <a:miter lim="800000"/>
                <a:headEnd/>
                <a:tailEnd/>
              </a:ln>
            </p:spPr>
            <p:txBody>
              <a:bodyPr vert="horz" wrap="square" lIns="85954" tIns="42977" rIns="85954" bIns="42977" numCol="1" anchor="t" anchorCtr="0" compatLnSpc="1">
                <a:prstTxWarp prst="textNoShape">
                  <a:avLst/>
                </a:prstTxWarp>
              </a:bodyPr>
              <a:lstStyle/>
              <a:p>
                <a:endParaRPr lang="en-IN"/>
              </a:p>
            </p:txBody>
          </p:sp>
        </p:grpSp>
        <p:sp>
          <p:nvSpPr>
            <p:cNvPr id="27" name="AutoShape 39"/>
            <p:cNvSpPr>
              <a:spLocks noChangeShapeType="1"/>
            </p:cNvSpPr>
            <p:nvPr/>
          </p:nvSpPr>
          <p:spPr bwMode="auto">
            <a:xfrm>
              <a:off x="5712" y="10869"/>
              <a:ext cx="1248" cy="25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40"/>
            <p:cNvSpPr>
              <a:spLocks noChangeShapeType="1"/>
            </p:cNvSpPr>
            <p:nvPr/>
          </p:nvSpPr>
          <p:spPr bwMode="auto">
            <a:xfrm flipH="1">
              <a:off x="5502" y="10869"/>
              <a:ext cx="154" cy="34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41"/>
            <p:cNvSpPr>
              <a:spLocks noChangeShapeType="1"/>
            </p:cNvSpPr>
            <p:nvPr/>
          </p:nvSpPr>
          <p:spPr bwMode="auto">
            <a:xfrm flipV="1">
              <a:off x="6157" y="8561"/>
              <a:ext cx="1430" cy="84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42"/>
            <p:cNvSpPr>
              <a:spLocks noChangeShapeType="1"/>
            </p:cNvSpPr>
            <p:nvPr/>
          </p:nvSpPr>
          <p:spPr bwMode="auto">
            <a:xfrm>
              <a:off x="6390" y="10405"/>
              <a:ext cx="119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6" name="Rectangle 71"/>
          <p:cNvSpPr>
            <a:spLocks noChangeArrowheads="1"/>
          </p:cNvSpPr>
          <p:nvPr/>
        </p:nvSpPr>
        <p:spPr bwMode="auto">
          <a:xfrm>
            <a:off x="0" y="475297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3063504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Processing:</a:t>
            </a:r>
            <a:endParaRPr lang="en-US" sz="32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153" y="1695958"/>
            <a:ext cx="6401694" cy="4096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n future system will provide mail facility to editors. Editors can send mail to other stations editor.</a:t>
            </a:r>
          </a:p>
          <a:p>
            <a:r>
              <a:rPr lang="en-IN" dirty="0" smtClean="0">
                <a:latin typeface="Times New Roman" panose="02020603050405020304" pitchFamily="18" charset="0"/>
                <a:cs typeface="Times New Roman" panose="02020603050405020304" pitchFamily="18" charset="0"/>
              </a:rPr>
              <a:t>In future system will allow user to register complains online.</a:t>
            </a:r>
          </a:p>
          <a:p>
            <a:r>
              <a:rPr lang="en-IN" dirty="0" smtClean="0">
                <a:latin typeface="Times New Roman" panose="02020603050405020304" pitchFamily="18" charset="0"/>
                <a:cs typeface="Times New Roman" panose="02020603050405020304" pitchFamily="18" charset="0"/>
              </a:rPr>
              <a:t>In future system will provide facility to send message.</a:t>
            </a:r>
          </a:p>
          <a:p>
            <a:r>
              <a:rPr lang="en-IN" dirty="0" smtClean="0">
                <a:latin typeface="Times New Roman" panose="02020603050405020304" pitchFamily="18" charset="0"/>
                <a:cs typeface="Times New Roman" panose="02020603050405020304" pitchFamily="18" charset="0"/>
              </a:rPr>
              <a:t>Users can view the progress of their complaint online.</a:t>
            </a:r>
          </a:p>
          <a:p>
            <a:r>
              <a:rPr lang="en-IN" dirty="0" smtClean="0">
                <a:latin typeface="Times New Roman" panose="02020603050405020304" pitchFamily="18" charset="0"/>
                <a:cs typeface="Times New Roman" panose="02020603050405020304" pitchFamily="18" charset="0"/>
              </a:rPr>
              <a:t>By the technology user can view the case details and progress of the complaints on their mobile phones.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FUTURE SCOPE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90470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Results </a:t>
            </a:r>
            <a:endParaRPr lang="en-IN" sz="4000" dirty="0">
              <a:effectLst/>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838200" y="1295400"/>
            <a:ext cx="7543800" cy="4571999"/>
          </a:xfrm>
          <a:prstGeom prst="rect">
            <a:avLst/>
          </a:prstGeom>
        </p:spPr>
      </p:pic>
    </p:spTree>
    <p:extLst>
      <p:ext uri="{BB962C8B-B14F-4D97-AF65-F5344CB8AC3E}">
        <p14:creationId xmlns:p14="http://schemas.microsoft.com/office/powerpoint/2010/main" xmlns="" val="1496122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Abstract</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Introduction</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Existing System</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Dataflow Diagrams </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Implementation </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Result</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p>
          <a:p>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References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dirty="0" smtClean="0">
                <a:solidFill>
                  <a:schemeClr val="tx1">
                    <a:lumMod val="95000"/>
                    <a:lumOff val="5000"/>
                  </a:schemeClr>
                </a:solidFill>
                <a:latin typeface="Times New Roman" pitchFamily="18" charset="0"/>
                <a:cs typeface="Times New Roman" pitchFamily="18" charset="0"/>
              </a:rPr>
              <a:t>CONTENT</a:t>
            </a:r>
            <a:endParaRPr lang="en-US"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6400" y="685800"/>
            <a:ext cx="6019800" cy="3353091"/>
          </a:xfrm>
          <a:prstGeom prst="rect">
            <a:avLst/>
          </a:prstGeom>
        </p:spPr>
      </p:pic>
      <p:pic>
        <p:nvPicPr>
          <p:cNvPr id="3" name="Picture 2"/>
          <p:cNvPicPr>
            <a:picLocks noChangeAspect="1"/>
          </p:cNvPicPr>
          <p:nvPr/>
        </p:nvPicPr>
        <p:blipFill>
          <a:blip r:embed="rId3"/>
          <a:stretch>
            <a:fillRect/>
          </a:stretch>
        </p:blipFill>
        <p:spPr>
          <a:xfrm>
            <a:off x="2667000" y="4572000"/>
            <a:ext cx="3756986" cy="1996613"/>
          </a:xfrm>
          <a:prstGeom prst="rect">
            <a:avLst/>
          </a:prstGeom>
        </p:spPr>
      </p:pic>
      <p:pic>
        <p:nvPicPr>
          <p:cNvPr id="4" name="Picture 3"/>
          <p:cNvPicPr>
            <a:picLocks noChangeAspect="1"/>
          </p:cNvPicPr>
          <p:nvPr/>
        </p:nvPicPr>
        <p:blipFill>
          <a:blip r:embed="rId4"/>
          <a:stretch>
            <a:fillRect/>
          </a:stretch>
        </p:blipFill>
        <p:spPr>
          <a:xfrm>
            <a:off x="914400" y="4366241"/>
            <a:ext cx="1066800" cy="472191"/>
          </a:xfrm>
          <a:prstGeom prst="rect">
            <a:avLst/>
          </a:prstGeom>
        </p:spPr>
      </p:pic>
      <p:pic>
        <p:nvPicPr>
          <p:cNvPr id="5" name="Picture 4"/>
          <p:cNvPicPr>
            <a:picLocks noChangeAspect="1"/>
          </p:cNvPicPr>
          <p:nvPr/>
        </p:nvPicPr>
        <p:blipFill>
          <a:blip r:embed="rId5"/>
          <a:stretch>
            <a:fillRect/>
          </a:stretch>
        </p:blipFill>
        <p:spPr>
          <a:xfrm>
            <a:off x="944839" y="82616"/>
            <a:ext cx="1463121" cy="551668"/>
          </a:xfrm>
          <a:prstGeom prst="rect">
            <a:avLst/>
          </a:prstGeom>
        </p:spPr>
      </p:pic>
    </p:spTree>
    <p:extLst>
      <p:ext uri="{BB962C8B-B14F-4D97-AF65-F5344CB8AC3E}">
        <p14:creationId xmlns:p14="http://schemas.microsoft.com/office/powerpoint/2010/main" xmlns="" val="2743239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94822"/>
            <a:ext cx="2438460" cy="419956"/>
          </a:xfrm>
          <a:prstGeom prst="rect">
            <a:avLst/>
          </a:prstGeom>
        </p:spPr>
      </p:pic>
      <p:sp>
        <p:nvSpPr>
          <p:cNvPr id="7" name="Rectangle 6"/>
          <p:cNvSpPr/>
          <p:nvPr/>
        </p:nvSpPr>
        <p:spPr>
          <a:xfrm>
            <a:off x="685800" y="3408630"/>
            <a:ext cx="1144865" cy="523220"/>
          </a:xfrm>
          <a:prstGeom prst="rect">
            <a:avLst/>
          </a:prstGeom>
        </p:spPr>
        <p:txBody>
          <a:bodyPr wrap="none">
            <a:spAutoFit/>
          </a:bodyPr>
          <a:lstStyle/>
          <a:p>
            <a:r>
              <a:rPr lang="en-IN" sz="2800" b="1" dirty="0">
                <a:solidFill>
                  <a:srgbClr val="000000"/>
                </a:solidFill>
                <a:latin typeface="Times New Roman" panose="02020603050405020304" pitchFamily="18" charset="0"/>
              </a:rPr>
              <a:t>Status</a:t>
            </a:r>
          </a:p>
        </p:txBody>
      </p:sp>
      <p:pic>
        <p:nvPicPr>
          <p:cNvPr id="6" name="Picture 5" descr="Screenshot (227).png"/>
          <p:cNvPicPr/>
          <p:nvPr/>
        </p:nvPicPr>
        <p:blipFill>
          <a:blip r:embed="rId3"/>
          <a:stretch>
            <a:fillRect/>
          </a:stretch>
        </p:blipFill>
        <p:spPr>
          <a:xfrm>
            <a:off x="1357290" y="571480"/>
            <a:ext cx="5591608" cy="2914650"/>
          </a:xfrm>
          <a:prstGeom prst="rect">
            <a:avLst/>
          </a:prstGeom>
        </p:spPr>
      </p:pic>
      <p:pic>
        <p:nvPicPr>
          <p:cNvPr id="8" name="Picture 7" descr="Screenshot (228).png"/>
          <p:cNvPicPr/>
          <p:nvPr/>
        </p:nvPicPr>
        <p:blipFill>
          <a:blip r:embed="rId4"/>
          <a:stretch>
            <a:fillRect/>
          </a:stretch>
        </p:blipFill>
        <p:spPr>
          <a:xfrm>
            <a:off x="1714480" y="3857628"/>
            <a:ext cx="5600700" cy="2738120"/>
          </a:xfrm>
          <a:prstGeom prst="rect">
            <a:avLst/>
          </a:prstGeom>
        </p:spPr>
      </p:pic>
    </p:spTree>
    <p:extLst>
      <p:ext uri="{BB962C8B-B14F-4D97-AF65-F5344CB8AC3E}">
        <p14:creationId xmlns:p14="http://schemas.microsoft.com/office/powerpoint/2010/main" xmlns="" val="233636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0" y="457200"/>
            <a:ext cx="6481029" cy="4031091"/>
          </a:xfrm>
          <a:prstGeom prst="rect">
            <a:avLst/>
          </a:prstGeom>
        </p:spPr>
      </p:pic>
    </p:spTree>
    <p:extLst>
      <p:ext uri="{BB962C8B-B14F-4D97-AF65-F5344CB8AC3E}">
        <p14:creationId xmlns:p14="http://schemas.microsoft.com/office/powerpoint/2010/main" xmlns="" val="248434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86004"/>
            <a:ext cx="8458200" cy="498619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project titled as </a:t>
            </a:r>
            <a:r>
              <a:rPr lang="en-US" dirty="0" smtClean="0">
                <a:latin typeface="Times New Roman" panose="02020603050405020304" pitchFamily="18" charset="0"/>
                <a:cs typeface="Times New Roman" panose="02020603050405020304" pitchFamily="18" charset="0"/>
              </a:rPr>
              <a:t>“Online FIR filing </a:t>
            </a:r>
            <a:r>
              <a:rPr lang="en-US" dirty="0">
                <a:latin typeface="Times New Roman" panose="02020603050405020304" pitchFamily="18" charset="0"/>
                <a:cs typeface="Times New Roman" panose="02020603050405020304" pitchFamily="18" charset="0"/>
              </a:rPr>
              <a:t>System” is a web based application. </a:t>
            </a:r>
            <a:r>
              <a:rPr lang="en-US" dirty="0" smtClean="0">
                <a:latin typeface="Times New Roman" panose="02020603050405020304" pitchFamily="18" charset="0"/>
                <a:cs typeface="Times New Roman" panose="02020603050405020304" pitchFamily="18" charset="0"/>
              </a:rPr>
              <a:t>This software </a:t>
            </a:r>
            <a:r>
              <a:rPr lang="en-US" dirty="0">
                <a:latin typeface="Times New Roman" panose="02020603050405020304" pitchFamily="18" charset="0"/>
                <a:cs typeface="Times New Roman" panose="02020603050405020304" pitchFamily="18" charset="0"/>
              </a:rPr>
              <a:t>provides facility for reporting online crimes, complaints, </a:t>
            </a:r>
            <a:r>
              <a:rPr lang="en-US" dirty="0" smtClean="0">
                <a:latin typeface="Times New Roman" panose="02020603050405020304" pitchFamily="18" charset="0"/>
                <a:cs typeface="Times New Roman" panose="02020603050405020304" pitchFamily="18" charset="0"/>
              </a:rPr>
              <a:t>missing persons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show Most wanted </a:t>
            </a:r>
            <a:r>
              <a:rPr lang="en-US" dirty="0">
                <a:latin typeface="Times New Roman" panose="02020603050405020304" pitchFamily="18" charset="0"/>
                <a:cs typeface="Times New Roman" panose="02020603050405020304" pitchFamily="18" charset="0"/>
              </a:rPr>
              <a:t>person </a:t>
            </a:r>
            <a:r>
              <a:rPr lang="en-US" dirty="0" smtClean="0">
                <a:latin typeface="Times New Roman" panose="02020603050405020304" pitchFamily="18" charset="0"/>
                <a:cs typeface="Times New Roman" panose="02020603050405020304" pitchFamily="18" charset="0"/>
              </a:rPr>
              <a:t>details. </a:t>
            </a:r>
          </a:p>
          <a:p>
            <a:pPr algn="just"/>
            <a:r>
              <a:rPr lang="en-US" dirty="0" smtClean="0">
                <a:latin typeface="Times New Roman" panose="02020603050405020304" pitchFamily="18" charset="0"/>
                <a:cs typeface="Times New Roman" panose="02020603050405020304" pitchFamily="18" charset="0"/>
              </a:rPr>
              <a:t>The software is </a:t>
            </a:r>
            <a:r>
              <a:rPr lang="en-US" dirty="0">
                <a:latin typeface="Times New Roman" panose="02020603050405020304" pitchFamily="18" charset="0"/>
                <a:cs typeface="Times New Roman" panose="02020603050405020304" pitchFamily="18" charset="0"/>
              </a:rPr>
              <a:t>developed with modular </a:t>
            </a:r>
            <a:r>
              <a:rPr lang="en-US" dirty="0" smtClean="0">
                <a:latin typeface="Times New Roman" panose="02020603050405020304" pitchFamily="18" charset="0"/>
                <a:cs typeface="Times New Roman" panose="02020603050405020304" pitchFamily="18" charset="0"/>
              </a:rPr>
              <a:t>approach. </a:t>
            </a:r>
            <a:r>
              <a:rPr lang="en-US" dirty="0">
                <a:latin typeface="Times New Roman" panose="02020603050405020304" pitchFamily="18" charset="0"/>
                <a:cs typeface="Times New Roman" panose="02020603050405020304" pitchFamily="18" charset="0"/>
              </a:rPr>
              <a:t>Thus the system has fulfilled all </a:t>
            </a:r>
            <a:r>
              <a:rPr lang="en-US" dirty="0" smtClean="0">
                <a:latin typeface="Times New Roman" panose="02020603050405020304" pitchFamily="18" charset="0"/>
                <a:cs typeface="Times New Roman" panose="02020603050405020304" pitchFamily="18" charset="0"/>
              </a:rPr>
              <a:t>the objectives </a:t>
            </a:r>
            <a:r>
              <a:rPr lang="en-US" dirty="0">
                <a:latin typeface="Times New Roman" panose="02020603050405020304" pitchFamily="18" charset="0"/>
                <a:cs typeface="Times New Roman" panose="02020603050405020304" pitchFamily="18" charset="0"/>
              </a:rPr>
              <a:t>identified and is able to replace the existing system.</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is very flexible and versatile. This software has a user-friendly screen </a:t>
            </a:r>
            <a:r>
              <a:rPr lang="en-US" dirty="0" smtClean="0">
                <a:latin typeface="Times New Roman" panose="02020603050405020304" pitchFamily="18" charset="0"/>
                <a:cs typeface="Times New Roman" panose="02020603050405020304" pitchFamily="18" charset="0"/>
              </a:rPr>
              <a:t>that enables </a:t>
            </a:r>
            <a:r>
              <a:rPr lang="en-US" dirty="0">
                <a:latin typeface="Times New Roman" panose="02020603050405020304" pitchFamily="18" charset="0"/>
                <a:cs typeface="Times New Roman" panose="02020603050405020304" pitchFamily="18" charset="0"/>
              </a:rPr>
              <a:t>the user to use without any inconvenience.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application </a:t>
            </a:r>
            <a:r>
              <a:rPr lang="en-US" dirty="0" smtClean="0">
                <a:latin typeface="Times New Roman" panose="02020603050405020304" pitchFamily="18" charset="0"/>
                <a:cs typeface="Times New Roman" panose="02020603050405020304" pitchFamily="18" charset="0"/>
              </a:rPr>
              <a:t>has been </a:t>
            </a:r>
            <a:r>
              <a:rPr lang="en-US" dirty="0">
                <a:latin typeface="Times New Roman" panose="02020603050405020304" pitchFamily="18" charset="0"/>
                <a:cs typeface="Times New Roman" panose="02020603050405020304" pitchFamily="18" charset="0"/>
              </a:rPr>
              <a:t>tested with live data and has provided a successful result. Hence the software </a:t>
            </a:r>
            <a:r>
              <a:rPr lang="en-US" dirty="0" smtClean="0">
                <a:latin typeface="Times New Roman" panose="02020603050405020304" pitchFamily="18" charset="0"/>
                <a:cs typeface="Times New Roman" panose="02020603050405020304" pitchFamily="18" charset="0"/>
              </a:rPr>
              <a:t>has proved </a:t>
            </a:r>
            <a:r>
              <a:rPr lang="en-US" dirty="0">
                <a:latin typeface="Times New Roman" panose="02020603050405020304" pitchFamily="18" charset="0"/>
                <a:cs typeface="Times New Roman" panose="02020603050405020304" pitchFamily="18" charset="0"/>
              </a:rPr>
              <a:t>to work efficiently.</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81000" y="33196"/>
            <a:ext cx="8229600" cy="1033604"/>
          </a:xfrm>
        </p:spPr>
        <p:txBody>
          <a:bodyPr>
            <a:normAutofit/>
          </a:bodyPr>
          <a:lstStyle/>
          <a:p>
            <a:r>
              <a:rPr lang="en-US" sz="4000" dirty="0" smtClean="0">
                <a:latin typeface="Times New Roman" panose="02020603050405020304" pitchFamily="18" charset="0"/>
                <a:cs typeface="Times New Roman" panose="02020603050405020304" pitchFamily="18" charset="0"/>
              </a:rPr>
              <a:t>Conclusion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83570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1.Allen (2002), “Meaning of Crimes”, </a:t>
            </a:r>
            <a:r>
              <a:rPr lang="en-US" sz="2400" dirty="0" smtClean="0">
                <a:latin typeface="Times New Roman" panose="02020603050405020304" pitchFamily="18" charset="0"/>
                <a:cs typeface="Times New Roman" panose="02020603050405020304" pitchFamily="18" charset="0"/>
              </a:rPr>
              <a:t>Crime Management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 Lyon (2005), “Global Positioning System” </a:t>
            </a:r>
            <a:r>
              <a:rPr lang="en-US" sz="2400" dirty="0" smtClean="0">
                <a:latin typeface="Times New Roman" panose="02020603050405020304" pitchFamily="18" charset="0"/>
                <a:cs typeface="Times New Roman" panose="02020603050405020304" pitchFamily="18" charset="0"/>
              </a:rPr>
              <a:t>Location Tracker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 Black (1984), “Crime as social control”, in Toward </a:t>
            </a:r>
            <a:r>
              <a:rPr lang="en-US" sz="2400" dirty="0" smtClean="0">
                <a:latin typeface="Times New Roman" panose="02020603050405020304" pitchFamily="18" charset="0"/>
                <a:cs typeface="Times New Roman" panose="02020603050405020304" pitchFamily="18" charset="0"/>
              </a:rPr>
              <a:t>a    General Theory of Social Control, vol. 2, Selected Problems, ed.</a:t>
            </a:r>
          </a:p>
          <a:p>
            <a:pPr algn="just"/>
            <a:r>
              <a:rPr lang="en-US" sz="2400" dirty="0" smtClean="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BCS Thought Leadership Debate, 26 October 2004</a:t>
            </a:r>
          </a:p>
          <a:p>
            <a:pPr algn="just"/>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The Nigeria Dailies, (2009), “The Historical Background of Nigerian Police”</a:t>
            </a:r>
          </a:p>
          <a:p>
            <a:pPr algn="just"/>
            <a:r>
              <a:rPr lang="en-US" sz="2400" dirty="0" smtClean="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Zender</a:t>
            </a:r>
            <a:r>
              <a:rPr lang="en-US" sz="2400" dirty="0">
                <a:latin typeface="Times New Roman" panose="02020603050405020304" pitchFamily="18" charset="0"/>
                <a:cs typeface="Times New Roman" panose="02020603050405020304" pitchFamily="18" charset="0"/>
              </a:rPr>
              <a:t> (2003) 'Too Much Security?', International</a:t>
            </a:r>
          </a:p>
          <a:p>
            <a:pPr marL="109728" indent="0" algn="just">
              <a:buNone/>
            </a:pPr>
            <a:r>
              <a:rPr lang="en-US" sz="2400" dirty="0">
                <a:latin typeface="Times New Roman" panose="02020603050405020304" pitchFamily="18" charset="0"/>
                <a:cs typeface="Times New Roman" panose="02020603050405020304" pitchFamily="18" charset="0"/>
              </a:rPr>
              <a:t>   Journal of the Sociology of Law, 31 (3): 155-184.</a:t>
            </a:r>
          </a:p>
          <a:p>
            <a:pPr algn="just"/>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References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50836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u.jpg"/>
          <p:cNvPicPr>
            <a:picLocks noGrp="1" noChangeAspect="1"/>
          </p:cNvPicPr>
          <p:nvPr>
            <p:ph idx="1"/>
          </p:nvPr>
        </p:nvPicPr>
        <p:blipFill>
          <a:blip r:embed="rId2" cstate="print"/>
          <a:stretch>
            <a:fillRect/>
          </a:stretch>
        </p:blipFill>
        <p:spPr>
          <a:xfrm>
            <a:off x="1447800" y="838200"/>
            <a:ext cx="5962650" cy="421957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534400" cy="5029200"/>
          </a:xfrm>
        </p:spPr>
        <p:txBody>
          <a:bodyPr>
            <a:normAutofit fontScale="55000" lnSpcReduction="20000"/>
          </a:bodyPr>
          <a:lstStyle/>
          <a:p>
            <a:pPr>
              <a:buNone/>
            </a:pPr>
            <a:r>
              <a:rPr lang="en-US" b="1"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sz="4500" dirty="0" smtClean="0">
                <a:latin typeface="Times New Roman" pitchFamily="18" charset="0"/>
                <a:cs typeface="Times New Roman" pitchFamily="18" charset="0"/>
              </a:rPr>
              <a:t> </a:t>
            </a:r>
            <a:r>
              <a:rPr lang="en-US" sz="4200" dirty="0" smtClean="0">
                <a:solidFill>
                  <a:schemeClr val="tx1">
                    <a:lumMod val="95000"/>
                    <a:lumOff val="5000"/>
                  </a:schemeClr>
                </a:solidFill>
                <a:latin typeface="Times New Roman" pitchFamily="18" charset="0"/>
                <a:cs typeface="Times New Roman" pitchFamily="18" charset="0"/>
              </a:rPr>
              <a:t>The aim of this project and implementation is to develop interactive online first  information report system which is easily</a:t>
            </a:r>
            <a:r>
              <a:rPr lang="en-US" sz="4200" dirty="0">
                <a:solidFill>
                  <a:schemeClr val="tx1">
                    <a:lumMod val="95000"/>
                    <a:lumOff val="5000"/>
                  </a:schemeClr>
                </a:solidFill>
                <a:latin typeface="Times New Roman" pitchFamily="18" charset="0"/>
                <a:cs typeface="Times New Roman" pitchFamily="18" charset="0"/>
              </a:rPr>
              <a:t> </a:t>
            </a:r>
            <a:r>
              <a:rPr lang="en-US" sz="4200" dirty="0" smtClean="0">
                <a:solidFill>
                  <a:schemeClr val="tx1">
                    <a:lumMod val="95000"/>
                    <a:lumOff val="5000"/>
                  </a:schemeClr>
                </a:solidFill>
                <a:latin typeface="Times New Roman" pitchFamily="18" charset="0"/>
                <a:cs typeface="Times New Roman" pitchFamily="18" charset="0"/>
              </a:rPr>
              <a:t>accessible </a:t>
            </a:r>
            <a:r>
              <a:rPr lang="en-US" sz="4200" dirty="0">
                <a:solidFill>
                  <a:schemeClr val="tx1">
                    <a:lumMod val="95000"/>
                    <a:lumOff val="5000"/>
                  </a:schemeClr>
                </a:solidFill>
                <a:latin typeface="Times New Roman" pitchFamily="18" charset="0"/>
                <a:cs typeface="Times New Roman" pitchFamily="18" charset="0"/>
              </a:rPr>
              <a:t>to the public. </a:t>
            </a:r>
          </a:p>
          <a:p>
            <a:r>
              <a:rPr lang="en-US" sz="4200" dirty="0" smtClean="0">
                <a:solidFill>
                  <a:schemeClr val="tx1">
                    <a:lumMod val="95000"/>
                    <a:lumOff val="5000"/>
                  </a:schemeClr>
                </a:solidFill>
                <a:latin typeface="Times New Roman" pitchFamily="18" charset="0"/>
                <a:cs typeface="Times New Roman" pitchFamily="18" charset="0"/>
              </a:rPr>
              <a:t>The </a:t>
            </a:r>
            <a:r>
              <a:rPr lang="en-US" sz="4200" dirty="0">
                <a:solidFill>
                  <a:schemeClr val="tx1">
                    <a:lumMod val="95000"/>
                    <a:lumOff val="5000"/>
                  </a:schemeClr>
                </a:solidFill>
                <a:latin typeface="Times New Roman" pitchFamily="18" charset="0"/>
                <a:cs typeface="Times New Roman" pitchFamily="18" charset="0"/>
              </a:rPr>
              <a:t>rate of crimes is increasing day by day in all </a:t>
            </a:r>
            <a:r>
              <a:rPr lang="en-US" sz="4200" dirty="0" smtClean="0">
                <a:solidFill>
                  <a:schemeClr val="tx1">
                    <a:lumMod val="95000"/>
                    <a:lumOff val="5000"/>
                  </a:schemeClr>
                </a:solidFill>
                <a:latin typeface="Times New Roman" pitchFamily="18" charset="0"/>
                <a:cs typeface="Times New Roman" pitchFamily="18" charset="0"/>
              </a:rPr>
              <a:t>societie </a:t>
            </a:r>
            <a:r>
              <a:rPr lang="en-US" sz="4200" dirty="0">
                <a:solidFill>
                  <a:schemeClr val="tx1">
                    <a:lumMod val="95000"/>
                    <a:lumOff val="5000"/>
                  </a:schemeClr>
                </a:solidFill>
                <a:latin typeface="Times New Roman" pitchFamily="18" charset="0"/>
                <a:cs typeface="Times New Roman" pitchFamily="18" charset="0"/>
              </a:rPr>
              <a:t>across the world, but we do believe that there is a lot which can be done by both the governments and the individuals to reduce the crimes in communities. </a:t>
            </a:r>
            <a:r>
              <a:rPr lang="en-US" sz="4200" dirty="0" smtClean="0">
                <a:solidFill>
                  <a:schemeClr val="tx1">
                    <a:lumMod val="95000"/>
                    <a:lumOff val="5000"/>
                  </a:schemeClr>
                </a:solidFill>
                <a:latin typeface="Times New Roman" pitchFamily="18" charset="0"/>
                <a:cs typeface="Times New Roman" pitchFamily="18" charset="0"/>
              </a:rPr>
              <a:t>	</a:t>
            </a:r>
          </a:p>
          <a:p>
            <a:pPr>
              <a:buNone/>
            </a:pPr>
            <a:r>
              <a:rPr lang="en-US" sz="4200" dirty="0" smtClean="0">
                <a:solidFill>
                  <a:schemeClr val="tx1">
                    <a:lumMod val="95000"/>
                    <a:lumOff val="5000"/>
                  </a:schemeClr>
                </a:solidFill>
                <a:latin typeface="Times New Roman" pitchFamily="18" charset="0"/>
                <a:cs typeface="Times New Roman" pitchFamily="18" charset="0"/>
              </a:rPr>
              <a:t>    This project has 2 modules:</a:t>
            </a:r>
          </a:p>
          <a:p>
            <a:pPr>
              <a:buNone/>
            </a:pPr>
            <a:r>
              <a:rPr lang="en-US" sz="4200" dirty="0" smtClean="0">
                <a:solidFill>
                  <a:schemeClr val="tx1">
                    <a:lumMod val="95000"/>
                    <a:lumOff val="5000"/>
                  </a:schemeClr>
                </a:solidFill>
                <a:latin typeface="Times New Roman" pitchFamily="18" charset="0"/>
                <a:cs typeface="Times New Roman" pitchFamily="18" charset="0"/>
              </a:rPr>
              <a:t>	1. Admin 2. User</a:t>
            </a:r>
          </a:p>
          <a:p>
            <a:r>
              <a:rPr lang="en-US" sz="4200" dirty="0" smtClean="0">
                <a:solidFill>
                  <a:schemeClr val="tx1">
                    <a:lumMod val="95000"/>
                    <a:lumOff val="5000"/>
                  </a:schemeClr>
                </a:solidFill>
                <a:latin typeface="Times New Roman" pitchFamily="18" charset="0"/>
                <a:cs typeface="Times New Roman" pitchFamily="18" charset="0"/>
              </a:rPr>
              <a:t>The police deportment use manual method for storing data and processing criminal  information which is a time taking process, which will causes chances of losing information.</a:t>
            </a:r>
          </a:p>
          <a:p>
            <a:r>
              <a:rPr lang="en-US" sz="4200" dirty="0" smtClean="0">
                <a:solidFill>
                  <a:schemeClr val="tx1">
                    <a:lumMod val="95000"/>
                    <a:lumOff val="5000"/>
                  </a:schemeClr>
                </a:solidFill>
                <a:latin typeface="Times New Roman" pitchFamily="18" charset="0"/>
                <a:cs typeface="Times New Roman" pitchFamily="18" charset="0"/>
              </a:rPr>
              <a:t>In this system data is maintained in the form of records.</a:t>
            </a:r>
          </a:p>
          <a:p>
            <a:pPr>
              <a:buNone/>
            </a:pPr>
            <a:r>
              <a:rPr lang="en-US" sz="4200" dirty="0" smtClean="0">
                <a:solidFill>
                  <a:schemeClr val="tx1">
                    <a:lumMod val="95000"/>
                    <a:lumOff val="5000"/>
                  </a:schemeClr>
                </a:solidFill>
                <a:latin typeface="Times New Roman" pitchFamily="18" charset="0"/>
                <a:cs typeface="Times New Roman" pitchFamily="18" charset="0"/>
              </a:rPr>
              <a:t>	There are so many categories that a user can file:</a:t>
            </a:r>
          </a:p>
          <a:p>
            <a:pPr>
              <a:buNone/>
            </a:pPr>
            <a:r>
              <a:rPr lang="en-US" sz="4200" dirty="0" smtClean="0">
                <a:solidFill>
                  <a:schemeClr val="tx1">
                    <a:lumMod val="95000"/>
                    <a:lumOff val="5000"/>
                  </a:schemeClr>
                </a:solidFill>
                <a:latin typeface="Times New Roman" pitchFamily="18" charset="0"/>
                <a:cs typeface="Times New Roman" pitchFamily="18" charset="0"/>
              </a:rPr>
              <a:t>	1. Missing 2. Robbery 3. kidnap 4. accidents 5. Eve –Teasing</a:t>
            </a:r>
            <a:r>
              <a:rPr lang="en-US" sz="4200" b="1" dirty="0" smtClean="0">
                <a:solidFill>
                  <a:schemeClr val="tx1">
                    <a:lumMod val="95000"/>
                    <a:lumOff val="5000"/>
                  </a:schemeClr>
                </a:solidFill>
                <a:latin typeface="Times New Roman" pitchFamily="18" charset="0"/>
                <a:cs typeface="Times New Roman" pitchFamily="18" charset="0"/>
              </a:rPr>
              <a:t> </a:t>
            </a:r>
            <a:r>
              <a:rPr lang="en-US" sz="4200" dirty="0" smtClean="0">
                <a:solidFill>
                  <a:schemeClr val="tx1">
                    <a:lumMod val="95000"/>
                    <a:lumOff val="5000"/>
                  </a:schemeClr>
                </a:solidFill>
                <a:latin typeface="Times New Roman" pitchFamily="18" charset="0"/>
                <a:cs typeface="Times New Roman" pitchFamily="18" charset="0"/>
              </a:rPr>
              <a:t>etc</a:t>
            </a:r>
            <a:r>
              <a:rPr lang="en-US" sz="4200" b="1" dirty="0" smtClean="0">
                <a:solidFill>
                  <a:schemeClr val="tx1">
                    <a:lumMod val="95000"/>
                    <a:lumOff val="5000"/>
                  </a:schemeClr>
                </a:solidFill>
                <a:latin typeface="Times New Roman" pitchFamily="18" charset="0"/>
                <a:cs typeface="Times New Roman" pitchFamily="18" charset="0"/>
              </a:rPr>
              <a:t>..</a:t>
            </a:r>
            <a:endParaRPr lang="en-US" sz="4200" dirty="0">
              <a:solidFill>
                <a:schemeClr val="tx1">
                  <a:lumMod val="95000"/>
                  <a:lumOff val="5000"/>
                </a:schemeClr>
              </a:solidFill>
              <a:latin typeface="Times New Roman" pitchFamily="18" charset="0"/>
              <a:cs typeface="Times New Roman" pitchFamily="18" charset="0"/>
            </a:endParaRPr>
          </a:p>
        </p:txBody>
      </p:sp>
      <p:sp>
        <p:nvSpPr>
          <p:cNvPr id="3" name="Title 2"/>
          <p:cNvSpPr>
            <a:spLocks noGrp="1"/>
          </p:cNvSpPr>
          <p:nvPr>
            <p:ph type="title"/>
          </p:nvPr>
        </p:nvSpPr>
        <p:spPr>
          <a:xfrm>
            <a:off x="228600" y="0"/>
            <a:ext cx="8229600" cy="1143000"/>
          </a:xfrm>
        </p:spPr>
        <p:txBody>
          <a:bodyPr>
            <a:normAutofit/>
          </a:bodyPr>
          <a:lstStyle/>
          <a:p>
            <a:pPr algn="ctr"/>
            <a:r>
              <a:rPr lang="en-US" sz="4800" dirty="0" smtClean="0">
                <a:solidFill>
                  <a:schemeClr val="tx1">
                    <a:lumMod val="95000"/>
                    <a:lumOff val="5000"/>
                  </a:schemeClr>
                </a:solidFill>
                <a:latin typeface="Times New Roman" pitchFamily="18" charset="0"/>
                <a:cs typeface="Times New Roman" pitchFamily="18" charset="0"/>
              </a:rPr>
              <a:t>Abstract</a:t>
            </a:r>
            <a:endParaRPr lang="en-US" sz="48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View and reply user complaints.</a:t>
            </a:r>
          </a:p>
          <a:p>
            <a:r>
              <a:rPr lang="en-US" dirty="0" smtClean="0">
                <a:latin typeface="Times New Roman" panose="02020603050405020304" pitchFamily="18" charset="0"/>
                <a:cs typeface="Times New Roman" panose="02020603050405020304" pitchFamily="18" charset="0"/>
              </a:rPr>
              <a:t>View and reply user crimes.</a:t>
            </a:r>
          </a:p>
          <a:p>
            <a:r>
              <a:rPr lang="en-US" dirty="0" smtClean="0">
                <a:latin typeface="Times New Roman" panose="02020603050405020304" pitchFamily="18" charset="0"/>
                <a:cs typeface="Times New Roman" panose="02020603050405020304" pitchFamily="18" charset="0"/>
              </a:rPr>
              <a:t>Add, delete and hide latest hot news.</a:t>
            </a:r>
          </a:p>
          <a:p>
            <a:r>
              <a:rPr lang="en-US" dirty="0" smtClean="0">
                <a:latin typeface="Times New Roman" panose="02020603050405020304" pitchFamily="18" charset="0"/>
                <a:cs typeface="Times New Roman" panose="02020603050405020304" pitchFamily="18" charset="0"/>
              </a:rPr>
              <a:t>View and delete user’s feedback.</a:t>
            </a:r>
          </a:p>
          <a:p>
            <a:r>
              <a:rPr lang="en-US" dirty="0" smtClean="0">
                <a:latin typeface="Times New Roman" panose="02020603050405020304" pitchFamily="18" charset="0"/>
                <a:cs typeface="Times New Roman" panose="02020603050405020304" pitchFamily="18" charset="0"/>
              </a:rPr>
              <a:t>Add, delete and view most wanted persons.</a:t>
            </a:r>
          </a:p>
          <a:p>
            <a:r>
              <a:rPr lang="en-US" dirty="0" smtClean="0">
                <a:latin typeface="Times New Roman" panose="02020603050405020304" pitchFamily="18" charset="0"/>
                <a:cs typeface="Times New Roman" panose="02020603050405020304" pitchFamily="18" charset="0"/>
              </a:rPr>
              <a:t>Add, delete and view missing persons.</a:t>
            </a:r>
          </a:p>
          <a:p>
            <a:r>
              <a:rPr lang="en-US" dirty="0" smtClean="0">
                <a:latin typeface="Times New Roman" panose="02020603050405020304" pitchFamily="18" charset="0"/>
                <a:cs typeface="Times New Roman" panose="02020603050405020304" pitchFamily="18" charset="0"/>
              </a:rPr>
              <a:t>Add and view criminal registration.</a:t>
            </a:r>
          </a:p>
          <a:p>
            <a:r>
              <a:rPr lang="en-US" dirty="0" smtClean="0">
                <a:latin typeface="Times New Roman" panose="02020603050405020304" pitchFamily="18" charset="0"/>
                <a:cs typeface="Times New Roman" panose="02020603050405020304" pitchFamily="18" charset="0"/>
              </a:rPr>
              <a:t>Send message to user.</a:t>
            </a:r>
          </a:p>
          <a:p>
            <a:r>
              <a:rPr lang="en-US" dirty="0" smtClean="0">
                <a:latin typeface="Times New Roman" panose="02020603050405020304" pitchFamily="18" charset="0"/>
                <a:cs typeface="Times New Roman" panose="02020603050405020304" pitchFamily="18" charset="0"/>
              </a:rPr>
              <a:t>Change password.</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600" dirty="0" smtClean="0">
                <a:effectLst/>
                <a:latin typeface="Times New Roman" panose="02020603050405020304" pitchFamily="18" charset="0"/>
                <a:cs typeface="Times New Roman" panose="02020603050405020304" pitchFamily="18" charset="0"/>
              </a:rPr>
              <a:t>ADMIN MODULE</a:t>
            </a:r>
            <a:endParaRPr lang="en-IN" sz="3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99799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Add online complaints.</a:t>
            </a:r>
          </a:p>
          <a:p>
            <a:r>
              <a:rPr lang="en-US" dirty="0" smtClean="0">
                <a:latin typeface="Times New Roman" panose="02020603050405020304" pitchFamily="18" charset="0"/>
                <a:cs typeface="Times New Roman" panose="02020603050405020304" pitchFamily="18" charset="0"/>
              </a:rPr>
              <a:t>Check complaint status.</a:t>
            </a:r>
          </a:p>
          <a:p>
            <a:r>
              <a:rPr lang="en-US" dirty="0" smtClean="0">
                <a:latin typeface="Times New Roman" panose="02020603050405020304" pitchFamily="18" charset="0"/>
                <a:cs typeface="Times New Roman" panose="02020603050405020304" pitchFamily="18" charset="0"/>
              </a:rPr>
              <a:t>Edit complaints.</a:t>
            </a:r>
          </a:p>
          <a:p>
            <a:r>
              <a:rPr lang="en-US" dirty="0" smtClean="0">
                <a:latin typeface="Times New Roman" panose="02020603050405020304" pitchFamily="18" charset="0"/>
                <a:cs typeface="Times New Roman" panose="02020603050405020304" pitchFamily="18" charset="0"/>
              </a:rPr>
              <a:t>Add missing person report.</a:t>
            </a:r>
          </a:p>
          <a:p>
            <a:r>
              <a:rPr lang="en-US" dirty="0" smtClean="0">
                <a:latin typeface="Times New Roman" panose="02020603050405020304" pitchFamily="18" charset="0"/>
                <a:cs typeface="Times New Roman" panose="02020603050405020304" pitchFamily="18" charset="0"/>
              </a:rPr>
              <a:t>Ask questions.</a:t>
            </a:r>
          </a:p>
          <a:p>
            <a:r>
              <a:rPr lang="en-US" dirty="0" smtClean="0">
                <a:latin typeface="Times New Roman" panose="02020603050405020304" pitchFamily="18" charset="0"/>
                <a:cs typeface="Times New Roman" panose="02020603050405020304" pitchFamily="18" charset="0"/>
              </a:rPr>
              <a:t>Send messages.</a:t>
            </a:r>
          </a:p>
          <a:p>
            <a:r>
              <a:rPr lang="en-US" dirty="0" smtClean="0">
                <a:latin typeface="Times New Roman" panose="02020603050405020304" pitchFamily="18" charset="0"/>
                <a:cs typeface="Times New Roman" panose="02020603050405020304" pitchFamily="18" charset="0"/>
              </a:rPr>
              <a:t>Give feedbacks.</a:t>
            </a:r>
          </a:p>
          <a:p>
            <a:r>
              <a:rPr lang="en-US" dirty="0" smtClean="0">
                <a:latin typeface="Times New Roman" panose="02020603050405020304" pitchFamily="18" charset="0"/>
                <a:cs typeface="Times New Roman" panose="02020603050405020304" pitchFamily="18" charset="0"/>
              </a:rPr>
              <a:t>Change password.</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600" dirty="0" smtClean="0">
                <a:effectLst/>
                <a:latin typeface="Times New Roman" panose="02020603050405020304" pitchFamily="18" charset="0"/>
                <a:cs typeface="Times New Roman" panose="02020603050405020304" pitchFamily="18" charset="0"/>
              </a:rPr>
              <a:t>USER MODULE</a:t>
            </a:r>
            <a:endParaRPr lang="en-IN" sz="3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3723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latin typeface="Times New Roman" panose="02020603050405020304" pitchFamily="18" charset="0"/>
                <a:cs typeface="Times New Roman" panose="02020603050405020304" pitchFamily="18" charset="0"/>
              </a:rPr>
              <a:t>The Team module includes</a:t>
            </a:r>
          </a:p>
          <a:p>
            <a:r>
              <a:rPr lang="en-US" dirty="0" smtClean="0">
                <a:latin typeface="Times New Roman" panose="02020603050405020304" pitchFamily="18" charset="0"/>
                <a:cs typeface="Times New Roman" panose="02020603050405020304" pitchFamily="18" charset="0"/>
              </a:rPr>
              <a:t>Team </a:t>
            </a:r>
            <a:r>
              <a:rPr lang="en-US" dirty="0">
                <a:latin typeface="Times New Roman" panose="02020603050405020304" pitchFamily="18" charset="0"/>
                <a:cs typeface="Times New Roman" panose="02020603050405020304" pitchFamily="18" charset="0"/>
              </a:rPr>
              <a:t>can login their account by team name and team id.</a:t>
            </a:r>
          </a:p>
          <a:p>
            <a:r>
              <a:rPr lang="en-US" dirty="0" smtClean="0">
                <a:latin typeface="Times New Roman" panose="02020603050405020304" pitchFamily="18" charset="0"/>
                <a:cs typeface="Times New Roman" panose="02020603050405020304" pitchFamily="18" charset="0"/>
              </a:rPr>
              <a:t>Team </a:t>
            </a:r>
            <a:r>
              <a:rPr lang="en-US" dirty="0">
                <a:latin typeface="Times New Roman" panose="02020603050405020304" pitchFamily="18" charset="0"/>
                <a:cs typeface="Times New Roman" panose="02020603050405020304" pitchFamily="18" charset="0"/>
              </a:rPr>
              <a:t>can see their allotted word and start investigation.</a:t>
            </a:r>
          </a:p>
          <a:p>
            <a:r>
              <a:rPr lang="en-US" dirty="0" smtClean="0">
                <a:latin typeface="Times New Roman" panose="02020603050405020304" pitchFamily="18" charset="0"/>
                <a:cs typeface="Times New Roman" panose="02020603050405020304" pitchFamily="18" charset="0"/>
              </a:rPr>
              <a:t>Team </a:t>
            </a:r>
            <a:r>
              <a:rPr lang="en-US" dirty="0">
                <a:latin typeface="Times New Roman" panose="02020603050405020304" pitchFamily="18" charset="0"/>
                <a:cs typeface="Times New Roman" panose="02020603050405020304" pitchFamily="18" charset="0"/>
              </a:rPr>
              <a:t>can upload and download evidences.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3200" dirty="0" smtClean="0">
                <a:effectLst/>
                <a:latin typeface="Times New Roman" panose="02020603050405020304" pitchFamily="18" charset="0"/>
                <a:cs typeface="Times New Roman" panose="02020603050405020304" pitchFamily="18" charset="0"/>
              </a:rPr>
              <a:t>Team module </a:t>
            </a:r>
            <a:endParaRPr lang="en-IN" sz="3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93404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5867400"/>
          </a:xfrm>
        </p:spPr>
        <p:txBody>
          <a:bodyPr>
            <a:noAutofit/>
          </a:bodyPr>
          <a:lstStyle/>
          <a:p>
            <a:pPr lvl="0"/>
            <a:r>
              <a:rPr lang="en-US" sz="2800" b="1" dirty="0" smtClean="0">
                <a:latin typeface="Times New Roman" panose="02020603050405020304" pitchFamily="18" charset="0"/>
                <a:cs typeface="Times New Roman" pitchFamily="18" charset="0"/>
              </a:rPr>
              <a:t>Project Keywords: </a:t>
            </a:r>
          </a:p>
          <a:p>
            <a:pPr lvl="1">
              <a:buFont typeface="Arial" panose="020B0604020202020204" pitchFamily="34" charset="0"/>
              <a:buChar char="•"/>
            </a:pPr>
            <a:r>
              <a:rPr lang="en-US" sz="2400" dirty="0" smtClean="0">
                <a:latin typeface="Times New Roman" pitchFamily="18" charset="0"/>
                <a:cs typeface="Times New Roman" pitchFamily="18" charset="0"/>
              </a:rPr>
              <a:t>Criminal History</a:t>
            </a:r>
          </a:p>
          <a:p>
            <a:pPr lvl="1">
              <a:buFont typeface="Arial" panose="020B0604020202020204" pitchFamily="34" charset="0"/>
              <a:buChar char="•"/>
            </a:pPr>
            <a:r>
              <a:rPr lang="en-US" sz="2400" dirty="0" smtClean="0">
                <a:latin typeface="Times New Roman" pitchFamily="18" charset="0"/>
                <a:cs typeface="Times New Roman" pitchFamily="18" charset="0"/>
              </a:rPr>
              <a:t>Minimum time</a:t>
            </a:r>
          </a:p>
          <a:p>
            <a:pPr lvl="1">
              <a:buFont typeface="Arial" panose="020B0604020202020204" pitchFamily="34" charset="0"/>
              <a:buChar char="•"/>
            </a:pPr>
            <a:r>
              <a:rPr lang="en-US" sz="2400" dirty="0" smtClean="0">
                <a:latin typeface="Times New Roman" pitchFamily="18" charset="0"/>
                <a:cs typeface="Times New Roman" pitchFamily="18" charset="0"/>
              </a:rPr>
              <a:t>Crime</a:t>
            </a:r>
          </a:p>
          <a:p>
            <a:pPr marL="109728" lvl="0" indent="0">
              <a:buNone/>
            </a:pPr>
            <a:r>
              <a:rPr lang="en-US" sz="2800" dirty="0" smtClean="0">
                <a:latin typeface="Times New Roman" pitchFamily="18" charset="0"/>
                <a:cs typeface="Times New Roman" pitchFamily="18" charset="0"/>
              </a:rPr>
              <a:t> </a:t>
            </a:r>
          </a:p>
          <a:p>
            <a:pPr lvl="0">
              <a:buFont typeface="Wingdings" panose="05000000000000000000" pitchFamily="2" charset="2"/>
              <a:buChar char="Ø"/>
            </a:pPr>
            <a:r>
              <a:rPr lang="en-US" sz="2800" b="1" dirty="0" smtClean="0">
                <a:latin typeface="Times New Roman" pitchFamily="18" charset="0"/>
                <a:cs typeface="Times New Roman" pitchFamily="18" charset="0"/>
              </a:rPr>
              <a:t>Tools</a:t>
            </a:r>
            <a:r>
              <a:rPr lang="en-US" sz="2800" b="1" dirty="0">
                <a:latin typeface="Times New Roman" pitchFamily="18" charset="0"/>
                <a:cs typeface="Times New Roman" pitchFamily="18" charset="0"/>
              </a:rPr>
              <a:t>:</a:t>
            </a:r>
          </a:p>
          <a:p>
            <a:pPr marL="630936" lvl="2" indent="0">
              <a:buNone/>
            </a:pPr>
            <a:r>
              <a:rPr lang="en-US" sz="2400" dirty="0">
                <a:latin typeface="Times New Roman" panose="02020603050405020304" pitchFamily="18" charset="0"/>
                <a:cs typeface="Times New Roman" panose="02020603050405020304" pitchFamily="18" charset="0"/>
              </a:rPr>
              <a:t>Software requirement:- </a:t>
            </a:r>
          </a:p>
          <a:p>
            <a:pPr marL="1600200" lvl="6" indent="0">
              <a:buNone/>
            </a:pPr>
            <a:r>
              <a:rPr lang="en-US" sz="2400" dirty="0" smtClean="0">
                <a:latin typeface="Times New Roman" panose="02020603050405020304" pitchFamily="18" charset="0"/>
                <a:cs typeface="Times New Roman" panose="02020603050405020304" pitchFamily="18" charset="0"/>
              </a:rPr>
              <a:t>Languages    : </a:t>
            </a:r>
            <a:r>
              <a:rPr lang="en-US" sz="2400" dirty="0">
                <a:latin typeface="Times New Roman" panose="02020603050405020304" pitchFamily="18" charset="0"/>
                <a:cs typeface="Times New Roman" panose="02020603050405020304" pitchFamily="18" charset="0"/>
              </a:rPr>
              <a:t>PHP</a:t>
            </a:r>
          </a:p>
          <a:p>
            <a:pPr marL="1600200" lvl="6" indent="0">
              <a:buNone/>
            </a:pPr>
            <a:r>
              <a:rPr lang="en-US" sz="2400" dirty="0">
                <a:latin typeface="Times New Roman" panose="02020603050405020304" pitchFamily="18" charset="0"/>
                <a:cs typeface="Times New Roman" panose="02020603050405020304" pitchFamily="18" charset="0"/>
              </a:rPr>
              <a:t>Front End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HTML, JavaScript</a:t>
            </a:r>
          </a:p>
          <a:p>
            <a:pPr marL="1600200" lvl="6" indent="0">
              <a:buNone/>
            </a:pPr>
            <a:r>
              <a:rPr lang="en-US" sz="2400" dirty="0">
                <a:latin typeface="Times New Roman" panose="02020603050405020304" pitchFamily="18" charset="0"/>
                <a:cs typeface="Times New Roman" panose="02020603050405020304" pitchFamily="18" charset="0"/>
              </a:rPr>
              <a:t>Platform </a:t>
            </a:r>
            <a:r>
              <a:rPr lang="en-US" sz="2400" dirty="0" smtClean="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Xammp</a:t>
            </a:r>
            <a:endParaRPr lang="en-US" sz="2400" dirty="0">
              <a:latin typeface="Times New Roman" panose="02020603050405020304" pitchFamily="18" charset="0"/>
              <a:cs typeface="Times New Roman" panose="02020603050405020304" pitchFamily="18" charset="0"/>
            </a:endParaRPr>
          </a:p>
          <a:p>
            <a:pPr marL="1600200" lvl="6" indent="0">
              <a:buNone/>
            </a:pPr>
            <a:r>
              <a:rPr lang="en-US" sz="2400" dirty="0">
                <a:latin typeface="Times New Roman" panose="02020603050405020304" pitchFamily="18" charset="0"/>
                <a:cs typeface="Times New Roman" panose="02020603050405020304" pitchFamily="18" charset="0"/>
              </a:rPr>
              <a:t>Web Servers : </a:t>
            </a:r>
            <a:r>
              <a:rPr lang="en-US" sz="2400" dirty="0" err="1">
                <a:latin typeface="Times New Roman" panose="02020603050405020304" pitchFamily="18" charset="0"/>
                <a:cs typeface="Times New Roman" panose="02020603050405020304" pitchFamily="18" charset="0"/>
              </a:rPr>
              <a:t>Localhost</a:t>
            </a:r>
            <a:endParaRPr lang="en-US" sz="2400" dirty="0">
              <a:latin typeface="Times New Roman" panose="02020603050405020304" pitchFamily="18" charset="0"/>
              <a:cs typeface="Times New Roman" panose="02020603050405020304" pitchFamily="18" charset="0"/>
            </a:endParaRPr>
          </a:p>
          <a:p>
            <a:pPr marL="1600200" lvl="6" indent="0">
              <a:buNone/>
            </a:pPr>
            <a:r>
              <a:rPr lang="en-US" sz="2400" dirty="0">
                <a:latin typeface="Times New Roman" panose="02020603050405020304" pitchFamily="18" charset="0"/>
                <a:cs typeface="Times New Roman" panose="02020603050405020304" pitchFamily="18" charset="0"/>
              </a:rPr>
              <a:t>Backend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My SQL</a:t>
            </a:r>
          </a:p>
          <a:p>
            <a:pPr marL="109728"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itchFamily="18" charset="0"/>
              <a:cs typeface="Times New Roman" pitchFamily="18" charset="0"/>
            </a:endParaRPr>
          </a:p>
          <a:p>
            <a:pPr>
              <a:buNone/>
            </a:pPr>
            <a:endParaRPr lang="en-US" sz="2800" dirty="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pPr>
              <a:buNone/>
            </a:pPr>
            <a:r>
              <a:rPr lang="en-US" sz="2800" b="1"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buNone/>
            </a:pPr>
            <a:endParaRPr lang="en-US" sz="2800" dirty="0" smtClean="0">
              <a:latin typeface="Times New Roman" panose="02020603050405020304" pitchFamily="18" charset="0"/>
              <a:cs typeface="Times New Roman" panose="02020603050405020304" pitchFamily="18" charset="0"/>
            </a:endParaRPr>
          </a:p>
          <a:p>
            <a:pPr lvl="0"/>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389120"/>
          </a:xfrm>
        </p:spPr>
        <p:txBody>
          <a:bodyPr/>
          <a:lstStyle/>
          <a:p>
            <a:pPr lvl="0"/>
            <a:r>
              <a:rPr lang="en-US" sz="3600" b="1" dirty="0" smtClean="0">
                <a:latin typeface="Times New Roman" panose="02020603050405020304" pitchFamily="18" charset="0"/>
                <a:cs typeface="Times New Roman" panose="02020603050405020304" pitchFamily="18" charset="0"/>
              </a:rPr>
              <a:t>Project Objectives:</a:t>
            </a:r>
          </a:p>
          <a:p>
            <a:pPr>
              <a:buNone/>
            </a:pPr>
            <a:r>
              <a:rPr lang="en-US" sz="2800" dirty="0" smtClean="0"/>
              <a:t> </a:t>
            </a:r>
            <a:endParaRPr lang="en-US" sz="2000" dirty="0" smtClean="0"/>
          </a:p>
          <a:p>
            <a:pPr lvl="2"/>
            <a:r>
              <a:rPr lang="en-US" sz="2400" dirty="0" smtClean="0">
                <a:latin typeface="Times New Roman" panose="02020603050405020304" pitchFamily="18" charset="0"/>
                <a:cs typeface="Times New Roman" panose="02020603050405020304" pitchFamily="18" charset="0"/>
              </a:rPr>
              <a:t>The main objective of the FIR is to manage the details of crime, criminal.</a:t>
            </a:r>
            <a:endParaRPr lang="en-US" sz="18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The project is totally built at administrative end and thus only the  administrator is to access.</a:t>
            </a:r>
            <a:endParaRPr lang="en-US" sz="18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To reduce the manual work.</a:t>
            </a:r>
            <a:endParaRPr lang="en-US" sz="18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Manage the information of solutions.</a:t>
            </a:r>
            <a:endParaRPr lang="en-US" sz="1800" dirty="0" smtClean="0">
              <a:latin typeface="Times New Roman" panose="02020603050405020304" pitchFamily="18" charset="0"/>
              <a:cs typeface="Times New Roman" panose="02020603050405020304" pitchFamily="18" charset="0"/>
            </a:endParaRPr>
          </a:p>
          <a:p>
            <a:pPr>
              <a:buNone/>
            </a:pPr>
            <a:r>
              <a:rPr lang="en-US" sz="28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172200"/>
          </a:xfrm>
        </p:spPr>
        <p:txBody>
          <a:bodyPr>
            <a:normAutofit fontScale="92500" lnSpcReduction="10000"/>
          </a:bodyPr>
          <a:lstStyle/>
          <a:p>
            <a:pPr lvl="0"/>
            <a:r>
              <a:rPr lang="en-US" sz="3000" b="1" dirty="0" smtClean="0">
                <a:latin typeface="Times New Roman" panose="02020603050405020304" pitchFamily="18" charset="0"/>
                <a:cs typeface="Times New Roman" panose="02020603050405020304" pitchFamily="18" charset="0"/>
              </a:rPr>
              <a:t>Project Outcome:</a:t>
            </a:r>
          </a:p>
          <a:p>
            <a:pPr marL="109728" lvl="0" indent="0">
              <a:buNone/>
            </a:pPr>
            <a:endParaRPr lang="en-US" dirty="0" smtClean="0">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To file the OFIR from any place.</a:t>
            </a:r>
          </a:p>
          <a:p>
            <a:pPr lvl="1"/>
            <a:r>
              <a:rPr lang="en-US" sz="2600" dirty="0" smtClean="0">
                <a:latin typeface="Times New Roman" panose="02020603050405020304" pitchFamily="18" charset="0"/>
                <a:cs typeface="Times New Roman" panose="02020603050405020304" pitchFamily="18" charset="0"/>
              </a:rPr>
              <a:t>FIR is a very important as we sets the process of criminal justices of in motion.</a:t>
            </a:r>
            <a:endParaRPr lang="en-US" sz="2200" dirty="0">
              <a:latin typeface="Times New Roman" panose="02020603050405020304" pitchFamily="18" charset="0"/>
              <a:cs typeface="Times New Roman" panose="02020603050405020304" pitchFamily="18" charset="0"/>
            </a:endParaRPr>
          </a:p>
          <a:p>
            <a:pPr lvl="1"/>
            <a:endParaRPr lang="en-US" sz="2200" dirty="0" smtClean="0">
              <a:latin typeface="Times New Roman" panose="02020603050405020304" pitchFamily="18" charset="0"/>
              <a:cs typeface="Times New Roman" panose="02020603050405020304" pitchFamily="18" charset="0"/>
            </a:endParaRPr>
          </a:p>
          <a:p>
            <a:pPr lvl="0"/>
            <a:r>
              <a:rPr lang="en-US" sz="3000" b="1" dirty="0">
                <a:latin typeface="Times New Roman" pitchFamily="18" charset="0"/>
                <a:cs typeface="Times New Roman" pitchFamily="18" charset="0"/>
              </a:rPr>
              <a:t>Project Scope</a:t>
            </a:r>
            <a:r>
              <a:rPr lang="en-US" sz="3000" b="1" dirty="0" smtClean="0">
                <a:latin typeface="Times New Roman" pitchFamily="18" charset="0"/>
                <a:cs typeface="Times New Roman" pitchFamily="18" charset="0"/>
              </a:rPr>
              <a:t>:</a:t>
            </a:r>
          </a:p>
          <a:p>
            <a:pPr marL="109728" lvl="0" indent="0">
              <a:buNone/>
            </a:pPr>
            <a:endParaRPr lang="en-US" dirty="0">
              <a:latin typeface="Times New Roman" pitchFamily="18" charset="0"/>
              <a:cs typeface="Times New Roman" pitchFamily="18" charset="0"/>
            </a:endParaRPr>
          </a:p>
          <a:p>
            <a:pPr lvl="1"/>
            <a:r>
              <a:rPr lang="en-US" sz="2400" dirty="0">
                <a:latin typeface="Times New Roman" panose="02020603050405020304" pitchFamily="18" charset="0"/>
                <a:cs typeface="Times New Roman" panose="02020603050405020304" pitchFamily="18" charset="0"/>
              </a:rPr>
              <a:t>To easily accessible to the people.</a:t>
            </a:r>
          </a:p>
          <a:p>
            <a:pPr lvl="1"/>
            <a:r>
              <a:rPr lang="en-US" sz="2400" dirty="0">
                <a:latin typeface="Times New Roman" panose="02020603050405020304" pitchFamily="18" charset="0"/>
                <a:cs typeface="Times New Roman" panose="02020603050405020304" pitchFamily="18" charset="0"/>
              </a:rPr>
              <a:t>This system provides proper security and reduces the manual work.</a:t>
            </a:r>
          </a:p>
          <a:p>
            <a:pPr lvl="1"/>
            <a:r>
              <a:rPr lang="en-US" sz="2400" dirty="0">
                <a:latin typeface="Times New Roman" panose="02020603050405020304" pitchFamily="18" charset="0"/>
                <a:cs typeface="Times New Roman" panose="02020603050405020304" pitchFamily="18" charset="0"/>
              </a:rPr>
              <a:t>Minimum time needed for the various processing.</a:t>
            </a:r>
          </a:p>
          <a:p>
            <a:pPr lvl="1"/>
            <a:r>
              <a:rPr lang="en-US" sz="2400" dirty="0">
                <a:latin typeface="Times New Roman" panose="02020603050405020304" pitchFamily="18" charset="0"/>
                <a:cs typeface="Times New Roman" panose="02020603050405020304" pitchFamily="18" charset="0"/>
              </a:rPr>
              <a:t>User friendliness and interactive. </a:t>
            </a:r>
          </a:p>
          <a:p>
            <a:pPr>
              <a:buNone/>
            </a:pPr>
            <a:r>
              <a:rPr lang="en-US" sz="2400" dirty="0">
                <a:latin typeface="Times New Roman" panose="02020603050405020304" pitchFamily="18" charset="0"/>
                <a:cs typeface="Times New Roman" panose="02020603050405020304" pitchFamily="18" charset="0"/>
              </a:rPr>
              <a:t> </a:t>
            </a:r>
          </a:p>
          <a:p>
            <a:endParaRPr lang="en-US" dirty="0"/>
          </a:p>
          <a:p>
            <a:pPr lvl="1"/>
            <a:endParaRPr lang="en-US" sz="22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507</TotalTime>
  <Words>859</Words>
  <Application>Microsoft Office PowerPoint</Application>
  <PresentationFormat>On-screen Show (4:3)</PresentationFormat>
  <Paragraphs>173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ONLINE FIRST INFORMATION REPORT FILING SYSTEM </vt:lpstr>
      <vt:lpstr>CONTENT</vt:lpstr>
      <vt:lpstr>Abstract</vt:lpstr>
      <vt:lpstr>ADMIN MODULE</vt:lpstr>
      <vt:lpstr>USER MODULE</vt:lpstr>
      <vt:lpstr>Team module </vt:lpstr>
      <vt:lpstr>Slide 7</vt:lpstr>
      <vt:lpstr>Slide 8</vt:lpstr>
      <vt:lpstr>Slide 9</vt:lpstr>
      <vt:lpstr>Existing System:</vt:lpstr>
      <vt:lpstr>Slide 11</vt:lpstr>
      <vt:lpstr>Slide 12</vt:lpstr>
      <vt:lpstr>Proposed System:</vt:lpstr>
      <vt:lpstr>Slide 14</vt:lpstr>
      <vt:lpstr>Data flow Diagrams </vt:lpstr>
      <vt:lpstr>Slide 16</vt:lpstr>
      <vt:lpstr>Processing:</vt:lpstr>
      <vt:lpstr>FUTURE SCOPE</vt:lpstr>
      <vt:lpstr>Results </vt:lpstr>
      <vt:lpstr>Slide 20</vt:lpstr>
      <vt:lpstr>Slide 21</vt:lpstr>
      <vt:lpstr>Slide 22</vt:lpstr>
      <vt:lpstr>Conclusion </vt:lpstr>
      <vt:lpstr>References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sys9</dc:creator>
  <cp:lastModifiedBy>Windows User</cp:lastModifiedBy>
  <cp:revision>70</cp:revision>
  <dcterms:created xsi:type="dcterms:W3CDTF">2019-12-19T08:26:11Z</dcterms:created>
  <dcterms:modified xsi:type="dcterms:W3CDTF">2020-05-07T12:41:28Z</dcterms:modified>
</cp:coreProperties>
</file>