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6" roundtripDataSignature="AMtx7mg0GXSBuvQrM8MM4JDR7S1L//HH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BB186B-5BC3-499F-B3AB-24306EF33BC2}">
  <a:tblStyle styleId="{72BB186B-5BC3-499F-B3AB-24306EF33BC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E065B0A-7250-48D6-8C17-FE035E389D7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3f3ca31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3f3ca31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b15f14767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2b15f14767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5d54419d7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55d54419d7_4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b15f14767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2b15f14767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3f3ca31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3f3ca31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66041b045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566041b045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b15f14767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2b15f14767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66041b045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2566041b045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5dd32b368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55dd32b368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b15f14767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g22b15f14767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b15f14767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22b15f14767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b15f14767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2b15f14767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3f3ca31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3f3ca31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15f14767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22b15f14767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b15f14767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2b15f14767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f3ca31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f3ca31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21"/>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2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22"/>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22"/>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22"/>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23"/>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4"/>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p:nvPr>
            <p:ph idx="2" type="pic"/>
          </p:nvPr>
        </p:nvSpPr>
        <p:spPr>
          <a:xfrm>
            <a:off x="1792289" y="459581"/>
            <a:ext cx="5486400" cy="3086100"/>
          </a:xfrm>
          <a:prstGeom prst="rect">
            <a:avLst/>
          </a:prstGeom>
          <a:noFill/>
          <a:ln>
            <a:noFill/>
          </a:ln>
        </p:spPr>
      </p:sp>
      <p:sp>
        <p:nvSpPr>
          <p:cNvPr id="43" name="Google Shape;43;p24"/>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2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2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2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6"/>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2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2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2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4" name="Google Shape;64;p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5" name="Google Shape;65;p2"/>
          <p:cNvSpPr txBox="1"/>
          <p:nvPr>
            <p:ph type="title"/>
          </p:nvPr>
        </p:nvSpPr>
        <p:spPr>
          <a:xfrm>
            <a:off x="138225" y="694225"/>
            <a:ext cx="8825400" cy="857400"/>
          </a:xfrm>
          <a:prstGeom prst="rect">
            <a:avLst/>
          </a:prstGeom>
          <a:noFill/>
          <a:ln>
            <a:noFill/>
          </a:ln>
        </p:spPr>
        <p:txBody>
          <a:bodyPr anchorCtr="0" anchor="b" bIns="47025" lIns="94100" spcFirstLastPara="1" rIns="94100" wrap="square" tIns="47025">
            <a:noAutofit/>
          </a:bodyPr>
          <a:lstStyle/>
          <a:p>
            <a:pPr indent="0" lvl="0" marL="0" rtl="0" algn="ctr">
              <a:lnSpc>
                <a:spcPct val="100000"/>
              </a:lnSpc>
              <a:spcBef>
                <a:spcPts val="0"/>
              </a:spcBef>
              <a:spcAft>
                <a:spcPts val="0"/>
              </a:spcAft>
              <a:buSzPts val="20700"/>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ENHANCED MEDICAL DATA SECURITY FRAMEWORK </a:t>
            </a:r>
            <a:endParaRPr b="1" sz="4100">
              <a:latin typeface="Bookman Old Style"/>
              <a:ea typeface="Bookman Old Style"/>
              <a:cs typeface="Bookman Old Style"/>
              <a:sym typeface="Bookman Old Style"/>
            </a:endParaRPr>
          </a:p>
        </p:txBody>
      </p:sp>
      <p:sp>
        <p:nvSpPr>
          <p:cNvPr id="66" name="Google Shape;66;p2"/>
          <p:cNvSpPr txBox="1"/>
          <p:nvPr/>
        </p:nvSpPr>
        <p:spPr>
          <a:xfrm>
            <a:off x="267779" y="3265625"/>
            <a:ext cx="31473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Bookman Old Style"/>
                <a:ea typeface="Bookman Old Style"/>
                <a:cs typeface="Bookman Old Style"/>
                <a:sym typeface="Bookman Old Style"/>
              </a:rPr>
              <a:t>Team Details </a:t>
            </a:r>
            <a:endParaRPr b="1"/>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B.Mounika(20EG105404)</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K.</a:t>
            </a:r>
            <a:r>
              <a:rPr lang="en-US">
                <a:latin typeface="Bookman Old Style"/>
                <a:ea typeface="Bookman Old Style"/>
                <a:cs typeface="Bookman Old Style"/>
                <a:sym typeface="Bookman Old Style"/>
              </a:rPr>
              <a:t>Surya Teja</a:t>
            </a:r>
            <a:r>
              <a:rPr lang="en-US">
                <a:latin typeface="Bookman Old Style"/>
                <a:ea typeface="Bookman Old Style"/>
                <a:cs typeface="Bookman Old Style"/>
                <a:sym typeface="Bookman Old Style"/>
              </a:rPr>
              <a:t>(20EG105418)</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P.Manvitha(20EG105434)</a:t>
            </a:r>
            <a:endParaRPr/>
          </a:p>
        </p:txBody>
      </p:sp>
      <p:sp>
        <p:nvSpPr>
          <p:cNvPr id="67" name="Google Shape;67;p2"/>
          <p:cNvSpPr txBox="1"/>
          <p:nvPr/>
        </p:nvSpPr>
        <p:spPr>
          <a:xfrm>
            <a:off x="5707107" y="3373338"/>
            <a:ext cx="20706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Bookman Old Style"/>
                <a:ea typeface="Bookman Old Style"/>
                <a:cs typeface="Bookman Old Style"/>
                <a:sym typeface="Bookman Old Style"/>
              </a:rPr>
              <a:t>Project Supervisor </a:t>
            </a:r>
            <a:endParaRPr b="1"/>
          </a:p>
          <a:p>
            <a:pPr indent="0" lvl="0" marL="0" rtl="0" algn="l">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Dr.K.Madhuri</a:t>
            </a:r>
            <a:endParaRPr>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Associate professor</a:t>
            </a:r>
            <a:endParaRPr>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p:txBody>
      </p:sp>
      <p:sp>
        <p:nvSpPr>
          <p:cNvPr id="68" name="Google Shape;68;p2"/>
          <p:cNvSpPr txBox="1"/>
          <p:nvPr>
            <p:ph idx="11" type="ftr"/>
          </p:nvPr>
        </p:nvSpPr>
        <p:spPr>
          <a:xfrm>
            <a:off x="3124200" y="469301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b3f3ca31d4_0_4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3" name="Google Shape;143;g2b3f3ca31d4_0_45"/>
          <p:cNvSpPr txBox="1"/>
          <p:nvPr/>
        </p:nvSpPr>
        <p:spPr>
          <a:xfrm>
            <a:off x="346500" y="916650"/>
            <a:ext cx="8451000" cy="33102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None/>
            </a:pPr>
            <a:r>
              <a:rPr lang="en-US">
                <a:latin typeface="Bookman Old Style"/>
                <a:ea typeface="Bookman Old Style"/>
                <a:cs typeface="Bookman Old Style"/>
                <a:sym typeface="Bookman Old Style"/>
              </a:rPr>
              <a:t>The time analysis is provided for encryption and decryption when the RC6 algorithm is used.</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latin typeface="Bookman Old Style"/>
              <a:ea typeface="Bookman Old Style"/>
              <a:cs typeface="Bookman Old Style"/>
              <a:sym typeface="Bookman Old Style"/>
            </a:endParaRPr>
          </a:p>
          <a:p>
            <a:pPr indent="0" lvl="0" marL="0" rtl="0" algn="just">
              <a:lnSpc>
                <a:spcPct val="107916"/>
              </a:lnSpc>
              <a:spcBef>
                <a:spcPts val="800"/>
              </a:spcBef>
              <a:spcAft>
                <a:spcPts val="800"/>
              </a:spcAft>
              <a:buNone/>
            </a:pPr>
            <a:r>
              <a:rPr lang="en-US">
                <a:latin typeface="Bookman Old Style"/>
                <a:ea typeface="Bookman Old Style"/>
                <a:cs typeface="Bookman Old Style"/>
                <a:sym typeface="Bookman Old Style"/>
              </a:rPr>
              <a:t>The chosen algorithm must take less time to encrypt and decrypt.</a:t>
            </a:r>
            <a:endParaRPr>
              <a:latin typeface="Bookman Old Style"/>
              <a:ea typeface="Bookman Old Style"/>
              <a:cs typeface="Bookman Old Style"/>
              <a:sym typeface="Bookman Old Style"/>
            </a:endParaRPr>
          </a:p>
        </p:txBody>
      </p:sp>
      <p:pic>
        <p:nvPicPr>
          <p:cNvPr id="144" name="Google Shape;144;g2b3f3ca31d4_0_45"/>
          <p:cNvPicPr preferRelativeResize="0"/>
          <p:nvPr/>
        </p:nvPicPr>
        <p:blipFill>
          <a:blip r:embed="rId3">
            <a:alphaModFix/>
          </a:blip>
          <a:stretch>
            <a:fillRect/>
          </a:stretch>
        </p:blipFill>
        <p:spPr>
          <a:xfrm>
            <a:off x="1969800" y="1965876"/>
            <a:ext cx="4412478" cy="1534494"/>
          </a:xfrm>
          <a:prstGeom prst="rect">
            <a:avLst/>
          </a:prstGeom>
          <a:noFill/>
          <a:ln>
            <a:noFill/>
          </a:ln>
        </p:spPr>
      </p:pic>
      <p:sp>
        <p:nvSpPr>
          <p:cNvPr id="145" name="Google Shape;145;g2b3f3ca31d4_0_45"/>
          <p:cNvSpPr txBox="1"/>
          <p:nvPr/>
        </p:nvSpPr>
        <p:spPr>
          <a:xfrm>
            <a:off x="2948250" y="470247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b15f14767_2_99"/>
          <p:cNvSpPr txBox="1"/>
          <p:nvPr>
            <p:ph idx="12" type="sldNum"/>
          </p:nvPr>
        </p:nvSpPr>
        <p:spPr>
          <a:xfrm>
            <a:off x="6625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51" name="Google Shape;151;g22b15f14767_2_99"/>
          <p:cNvSpPr/>
          <p:nvPr/>
        </p:nvSpPr>
        <p:spPr>
          <a:xfrm>
            <a:off x="755100" y="782400"/>
            <a:ext cx="7508700" cy="1046400"/>
          </a:xfrm>
          <a:prstGeom prst="rect">
            <a:avLst/>
          </a:prstGeom>
          <a:noFill/>
          <a:ln>
            <a:noFill/>
          </a:ln>
        </p:spPr>
        <p:txBody>
          <a:bodyPr anchorCtr="0" anchor="t" bIns="45700" lIns="91425" spcFirstLastPara="1" rIns="88225" wrap="square" tIns="45700">
            <a:spAutoFit/>
          </a:bodyPr>
          <a:lstStyle/>
          <a:p>
            <a:pPr indent="0" lvl="0" marL="0" rtl="0" algn="just">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Attribute-based encryption technique is proposed where patient data is encrypted as a text file using the AES encryption technique and access permission is given to the respective doctor to restrict access to other users. Users can view encrypted patient data and send requests to the owner to get a security key to download patient data and view data. If the access control policy is not satisfied user can't get the security key to download.</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t/>
            </a:r>
            <a:endParaRPr b="1"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52" name="Google Shape;152;g22b15f14767_2_99"/>
          <p:cNvSpPr txBox="1"/>
          <p:nvPr>
            <p:ph type="title"/>
          </p:nvPr>
        </p:nvSpPr>
        <p:spPr>
          <a:xfrm>
            <a:off x="507688" y="102336"/>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            </a:t>
            </a:r>
            <a:r>
              <a:rPr lang="en-US" sz="2800">
                <a:latin typeface="Bookman Old Style"/>
                <a:ea typeface="Bookman Old Style"/>
                <a:cs typeface="Bookman Old Style"/>
                <a:sym typeface="Bookman Old Style"/>
              </a:rPr>
              <a:t>PROPOSED METHOD</a:t>
            </a:r>
            <a:endParaRPr sz="3200">
              <a:latin typeface="Bookman Old Style"/>
              <a:ea typeface="Bookman Old Style"/>
              <a:cs typeface="Bookman Old Style"/>
              <a:sym typeface="Bookman Old Style"/>
            </a:endParaRPr>
          </a:p>
        </p:txBody>
      </p:sp>
      <p:pic>
        <p:nvPicPr>
          <p:cNvPr id="153" name="Google Shape;153;g22b15f14767_2_99"/>
          <p:cNvPicPr preferRelativeResize="0"/>
          <p:nvPr/>
        </p:nvPicPr>
        <p:blipFill>
          <a:blip r:embed="rId3">
            <a:alphaModFix/>
          </a:blip>
          <a:stretch>
            <a:fillRect/>
          </a:stretch>
        </p:blipFill>
        <p:spPr>
          <a:xfrm>
            <a:off x="2496337" y="2296475"/>
            <a:ext cx="3684675" cy="2456450"/>
          </a:xfrm>
          <a:prstGeom prst="rect">
            <a:avLst/>
          </a:prstGeom>
          <a:noFill/>
          <a:ln>
            <a:noFill/>
          </a:ln>
        </p:spPr>
      </p:pic>
      <p:sp>
        <p:nvSpPr>
          <p:cNvPr id="154" name="Google Shape;154;g22b15f14767_2_99"/>
          <p:cNvSpPr txBox="1"/>
          <p:nvPr/>
        </p:nvSpPr>
        <p:spPr>
          <a:xfrm>
            <a:off x="3072000" y="475292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55d54419d7_4_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60" name="Google Shape;160;g255d54419d7_4_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61" name="Google Shape;161;g255d54419d7_4_1"/>
          <p:cNvSpPr txBox="1"/>
          <p:nvPr>
            <p:ph idx="11" type="ftr"/>
          </p:nvPr>
        </p:nvSpPr>
        <p:spPr>
          <a:xfrm>
            <a:off x="3124200" y="464001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62" name="Google Shape;162;g255d54419d7_4_1"/>
          <p:cNvSpPr txBox="1"/>
          <p:nvPr/>
        </p:nvSpPr>
        <p:spPr>
          <a:xfrm>
            <a:off x="1020250" y="303400"/>
            <a:ext cx="6596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chemeClr val="dk1"/>
                </a:solidFill>
                <a:latin typeface="Bookman Old Style"/>
                <a:ea typeface="Bookman Old Style"/>
                <a:cs typeface="Bookman Old Style"/>
                <a:sym typeface="Bookman Old Style"/>
              </a:rPr>
              <a:t>PROPOSED METHOD ILLUSTRATION</a:t>
            </a:r>
            <a:endParaRPr sz="2800">
              <a:solidFill>
                <a:schemeClr val="dk1"/>
              </a:solidFill>
              <a:latin typeface="Bookman Old Style"/>
              <a:ea typeface="Bookman Old Style"/>
              <a:cs typeface="Bookman Old Style"/>
              <a:sym typeface="Bookman Old Style"/>
            </a:endParaRPr>
          </a:p>
        </p:txBody>
      </p:sp>
      <p:sp>
        <p:nvSpPr>
          <p:cNvPr id="163" name="Google Shape;163;g255d54419d7_4_1"/>
          <p:cNvSpPr txBox="1"/>
          <p:nvPr/>
        </p:nvSpPr>
        <p:spPr>
          <a:xfrm>
            <a:off x="702050" y="1308675"/>
            <a:ext cx="7984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File upload: F1</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                              (Encryption Time: T1)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Encrypt: E1          Attribute-based encryption: ABE1         Submit-Store</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Request: R1</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    Verify</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                                                                                                       (Decryption Time: T2)</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solidFill>
                  <a:schemeClr val="dk1"/>
                </a:solidFill>
                <a:latin typeface="Bookman Old Style"/>
                <a:ea typeface="Bookman Old Style"/>
                <a:cs typeface="Bookman Old Style"/>
                <a:sym typeface="Bookman Old Style"/>
              </a:rPr>
              <a:t>Respond: RE1         Download         Key: K1         Decrypt: D1</a:t>
            </a:r>
            <a:endParaRPr>
              <a:solidFill>
                <a:schemeClr val="dk1"/>
              </a:solidFill>
              <a:latin typeface="Bookman Old Style"/>
              <a:ea typeface="Bookman Old Style"/>
              <a:cs typeface="Bookman Old Style"/>
              <a:sym typeface="Bookman Old Style"/>
            </a:endParaRPr>
          </a:p>
        </p:txBody>
      </p:sp>
      <p:cxnSp>
        <p:nvCxnSpPr>
          <p:cNvPr id="164" name="Google Shape;164;g255d54419d7_4_1"/>
          <p:cNvCxnSpPr/>
          <p:nvPr/>
        </p:nvCxnSpPr>
        <p:spPr>
          <a:xfrm>
            <a:off x="1264125" y="1690450"/>
            <a:ext cx="10500" cy="297000"/>
          </a:xfrm>
          <a:prstGeom prst="straightConnector1">
            <a:avLst/>
          </a:prstGeom>
          <a:noFill/>
          <a:ln cap="flat" cmpd="sng" w="9525">
            <a:solidFill>
              <a:srgbClr val="000000"/>
            </a:solidFill>
            <a:prstDash val="solid"/>
            <a:round/>
            <a:headEnd len="med" w="med" type="none"/>
            <a:tailEnd len="med" w="med" type="triangle"/>
          </a:ln>
        </p:spPr>
      </p:cxnSp>
      <p:cxnSp>
        <p:nvCxnSpPr>
          <p:cNvPr id="165" name="Google Shape;165;g255d54419d7_4_1"/>
          <p:cNvCxnSpPr/>
          <p:nvPr/>
        </p:nvCxnSpPr>
        <p:spPr>
          <a:xfrm>
            <a:off x="2049825" y="2157100"/>
            <a:ext cx="317400" cy="10500"/>
          </a:xfrm>
          <a:prstGeom prst="straightConnector1">
            <a:avLst/>
          </a:prstGeom>
          <a:noFill/>
          <a:ln cap="flat" cmpd="sng" w="9525">
            <a:solidFill>
              <a:schemeClr val="dk1"/>
            </a:solidFill>
            <a:prstDash val="solid"/>
            <a:round/>
            <a:headEnd len="med" w="med" type="none"/>
            <a:tailEnd len="med" w="med" type="triangle"/>
          </a:ln>
        </p:spPr>
      </p:cxnSp>
      <p:cxnSp>
        <p:nvCxnSpPr>
          <p:cNvPr id="166" name="Google Shape;166;g255d54419d7_4_1"/>
          <p:cNvCxnSpPr/>
          <p:nvPr/>
        </p:nvCxnSpPr>
        <p:spPr>
          <a:xfrm>
            <a:off x="5458025" y="2146075"/>
            <a:ext cx="317400" cy="10500"/>
          </a:xfrm>
          <a:prstGeom prst="straightConnector1">
            <a:avLst/>
          </a:prstGeom>
          <a:noFill/>
          <a:ln cap="flat" cmpd="sng" w="9525">
            <a:solidFill>
              <a:schemeClr val="dk1"/>
            </a:solidFill>
            <a:prstDash val="solid"/>
            <a:round/>
            <a:headEnd len="med" w="med" type="none"/>
            <a:tailEnd len="med" w="med" type="triangle"/>
          </a:ln>
        </p:spPr>
      </p:cxnSp>
      <p:cxnSp>
        <p:nvCxnSpPr>
          <p:cNvPr id="167" name="Google Shape;167;g255d54419d7_4_1"/>
          <p:cNvCxnSpPr/>
          <p:nvPr/>
        </p:nvCxnSpPr>
        <p:spPr>
          <a:xfrm>
            <a:off x="1264125" y="2327800"/>
            <a:ext cx="10500" cy="297000"/>
          </a:xfrm>
          <a:prstGeom prst="straightConnector1">
            <a:avLst/>
          </a:prstGeom>
          <a:noFill/>
          <a:ln cap="flat" cmpd="sng" w="9525">
            <a:solidFill>
              <a:srgbClr val="000000"/>
            </a:solidFill>
            <a:prstDash val="solid"/>
            <a:round/>
            <a:headEnd len="med" w="med" type="none"/>
            <a:tailEnd len="med" w="med" type="triangle"/>
          </a:ln>
        </p:spPr>
      </p:cxnSp>
      <p:cxnSp>
        <p:nvCxnSpPr>
          <p:cNvPr id="168" name="Google Shape;168;g255d54419d7_4_1"/>
          <p:cNvCxnSpPr/>
          <p:nvPr/>
        </p:nvCxnSpPr>
        <p:spPr>
          <a:xfrm>
            <a:off x="1264125" y="3007800"/>
            <a:ext cx="10500" cy="297000"/>
          </a:xfrm>
          <a:prstGeom prst="straightConnector1">
            <a:avLst/>
          </a:prstGeom>
          <a:noFill/>
          <a:ln cap="flat" cmpd="sng" w="9525">
            <a:solidFill>
              <a:srgbClr val="000000"/>
            </a:solidFill>
            <a:prstDash val="solid"/>
            <a:round/>
            <a:headEnd len="med" w="med" type="none"/>
            <a:tailEnd len="med" w="med" type="triangle"/>
          </a:ln>
        </p:spPr>
      </p:cxnSp>
      <p:cxnSp>
        <p:nvCxnSpPr>
          <p:cNvPr id="169" name="Google Shape;169;g255d54419d7_4_1"/>
          <p:cNvCxnSpPr/>
          <p:nvPr/>
        </p:nvCxnSpPr>
        <p:spPr>
          <a:xfrm>
            <a:off x="1264125" y="3566775"/>
            <a:ext cx="10500" cy="297000"/>
          </a:xfrm>
          <a:prstGeom prst="straightConnector1">
            <a:avLst/>
          </a:prstGeom>
          <a:noFill/>
          <a:ln cap="flat" cmpd="sng" w="9525">
            <a:solidFill>
              <a:srgbClr val="000000"/>
            </a:solidFill>
            <a:prstDash val="solid"/>
            <a:round/>
            <a:headEnd len="med" w="med" type="none"/>
            <a:tailEnd len="med" w="med" type="triangle"/>
          </a:ln>
        </p:spPr>
      </p:cxnSp>
      <p:cxnSp>
        <p:nvCxnSpPr>
          <p:cNvPr id="170" name="Google Shape;170;g255d54419d7_4_1"/>
          <p:cNvCxnSpPr/>
          <p:nvPr/>
        </p:nvCxnSpPr>
        <p:spPr>
          <a:xfrm>
            <a:off x="2149200" y="4069950"/>
            <a:ext cx="317400" cy="10500"/>
          </a:xfrm>
          <a:prstGeom prst="straightConnector1">
            <a:avLst/>
          </a:prstGeom>
          <a:noFill/>
          <a:ln cap="flat" cmpd="sng" w="9525">
            <a:solidFill>
              <a:schemeClr val="dk1"/>
            </a:solidFill>
            <a:prstDash val="solid"/>
            <a:round/>
            <a:headEnd len="med" w="med" type="none"/>
            <a:tailEnd len="med" w="med" type="triangle"/>
          </a:ln>
        </p:spPr>
      </p:cxnSp>
      <p:cxnSp>
        <p:nvCxnSpPr>
          <p:cNvPr id="171" name="Google Shape;171;g255d54419d7_4_1"/>
          <p:cNvCxnSpPr/>
          <p:nvPr/>
        </p:nvCxnSpPr>
        <p:spPr>
          <a:xfrm>
            <a:off x="3510600" y="4069950"/>
            <a:ext cx="317400" cy="10500"/>
          </a:xfrm>
          <a:prstGeom prst="straightConnector1">
            <a:avLst/>
          </a:prstGeom>
          <a:noFill/>
          <a:ln cap="flat" cmpd="sng" w="9525">
            <a:solidFill>
              <a:schemeClr val="dk1"/>
            </a:solidFill>
            <a:prstDash val="solid"/>
            <a:round/>
            <a:headEnd len="med" w="med" type="none"/>
            <a:tailEnd len="med" w="med" type="triangle"/>
          </a:ln>
        </p:spPr>
      </p:cxnSp>
      <p:cxnSp>
        <p:nvCxnSpPr>
          <p:cNvPr id="172" name="Google Shape;172;g255d54419d7_4_1"/>
          <p:cNvCxnSpPr/>
          <p:nvPr/>
        </p:nvCxnSpPr>
        <p:spPr>
          <a:xfrm>
            <a:off x="4670475" y="4069950"/>
            <a:ext cx="317400" cy="10500"/>
          </a:xfrm>
          <a:prstGeom prst="straightConnector1">
            <a:avLst/>
          </a:prstGeom>
          <a:noFill/>
          <a:ln cap="flat" cmpd="sng" w="9525">
            <a:solidFill>
              <a:schemeClr val="dk1"/>
            </a:solidFill>
            <a:prstDash val="solid"/>
            <a:round/>
            <a:headEnd len="med" w="med" type="none"/>
            <a:tailEnd len="med" w="med" type="triangle"/>
          </a:ln>
        </p:spPr>
      </p:cxnSp>
      <p:cxnSp>
        <p:nvCxnSpPr>
          <p:cNvPr id="173" name="Google Shape;173;g255d54419d7_4_1"/>
          <p:cNvCxnSpPr/>
          <p:nvPr/>
        </p:nvCxnSpPr>
        <p:spPr>
          <a:xfrm flipH="1" rot="10800000">
            <a:off x="1836825" y="1775400"/>
            <a:ext cx="572700" cy="297300"/>
          </a:xfrm>
          <a:prstGeom prst="bentConnector3">
            <a:avLst>
              <a:gd fmla="val 50000" name="adj1"/>
            </a:avLst>
          </a:prstGeom>
          <a:noFill/>
          <a:ln cap="flat" cmpd="sng" w="9525">
            <a:solidFill>
              <a:schemeClr val="dk1"/>
            </a:solidFill>
            <a:prstDash val="solid"/>
            <a:round/>
            <a:headEnd len="med" w="med" type="none"/>
            <a:tailEnd len="med" w="med" type="stealth"/>
          </a:ln>
        </p:spPr>
      </p:cxnSp>
      <p:cxnSp>
        <p:nvCxnSpPr>
          <p:cNvPr id="174" name="Google Shape;174;g255d54419d7_4_1"/>
          <p:cNvCxnSpPr/>
          <p:nvPr/>
        </p:nvCxnSpPr>
        <p:spPr>
          <a:xfrm flipH="1" rot="10800000">
            <a:off x="6160800" y="3684150"/>
            <a:ext cx="448200" cy="396300"/>
          </a:xfrm>
          <a:prstGeom prst="bentConnector3">
            <a:avLst>
              <a:gd fmla="val 50000" name="adj1"/>
            </a:avLst>
          </a:prstGeom>
          <a:noFill/>
          <a:ln cap="flat" cmpd="sng" w="9525">
            <a:solidFill>
              <a:srgbClr val="000000"/>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b15f14767_2_9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80" name="Google Shape;180;g22b15f14767_2_9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81" name="Google Shape;181;g22b15f14767_2_91"/>
          <p:cNvSpPr txBox="1"/>
          <p:nvPr>
            <p:ph type="title"/>
          </p:nvPr>
        </p:nvSpPr>
        <p:spPr>
          <a:xfrm>
            <a:off x="1185085" y="338772"/>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PARAMETERS </a:t>
            </a:r>
            <a:endParaRPr sz="2800">
              <a:latin typeface="Bookman Old Style"/>
              <a:ea typeface="Bookman Old Style"/>
              <a:cs typeface="Bookman Old Style"/>
              <a:sym typeface="Bookman Old Style"/>
            </a:endParaRPr>
          </a:p>
        </p:txBody>
      </p:sp>
      <p:sp>
        <p:nvSpPr>
          <p:cNvPr id="182" name="Google Shape;182;g22b15f14767_2_91"/>
          <p:cNvSpPr txBox="1"/>
          <p:nvPr/>
        </p:nvSpPr>
        <p:spPr>
          <a:xfrm>
            <a:off x="548775" y="837825"/>
            <a:ext cx="8298000" cy="349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cap="none" strike="noStrike">
              <a:solidFill>
                <a:srgbClr val="000000"/>
              </a:solidFill>
              <a:latin typeface="Bookman Old Style"/>
              <a:ea typeface="Bookman Old Style"/>
              <a:cs typeface="Bookman Old Style"/>
              <a:sym typeface="Bookman Old Style"/>
            </a:endParaRPr>
          </a:p>
          <a:p>
            <a:pPr indent="0" lvl="0" marL="0" rtl="0" algn="just">
              <a:lnSpc>
                <a:spcPct val="107916"/>
              </a:lnSpc>
              <a:spcBef>
                <a:spcPts val="0"/>
              </a:spcBef>
              <a:spcAft>
                <a:spcPts val="0"/>
              </a:spcAft>
              <a:buClr>
                <a:schemeClr val="dk1"/>
              </a:buClr>
              <a:buSzPts val="1100"/>
              <a:buFont typeface="Arial"/>
              <a:buNone/>
            </a:pPr>
            <a:r>
              <a:rPr b="1" lang="en-US" sz="1100">
                <a:solidFill>
                  <a:schemeClr val="dk1"/>
                </a:solidFill>
                <a:latin typeface="Times New Roman"/>
                <a:ea typeface="Times New Roman"/>
                <a:cs typeface="Times New Roman"/>
                <a:sym typeface="Times New Roman"/>
              </a:rPr>
              <a:t> </a:t>
            </a:r>
            <a:r>
              <a:rPr b="1" lang="en-US">
                <a:solidFill>
                  <a:schemeClr val="dk1"/>
                </a:solidFill>
                <a:latin typeface="Bookman Old Style"/>
                <a:ea typeface="Bookman Old Style"/>
                <a:cs typeface="Bookman Old Style"/>
                <a:sym typeface="Bookman Old Style"/>
              </a:rPr>
              <a:t>Encryption Time :</a:t>
            </a:r>
            <a:endParaRPr b="1">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The encryption time for a typical 256-bit AES implementation is generally very fast, often measured in microseconds or milliseconds for small to moderate-sized data.</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Larger files may require more time, and factors such as parallelization and hardware acceleration can significantly impact encryption speed.</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Clr>
                <a:schemeClr val="dk1"/>
              </a:buClr>
              <a:buSzPts val="1100"/>
              <a:buFont typeface="Arial"/>
              <a:buNone/>
            </a:pPr>
            <a:r>
              <a:rPr b="1" lang="en-US">
                <a:solidFill>
                  <a:schemeClr val="dk1"/>
                </a:solidFill>
                <a:latin typeface="Bookman Old Style"/>
                <a:ea typeface="Bookman Old Style"/>
                <a:cs typeface="Bookman Old Style"/>
                <a:sym typeface="Bookman Old Style"/>
              </a:rPr>
              <a:t>Decryption time :</a:t>
            </a:r>
            <a:endParaRPr b="1">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Decryption time for AES with a 256-bit key size is typically similar to the encryption time, as the encryption and decryption processes involve similar steps.</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AES decryption is a reversible process, and the computational cost is similar to that of encryption.</a:t>
            </a:r>
            <a:endParaRPr>
              <a:solidFill>
                <a:schemeClr val="dk1"/>
              </a:solidFill>
              <a:latin typeface="Bookman Old Style"/>
              <a:ea typeface="Bookman Old Style"/>
              <a:cs typeface="Bookman Old Style"/>
              <a:sym typeface="Bookman Old Style"/>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83" name="Google Shape;183;g22b15f14767_2_91"/>
          <p:cNvSpPr txBox="1"/>
          <p:nvPr>
            <p:ph idx="11" type="ftr"/>
          </p:nvPr>
        </p:nvSpPr>
        <p:spPr>
          <a:xfrm>
            <a:off x="3124200" y="464001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3f3ca31d4_0_3"/>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9" name="Google Shape;189;g2b3f3ca31d4_0_3"/>
          <p:cNvSpPr txBox="1"/>
          <p:nvPr/>
        </p:nvSpPr>
        <p:spPr>
          <a:xfrm>
            <a:off x="924750" y="541350"/>
            <a:ext cx="8581800" cy="50037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en-US">
                <a:solidFill>
                  <a:schemeClr val="dk1"/>
                </a:solidFill>
                <a:latin typeface="Bookman Old Style"/>
                <a:ea typeface="Bookman Old Style"/>
                <a:cs typeface="Bookman Old Style"/>
                <a:sym typeface="Bookman Old Style"/>
              </a:rPr>
              <a:t>Access control:</a:t>
            </a:r>
            <a:endParaRPr b="1">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Access is granted or denied based on the user's identity and the access control policies.</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Formula: Access(U, O) = Permit/Deny</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U: User identity.</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O: Encrypted data or decryption key.</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b="1" lang="en-US">
                <a:solidFill>
                  <a:schemeClr val="dk1"/>
                </a:solidFill>
                <a:latin typeface="Bookman Old Style"/>
                <a:ea typeface="Bookman Old Style"/>
                <a:cs typeface="Bookman Old Style"/>
                <a:sym typeface="Bookman Old Style"/>
              </a:rPr>
              <a:t>Time analysis:</a:t>
            </a:r>
            <a:endParaRPr b="1">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The throughput of any process of encryption is calculated  as:</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b="1">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The throughput of any process of decryption is calculated  as :</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l">
              <a:spcBef>
                <a:spcPts val="80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p:txBody>
      </p:sp>
      <p:pic>
        <p:nvPicPr>
          <p:cNvPr id="190" name="Google Shape;190;g2b3f3ca31d4_0_3"/>
          <p:cNvPicPr preferRelativeResize="0"/>
          <p:nvPr/>
        </p:nvPicPr>
        <p:blipFill>
          <a:blip r:embed="rId3">
            <a:alphaModFix/>
          </a:blip>
          <a:stretch>
            <a:fillRect/>
          </a:stretch>
        </p:blipFill>
        <p:spPr>
          <a:xfrm>
            <a:off x="895175" y="2910050"/>
            <a:ext cx="2360475" cy="670600"/>
          </a:xfrm>
          <a:prstGeom prst="rect">
            <a:avLst/>
          </a:prstGeom>
          <a:noFill/>
          <a:ln>
            <a:noFill/>
          </a:ln>
        </p:spPr>
      </p:pic>
      <p:pic>
        <p:nvPicPr>
          <p:cNvPr id="191" name="Google Shape;191;g2b3f3ca31d4_0_3"/>
          <p:cNvPicPr preferRelativeResize="0"/>
          <p:nvPr/>
        </p:nvPicPr>
        <p:blipFill>
          <a:blip r:embed="rId4">
            <a:alphaModFix/>
          </a:blip>
          <a:stretch>
            <a:fillRect/>
          </a:stretch>
        </p:blipFill>
        <p:spPr>
          <a:xfrm>
            <a:off x="924750" y="3897300"/>
            <a:ext cx="2301325" cy="773200"/>
          </a:xfrm>
          <a:prstGeom prst="rect">
            <a:avLst/>
          </a:prstGeom>
          <a:noFill/>
          <a:ln>
            <a:noFill/>
          </a:ln>
        </p:spPr>
      </p:pic>
      <p:sp>
        <p:nvSpPr>
          <p:cNvPr id="192" name="Google Shape;192;g2b3f3ca31d4_0_3"/>
          <p:cNvSpPr txBox="1"/>
          <p:nvPr/>
        </p:nvSpPr>
        <p:spPr>
          <a:xfrm>
            <a:off x="3255650" y="46705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566041b045_6_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98" name="Google Shape;198;g2566041b045_6_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99" name="Google Shape;199;g2566041b045_6_0"/>
          <p:cNvSpPr txBox="1"/>
          <p:nvPr>
            <p:ph type="title"/>
          </p:nvPr>
        </p:nvSpPr>
        <p:spPr>
          <a:xfrm>
            <a:off x="1041944" y="28574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EXPERIMENT ENVIRONMENT</a:t>
            </a:r>
            <a:endParaRPr sz="2800">
              <a:latin typeface="Bookman Old Style"/>
              <a:ea typeface="Bookman Old Style"/>
              <a:cs typeface="Bookman Old Style"/>
              <a:sym typeface="Bookman Old Style"/>
            </a:endParaRPr>
          </a:p>
        </p:txBody>
      </p:sp>
      <p:sp>
        <p:nvSpPr>
          <p:cNvPr id="200" name="Google Shape;200;g2566041b045_6_0"/>
          <p:cNvSpPr txBox="1"/>
          <p:nvPr/>
        </p:nvSpPr>
        <p:spPr>
          <a:xfrm>
            <a:off x="1105858" y="1586614"/>
            <a:ext cx="66561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latin typeface="Bookman Old Style"/>
                <a:ea typeface="Bookman Old Style"/>
                <a:cs typeface="Bookman Old Style"/>
                <a:sym typeface="Bookman Old Style"/>
              </a:rPr>
              <a:t>Coding Language: </a:t>
            </a:r>
            <a:r>
              <a:rPr lang="en-US">
                <a:latin typeface="Bookman Old Style"/>
                <a:ea typeface="Bookman Old Style"/>
                <a:cs typeface="Bookman Old Style"/>
                <a:sym typeface="Bookman Old Style"/>
              </a:rPr>
              <a:t>Java Programming language</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b="1" lang="en-US">
                <a:latin typeface="Bookman Old Style"/>
                <a:ea typeface="Bookman Old Style"/>
                <a:cs typeface="Bookman Old Style"/>
                <a:sym typeface="Bookman Old Style"/>
              </a:rPr>
              <a:t>Front End:</a:t>
            </a:r>
            <a:r>
              <a:rPr lang="en-US">
                <a:latin typeface="Bookman Old Style"/>
                <a:ea typeface="Bookman Old Style"/>
                <a:cs typeface="Bookman Old Style"/>
                <a:sym typeface="Bookman Old Style"/>
              </a:rPr>
              <a:t> HTML,CSS</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b="1" lang="en-US">
                <a:latin typeface="Bookman Old Style"/>
                <a:ea typeface="Bookman Old Style"/>
                <a:cs typeface="Bookman Old Style"/>
                <a:sym typeface="Bookman Old Style"/>
              </a:rPr>
              <a:t>IDE: </a:t>
            </a:r>
            <a:r>
              <a:rPr lang="en-US">
                <a:latin typeface="Bookman Old Style"/>
                <a:ea typeface="Bookman Old Style"/>
                <a:cs typeface="Bookman Old Style"/>
                <a:sym typeface="Bookman Old Style"/>
              </a:rPr>
              <a:t>NetBeans</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b="1" lang="en-US">
                <a:latin typeface="Bookman Old Style"/>
                <a:ea typeface="Bookman Old Style"/>
                <a:cs typeface="Bookman Old Style"/>
                <a:sym typeface="Bookman Old Style"/>
              </a:rPr>
              <a:t>Database: </a:t>
            </a:r>
            <a:r>
              <a:rPr lang="en-US">
                <a:latin typeface="Bookman Old Style"/>
                <a:ea typeface="Bookman Old Style"/>
                <a:cs typeface="Bookman Old Style"/>
                <a:sym typeface="Bookman Old Style"/>
              </a:rPr>
              <a:t>My SQL</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201" name="Google Shape;201;g2566041b045_6_0"/>
          <p:cNvSpPr txBox="1"/>
          <p:nvPr>
            <p:ph idx="11" type="ftr"/>
          </p:nvPr>
        </p:nvSpPr>
        <p:spPr>
          <a:xfrm>
            <a:off x="3124200" y="4500836"/>
            <a:ext cx="2895600" cy="540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2b15f14767_2_6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g22b15f14767_2_6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8" name="Google Shape;208;g22b15f14767_2_60"/>
          <p:cNvSpPr txBox="1"/>
          <p:nvPr>
            <p:ph type="title"/>
          </p:nvPr>
        </p:nvSpPr>
        <p:spPr>
          <a:xfrm>
            <a:off x="1040269" y="1803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PROJECT STATUS</a:t>
            </a:r>
            <a:endParaRPr sz="2800">
              <a:latin typeface="Bookman Old Style"/>
              <a:ea typeface="Bookman Old Style"/>
              <a:cs typeface="Bookman Old Style"/>
              <a:sym typeface="Bookman Old Style"/>
            </a:endParaRPr>
          </a:p>
        </p:txBody>
      </p:sp>
      <p:graphicFrame>
        <p:nvGraphicFramePr>
          <p:cNvPr id="209" name="Google Shape;209;g22b15f14767_2_60"/>
          <p:cNvGraphicFramePr/>
          <p:nvPr/>
        </p:nvGraphicFramePr>
        <p:xfrm>
          <a:off x="494433" y="986753"/>
          <a:ext cx="3000000" cy="3000000"/>
        </p:xfrm>
        <a:graphic>
          <a:graphicData uri="http://schemas.openxmlformats.org/drawingml/2006/table">
            <a:tbl>
              <a:tblPr bandRow="1" firstRow="1">
                <a:noFill/>
                <a:tableStyleId>{72BB186B-5BC3-499F-B3AB-24306EF33BC2}</a:tableStyleId>
              </a:tblPr>
              <a:tblGrid>
                <a:gridCol w="722775"/>
                <a:gridCol w="4915850"/>
                <a:gridCol w="2279275"/>
              </a:tblGrid>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S.No</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Functionality</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Status</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(Completed /in-progress/Not</a:t>
                      </a:r>
                      <a:r>
                        <a:rPr lang="en-US" u="none" cap="none" strike="noStrike">
                          <a:latin typeface="Bookman Old Style"/>
                          <a:ea typeface="Bookman Old Style"/>
                          <a:cs typeface="Bookman Old Style"/>
                          <a:sym typeface="Bookman Old Style"/>
                        </a:rPr>
                        <a:t> started)</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1</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Interface</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In-Progress</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2</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Encryption</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In-progress</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3</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A</a:t>
                      </a:r>
                      <a:r>
                        <a:rPr lang="en-US">
                          <a:latin typeface="Bookman Old Style"/>
                          <a:ea typeface="Bookman Old Style"/>
                          <a:cs typeface="Bookman Old Style"/>
                          <a:sym typeface="Bookman Old Style"/>
                        </a:rPr>
                        <a:t>ccess</a:t>
                      </a:r>
                      <a:r>
                        <a:rPr lang="en-US">
                          <a:latin typeface="Bookman Old Style"/>
                          <a:ea typeface="Bookman Old Style"/>
                          <a:cs typeface="Bookman Old Style"/>
                          <a:sym typeface="Bookman Old Style"/>
                        </a:rPr>
                        <a:t> Control Policy</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Not started</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4</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Key requests</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Not started.</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5</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Decryption</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Not started</a:t>
                      </a:r>
                      <a:endParaRPr>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6 </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Time Analysis</a:t>
                      </a:r>
                      <a:endParaRPr>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Not started</a:t>
                      </a:r>
                      <a:endParaRPr>
                        <a:latin typeface="Bookman Old Style"/>
                        <a:ea typeface="Bookman Old Style"/>
                        <a:cs typeface="Bookman Old Style"/>
                        <a:sym typeface="Bookman Old Style"/>
                      </a:endParaRPr>
                    </a:p>
                  </a:txBody>
                  <a:tcPr marT="45725" marB="45725" marR="91450" marL="91450"/>
                </a:tc>
              </a:tr>
            </a:tbl>
          </a:graphicData>
        </a:graphic>
      </p:graphicFrame>
      <p:sp>
        <p:nvSpPr>
          <p:cNvPr id="210" name="Google Shape;210;g22b15f14767_2_60"/>
          <p:cNvSpPr txBox="1"/>
          <p:nvPr>
            <p:ph idx="11" type="ftr"/>
          </p:nvPr>
        </p:nvSpPr>
        <p:spPr>
          <a:xfrm>
            <a:off x="3124200" y="45869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66041b045_2_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6" name="Google Shape;216;g2566041b045_2_16"/>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17" name="Google Shape;217;g2566041b045_2_16"/>
          <p:cNvSpPr txBox="1"/>
          <p:nvPr>
            <p:ph type="title"/>
          </p:nvPr>
        </p:nvSpPr>
        <p:spPr>
          <a:xfrm>
            <a:off x="1199344" y="4772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REFERENCES</a:t>
            </a:r>
            <a:endParaRPr sz="2800">
              <a:latin typeface="Bookman Old Style"/>
              <a:ea typeface="Bookman Old Style"/>
              <a:cs typeface="Bookman Old Style"/>
              <a:sym typeface="Bookman Old Style"/>
            </a:endParaRPr>
          </a:p>
        </p:txBody>
      </p:sp>
      <p:sp>
        <p:nvSpPr>
          <p:cNvPr id="218" name="Google Shape;218;g2566041b045_2_16"/>
          <p:cNvSpPr txBox="1"/>
          <p:nvPr>
            <p:ph idx="11" type="ftr"/>
          </p:nvPr>
        </p:nvSpPr>
        <p:spPr>
          <a:xfrm>
            <a:off x="3124200" y="46187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19" name="Google Shape;219;g2566041b045_2_16"/>
          <p:cNvSpPr txBox="1"/>
          <p:nvPr/>
        </p:nvSpPr>
        <p:spPr>
          <a:xfrm>
            <a:off x="642900" y="1170525"/>
            <a:ext cx="7858200" cy="3266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US">
                <a:solidFill>
                  <a:schemeClr val="dk1"/>
                </a:solidFill>
                <a:latin typeface="Bookman Old Style"/>
                <a:ea typeface="Bookman Old Style"/>
                <a:cs typeface="Bookman Old Style"/>
                <a:sym typeface="Bookman Old Style"/>
              </a:rPr>
              <a:t>[1] O. Kocabas, T. Soyata, and M. K. Aktas, “Emerging security mechanisms for medical cyber-physical systems,” IEEE/ACM Trans. Comput. Biol. Bioinf., vol. 13, no. 3, pp. 401–416, May/Jun. 2016</a:t>
            </a:r>
            <a:endParaRPr>
              <a:solidFill>
                <a:schemeClr val="dk1"/>
              </a:solidFill>
              <a:latin typeface="Bookman Old Style"/>
              <a:ea typeface="Bookman Old Style"/>
              <a:cs typeface="Bookman Old Style"/>
              <a:sym typeface="Bookman Old Style"/>
            </a:endParaRPr>
          </a:p>
          <a:p>
            <a:pPr indent="0" lvl="0" marL="0" rtl="0" algn="l">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[2] P. Gope, Y. Gheraibia, S. Kabir, and B. Sikdar, “A secure IoT-based modern healthcare system with fault-tolerant decision-making process,” IEEE J. Biomed. Health Informat., vol. 25, no. 3, pp. 862–873, Mar. 2021.</a:t>
            </a:r>
            <a:endParaRPr>
              <a:solidFill>
                <a:schemeClr val="dk1"/>
              </a:solidFill>
              <a:latin typeface="Bookman Old Style"/>
              <a:ea typeface="Bookman Old Style"/>
              <a:cs typeface="Bookman Old Style"/>
              <a:sym typeface="Bookman Old Style"/>
            </a:endParaRPr>
          </a:p>
          <a:p>
            <a:pPr indent="0" lvl="0" marL="0" rtl="0" algn="l">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[3] D. He, S. Chan, and S. Tang, “A novel and lightweight system to secure wireless medical sensor networks,” IEEE J. Biomed. Health Informat., vol. 18, no. 1, pp. 316–326, Jan. 2014.</a:t>
            </a:r>
            <a:endParaRPr>
              <a:solidFill>
                <a:schemeClr val="dk1"/>
              </a:solidFill>
              <a:latin typeface="Bookman Old Style"/>
              <a:ea typeface="Bookman Old Style"/>
              <a:cs typeface="Bookman Old Style"/>
              <a:sym typeface="Bookman Old Style"/>
            </a:endParaRPr>
          </a:p>
          <a:p>
            <a:pPr indent="0" lvl="0" marL="0" rtl="0" algn="l">
              <a:lnSpc>
                <a:spcPct val="107916"/>
              </a:lnSpc>
              <a:spcBef>
                <a:spcPts val="800"/>
              </a:spcBef>
              <a:spcAft>
                <a:spcPts val="800"/>
              </a:spcAft>
              <a:buNone/>
            </a:pPr>
            <a:r>
              <a:rPr lang="en-US">
                <a:solidFill>
                  <a:schemeClr val="dk1"/>
                </a:solidFill>
                <a:latin typeface="Bookman Old Style"/>
                <a:ea typeface="Bookman Old Style"/>
                <a:cs typeface="Bookman Old Style"/>
                <a:sym typeface="Bookman Old Style"/>
              </a:rPr>
              <a:t>[4] H. Qiu, M. Qiu, M. Liu, and G. Memmi, “Secure health data sharing for medical cyber-physical systems for the healthcare 4.0,” IEEE J. Biomed. Health Informat., vol. 24, no. 9, pp. 2499–2505, Sep. 2020</a:t>
            </a:r>
            <a:endParaRPr>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55dd32b368_8_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g255dd32b368_8_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26" name="Google Shape;226;g255dd32b368_8_0"/>
          <p:cNvSpPr txBox="1"/>
          <p:nvPr>
            <p:ph type="title"/>
          </p:nvPr>
        </p:nvSpPr>
        <p:spPr>
          <a:xfrm>
            <a:off x="1567885" y="1828792"/>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800">
                <a:latin typeface="Bookman Old Style"/>
                <a:ea typeface="Bookman Old Style"/>
                <a:cs typeface="Bookman Old Style"/>
                <a:sym typeface="Bookman Old Style"/>
              </a:rPr>
              <a:t>THANK YOU</a:t>
            </a:r>
            <a:endParaRPr sz="3800">
              <a:latin typeface="Bookman Old Style"/>
              <a:ea typeface="Bookman Old Style"/>
              <a:cs typeface="Bookman Old Style"/>
              <a:sym typeface="Bookman Old Style"/>
            </a:endParaRPr>
          </a:p>
        </p:txBody>
      </p:sp>
      <p:sp>
        <p:nvSpPr>
          <p:cNvPr id="227" name="Google Shape;227;g255dd32b368_8_0"/>
          <p:cNvSpPr txBox="1"/>
          <p:nvPr>
            <p:ph idx="11" type="ftr"/>
          </p:nvPr>
        </p:nvSpPr>
        <p:spPr>
          <a:xfrm>
            <a:off x="3124200" y="45869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3" name="Google Shape;233;p1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34" name="Google Shape;234;p10"/>
          <p:cNvSpPr txBox="1"/>
          <p:nvPr>
            <p:ph type="title"/>
          </p:nvPr>
        </p:nvSpPr>
        <p:spPr>
          <a:xfrm>
            <a:off x="1123294" y="4030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PROJECT SEMINAR–I EVALUATION</a:t>
            </a:r>
            <a:endParaRPr sz="2800">
              <a:latin typeface="Bookman Old Style"/>
              <a:ea typeface="Bookman Old Style"/>
              <a:cs typeface="Bookman Old Style"/>
              <a:sym typeface="Bookman Old Style"/>
            </a:endParaRPr>
          </a:p>
        </p:txBody>
      </p:sp>
      <p:graphicFrame>
        <p:nvGraphicFramePr>
          <p:cNvPr id="235" name="Google Shape;235;p10"/>
          <p:cNvGraphicFramePr/>
          <p:nvPr/>
        </p:nvGraphicFramePr>
        <p:xfrm>
          <a:off x="1123308" y="1279490"/>
          <a:ext cx="3000000" cy="3000000"/>
        </p:xfrm>
        <a:graphic>
          <a:graphicData uri="http://schemas.openxmlformats.org/drawingml/2006/table">
            <a:tbl>
              <a:tblPr bandRow="1" firstRow="1">
                <a:noFill/>
                <a:tableStyleId>{72BB186B-5BC3-499F-B3AB-24306EF33BC2}</a:tableStyleId>
              </a:tblPr>
              <a:tblGrid>
                <a:gridCol w="602750"/>
                <a:gridCol w="4099400"/>
                <a:gridCol w="1900725"/>
              </a:tblGrid>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S.No</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Rubrics</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Marks</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1</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Concept Introduction</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4</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2</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u="none" cap="none" strike="noStrike">
                          <a:latin typeface="Bookman Old Style"/>
                          <a:ea typeface="Bookman Old Style"/>
                          <a:cs typeface="Bookman Old Style"/>
                          <a:sym typeface="Bookman Old Style"/>
                        </a:rPr>
                        <a:t>Literature</a:t>
                      </a:r>
                      <a:r>
                        <a:rPr lang="en-US" u="none" cap="none" strike="noStrike">
                          <a:latin typeface="Bookman Old Style"/>
                          <a:ea typeface="Bookman Old Style"/>
                          <a:cs typeface="Bookman Old Style"/>
                          <a:sym typeface="Bookman Old Style"/>
                        </a:rPr>
                        <a:t> </a:t>
                      </a:r>
                      <a:r>
                        <a:rPr lang="en-US" u="none" cap="none" strike="noStrike">
                          <a:latin typeface="Bookman Old Style"/>
                          <a:ea typeface="Bookman Old Style"/>
                          <a:cs typeface="Bookman Old Style"/>
                          <a:sym typeface="Bookman Old Style"/>
                        </a:rPr>
                        <a:t>and</a:t>
                      </a:r>
                      <a:r>
                        <a:rPr lang="en-US" u="none" cap="none" strike="noStrike">
                          <a:latin typeface="Bookman Old Style"/>
                          <a:ea typeface="Bookman Old Style"/>
                          <a:cs typeface="Bookman Old Style"/>
                          <a:sym typeface="Bookman Old Style"/>
                        </a:rPr>
                        <a:t> </a:t>
                      </a:r>
                      <a:r>
                        <a:rPr lang="en-US" u="none" cap="none" strike="noStrike">
                          <a:latin typeface="Bookman Old Style"/>
                          <a:ea typeface="Bookman Old Style"/>
                          <a:cs typeface="Bookman Old Style"/>
                          <a:sym typeface="Bookman Old Style"/>
                        </a:rPr>
                        <a:t>Parameter</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5</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3</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Problem</a:t>
                      </a:r>
                      <a:r>
                        <a:rPr lang="en-US" u="none" cap="none" strike="noStrike">
                          <a:latin typeface="Bookman Old Style"/>
                          <a:ea typeface="Bookman Old Style"/>
                          <a:cs typeface="Bookman Old Style"/>
                          <a:sym typeface="Bookman Old Style"/>
                        </a:rPr>
                        <a:t> </a:t>
                      </a:r>
                      <a:r>
                        <a:rPr lang="en-US" u="none" cap="none" strike="noStrike">
                          <a:latin typeface="Bookman Old Style"/>
                          <a:ea typeface="Bookman Old Style"/>
                          <a:cs typeface="Bookman Old Style"/>
                          <a:sym typeface="Bookman Old Style"/>
                        </a:rPr>
                        <a:t> and Problem Illustration</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8</a:t>
                      </a:r>
                      <a:endParaRPr u="none" cap="none" strike="noStrike">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4 </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Proposed Method and  Illustration</a:t>
                      </a:r>
                      <a:endParaRPr u="none" cap="none" strike="noStrike">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8</a:t>
                      </a:r>
                      <a:endParaRPr u="none" cap="none" strike="noStrike">
                        <a:latin typeface="Bookman Old Style"/>
                        <a:ea typeface="Bookman Old Style"/>
                        <a:cs typeface="Bookman Old Style"/>
                        <a:sym typeface="Bookman Old Style"/>
                      </a:endParaRPr>
                    </a:p>
                  </a:txBody>
                  <a:tcPr marT="45725" marB="45725" marR="91450" marL="91450"/>
                </a:tc>
              </a:tr>
              <a:tr h="370850">
                <a:tc gridSpan="2">
                  <a:txBody>
                    <a:bodyPr/>
                    <a:lstStyle/>
                    <a:p>
                      <a:pPr indent="0" lvl="0" marL="0" marR="0" rtl="0" algn="ctr">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Total</a:t>
                      </a:r>
                      <a:endParaRPr u="none" cap="none" strike="noStrike">
                        <a:latin typeface="Bookman Old Style"/>
                        <a:ea typeface="Bookman Old Style"/>
                        <a:cs typeface="Bookman Old Style"/>
                        <a:sym typeface="Bookman Old Style"/>
                      </a:endParaRPr>
                    </a:p>
                  </a:txBody>
                  <a:tcPr marT="45725" marB="45725" marR="91450" marL="91450"/>
                </a:tc>
                <a:tc hMerge="1"/>
                <a:tc>
                  <a:txBody>
                    <a:bodyPr/>
                    <a:lstStyle/>
                    <a:p>
                      <a:pPr indent="0" lvl="0" marL="0" marR="0" rtl="0" algn="l">
                        <a:lnSpc>
                          <a:spcPct val="100000"/>
                        </a:lnSpc>
                        <a:spcBef>
                          <a:spcPts val="0"/>
                        </a:spcBef>
                        <a:spcAft>
                          <a:spcPts val="0"/>
                        </a:spcAft>
                        <a:buNone/>
                      </a:pPr>
                      <a:r>
                        <a:rPr lang="en-US" u="none" cap="none" strike="noStrike">
                          <a:latin typeface="Bookman Old Style"/>
                          <a:ea typeface="Bookman Old Style"/>
                          <a:cs typeface="Bookman Old Style"/>
                          <a:sym typeface="Bookman Old Style"/>
                        </a:rPr>
                        <a:t>25</a:t>
                      </a:r>
                      <a:endParaRPr u="none" cap="none" strike="noStrike">
                        <a:latin typeface="Bookman Old Style"/>
                        <a:ea typeface="Bookman Old Style"/>
                        <a:cs typeface="Bookman Old Style"/>
                        <a:sym typeface="Bookman Old Style"/>
                      </a:endParaRPr>
                    </a:p>
                  </a:txBody>
                  <a:tcPr marT="45725" marB="45725" marR="91450" marL="91450"/>
                </a:tc>
              </a:tr>
            </a:tbl>
          </a:graphicData>
        </a:graphic>
      </p:graphicFrame>
      <p:sp>
        <p:nvSpPr>
          <p:cNvPr id="236" name="Google Shape;236;p10"/>
          <p:cNvSpPr txBox="1"/>
          <p:nvPr>
            <p:ph idx="11" type="ftr"/>
          </p:nvPr>
        </p:nvSpPr>
        <p:spPr>
          <a:xfrm>
            <a:off x="3124200" y="46081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b15f14767_0_26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4" name="Google Shape;74;g22b15f14767_0_265"/>
          <p:cNvSpPr txBox="1"/>
          <p:nvPr>
            <p:ph type="title"/>
          </p:nvPr>
        </p:nvSpPr>
        <p:spPr>
          <a:xfrm>
            <a:off x="76350" y="195125"/>
            <a:ext cx="8950800" cy="432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t/>
            </a:r>
            <a:endParaRPr sz="3600">
              <a:latin typeface="Bookman Old Style"/>
              <a:ea typeface="Bookman Old Style"/>
              <a:cs typeface="Bookman Old Style"/>
              <a:sym typeface="Bookman Old Style"/>
            </a:endParaRPr>
          </a:p>
          <a:p>
            <a:pPr indent="0" lvl="0" marL="0" rtl="0" algn="l">
              <a:lnSpc>
                <a:spcPct val="100000"/>
              </a:lnSpc>
              <a:spcBef>
                <a:spcPts val="0"/>
              </a:spcBef>
              <a:spcAft>
                <a:spcPts val="0"/>
              </a:spcAft>
              <a:buSzPts val="20700"/>
              <a:buNone/>
            </a:pPr>
            <a:r>
              <a:rPr lang="en-US" sz="3600">
                <a:latin typeface="Bookman Old Style"/>
                <a:ea typeface="Bookman Old Style"/>
                <a:cs typeface="Bookman Old Style"/>
                <a:sym typeface="Bookman Old Style"/>
              </a:rPr>
              <a:t>                  </a:t>
            </a:r>
            <a:r>
              <a:rPr lang="en-US" sz="2800">
                <a:latin typeface="Bookman Old Style"/>
                <a:ea typeface="Bookman Old Style"/>
                <a:cs typeface="Bookman Old Style"/>
                <a:sym typeface="Bookman Old Style"/>
              </a:rPr>
              <a:t>INTRODUCTION</a:t>
            </a:r>
            <a:endParaRPr sz="2800">
              <a:latin typeface="Bookman Old Style"/>
              <a:ea typeface="Bookman Old Style"/>
              <a:cs typeface="Bookman Old Style"/>
              <a:sym typeface="Bookman Old Style"/>
            </a:endParaRPr>
          </a:p>
        </p:txBody>
      </p:sp>
      <p:sp>
        <p:nvSpPr>
          <p:cNvPr id="75" name="Google Shape;75;g22b15f14767_0_265"/>
          <p:cNvSpPr txBox="1"/>
          <p:nvPr/>
        </p:nvSpPr>
        <p:spPr>
          <a:xfrm>
            <a:off x="341475" y="1173025"/>
            <a:ext cx="84312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lang="en-US">
                <a:latin typeface="Bookman Old Style"/>
                <a:ea typeface="Bookman Old Style"/>
                <a:cs typeface="Bookman Old Style"/>
                <a:sym typeface="Bookman Old Style"/>
              </a:rPr>
              <a:t>Data is the information that can be collected, analyzed,and used for various purposes. There is an underlying need to </a:t>
            </a:r>
            <a:r>
              <a:rPr lang="en-US">
                <a:latin typeface="Bookman Old Style"/>
                <a:ea typeface="Bookman Old Style"/>
                <a:cs typeface="Bookman Old Style"/>
                <a:sym typeface="Bookman Old Style"/>
              </a:rPr>
              <a:t>understand</a:t>
            </a:r>
            <a:r>
              <a:rPr lang="en-US">
                <a:latin typeface="Bookman Old Style"/>
                <a:ea typeface="Bookman Old Style"/>
                <a:cs typeface="Bookman Old Style"/>
                <a:sym typeface="Bookman Old Style"/>
              </a:rPr>
              <a:t> the functionalities that the data is processed through. Most of the data we know about is confidential and important, like medical data. Medical data  can refer to patient’s health records, medical history, </a:t>
            </a:r>
            <a:r>
              <a:rPr lang="en-US">
                <a:latin typeface="Bookman Old Style"/>
                <a:ea typeface="Bookman Old Style"/>
                <a:cs typeface="Bookman Old Style"/>
                <a:sym typeface="Bookman Old Style"/>
              </a:rPr>
              <a:t>diagnosis</a:t>
            </a:r>
            <a:r>
              <a:rPr lang="en-US">
                <a:latin typeface="Bookman Old Style"/>
                <a:ea typeface="Bookman Old Style"/>
                <a:cs typeface="Bookman Old Style"/>
                <a:sym typeface="Bookman Old Style"/>
              </a:rPr>
              <a:t>, prescriptions and much </a:t>
            </a:r>
            <a:r>
              <a:rPr lang="en-US">
                <a:latin typeface="Bookman Old Style"/>
                <a:ea typeface="Bookman Old Style"/>
                <a:cs typeface="Bookman Old Style"/>
                <a:sym typeface="Bookman Old Style"/>
              </a:rPr>
              <a:t>more</a:t>
            </a:r>
            <a:r>
              <a:rPr lang="en-US">
                <a:latin typeface="Bookman Old Style"/>
                <a:ea typeface="Bookman Old Style"/>
                <a:cs typeface="Bookman Old Style"/>
                <a:sym typeface="Bookman Old Style"/>
              </a:rPr>
              <a:t>. This type of data cannot be public. The data </a:t>
            </a:r>
            <a:r>
              <a:rPr lang="en-US">
                <a:latin typeface="Bookman Old Style"/>
                <a:ea typeface="Bookman Old Style"/>
                <a:cs typeface="Bookman Old Style"/>
                <a:sym typeface="Bookman Old Style"/>
              </a:rPr>
              <a:t>must</a:t>
            </a:r>
            <a:r>
              <a:rPr lang="en-US">
                <a:latin typeface="Bookman Old Style"/>
                <a:ea typeface="Bookman Old Style"/>
                <a:cs typeface="Bookman Old Style"/>
                <a:sym typeface="Bookman Old Style"/>
              </a:rPr>
              <a:t> be accessible only between patient and </a:t>
            </a:r>
            <a:r>
              <a:rPr lang="en-US">
                <a:latin typeface="Bookman Old Style"/>
                <a:ea typeface="Bookman Old Style"/>
                <a:cs typeface="Bookman Old Style"/>
                <a:sym typeface="Bookman Old Style"/>
              </a:rPr>
              <a:t>respective</a:t>
            </a:r>
            <a:r>
              <a:rPr lang="en-US">
                <a:latin typeface="Bookman Old Style"/>
                <a:ea typeface="Bookman Old Style"/>
                <a:cs typeface="Bookman Old Style"/>
                <a:sym typeface="Bookman Old Style"/>
              </a:rPr>
              <a:t> doctor. Handful of strategies can be applied to medical data. Data storage, data security, data sharing. as </a:t>
            </a:r>
            <a:r>
              <a:rPr lang="en-US">
                <a:latin typeface="Bookman Old Style"/>
                <a:ea typeface="Bookman Old Style"/>
                <a:cs typeface="Bookman Old Style"/>
                <a:sym typeface="Bookman Old Style"/>
              </a:rPr>
              <a:t>sub applications</a:t>
            </a:r>
            <a:r>
              <a:rPr lang="en-US">
                <a:latin typeface="Bookman Old Style"/>
                <a:ea typeface="Bookman Old Style"/>
                <a:cs typeface="Bookman Old Style"/>
                <a:sym typeface="Bookman Old Style"/>
              </a:rPr>
              <a:t> this data can also be </a:t>
            </a:r>
            <a:r>
              <a:rPr lang="en-US">
                <a:latin typeface="Bookman Old Style"/>
                <a:ea typeface="Bookman Old Style"/>
                <a:cs typeface="Bookman Old Style"/>
                <a:sym typeface="Bookman Old Style"/>
              </a:rPr>
              <a:t>encrypted and then decrypted, even access control policy can be applied.</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76" name="Google Shape;76;g22b15f14767_0_265"/>
          <p:cNvSpPr txBox="1"/>
          <p:nvPr>
            <p:ph idx="11" type="ftr"/>
          </p:nvPr>
        </p:nvSpPr>
        <p:spPr>
          <a:xfrm>
            <a:off x="3124200" y="470363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2b15f14767_2_7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82" name="Google Shape;82;g22b15f14767_2_7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83" name="Google Shape;83;g22b15f14767_2_75"/>
          <p:cNvSpPr txBox="1"/>
          <p:nvPr>
            <p:ph type="title"/>
          </p:nvPr>
        </p:nvSpPr>
        <p:spPr>
          <a:xfrm>
            <a:off x="1340244" y="1803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t/>
            </a:r>
            <a:endParaRPr sz="3200">
              <a:latin typeface="Bookman Old Style"/>
              <a:ea typeface="Bookman Old Style"/>
              <a:cs typeface="Bookman Old Style"/>
              <a:sym typeface="Bookman Old Style"/>
            </a:endParaRPr>
          </a:p>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    </a:t>
            </a:r>
            <a:r>
              <a:rPr lang="en-US" sz="2800">
                <a:latin typeface="Bookman Old Style"/>
                <a:ea typeface="Bookman Old Style"/>
                <a:cs typeface="Bookman Old Style"/>
                <a:sym typeface="Bookman Old Style"/>
              </a:rPr>
              <a:t>CONCEPT TREE</a:t>
            </a:r>
            <a:endParaRPr sz="3200">
              <a:latin typeface="Bookman Old Style"/>
              <a:ea typeface="Bookman Old Style"/>
              <a:cs typeface="Bookman Old Style"/>
              <a:sym typeface="Bookman Old Style"/>
            </a:endParaRPr>
          </a:p>
        </p:txBody>
      </p:sp>
      <p:sp>
        <p:nvSpPr>
          <p:cNvPr id="84" name="Google Shape;84;g22b15f14767_2_75"/>
          <p:cNvSpPr txBox="1"/>
          <p:nvPr/>
        </p:nvSpPr>
        <p:spPr>
          <a:xfrm>
            <a:off x="1137683" y="1173014"/>
            <a:ext cx="66559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85" name="Google Shape;85;g22b15f14767_2_75"/>
          <p:cNvSpPr txBox="1"/>
          <p:nvPr>
            <p:ph idx="11" type="ftr"/>
          </p:nvPr>
        </p:nvSpPr>
        <p:spPr>
          <a:xfrm>
            <a:off x="3124200" y="462723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86" name="Google Shape;86;g22b15f14767_2_75"/>
          <p:cNvPicPr preferRelativeResize="0"/>
          <p:nvPr/>
        </p:nvPicPr>
        <p:blipFill>
          <a:blip r:embed="rId3">
            <a:alphaModFix/>
          </a:blip>
          <a:stretch>
            <a:fillRect/>
          </a:stretch>
        </p:blipFill>
        <p:spPr>
          <a:xfrm>
            <a:off x="1809350" y="1103700"/>
            <a:ext cx="5525301" cy="322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2b15f14767_2_8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92" name="Google Shape;92;g22b15f14767_2_83"/>
          <p:cNvSpPr txBox="1"/>
          <p:nvPr>
            <p:ph type="title"/>
          </p:nvPr>
        </p:nvSpPr>
        <p:spPr>
          <a:xfrm>
            <a:off x="870569" y="-859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300"/>
              <a:t>             </a:t>
            </a:r>
            <a:endParaRPr sz="3300"/>
          </a:p>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LITERATURE </a:t>
            </a:r>
            <a:r>
              <a:rPr lang="en-US" sz="1800">
                <a:latin typeface="Bookman Old Style"/>
                <a:ea typeface="Bookman Old Style"/>
                <a:cs typeface="Bookman Old Style"/>
                <a:sym typeface="Bookman Old Style"/>
              </a:rPr>
              <a:t>Selected Strategy:</a:t>
            </a:r>
            <a:endParaRPr sz="1800"/>
          </a:p>
        </p:txBody>
      </p:sp>
      <p:graphicFrame>
        <p:nvGraphicFramePr>
          <p:cNvPr id="93" name="Google Shape;93;g22b15f14767_2_83"/>
          <p:cNvGraphicFramePr/>
          <p:nvPr/>
        </p:nvGraphicFramePr>
        <p:xfrm>
          <a:off x="1080747" y="831221"/>
          <a:ext cx="3000000" cy="3000000"/>
        </p:xfrm>
        <a:graphic>
          <a:graphicData uri="http://schemas.openxmlformats.org/drawingml/2006/table">
            <a:tbl>
              <a:tblPr bandRow="1" firstRow="1">
                <a:noFill/>
                <a:tableStyleId>{72BB186B-5BC3-499F-B3AB-24306EF33BC2}</a:tableStyleId>
              </a:tblPr>
              <a:tblGrid>
                <a:gridCol w="2220325"/>
                <a:gridCol w="2434700"/>
                <a:gridCol w="2327500"/>
              </a:tblGrid>
              <a:tr h="370850">
                <a:tc>
                  <a:txBody>
                    <a:bodyPr/>
                    <a:lstStyle/>
                    <a:p>
                      <a:pPr indent="0" lvl="0" marL="0" marR="0" rtl="0" algn="l">
                        <a:lnSpc>
                          <a:spcPct val="100000"/>
                        </a:lnSpc>
                        <a:spcBef>
                          <a:spcPts val="0"/>
                        </a:spcBef>
                        <a:spcAft>
                          <a:spcPts val="0"/>
                        </a:spcAft>
                        <a:buNone/>
                      </a:pPr>
                      <a:r>
                        <a:rPr lang="en-US" sz="1400" u="none" cap="none" strike="noStrike"/>
                        <a:t>Method</a:t>
                      </a:r>
                      <a:endParaRPr sz="1400" u="none" cap="none" strike="noStrike"/>
                    </a:p>
                  </a:txBody>
                  <a:tcPr marT="45725" marB="45725" marR="91450" marL="91450">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Advantages</a:t>
                      </a:r>
                      <a:endParaRPr sz="1400" u="none" cap="none" strike="noStrike"/>
                    </a:p>
                  </a:txBody>
                  <a:tcPr marT="45725" marB="45725" marR="91450" marL="91450">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Disadvantages</a:t>
                      </a:r>
                      <a:endParaRPr sz="1400" u="none" cap="none" strike="noStrike"/>
                    </a:p>
                  </a:txBody>
                  <a:tcPr marT="45725" marB="45725" marR="91450" marL="91450">
                    <a:lnB cap="flat" cmpd="sng" w="6350">
                      <a:solidFill>
                        <a:srgbClr val="000000"/>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Storage: Distributed Storage</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Provides improved performance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Scalable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Flexible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Data Sharing is easy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Cost-effective</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Lack of centralized control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Security Risks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95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security: Access Control</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Confidentiality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Protection against unauthorized access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Data Integrity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User accountability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Complex</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Risk of misconfiguration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Security: Encryption</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Confidentiality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Data integrity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Authentication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Key management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Usability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Decryption risks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Sharing: Role-based access control</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Granular Access Control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Simplified administration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Scalable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Enhanced security</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Complex</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Risk of overprivilege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Static nature</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Sharing: Encrypted communication</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Secure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Private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Global communication</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Key Management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Usability Challenges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94" name="Google Shape;94;g22b15f14767_2_83"/>
          <p:cNvSpPr txBox="1"/>
          <p:nvPr/>
        </p:nvSpPr>
        <p:spPr>
          <a:xfrm>
            <a:off x="3086100" y="4722425"/>
            <a:ext cx="279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sz="1200"/>
          </a:p>
        </p:txBody>
      </p:sp>
      <p:sp>
        <p:nvSpPr>
          <p:cNvPr id="95" name="Google Shape;95;g22b15f14767_2_83"/>
          <p:cNvSpPr txBox="1"/>
          <p:nvPr/>
        </p:nvSpPr>
        <p:spPr>
          <a:xfrm>
            <a:off x="8613500" y="4666275"/>
            <a:ext cx="9144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100">
              <a:solidFill>
                <a:schemeClr val="dk1"/>
              </a:solidFill>
              <a:latin typeface="Calibri"/>
              <a:ea typeface="Calibri"/>
              <a:cs typeface="Calibri"/>
              <a:sym typeface="Calibri"/>
            </a:endParaRPr>
          </a:p>
        </p:txBody>
      </p:sp>
      <p:sp>
        <p:nvSpPr>
          <p:cNvPr id="96" name="Google Shape;96;g22b15f14767_2_83"/>
          <p:cNvSpPr txBox="1"/>
          <p:nvPr/>
        </p:nvSpPr>
        <p:spPr>
          <a:xfrm>
            <a:off x="8412000" y="4772325"/>
            <a:ext cx="9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Bookman Old Style"/>
                <a:ea typeface="Bookman Old Style"/>
                <a:cs typeface="Bookman Old Style"/>
                <a:sym typeface="Bookman Old Style"/>
              </a:rPr>
              <a:t>4</a:t>
            </a:r>
            <a:endParaRPr sz="1200">
              <a:solidFill>
                <a:srgbClr val="888888"/>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4"/>
          <p:cNvSpPr txBox="1"/>
          <p:nvPr>
            <p:ph type="title"/>
          </p:nvPr>
        </p:nvSpPr>
        <p:spPr>
          <a:xfrm>
            <a:off x="1135694" y="14847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LITERATURE</a:t>
            </a:r>
            <a:r>
              <a:rPr lang="en-US" sz="3600"/>
              <a:t> </a:t>
            </a:r>
            <a:endParaRPr sz="3600"/>
          </a:p>
        </p:txBody>
      </p:sp>
      <p:graphicFrame>
        <p:nvGraphicFramePr>
          <p:cNvPr id="103" name="Google Shape;103;p4"/>
          <p:cNvGraphicFramePr/>
          <p:nvPr/>
        </p:nvGraphicFramePr>
        <p:xfrm>
          <a:off x="713984" y="847883"/>
          <a:ext cx="3000000" cy="3000000"/>
        </p:xfrm>
        <a:graphic>
          <a:graphicData uri="http://schemas.openxmlformats.org/drawingml/2006/table">
            <a:tbl>
              <a:tblPr bandRow="1" firstRow="1">
                <a:noFill/>
                <a:tableStyleId>{72BB186B-5BC3-499F-B3AB-24306EF33BC2}</a:tableStyleId>
              </a:tblPr>
              <a:tblGrid>
                <a:gridCol w="1877675"/>
                <a:gridCol w="1890750"/>
                <a:gridCol w="1864650"/>
                <a:gridCol w="1877675"/>
              </a:tblGrid>
              <a:tr h="269525">
                <a:tc>
                  <a:txBody>
                    <a:bodyPr/>
                    <a:lstStyle/>
                    <a:p>
                      <a:pPr indent="0" lvl="0" marL="0" marR="0" rtl="0" algn="l">
                        <a:lnSpc>
                          <a:spcPct val="100000"/>
                        </a:lnSpc>
                        <a:spcBef>
                          <a:spcPts val="0"/>
                        </a:spcBef>
                        <a:spcAft>
                          <a:spcPts val="0"/>
                        </a:spcAft>
                        <a:buNone/>
                      </a:pPr>
                      <a:r>
                        <a:rPr lang="en-US" sz="1400" u="none" cap="none" strike="noStrike"/>
                        <a:t>Author(s)</a:t>
                      </a:r>
                      <a:endParaRPr sz="1400" u="none" cap="none" strike="noStrike"/>
                    </a:p>
                  </a:txBody>
                  <a:tcPr marT="45725" marB="45725" marR="91450" marL="91450">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Strategies</a:t>
                      </a:r>
                      <a:r>
                        <a:rPr lang="en-US" sz="1400" u="none" cap="none" strike="noStrike"/>
                        <a:t> </a:t>
                      </a:r>
                      <a:endParaRPr sz="1400" u="none" cap="none" strike="noStrike"/>
                    </a:p>
                  </a:txBody>
                  <a:tcPr marT="45725" marB="45725" marR="91450" marL="91450">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Advantages</a:t>
                      </a:r>
                      <a:endParaRPr sz="1400" u="none" cap="none" strike="noStrike"/>
                    </a:p>
                  </a:txBody>
                  <a:tcPr marT="45725" marB="45725" marR="91450" marL="91450">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Disadvantages</a:t>
                      </a:r>
                      <a:endParaRPr sz="1400" u="none" cap="none" strike="noStrike"/>
                    </a:p>
                  </a:txBody>
                  <a:tcPr marT="45725" marB="45725" marR="91450" marL="91450">
                    <a:lnB cap="flat" cmpd="sng" w="6350">
                      <a:solidFill>
                        <a:srgbClr val="000000"/>
                      </a:solidFill>
                      <a:prstDash val="solid"/>
                      <a:round/>
                      <a:headEnd len="sm" w="sm" type="none"/>
                      <a:tailEnd len="sm" w="sm" type="none"/>
                    </a:lnB>
                  </a:tcPr>
                </a:tc>
              </a:tr>
              <a:tr h="8442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Ovunc Kocabas,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Tolga Soyata Mehmet K. Aktas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acquisition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Data aggregation Cloud processing</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data sharing based on the credentials of the sharing parties.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computation on encrypted data is feasible</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Potential Security Risks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Performance impact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Hardware and communication constraints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07025">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Prosanta Gope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Youcef Gheraibia</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Sohagd Biplab Sikdar Kabir</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Introducing a Physical Unclonable Function (PUF)-based authentication scheme and a data-driven fault-tolerant decision-making scheme for designing an IoT-based modern healthcare system</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Robust decision making</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Efficient</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Complex</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High maintenance and frequent updation.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Need for training professionals</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0705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Daojing He, Sammy Chan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Shaohua Tang</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 Hash-chain-based key updating mechanism and proxy-protected signature technique for MSNs </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Feasible for real-world applications.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Suitable for the low-power sensor nodes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Achieve efficient transmission and fine-grained data access control.</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Compatibility and integration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Resource utilization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Key management</a:t>
                      </a:r>
                      <a:endParaRPr sz="1100" u="none" cap="none" strike="noStrike">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104" name="Google Shape;104;p4"/>
          <p:cNvSpPr txBox="1"/>
          <p:nvPr/>
        </p:nvSpPr>
        <p:spPr>
          <a:xfrm>
            <a:off x="2969350" y="473487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b3f3ca31d4_0_16"/>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10" name="Google Shape;110;g2b3f3ca31d4_0_16"/>
          <p:cNvGraphicFramePr/>
          <p:nvPr/>
        </p:nvGraphicFramePr>
        <p:xfrm>
          <a:off x="910075" y="1490800"/>
          <a:ext cx="3000000" cy="3000000"/>
        </p:xfrm>
        <a:graphic>
          <a:graphicData uri="http://schemas.openxmlformats.org/drawingml/2006/table">
            <a:tbl>
              <a:tblPr>
                <a:noFill/>
                <a:tableStyleId>{EE065B0A-7250-48D6-8C17-FE035E389D7A}</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None/>
                      </a:pPr>
                      <a:r>
                        <a:rPr lang="en-US" sz="1400" u="none" cap="none" strike="noStrike"/>
                        <a:t>Author(s)</a:t>
                      </a:r>
                      <a:endParaRPr sz="1400"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Strategies</a:t>
                      </a:r>
                      <a:r>
                        <a:rPr lang="en-US" sz="1400" u="none" cap="none" strike="noStrike"/>
                        <a:t> </a:t>
                      </a:r>
                      <a:endParaRPr sz="1400"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Advantages</a:t>
                      </a:r>
                      <a:endParaRPr sz="1400"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t>Disadvantages</a:t>
                      </a:r>
                      <a:endParaRPr sz="1400" u="none" cap="none" strike="noStrike"/>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Han Qiu</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Meikang Qiu</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Meiqin Liu</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Gerard Memmi</a:t>
                      </a:r>
                      <a:endParaRPr sz="11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A selective encryption algorithm combined with fragmentation and dispersion</a:t>
                      </a:r>
                      <a:endParaRPr sz="11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Protects the data on a trusted device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Let the end-user control the Access for data sharing</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It can avoid data leakage even when the keys are compromised.</a:t>
                      </a:r>
                      <a:endParaRPr sz="11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Backup and recovery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User education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Long term viability</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Complex</a:t>
                      </a:r>
                      <a:endParaRPr sz="11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111" name="Google Shape;111;g2b3f3ca31d4_0_16"/>
          <p:cNvSpPr txBox="1"/>
          <p:nvPr/>
        </p:nvSpPr>
        <p:spPr>
          <a:xfrm>
            <a:off x="3072000" y="457082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b15f14767_2_6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17" name="Google Shape;117;g22b15f14767_2_6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18" name="Google Shape;118;g22b15f14767_2_65"/>
          <p:cNvSpPr txBox="1"/>
          <p:nvPr>
            <p:ph type="title"/>
          </p:nvPr>
        </p:nvSpPr>
        <p:spPr>
          <a:xfrm>
            <a:off x="1137669" y="53067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800">
                <a:latin typeface="Bookman Old Style"/>
                <a:ea typeface="Bookman Old Style"/>
                <a:cs typeface="Bookman Old Style"/>
                <a:sym typeface="Bookman Old Style"/>
              </a:rPr>
              <a:t>PROBLEM STATEMENT</a:t>
            </a:r>
            <a:endParaRPr sz="2800"/>
          </a:p>
        </p:txBody>
      </p:sp>
      <p:sp>
        <p:nvSpPr>
          <p:cNvPr id="119" name="Google Shape;119;g22b15f14767_2_65"/>
          <p:cNvSpPr txBox="1"/>
          <p:nvPr/>
        </p:nvSpPr>
        <p:spPr>
          <a:xfrm>
            <a:off x="458150" y="1173025"/>
            <a:ext cx="81660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Much sensitive data is associated with medicine that cannot be publicly displayed. Existing methods have not provided the encryption with text files, access control policy was not introduced,and an interface for patient and doctor to communicate is not provided. In the current need to secure medical data that should only be accessed by authorized individuals or an organization, this approach concentrates on establishing data security and communication.</a:t>
            </a:r>
            <a:endParaRPr sz="1700">
              <a:latin typeface="Bookman Old Style"/>
              <a:ea typeface="Bookman Old Style"/>
              <a:cs typeface="Bookman Old Style"/>
              <a:sym typeface="Bookman Old Style"/>
            </a:endParaRPr>
          </a:p>
        </p:txBody>
      </p:sp>
      <p:sp>
        <p:nvSpPr>
          <p:cNvPr id="120" name="Google Shape;120;g22b15f14767_2_65"/>
          <p:cNvSpPr txBox="1"/>
          <p:nvPr>
            <p:ph idx="11" type="ftr"/>
          </p:nvPr>
        </p:nvSpPr>
        <p:spPr>
          <a:xfrm>
            <a:off x="3124200" y="45763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b15f14767_2_7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26" name="Google Shape;126;g22b15f14767_2_70"/>
          <p:cNvSpPr txBox="1"/>
          <p:nvPr>
            <p:ph type="title"/>
          </p:nvPr>
        </p:nvSpPr>
        <p:spPr>
          <a:xfrm>
            <a:off x="637269" y="2276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         </a:t>
            </a:r>
            <a:r>
              <a:rPr lang="en-US" sz="2800">
                <a:latin typeface="Bookman Old Style"/>
                <a:ea typeface="Bookman Old Style"/>
                <a:cs typeface="Bookman Old Style"/>
                <a:sym typeface="Bookman Old Style"/>
              </a:rPr>
              <a:t>PROBLEM ILLUSTRATION</a:t>
            </a:r>
            <a:endParaRPr sz="2800">
              <a:latin typeface="Bookman Old Style"/>
              <a:ea typeface="Bookman Old Style"/>
              <a:cs typeface="Bookman Old Style"/>
              <a:sym typeface="Bookman Old Style"/>
            </a:endParaRPr>
          </a:p>
        </p:txBody>
      </p:sp>
      <p:sp>
        <p:nvSpPr>
          <p:cNvPr id="127" name="Google Shape;127;g22b15f14767_2_70"/>
          <p:cNvSpPr txBox="1"/>
          <p:nvPr>
            <p:ph idx="11" type="ftr"/>
          </p:nvPr>
        </p:nvSpPr>
        <p:spPr>
          <a:xfrm>
            <a:off x="3055575" y="4650589"/>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28" name="Google Shape;128;g22b15f14767_2_70"/>
          <p:cNvSpPr txBox="1"/>
          <p:nvPr/>
        </p:nvSpPr>
        <p:spPr>
          <a:xfrm>
            <a:off x="637275" y="959175"/>
            <a:ext cx="7732200" cy="1330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lang="en-US">
                <a:solidFill>
                  <a:schemeClr val="dk1"/>
                </a:solidFill>
                <a:latin typeface="Bookman Old Style"/>
                <a:ea typeface="Bookman Old Style"/>
                <a:cs typeface="Bookman Old Style"/>
                <a:sym typeface="Bookman Old Style"/>
              </a:rPr>
              <a:t>The system is associated with providing security to image and audio files from implantable devices in the human body via the internet.  Algorithms like RC6, ECDSA, and SHA-256 are combined as a hybrid algorithm. RC6 algorithm is used for generating a key value, and EDCSA encrypts the first generated key value then the encrypted key value is sent to a secure hash algorithm.</a:t>
            </a:r>
            <a:endParaRPr>
              <a:latin typeface="Bookman Old Style"/>
              <a:ea typeface="Bookman Old Style"/>
              <a:cs typeface="Bookman Old Style"/>
              <a:sym typeface="Bookman Old Style"/>
            </a:endParaRPr>
          </a:p>
        </p:txBody>
      </p:sp>
      <p:pic>
        <p:nvPicPr>
          <p:cNvPr id="129" name="Google Shape;129;g22b15f14767_2_70"/>
          <p:cNvPicPr preferRelativeResize="0"/>
          <p:nvPr/>
        </p:nvPicPr>
        <p:blipFill>
          <a:blip r:embed="rId3">
            <a:alphaModFix/>
          </a:blip>
          <a:stretch>
            <a:fillRect/>
          </a:stretch>
        </p:blipFill>
        <p:spPr>
          <a:xfrm>
            <a:off x="2261025" y="2708550"/>
            <a:ext cx="4019350" cy="141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b3f3ca31d4_0_36"/>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5" name="Google Shape;135;g2b3f3ca31d4_0_36"/>
          <p:cNvSpPr txBox="1"/>
          <p:nvPr/>
        </p:nvSpPr>
        <p:spPr>
          <a:xfrm>
            <a:off x="712675" y="963600"/>
            <a:ext cx="7519200" cy="20571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US">
                <a:solidFill>
                  <a:schemeClr val="dk1"/>
                </a:solidFill>
                <a:latin typeface="Bookman Old Style"/>
                <a:ea typeface="Bookman Old Style"/>
                <a:cs typeface="Bookman Old Style"/>
                <a:sym typeface="Bookman Old Style"/>
              </a:rPr>
              <a:t>The whole process of using three algorithms for encryption and decryption is complex and time-consuming. So, we can find a better algorithm to replace them</a:t>
            </a:r>
            <a:r>
              <a:rPr lang="en-US"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US">
                <a:solidFill>
                  <a:schemeClr val="dk1"/>
                </a:solidFill>
                <a:latin typeface="Bookman Old Style"/>
                <a:ea typeface="Bookman Old Style"/>
                <a:cs typeface="Bookman Old Style"/>
                <a:sym typeface="Bookman Old Style"/>
              </a:rPr>
              <a:t>The major limitation of the provided system is there is no interface or framework to connect the sender and receiver of the files. An interface will be established as an improvement.</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0"/>
              </a:spcAft>
              <a:buNone/>
            </a:pPr>
            <a:r>
              <a:t/>
            </a:r>
            <a:endParaRPr>
              <a:solidFill>
                <a:schemeClr val="dk1"/>
              </a:solidFill>
              <a:latin typeface="Bookman Old Style"/>
              <a:ea typeface="Bookman Old Style"/>
              <a:cs typeface="Bookman Old Style"/>
              <a:sym typeface="Bookman Old Style"/>
            </a:endParaRPr>
          </a:p>
          <a:p>
            <a:pPr indent="0" lvl="0" marL="0" rtl="0" algn="just">
              <a:lnSpc>
                <a:spcPct val="107916"/>
              </a:lnSpc>
              <a:spcBef>
                <a:spcPts val="800"/>
              </a:spcBef>
              <a:spcAft>
                <a:spcPts val="800"/>
              </a:spcAft>
              <a:buNone/>
            </a:pPr>
            <a:r>
              <a:t/>
            </a:r>
            <a:endParaRPr sz="1100">
              <a:solidFill>
                <a:schemeClr val="dk1"/>
              </a:solidFill>
              <a:latin typeface="Times New Roman"/>
              <a:ea typeface="Times New Roman"/>
              <a:cs typeface="Times New Roman"/>
              <a:sym typeface="Times New Roman"/>
            </a:endParaRPr>
          </a:p>
        </p:txBody>
      </p:sp>
      <p:pic>
        <p:nvPicPr>
          <p:cNvPr id="136" name="Google Shape;136;g2b3f3ca31d4_0_36"/>
          <p:cNvPicPr preferRelativeResize="0"/>
          <p:nvPr/>
        </p:nvPicPr>
        <p:blipFill>
          <a:blip r:embed="rId3">
            <a:alphaModFix/>
          </a:blip>
          <a:stretch>
            <a:fillRect/>
          </a:stretch>
        </p:blipFill>
        <p:spPr>
          <a:xfrm>
            <a:off x="1425025" y="2684450"/>
            <a:ext cx="5797606" cy="1209264"/>
          </a:xfrm>
          <a:prstGeom prst="rect">
            <a:avLst/>
          </a:prstGeom>
          <a:noFill/>
          <a:ln>
            <a:noFill/>
          </a:ln>
        </p:spPr>
      </p:pic>
      <p:sp>
        <p:nvSpPr>
          <p:cNvPr id="137" name="Google Shape;137;g2b3f3ca31d4_0_36"/>
          <p:cNvSpPr txBox="1"/>
          <p:nvPr/>
        </p:nvSpPr>
        <p:spPr>
          <a:xfrm>
            <a:off x="2972275" y="470247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888888"/>
                </a:solidFill>
                <a:latin typeface="Calibri"/>
                <a:ea typeface="Calibri"/>
                <a:cs typeface="Calibri"/>
                <a:sym typeface="Calibri"/>
              </a:rPr>
              <a:t>Department of Computer Science and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dc:creator>
</cp:coreProperties>
</file>