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4"/>
  </p:notesMasterIdLst>
  <p:sldIdLst>
    <p:sldId id="256" r:id="rId2"/>
    <p:sldId id="257" r:id="rId3"/>
    <p:sldId id="258" r:id="rId4"/>
    <p:sldId id="277"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8" r:id="rId22"/>
    <p:sldId id="27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67BAD-E9BA-49B9-B020-8749B6C14C37}">
  <a:tblStyle styleId="{1D367BAD-E9BA-49B9-B020-8749B6C14C3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8496" autoAdjust="0"/>
  </p:normalViewPr>
  <p:slideViewPr>
    <p:cSldViewPr snapToGrid="0">
      <p:cViewPr varScale="1">
        <p:scale>
          <a:sx n="100" d="100"/>
          <a:sy n="100" d="100"/>
        </p:scale>
        <p:origin x="907" y="62"/>
      </p:cViewPr>
      <p:guideLst>
        <p:guide orient="horz" pos="1152"/>
        <p:guide pos="2880"/>
        <p:guide orient="horz" pos="3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daru mounika" userId="1c20b89c80353cf6" providerId="LiveId" clId="{3972FBDD-CF4A-4D42-AC59-DA6F52D04BD2}"/>
    <pc:docChg chg="custSel addSld modSld">
      <pc:chgData name="bandaru mounika" userId="1c20b89c80353cf6" providerId="LiveId" clId="{3972FBDD-CF4A-4D42-AC59-DA6F52D04BD2}" dt="2023-10-04T14:22:22.199" v="69" actId="14100"/>
      <pc:docMkLst>
        <pc:docMk/>
      </pc:docMkLst>
      <pc:sldChg chg="addSp delSp modSp mod">
        <pc:chgData name="bandaru mounika" userId="1c20b89c80353cf6" providerId="LiveId" clId="{3972FBDD-CF4A-4D42-AC59-DA6F52D04BD2}" dt="2023-10-04T14:17:33.237" v="63"/>
        <pc:sldMkLst>
          <pc:docMk/>
          <pc:sldMk cId="0" sldId="270"/>
        </pc:sldMkLst>
        <pc:picChg chg="add mod">
          <ac:chgData name="bandaru mounika" userId="1c20b89c80353cf6" providerId="LiveId" clId="{3972FBDD-CF4A-4D42-AC59-DA6F52D04BD2}" dt="2023-10-04T14:17:33.237" v="63"/>
          <ac:picMkLst>
            <pc:docMk/>
            <pc:sldMk cId="0" sldId="270"/>
            <ac:picMk id="2" creationId="{B47B2D4E-32A2-C770-A588-7B304A4E155E}"/>
          </ac:picMkLst>
        </pc:picChg>
        <pc:picChg chg="del mod">
          <ac:chgData name="bandaru mounika" userId="1c20b89c80353cf6" providerId="LiveId" clId="{3972FBDD-CF4A-4D42-AC59-DA6F52D04BD2}" dt="2023-10-04T14:17:30.197" v="62" actId="21"/>
          <ac:picMkLst>
            <pc:docMk/>
            <pc:sldMk cId="0" sldId="270"/>
            <ac:picMk id="178" creationId="{00000000-0000-0000-0000-000000000000}"/>
          </ac:picMkLst>
        </pc:picChg>
      </pc:sldChg>
      <pc:sldChg chg="modSp mod">
        <pc:chgData name="bandaru mounika" userId="1c20b89c80353cf6" providerId="LiveId" clId="{3972FBDD-CF4A-4D42-AC59-DA6F52D04BD2}" dt="2023-10-04T14:16:29.493" v="60" actId="20577"/>
        <pc:sldMkLst>
          <pc:docMk/>
          <pc:sldMk cId="0" sldId="275"/>
        </pc:sldMkLst>
        <pc:spChg chg="mod">
          <ac:chgData name="bandaru mounika" userId="1c20b89c80353cf6" providerId="LiveId" clId="{3972FBDD-CF4A-4D42-AC59-DA6F52D04BD2}" dt="2023-10-04T14:07:48.440" v="8" actId="14100"/>
          <ac:spMkLst>
            <pc:docMk/>
            <pc:sldMk cId="0" sldId="275"/>
            <ac:spMk id="225" creationId="{00000000-0000-0000-0000-000000000000}"/>
          </ac:spMkLst>
        </pc:spChg>
        <pc:spChg chg="mod">
          <ac:chgData name="bandaru mounika" userId="1c20b89c80353cf6" providerId="LiveId" clId="{3972FBDD-CF4A-4D42-AC59-DA6F52D04BD2}" dt="2023-10-04T14:11:31.353" v="42" actId="20577"/>
          <ac:spMkLst>
            <pc:docMk/>
            <pc:sldMk cId="0" sldId="275"/>
            <ac:spMk id="226" creationId="{00000000-0000-0000-0000-000000000000}"/>
          </ac:spMkLst>
        </pc:spChg>
        <pc:graphicFrameChg chg="mod modGraphic">
          <ac:chgData name="bandaru mounika" userId="1c20b89c80353cf6" providerId="LiveId" clId="{3972FBDD-CF4A-4D42-AC59-DA6F52D04BD2}" dt="2023-10-04T14:16:29.493" v="60" actId="20577"/>
          <ac:graphicFrameMkLst>
            <pc:docMk/>
            <pc:sldMk cId="0" sldId="275"/>
            <ac:graphicFrameMk id="227" creationId="{00000000-0000-0000-0000-000000000000}"/>
          </ac:graphicFrameMkLst>
        </pc:graphicFrameChg>
      </pc:sldChg>
      <pc:sldChg chg="addSp delSp modSp new mod modClrScheme chgLayout">
        <pc:chgData name="bandaru mounika" userId="1c20b89c80353cf6" providerId="LiveId" clId="{3972FBDD-CF4A-4D42-AC59-DA6F52D04BD2}" dt="2023-10-04T14:22:22.199" v="69" actId="14100"/>
        <pc:sldMkLst>
          <pc:docMk/>
          <pc:sldMk cId="3418119451" sldId="278"/>
        </pc:sldMkLst>
        <pc:spChg chg="del mod ord">
          <ac:chgData name="bandaru mounika" userId="1c20b89c80353cf6" providerId="LiveId" clId="{3972FBDD-CF4A-4D42-AC59-DA6F52D04BD2}" dt="2023-10-04T14:06:26.662" v="1" actId="700"/>
          <ac:spMkLst>
            <pc:docMk/>
            <pc:sldMk cId="3418119451" sldId="278"/>
            <ac:spMk id="2" creationId="{86922EF0-60C1-926D-FB8A-BE63BD088DE4}"/>
          </ac:spMkLst>
        </pc:spChg>
        <pc:spChg chg="del mod ord">
          <ac:chgData name="bandaru mounika" userId="1c20b89c80353cf6" providerId="LiveId" clId="{3972FBDD-CF4A-4D42-AC59-DA6F52D04BD2}" dt="2023-10-04T14:06:26.662" v="1" actId="700"/>
          <ac:spMkLst>
            <pc:docMk/>
            <pc:sldMk cId="3418119451" sldId="278"/>
            <ac:spMk id="3" creationId="{8C1FA74D-42DA-3245-D914-C153983BC938}"/>
          </ac:spMkLst>
        </pc:spChg>
        <pc:spChg chg="del">
          <ac:chgData name="bandaru mounika" userId="1c20b89c80353cf6" providerId="LiveId" clId="{3972FBDD-CF4A-4D42-AC59-DA6F52D04BD2}" dt="2023-10-04T14:06:26.662" v="1" actId="700"/>
          <ac:spMkLst>
            <pc:docMk/>
            <pc:sldMk cId="3418119451" sldId="278"/>
            <ac:spMk id="4" creationId="{379507C5-C69E-B300-9BF6-02CDB4863344}"/>
          </ac:spMkLst>
        </pc:spChg>
        <pc:spChg chg="mod ord">
          <ac:chgData name="bandaru mounika" userId="1c20b89c80353cf6" providerId="LiveId" clId="{3972FBDD-CF4A-4D42-AC59-DA6F52D04BD2}" dt="2023-10-04T14:06:26.662" v="1" actId="700"/>
          <ac:spMkLst>
            <pc:docMk/>
            <pc:sldMk cId="3418119451" sldId="278"/>
            <ac:spMk id="5" creationId="{9E7E7095-01CA-CE28-041C-4B85EE24EFFC}"/>
          </ac:spMkLst>
        </pc:spChg>
        <pc:spChg chg="add del mod ord">
          <ac:chgData name="bandaru mounika" userId="1c20b89c80353cf6" providerId="LiveId" clId="{3972FBDD-CF4A-4D42-AC59-DA6F52D04BD2}" dt="2023-10-04T14:06:32.561" v="3" actId="21"/>
          <ac:spMkLst>
            <pc:docMk/>
            <pc:sldMk cId="3418119451" sldId="278"/>
            <ac:spMk id="6" creationId="{B1557B37-95B3-84DF-BE7C-70C7FEE833B0}"/>
          </ac:spMkLst>
        </pc:spChg>
        <pc:spChg chg="add del mod ord">
          <ac:chgData name="bandaru mounika" userId="1c20b89c80353cf6" providerId="LiveId" clId="{3972FBDD-CF4A-4D42-AC59-DA6F52D04BD2}" dt="2023-10-04T14:06:38.340" v="5" actId="21"/>
          <ac:spMkLst>
            <pc:docMk/>
            <pc:sldMk cId="3418119451" sldId="278"/>
            <ac:spMk id="7" creationId="{49A7E148-4DC0-A3A7-3463-5761E15934B4}"/>
          </ac:spMkLst>
        </pc:spChg>
        <pc:picChg chg="add del mod">
          <ac:chgData name="bandaru mounika" userId="1c20b89c80353cf6" providerId="LiveId" clId="{3972FBDD-CF4A-4D42-AC59-DA6F52D04BD2}" dt="2023-10-04T14:22:03.034" v="64" actId="21"/>
          <ac:picMkLst>
            <pc:docMk/>
            <pc:sldMk cId="3418119451" sldId="278"/>
            <ac:picMk id="8" creationId="{4CEFDD4D-4CD9-D2A3-7313-FF626EF9EF29}"/>
          </ac:picMkLst>
        </pc:picChg>
        <pc:picChg chg="add mod">
          <ac:chgData name="bandaru mounika" userId="1c20b89c80353cf6" providerId="LiveId" clId="{3972FBDD-CF4A-4D42-AC59-DA6F52D04BD2}" dt="2023-10-04T14:15:37.442" v="47" actId="14100"/>
          <ac:picMkLst>
            <pc:docMk/>
            <pc:sldMk cId="3418119451" sldId="278"/>
            <ac:picMk id="10" creationId="{C5E0F709-4F38-038B-1DDD-9A7922315D4E}"/>
          </ac:picMkLst>
        </pc:picChg>
        <pc:picChg chg="add mod">
          <ac:chgData name="bandaru mounika" userId="1c20b89c80353cf6" providerId="LiveId" clId="{3972FBDD-CF4A-4D42-AC59-DA6F52D04BD2}" dt="2023-10-04T14:22:22.199" v="69" actId="14100"/>
          <ac:picMkLst>
            <pc:docMk/>
            <pc:sldMk cId="3418119451" sldId="278"/>
            <ac:picMk id="12" creationId="{5276A0E2-FF5A-DA8E-929C-A95F5DB3CB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20" name="Google Shape;20;p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21" name="Google Shape;21;p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3" name="Google Shape;23;p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a:spLocks noGrp="1"/>
          </p:cNvSpPr>
          <p:nvPr>
            <p:ph type="pic" idx="2"/>
          </p:nvPr>
        </p:nvSpPr>
        <p:spPr>
          <a:xfrm>
            <a:off x="1792289" y="459581"/>
            <a:ext cx="5486400" cy="3086100"/>
          </a:xfrm>
          <a:prstGeom prst="rect">
            <a:avLst/>
          </a:prstGeom>
          <a:noFill/>
          <a:ln>
            <a:noFill/>
          </a:ln>
        </p:spPr>
      </p:sp>
      <p:sp>
        <p:nvSpPr>
          <p:cNvPr id="27" name="Google Shape;27;p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28" name="Google Shape;28;p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9" name="Google Shape;29;p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0" name="Google Shape;30;p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5" name="Google Shape;35;p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6" name="Google Shape;36;p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1" name="Google Shape;41;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2" name="Google Shape;42;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48" name="Google Shape;48;p7"/>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49" name="Google Shape;49;p7"/>
          <p:cNvSpPr txBox="1">
            <a:spLocks noGrp="1"/>
          </p:cNvSpPr>
          <p:nvPr>
            <p:ph type="title"/>
          </p:nvPr>
        </p:nvSpPr>
        <p:spPr>
          <a:xfrm>
            <a:off x="457199" y="1215336"/>
            <a:ext cx="8229600" cy="8574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2300" b="1">
                <a:latin typeface="Bookman Old Style"/>
                <a:ea typeface="Bookman Old Style"/>
                <a:cs typeface="Bookman Old Style"/>
                <a:sym typeface="Bookman Old Style"/>
              </a:rPr>
              <a:t>A PASSWORD STRENGTH EVALUATION ALGORITHM</a:t>
            </a:r>
            <a:endParaRPr sz="2000" b="1">
              <a:latin typeface="Bookman Old Style"/>
              <a:ea typeface="Bookman Old Style"/>
              <a:cs typeface="Bookman Old Style"/>
              <a:sym typeface="Bookman Old Style"/>
            </a:endParaRPr>
          </a:p>
        </p:txBody>
      </p:sp>
      <p:sp>
        <p:nvSpPr>
          <p:cNvPr id="50" name="Google Shape;50;p7"/>
          <p:cNvSpPr txBox="1"/>
          <p:nvPr/>
        </p:nvSpPr>
        <p:spPr>
          <a:xfrm>
            <a:off x="257156" y="3074725"/>
            <a:ext cx="34992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Bookman Old Style"/>
                <a:ea typeface="Bookman Old Style"/>
                <a:cs typeface="Bookman Old Style"/>
                <a:sym typeface="Bookman Old Style"/>
              </a:rPr>
              <a:t>Team Details </a:t>
            </a:r>
            <a:endParaRPr sz="1400" b="1" i="0"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Bookman Old Style"/>
                <a:ea typeface="Bookman Old Style"/>
                <a:cs typeface="Bookman Old Style"/>
                <a:sym typeface="Bookman Old Style"/>
              </a:rPr>
              <a:t>TEAM-09</a:t>
            </a:r>
            <a:endParaRPr sz="1400" b="1" i="0" u="none" strike="noStrike" cap="none">
              <a:solidFill>
                <a:schemeClr val="dk1"/>
              </a:solidFill>
              <a:latin typeface="Bookman Old Style"/>
              <a:ea typeface="Bookman Old Style"/>
              <a:cs typeface="Bookman Old Style"/>
              <a:sym typeface="Bookman Old Style"/>
            </a:endParaRPr>
          </a:p>
          <a:p>
            <a:pPr marL="342900" marR="0" lvl="0" indent="-342900" algn="l" rtl="0">
              <a:lnSpc>
                <a:spcPct val="100000"/>
              </a:lnSpc>
              <a:spcBef>
                <a:spcPts val="0"/>
              </a:spcBef>
              <a:spcAft>
                <a:spcPts val="0"/>
              </a:spcAft>
              <a:buClr>
                <a:schemeClr val="dk1"/>
              </a:buClr>
              <a:buSzPts val="1400"/>
              <a:buFont typeface="Arial"/>
              <a:buAutoNum type="arabicPeriod"/>
            </a:pPr>
            <a:r>
              <a:rPr lang="en-US" sz="1400" b="0" i="0" u="none" strike="noStrike" cap="none">
                <a:solidFill>
                  <a:schemeClr val="dk1"/>
                </a:solidFill>
                <a:latin typeface="Bookman Old Style"/>
                <a:ea typeface="Bookman Old Style"/>
                <a:cs typeface="Bookman Old Style"/>
                <a:sym typeface="Bookman Old Style"/>
              </a:rPr>
              <a:t>B.Mounika(20EG105404)</a:t>
            </a:r>
            <a:endParaRPr sz="14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400"/>
              <a:buFont typeface="Arial"/>
              <a:buAutoNum type="arabicPeriod"/>
            </a:pPr>
            <a:r>
              <a:rPr lang="en-US" sz="1400" b="0" i="0" u="none" strike="noStrike" cap="none">
                <a:solidFill>
                  <a:schemeClr val="dk1"/>
                </a:solidFill>
                <a:latin typeface="Bookman Old Style"/>
                <a:ea typeface="Bookman Old Style"/>
                <a:cs typeface="Bookman Old Style"/>
                <a:sym typeface="Bookman Old Style"/>
              </a:rPr>
              <a:t>K.Surya Teja(20EG105418)</a:t>
            </a:r>
            <a:endParaRPr sz="14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400"/>
              <a:buFont typeface="Arial"/>
              <a:buAutoNum type="arabicPeriod"/>
            </a:pPr>
            <a:r>
              <a:rPr lang="en-US" sz="1400" b="0" i="0" u="none" strike="noStrike" cap="none">
                <a:solidFill>
                  <a:schemeClr val="dk1"/>
                </a:solidFill>
                <a:latin typeface="Bookman Old Style"/>
                <a:ea typeface="Bookman Old Style"/>
                <a:cs typeface="Bookman Old Style"/>
                <a:sym typeface="Bookman Old Style"/>
              </a:rPr>
              <a:t>P.Manvitha(20EG105434)</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txBox="1"/>
          <p:nvPr/>
        </p:nvSpPr>
        <p:spPr>
          <a:xfrm>
            <a:off x="5470632" y="3239550"/>
            <a:ext cx="2070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Bookman Old Style"/>
                <a:ea typeface="Bookman Old Style"/>
                <a:cs typeface="Bookman Old Style"/>
                <a:sym typeface="Bookman Old Style"/>
              </a:rPr>
              <a:t>Project Supervisor</a:t>
            </a:r>
            <a:r>
              <a:rPr lang="en-US" sz="1400" b="0" i="0" u="none" strike="noStrike" cap="none">
                <a:solidFill>
                  <a:schemeClr val="dk1"/>
                </a:solidFill>
                <a:latin typeface="Bookman Old Style"/>
                <a:ea typeface="Bookman Old Style"/>
                <a:cs typeface="Bookman Old Style"/>
                <a:sym typeface="Bookman Old Style"/>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Bookman Old Style"/>
                <a:ea typeface="Bookman Old Style"/>
                <a:cs typeface="Bookman Old Style"/>
                <a:sym typeface="Bookman Old Style"/>
              </a:rPr>
              <a:t>Dr.K.Madhuri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Bookman Old Style"/>
                <a:ea typeface="Bookman Old Style"/>
                <a:cs typeface="Bookman Old Style"/>
                <a:sym typeface="Bookman Old Style"/>
              </a:rPr>
              <a:t>Associate professor</a:t>
            </a:r>
            <a:endParaRPr sz="1400" b="0" i="0"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ookman Old Style"/>
              <a:ea typeface="Bookman Old Style"/>
              <a:cs typeface="Bookman Old Style"/>
              <a:sym typeface="Bookman Old Style"/>
            </a:endParaRPr>
          </a:p>
        </p:txBody>
      </p:sp>
      <p:sp>
        <p:nvSpPr>
          <p:cNvPr id="52" name="Google Shape;52;p7"/>
          <p:cNvSpPr txBox="1">
            <a:spLocks noGrp="1"/>
          </p:cNvSpPr>
          <p:nvPr>
            <p:ph type="ftr" idx="11"/>
          </p:nvPr>
        </p:nvSpPr>
        <p:spPr>
          <a:xfrm>
            <a:off x="3124200" y="4693039"/>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11829677" y="205978"/>
            <a:ext cx="45719" cy="8574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endParaRPr sz="100"/>
          </a:p>
        </p:txBody>
      </p:sp>
      <p:sp>
        <p:nvSpPr>
          <p:cNvPr id="128" name="Google Shape;128;p16"/>
          <p:cNvSpPr txBox="1">
            <a:spLocks noGrp="1"/>
          </p:cNvSpPr>
          <p:nvPr>
            <p:ph type="body" idx="1"/>
          </p:nvPr>
        </p:nvSpPr>
        <p:spPr>
          <a:xfrm rot="10800000">
            <a:off x="11783960" y="4591751"/>
            <a:ext cx="45719" cy="449409"/>
          </a:xfrm>
          <a:prstGeom prst="rect">
            <a:avLst/>
          </a:prstGeom>
          <a:noFill/>
          <a:ln>
            <a:noFill/>
          </a:ln>
        </p:spPr>
        <p:txBody>
          <a:bodyPr spcFirstLastPara="1" wrap="square" lIns="94100" tIns="47025" rIns="94100" bIns="47025" anchor="t" anchorCtr="0">
            <a:noAutofit/>
          </a:bodyPr>
          <a:lstStyle/>
          <a:p>
            <a:pPr marL="457200" lvl="0" indent="501650" algn="l" rtl="0">
              <a:lnSpc>
                <a:spcPct val="100000"/>
              </a:lnSpc>
              <a:spcBef>
                <a:spcPts val="3020"/>
              </a:spcBef>
              <a:spcAft>
                <a:spcPts val="0"/>
              </a:spcAft>
              <a:buSzPts val="15100"/>
              <a:buNone/>
            </a:pPr>
            <a:endParaRPr sz="800"/>
          </a:p>
        </p:txBody>
      </p:sp>
      <p:sp>
        <p:nvSpPr>
          <p:cNvPr id="129" name="Google Shape;129;p1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30" name="Google Shape;130;p16"/>
          <p:cNvPicPr preferRelativeResize="0"/>
          <p:nvPr/>
        </p:nvPicPr>
        <p:blipFill rotWithShape="1">
          <a:blip r:embed="rId3">
            <a:alphaModFix/>
          </a:blip>
          <a:srcRect/>
          <a:stretch/>
        </p:blipFill>
        <p:spPr>
          <a:xfrm>
            <a:off x="457201" y="538316"/>
            <a:ext cx="3370005" cy="2033434"/>
          </a:xfrm>
          <a:prstGeom prst="rect">
            <a:avLst/>
          </a:prstGeom>
          <a:noFill/>
          <a:ln>
            <a:noFill/>
          </a:ln>
        </p:spPr>
      </p:pic>
      <p:pic>
        <p:nvPicPr>
          <p:cNvPr id="131" name="Google Shape;131;p16"/>
          <p:cNvPicPr preferRelativeResize="0"/>
          <p:nvPr/>
        </p:nvPicPr>
        <p:blipFill rotWithShape="1">
          <a:blip r:embed="rId4">
            <a:alphaModFix/>
          </a:blip>
          <a:srcRect/>
          <a:stretch/>
        </p:blipFill>
        <p:spPr>
          <a:xfrm>
            <a:off x="457199" y="2744361"/>
            <a:ext cx="3370005" cy="2022903"/>
          </a:xfrm>
          <a:prstGeom prst="rect">
            <a:avLst/>
          </a:prstGeom>
          <a:noFill/>
          <a:ln>
            <a:noFill/>
          </a:ln>
        </p:spPr>
      </p:pic>
      <p:pic>
        <p:nvPicPr>
          <p:cNvPr id="132" name="Google Shape;132;p16"/>
          <p:cNvPicPr preferRelativeResize="0"/>
          <p:nvPr/>
        </p:nvPicPr>
        <p:blipFill rotWithShape="1">
          <a:blip r:embed="rId5">
            <a:alphaModFix/>
          </a:blip>
          <a:srcRect/>
          <a:stretch/>
        </p:blipFill>
        <p:spPr>
          <a:xfrm>
            <a:off x="4395019" y="871604"/>
            <a:ext cx="3546987" cy="1775731"/>
          </a:xfrm>
          <a:prstGeom prst="rect">
            <a:avLst/>
          </a:prstGeom>
          <a:noFill/>
          <a:ln>
            <a:noFill/>
          </a:ln>
        </p:spPr>
      </p:pic>
      <p:pic>
        <p:nvPicPr>
          <p:cNvPr id="133" name="Google Shape;133;p16"/>
          <p:cNvPicPr preferRelativeResize="0"/>
          <p:nvPr/>
        </p:nvPicPr>
        <p:blipFill rotWithShape="1">
          <a:blip r:embed="rId6">
            <a:alphaModFix/>
          </a:blip>
          <a:srcRect/>
          <a:stretch/>
        </p:blipFill>
        <p:spPr>
          <a:xfrm>
            <a:off x="4498257" y="2781213"/>
            <a:ext cx="3546987" cy="1606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139" name="Google Shape;139;p17"/>
          <p:cNvPicPr preferRelativeResize="0"/>
          <p:nvPr/>
        </p:nvPicPr>
        <p:blipFill rotWithShape="1">
          <a:blip r:embed="rId3">
            <a:alphaModFix/>
          </a:blip>
          <a:srcRect/>
          <a:stretch/>
        </p:blipFill>
        <p:spPr>
          <a:xfrm>
            <a:off x="457200" y="1035365"/>
            <a:ext cx="4188542" cy="990686"/>
          </a:xfrm>
          <a:prstGeom prst="rect">
            <a:avLst/>
          </a:prstGeom>
          <a:noFill/>
          <a:ln>
            <a:noFill/>
          </a:ln>
        </p:spPr>
      </p:pic>
      <p:pic>
        <p:nvPicPr>
          <p:cNvPr id="140" name="Google Shape;140;p17"/>
          <p:cNvPicPr preferRelativeResize="0"/>
          <p:nvPr/>
        </p:nvPicPr>
        <p:blipFill rotWithShape="1">
          <a:blip r:embed="rId4">
            <a:alphaModFix/>
          </a:blip>
          <a:srcRect/>
          <a:stretch/>
        </p:blipFill>
        <p:spPr>
          <a:xfrm>
            <a:off x="457200" y="2405295"/>
            <a:ext cx="4188542" cy="1662656"/>
          </a:xfrm>
          <a:prstGeom prst="rect">
            <a:avLst/>
          </a:prstGeom>
          <a:noFill/>
          <a:ln>
            <a:noFill/>
          </a:ln>
        </p:spPr>
      </p:pic>
      <p:pic>
        <p:nvPicPr>
          <p:cNvPr id="141" name="Google Shape;141;p17"/>
          <p:cNvPicPr preferRelativeResize="0"/>
          <p:nvPr/>
        </p:nvPicPr>
        <p:blipFill rotWithShape="1">
          <a:blip r:embed="rId5">
            <a:alphaModFix/>
          </a:blip>
          <a:srcRect/>
          <a:stretch/>
        </p:blipFill>
        <p:spPr>
          <a:xfrm>
            <a:off x="457200" y="4447196"/>
            <a:ext cx="4549534" cy="320068"/>
          </a:xfrm>
          <a:prstGeom prst="rect">
            <a:avLst/>
          </a:prstGeom>
          <a:noFill/>
          <a:ln>
            <a:noFill/>
          </a:ln>
        </p:spPr>
      </p:pic>
      <p:pic>
        <p:nvPicPr>
          <p:cNvPr id="142" name="Google Shape;142;p17"/>
          <p:cNvPicPr preferRelativeResize="0"/>
          <p:nvPr/>
        </p:nvPicPr>
        <p:blipFill rotWithShape="1">
          <a:blip r:embed="rId6">
            <a:alphaModFix/>
          </a:blip>
          <a:srcRect/>
          <a:stretch/>
        </p:blipFill>
        <p:spPr>
          <a:xfrm>
            <a:off x="5006734" y="701191"/>
            <a:ext cx="3143251" cy="990686"/>
          </a:xfrm>
          <a:prstGeom prst="rect">
            <a:avLst/>
          </a:prstGeom>
          <a:noFill/>
          <a:ln>
            <a:noFill/>
          </a:ln>
        </p:spPr>
      </p:pic>
      <p:pic>
        <p:nvPicPr>
          <p:cNvPr id="143" name="Google Shape;143;p17"/>
          <p:cNvPicPr preferRelativeResize="0"/>
          <p:nvPr/>
        </p:nvPicPr>
        <p:blipFill rotWithShape="1">
          <a:blip r:embed="rId7">
            <a:alphaModFix/>
          </a:blip>
          <a:srcRect/>
          <a:stretch/>
        </p:blipFill>
        <p:spPr>
          <a:xfrm>
            <a:off x="4943475" y="1896273"/>
            <a:ext cx="3507581" cy="1375971"/>
          </a:xfrm>
          <a:prstGeom prst="rect">
            <a:avLst/>
          </a:prstGeom>
          <a:noFill/>
          <a:ln>
            <a:noFill/>
          </a:ln>
        </p:spPr>
      </p:pic>
      <p:pic>
        <p:nvPicPr>
          <p:cNvPr id="144" name="Google Shape;144;p17"/>
          <p:cNvPicPr preferRelativeResize="0"/>
          <p:nvPr/>
        </p:nvPicPr>
        <p:blipFill rotWithShape="1">
          <a:blip r:embed="rId8">
            <a:alphaModFix/>
          </a:blip>
          <a:srcRect/>
          <a:stretch/>
        </p:blipFill>
        <p:spPr>
          <a:xfrm>
            <a:off x="5086349" y="3496451"/>
            <a:ext cx="3221832" cy="1142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
        <p:nvSpPr>
          <p:cNvPr id="150" name="Google Shape;150;p18"/>
          <p:cNvSpPr txBox="1"/>
          <p:nvPr/>
        </p:nvSpPr>
        <p:spPr>
          <a:xfrm>
            <a:off x="1164950" y="341250"/>
            <a:ext cx="610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1">
                <a:latin typeface="Calibri"/>
                <a:ea typeface="Calibri"/>
                <a:cs typeface="Calibri"/>
                <a:sym typeface="Calibri"/>
              </a:rPr>
              <a:t>S</a:t>
            </a:r>
            <a:r>
              <a:rPr lang="en-US" sz="1400" b="1" i="0" u="none" strike="noStrike" cap="none">
                <a:solidFill>
                  <a:srgbClr val="000000"/>
                </a:solidFill>
                <a:latin typeface="Calibri"/>
                <a:ea typeface="Calibri"/>
                <a:cs typeface="Calibri"/>
                <a:sym typeface="Calibri"/>
              </a:rPr>
              <a:t>egmentation </a:t>
            </a:r>
            <a:r>
              <a:rPr lang="en-US" b="1">
                <a:latin typeface="Calibri"/>
                <a:ea typeface="Calibri"/>
                <a:cs typeface="Calibri"/>
                <a:sym typeface="Calibri"/>
              </a:rPr>
              <a:t>A</a:t>
            </a:r>
            <a:r>
              <a:rPr lang="en-US" sz="1400" b="1" i="0" u="none" strike="noStrike" cap="none">
                <a:solidFill>
                  <a:srgbClr val="000000"/>
                </a:solidFill>
                <a:latin typeface="Calibri"/>
                <a:ea typeface="Calibri"/>
                <a:cs typeface="Calibri"/>
                <a:sym typeface="Calibri"/>
              </a:rPr>
              <a:t>lgorithm :                               Bi</a:t>
            </a:r>
            <a:r>
              <a:rPr lang="en-US" b="1">
                <a:latin typeface="Calibri"/>
                <a:ea typeface="Calibri"/>
                <a:cs typeface="Calibri"/>
                <a:sym typeface="Calibri"/>
              </a:rPr>
              <a:t>-D</a:t>
            </a:r>
            <a:r>
              <a:rPr lang="en-US" sz="1400" b="1" i="0" u="none" strike="noStrike" cap="none">
                <a:solidFill>
                  <a:srgbClr val="000000"/>
                </a:solidFill>
                <a:latin typeface="Calibri"/>
                <a:ea typeface="Calibri"/>
                <a:cs typeface="Calibri"/>
                <a:sym typeface="Calibri"/>
              </a:rPr>
              <a:t>irectional </a:t>
            </a:r>
            <a:r>
              <a:rPr lang="en-US" b="1">
                <a:latin typeface="Calibri"/>
                <a:ea typeface="Calibri"/>
                <a:cs typeface="Calibri"/>
                <a:sym typeface="Calibri"/>
              </a:rPr>
              <a:t>M</a:t>
            </a:r>
            <a:r>
              <a:rPr lang="en-US" sz="1400" b="1" i="0" u="none" strike="noStrike" cap="none">
                <a:solidFill>
                  <a:srgbClr val="000000"/>
                </a:solidFill>
                <a:latin typeface="Calibri"/>
                <a:ea typeface="Calibri"/>
                <a:cs typeface="Calibri"/>
                <a:sym typeface="Calibri"/>
              </a:rPr>
              <a:t>atching </a:t>
            </a:r>
            <a:r>
              <a:rPr lang="en-US" b="1">
                <a:latin typeface="Calibri"/>
                <a:ea typeface="Calibri"/>
                <a:cs typeface="Calibri"/>
                <a:sym typeface="Calibri"/>
              </a:rPr>
              <a:t>A</a:t>
            </a:r>
            <a:r>
              <a:rPr lang="en-US" sz="1400" b="1" i="0" u="none" strike="noStrike" cap="none">
                <a:solidFill>
                  <a:srgbClr val="000000"/>
                </a:solidFill>
                <a:latin typeface="Calibri"/>
                <a:ea typeface="Calibri"/>
                <a:cs typeface="Calibri"/>
                <a:sym typeface="Calibri"/>
              </a:rPr>
              <a:t>lgorithm:             </a:t>
            </a:r>
            <a:r>
              <a:rPr lang="en-US" sz="1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p:txBody>
      </p:sp>
      <p:pic>
        <p:nvPicPr>
          <p:cNvPr id="151" name="Google Shape;151;p18"/>
          <p:cNvPicPr preferRelativeResize="0"/>
          <p:nvPr/>
        </p:nvPicPr>
        <p:blipFill rotWithShape="1">
          <a:blip r:embed="rId3">
            <a:alphaModFix/>
          </a:blip>
          <a:srcRect/>
          <a:stretch/>
        </p:blipFill>
        <p:spPr>
          <a:xfrm>
            <a:off x="241350" y="720013"/>
            <a:ext cx="4061775" cy="4247226"/>
          </a:xfrm>
          <a:prstGeom prst="rect">
            <a:avLst/>
          </a:prstGeom>
          <a:noFill/>
          <a:ln>
            <a:noFill/>
          </a:ln>
        </p:spPr>
      </p:pic>
      <p:pic>
        <p:nvPicPr>
          <p:cNvPr id="152" name="Google Shape;152;p18"/>
          <p:cNvPicPr preferRelativeResize="0"/>
          <p:nvPr/>
        </p:nvPicPr>
        <p:blipFill rotWithShape="1">
          <a:blip r:embed="rId4">
            <a:alphaModFix/>
          </a:blip>
          <a:srcRect/>
          <a:stretch/>
        </p:blipFill>
        <p:spPr>
          <a:xfrm>
            <a:off x="4405850" y="698599"/>
            <a:ext cx="4061775" cy="42900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
        <p:nvSpPr>
          <p:cNvPr id="160" name="Google Shape;160;p19"/>
          <p:cNvSpPr txBox="1"/>
          <p:nvPr/>
        </p:nvSpPr>
        <p:spPr>
          <a:xfrm>
            <a:off x="1718925" y="203800"/>
            <a:ext cx="51060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latin typeface="Calibri"/>
                <a:ea typeface="Calibri"/>
                <a:cs typeface="Calibri"/>
                <a:sym typeface="Calibri"/>
              </a:rPr>
              <a:t>Combination of Scoring and User Feedback Algorithm </a:t>
            </a:r>
            <a:endParaRPr sz="1700" b="1">
              <a:latin typeface="Calibri"/>
              <a:ea typeface="Calibri"/>
              <a:cs typeface="Calibri"/>
              <a:sym typeface="Calibri"/>
            </a:endParaRPr>
          </a:p>
        </p:txBody>
      </p:sp>
      <p:pic>
        <p:nvPicPr>
          <p:cNvPr id="3" name="Picture 2">
            <a:extLst>
              <a:ext uri="{FF2B5EF4-FFF2-40B4-BE49-F238E27FC236}">
                <a16:creationId xmlns:a16="http://schemas.microsoft.com/office/drawing/2014/main" id="{C6E5EB42-E6BF-590A-F3BD-7396D7581719}"/>
              </a:ext>
            </a:extLst>
          </p:cNvPr>
          <p:cNvPicPr>
            <a:picLocks noChangeAspect="1"/>
          </p:cNvPicPr>
          <p:nvPr/>
        </p:nvPicPr>
        <p:blipFill>
          <a:blip r:embed="rId3"/>
          <a:stretch>
            <a:fillRect/>
          </a:stretch>
        </p:blipFill>
        <p:spPr>
          <a:xfrm>
            <a:off x="299552" y="632019"/>
            <a:ext cx="4070058" cy="4307681"/>
          </a:xfrm>
          <a:prstGeom prst="rect">
            <a:avLst/>
          </a:prstGeom>
        </p:spPr>
      </p:pic>
      <p:pic>
        <p:nvPicPr>
          <p:cNvPr id="5" name="Picture 4">
            <a:extLst>
              <a:ext uri="{FF2B5EF4-FFF2-40B4-BE49-F238E27FC236}">
                <a16:creationId xmlns:a16="http://schemas.microsoft.com/office/drawing/2014/main" id="{9B3AAF60-22FC-8EB3-36EB-E1F9DD852770}"/>
              </a:ext>
            </a:extLst>
          </p:cNvPr>
          <p:cNvPicPr>
            <a:picLocks noChangeAspect="1"/>
          </p:cNvPicPr>
          <p:nvPr/>
        </p:nvPicPr>
        <p:blipFill>
          <a:blip r:embed="rId4"/>
          <a:stretch>
            <a:fillRect/>
          </a:stretch>
        </p:blipFill>
        <p:spPr>
          <a:xfrm>
            <a:off x="4369610" y="632020"/>
            <a:ext cx="4174318" cy="3879462"/>
          </a:xfrm>
          <a:prstGeom prst="rect">
            <a:avLst/>
          </a:prstGeom>
        </p:spPr>
      </p:pic>
      <p:pic>
        <p:nvPicPr>
          <p:cNvPr id="7" name="Picture 6">
            <a:extLst>
              <a:ext uri="{FF2B5EF4-FFF2-40B4-BE49-F238E27FC236}">
                <a16:creationId xmlns:a16="http://schemas.microsoft.com/office/drawing/2014/main" id="{E00D08EB-D5A4-2E34-ABDB-2A0EE03F13C8}"/>
              </a:ext>
            </a:extLst>
          </p:cNvPr>
          <p:cNvPicPr>
            <a:picLocks noChangeAspect="1"/>
          </p:cNvPicPr>
          <p:nvPr/>
        </p:nvPicPr>
        <p:blipFill>
          <a:blip r:embed="rId5"/>
          <a:stretch>
            <a:fillRect/>
          </a:stretch>
        </p:blipFill>
        <p:spPr>
          <a:xfrm>
            <a:off x="4369610" y="4511480"/>
            <a:ext cx="4174318" cy="428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66" name="Google Shape;166;p20"/>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67" name="Google Shape;167;p20"/>
          <p:cNvSpPr txBox="1">
            <a:spLocks noGrp="1"/>
          </p:cNvSpPr>
          <p:nvPr>
            <p:ph type="title"/>
          </p:nvPr>
        </p:nvSpPr>
        <p:spPr>
          <a:xfrm>
            <a:off x="912994" y="22770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EXPERIMENT RESULTS </a:t>
            </a:r>
            <a:endParaRPr sz="3600">
              <a:latin typeface="Bookman Old Style"/>
              <a:ea typeface="Bookman Old Style"/>
              <a:cs typeface="Bookman Old Style"/>
              <a:sym typeface="Bookman Old Style"/>
            </a:endParaRPr>
          </a:p>
        </p:txBody>
      </p:sp>
      <p:sp>
        <p:nvSpPr>
          <p:cNvPr id="168" name="Google Shape;168;p20"/>
          <p:cNvSpPr txBox="1"/>
          <p:nvPr/>
        </p:nvSpPr>
        <p:spPr>
          <a:xfrm>
            <a:off x="683225" y="734800"/>
            <a:ext cx="6108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a:solidFill>
                  <a:srgbClr val="000000"/>
                </a:solidFill>
                <a:latin typeface="Calibri"/>
                <a:ea typeface="Calibri"/>
                <a:cs typeface="Calibri"/>
                <a:sym typeface="Calibri"/>
              </a:rPr>
              <a:t>Basic preprocessing:</a:t>
            </a:r>
            <a:endParaRPr sz="1600" b="1" i="0" u="none" strike="noStrike" cap="none">
              <a:solidFill>
                <a:srgbClr val="000000"/>
              </a:solidFill>
              <a:latin typeface="Calibri"/>
              <a:ea typeface="Calibri"/>
              <a:cs typeface="Calibri"/>
              <a:sym typeface="Calibri"/>
            </a:endParaRPr>
          </a:p>
        </p:txBody>
      </p:sp>
      <p:pic>
        <p:nvPicPr>
          <p:cNvPr id="169" name="Google Shape;169;p20"/>
          <p:cNvPicPr preferRelativeResize="0"/>
          <p:nvPr/>
        </p:nvPicPr>
        <p:blipFill rotWithShape="1">
          <a:blip r:embed="rId3">
            <a:alphaModFix/>
          </a:blip>
          <a:srcRect/>
          <a:stretch/>
        </p:blipFill>
        <p:spPr>
          <a:xfrm>
            <a:off x="683236" y="1134988"/>
            <a:ext cx="2943225" cy="2605275"/>
          </a:xfrm>
          <a:prstGeom prst="rect">
            <a:avLst/>
          </a:prstGeom>
          <a:noFill/>
          <a:ln>
            <a:noFill/>
          </a:ln>
        </p:spPr>
      </p:pic>
      <p:pic>
        <p:nvPicPr>
          <p:cNvPr id="170" name="Google Shape;170;p20"/>
          <p:cNvPicPr preferRelativeResize="0"/>
          <p:nvPr/>
        </p:nvPicPr>
        <p:blipFill rotWithShape="1">
          <a:blip r:embed="rId4">
            <a:alphaModFix/>
          </a:blip>
          <a:srcRect/>
          <a:stretch/>
        </p:blipFill>
        <p:spPr>
          <a:xfrm>
            <a:off x="683236" y="3893344"/>
            <a:ext cx="2943225" cy="971549"/>
          </a:xfrm>
          <a:prstGeom prst="rect">
            <a:avLst/>
          </a:prstGeom>
          <a:noFill/>
          <a:ln>
            <a:noFill/>
          </a:ln>
        </p:spPr>
      </p:pic>
      <p:pic>
        <p:nvPicPr>
          <p:cNvPr id="171" name="Google Shape;171;p20"/>
          <p:cNvPicPr preferRelativeResize="0"/>
          <p:nvPr/>
        </p:nvPicPr>
        <p:blipFill rotWithShape="1">
          <a:blip r:embed="rId5">
            <a:alphaModFix/>
          </a:blip>
          <a:srcRect/>
          <a:stretch/>
        </p:blipFill>
        <p:spPr>
          <a:xfrm>
            <a:off x="3941175" y="2993231"/>
            <a:ext cx="4359864" cy="1774033"/>
          </a:xfrm>
          <a:prstGeom prst="rect">
            <a:avLst/>
          </a:prstGeom>
          <a:noFill/>
          <a:ln>
            <a:noFill/>
          </a:ln>
        </p:spPr>
      </p:pic>
      <p:pic>
        <p:nvPicPr>
          <p:cNvPr id="3" name="Picture 2">
            <a:extLst>
              <a:ext uri="{FF2B5EF4-FFF2-40B4-BE49-F238E27FC236}">
                <a16:creationId xmlns:a16="http://schemas.microsoft.com/office/drawing/2014/main" id="{686D488F-62B5-316A-56AC-7B208DA32E70}"/>
              </a:ext>
            </a:extLst>
          </p:cNvPr>
          <p:cNvPicPr>
            <a:picLocks noChangeAspect="1"/>
          </p:cNvPicPr>
          <p:nvPr/>
        </p:nvPicPr>
        <p:blipFill>
          <a:blip r:embed="rId6"/>
          <a:stretch>
            <a:fillRect/>
          </a:stretch>
        </p:blipFill>
        <p:spPr>
          <a:xfrm>
            <a:off x="4100513" y="1000125"/>
            <a:ext cx="3886491" cy="17740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177" name="Google Shape;177;p21"/>
          <p:cNvPicPr preferRelativeResize="0"/>
          <p:nvPr/>
        </p:nvPicPr>
        <p:blipFill rotWithShape="1">
          <a:blip r:embed="rId3">
            <a:alphaModFix/>
          </a:blip>
          <a:srcRect/>
          <a:stretch/>
        </p:blipFill>
        <p:spPr>
          <a:xfrm>
            <a:off x="516193" y="1425062"/>
            <a:ext cx="2772698" cy="2514600"/>
          </a:xfrm>
          <a:prstGeom prst="rect">
            <a:avLst/>
          </a:prstGeom>
          <a:noFill/>
          <a:ln>
            <a:noFill/>
          </a:ln>
        </p:spPr>
      </p:pic>
      <p:pic>
        <p:nvPicPr>
          <p:cNvPr id="2" name="Google Shape;178;p21">
            <a:extLst>
              <a:ext uri="{FF2B5EF4-FFF2-40B4-BE49-F238E27FC236}">
                <a16:creationId xmlns:a16="http://schemas.microsoft.com/office/drawing/2014/main" id="{B47B2D4E-32A2-C770-A588-7B304A4E155E}"/>
              </a:ext>
            </a:extLst>
          </p:cNvPr>
          <p:cNvPicPr preferRelativeResize="0"/>
          <p:nvPr/>
        </p:nvPicPr>
        <p:blipFill rotWithShape="1">
          <a:blip r:embed="rId4">
            <a:alphaModFix/>
          </a:blip>
          <a:srcRect/>
          <a:stretch/>
        </p:blipFill>
        <p:spPr>
          <a:xfrm>
            <a:off x="3716593" y="1283109"/>
            <a:ext cx="4484695" cy="2964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184" name="Google Shape;184;p22"/>
          <p:cNvPicPr preferRelativeResize="0"/>
          <p:nvPr/>
        </p:nvPicPr>
        <p:blipFill rotWithShape="1">
          <a:blip r:embed="rId3">
            <a:alphaModFix/>
          </a:blip>
          <a:srcRect/>
          <a:stretch/>
        </p:blipFill>
        <p:spPr>
          <a:xfrm>
            <a:off x="905863" y="692938"/>
            <a:ext cx="2750344" cy="2271712"/>
          </a:xfrm>
          <a:prstGeom prst="rect">
            <a:avLst/>
          </a:prstGeom>
          <a:noFill/>
          <a:ln>
            <a:noFill/>
          </a:ln>
        </p:spPr>
      </p:pic>
      <p:pic>
        <p:nvPicPr>
          <p:cNvPr id="185" name="Google Shape;185;p22"/>
          <p:cNvPicPr preferRelativeResize="0"/>
          <p:nvPr/>
        </p:nvPicPr>
        <p:blipFill rotWithShape="1">
          <a:blip r:embed="rId4">
            <a:alphaModFix/>
          </a:blip>
          <a:srcRect/>
          <a:stretch/>
        </p:blipFill>
        <p:spPr>
          <a:xfrm>
            <a:off x="179073" y="3085574"/>
            <a:ext cx="3802208" cy="1826476"/>
          </a:xfrm>
          <a:prstGeom prst="rect">
            <a:avLst/>
          </a:prstGeom>
          <a:noFill/>
          <a:ln>
            <a:noFill/>
          </a:ln>
        </p:spPr>
      </p:pic>
      <p:pic>
        <p:nvPicPr>
          <p:cNvPr id="186" name="Google Shape;186;p22"/>
          <p:cNvPicPr preferRelativeResize="0"/>
          <p:nvPr/>
        </p:nvPicPr>
        <p:blipFill rotWithShape="1">
          <a:blip r:embed="rId5">
            <a:alphaModFix/>
          </a:blip>
          <a:srcRect/>
          <a:stretch/>
        </p:blipFill>
        <p:spPr>
          <a:xfrm>
            <a:off x="4178486" y="356142"/>
            <a:ext cx="2758679" cy="838273"/>
          </a:xfrm>
          <a:prstGeom prst="rect">
            <a:avLst/>
          </a:prstGeom>
          <a:noFill/>
          <a:ln>
            <a:noFill/>
          </a:ln>
        </p:spPr>
      </p:pic>
      <p:pic>
        <p:nvPicPr>
          <p:cNvPr id="187" name="Google Shape;187;p22"/>
          <p:cNvPicPr preferRelativeResize="0"/>
          <p:nvPr/>
        </p:nvPicPr>
        <p:blipFill rotWithShape="1">
          <a:blip r:embed="rId6">
            <a:alphaModFix/>
          </a:blip>
          <a:srcRect/>
          <a:stretch/>
        </p:blipFill>
        <p:spPr>
          <a:xfrm>
            <a:off x="4178470" y="1286486"/>
            <a:ext cx="3421856" cy="1707028"/>
          </a:xfrm>
          <a:prstGeom prst="rect">
            <a:avLst/>
          </a:prstGeom>
          <a:noFill/>
          <a:ln>
            <a:noFill/>
          </a:ln>
        </p:spPr>
      </p:pic>
      <p:pic>
        <p:nvPicPr>
          <p:cNvPr id="188" name="Google Shape;188;p22"/>
          <p:cNvPicPr preferRelativeResize="0"/>
          <p:nvPr/>
        </p:nvPicPr>
        <p:blipFill rotWithShape="1">
          <a:blip r:embed="rId7">
            <a:alphaModFix/>
          </a:blip>
          <a:srcRect/>
          <a:stretch/>
        </p:blipFill>
        <p:spPr>
          <a:xfrm>
            <a:off x="4468079" y="3593197"/>
            <a:ext cx="2469094" cy="609763"/>
          </a:xfrm>
          <a:prstGeom prst="rect">
            <a:avLst/>
          </a:prstGeom>
          <a:noFill/>
          <a:ln>
            <a:noFill/>
          </a:ln>
        </p:spPr>
      </p:pic>
      <p:pic>
        <p:nvPicPr>
          <p:cNvPr id="189" name="Google Shape;189;p22"/>
          <p:cNvPicPr preferRelativeResize="0"/>
          <p:nvPr/>
        </p:nvPicPr>
        <p:blipFill rotWithShape="1">
          <a:blip r:embed="rId8">
            <a:alphaModFix/>
          </a:blip>
          <a:srcRect/>
          <a:stretch/>
        </p:blipFill>
        <p:spPr>
          <a:xfrm>
            <a:off x="4372625" y="2993522"/>
            <a:ext cx="2895851" cy="461575"/>
          </a:xfrm>
          <a:prstGeom prst="rect">
            <a:avLst/>
          </a:prstGeom>
          <a:noFill/>
          <a:ln>
            <a:noFill/>
          </a:ln>
        </p:spPr>
      </p:pic>
      <p:pic>
        <p:nvPicPr>
          <p:cNvPr id="190" name="Google Shape;190;p22"/>
          <p:cNvPicPr preferRelativeResize="0"/>
          <p:nvPr/>
        </p:nvPicPr>
        <p:blipFill rotWithShape="1">
          <a:blip r:embed="rId9">
            <a:alphaModFix/>
          </a:blip>
          <a:srcRect/>
          <a:stretch/>
        </p:blipFill>
        <p:spPr>
          <a:xfrm>
            <a:off x="4344225" y="4341043"/>
            <a:ext cx="2952652" cy="5334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196" name="Google Shape;196;p23"/>
          <p:cNvPicPr preferRelativeResize="0"/>
          <p:nvPr/>
        </p:nvPicPr>
        <p:blipFill rotWithShape="1">
          <a:blip r:embed="rId3">
            <a:alphaModFix/>
          </a:blip>
          <a:srcRect/>
          <a:stretch/>
        </p:blipFill>
        <p:spPr>
          <a:xfrm>
            <a:off x="684076" y="872725"/>
            <a:ext cx="7598249" cy="1713375"/>
          </a:xfrm>
          <a:prstGeom prst="rect">
            <a:avLst/>
          </a:prstGeom>
          <a:noFill/>
          <a:ln>
            <a:noFill/>
          </a:ln>
        </p:spPr>
      </p:pic>
      <p:sp>
        <p:nvSpPr>
          <p:cNvPr id="197" name="Google Shape;197;p23"/>
          <p:cNvSpPr txBox="1"/>
          <p:nvPr/>
        </p:nvSpPr>
        <p:spPr>
          <a:xfrm>
            <a:off x="988375" y="472525"/>
            <a:ext cx="6108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t>
            </a:r>
            <a:r>
              <a:rPr lang="en-US" sz="1600" b="1" i="0" u="none" strike="noStrike" cap="none">
                <a:solidFill>
                  <a:srgbClr val="000000"/>
                </a:solidFill>
                <a:latin typeface="Calibri"/>
                <a:ea typeface="Calibri"/>
                <a:cs typeface="Calibri"/>
                <a:sym typeface="Calibri"/>
              </a:rPr>
              <a:t>Segmentation algorithm:</a:t>
            </a:r>
            <a:endParaRPr sz="1600" b="1" i="0" u="none" strike="noStrike" cap="none">
              <a:solidFill>
                <a:srgbClr val="000000"/>
              </a:solidFill>
              <a:latin typeface="Calibri"/>
              <a:ea typeface="Calibri"/>
              <a:cs typeface="Calibri"/>
              <a:sym typeface="Calibri"/>
            </a:endParaRPr>
          </a:p>
        </p:txBody>
      </p:sp>
      <p:pic>
        <p:nvPicPr>
          <p:cNvPr id="198" name="Google Shape;198;p23"/>
          <p:cNvPicPr preferRelativeResize="0"/>
          <p:nvPr/>
        </p:nvPicPr>
        <p:blipFill rotWithShape="1">
          <a:blip r:embed="rId4">
            <a:alphaModFix/>
          </a:blip>
          <a:srcRect/>
          <a:stretch/>
        </p:blipFill>
        <p:spPr>
          <a:xfrm>
            <a:off x="342658" y="3199222"/>
            <a:ext cx="2751058" cy="1272650"/>
          </a:xfrm>
          <a:prstGeom prst="rect">
            <a:avLst/>
          </a:prstGeom>
          <a:noFill/>
          <a:ln>
            <a:noFill/>
          </a:ln>
        </p:spPr>
      </p:pic>
      <p:pic>
        <p:nvPicPr>
          <p:cNvPr id="199" name="Google Shape;199;p23"/>
          <p:cNvPicPr preferRelativeResize="0"/>
          <p:nvPr/>
        </p:nvPicPr>
        <p:blipFill rotWithShape="1">
          <a:blip r:embed="rId5">
            <a:alphaModFix/>
          </a:blip>
          <a:srcRect/>
          <a:stretch/>
        </p:blipFill>
        <p:spPr>
          <a:xfrm>
            <a:off x="3230693" y="3199222"/>
            <a:ext cx="2903472" cy="1242168"/>
          </a:xfrm>
          <a:prstGeom prst="rect">
            <a:avLst/>
          </a:prstGeom>
          <a:noFill/>
          <a:ln>
            <a:noFill/>
          </a:ln>
        </p:spPr>
      </p:pic>
      <p:pic>
        <p:nvPicPr>
          <p:cNvPr id="200" name="Google Shape;200;p23"/>
          <p:cNvPicPr preferRelativeResize="0"/>
          <p:nvPr/>
        </p:nvPicPr>
        <p:blipFill rotWithShape="1">
          <a:blip r:embed="rId6">
            <a:alphaModFix/>
          </a:blip>
          <a:srcRect/>
          <a:stretch/>
        </p:blipFill>
        <p:spPr>
          <a:xfrm>
            <a:off x="6271143" y="3199222"/>
            <a:ext cx="2697714" cy="1219306"/>
          </a:xfrm>
          <a:prstGeom prst="rect">
            <a:avLst/>
          </a:prstGeom>
          <a:noFill/>
          <a:ln>
            <a:noFill/>
          </a:ln>
        </p:spPr>
      </p:pic>
      <p:sp>
        <p:nvSpPr>
          <p:cNvPr id="201" name="Google Shape;201;p23"/>
          <p:cNvSpPr txBox="1"/>
          <p:nvPr/>
        </p:nvSpPr>
        <p:spPr>
          <a:xfrm>
            <a:off x="684075" y="2740100"/>
            <a:ext cx="3123300" cy="3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latin typeface="Calibri"/>
                <a:ea typeface="Calibri"/>
                <a:cs typeface="Calibri"/>
                <a:sym typeface="Calibri"/>
              </a:rPr>
              <a:t>Bi Directional Matching algorithm </a:t>
            </a:r>
            <a:r>
              <a:rPr lang="en-US">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10" name="Google Shape;210;p24"/>
          <p:cNvSpPr txBox="1"/>
          <p:nvPr/>
        </p:nvSpPr>
        <p:spPr>
          <a:xfrm>
            <a:off x="2121500" y="270250"/>
            <a:ext cx="4596300" cy="3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Scoring and User Feedback Algorithm</a:t>
            </a:r>
            <a:r>
              <a:rPr lang="en-US" sz="2300">
                <a:latin typeface="Calibri"/>
                <a:ea typeface="Calibri"/>
                <a:cs typeface="Calibri"/>
                <a:sym typeface="Calibri"/>
              </a:rPr>
              <a:t> </a:t>
            </a:r>
            <a:endParaRPr sz="2300">
              <a:latin typeface="Calibri"/>
              <a:ea typeface="Calibri"/>
              <a:cs typeface="Calibri"/>
              <a:sym typeface="Calibri"/>
            </a:endParaRPr>
          </a:p>
        </p:txBody>
      </p:sp>
      <p:pic>
        <p:nvPicPr>
          <p:cNvPr id="3" name="Picture 2">
            <a:extLst>
              <a:ext uri="{FF2B5EF4-FFF2-40B4-BE49-F238E27FC236}">
                <a16:creationId xmlns:a16="http://schemas.microsoft.com/office/drawing/2014/main" id="{DF1FDE70-EC34-D626-119F-A6129CD85684}"/>
              </a:ext>
            </a:extLst>
          </p:cNvPr>
          <p:cNvPicPr>
            <a:picLocks noChangeAspect="1"/>
          </p:cNvPicPr>
          <p:nvPr/>
        </p:nvPicPr>
        <p:blipFill>
          <a:blip r:embed="rId3"/>
          <a:stretch>
            <a:fillRect/>
          </a:stretch>
        </p:blipFill>
        <p:spPr>
          <a:xfrm>
            <a:off x="319603" y="859261"/>
            <a:ext cx="3878916" cy="1760373"/>
          </a:xfrm>
          <a:prstGeom prst="rect">
            <a:avLst/>
          </a:prstGeom>
        </p:spPr>
      </p:pic>
      <p:pic>
        <p:nvPicPr>
          <p:cNvPr id="5" name="Picture 4">
            <a:extLst>
              <a:ext uri="{FF2B5EF4-FFF2-40B4-BE49-F238E27FC236}">
                <a16:creationId xmlns:a16="http://schemas.microsoft.com/office/drawing/2014/main" id="{CD05D735-1A03-2165-02F6-0928692A1D6E}"/>
              </a:ext>
            </a:extLst>
          </p:cNvPr>
          <p:cNvPicPr>
            <a:picLocks noChangeAspect="1"/>
          </p:cNvPicPr>
          <p:nvPr/>
        </p:nvPicPr>
        <p:blipFill>
          <a:blip r:embed="rId4"/>
          <a:stretch>
            <a:fillRect/>
          </a:stretch>
        </p:blipFill>
        <p:spPr>
          <a:xfrm>
            <a:off x="4488240" y="836398"/>
            <a:ext cx="3939881" cy="1806097"/>
          </a:xfrm>
          <a:prstGeom prst="rect">
            <a:avLst/>
          </a:prstGeom>
        </p:spPr>
      </p:pic>
      <p:pic>
        <p:nvPicPr>
          <p:cNvPr id="7" name="Picture 6">
            <a:extLst>
              <a:ext uri="{FF2B5EF4-FFF2-40B4-BE49-F238E27FC236}">
                <a16:creationId xmlns:a16="http://schemas.microsoft.com/office/drawing/2014/main" id="{3D0DAC6D-2B0A-3F21-9AF9-F66672E0678D}"/>
              </a:ext>
            </a:extLst>
          </p:cNvPr>
          <p:cNvPicPr>
            <a:picLocks noChangeAspect="1"/>
          </p:cNvPicPr>
          <p:nvPr/>
        </p:nvPicPr>
        <p:blipFill>
          <a:blip r:embed="rId5"/>
          <a:stretch>
            <a:fillRect/>
          </a:stretch>
        </p:blipFill>
        <p:spPr>
          <a:xfrm>
            <a:off x="2655470" y="2967143"/>
            <a:ext cx="3802710" cy="17984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16" name="Google Shape;216;p25"/>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17" name="Google Shape;217;p25"/>
          <p:cNvSpPr txBox="1">
            <a:spLocks noGrp="1"/>
          </p:cNvSpPr>
          <p:nvPr>
            <p:ph type="title"/>
          </p:nvPr>
        </p:nvSpPr>
        <p:spPr>
          <a:xfrm>
            <a:off x="1445369" y="68935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FINDINGS </a:t>
            </a:r>
            <a:endParaRPr sz="3600">
              <a:latin typeface="Bookman Old Style"/>
              <a:ea typeface="Bookman Old Style"/>
              <a:cs typeface="Bookman Old Style"/>
              <a:sym typeface="Bookman Old Style"/>
            </a:endParaRPr>
          </a:p>
        </p:txBody>
      </p:sp>
      <p:sp>
        <p:nvSpPr>
          <p:cNvPr id="218" name="Google Shape;218;p25"/>
          <p:cNvSpPr txBox="1"/>
          <p:nvPr/>
        </p:nvSpPr>
        <p:spPr>
          <a:xfrm>
            <a:off x="1062650" y="1316650"/>
            <a:ext cx="6924300" cy="341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In initial preprocessing and analysis, we’ve found that XG boost and </a:t>
            </a:r>
            <a:r>
              <a:rPr lang="en-US">
                <a:latin typeface="Calibri"/>
                <a:ea typeface="Calibri"/>
                <a:cs typeface="Calibri"/>
                <a:sym typeface="Calibri"/>
              </a:rPr>
              <a:t>D</a:t>
            </a:r>
            <a:r>
              <a:rPr lang="en-US" sz="1400" b="0" i="0" u="none" strike="noStrike" cap="none">
                <a:solidFill>
                  <a:srgbClr val="000000"/>
                </a:solidFill>
                <a:latin typeface="Calibri"/>
                <a:ea typeface="Calibri"/>
                <a:cs typeface="Calibri"/>
                <a:sym typeface="Calibri"/>
              </a:rPr>
              <a:t>ecision Tree Classifier are giving the most accurate value in the analysis of password strength while also using Logistic regression and Naive Bayes.</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Provided inputs are segmented in the form of lists , when </a:t>
            </a:r>
            <a:r>
              <a:rPr lang="en-US">
                <a:latin typeface="Calibri"/>
                <a:ea typeface="Calibri"/>
                <a:cs typeface="Calibri"/>
                <a:sym typeface="Calibri"/>
              </a:rPr>
              <a:t>S</a:t>
            </a:r>
            <a:r>
              <a:rPr lang="en-US" sz="1400" b="0" i="0" u="none" strike="noStrike" cap="none">
                <a:solidFill>
                  <a:srgbClr val="000000"/>
                </a:solidFill>
                <a:latin typeface="Calibri"/>
                <a:ea typeface="Calibri"/>
                <a:cs typeface="Calibri"/>
                <a:sym typeface="Calibri"/>
              </a:rPr>
              <a:t>tructure </a:t>
            </a:r>
            <a:r>
              <a:rPr lang="en-US">
                <a:latin typeface="Calibri"/>
                <a:ea typeface="Calibri"/>
                <a:cs typeface="Calibri"/>
                <a:sym typeface="Calibri"/>
              </a:rPr>
              <a:t>S</a:t>
            </a:r>
            <a:r>
              <a:rPr lang="en-US" sz="1400" b="0" i="0" u="none" strike="noStrike" cap="none">
                <a:solidFill>
                  <a:srgbClr val="000000"/>
                </a:solidFill>
                <a:latin typeface="Calibri"/>
                <a:ea typeface="Calibri"/>
                <a:cs typeface="Calibri"/>
                <a:sym typeface="Calibri"/>
              </a:rPr>
              <a:t>egmentation </a:t>
            </a:r>
            <a:r>
              <a:rPr lang="en-US">
                <a:latin typeface="Calibri"/>
                <a:ea typeface="Calibri"/>
                <a:cs typeface="Calibri"/>
                <a:sym typeface="Calibri"/>
              </a:rPr>
              <a:t>A</a:t>
            </a:r>
            <a:r>
              <a:rPr lang="en-US" sz="1400" b="0" i="0" u="none" strike="noStrike" cap="none">
                <a:solidFill>
                  <a:srgbClr val="000000"/>
                </a:solidFill>
                <a:latin typeface="Calibri"/>
                <a:ea typeface="Calibri"/>
                <a:cs typeface="Calibri"/>
                <a:sym typeface="Calibri"/>
              </a:rPr>
              <a:t>lgorithm is used.</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B</a:t>
            </a:r>
            <a:r>
              <a:rPr lang="en-US" sz="1400" b="0" i="0" u="none" strike="noStrike" cap="none">
                <a:solidFill>
                  <a:srgbClr val="000000"/>
                </a:solidFill>
                <a:latin typeface="Calibri"/>
                <a:ea typeface="Calibri"/>
                <a:cs typeface="Calibri"/>
                <a:sym typeface="Calibri"/>
              </a:rPr>
              <a:t>idirectional </a:t>
            </a:r>
            <a:r>
              <a:rPr lang="en-US">
                <a:latin typeface="Calibri"/>
                <a:ea typeface="Calibri"/>
                <a:cs typeface="Calibri"/>
                <a:sym typeface="Calibri"/>
              </a:rPr>
              <a:t>M</a:t>
            </a:r>
            <a:r>
              <a:rPr lang="en-US" sz="1400" b="0" i="0" u="none" strike="noStrike" cap="none">
                <a:solidFill>
                  <a:srgbClr val="000000"/>
                </a:solidFill>
                <a:latin typeface="Calibri"/>
                <a:ea typeface="Calibri"/>
                <a:cs typeface="Calibri"/>
                <a:sym typeface="Calibri"/>
              </a:rPr>
              <a:t>atching </a:t>
            </a:r>
            <a:r>
              <a:rPr lang="en-US">
                <a:latin typeface="Calibri"/>
                <a:ea typeface="Calibri"/>
                <a:cs typeface="Calibri"/>
                <a:sym typeface="Calibri"/>
              </a:rPr>
              <a:t>A</a:t>
            </a:r>
            <a:r>
              <a:rPr lang="en-US" sz="1400" b="0" i="0" u="none" strike="noStrike" cap="none">
                <a:solidFill>
                  <a:srgbClr val="000000"/>
                </a:solidFill>
                <a:latin typeface="Calibri"/>
                <a:ea typeface="Calibri"/>
                <a:cs typeface="Calibri"/>
                <a:sym typeface="Calibri"/>
              </a:rPr>
              <a:t>lgorithm gives tags as output when password is provided. If tag value is 0 , then it  </a:t>
            </a:r>
            <a:r>
              <a:rPr lang="en-US">
                <a:latin typeface="Calibri"/>
                <a:ea typeface="Calibri"/>
                <a:cs typeface="Calibri"/>
                <a:sym typeface="Calibri"/>
              </a:rPr>
              <a:t>matches </a:t>
            </a:r>
            <a:r>
              <a:rPr lang="en-US" sz="1400" b="0" i="0" u="none" strike="noStrike" cap="none">
                <a:solidFill>
                  <a:srgbClr val="000000"/>
                </a:solidFill>
                <a:latin typeface="Calibri"/>
                <a:ea typeface="Calibri"/>
                <a:cs typeface="Calibri"/>
                <a:sym typeface="Calibri"/>
              </a:rPr>
              <a:t> </a:t>
            </a:r>
            <a:r>
              <a:rPr lang="en-US">
                <a:latin typeface="Calibri"/>
                <a:ea typeface="Calibri"/>
                <a:cs typeface="Calibri"/>
                <a:sym typeface="Calibri"/>
              </a:rPr>
              <a:t>to the </a:t>
            </a:r>
            <a:r>
              <a:rPr lang="en-US" sz="1400" b="0" i="0" u="none" strike="noStrike" cap="none">
                <a:solidFill>
                  <a:srgbClr val="000000"/>
                </a:solidFill>
                <a:latin typeface="Calibri"/>
                <a:ea typeface="Calibri"/>
                <a:cs typeface="Calibri"/>
                <a:sym typeface="Calibri"/>
              </a:rPr>
              <a:t> name, if tag value is 1,  then it</a:t>
            </a:r>
            <a:r>
              <a:rPr lang="en-US">
                <a:latin typeface="Calibri"/>
                <a:ea typeface="Calibri"/>
                <a:cs typeface="Calibri"/>
                <a:sym typeface="Calibri"/>
              </a:rPr>
              <a:t> matches to </a:t>
            </a:r>
            <a:r>
              <a:rPr lang="en-US" sz="1400" b="0" i="0" u="none" strike="noStrike" cap="none">
                <a:solidFill>
                  <a:srgbClr val="000000"/>
                </a:solidFill>
                <a:latin typeface="Calibri"/>
                <a:ea typeface="Calibri"/>
                <a:cs typeface="Calibri"/>
                <a:sym typeface="Calibri"/>
              </a:rPr>
              <a:t> date of birth,if tag value is 2 , then it </a:t>
            </a:r>
            <a:r>
              <a:rPr lang="en-US">
                <a:latin typeface="Calibri"/>
                <a:ea typeface="Calibri"/>
                <a:cs typeface="Calibri"/>
                <a:sym typeface="Calibri"/>
              </a:rPr>
              <a:t>matches to </a:t>
            </a:r>
            <a:r>
              <a:rPr lang="en-US" sz="1400" b="0" i="0" u="none" strike="noStrike" cap="none">
                <a:solidFill>
                  <a:srgbClr val="000000"/>
                </a:solidFill>
                <a:latin typeface="Calibri"/>
                <a:ea typeface="Calibri"/>
                <a:cs typeface="Calibri"/>
                <a:sym typeface="Calibri"/>
              </a:rPr>
              <a:t> identity number and so on. If the password is not matched with the users information then it will generate the output as “No Match”.</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The combined algorithm of </a:t>
            </a:r>
            <a:r>
              <a:rPr lang="en-US">
                <a:latin typeface="Calibri"/>
                <a:ea typeface="Calibri"/>
                <a:cs typeface="Calibri"/>
                <a:sym typeface="Calibri"/>
              </a:rPr>
              <a:t>S</a:t>
            </a:r>
            <a:r>
              <a:rPr lang="en-US" sz="1400" b="0" i="0" u="none" strike="noStrike" cap="none">
                <a:solidFill>
                  <a:srgbClr val="000000"/>
                </a:solidFill>
                <a:latin typeface="Calibri"/>
                <a:ea typeface="Calibri"/>
                <a:cs typeface="Calibri"/>
                <a:sym typeface="Calibri"/>
              </a:rPr>
              <a:t>coring and </a:t>
            </a:r>
            <a:r>
              <a:rPr lang="en-US">
                <a:latin typeface="Calibri"/>
                <a:ea typeface="Calibri"/>
                <a:cs typeface="Calibri"/>
                <a:sym typeface="Calibri"/>
              </a:rPr>
              <a:t>U</a:t>
            </a:r>
            <a:r>
              <a:rPr lang="en-US" sz="1400" b="0" i="0" u="none" strike="noStrike" cap="none">
                <a:solidFill>
                  <a:srgbClr val="000000"/>
                </a:solidFill>
                <a:latin typeface="Calibri"/>
                <a:ea typeface="Calibri"/>
                <a:cs typeface="Calibri"/>
                <a:sym typeface="Calibri"/>
              </a:rPr>
              <a:t>ser </a:t>
            </a:r>
            <a:r>
              <a:rPr lang="en-US">
                <a:latin typeface="Calibri"/>
                <a:ea typeface="Calibri"/>
                <a:cs typeface="Calibri"/>
                <a:sym typeface="Calibri"/>
              </a:rPr>
              <a:t>F</a:t>
            </a:r>
            <a:r>
              <a:rPr lang="en-US" sz="1400" b="0" i="0" u="none" strike="noStrike" cap="none">
                <a:solidFill>
                  <a:srgbClr val="000000"/>
                </a:solidFill>
                <a:latin typeface="Calibri"/>
                <a:ea typeface="Calibri"/>
                <a:cs typeface="Calibri"/>
                <a:sym typeface="Calibri"/>
              </a:rPr>
              <a:t>eedback </a:t>
            </a:r>
            <a:r>
              <a:rPr lang="en-US">
                <a:latin typeface="Calibri"/>
                <a:ea typeface="Calibri"/>
                <a:cs typeface="Calibri"/>
                <a:sym typeface="Calibri"/>
              </a:rPr>
              <a:t>A</a:t>
            </a:r>
            <a:r>
              <a:rPr lang="en-US" sz="1400" b="0" i="0" u="none" strike="noStrike" cap="none">
                <a:solidFill>
                  <a:srgbClr val="000000"/>
                </a:solidFill>
                <a:latin typeface="Calibri"/>
                <a:ea typeface="Calibri"/>
                <a:cs typeface="Calibri"/>
                <a:sym typeface="Calibri"/>
              </a:rPr>
              <a:t>lgorithms give the user, attributes like, score, password level strength and also suggestions to improve.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2</a:t>
            </a:fld>
            <a:endParaRPr>
              <a:latin typeface="Bookman Old Style"/>
              <a:ea typeface="Bookman Old Style"/>
              <a:cs typeface="Bookman Old Style"/>
              <a:sym typeface="Bookman Old Style"/>
            </a:endParaRPr>
          </a:p>
        </p:txBody>
      </p:sp>
      <p:sp>
        <p:nvSpPr>
          <p:cNvPr id="58" name="Google Shape;58;p8"/>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59" name="Google Shape;59;p8"/>
          <p:cNvSpPr txBox="1">
            <a:spLocks noGrp="1"/>
          </p:cNvSpPr>
          <p:nvPr>
            <p:ph type="title"/>
          </p:nvPr>
        </p:nvSpPr>
        <p:spPr>
          <a:xfrm>
            <a:off x="1072044" y="721625"/>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60" name="Google Shape;60;p8"/>
          <p:cNvSpPr txBox="1"/>
          <p:nvPr/>
        </p:nvSpPr>
        <p:spPr>
          <a:xfrm>
            <a:off x="118775" y="1521000"/>
            <a:ext cx="8813100" cy="2893800"/>
          </a:xfrm>
          <a:prstGeom prst="rect">
            <a:avLst/>
          </a:prstGeom>
          <a:noFill/>
          <a:ln>
            <a:noFill/>
          </a:ln>
        </p:spPr>
        <p:txBody>
          <a:bodyPr spcFirstLastPara="1" wrap="square" lIns="91425" tIns="45700" rIns="91425" bIns="45700" anchor="t" anchorCtr="0">
            <a:spAutoFit/>
          </a:bodyPr>
          <a:lstStyle/>
          <a:p>
            <a:pPr marL="457200" marR="0" lvl="0" indent="-317500" algn="just" rtl="0">
              <a:lnSpc>
                <a:spcPct val="100000"/>
              </a:lnSpc>
              <a:spcBef>
                <a:spcPts val="0"/>
              </a:spcBef>
              <a:spcAft>
                <a:spcPts val="0"/>
              </a:spcAft>
              <a:buClr>
                <a:schemeClr val="dk1"/>
              </a:buClr>
              <a:buSzPts val="1400"/>
              <a:buFont typeface="Bookman Old Style"/>
              <a:buChar char="●"/>
            </a:pPr>
            <a:r>
              <a:rPr lang="en-US" sz="1400" b="0" i="0" u="none" strike="noStrike" cap="none">
                <a:solidFill>
                  <a:schemeClr val="dk1"/>
                </a:solidFill>
                <a:latin typeface="Bookman Old Style"/>
                <a:ea typeface="Bookman Old Style"/>
                <a:cs typeface="Bookman Old Style"/>
                <a:sym typeface="Bookman Old Style"/>
              </a:rPr>
              <a:t>There is an increasing importance for information security with internet as a platform. </a:t>
            </a:r>
            <a:endParaRPr sz="1400" b="0" i="0" u="none" strike="noStrike" cap="none">
              <a:solidFill>
                <a:schemeClr val="dk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Bookman Old Style"/>
              <a:ea typeface="Bookman Old Style"/>
              <a:cs typeface="Bookman Old Style"/>
              <a:sym typeface="Bookman Old Style"/>
            </a:endParaRPr>
          </a:p>
          <a:p>
            <a:pPr marL="457200" marR="0" lvl="0" indent="-317500" algn="just" rtl="0">
              <a:lnSpc>
                <a:spcPct val="100000"/>
              </a:lnSpc>
              <a:spcBef>
                <a:spcPts val="0"/>
              </a:spcBef>
              <a:spcAft>
                <a:spcPts val="0"/>
              </a:spcAft>
              <a:buClr>
                <a:schemeClr val="dk1"/>
              </a:buClr>
              <a:buSzPts val="1400"/>
              <a:buFont typeface="Bookman Old Style"/>
              <a:buChar char="●"/>
            </a:pPr>
            <a:r>
              <a:rPr lang="en-US" sz="1400" b="0" i="0" u="none" strike="noStrike" cap="none">
                <a:solidFill>
                  <a:schemeClr val="dk1"/>
                </a:solidFill>
                <a:latin typeface="Bookman Old Style"/>
                <a:ea typeface="Bookman Old Style"/>
                <a:cs typeface="Bookman Old Style"/>
                <a:sym typeface="Bookman Old Style"/>
              </a:rPr>
              <a:t>To identify a user, password authentication is very much needed. Despite having access to both information security and authentication, users often give weak passwords because it is convenient for them to remember.</a:t>
            </a:r>
            <a:endParaRPr sz="1400" b="0" i="0" u="none" strike="noStrike" cap="none">
              <a:solidFill>
                <a:schemeClr val="dk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Bookman Old Style"/>
              <a:ea typeface="Bookman Old Style"/>
              <a:cs typeface="Bookman Old Style"/>
              <a:sym typeface="Bookman Old Style"/>
            </a:endParaRPr>
          </a:p>
          <a:p>
            <a:pPr marL="457200" marR="0" lvl="0" indent="-317500" algn="just" rtl="0">
              <a:lnSpc>
                <a:spcPct val="100000"/>
              </a:lnSpc>
              <a:spcBef>
                <a:spcPts val="0"/>
              </a:spcBef>
              <a:spcAft>
                <a:spcPts val="0"/>
              </a:spcAft>
              <a:buClr>
                <a:schemeClr val="dk1"/>
              </a:buClr>
              <a:buSzPts val="1400"/>
              <a:buFont typeface="Bookman Old Style"/>
              <a:buChar char="●"/>
            </a:pPr>
            <a:r>
              <a:rPr lang="en-US" sz="1400" b="0" i="0" u="none" strike="noStrike" cap="none">
                <a:solidFill>
                  <a:schemeClr val="dk1"/>
                </a:solidFill>
                <a:latin typeface="Bookman Old Style"/>
                <a:ea typeface="Bookman Old Style"/>
                <a:cs typeface="Bookman Old Style"/>
                <a:sym typeface="Bookman Old Style"/>
              </a:rPr>
              <a:t>However, today’s password strength evaluation methods do not necessarily consider user’s personal information, which in turn leads to security vulnerabilities.</a:t>
            </a:r>
            <a:endParaRPr sz="1400" b="0" i="0" u="none" strike="noStrike" cap="none">
              <a:solidFill>
                <a:schemeClr val="dk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Bookman Old Style"/>
              <a:ea typeface="Bookman Old Style"/>
              <a:cs typeface="Bookman Old Style"/>
              <a:sym typeface="Bookman Old Style"/>
            </a:endParaRPr>
          </a:p>
          <a:p>
            <a:pPr marL="457200" marR="0" lvl="0" indent="-317500" algn="just" rtl="0">
              <a:lnSpc>
                <a:spcPct val="100000"/>
              </a:lnSpc>
              <a:spcBef>
                <a:spcPts val="0"/>
              </a:spcBef>
              <a:spcAft>
                <a:spcPts val="0"/>
              </a:spcAft>
              <a:buClr>
                <a:schemeClr val="dk1"/>
              </a:buClr>
              <a:buSzPts val="1400"/>
              <a:buFont typeface="Bookman Old Style"/>
              <a:buChar char="●"/>
            </a:pPr>
            <a:r>
              <a:rPr lang="en-US" sz="1400" b="0" i="0" u="none" strike="noStrike" cap="none">
                <a:solidFill>
                  <a:schemeClr val="dk1"/>
                </a:solidFill>
                <a:latin typeface="Bookman Old Style"/>
                <a:ea typeface="Bookman Old Style"/>
                <a:cs typeface="Bookman Old Style"/>
                <a:sym typeface="Bookman Old Style"/>
              </a:rPr>
              <a:t>A password strength evaluation algorithm essentially based on user’s </a:t>
            </a:r>
            <a:r>
              <a:rPr lang="en-US">
                <a:solidFill>
                  <a:schemeClr val="dk1"/>
                </a:solidFill>
                <a:latin typeface="Bookman Old Style"/>
                <a:ea typeface="Bookman Old Style"/>
                <a:cs typeface="Bookman Old Style"/>
                <a:sym typeface="Bookman Old Style"/>
              </a:rPr>
              <a:t>personal </a:t>
            </a:r>
            <a:r>
              <a:rPr lang="en-US" sz="1400" b="0" i="0" u="none" strike="noStrike" cap="none">
                <a:solidFill>
                  <a:schemeClr val="dk1"/>
                </a:solidFill>
                <a:latin typeface="Bookman Old Style"/>
                <a:ea typeface="Bookman Old Style"/>
                <a:cs typeface="Bookman Old Style"/>
                <a:sym typeface="Bookman Old Style"/>
              </a:rPr>
              <a:t> information would improve the security of password </a:t>
            </a:r>
            <a:r>
              <a:rPr lang="en-US">
                <a:solidFill>
                  <a:schemeClr val="dk1"/>
                </a:solidFill>
                <a:latin typeface="Bookman Old Style"/>
                <a:ea typeface="Bookman Old Style"/>
                <a:cs typeface="Bookman Old Style"/>
                <a:sym typeface="Bookman Old Style"/>
              </a:rPr>
              <a:t>, </a:t>
            </a:r>
            <a:r>
              <a:rPr lang="en-US" sz="1400" b="0" i="0" u="none" strike="noStrike" cap="none">
                <a:solidFill>
                  <a:schemeClr val="dk1"/>
                </a:solidFill>
                <a:latin typeface="Bookman Old Style"/>
                <a:ea typeface="Bookman Old Style"/>
                <a:cs typeface="Bookman Old Style"/>
                <a:sym typeface="Bookman Old Style"/>
              </a:rPr>
              <a:t>letting the user know when a password is weak and also when it is strong.</a:t>
            </a:r>
            <a:endParaRPr sz="1400" b="0" i="0"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ookman Old Style"/>
              <a:ea typeface="Bookman Old Style"/>
              <a:cs typeface="Bookman Old Style"/>
              <a:sym typeface="Bookman Old Style"/>
            </a:endParaRPr>
          </a:p>
        </p:txBody>
      </p:sp>
      <p:sp>
        <p:nvSpPr>
          <p:cNvPr id="61" name="Google Shape;61;p8"/>
          <p:cNvSpPr txBox="1">
            <a:spLocks noGrp="1"/>
          </p:cNvSpPr>
          <p:nvPr>
            <p:ph type="ftr" idx="11"/>
          </p:nvPr>
        </p:nvSpPr>
        <p:spPr>
          <a:xfrm>
            <a:off x="3124200" y="4629389"/>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9748D8F-15E8-F26A-D9C0-D0B227FB71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9" name="Picture 8">
            <a:extLst>
              <a:ext uri="{FF2B5EF4-FFF2-40B4-BE49-F238E27FC236}">
                <a16:creationId xmlns:a16="http://schemas.microsoft.com/office/drawing/2014/main" id="{4E767355-76F5-399E-6BF7-0B3AD56A5C97}"/>
              </a:ext>
            </a:extLst>
          </p:cNvPr>
          <p:cNvPicPr>
            <a:picLocks noChangeAspect="1"/>
          </p:cNvPicPr>
          <p:nvPr/>
        </p:nvPicPr>
        <p:blipFill>
          <a:blip r:embed="rId2"/>
          <a:stretch>
            <a:fillRect/>
          </a:stretch>
        </p:blipFill>
        <p:spPr>
          <a:xfrm>
            <a:off x="1919882" y="281940"/>
            <a:ext cx="5304235" cy="4564380"/>
          </a:xfrm>
          <a:prstGeom prst="rect">
            <a:avLst/>
          </a:prstGeom>
        </p:spPr>
      </p:pic>
    </p:spTree>
    <p:extLst>
      <p:ext uri="{BB962C8B-B14F-4D97-AF65-F5344CB8AC3E}">
        <p14:creationId xmlns:p14="http://schemas.microsoft.com/office/powerpoint/2010/main" val="28703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7E7095-01CA-CE28-041C-4B85EE24EF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10" name="Picture 9">
            <a:extLst>
              <a:ext uri="{FF2B5EF4-FFF2-40B4-BE49-F238E27FC236}">
                <a16:creationId xmlns:a16="http://schemas.microsoft.com/office/drawing/2014/main" id="{C5E0F709-4F38-038B-1DDD-9A7922315D4E}"/>
              </a:ext>
            </a:extLst>
          </p:cNvPr>
          <p:cNvPicPr>
            <a:picLocks noChangeAspect="1"/>
          </p:cNvPicPr>
          <p:nvPr/>
        </p:nvPicPr>
        <p:blipFill>
          <a:blip r:embed="rId2"/>
          <a:stretch>
            <a:fillRect/>
          </a:stretch>
        </p:blipFill>
        <p:spPr>
          <a:xfrm>
            <a:off x="380999" y="1325880"/>
            <a:ext cx="4084319" cy="2659380"/>
          </a:xfrm>
          <a:prstGeom prst="rect">
            <a:avLst/>
          </a:prstGeom>
        </p:spPr>
      </p:pic>
      <p:pic>
        <p:nvPicPr>
          <p:cNvPr id="12" name="Picture 11">
            <a:extLst>
              <a:ext uri="{FF2B5EF4-FFF2-40B4-BE49-F238E27FC236}">
                <a16:creationId xmlns:a16="http://schemas.microsoft.com/office/drawing/2014/main" id="{5276A0E2-FF5A-DA8E-929C-A95F5DB3CB91}"/>
              </a:ext>
            </a:extLst>
          </p:cNvPr>
          <p:cNvPicPr>
            <a:picLocks noChangeAspect="1"/>
          </p:cNvPicPr>
          <p:nvPr/>
        </p:nvPicPr>
        <p:blipFill>
          <a:blip r:embed="rId3"/>
          <a:stretch>
            <a:fillRect/>
          </a:stretch>
        </p:blipFill>
        <p:spPr>
          <a:xfrm>
            <a:off x="4572000" y="1325881"/>
            <a:ext cx="4351020" cy="2606040"/>
          </a:xfrm>
          <a:prstGeom prst="rect">
            <a:avLst/>
          </a:prstGeom>
        </p:spPr>
      </p:pic>
    </p:spTree>
    <p:extLst>
      <p:ext uri="{BB962C8B-B14F-4D97-AF65-F5344CB8AC3E}">
        <p14:creationId xmlns:p14="http://schemas.microsoft.com/office/powerpoint/2010/main" val="3418119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24" name="Google Shape;224;p26"/>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25" name="Google Shape;225;p26"/>
          <p:cNvSpPr txBox="1">
            <a:spLocks noGrp="1"/>
          </p:cNvSpPr>
          <p:nvPr>
            <p:ph type="title"/>
          </p:nvPr>
        </p:nvSpPr>
        <p:spPr>
          <a:xfrm>
            <a:off x="1443475" y="259080"/>
            <a:ext cx="6117300" cy="116586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JUSTIFICATION</a:t>
            </a:r>
            <a:br>
              <a:rPr lang="en-US" sz="3600" dirty="0">
                <a:latin typeface="Bookman Old Style"/>
                <a:ea typeface="Bookman Old Style"/>
                <a:cs typeface="Bookman Old Style"/>
                <a:sym typeface="Bookman Old Style"/>
              </a:rPr>
            </a:br>
            <a:endParaRPr sz="3600" dirty="0">
              <a:latin typeface="Bookman Old Style"/>
              <a:ea typeface="Bookman Old Style"/>
              <a:cs typeface="Bookman Old Style"/>
              <a:sym typeface="Bookman Old Style"/>
            </a:endParaRPr>
          </a:p>
        </p:txBody>
      </p:sp>
      <p:sp>
        <p:nvSpPr>
          <p:cNvPr id="226" name="Google Shape;226;p26"/>
          <p:cNvSpPr txBox="1"/>
          <p:nvPr/>
        </p:nvSpPr>
        <p:spPr>
          <a:xfrm>
            <a:off x="945975" y="1542000"/>
            <a:ext cx="6882900" cy="304695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1.The parameters improved by the proposed system are:</a:t>
            </a:r>
            <a:endParaRPr sz="1400" b="0" i="0" u="none" strike="noStrike" cap="none" dirty="0">
              <a:solidFill>
                <a:srgbClr val="000000"/>
              </a:solidFill>
              <a:latin typeface="Calibri"/>
              <a:ea typeface="Calibri"/>
              <a:cs typeface="Calibri"/>
              <a:sym typeface="Calibri"/>
            </a:endParaRPr>
          </a:p>
          <a:p>
            <a:pPr marL="457200" marR="0" lvl="0" indent="-317500" algn="l" rtl="0">
              <a:lnSpc>
                <a:spcPct val="100000"/>
              </a:lnSpc>
              <a:spcBef>
                <a:spcPts val="0"/>
              </a:spcBef>
              <a:spcAft>
                <a:spcPts val="0"/>
              </a:spcAft>
              <a:buClr>
                <a:srgbClr val="000000"/>
              </a:buClr>
              <a:buSzPts val="1400"/>
              <a:buFont typeface="Calibri"/>
              <a:buChar char="●"/>
            </a:pPr>
            <a:r>
              <a:rPr lang="en-US" dirty="0">
                <a:latin typeface="Calibri"/>
                <a:ea typeface="Calibri"/>
                <a:cs typeface="Calibri"/>
                <a:sym typeface="Calibri"/>
              </a:rPr>
              <a:t>S</a:t>
            </a:r>
            <a:r>
              <a:rPr lang="en-US" sz="1400" b="0" i="0" u="none" strike="noStrike" cap="none" dirty="0">
                <a:solidFill>
                  <a:srgbClr val="000000"/>
                </a:solidFill>
                <a:latin typeface="Calibri"/>
                <a:ea typeface="Calibri"/>
                <a:cs typeface="Calibri"/>
                <a:sym typeface="Calibri"/>
              </a:rPr>
              <a:t>cores of passwords </a:t>
            </a:r>
            <a:endParaRPr sz="1400" b="0" i="0" u="none" strike="noStrike" cap="none" dirty="0">
              <a:solidFill>
                <a:srgbClr val="000000"/>
              </a:solidFill>
              <a:latin typeface="Calibri"/>
              <a:ea typeface="Calibri"/>
              <a:cs typeface="Calibri"/>
              <a:sym typeface="Calibri"/>
            </a:endParaRPr>
          </a:p>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dirty="0">
                <a:solidFill>
                  <a:srgbClr val="000000"/>
                </a:solidFill>
                <a:latin typeface="Calibri"/>
                <a:ea typeface="Calibri"/>
                <a:cs typeface="Calibri"/>
                <a:sym typeface="Calibri"/>
              </a:rPr>
              <a:t>Strength of passwords</a:t>
            </a:r>
            <a:endParaRPr sz="1400" b="0" i="0" u="none" strike="noStrike" cap="none" dirty="0">
              <a:solidFill>
                <a:srgbClr val="000000"/>
              </a:solidFill>
              <a:latin typeface="Calibri"/>
              <a:ea typeface="Calibri"/>
              <a:cs typeface="Calibri"/>
              <a:sym typeface="Calibri"/>
            </a:endParaRPr>
          </a:p>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dirty="0">
                <a:solidFill>
                  <a:srgbClr val="000000"/>
                </a:solidFill>
                <a:latin typeface="Calibri"/>
                <a:ea typeface="Calibri"/>
                <a:cs typeface="Calibri"/>
                <a:sym typeface="Calibri"/>
              </a:rPr>
              <a:t>User Feedback</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2.We have used a mathematical formula for calculating the score of a password’</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a:solidFill>
                  <a:srgbClr val="000000"/>
                </a:solidFill>
                <a:highlight>
                  <a:schemeClr val="lt2"/>
                </a:highlight>
                <a:latin typeface="Calibri"/>
                <a:ea typeface="Calibri"/>
                <a:cs typeface="Calibri"/>
                <a:sym typeface="Calibri"/>
              </a:rPr>
              <a:t>          </a:t>
            </a:r>
            <a:r>
              <a:rPr lang="en-US" sz="1600" b="0" i="0" u="none" strike="noStrike" cap="none" dirty="0">
                <a:solidFill>
                  <a:srgbClr val="000000"/>
                </a:solidFill>
                <a:highlight>
                  <a:schemeClr val="lt2"/>
                </a:highlight>
                <a:latin typeface="Calibri"/>
                <a:ea typeface="Calibri"/>
                <a:cs typeface="Calibri"/>
                <a:sym typeface="Calibri"/>
              </a:rPr>
              <a:t>     </a:t>
            </a:r>
            <a:endParaRPr sz="1600" b="0" i="0" u="none" strike="noStrike" cap="none" dirty="0">
              <a:solidFill>
                <a:srgbClr val="000000"/>
              </a:solidFill>
              <a:highlight>
                <a:schemeClr val="lt2"/>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highlight>
                  <a:schemeClr val="lt2"/>
                </a:highlight>
                <a:latin typeface="Calibri"/>
                <a:ea typeface="Calibri"/>
                <a:cs typeface="Calibri"/>
                <a:sym typeface="Calibri"/>
              </a:rPr>
              <a:t>  </a:t>
            </a:r>
            <a:r>
              <a:rPr lang="en-US" sz="1600" b="0" i="0" u="none" strike="noStrike" cap="none" dirty="0">
                <a:solidFill>
                  <a:srgbClr val="000000"/>
                </a:solidFill>
                <a:latin typeface="Calibri"/>
                <a:ea typeface="Calibri"/>
                <a:cs typeface="Calibri"/>
                <a:sym typeface="Calibri"/>
              </a:rPr>
              <a:t>                             </a:t>
            </a:r>
            <a:r>
              <a:rPr lang="en-US" sz="1250" b="0" i="0" u="none" strike="noStrike" cap="none" dirty="0">
                <a:solidFill>
                  <a:srgbClr val="CCCCCC"/>
                </a:solidFill>
                <a:latin typeface="Courier New"/>
                <a:ea typeface="Courier New"/>
                <a:cs typeface="Courier New"/>
                <a:sym typeface="Courier New"/>
              </a:rPr>
              <a:t> </a:t>
            </a:r>
            <a:r>
              <a:rPr lang="en-US" sz="1250" b="1" i="0" u="none" strike="noStrike" cap="none" dirty="0">
                <a:solidFill>
                  <a:schemeClr val="dk1"/>
                </a:solidFill>
                <a:latin typeface="Bookman Old Style"/>
                <a:ea typeface="Bookman Old Style"/>
                <a:cs typeface="Bookman Old Style"/>
                <a:sym typeface="Bookman Old Style"/>
              </a:rPr>
              <a:t>score+= attribute * </a:t>
            </a:r>
            <a:r>
              <a:rPr lang="en-US" sz="1250" b="1" i="0" u="none" strike="noStrike" cap="none" dirty="0" err="1">
                <a:solidFill>
                  <a:schemeClr val="dk1"/>
                </a:solidFill>
                <a:latin typeface="Bookman Old Style"/>
                <a:ea typeface="Bookman Old Style"/>
                <a:cs typeface="Bookman Old Style"/>
                <a:sym typeface="Bookman Old Style"/>
              </a:rPr>
              <a:t>len</a:t>
            </a:r>
            <a:r>
              <a:rPr lang="en-US" sz="1250" b="1" i="0" u="none" strike="noStrike" cap="none" dirty="0">
                <a:solidFill>
                  <a:schemeClr val="dk1"/>
                </a:solidFill>
                <a:latin typeface="Bookman Old Style"/>
                <a:ea typeface="Bookman Old Style"/>
                <a:cs typeface="Bookman Old Style"/>
                <a:sym typeface="Bookman Old Style"/>
              </a:rPr>
              <a:t>(password)</a:t>
            </a:r>
            <a:endParaRPr sz="1250" b="1" i="0" u="none" strike="noStrike" cap="none"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US"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3. Our parameters have improved as we combined both </a:t>
            </a:r>
            <a:r>
              <a:rPr lang="en-US" dirty="0">
                <a:latin typeface="Calibri"/>
                <a:ea typeface="Calibri"/>
                <a:cs typeface="Calibri"/>
                <a:sym typeface="Calibri"/>
              </a:rPr>
              <a:t>S</a:t>
            </a:r>
            <a:r>
              <a:rPr lang="en-US" sz="1400" b="0" i="0" u="none" strike="noStrike" cap="none" dirty="0">
                <a:solidFill>
                  <a:srgbClr val="000000"/>
                </a:solidFill>
                <a:latin typeface="Calibri"/>
                <a:ea typeface="Calibri"/>
                <a:cs typeface="Calibri"/>
                <a:sym typeface="Calibri"/>
              </a:rPr>
              <a:t>coring </a:t>
            </a:r>
            <a:r>
              <a:rPr lang="en-US" dirty="0">
                <a:latin typeface="Calibri"/>
                <a:ea typeface="Calibri"/>
                <a:cs typeface="Calibri"/>
                <a:sym typeface="Calibri"/>
              </a:rPr>
              <a:t>A</a:t>
            </a:r>
            <a:r>
              <a:rPr lang="en-US" sz="1400" b="0" i="0" u="none" strike="noStrike" cap="none" dirty="0">
                <a:solidFill>
                  <a:srgbClr val="000000"/>
                </a:solidFill>
                <a:latin typeface="Calibri"/>
                <a:ea typeface="Calibri"/>
                <a:cs typeface="Calibri"/>
                <a:sym typeface="Calibri"/>
              </a:rPr>
              <a:t>lgorithm and User </a:t>
            </a:r>
            <a:r>
              <a:rPr lang="en-US" dirty="0">
                <a:latin typeface="Calibri"/>
                <a:ea typeface="Calibri"/>
                <a:cs typeface="Calibri"/>
                <a:sym typeface="Calibri"/>
              </a:rPr>
              <a:t>F</a:t>
            </a:r>
            <a:r>
              <a:rPr lang="en-US" sz="1400" b="0" i="0" u="none" strike="noStrike" cap="none" dirty="0">
                <a:solidFill>
                  <a:srgbClr val="000000"/>
                </a:solidFill>
                <a:latin typeface="Calibri"/>
                <a:ea typeface="Calibri"/>
                <a:cs typeface="Calibri"/>
                <a:sym typeface="Calibri"/>
              </a:rPr>
              <a:t>eedback </a:t>
            </a:r>
            <a:r>
              <a:rPr lang="en-US" dirty="0">
                <a:latin typeface="Calibri"/>
                <a:ea typeface="Calibri"/>
                <a:cs typeface="Calibri"/>
                <a:sym typeface="Calibri"/>
              </a:rPr>
              <a:t>A</a:t>
            </a:r>
            <a:r>
              <a:rPr lang="en-US" sz="1400" b="0" i="0" u="none" strike="noStrike" cap="none" dirty="0">
                <a:solidFill>
                  <a:srgbClr val="000000"/>
                </a:solidFill>
                <a:latin typeface="Calibri"/>
                <a:ea typeface="Calibri"/>
                <a:cs typeface="Calibri"/>
                <a:sym typeface="Calibri"/>
              </a:rPr>
              <a:t>lgorithm. It increased the performance compared to the previous methods.</a:t>
            </a:r>
            <a:endParaRPr sz="1400" b="0" i="0" u="none" strike="noStrike" cap="none" dirty="0">
              <a:solidFill>
                <a:srgbClr val="000000"/>
              </a:solidFill>
              <a:latin typeface="Calibri"/>
              <a:ea typeface="Calibri"/>
              <a:cs typeface="Calibri"/>
              <a:sym typeface="Calibri"/>
            </a:endParaRPr>
          </a:p>
        </p:txBody>
      </p:sp>
      <p:graphicFrame>
        <p:nvGraphicFramePr>
          <p:cNvPr id="227" name="Google Shape;227;p26"/>
          <p:cNvGraphicFramePr/>
          <p:nvPr>
            <p:extLst>
              <p:ext uri="{D42A27DB-BD31-4B8C-83A1-F6EECF244321}">
                <p14:modId xmlns:p14="http://schemas.microsoft.com/office/powerpoint/2010/main" val="2384950976"/>
              </p:ext>
            </p:extLst>
          </p:nvPr>
        </p:nvGraphicFramePr>
        <p:xfrm>
          <a:off x="1090755" y="2779931"/>
          <a:ext cx="6738120" cy="1280130"/>
        </p:xfrm>
        <a:graphic>
          <a:graphicData uri="http://schemas.openxmlformats.org/drawingml/2006/table">
            <a:tbl>
              <a:tblPr>
                <a:noFill/>
                <a:tableStyleId>{1D367BAD-E9BA-49B9-B020-8749B6C14C37}</a:tableStyleId>
              </a:tblPr>
              <a:tblGrid>
                <a:gridCol w="6738120">
                  <a:extLst>
                    <a:ext uri="{9D8B030D-6E8A-4147-A177-3AD203B41FA5}">
                      <a16:colId xmlns:a16="http://schemas.microsoft.com/office/drawing/2014/main" val="20000"/>
                    </a:ext>
                  </a:extLst>
                </a:gridCol>
              </a:tblGrid>
              <a:tr h="1139160">
                <a:tc>
                  <a:txBody>
                    <a:bodyPr/>
                    <a:lstStyle/>
                    <a:p>
                      <a:pPr marL="0" marR="0" lvl="0" indent="0" algn="l" rtl="0">
                        <a:lnSpc>
                          <a:spcPct val="100000"/>
                        </a:lnSpc>
                        <a:spcBef>
                          <a:spcPts val="0"/>
                        </a:spcBef>
                        <a:spcAft>
                          <a:spcPts val="0"/>
                        </a:spcAft>
                        <a:buClr>
                          <a:srgbClr val="000000"/>
                        </a:buClr>
                        <a:buSzPts val="1400"/>
                        <a:buFont typeface="Arial"/>
                        <a:buNone/>
                      </a:pPr>
                      <a:endParaRPr lang="en-US" sz="1400" u="none" strike="noStrike" cap="none" dirty="0"/>
                    </a:p>
                    <a:p>
                      <a:pPr marL="0" marR="0" lvl="0" indent="0" algn="l" rtl="0">
                        <a:lnSpc>
                          <a:spcPct val="100000"/>
                        </a:lnSpc>
                        <a:spcBef>
                          <a:spcPts val="0"/>
                        </a:spcBef>
                        <a:spcAft>
                          <a:spcPts val="0"/>
                        </a:spcAft>
                        <a:buClr>
                          <a:srgbClr val="000000"/>
                        </a:buClr>
                        <a:buSzPts val="1400"/>
                        <a:buFont typeface="Arial"/>
                        <a:buNone/>
                      </a:pPr>
                      <a:endParaRPr lang="en-US" sz="1600" u="none" strike="noStrike" cap="none" dirty="0"/>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Where, attribute=length _ weight [or] uppercase _ weight [or] lowercase _ weight [or] special _ char_ weight [or] digit _ weight</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3</a:t>
            </a:fld>
            <a:endParaRPr>
              <a:latin typeface="Bookman Old Style"/>
              <a:ea typeface="Bookman Old Style"/>
              <a:cs typeface="Bookman Old Style"/>
              <a:sym typeface="Bookman Old Style"/>
            </a:endParaRPr>
          </a:p>
        </p:txBody>
      </p:sp>
      <p:sp>
        <p:nvSpPr>
          <p:cNvPr id="67" name="Google Shape;67;p9"/>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68" name="Google Shape;68;p9"/>
          <p:cNvSpPr txBox="1">
            <a:spLocks noGrp="1"/>
          </p:cNvSpPr>
          <p:nvPr>
            <p:ph type="title"/>
          </p:nvPr>
        </p:nvSpPr>
        <p:spPr>
          <a:xfrm>
            <a:off x="1513344" y="825975"/>
            <a:ext cx="6117300" cy="6273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PROBLEM STATEMENT</a:t>
            </a:r>
            <a:endParaRPr sz="3600">
              <a:latin typeface="Bookman Old Style"/>
              <a:ea typeface="Bookman Old Style"/>
              <a:cs typeface="Bookman Old Style"/>
              <a:sym typeface="Bookman Old Style"/>
            </a:endParaRPr>
          </a:p>
        </p:txBody>
      </p:sp>
      <p:sp>
        <p:nvSpPr>
          <p:cNvPr id="69" name="Google Shape;69;p9"/>
          <p:cNvSpPr txBox="1">
            <a:spLocks noGrp="1"/>
          </p:cNvSpPr>
          <p:nvPr>
            <p:ph type="ftr" idx="11"/>
          </p:nvPr>
        </p:nvSpPr>
        <p:spPr>
          <a:xfrm>
            <a:off x="3124200" y="4608189"/>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70" name="Google Shape;70;p9"/>
          <p:cNvSpPr txBox="1"/>
          <p:nvPr/>
        </p:nvSpPr>
        <p:spPr>
          <a:xfrm>
            <a:off x="876150" y="1580550"/>
            <a:ext cx="7391700" cy="2339072"/>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Bookman Old Style"/>
                <a:ea typeface="Bookman Old Style"/>
                <a:cs typeface="Bookman Old Style"/>
                <a:sym typeface="Bookman Old Style"/>
              </a:rPr>
              <a:t>A password strength evaluation system allows the user know when their password is weak and also when it is strong. It is needed because the user always tries to fill out a password that is easy for them to remember. The existing methods, like rule based method, pattern matching method and attack algorithm have their drawbacks and work for limited parameters. The implemented, structure Segmentation and Bi directional algorithms give the relationship between passwords and users’ personal information, but they do not provide the strength and feedback to the user.</a:t>
            </a:r>
            <a:endParaRPr sz="1400" b="0" i="0" u="none" strike="noStrike" cap="none" dirty="0">
              <a:solidFill>
                <a:schemeClr val="dk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025981-D7A3-5409-CEF2-6293ED8ADA20}"/>
              </a:ext>
            </a:extLst>
          </p:cNvPr>
          <p:cNvSpPr>
            <a:spLocks noGrp="1"/>
          </p:cNvSpPr>
          <p:nvPr>
            <p:ph type="title"/>
          </p:nvPr>
        </p:nvSpPr>
        <p:spPr/>
        <p:txBody>
          <a:bodyPr/>
          <a:lstStyle/>
          <a:p>
            <a:r>
              <a:rPr lang="en-US" sz="4000" b="1" dirty="0"/>
              <a:t>EXISTING METHODS</a:t>
            </a:r>
            <a:endParaRPr lang="en-IN" sz="4000" b="1" dirty="0"/>
          </a:p>
        </p:txBody>
      </p:sp>
      <p:sp>
        <p:nvSpPr>
          <p:cNvPr id="7" name="Text Placeholder 6">
            <a:extLst>
              <a:ext uri="{FF2B5EF4-FFF2-40B4-BE49-F238E27FC236}">
                <a16:creationId xmlns:a16="http://schemas.microsoft.com/office/drawing/2014/main" id="{22A7CD2D-235D-F2F0-4E4D-22C3D2E2C3AB}"/>
              </a:ext>
            </a:extLst>
          </p:cNvPr>
          <p:cNvSpPr>
            <a:spLocks noGrp="1"/>
          </p:cNvSpPr>
          <p:nvPr>
            <p:ph type="body" idx="1"/>
          </p:nvPr>
        </p:nvSpPr>
        <p:spPr/>
        <p:txBody>
          <a:bodyPr/>
          <a:lstStyle/>
          <a:p>
            <a:pPr marL="0" indent="0">
              <a:buNone/>
            </a:pPr>
            <a:r>
              <a:rPr lang="en-US" sz="1600" b="0" i="0" u="none" strike="noStrike" cap="none" dirty="0">
                <a:solidFill>
                  <a:schemeClr val="dk1"/>
                </a:solidFill>
                <a:latin typeface="Bookman Old Style"/>
                <a:ea typeface="Bookman Old Style"/>
                <a:cs typeface="Bookman Old Style"/>
                <a:sym typeface="Bookman Old Style"/>
              </a:rPr>
              <a:t>There are existing methods, like rule based method, pattern matching method and attack algorithm. Every method has a drawback and works for limited parameters.</a:t>
            </a:r>
            <a:endParaRPr lang="en-IN" sz="1600" dirty="0">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Calibri"/>
                <a:ea typeface="Calibri"/>
                <a:cs typeface="Calibri"/>
                <a:sym typeface="Calibri"/>
              </a:rPr>
              <a:t>Structure segmentation and Bi-directional algorithms:</a:t>
            </a:r>
          </a:p>
          <a:p>
            <a:pPr marL="0" marR="0" lvl="0" indent="0" algn="l" rtl="0">
              <a:lnSpc>
                <a:spcPct val="100000"/>
              </a:lnSpc>
              <a:spcBef>
                <a:spcPts val="0"/>
              </a:spcBef>
              <a:spcAft>
                <a:spcPts val="0"/>
              </a:spcAft>
              <a:buClr>
                <a:srgbClr val="000000"/>
              </a:buClr>
              <a:buSzPts val="1400"/>
              <a:buFont typeface="Arial"/>
              <a:buNone/>
            </a:pPr>
            <a:endParaRPr lang="en-US" sz="1600" b="1" i="0" u="none" strike="noStrike" cap="none" dirty="0">
              <a:solidFill>
                <a:srgbClr val="000000"/>
              </a:solidFill>
              <a:latin typeface="Calibri"/>
              <a:ea typeface="Calibri"/>
              <a:cs typeface="Calibri"/>
              <a:sym typeface="Calibri"/>
            </a:endParaRPr>
          </a:p>
          <a:p>
            <a:pPr marL="457200" marR="0" lvl="0" indent="-317500" algn="l" rtl="0">
              <a:lnSpc>
                <a:spcPct val="100000"/>
              </a:lnSpc>
              <a:spcBef>
                <a:spcPts val="0"/>
              </a:spcBef>
              <a:spcAft>
                <a:spcPts val="0"/>
              </a:spcAft>
              <a:buClr>
                <a:schemeClr val="dk1"/>
              </a:buClr>
              <a:buSzPts val="1400"/>
              <a:buFont typeface="Calibri"/>
              <a:buChar char="●"/>
            </a:pPr>
            <a:r>
              <a:rPr lang="en-US" sz="1600" b="0" i="0" u="none" strike="noStrike" cap="none" dirty="0">
                <a:solidFill>
                  <a:schemeClr val="dk1"/>
                </a:solidFill>
                <a:latin typeface="Calibri"/>
                <a:ea typeface="Calibri"/>
                <a:cs typeface="Calibri"/>
                <a:sym typeface="Calibri"/>
              </a:rPr>
              <a:t>It is to investigate how user’s personal information is included into their passwords.</a:t>
            </a:r>
          </a:p>
          <a:p>
            <a:pPr marL="457200" marR="0" lvl="0" indent="-317500" algn="l" rtl="0">
              <a:lnSpc>
                <a:spcPct val="100000"/>
              </a:lnSpc>
              <a:spcBef>
                <a:spcPts val="0"/>
              </a:spcBef>
              <a:spcAft>
                <a:spcPts val="0"/>
              </a:spcAft>
              <a:buClr>
                <a:schemeClr val="dk1"/>
              </a:buClr>
              <a:buSzPts val="1400"/>
              <a:buFont typeface="Calibri"/>
              <a:buChar char="●"/>
            </a:pPr>
            <a:r>
              <a:rPr lang="en-US" sz="1600" b="0" i="0" u="none" strike="noStrike" cap="none" dirty="0">
                <a:solidFill>
                  <a:schemeClr val="dk1"/>
                </a:solidFill>
                <a:latin typeface="Calibri"/>
                <a:ea typeface="Calibri"/>
                <a:cs typeface="Calibri"/>
                <a:sym typeface="Calibri"/>
              </a:rPr>
              <a:t>Structure segmentation characterizes the information provided and divides it into segments.</a:t>
            </a:r>
          </a:p>
          <a:p>
            <a:pPr marL="457200" marR="0" lvl="0" indent="-317500" algn="l" rtl="0">
              <a:lnSpc>
                <a:spcPct val="100000"/>
              </a:lnSpc>
              <a:spcBef>
                <a:spcPts val="0"/>
              </a:spcBef>
              <a:spcAft>
                <a:spcPts val="0"/>
              </a:spcAft>
              <a:buClr>
                <a:schemeClr val="dk1"/>
              </a:buClr>
              <a:buSzPts val="1400"/>
              <a:buFont typeface="Calibri"/>
              <a:buChar char="●"/>
            </a:pPr>
            <a:r>
              <a:rPr lang="en-US" sz="1600" b="0" i="0" u="none" strike="noStrike" cap="none" dirty="0">
                <a:solidFill>
                  <a:schemeClr val="dk1"/>
                </a:solidFill>
                <a:latin typeface="Calibri"/>
                <a:ea typeface="Calibri"/>
                <a:cs typeface="Calibri"/>
                <a:sym typeface="Calibri"/>
              </a:rPr>
              <a:t>Every type of information is divided accordingly.</a:t>
            </a:r>
          </a:p>
          <a:p>
            <a:pPr marL="457200" marR="0" lvl="0" indent="-317500" algn="l" rtl="0">
              <a:lnSpc>
                <a:spcPct val="100000"/>
              </a:lnSpc>
              <a:spcBef>
                <a:spcPts val="0"/>
              </a:spcBef>
              <a:spcAft>
                <a:spcPts val="0"/>
              </a:spcAft>
              <a:buClr>
                <a:schemeClr val="dk1"/>
              </a:buClr>
              <a:buSzPts val="1400"/>
              <a:buFont typeface="Calibri"/>
              <a:buChar char="●"/>
            </a:pPr>
            <a:r>
              <a:rPr lang="en-US" sz="1600" b="0" i="0" u="none" strike="noStrike" cap="none" dirty="0">
                <a:solidFill>
                  <a:schemeClr val="dk1"/>
                </a:solidFill>
                <a:latin typeface="Calibri"/>
                <a:ea typeface="Calibri"/>
                <a:cs typeface="Calibri"/>
                <a:sym typeface="Calibri"/>
              </a:rPr>
              <a:t>Bidirectional matching algorithm checks if the password </a:t>
            </a:r>
            <a:r>
              <a:rPr lang="en-US" sz="800" dirty="0">
                <a:solidFill>
                  <a:schemeClr val="dk1"/>
                </a:solidFill>
                <a:latin typeface="Calibri"/>
                <a:ea typeface="Calibri"/>
                <a:cs typeface="Calibri"/>
                <a:sym typeface="Calibri"/>
              </a:rPr>
              <a:t>comprises of </a:t>
            </a:r>
            <a:r>
              <a:rPr lang="en-US" sz="1600" b="0" i="0" u="none" strike="noStrike" cap="none" dirty="0">
                <a:solidFill>
                  <a:schemeClr val="dk1"/>
                </a:solidFill>
                <a:latin typeface="Calibri"/>
                <a:ea typeface="Calibri"/>
                <a:cs typeface="Calibri"/>
                <a:sym typeface="Calibri"/>
              </a:rPr>
              <a:t> personal information. It gives tag numbers. </a:t>
            </a:r>
          </a:p>
          <a:p>
            <a:pPr marL="457200" marR="0" lvl="0" indent="-317500" algn="l" rtl="0">
              <a:lnSpc>
                <a:spcPct val="100000"/>
              </a:lnSpc>
              <a:spcBef>
                <a:spcPts val="0"/>
              </a:spcBef>
              <a:spcAft>
                <a:spcPts val="0"/>
              </a:spcAft>
              <a:buClr>
                <a:schemeClr val="dk1"/>
              </a:buClr>
              <a:buSzPts val="1400"/>
              <a:buFont typeface="Calibri"/>
              <a:buChar char="●"/>
            </a:pPr>
            <a:r>
              <a:rPr lang="en-US" sz="1600" b="0" i="0" u="none" strike="noStrike" cap="none" dirty="0">
                <a:solidFill>
                  <a:schemeClr val="dk1"/>
                </a:solidFill>
                <a:latin typeface="Calibri"/>
                <a:ea typeface="Calibri"/>
                <a:cs typeface="Calibri"/>
                <a:sym typeface="Calibri"/>
              </a:rPr>
              <a:t>For example, if tag is 0, it means the password is matching with the name of the user.</a:t>
            </a:r>
          </a:p>
          <a:p>
            <a:pPr marL="0" indent="0">
              <a:buNone/>
            </a:pPr>
            <a:endParaRPr lang="en-US" sz="1600" b="0" i="0" u="none" strike="noStrike" cap="none" dirty="0">
              <a:solidFill>
                <a:schemeClr val="dk1"/>
              </a:solidFill>
              <a:latin typeface="Bookman Old Style"/>
              <a:ea typeface="Bookman Old Style"/>
              <a:cs typeface="Bookman Old Style"/>
              <a:sym typeface="Bookman Old Style"/>
            </a:endParaRPr>
          </a:p>
        </p:txBody>
      </p:sp>
      <p:sp>
        <p:nvSpPr>
          <p:cNvPr id="5" name="Slide Number Placeholder 4">
            <a:extLst>
              <a:ext uri="{FF2B5EF4-FFF2-40B4-BE49-F238E27FC236}">
                <a16:creationId xmlns:a16="http://schemas.microsoft.com/office/drawing/2014/main" id="{C41E3E69-182D-0C54-22FE-4701D2DF18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2773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76" name="Google Shape;76;p10"/>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77" name="Google Shape;77;p10"/>
          <p:cNvSpPr txBox="1">
            <a:spLocks noGrp="1"/>
          </p:cNvSpPr>
          <p:nvPr>
            <p:ph type="title"/>
          </p:nvPr>
        </p:nvSpPr>
        <p:spPr>
          <a:xfrm>
            <a:off x="1369019" y="954475"/>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78" name="Google Shape;78;p10"/>
          <p:cNvSpPr txBox="1">
            <a:spLocks noGrp="1"/>
          </p:cNvSpPr>
          <p:nvPr>
            <p:ph type="ftr" idx="11"/>
          </p:nvPr>
        </p:nvSpPr>
        <p:spPr>
          <a:xfrm>
            <a:off x="2979875" y="4608189"/>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79" name="Google Shape;79;p10"/>
          <p:cNvSpPr txBox="1"/>
          <p:nvPr/>
        </p:nvSpPr>
        <p:spPr>
          <a:xfrm>
            <a:off x="839925" y="1718050"/>
            <a:ext cx="7582800" cy="190818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Bookman Old Style"/>
                <a:ea typeface="Bookman Old Style"/>
                <a:cs typeface="Bookman Old Style"/>
                <a:sym typeface="Bookman Old Style"/>
              </a:rPr>
              <a:t>This proposed method investigates how the user’s personal information is incorporated into their passwords while also measuring a correlation between them. And then password strength evaluation method is processed. </a:t>
            </a:r>
            <a:endParaRPr sz="1400" b="0" i="0" u="none" strike="noStrike" cap="none"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Bookman Old Style"/>
                <a:ea typeface="Bookman Old Style"/>
                <a:cs typeface="Bookman Old Style"/>
                <a:sym typeface="Bookman Old Style"/>
              </a:rPr>
              <a:t>Some of the key areas of the system are:</a:t>
            </a:r>
            <a:endParaRPr sz="1400" b="0" i="0" u="none" strike="noStrike" cap="none" dirty="0">
              <a:solidFill>
                <a:schemeClr val="dk1"/>
              </a:solidFill>
              <a:latin typeface="Bookman Old Style"/>
              <a:ea typeface="Bookman Old Style"/>
              <a:cs typeface="Bookman Old Style"/>
              <a:sym typeface="Bookman Old Style"/>
            </a:endParaRPr>
          </a:p>
          <a:p>
            <a:pPr marL="457200" marR="0" lvl="0" indent="-317500" algn="l" rtl="0">
              <a:lnSpc>
                <a:spcPct val="100000"/>
              </a:lnSpc>
              <a:spcBef>
                <a:spcPts val="0"/>
              </a:spcBef>
              <a:spcAft>
                <a:spcPts val="0"/>
              </a:spcAft>
              <a:buClr>
                <a:schemeClr val="dk1"/>
              </a:buClr>
              <a:buSzPts val="1400"/>
              <a:buFont typeface="Bookman Old Style"/>
              <a:buChar char="●"/>
            </a:pPr>
            <a:r>
              <a:rPr lang="en-US" sz="1400" b="0" i="0" u="none" strike="noStrike" cap="none" dirty="0">
                <a:solidFill>
                  <a:schemeClr val="dk1"/>
                </a:solidFill>
                <a:latin typeface="Bookman Old Style"/>
                <a:ea typeface="Bookman Old Style"/>
                <a:cs typeface="Bookman Old Style"/>
                <a:sym typeface="Bookman Old Style"/>
              </a:rPr>
              <a:t>Basic preprocessing.</a:t>
            </a:r>
            <a:r>
              <a:rPr sz="1400" b="0" i="0" u="none" strike="noStrike" cap="none" dirty="0">
                <a:solidFill>
                  <a:schemeClr val="dk1"/>
                </a:solidFill>
                <a:latin typeface="Bookman Old Style"/>
                <a:ea typeface="Bookman Old Style"/>
                <a:cs typeface="Bookman Old Style"/>
                <a:sym typeface="Bookman Old Style"/>
              </a:rPr>
              <a:t> </a:t>
            </a:r>
            <a:endParaRPr lang="en-US" sz="1400" b="0" i="0" u="none" strike="noStrike" cap="none" dirty="0">
              <a:solidFill>
                <a:schemeClr val="dk1"/>
              </a:solidFill>
              <a:latin typeface="Bookman Old Style"/>
              <a:ea typeface="Bookman Old Style"/>
              <a:cs typeface="Bookman Old Style"/>
              <a:sym typeface="Bookman Old Style"/>
            </a:endParaRPr>
          </a:p>
          <a:p>
            <a:pPr marL="457200" marR="0" lvl="0" indent="-317500" algn="l" rtl="0">
              <a:lnSpc>
                <a:spcPct val="100000"/>
              </a:lnSpc>
              <a:spcBef>
                <a:spcPts val="0"/>
              </a:spcBef>
              <a:spcAft>
                <a:spcPts val="0"/>
              </a:spcAft>
              <a:buClr>
                <a:schemeClr val="dk1"/>
              </a:buClr>
              <a:buSzPts val="1400"/>
              <a:buFont typeface="Bookman Old Style"/>
              <a:buChar char="●"/>
            </a:pPr>
            <a:r>
              <a:rPr lang="en-US" sz="1400" b="0" i="0" u="none" strike="noStrike" cap="none" dirty="0">
                <a:solidFill>
                  <a:schemeClr val="dk1"/>
                </a:solidFill>
                <a:latin typeface="Bookman Old Style"/>
                <a:ea typeface="Bookman Old Style"/>
                <a:cs typeface="Bookman Old Style"/>
                <a:sym typeface="Bookman Old Style"/>
              </a:rPr>
              <a:t>Scoring algorithm.</a:t>
            </a:r>
            <a:endParaRPr sz="1400" b="0" i="0" u="none" strike="noStrike" cap="none" dirty="0">
              <a:solidFill>
                <a:schemeClr val="dk1"/>
              </a:solidFill>
              <a:latin typeface="Bookman Old Style"/>
              <a:ea typeface="Bookman Old Style"/>
              <a:cs typeface="Bookman Old Style"/>
              <a:sym typeface="Bookman Old Style"/>
            </a:endParaRPr>
          </a:p>
          <a:p>
            <a:pPr marL="457200" marR="0" lvl="0" indent="-317500" algn="l" rtl="0">
              <a:lnSpc>
                <a:spcPct val="100000"/>
              </a:lnSpc>
              <a:spcBef>
                <a:spcPts val="0"/>
              </a:spcBef>
              <a:spcAft>
                <a:spcPts val="0"/>
              </a:spcAft>
              <a:buClr>
                <a:schemeClr val="dk1"/>
              </a:buClr>
              <a:buSzPts val="1400"/>
              <a:buFont typeface="Bookman Old Style"/>
              <a:buChar char="●"/>
            </a:pPr>
            <a:r>
              <a:rPr lang="en-US" sz="1400" b="0" i="0" u="none" strike="noStrike" cap="none" dirty="0">
                <a:solidFill>
                  <a:schemeClr val="dk1"/>
                </a:solidFill>
                <a:latin typeface="Bookman Old Style"/>
                <a:ea typeface="Bookman Old Style"/>
                <a:cs typeface="Bookman Old Style"/>
                <a:sym typeface="Bookman Old Style"/>
              </a:rPr>
              <a:t>User Feedback algorithm.</a:t>
            </a:r>
            <a:endParaRPr sz="1400" b="0" i="0" u="none" strike="noStrike" cap="none" dirty="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85" name="Google Shape;85;p11"/>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86" name="Google Shape;86;p11"/>
          <p:cNvSpPr txBox="1">
            <a:spLocks noGrp="1"/>
          </p:cNvSpPr>
          <p:nvPr>
            <p:ph type="title"/>
          </p:nvPr>
        </p:nvSpPr>
        <p:spPr>
          <a:xfrm>
            <a:off x="1252684" y="547656"/>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PROPOSED METHOD</a:t>
            </a:r>
            <a:endParaRPr sz="3600" dirty="0">
              <a:latin typeface="Bookman Old Style"/>
              <a:ea typeface="Bookman Old Style"/>
              <a:cs typeface="Bookman Old Style"/>
              <a:sym typeface="Bookman Old Style"/>
            </a:endParaRPr>
          </a:p>
        </p:txBody>
      </p:sp>
      <p:sp>
        <p:nvSpPr>
          <p:cNvPr id="87" name="Google Shape;87;p11"/>
          <p:cNvSpPr txBox="1"/>
          <p:nvPr/>
        </p:nvSpPr>
        <p:spPr>
          <a:xfrm>
            <a:off x="1021860" y="1113175"/>
            <a:ext cx="7298400" cy="449350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Calibri"/>
                <a:ea typeface="Calibri"/>
                <a:cs typeface="Calibri"/>
                <a:sym typeface="Calibri"/>
              </a:rPr>
              <a:t>Basic preprocessing:</a:t>
            </a:r>
            <a:endParaRPr sz="14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A set of passwords are analyzed initially using logistic regression, XG Boost</a:t>
            </a:r>
            <a:r>
              <a:rPr lang="en-US" dirty="0">
                <a:latin typeface="Calibri"/>
                <a:ea typeface="Calibri"/>
                <a:cs typeface="Calibri"/>
                <a:sym typeface="Calibri"/>
              </a:rPr>
              <a:t> , </a:t>
            </a:r>
            <a:r>
              <a:rPr lang="en-US" sz="1400" b="0" i="0" u="none" strike="noStrike" cap="none" dirty="0">
                <a:solidFill>
                  <a:srgbClr val="000000"/>
                </a:solidFill>
                <a:latin typeface="Calibri"/>
                <a:ea typeface="Calibri"/>
                <a:cs typeface="Calibri"/>
                <a:sym typeface="Calibri"/>
              </a:rPr>
              <a:t> Naive Bayes  and </a:t>
            </a:r>
            <a:r>
              <a:rPr lang="en-US" dirty="0">
                <a:latin typeface="Calibri"/>
                <a:ea typeface="Calibri"/>
                <a:cs typeface="Calibri"/>
                <a:sym typeface="Calibri"/>
              </a:rPr>
              <a:t>Decision Tree  </a:t>
            </a:r>
            <a:r>
              <a:rPr lang="en-US" sz="1400" b="0" i="0" u="none" strike="noStrike" cap="none" dirty="0">
                <a:solidFill>
                  <a:srgbClr val="000000"/>
                </a:solidFill>
                <a:latin typeface="Calibri"/>
                <a:ea typeface="Calibri"/>
                <a:cs typeface="Calibri"/>
                <a:sym typeface="Calibri"/>
              </a:rPr>
              <a:t>for their strengths. Then these algorithms are compared to find out which one is most accurate.</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Calibri"/>
                <a:ea typeface="Calibri"/>
                <a:cs typeface="Calibri"/>
                <a:sym typeface="Calibri"/>
              </a:rPr>
              <a:t>Scoring algorithm:</a:t>
            </a:r>
          </a:p>
          <a:p>
            <a:pPr marL="0" marR="0" lvl="0" indent="0" algn="l" rtl="0">
              <a:lnSpc>
                <a:spcPct val="100000"/>
              </a:lnSpc>
              <a:spcBef>
                <a:spcPts val="0"/>
              </a:spcBef>
              <a:spcAft>
                <a:spcPts val="0"/>
              </a:spcAft>
              <a:buClr>
                <a:srgbClr val="000000"/>
              </a:buClr>
              <a:buSzPts val="1400"/>
              <a:buFont typeface="Arial"/>
              <a:buNone/>
            </a:pPr>
            <a:endParaRPr lang="en-US" sz="1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a:ea typeface="Calibri"/>
                <a:cs typeface="Calibri"/>
                <a:sym typeface="Calibri"/>
              </a:rPr>
              <a:t>The scoring algorithm is used to evaluate the password strength based on information . The algorithm assigns score to a password and categorizes it into levels of strength  .  Hen</a:t>
            </a:r>
            <a:r>
              <a:rPr lang="en-US" dirty="0">
                <a:solidFill>
                  <a:schemeClr val="dk1"/>
                </a:solidFill>
                <a:latin typeface="Calibri"/>
                <a:ea typeface="Calibri"/>
                <a:cs typeface="Calibri"/>
                <a:sym typeface="Calibri"/>
              </a:rPr>
              <a:t>ce , </a:t>
            </a:r>
            <a:r>
              <a:rPr lang="en-US" sz="1400" b="0" i="0" u="none" strike="noStrike" cap="none" dirty="0">
                <a:solidFill>
                  <a:schemeClr val="dk1"/>
                </a:solidFill>
                <a:latin typeface="Calibri"/>
                <a:ea typeface="Calibri"/>
                <a:cs typeface="Calibri"/>
                <a:sym typeface="Calibri"/>
              </a:rPr>
              <a:t>making it easier for users to understand the strength of their pas</a:t>
            </a:r>
            <a:r>
              <a:rPr lang="en-US" dirty="0">
                <a:solidFill>
                  <a:schemeClr val="dk1"/>
                </a:solidFill>
                <a:latin typeface="Calibri"/>
                <a:ea typeface="Calibri"/>
                <a:cs typeface="Calibri"/>
                <a:sym typeface="Calibri"/>
              </a:rPr>
              <a:t>s</a:t>
            </a:r>
            <a:r>
              <a:rPr lang="en-US" sz="1400" b="0" i="0" u="none" strike="noStrike" cap="none" dirty="0">
                <a:solidFill>
                  <a:schemeClr val="dk1"/>
                </a:solidFill>
                <a:latin typeface="Calibri"/>
                <a:ea typeface="Calibri"/>
                <a:cs typeface="Calibri"/>
                <a:sym typeface="Calibri"/>
              </a:rPr>
              <a:t>words.</a:t>
            </a:r>
          </a:p>
          <a:p>
            <a:pPr marL="0" marR="0" lvl="0" indent="0" algn="l" rtl="0">
              <a:lnSpc>
                <a:spcPct val="100000"/>
              </a:lnSpc>
              <a:spcBef>
                <a:spcPts val="0"/>
              </a:spcBef>
              <a:spcAft>
                <a:spcPts val="0"/>
              </a:spcAft>
              <a:buClr>
                <a:srgbClr val="000000"/>
              </a:buClr>
              <a:buSzPts val="1400"/>
              <a:buFont typeface="Arial"/>
              <a:buNone/>
            </a:pPr>
            <a:endParaRPr lang="en-US" sz="1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Calibri"/>
                <a:ea typeface="Calibri"/>
                <a:cs typeface="Calibri"/>
                <a:sym typeface="Calibri"/>
              </a:rPr>
              <a:t>User Feedback algorithm:</a:t>
            </a:r>
            <a:endParaRPr lang="en-US" dirty="0"/>
          </a:p>
          <a:p>
            <a:pPr marL="0" marR="0" lvl="0" indent="0" algn="l" rtl="0">
              <a:lnSpc>
                <a:spcPct val="100000"/>
              </a:lnSpc>
              <a:spcBef>
                <a:spcPts val="0"/>
              </a:spcBef>
              <a:spcAft>
                <a:spcPts val="0"/>
              </a:spcAft>
              <a:buClr>
                <a:srgbClr val="000000"/>
              </a:buClr>
              <a:buSzPts val="1400"/>
              <a:buFont typeface="Arial"/>
              <a:buNone/>
            </a:pPr>
            <a:endParaRPr lang="en-US" sz="1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chemeClr val="dk1"/>
                </a:solidFill>
                <a:latin typeface="Calibri"/>
                <a:ea typeface="Calibri"/>
                <a:cs typeface="Calibri"/>
                <a:sym typeface="Calibri"/>
              </a:rPr>
              <a:t>It guides users on creating strong passwords by considering length, complexity, and the use of personal information in a secure way. Users receive specific suggestions for improving their passwords based on the algorithm's analysis</a:t>
            </a:r>
            <a:r>
              <a:rPr lang="en-US" sz="1400" i="0" u="none" strike="noStrike" cap="none" dirty="0">
                <a:solidFill>
                  <a:srgbClr val="374151"/>
                </a:solidFill>
                <a:latin typeface="Calibri"/>
                <a:ea typeface="Calibri"/>
                <a:cs typeface="Calibri"/>
                <a:sym typeface="Calibri"/>
              </a:rPr>
              <a:t>.</a:t>
            </a:r>
            <a:endParaRPr lang="en-US" sz="140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t>EXPERIMENT ENVIRONMENT</a:t>
            </a:r>
            <a:endParaRPr sz="3600"/>
          </a:p>
        </p:txBody>
      </p:sp>
      <p:sp>
        <p:nvSpPr>
          <p:cNvPr id="99" name="Google Shape;99;p13"/>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r>
              <a:rPr lang="en-US" sz="1400"/>
              <a:t> Data set is collected from kaggle for pre processing . </a:t>
            </a:r>
            <a:endParaRPr sz="1400"/>
          </a:p>
          <a:p>
            <a:pPr marL="0" lvl="0" indent="0" algn="l" rtl="0">
              <a:spcBef>
                <a:spcPts val="3020"/>
              </a:spcBef>
              <a:spcAft>
                <a:spcPts val="0"/>
              </a:spcAft>
              <a:buClr>
                <a:schemeClr val="dk1"/>
              </a:buClr>
              <a:buSzPts val="15100"/>
              <a:buFont typeface="Arial"/>
              <a:buNone/>
            </a:pPr>
            <a:r>
              <a:rPr lang="en-US" sz="1400"/>
              <a:t>Pandas , Numpy , Matplotlib , Seaborn, Tfidfvectorizor, Logistic regression , XG boost, MultinomialNB , Decision Tree Classifier are used for Data manipulation and visualization .</a:t>
            </a:r>
            <a:endParaRPr sz="1400"/>
          </a:p>
          <a:p>
            <a:pPr marL="0" lvl="0" indent="0" algn="l" rtl="0">
              <a:lnSpc>
                <a:spcPct val="100000"/>
              </a:lnSpc>
              <a:spcBef>
                <a:spcPts val="3020"/>
              </a:spcBef>
              <a:spcAft>
                <a:spcPts val="0"/>
              </a:spcAft>
              <a:buSzPts val="15100"/>
              <a:buNone/>
            </a:pPr>
            <a:r>
              <a:rPr lang="en-US" sz="1400"/>
              <a:t>Visual studio code and Google Collab notebook are used for code development.</a:t>
            </a:r>
            <a:endParaRPr sz="1400"/>
          </a:p>
          <a:p>
            <a:pPr marL="0" lvl="0" indent="0" algn="l" rtl="0">
              <a:lnSpc>
                <a:spcPct val="100000"/>
              </a:lnSpc>
              <a:spcBef>
                <a:spcPts val="3020"/>
              </a:spcBef>
              <a:spcAft>
                <a:spcPts val="0"/>
              </a:spcAft>
              <a:buSzPts val="15100"/>
              <a:buNone/>
            </a:pPr>
            <a:r>
              <a:rPr lang="en-US" sz="1400"/>
              <a:t>Python Programming language is used for implementing the algorithms (Structure Segmentation , Bi-Directional Matching , Scoring and User Feedback ) .</a:t>
            </a:r>
            <a:endParaRPr/>
          </a:p>
          <a:p>
            <a:pPr marL="0" lvl="0" indent="0" algn="l" rtl="0">
              <a:lnSpc>
                <a:spcPct val="100000"/>
              </a:lnSpc>
              <a:spcBef>
                <a:spcPts val="3020"/>
              </a:spcBef>
              <a:spcAft>
                <a:spcPts val="0"/>
              </a:spcAft>
              <a:buSzPts val="15100"/>
              <a:buNone/>
            </a:pPr>
            <a:endParaRPr/>
          </a:p>
          <a:p>
            <a:pPr marL="0" lvl="0" indent="0" algn="l" rtl="0">
              <a:lnSpc>
                <a:spcPct val="100000"/>
              </a:lnSpc>
              <a:spcBef>
                <a:spcPts val="3020"/>
              </a:spcBef>
              <a:spcAft>
                <a:spcPts val="0"/>
              </a:spcAft>
              <a:buSzPts val="15100"/>
              <a:buNone/>
            </a:pPr>
            <a:endParaRPr/>
          </a:p>
        </p:txBody>
      </p:sp>
      <p:sp>
        <p:nvSpPr>
          <p:cNvPr id="100" name="Google Shape;100;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06" name="Google Shape;106;p14"/>
          <p:cNvSpPr txBox="1">
            <a:spLocks noGrp="1"/>
          </p:cNvSpPr>
          <p:nvPr>
            <p:ph type="title"/>
          </p:nvPr>
        </p:nvSpPr>
        <p:spPr>
          <a:xfrm>
            <a:off x="1050869" y="13790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2400"/>
              <a:t>EXPERIMENT SCREENSHOTS</a:t>
            </a:r>
            <a:endParaRPr sz="2400"/>
          </a:p>
        </p:txBody>
      </p:sp>
      <p:sp>
        <p:nvSpPr>
          <p:cNvPr id="107" name="Google Shape;107;p14"/>
          <p:cNvSpPr txBox="1"/>
          <p:nvPr/>
        </p:nvSpPr>
        <p:spPr>
          <a:xfrm>
            <a:off x="759000" y="739925"/>
            <a:ext cx="2366400" cy="1754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900" b="1" i="0" u="none" strike="noStrike" cap="none">
                <a:solidFill>
                  <a:srgbClr val="000000"/>
                </a:solidFill>
                <a:latin typeface="Calibri"/>
                <a:ea typeface="Calibri"/>
                <a:cs typeface="Calibri"/>
                <a:sym typeface="Calibri"/>
              </a:rPr>
              <a:t>Basic preprocessing:</a:t>
            </a:r>
            <a:endParaRPr sz="1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Calibri"/>
              <a:ea typeface="Calibri"/>
              <a:cs typeface="Calibri"/>
              <a:sym typeface="Calibri"/>
            </a:endParaRPr>
          </a:p>
        </p:txBody>
      </p:sp>
      <p:pic>
        <p:nvPicPr>
          <p:cNvPr id="108" name="Google Shape;108;p14"/>
          <p:cNvPicPr preferRelativeResize="0"/>
          <p:nvPr/>
        </p:nvPicPr>
        <p:blipFill rotWithShape="1">
          <a:blip r:embed="rId3">
            <a:alphaModFix/>
          </a:blip>
          <a:srcRect/>
          <a:stretch/>
        </p:blipFill>
        <p:spPr>
          <a:xfrm>
            <a:off x="670749" y="1328875"/>
            <a:ext cx="3096825" cy="1821519"/>
          </a:xfrm>
          <a:prstGeom prst="rect">
            <a:avLst/>
          </a:prstGeom>
          <a:noFill/>
          <a:ln>
            <a:noFill/>
          </a:ln>
        </p:spPr>
      </p:pic>
      <p:pic>
        <p:nvPicPr>
          <p:cNvPr id="109" name="Google Shape;109;p14"/>
          <p:cNvPicPr preferRelativeResize="0"/>
          <p:nvPr/>
        </p:nvPicPr>
        <p:blipFill rotWithShape="1">
          <a:blip r:embed="rId4">
            <a:alphaModFix/>
          </a:blip>
          <a:srcRect/>
          <a:stretch/>
        </p:blipFill>
        <p:spPr>
          <a:xfrm>
            <a:off x="542926" y="3343706"/>
            <a:ext cx="3255725" cy="1546719"/>
          </a:xfrm>
          <a:prstGeom prst="rect">
            <a:avLst/>
          </a:prstGeom>
          <a:noFill/>
          <a:ln>
            <a:noFill/>
          </a:ln>
        </p:spPr>
      </p:pic>
      <p:pic>
        <p:nvPicPr>
          <p:cNvPr id="111" name="Google Shape;111;p14"/>
          <p:cNvPicPr preferRelativeResize="0"/>
          <p:nvPr/>
        </p:nvPicPr>
        <p:blipFill rotWithShape="1">
          <a:blip r:embed="rId5">
            <a:alphaModFix/>
          </a:blip>
          <a:srcRect/>
          <a:stretch/>
        </p:blipFill>
        <p:spPr>
          <a:xfrm>
            <a:off x="4425913" y="1555872"/>
            <a:ext cx="3301799" cy="765847"/>
          </a:xfrm>
          <a:prstGeom prst="rect">
            <a:avLst/>
          </a:prstGeom>
          <a:noFill/>
          <a:ln>
            <a:noFill/>
          </a:ln>
        </p:spPr>
      </p:pic>
      <p:pic>
        <p:nvPicPr>
          <p:cNvPr id="112" name="Google Shape;112;p14"/>
          <p:cNvPicPr preferRelativeResize="0"/>
          <p:nvPr/>
        </p:nvPicPr>
        <p:blipFill rotWithShape="1">
          <a:blip r:embed="rId6">
            <a:alphaModFix/>
          </a:blip>
          <a:srcRect/>
          <a:stretch/>
        </p:blipFill>
        <p:spPr>
          <a:xfrm>
            <a:off x="4425913" y="2925063"/>
            <a:ext cx="3332876" cy="8372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
        <p:nvSpPr>
          <p:cNvPr id="118" name="Google Shape;118;p15"/>
          <p:cNvSpPr txBox="1"/>
          <p:nvPr/>
        </p:nvSpPr>
        <p:spPr>
          <a:xfrm>
            <a:off x="267250" y="1098525"/>
            <a:ext cx="62253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p:txBody>
      </p:sp>
      <p:pic>
        <p:nvPicPr>
          <p:cNvPr id="120" name="Google Shape;120;p15"/>
          <p:cNvPicPr preferRelativeResize="0"/>
          <p:nvPr/>
        </p:nvPicPr>
        <p:blipFill rotWithShape="1">
          <a:blip r:embed="rId3">
            <a:alphaModFix/>
          </a:blip>
          <a:srcRect/>
          <a:stretch/>
        </p:blipFill>
        <p:spPr>
          <a:xfrm>
            <a:off x="521775" y="2434406"/>
            <a:ext cx="4050225" cy="1898264"/>
          </a:xfrm>
          <a:prstGeom prst="rect">
            <a:avLst/>
          </a:prstGeom>
          <a:noFill/>
          <a:ln>
            <a:noFill/>
          </a:ln>
        </p:spPr>
      </p:pic>
      <p:pic>
        <p:nvPicPr>
          <p:cNvPr id="121" name="Google Shape;121;p15"/>
          <p:cNvPicPr preferRelativeResize="0"/>
          <p:nvPr/>
        </p:nvPicPr>
        <p:blipFill rotWithShape="1">
          <a:blip r:embed="rId4">
            <a:alphaModFix/>
          </a:blip>
          <a:srcRect/>
          <a:stretch/>
        </p:blipFill>
        <p:spPr>
          <a:xfrm>
            <a:off x="5022056" y="850580"/>
            <a:ext cx="3443288" cy="1721170"/>
          </a:xfrm>
          <a:prstGeom prst="rect">
            <a:avLst/>
          </a:prstGeom>
          <a:noFill/>
          <a:ln>
            <a:noFill/>
          </a:ln>
        </p:spPr>
      </p:pic>
      <p:pic>
        <p:nvPicPr>
          <p:cNvPr id="122" name="Google Shape;122;p15"/>
          <p:cNvPicPr preferRelativeResize="0"/>
          <p:nvPr/>
        </p:nvPicPr>
        <p:blipFill rotWithShape="1">
          <a:blip r:embed="rId5">
            <a:alphaModFix/>
          </a:blip>
          <a:srcRect/>
          <a:stretch/>
        </p:blipFill>
        <p:spPr>
          <a:xfrm>
            <a:off x="4943475" y="2728913"/>
            <a:ext cx="3600450" cy="1478756"/>
          </a:xfrm>
          <a:prstGeom prst="rect">
            <a:avLst/>
          </a:prstGeom>
          <a:noFill/>
          <a:ln>
            <a:noFill/>
          </a:ln>
        </p:spPr>
      </p:pic>
      <p:pic>
        <p:nvPicPr>
          <p:cNvPr id="3" name="Picture 2">
            <a:extLst>
              <a:ext uri="{FF2B5EF4-FFF2-40B4-BE49-F238E27FC236}">
                <a16:creationId xmlns:a16="http://schemas.microsoft.com/office/drawing/2014/main" id="{D38DC3AC-610F-9CB1-BCFF-361403204953}"/>
              </a:ext>
            </a:extLst>
          </p:cNvPr>
          <p:cNvPicPr>
            <a:picLocks noChangeAspect="1"/>
          </p:cNvPicPr>
          <p:nvPr/>
        </p:nvPicPr>
        <p:blipFill>
          <a:blip r:embed="rId6"/>
          <a:stretch>
            <a:fillRect/>
          </a:stretch>
        </p:blipFill>
        <p:spPr>
          <a:xfrm>
            <a:off x="733273" y="975581"/>
            <a:ext cx="3505504" cy="914479"/>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965</Words>
  <Application>Microsoft Office PowerPoint</Application>
  <PresentationFormat>On-screen Show (16:9)</PresentationFormat>
  <Paragraphs>128</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Courier New</vt:lpstr>
      <vt:lpstr>Noto Sans Symbols</vt:lpstr>
      <vt:lpstr>Trebuchet MS</vt:lpstr>
      <vt:lpstr>1_Office Theme</vt:lpstr>
      <vt:lpstr>A PASSWORD STRENGTH EVALUATION ALGORITHM</vt:lpstr>
      <vt:lpstr>INTRODUCTION</vt:lpstr>
      <vt:lpstr>PROBLEM STATEMENT</vt:lpstr>
      <vt:lpstr>EXISTING METHODS</vt:lpstr>
      <vt:lpstr>PROPOSED METHOD</vt:lpstr>
      <vt:lpstr>PROPOSED METHOD</vt:lpstr>
      <vt:lpstr>EXPERIMENT ENVIRONMENT</vt:lpstr>
      <vt:lpstr>EXPERIMENT SCREENSHOTS</vt:lpstr>
      <vt:lpstr>PowerPoint Presentation</vt:lpstr>
      <vt:lpstr>PowerPoint Presentation</vt:lpstr>
      <vt:lpstr>PowerPoint Presentation</vt:lpstr>
      <vt:lpstr>PowerPoint Presentation</vt:lpstr>
      <vt:lpstr>PowerPoint Presentation</vt:lpstr>
      <vt:lpstr>EXPERIMENT RESULTS </vt:lpstr>
      <vt:lpstr>PowerPoint Presentation</vt:lpstr>
      <vt:lpstr>PowerPoint Presentation</vt:lpstr>
      <vt:lpstr>PowerPoint Presentation</vt:lpstr>
      <vt:lpstr>PowerPoint Presentation</vt:lpstr>
      <vt:lpstr>FINDINGS </vt:lpstr>
      <vt:lpstr>PowerPoint Presentation</vt:lpstr>
      <vt:lpstr>PowerPoint Presentation</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PASSWORD STRENGTH EVALUATION ALGORITHM</dc:title>
  <cp:lastModifiedBy>bandaru mounika</cp:lastModifiedBy>
  <cp:revision>3</cp:revision>
  <dcterms:modified xsi:type="dcterms:W3CDTF">2023-10-04T14:23:01Z</dcterms:modified>
</cp:coreProperties>
</file>