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Dream Tech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1" y="2992499"/>
            <a:ext cx="4911459" cy="1408051"/>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a:t>
            </a:r>
            <a:r>
              <a:rPr lang="en-US" sz="1700" i="0" u="none" strike="noStrike" cap="none" dirty="0">
                <a:solidFill>
                  <a:schemeClr val="lt1"/>
                </a:solidFill>
                <a:latin typeface="Trebuchet MS"/>
                <a:ea typeface="Trebuchet MS"/>
                <a:cs typeface="Trebuchet MS"/>
                <a:sym typeface="Trebuchet MS"/>
              </a:rPr>
              <a:t>Coming together is a beginning. Keeping together is progress. Working together is success.</a:t>
            </a:r>
            <a:endParaRPr lang="en"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:14/09/202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609508" y="8646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a:lnSpc>
                <a:spcPct val="110000"/>
              </a:lnSpc>
            </a:pPr>
            <a:r>
              <a:rPr lang="en-US" dirty="0"/>
              <a:t>	 </a:t>
            </a:r>
          </a:p>
          <a:p>
            <a:pPr marL="285750" indent="-285750">
              <a:lnSpc>
                <a:spcPct val="110000"/>
              </a:lnSpc>
              <a:buFont typeface="Wingdings" panose="05000000000000000000" pitchFamily="2" charset="2"/>
              <a:buChar char="Ø"/>
            </a:pPr>
            <a:r>
              <a:rPr lang="en-US" dirty="0"/>
              <a:t>Banking sector stash the cash in many branches Which has been located in both urban and rural areas. To maintain security in ever branch is very difficult task for the bank sectors. </a:t>
            </a:r>
          </a:p>
          <a:p>
            <a:pPr marL="285750" indent="-285750">
              <a:lnSpc>
                <a:spcPct val="110000"/>
              </a:lnSpc>
              <a:buFont typeface="Wingdings" panose="05000000000000000000" pitchFamily="2" charset="2"/>
              <a:buChar char="Ø"/>
            </a:pPr>
            <a:r>
              <a:rPr lang="en-US" dirty="0"/>
              <a:t>Sometimes it is complicate to manage large number of cameras which is often result in failure. Because there is some trouble like a system failure or some incident occurs in such condition the camera was not working.</a:t>
            </a:r>
          </a:p>
          <a:p>
            <a:pPr marL="285750" indent="-285750">
              <a:lnSpc>
                <a:spcPct val="110000"/>
              </a:lnSpc>
              <a:buFont typeface="Wingdings" panose="05000000000000000000" pitchFamily="2" charset="2"/>
              <a:buChar char="Ø"/>
            </a:pPr>
            <a:r>
              <a:rPr lang="en-US" dirty="0"/>
              <a:t>To overcome this problem video analytics for banking is key to facing these demands.</a:t>
            </a:r>
            <a:br>
              <a:rPr lang="en-US" dirty="0"/>
            </a:br>
            <a:br>
              <a:rPr lang="en-US" dirty="0"/>
            </a:br>
            <a:endParaRPr lang="en-IN" dirty="0"/>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bg2"/>
                </a:solidFill>
                <a:highlight>
                  <a:srgbClr val="FFFFFF"/>
                </a:highlight>
                <a:latin typeface="+mj-lt"/>
              </a:rPr>
              <a:t>User Segment &amp; Pain Points</a:t>
            </a:r>
            <a:endParaRPr sz="2000" dirty="0">
              <a:solidFill>
                <a:schemeClr val="bg2"/>
              </a:solidFill>
              <a:latin typeface="+mj-lt"/>
            </a:endParaRPr>
          </a:p>
        </p:txBody>
      </p:sp>
      <p:sp>
        <p:nvSpPr>
          <p:cNvPr id="354" name="Google Shape;354;p3"/>
          <p:cNvSpPr txBox="1"/>
          <p:nvPr/>
        </p:nvSpPr>
        <p:spPr>
          <a:xfrm>
            <a:off x="652713" y="1031900"/>
            <a:ext cx="8383583" cy="462595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400" b="0" i="0" u="none" strike="noStrike" cap="none" dirty="0">
                <a:solidFill>
                  <a:srgbClr val="222222"/>
                </a:solidFill>
                <a:highlight>
                  <a:srgbClr val="FFFFFF"/>
                </a:highlight>
                <a:latin typeface="+mj-lt"/>
                <a:ea typeface="Lato"/>
                <a:cs typeface="Lato"/>
                <a:sym typeface="Lato"/>
              </a:rPr>
              <a:t>Deliver the best possible user experience</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400" b="0" i="0" u="none" strike="noStrike" cap="none" dirty="0">
                <a:solidFill>
                  <a:srgbClr val="222222"/>
                </a:solidFill>
                <a:highlight>
                  <a:srgbClr val="FFFFFF"/>
                </a:highlight>
                <a:latin typeface="+mj-lt"/>
                <a:ea typeface="Lato"/>
                <a:cs typeface="Lato"/>
                <a:sym typeface="Lato"/>
              </a:rPr>
              <a:t>Streaming video analytics means real-time visibility</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400" b="0" i="0" u="none" strike="noStrike" cap="none" dirty="0">
                <a:solidFill>
                  <a:srgbClr val="222222"/>
                </a:solidFill>
                <a:highlight>
                  <a:srgbClr val="FFFFFF"/>
                </a:highlight>
                <a:latin typeface="+mj-lt"/>
                <a:ea typeface="Lato"/>
                <a:cs typeface="Lato"/>
                <a:sym typeface="Lato"/>
              </a:rPr>
              <a:t>All the insights you need, in one platform</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400" b="0" i="0" u="none" strike="noStrike" cap="none" dirty="0">
                <a:solidFill>
                  <a:srgbClr val="222222"/>
                </a:solidFill>
                <a:highlight>
                  <a:srgbClr val="FFFFFF"/>
                </a:highlight>
                <a:latin typeface="+mj-lt"/>
                <a:ea typeface="Lato"/>
                <a:cs typeface="Lato"/>
                <a:sym typeface="Lato"/>
              </a:rPr>
              <a:t>Deliver better customer care</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400" b="0" i="0" u="none" strike="noStrike" cap="none" dirty="0">
                <a:solidFill>
                  <a:srgbClr val="222222"/>
                </a:solidFill>
                <a:highlight>
                  <a:srgbClr val="FFFFFF"/>
                </a:highlight>
                <a:latin typeface="+mj-lt"/>
                <a:ea typeface="Lato"/>
                <a:cs typeface="Lato"/>
                <a:sym typeface="Lato"/>
              </a:rPr>
              <a:t>Understand your audience</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sz="1400" b="0" i="0" u="none" strike="noStrike" cap="none" dirty="0">
                <a:solidFill>
                  <a:srgbClr val="222222"/>
                </a:solidFill>
                <a:highlight>
                  <a:srgbClr val="FFFFFF"/>
                </a:highlight>
                <a:latin typeface="+mj-lt"/>
                <a:ea typeface="Lato"/>
                <a:cs typeface="Lato"/>
                <a:sym typeface="Lato"/>
              </a:rPr>
              <a:t>Segment your viewers</a:t>
            </a: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Ø"/>
            </a:pPr>
            <a:r>
              <a:rPr lang="en-US" dirty="0">
                <a:solidFill>
                  <a:srgbClr val="222222"/>
                </a:solidFill>
                <a:highlight>
                  <a:srgbClr val="FFFFFF"/>
                </a:highlight>
                <a:latin typeface="+mj-lt"/>
                <a:ea typeface="Lato"/>
                <a:cs typeface="Lato"/>
                <a:sym typeface="Lato"/>
              </a:rPr>
              <a:t>Improve security</a:t>
            </a:r>
            <a:endParaRPr lang="en-US" sz="1400" b="0" i="0" u="none" strike="noStrike" cap="none" dirty="0">
              <a:solidFill>
                <a:srgbClr val="222222"/>
              </a:solidFill>
              <a:highlight>
                <a:srgbClr val="FFFFFF"/>
              </a:highlight>
              <a:latin typeface="+mj-lt"/>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lang="en-IN" sz="1400" b="0" i="0" u="none" strike="noStrike" cap="none" dirty="0">
              <a:solidFill>
                <a:srgbClr val="222222"/>
              </a:solidFill>
              <a:highlight>
                <a:srgbClr val="FFFFFF"/>
              </a:highlight>
              <a:latin typeface="+mj-lt"/>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mj-lt"/>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dirty="0">
                <a:latin typeface="+mj-lt"/>
              </a:rPr>
              <a:t>Some applications in the field of video analytics are widely known to the general public. One such example is </a:t>
            </a:r>
            <a:r>
              <a:rPr lang="en-US" b="1" dirty="0">
                <a:latin typeface="+mj-lt"/>
              </a:rPr>
              <a:t>video surveillance</a:t>
            </a:r>
            <a:r>
              <a:rPr lang="en-US" dirty="0">
                <a:latin typeface="+mj-lt"/>
              </a:rPr>
              <a:t>, a task that has existed for approximately 50 years. In principle, the idea is simple: install cameras strategically to allow human operators to control what happens in a room, area, or public space.</a:t>
            </a:r>
          </a:p>
          <a:p>
            <a:pPr marL="285750" indent="-285750">
              <a:buFont typeface="Wingdings" panose="05000000000000000000" pitchFamily="2" charset="2"/>
              <a:buChar char="Ø"/>
            </a:pPr>
            <a:r>
              <a:rPr lang="en-US" dirty="0">
                <a:latin typeface="+mj-lt"/>
              </a:rPr>
              <a:t>In practice, however, it is a task that is far from simple. An operator is usually responsible for more than one camera and, as several studies have shown, upping the number of cameras to be monitored adversely affects the operator’s performance. In other words, even if a large amount of hardware is available and generating signals, a bottleneck is formed when it is time to process those signals due to </a:t>
            </a:r>
            <a:r>
              <a:rPr lang="en-US" b="1" dirty="0">
                <a:latin typeface="+mj-lt"/>
              </a:rPr>
              <a:t>human limitations</a:t>
            </a:r>
            <a:r>
              <a:rPr lang="en-US" dirty="0">
                <a:latin typeface="+mj-lt"/>
              </a:rPr>
              <a:t>.</a:t>
            </a:r>
          </a:p>
          <a:p>
            <a:pPr marL="285750" indent="-285750">
              <a:buFont typeface="Wingdings" panose="05000000000000000000" pitchFamily="2" charset="2"/>
              <a:buChar char="Ø"/>
            </a:pPr>
            <a:r>
              <a:rPr lang="en-US" dirty="0">
                <a:latin typeface="+mj-lt"/>
              </a:rPr>
              <a:t>Video analysis software can contribute in a major way by providing a means of accurately dealing with volumes of information.</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mj-lt"/>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mj-lt"/>
              </a:rPr>
              <a:t>Pre-Requisite</a:t>
            </a:r>
            <a:endParaRPr sz="20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0" y="756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bg2"/>
                </a:solidFill>
                <a:highlight>
                  <a:srgbClr val="FFFFFF"/>
                </a:highlight>
                <a:latin typeface="+mj-lt"/>
              </a:rPr>
              <a:t>  Azure tools or resources</a:t>
            </a:r>
            <a:endParaRPr sz="2000" dirty="0">
              <a:solidFill>
                <a:schemeClr val="bg2"/>
              </a:solidFill>
              <a:latin typeface="+mj-lt"/>
            </a:endParaRPr>
          </a:p>
        </p:txBody>
      </p:sp>
      <p:sp>
        <p:nvSpPr>
          <p:cNvPr id="366" name="Google Shape;366;p5"/>
          <p:cNvSpPr txBox="1">
            <a:spLocks noGrp="1"/>
          </p:cNvSpPr>
          <p:nvPr>
            <p:ph type="title"/>
          </p:nvPr>
        </p:nvSpPr>
        <p:spPr>
          <a:xfrm>
            <a:off x="0" y="1002714"/>
            <a:ext cx="8867270" cy="3454125"/>
          </a:xfrm>
          <a:prstGeom prst="rect">
            <a:avLst/>
          </a:prstGeom>
          <a:noFill/>
          <a:ln>
            <a:noFill/>
          </a:ln>
        </p:spPr>
        <p:txBody>
          <a:bodyPr spcFirstLastPara="1" wrap="square" lIns="91425" tIns="91425" rIns="91425" bIns="91425" anchor="t" anchorCtr="0">
            <a:noAutofit/>
          </a:bodyPr>
          <a:lstStyle/>
          <a:p>
            <a:pPr lvl="0" rtl="0">
              <a:lnSpc>
                <a:spcPct val="150000"/>
              </a:lnSpc>
              <a:spcBef>
                <a:spcPts val="0"/>
              </a:spcBef>
              <a:spcAft>
                <a:spcPts val="0"/>
              </a:spcAft>
              <a:buSzPts val="2800"/>
            </a:pPr>
            <a:r>
              <a:rPr lang="en-IN" sz="2000" b="0" dirty="0">
                <a:solidFill>
                  <a:srgbClr val="4A4548"/>
                </a:solidFill>
                <a:highlight>
                  <a:srgbClr val="FFFFFF"/>
                </a:highlight>
                <a:latin typeface="+mj-lt"/>
              </a:rPr>
              <a:t>		</a:t>
            </a:r>
            <a:r>
              <a:rPr lang="en-IN" sz="1400" b="0" dirty="0">
                <a:solidFill>
                  <a:srgbClr val="4A4548"/>
                </a:solidFill>
                <a:highlight>
                  <a:srgbClr val="FFFFFF"/>
                </a:highlight>
                <a:latin typeface="+mj-lt"/>
              </a:rPr>
              <a:t>-&gt;</a:t>
            </a:r>
            <a:r>
              <a:rPr lang="en-IN" sz="1400" b="0" dirty="0" err="1">
                <a:solidFill>
                  <a:srgbClr val="4A4548"/>
                </a:solidFill>
                <a:highlight>
                  <a:srgbClr val="FFFFFF"/>
                </a:highlight>
                <a:latin typeface="+mj-lt"/>
              </a:rPr>
              <a:t>TubeBudd</a:t>
            </a:r>
            <a:br>
              <a:rPr lang="en-IN" sz="1400" b="0" dirty="0">
                <a:solidFill>
                  <a:srgbClr val="4A4548"/>
                </a:solidFill>
                <a:highlight>
                  <a:srgbClr val="FFFFFF"/>
                </a:highlight>
                <a:latin typeface="+mj-lt"/>
              </a:rPr>
            </a:br>
            <a:r>
              <a:rPr lang="en-IN" sz="1400" b="0" dirty="0">
                <a:solidFill>
                  <a:srgbClr val="4A4548"/>
                </a:solidFill>
                <a:highlight>
                  <a:srgbClr val="FFFFFF"/>
                </a:highlight>
                <a:latin typeface="+mj-lt"/>
              </a:rPr>
              <a:t>		-&gt;</a:t>
            </a:r>
            <a:r>
              <a:rPr lang="en-IN" sz="1400" b="0" dirty="0" err="1">
                <a:solidFill>
                  <a:srgbClr val="4A4548"/>
                </a:solidFill>
                <a:highlight>
                  <a:srgbClr val="FFFFFF"/>
                </a:highlight>
                <a:latin typeface="+mj-lt"/>
              </a:rPr>
              <a:t>Vidyard</a:t>
            </a:r>
            <a:br>
              <a:rPr lang="en-IN" sz="1400" b="0" dirty="0">
                <a:solidFill>
                  <a:srgbClr val="4A4548"/>
                </a:solidFill>
                <a:highlight>
                  <a:srgbClr val="FFFFFF"/>
                </a:highlight>
                <a:latin typeface="+mj-lt"/>
              </a:rPr>
            </a:br>
            <a:r>
              <a:rPr lang="en-IN" sz="1400" b="0" dirty="0">
                <a:solidFill>
                  <a:srgbClr val="4A4548"/>
                </a:solidFill>
                <a:highlight>
                  <a:srgbClr val="FFFFFF"/>
                </a:highlight>
                <a:latin typeface="+mj-lt"/>
              </a:rPr>
              <a:t>		-&gt;</a:t>
            </a:r>
            <a:r>
              <a:rPr lang="en-IN" sz="1400" b="0" dirty="0" err="1">
                <a:solidFill>
                  <a:srgbClr val="4A4548"/>
                </a:solidFill>
                <a:highlight>
                  <a:srgbClr val="FFFFFF"/>
                </a:highlight>
                <a:latin typeface="+mj-lt"/>
              </a:rPr>
              <a:t>Vidooly</a:t>
            </a:r>
            <a:br>
              <a:rPr lang="en-IN" sz="1400" b="0" dirty="0">
                <a:solidFill>
                  <a:srgbClr val="4A4548"/>
                </a:solidFill>
                <a:highlight>
                  <a:srgbClr val="FFFFFF"/>
                </a:highlight>
                <a:latin typeface="+mj-lt"/>
              </a:rPr>
            </a:br>
            <a:r>
              <a:rPr lang="en-IN" sz="1400" b="0" dirty="0">
                <a:solidFill>
                  <a:srgbClr val="4A4548"/>
                </a:solidFill>
                <a:highlight>
                  <a:srgbClr val="FFFFFF"/>
                </a:highlight>
                <a:latin typeface="+mj-lt"/>
              </a:rPr>
              <a:t>		-&gt;Tubular</a:t>
            </a:r>
            <a:br>
              <a:rPr lang="en-IN" sz="1400" b="0" dirty="0">
                <a:solidFill>
                  <a:srgbClr val="4A4548"/>
                </a:solidFill>
                <a:highlight>
                  <a:srgbClr val="FFFFFF"/>
                </a:highlight>
                <a:latin typeface="+mj-lt"/>
              </a:rPr>
            </a:br>
            <a:r>
              <a:rPr lang="en-IN" sz="1400" b="0" dirty="0">
                <a:solidFill>
                  <a:srgbClr val="4A4548"/>
                </a:solidFill>
                <a:highlight>
                  <a:srgbClr val="FFFFFF"/>
                </a:highlight>
                <a:latin typeface="+mj-lt"/>
              </a:rPr>
              <a:t>		-&gt;</a:t>
            </a:r>
            <a:r>
              <a:rPr lang="en-IN" sz="1400" b="0" dirty="0" err="1">
                <a:solidFill>
                  <a:srgbClr val="4A4548"/>
                </a:solidFill>
                <a:highlight>
                  <a:srgbClr val="FFFFFF"/>
                </a:highlight>
                <a:latin typeface="+mj-lt"/>
              </a:rPr>
              <a:t>Vidiq</a:t>
            </a:r>
            <a:br>
              <a:rPr lang="en-IN" sz="1400" b="0" dirty="0">
                <a:solidFill>
                  <a:srgbClr val="4A4548"/>
                </a:solidFill>
                <a:highlight>
                  <a:srgbClr val="FFFFFF"/>
                </a:highlight>
                <a:latin typeface="+mj-lt"/>
              </a:rPr>
            </a:br>
            <a:r>
              <a:rPr lang="en-IN" sz="1400" b="0" dirty="0">
                <a:solidFill>
                  <a:srgbClr val="4A4548"/>
                </a:solidFill>
                <a:highlight>
                  <a:srgbClr val="FFFFFF"/>
                </a:highlight>
                <a:latin typeface="+mj-lt"/>
              </a:rPr>
              <a:t>		-&gt;</a:t>
            </a:r>
            <a:r>
              <a:rPr lang="en-IN" sz="1400" b="0" dirty="0" err="1">
                <a:solidFill>
                  <a:srgbClr val="4A4548"/>
                </a:solidFill>
                <a:highlight>
                  <a:srgbClr val="FFFFFF"/>
                </a:highlight>
                <a:latin typeface="+mj-lt"/>
              </a:rPr>
              <a:t>Viralstat</a:t>
            </a:r>
            <a:br>
              <a:rPr lang="en" sz="1400" b="0" dirty="0">
                <a:solidFill>
                  <a:srgbClr val="4A4548"/>
                </a:solidFill>
                <a:highlight>
                  <a:srgbClr val="FFFFFF"/>
                </a:highlight>
                <a:latin typeface="+mj-lt"/>
              </a:rPr>
            </a:br>
            <a:br>
              <a:rPr lang="en" sz="1400" b="0" dirty="0">
                <a:solidFill>
                  <a:srgbClr val="4A4548"/>
                </a:solidFill>
                <a:highlight>
                  <a:srgbClr val="FFFFFF"/>
                </a:highlight>
                <a:latin typeface="+mj-lt"/>
              </a:rPr>
            </a:br>
            <a:br>
              <a:rPr lang="en" sz="1400" b="0" dirty="0">
                <a:solidFill>
                  <a:srgbClr val="4A4548"/>
                </a:solidFill>
                <a:highlight>
                  <a:srgbClr val="FFFFFF"/>
                </a:highlight>
                <a:latin typeface="+mj-lt"/>
              </a:rPr>
            </a:br>
            <a:endParaRPr sz="14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32707" y="229550"/>
            <a:ext cx="8341922"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mj-lt"/>
              </a:rPr>
              <a:t>Any Supporting Functional Documents</a:t>
            </a:r>
            <a:endParaRPr sz="2000" dirty="0">
              <a:latin typeface="+mj-lt"/>
            </a:endParaRPr>
          </a:p>
        </p:txBody>
      </p:sp>
      <p:sp>
        <p:nvSpPr>
          <p:cNvPr id="372" name="Google Shape;372;p6"/>
          <p:cNvSpPr txBox="1"/>
          <p:nvPr/>
        </p:nvSpPr>
        <p:spPr>
          <a:xfrm>
            <a:off x="432707" y="1195186"/>
            <a:ext cx="8238600" cy="3406271"/>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0"/>
              </a:spcBef>
              <a:spcAft>
                <a:spcPts val="0"/>
              </a:spcAft>
              <a:buClr>
                <a:srgbClr val="000000"/>
              </a:buClr>
              <a:buSzPts val="1400"/>
            </a:pPr>
            <a:endParaRPr lang="en-US" dirty="0">
              <a:latin typeface="+mj-lt"/>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US" b="0" i="0" dirty="0">
                <a:solidFill>
                  <a:srgbClr val="000000"/>
                </a:solidFill>
                <a:effectLst/>
                <a:latin typeface="+mj-lt"/>
              </a:rPr>
              <a:t>Video Analytics and Lens Calculator: Easily calculate how far a camera can see and at what distance it can detect objects with built-in video analytics.</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b="0" i="0" dirty="0">
                <a:solidFill>
                  <a:srgbClr val="000000"/>
                </a:solidFill>
                <a:effectLst/>
                <a:latin typeface="+mj-lt"/>
              </a:rPr>
              <a:t>Essential Video Analytics datasheet</a:t>
            </a:r>
            <a:r>
              <a:rPr lang="en-US" dirty="0">
                <a:latin typeface="+mj-lt"/>
              </a:rPr>
              <a:t>: </a:t>
            </a:r>
            <a:r>
              <a:rPr lang="en-IN" b="0" i="0" dirty="0">
                <a:solidFill>
                  <a:srgbClr val="000000"/>
                </a:solidFill>
                <a:effectLst/>
                <a:latin typeface="+mj-lt"/>
              </a:rPr>
              <a:t>Datasheet Essential Video Analytics 6.60.</a:t>
            </a:r>
            <a:endParaRPr lang="en-US" dirty="0">
              <a:latin typeface="+mj-lt"/>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b="0" i="0" dirty="0">
                <a:solidFill>
                  <a:srgbClr val="000000"/>
                </a:solidFill>
                <a:effectLst/>
                <a:latin typeface="+mj-lt"/>
              </a:rPr>
              <a:t>Intelligent Video Analytics datasheet</a:t>
            </a:r>
            <a:r>
              <a:rPr lang="en-US" b="0" i="0" dirty="0">
                <a:solidFill>
                  <a:srgbClr val="000000"/>
                </a:solidFill>
                <a:effectLst/>
                <a:latin typeface="+mj-lt"/>
              </a:rPr>
              <a:t>: </a:t>
            </a:r>
            <a:r>
              <a:rPr lang="en-IN" b="0" i="0" dirty="0">
                <a:solidFill>
                  <a:srgbClr val="000000"/>
                </a:solidFill>
                <a:effectLst/>
                <a:latin typeface="+mj-lt"/>
              </a:rPr>
              <a:t>Datasheet Intelligent Video Analytics 7.10.</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b="0" i="0" dirty="0">
                <a:solidFill>
                  <a:srgbClr val="000000"/>
                </a:solidFill>
                <a:effectLst/>
                <a:latin typeface="+mj-lt"/>
              </a:rPr>
              <a:t>Video Analytics release letter: Release note 6.60</a:t>
            </a:r>
            <a:endParaRPr lang="en" dirty="0">
              <a:solidFill>
                <a:srgbClr val="222222"/>
              </a:solidFill>
              <a:highlight>
                <a:srgbClr val="FFFFFF"/>
              </a:highlight>
              <a:latin typeface="+mj-lt"/>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mj-lt"/>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bg2"/>
                </a:solidFill>
                <a:highlight>
                  <a:srgbClr val="FFFFFF"/>
                </a:highlight>
                <a:latin typeface="+mj-lt"/>
              </a:rPr>
              <a:t>Key Differentiators &amp; Adoption Plan</a:t>
            </a:r>
            <a:endParaRPr sz="2000" dirty="0">
              <a:solidFill>
                <a:schemeClr val="bg2"/>
              </a:solidFill>
              <a:latin typeface="+mj-lt"/>
            </a:endParaRPr>
          </a:p>
        </p:txBody>
      </p:sp>
      <p:sp>
        <p:nvSpPr>
          <p:cNvPr id="378" name="Google Shape;378;p7"/>
          <p:cNvSpPr txBox="1"/>
          <p:nvPr/>
        </p:nvSpPr>
        <p:spPr>
          <a:xfrm>
            <a:off x="494629" y="1094150"/>
            <a:ext cx="8238600" cy="3414300"/>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Ø"/>
            </a:pPr>
            <a:r>
              <a:rPr lang="en-US" sz="1400" b="0" i="0" u="none" strike="noStrike" cap="none" dirty="0">
                <a:solidFill>
                  <a:srgbClr val="000000"/>
                </a:solidFill>
                <a:latin typeface="+mj-lt"/>
                <a:ea typeface="Lato"/>
                <a:cs typeface="Lato"/>
                <a:sym typeface="Lato"/>
              </a:rPr>
              <a:t>Key different of our project is mostly video analytics in surveillance camera are not used in bank sector. Video security systems are used across cities, facilities, and organizations to detect and deter crime and other security risks. We use in bank sector to monitor the customer sentiments, understand the patterns, </a:t>
            </a:r>
            <a:r>
              <a:rPr lang="en-US" sz="1400" b="0" i="0" u="none" strike="noStrike" cap="none" dirty="0" err="1">
                <a:solidFill>
                  <a:srgbClr val="000000"/>
                </a:solidFill>
                <a:latin typeface="+mj-lt"/>
                <a:ea typeface="Lato"/>
                <a:cs typeface="Lato"/>
                <a:sym typeface="Lato"/>
              </a:rPr>
              <a:t>behaviours</a:t>
            </a:r>
            <a:r>
              <a:rPr lang="en-US" sz="1400" b="0" i="0" u="none" strike="noStrike" cap="none" dirty="0">
                <a:solidFill>
                  <a:srgbClr val="000000"/>
                </a:solidFill>
                <a:latin typeface="+mj-lt"/>
                <a:ea typeface="Lato"/>
                <a:cs typeface="Lato"/>
                <a:sym typeface="Lato"/>
              </a:rPr>
              <a:t>, actions in certain branches for proactive surveillance and provide   better services to customers.   Traditional video security systems provide the infrastructure only to capture, store and distribute video, leaving the task of threat detection to human operators. This task is time consuming, tedious and error prone due to human fatigue.</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mj-lt"/>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US" sz="1400" b="0" i="0" u="none" strike="noStrike" cap="none" dirty="0">
                <a:solidFill>
                  <a:srgbClr val="000000"/>
                </a:solidFill>
                <a:latin typeface="+mj-lt"/>
                <a:ea typeface="Lato"/>
                <a:cs typeface="Lato"/>
                <a:sym typeface="Lato"/>
              </a:rPr>
              <a:t>Adoption </a:t>
            </a:r>
            <a:r>
              <a:rPr lang="en-US" dirty="0">
                <a:latin typeface="+mj-lt"/>
                <a:ea typeface="Lato"/>
                <a:cs typeface="Lato"/>
                <a:sym typeface="Lato"/>
              </a:rPr>
              <a:t>Plan for this project. </a:t>
            </a:r>
            <a:r>
              <a:rPr lang="en-US" sz="1400" b="0" i="0" u="none" strike="noStrike" cap="none" dirty="0">
                <a:solidFill>
                  <a:srgbClr val="000000"/>
                </a:solidFill>
                <a:latin typeface="+mj-lt"/>
                <a:ea typeface="Lato"/>
                <a:cs typeface="Lato"/>
                <a:sym typeface="Lato"/>
              </a:rPr>
              <a:t>Establish a Vision, Prioritize Features, Assign Resources and Deploy the Adoption Plan, Measure Success Rate.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chemeClr val="bg2"/>
                </a:solidFill>
                <a:latin typeface="+mj-lt"/>
                <a:ea typeface="Lato"/>
                <a:cs typeface="Lato"/>
                <a:sym typeface="Lato"/>
              </a:rPr>
              <a:t>GitHub Repository Link &amp; </a:t>
            </a:r>
            <a:r>
              <a:rPr lang="en" sz="2000" b="1" i="0" u="none" strike="noStrike" cap="none" dirty="0">
                <a:solidFill>
                  <a:schemeClr val="bg2"/>
                </a:solidFill>
                <a:highlight>
                  <a:srgbClr val="FFFFFF"/>
                </a:highlight>
                <a:latin typeface="+mj-lt"/>
                <a:ea typeface="Lato"/>
                <a:cs typeface="Lato"/>
                <a:sym typeface="Lato"/>
              </a:rPr>
              <a:t>supporting diagrams, screenshots, if any</a:t>
            </a:r>
            <a:endParaRPr sz="2000" b="1" i="0" u="none" strike="noStrike" cap="none" dirty="0">
              <a:solidFill>
                <a:schemeClr val="bg2"/>
              </a:solidFill>
              <a:latin typeface="+mj-lt"/>
              <a:ea typeface="Lato"/>
              <a:cs typeface="Lato"/>
              <a:sym typeface="Lato"/>
            </a:endParaRPr>
          </a:p>
        </p:txBody>
      </p:sp>
      <p:sp>
        <p:nvSpPr>
          <p:cNvPr id="384" name="Google Shape;384;p8"/>
          <p:cNvSpPr txBox="1"/>
          <p:nvPr/>
        </p:nvSpPr>
        <p:spPr>
          <a:xfrm>
            <a:off x="644980" y="701250"/>
            <a:ext cx="6335486" cy="427806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a:latin typeface="+mj-lt"/>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US" dirty="0">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a:latin typeface="+mj-lt"/>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dirty="0">
              <a:latin typeface="+mj-lt"/>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mj-lt"/>
              <a:ea typeface="Lato"/>
              <a:cs typeface="Lato"/>
              <a:sym typeface="Lato"/>
            </a:endParaRPr>
          </a:p>
        </p:txBody>
      </p:sp>
      <p:pic>
        <p:nvPicPr>
          <p:cNvPr id="2" name="Picture 1" descr="Diagram&#10;&#10;Description automatically generated">
            <a:extLst>
              <a:ext uri="{FF2B5EF4-FFF2-40B4-BE49-F238E27FC236}">
                <a16:creationId xmlns:a16="http://schemas.microsoft.com/office/drawing/2014/main" id="{CFF46980-64F7-36FA-D754-53D64D92F622}"/>
              </a:ext>
            </a:extLst>
          </p:cNvPr>
          <p:cNvPicPr>
            <a:picLocks noChangeAspect="1"/>
          </p:cNvPicPr>
          <p:nvPr/>
        </p:nvPicPr>
        <p:blipFill>
          <a:blip r:embed="rId3"/>
          <a:stretch>
            <a:fillRect/>
          </a:stretch>
        </p:blipFill>
        <p:spPr>
          <a:xfrm>
            <a:off x="1679237" y="832756"/>
            <a:ext cx="5377062" cy="34126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Moureesh P</a:t>
            </a:r>
          </a:p>
          <a:p>
            <a:pPr marL="0" indent="0">
              <a:spcAft>
                <a:spcPts val="1600"/>
              </a:spcAft>
            </a:pPr>
            <a:r>
              <a:rPr lang="en-IN" sz="1500" dirty="0" err="1"/>
              <a:t>Shrithar</a:t>
            </a:r>
            <a:r>
              <a:rPr lang="en-IN" sz="1500" dirty="0"/>
              <a:t> R</a:t>
            </a:r>
            <a:endParaRPr lang="en" sz="1500" dirty="0"/>
          </a:p>
          <a:p>
            <a:pPr marL="0" lvl="0" indent="0" algn="l" rtl="0">
              <a:lnSpc>
                <a:spcPct val="150000"/>
              </a:lnSpc>
              <a:spcBef>
                <a:spcPts val="0"/>
              </a:spcBef>
              <a:spcAft>
                <a:spcPts val="1600"/>
              </a:spcAft>
              <a:buSzPts val="1800"/>
              <a:buNone/>
            </a:pPr>
            <a:r>
              <a:rPr lang="en-IN" sz="1500" dirty="0" err="1"/>
              <a:t>Nikitha</a:t>
            </a:r>
            <a:r>
              <a:rPr lang="en-IN" sz="1500" dirty="0"/>
              <a:t> P</a:t>
            </a:r>
          </a:p>
          <a:p>
            <a:pPr marL="0" lvl="0" indent="0" algn="l" rtl="0">
              <a:lnSpc>
                <a:spcPct val="150000"/>
              </a:lnSpc>
              <a:spcBef>
                <a:spcPts val="0"/>
              </a:spcBef>
              <a:spcAft>
                <a:spcPts val="1600"/>
              </a:spcAft>
              <a:buSzPts val="1800"/>
              <a:buNone/>
            </a:pPr>
            <a:r>
              <a:rPr lang="en-IN" sz="1500" dirty="0" err="1"/>
              <a:t>Ranjani</a:t>
            </a:r>
            <a:r>
              <a:rPr lang="en-IN" sz="1500" dirty="0"/>
              <a:t> T</a:t>
            </a:r>
          </a:p>
          <a:p>
            <a:pPr marL="0" lvl="0" indent="0" algn="l" rtl="0">
              <a:lnSpc>
                <a:spcPct val="150000"/>
              </a:lnSpc>
              <a:spcBef>
                <a:spcPts val="0"/>
              </a:spcBef>
              <a:spcAft>
                <a:spcPts val="1600"/>
              </a:spcAft>
              <a:buSzPts val="1800"/>
              <a:buNone/>
            </a:pP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599</Words>
  <Application>Microsoft Office PowerPoint</Application>
  <PresentationFormat>On-screen Show (16:9)</PresentationFormat>
  <Paragraphs>58</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Wingdings</vt:lpstr>
      <vt:lpstr>Lato</vt:lpstr>
      <vt:lpstr>Trebuchet MS</vt:lpstr>
      <vt:lpstr>Arial</vt:lpstr>
      <vt:lpstr>Lato Black</vt:lpstr>
      <vt:lpstr>TI Template</vt:lpstr>
      <vt:lpstr>TI Template</vt:lpstr>
      <vt:lpstr>Bank of Baroda Hackathon - 2022                       </vt:lpstr>
      <vt:lpstr>Problem Statement?</vt:lpstr>
      <vt:lpstr>User Segment &amp; Pain Points</vt:lpstr>
      <vt:lpstr>Pre-Requisite</vt:lpstr>
      <vt:lpstr>  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MOUREESH PALANISAMY</cp:lastModifiedBy>
  <cp:revision>7</cp:revision>
  <dcterms:modified xsi:type="dcterms:W3CDTF">2022-09-14T06:15:37Z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2022-09-12T14:12:56Z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08b0a446-2fbd-46cb-8b7f-20941f6d9abe</vt:lpwstr>
  </property>
  <property fmtid="{D5CDD505-2E9C-101B-9397-08002B2CF9AE}" pid="7" name="MSIP_Label_defa4170-0d19-0005-0004-bc88714345d2_ActionId">
    <vt:lpwstr>9feeb214-25b7-4a6e-a8b5-721fa87b9f91</vt:lpwstr>
  </property>
  <property fmtid="{D5CDD505-2E9C-101B-9397-08002B2CF9AE}" pid="8" name="MSIP_Label_defa4170-0d19-0005-0004-bc88714345d2_ContentBits">
    <vt:lpwstr>0</vt:lpwstr>
  </property>
</Properties>
</file>