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9" r:id="rId4"/>
    <p:sldId id="259" r:id="rId5"/>
    <p:sldId id="266" r:id="rId6"/>
    <p:sldId id="267" r:id="rId7"/>
    <p:sldId id="268" r:id="rId8"/>
    <p:sldId id="260" r:id="rId9"/>
    <p:sldId id="270" r:id="rId10"/>
    <p:sldId id="261" r:id="rId11"/>
    <p:sldId id="264" r:id="rId12"/>
    <p:sldId id="272" r:id="rId13"/>
    <p:sldId id="262" r:id="rId14"/>
    <p:sldId id="271" r:id="rId15"/>
    <p:sldId id="263" r:id="rId16"/>
    <p:sldId id="27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AF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50" autoAdjust="0"/>
  </p:normalViewPr>
  <p:slideViewPr>
    <p:cSldViewPr snapToGrid="0">
      <p:cViewPr varScale="1">
        <p:scale>
          <a:sx n="80" d="100"/>
          <a:sy n="80" d="100"/>
        </p:scale>
        <p:origin x="16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23ECB-7AE4-4605-8C89-7EED1AF97ED2}" type="datetimeFigureOut">
              <a:rPr lang="ru-UA" smtClean="0"/>
              <a:t>12.06.2025</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BD2EC-628A-4A4C-9980-35DBB6921D02}" type="slidenum">
              <a:rPr lang="ru-UA" smtClean="0"/>
              <a:t>‹#›</a:t>
            </a:fld>
            <a:endParaRPr lang="ru-UA"/>
          </a:p>
        </p:txBody>
      </p:sp>
    </p:spTree>
    <p:extLst>
      <p:ext uri="{BB962C8B-B14F-4D97-AF65-F5344CB8AC3E}">
        <p14:creationId xmlns:p14="http://schemas.microsoft.com/office/powerpoint/2010/main" val="1930163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dirty="0"/>
              <a:t>Доброго дня, шановні члени комісії! Мене звати Максим Козинець, я студент групи ІПЗм‑23‑4. Темою моєї роботи є дослідження та розробка гібридних </a:t>
            </a:r>
            <a:r>
              <a:rPr lang="uk-UA" dirty="0" err="1"/>
              <a:t>архітектур</a:t>
            </a:r>
            <a:r>
              <a:rPr lang="uk-UA" dirty="0"/>
              <a:t> зберігання зображень із фокусом на безпеку та конфіденційність. Сьогодні </a:t>
            </a:r>
            <a:r>
              <a:rPr lang="ru-RU" dirty="0"/>
              <a:t>я </a:t>
            </a:r>
            <a:r>
              <a:rPr lang="ru-RU" dirty="0" err="1"/>
              <a:t>розповім</a:t>
            </a:r>
            <a:r>
              <a:rPr lang="ru-RU" dirty="0"/>
              <a:t> про проблему, </a:t>
            </a:r>
            <a:r>
              <a:rPr lang="ru-RU" dirty="0" err="1"/>
              <a:t>розглянуті</a:t>
            </a:r>
            <a:r>
              <a:rPr lang="ru-RU" dirty="0"/>
              <a:t> </a:t>
            </a:r>
            <a:r>
              <a:rPr lang="ru-RU" dirty="0" err="1"/>
              <a:t>архітектури</a:t>
            </a:r>
            <a:r>
              <a:rPr lang="ru-RU" dirty="0"/>
              <a:t>, </a:t>
            </a:r>
            <a:r>
              <a:rPr lang="ru-RU" dirty="0" err="1"/>
              <a:t>методологію</a:t>
            </a:r>
            <a:r>
              <a:rPr lang="ru-RU" dirty="0"/>
              <a:t>, </a:t>
            </a:r>
            <a:r>
              <a:rPr lang="ru-RU" dirty="0" err="1"/>
              <a:t>результати</a:t>
            </a:r>
            <a:r>
              <a:rPr lang="ru-RU" dirty="0"/>
              <a:t> та </a:t>
            </a:r>
            <a:r>
              <a:rPr lang="ru-RU" dirty="0" err="1"/>
              <a:t>основні</a:t>
            </a:r>
            <a:r>
              <a:rPr lang="ru-RU" dirty="0"/>
              <a:t> </a:t>
            </a:r>
            <a:r>
              <a:rPr lang="ru-RU" dirty="0" err="1"/>
              <a:t>висновки</a:t>
            </a:r>
            <a:r>
              <a:rPr lang="ru-RU" dirty="0"/>
              <a:t>.</a:t>
            </a:r>
          </a:p>
          <a:p>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1</a:t>
            </a:fld>
            <a:endParaRPr lang="ru-UA"/>
          </a:p>
        </p:txBody>
      </p:sp>
    </p:spTree>
    <p:extLst>
      <p:ext uri="{BB962C8B-B14F-4D97-AF65-F5344CB8AC3E}">
        <p14:creationId xmlns:p14="http://schemas.microsoft.com/office/powerpoint/2010/main" val="138968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ru-RU" dirty="0" err="1"/>
              <a:t>цьому</a:t>
            </a:r>
            <a:r>
              <a:rPr lang="ru-RU" dirty="0"/>
              <a:t> слайд</a:t>
            </a:r>
            <a:r>
              <a:rPr lang="uk-UA" dirty="0"/>
              <a:t>і показано формули кожної метрики</a:t>
            </a:r>
            <a:br>
              <a:rPr lang="uk-UA" dirty="0"/>
            </a:br>
            <a:br>
              <a:rPr lang="uk-UA" dirty="0"/>
            </a:br>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10</a:t>
            </a:fld>
            <a:endParaRPr lang="ru-UA"/>
          </a:p>
        </p:txBody>
      </p:sp>
    </p:spTree>
    <p:extLst>
      <p:ext uri="{BB962C8B-B14F-4D97-AF65-F5344CB8AC3E}">
        <p14:creationId xmlns:p14="http://schemas.microsoft.com/office/powerpoint/2010/main" val="1083143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Для інтеграції хмари ми порівняли </a:t>
            </a:r>
            <a:r>
              <a:rPr lang="en-US" dirty="0"/>
              <a:t>AWS, Azure, GCP, Oracle, Alibaba </a:t>
            </a:r>
            <a:r>
              <a:rPr lang="uk-UA" dirty="0"/>
              <a:t>за критеріями: </a:t>
            </a:r>
            <a:r>
              <a:rPr lang="uk-UA" b="1" dirty="0"/>
              <a:t>безпека, масштабованість, час відгуку, вартість, інтеграція, доступність</a:t>
            </a:r>
            <a:r>
              <a:rPr lang="uk-UA" dirty="0"/>
              <a:t>.</a:t>
            </a:r>
            <a:br>
              <a:rPr lang="uk-UA" dirty="0"/>
            </a:br>
            <a:r>
              <a:rPr lang="uk-UA" dirty="0"/>
              <a:t>Найкращі результати показав </a:t>
            </a:r>
            <a:r>
              <a:rPr lang="en-US" b="1" dirty="0"/>
              <a:t>Azure</a:t>
            </a:r>
            <a:r>
              <a:rPr lang="en-US" dirty="0"/>
              <a:t> — </a:t>
            </a:r>
            <a:r>
              <a:rPr lang="uk-UA" dirty="0"/>
              <a:t>завдяки глобальному покриттю, </a:t>
            </a:r>
            <a:r>
              <a:rPr lang="en-US" dirty="0"/>
              <a:t>IAM-</a:t>
            </a:r>
            <a:r>
              <a:rPr lang="uk-UA" dirty="0"/>
              <a:t>функціям і прозорому ціноутворенню.</a:t>
            </a:r>
            <a:br>
              <a:rPr lang="uk-UA" dirty="0"/>
            </a:br>
            <a:r>
              <a:rPr lang="uk-UA" dirty="0"/>
              <a:t>Подальші тести проводились із </a:t>
            </a:r>
            <a:r>
              <a:rPr lang="en-US" b="1" dirty="0"/>
              <a:t>Azure Blob Storage</a:t>
            </a:r>
            <a:r>
              <a:rPr lang="en-US" dirty="0"/>
              <a:t>.</a:t>
            </a:r>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11</a:t>
            </a:fld>
            <a:endParaRPr lang="ru-UA"/>
          </a:p>
        </p:txBody>
      </p:sp>
    </p:spTree>
    <p:extLst>
      <p:ext uri="{BB962C8B-B14F-4D97-AF65-F5344CB8AC3E}">
        <p14:creationId xmlns:p14="http://schemas.microsoft.com/office/powerpoint/2010/main" val="432281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Результатом реалізації програмного застосунку став застосунок, у якому ми можемо вибирати тестові картинки, алгоритм шифрування та гібридну систему та після запуску отримати результати усіх метрик</a:t>
            </a:r>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12</a:t>
            </a:fld>
            <a:endParaRPr lang="ru-UA"/>
          </a:p>
        </p:txBody>
      </p:sp>
    </p:spTree>
    <p:extLst>
      <p:ext uri="{BB962C8B-B14F-4D97-AF65-F5344CB8AC3E}">
        <p14:creationId xmlns:p14="http://schemas.microsoft.com/office/powerpoint/2010/main" val="125002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Хід експерименту та його результати також було опубліковано та докладено на конференції </a:t>
            </a:r>
            <a:r>
              <a:rPr lang="en-US" dirty="0"/>
              <a:t>Open Conference of Electrical, Electronic and Information Sciences</a:t>
            </a:r>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14</a:t>
            </a:fld>
            <a:endParaRPr lang="ru-UA"/>
          </a:p>
        </p:txBody>
      </p:sp>
    </p:spTree>
    <p:extLst>
      <p:ext uri="{BB962C8B-B14F-4D97-AF65-F5344CB8AC3E}">
        <p14:creationId xmlns:p14="http://schemas.microsoft.com/office/powerpoint/2010/main" val="3087019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*читати зі слайду*</a:t>
            </a:r>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15</a:t>
            </a:fld>
            <a:endParaRPr lang="ru-UA"/>
          </a:p>
        </p:txBody>
      </p:sp>
    </p:spTree>
    <p:extLst>
      <p:ext uri="{BB962C8B-B14F-4D97-AF65-F5344CB8AC3E}">
        <p14:creationId xmlns:p14="http://schemas.microsoft.com/office/powerpoint/2010/main" val="698147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У подальших планах розвитку експерименту розширити набір форматів наприклад до </a:t>
            </a:r>
            <a:r>
              <a:rPr lang="en-US" dirty="0"/>
              <a:t>RAW </a:t>
            </a:r>
            <a:r>
              <a:rPr lang="uk-UA" dirty="0"/>
              <a:t>та </a:t>
            </a:r>
            <a:r>
              <a:rPr lang="en-US" dirty="0"/>
              <a:t>HEIF, </a:t>
            </a:r>
            <a:r>
              <a:rPr lang="uk-UA" dirty="0"/>
              <a:t>інтегрувати інтелектуальний шлюз‑сервіс і дослідити застосування машинного навчання для автоматичного вибору алгоритму шифрування. Також цікавим напрямком є </a:t>
            </a:r>
            <a:r>
              <a:rPr lang="uk-UA" dirty="0" err="1"/>
              <a:t>гомоморфне</a:t>
            </a:r>
            <a:r>
              <a:rPr lang="uk-UA" dirty="0"/>
              <a:t> шифрування, що дозволяє обробку даних без їх розшифрування. Також треба спроектувати систему, щоб можна було тестувати дані під </a:t>
            </a:r>
            <a:r>
              <a:rPr lang="uk-UA" dirty="0" err="1"/>
              <a:t>нагрузкою</a:t>
            </a:r>
            <a:r>
              <a:rPr lang="uk-UA" dirty="0"/>
              <a:t> системи, бо в реальному житті система завжди завантажена якимись процесами</a:t>
            </a:r>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16</a:t>
            </a:fld>
            <a:endParaRPr lang="ru-UA"/>
          </a:p>
        </p:txBody>
      </p:sp>
    </p:spTree>
    <p:extLst>
      <p:ext uri="{BB962C8B-B14F-4D97-AF65-F5344CB8AC3E}">
        <p14:creationId xmlns:p14="http://schemas.microsoft.com/office/powerpoint/2010/main" val="1724439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dirty="0"/>
              <a:t>Дякую за увагу та готовий відповісти на ваші запитання</a:t>
            </a:r>
            <a:endParaRPr lang="ru-UA" dirty="0"/>
          </a:p>
          <a:p>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17</a:t>
            </a:fld>
            <a:endParaRPr lang="ru-UA"/>
          </a:p>
        </p:txBody>
      </p:sp>
    </p:spTree>
    <p:extLst>
      <p:ext uri="{BB962C8B-B14F-4D97-AF65-F5344CB8AC3E}">
        <p14:creationId xmlns:p14="http://schemas.microsoft.com/office/powerpoint/2010/main" val="3949434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Кількість і різноманітність зображень постійно зростає. Водночас зростає й ризик злому персональних даних, що потрібно уникнути. Із розвитком технологій складність систем зберігання даних також зростає, що створює проблеми продуктивності. </a:t>
            </a:r>
            <a:br>
              <a:rPr lang="uk-UA" dirty="0"/>
            </a:br>
            <a:r>
              <a:rPr lang="uk-UA" dirty="0"/>
              <a:t>*</a:t>
            </a:r>
            <a:r>
              <a:rPr lang="uk-UA" dirty="0" err="1"/>
              <a:t>После</a:t>
            </a:r>
            <a:r>
              <a:rPr lang="uk-UA" dirty="0"/>
              <a:t> </a:t>
            </a:r>
            <a:r>
              <a:rPr lang="uk-UA" dirty="0" err="1"/>
              <a:t>читать</a:t>
            </a:r>
            <a:r>
              <a:rPr lang="uk-UA" dirty="0"/>
              <a:t> </a:t>
            </a:r>
            <a:r>
              <a:rPr lang="uk-UA" dirty="0" err="1"/>
              <a:t>со</a:t>
            </a:r>
            <a:r>
              <a:rPr lang="uk-UA" dirty="0"/>
              <a:t> слайда*</a:t>
            </a:r>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2</a:t>
            </a:fld>
            <a:endParaRPr lang="ru-UA"/>
          </a:p>
        </p:txBody>
      </p:sp>
    </p:spTree>
    <p:extLst>
      <p:ext uri="{BB962C8B-B14F-4D97-AF65-F5344CB8AC3E}">
        <p14:creationId xmlns:p14="http://schemas.microsoft.com/office/powerpoint/2010/main" val="2755880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a:t>Основна</a:t>
            </a:r>
            <a:r>
              <a:rPr lang="ru-RU" dirty="0"/>
              <a:t> задача — </a:t>
            </a:r>
            <a:r>
              <a:rPr lang="ru-RU" b="1" dirty="0"/>
              <a:t>як </a:t>
            </a:r>
            <a:r>
              <a:rPr lang="ru-RU" b="1" dirty="0" err="1"/>
              <a:t>забезпечити</a:t>
            </a:r>
            <a:r>
              <a:rPr lang="ru-RU" b="1" dirty="0"/>
              <a:t> </a:t>
            </a:r>
            <a:r>
              <a:rPr lang="ru-RU" b="1" dirty="0" err="1"/>
              <a:t>захист</a:t>
            </a:r>
            <a:r>
              <a:rPr lang="ru-RU" b="1" dirty="0"/>
              <a:t> і </a:t>
            </a:r>
            <a:r>
              <a:rPr lang="ru-RU" b="1" dirty="0" err="1"/>
              <a:t>швидкий</a:t>
            </a:r>
            <a:r>
              <a:rPr lang="ru-RU" b="1" dirty="0"/>
              <a:t> доступ до великих </a:t>
            </a:r>
            <a:r>
              <a:rPr lang="ru-RU" b="1" dirty="0" err="1"/>
              <a:t>колекцій</a:t>
            </a:r>
            <a:r>
              <a:rPr lang="ru-RU" b="1" dirty="0"/>
              <a:t> </a:t>
            </a:r>
            <a:r>
              <a:rPr lang="ru-RU" b="1" dirty="0" err="1"/>
              <a:t>зображень</a:t>
            </a:r>
            <a:r>
              <a:rPr lang="ru-RU" dirty="0"/>
              <a:t>, особливо у </a:t>
            </a:r>
            <a:r>
              <a:rPr lang="ru-RU" dirty="0" err="1"/>
              <a:t>чутливих</a:t>
            </a:r>
            <a:r>
              <a:rPr lang="ru-RU" dirty="0"/>
              <a:t> сферах, як-от медицина.</a:t>
            </a:r>
            <a:br>
              <a:rPr lang="ru-RU" dirty="0"/>
            </a:br>
            <a:r>
              <a:rPr lang="ru-RU" dirty="0"/>
              <a:t>Ми поставили </a:t>
            </a:r>
            <a:r>
              <a:rPr lang="ru-RU" dirty="0" err="1"/>
              <a:t>такі</a:t>
            </a:r>
            <a:r>
              <a:rPr lang="ru-RU" dirty="0"/>
              <a:t> </a:t>
            </a:r>
            <a:r>
              <a:rPr lang="ru-RU" dirty="0" err="1"/>
              <a:t>цілі</a:t>
            </a:r>
            <a:r>
              <a:rPr lang="ru-RU" dirty="0"/>
              <a:t>:</a:t>
            </a:r>
            <a:br>
              <a:rPr lang="ru-RU" dirty="0"/>
            </a:br>
            <a:r>
              <a:rPr lang="ru-RU" dirty="0"/>
              <a:t>*</a:t>
            </a:r>
            <a:r>
              <a:rPr lang="ru-RU" dirty="0" err="1"/>
              <a:t>читати</a:t>
            </a:r>
            <a:r>
              <a:rPr lang="ru-RU" dirty="0"/>
              <a:t> </a:t>
            </a:r>
            <a:r>
              <a:rPr lang="ru-RU" dirty="0" err="1"/>
              <a:t>зі</a:t>
            </a:r>
            <a:r>
              <a:rPr lang="ru-RU" dirty="0"/>
              <a:t> слайду*</a:t>
            </a:r>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3</a:t>
            </a:fld>
            <a:endParaRPr lang="ru-UA"/>
          </a:p>
        </p:txBody>
      </p:sp>
    </p:spTree>
    <p:extLst>
      <p:ext uri="{BB962C8B-B14F-4D97-AF65-F5344CB8AC3E}">
        <p14:creationId xmlns:p14="http://schemas.microsoft.com/office/powerpoint/2010/main" val="1371711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a:t>Гібридна</a:t>
            </a:r>
            <a:r>
              <a:rPr lang="ru-RU" dirty="0"/>
              <a:t> система — </a:t>
            </a:r>
            <a:r>
              <a:rPr lang="ru-RU" dirty="0" err="1"/>
              <a:t>це</a:t>
            </a:r>
            <a:r>
              <a:rPr lang="ru-RU" dirty="0"/>
              <a:t> </a:t>
            </a:r>
            <a:r>
              <a:rPr lang="ru-RU" dirty="0" err="1"/>
              <a:t>підхід</a:t>
            </a:r>
            <a:r>
              <a:rPr lang="ru-RU" dirty="0"/>
              <a:t>, </a:t>
            </a:r>
            <a:r>
              <a:rPr lang="ru-RU" dirty="0" err="1"/>
              <a:t>який</a:t>
            </a:r>
            <a:r>
              <a:rPr lang="ru-RU" dirty="0"/>
              <a:t> </a:t>
            </a:r>
            <a:r>
              <a:rPr lang="ru-RU" dirty="0" err="1"/>
              <a:t>поєднує</a:t>
            </a:r>
            <a:r>
              <a:rPr lang="ru-RU" dirty="0"/>
              <a:t> </a:t>
            </a:r>
            <a:r>
              <a:rPr lang="ru-RU" dirty="0" err="1"/>
              <a:t>кілька</a:t>
            </a:r>
            <a:r>
              <a:rPr lang="ru-RU" dirty="0"/>
              <a:t> </a:t>
            </a:r>
            <a:r>
              <a:rPr lang="ru-RU" dirty="0" err="1"/>
              <a:t>технологій</a:t>
            </a:r>
            <a:r>
              <a:rPr lang="ru-RU" dirty="0"/>
              <a:t> </a:t>
            </a:r>
            <a:r>
              <a:rPr lang="ru-RU" dirty="0" err="1"/>
              <a:t>або</a:t>
            </a:r>
            <a:r>
              <a:rPr lang="ru-RU" dirty="0"/>
              <a:t> моделей для </a:t>
            </a:r>
            <a:r>
              <a:rPr lang="ru-RU" dirty="0" err="1"/>
              <a:t>досягнення</a:t>
            </a:r>
            <a:r>
              <a:rPr lang="ru-RU" dirty="0"/>
              <a:t> </a:t>
            </a:r>
            <a:r>
              <a:rPr lang="ru-RU" dirty="0" err="1"/>
              <a:t>кращої</a:t>
            </a:r>
            <a:r>
              <a:rPr lang="ru-RU" dirty="0"/>
              <a:t> </a:t>
            </a:r>
            <a:r>
              <a:rPr lang="ru-RU" dirty="0" err="1"/>
              <a:t>продуктивності</a:t>
            </a:r>
            <a:r>
              <a:rPr lang="ru-RU" dirty="0"/>
              <a:t>, </a:t>
            </a:r>
            <a:r>
              <a:rPr lang="ru-RU" dirty="0" err="1"/>
              <a:t>гнучкості</a:t>
            </a:r>
            <a:r>
              <a:rPr lang="ru-RU" dirty="0"/>
              <a:t> та </a:t>
            </a:r>
            <a:r>
              <a:rPr lang="ru-RU" dirty="0" err="1"/>
              <a:t>масштабованості</a:t>
            </a:r>
            <a:r>
              <a:rPr lang="ru-RU" dirty="0"/>
              <a:t>. Ми </a:t>
            </a:r>
            <a:r>
              <a:rPr lang="ru-RU" dirty="0" err="1"/>
              <a:t>реалізували</a:t>
            </a:r>
            <a:r>
              <a:rPr lang="ru-RU" dirty="0"/>
              <a:t> три </a:t>
            </a:r>
            <a:r>
              <a:rPr lang="ru-RU" dirty="0" err="1"/>
              <a:t>архітектури</a:t>
            </a:r>
            <a:r>
              <a:rPr lang="ru-RU" dirty="0"/>
              <a:t>.</a:t>
            </a:r>
            <a:br>
              <a:rPr lang="ru-RU" dirty="0"/>
            </a:br>
            <a:r>
              <a:rPr lang="ru-RU" dirty="0"/>
              <a:t>*</a:t>
            </a:r>
            <a:r>
              <a:rPr lang="ru-RU" dirty="0" err="1"/>
              <a:t>Читати</a:t>
            </a:r>
            <a:r>
              <a:rPr lang="ru-RU" dirty="0"/>
              <a:t> </a:t>
            </a:r>
            <a:r>
              <a:rPr lang="ru-RU" dirty="0" err="1"/>
              <a:t>зі</a:t>
            </a:r>
            <a:r>
              <a:rPr lang="ru-RU" dirty="0"/>
              <a:t> слайду*</a:t>
            </a:r>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4</a:t>
            </a:fld>
            <a:endParaRPr lang="ru-UA"/>
          </a:p>
        </p:txBody>
      </p:sp>
    </p:spTree>
    <p:extLst>
      <p:ext uri="{BB962C8B-B14F-4D97-AF65-F5344CB8AC3E}">
        <p14:creationId xmlns:p14="http://schemas.microsoft.com/office/powerpoint/2010/main" val="3079114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Перша архітектура поєднує реляційну базу даних із </a:t>
            </a:r>
            <a:r>
              <a:rPr lang="uk-UA" dirty="0" err="1"/>
              <a:t>блокчейн</a:t>
            </a:r>
            <a:r>
              <a:rPr lang="uk-UA" dirty="0"/>
              <a:t>-рівнем, щоб забезпечити незмінність доступу до файлів. </a:t>
            </a:r>
            <a:br>
              <a:rPr lang="uk-UA" dirty="0"/>
            </a:br>
            <a:r>
              <a:rPr lang="uk-UA" dirty="0"/>
              <a:t>Основні компоненти:</a:t>
            </a:r>
            <a:br>
              <a:rPr lang="uk-UA" dirty="0"/>
            </a:br>
            <a:r>
              <a:rPr lang="uk-UA" b="1" dirty="0" err="1"/>
              <a:t>блокчейн</a:t>
            </a:r>
            <a:r>
              <a:rPr lang="uk-UA" dirty="0"/>
              <a:t> — фіксує всі транзакції зі зберіганням зображень, забезпечуючи аудит і захист від змін;</a:t>
            </a:r>
          </a:p>
          <a:p>
            <a:r>
              <a:rPr lang="uk-UA" b="1" dirty="0"/>
              <a:t>реляційна БД</a:t>
            </a:r>
            <a:r>
              <a:rPr lang="uk-UA" dirty="0"/>
              <a:t> (наприклад, </a:t>
            </a:r>
            <a:r>
              <a:rPr lang="en-US" dirty="0"/>
              <a:t>PostgreSQL) — </a:t>
            </a:r>
            <a:r>
              <a:rPr lang="uk-UA" dirty="0"/>
              <a:t>зберігає зображення і метадані (власник, час, розташування);</a:t>
            </a:r>
          </a:p>
          <a:p>
            <a:r>
              <a:rPr lang="uk-UA" b="1" dirty="0"/>
              <a:t>гібридна інтеграція</a:t>
            </a:r>
            <a:r>
              <a:rPr lang="uk-UA" dirty="0"/>
              <a:t> — синхронізація записів між БД і </a:t>
            </a:r>
            <a:r>
              <a:rPr lang="uk-UA" dirty="0" err="1"/>
              <a:t>блокчейном</a:t>
            </a:r>
            <a:r>
              <a:rPr lang="uk-UA" dirty="0"/>
              <a:t>, що гарантує цілісність даних.</a:t>
            </a:r>
          </a:p>
          <a:p>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5</a:t>
            </a:fld>
            <a:endParaRPr lang="ru-UA"/>
          </a:p>
        </p:txBody>
      </p:sp>
    </p:spTree>
    <p:extLst>
      <p:ext uri="{BB962C8B-B14F-4D97-AF65-F5344CB8AC3E}">
        <p14:creationId xmlns:p14="http://schemas.microsoft.com/office/powerpoint/2010/main" val="1540931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k-UA" dirty="0"/>
              <a:t>Друга архітектура — </a:t>
            </a:r>
            <a:r>
              <a:rPr lang="en-US" sz="1200" b="1" dirty="0" err="1"/>
              <a:t>багатовимірн</a:t>
            </a:r>
            <a:r>
              <a:rPr lang="uk-UA" sz="1200" b="1" dirty="0"/>
              <a:t>е</a:t>
            </a:r>
            <a:r>
              <a:rPr lang="en-US" sz="1200" b="1" dirty="0"/>
              <a:t> </a:t>
            </a:r>
            <a:r>
              <a:rPr lang="en-US" sz="1200" b="1" dirty="0" err="1"/>
              <a:t>сховищ</a:t>
            </a:r>
            <a:r>
              <a:rPr lang="uk-UA" sz="1200" b="1" dirty="0"/>
              <a:t>е</a:t>
            </a:r>
            <a:r>
              <a:rPr lang="en-US" sz="1200" b="1" dirty="0"/>
              <a:t> </a:t>
            </a:r>
            <a:r>
              <a:rPr lang="en-US" sz="1200" b="1" dirty="0" err="1"/>
              <a:t>даних</a:t>
            </a:r>
            <a:r>
              <a:rPr lang="uk-UA" sz="1200" b="1" dirty="0"/>
              <a:t> </a:t>
            </a:r>
            <a:r>
              <a:rPr lang="uk-UA" dirty="0"/>
              <a:t>(</a:t>
            </a:r>
            <a:r>
              <a:rPr lang="en-US" dirty="0"/>
              <a:t>data warehouse), </a:t>
            </a:r>
            <a:r>
              <a:rPr lang="uk-UA" dirty="0"/>
              <a:t>згадане в роботі А.Ю. Яцишина:</a:t>
            </a:r>
          </a:p>
          <a:p>
            <a:pPr marL="171450" indent="-171450">
              <a:buFont typeface="Arial" panose="020B0604020202020204" pitchFamily="34" charset="0"/>
              <a:buChar char="•"/>
            </a:pPr>
            <a:r>
              <a:rPr lang="uk-UA" dirty="0"/>
              <a:t>зберігає метадані (категорії, автори, мітки часу);</a:t>
            </a:r>
          </a:p>
          <a:p>
            <a:pPr marL="171450" indent="-171450">
              <a:buFont typeface="Arial" panose="020B0604020202020204" pitchFamily="34" charset="0"/>
              <a:buChar char="•"/>
            </a:pPr>
            <a:r>
              <a:rPr lang="uk-UA" dirty="0"/>
              <a:t>зображення зберігаються як об’єкти для оптимального доступу;</a:t>
            </a:r>
          </a:p>
          <a:p>
            <a:pPr marL="171450" indent="-171450">
              <a:buFont typeface="Arial" panose="020B0604020202020204" pitchFamily="34" charset="0"/>
              <a:buChar char="•"/>
            </a:pPr>
            <a:r>
              <a:rPr lang="uk-UA" dirty="0"/>
              <a:t>використовується </a:t>
            </a:r>
            <a:r>
              <a:rPr lang="uk-UA" dirty="0" err="1"/>
              <a:t>кешування</a:t>
            </a:r>
            <a:r>
              <a:rPr lang="uk-UA" dirty="0"/>
              <a:t> для прискорення запитів;</a:t>
            </a:r>
          </a:p>
          <a:p>
            <a:pPr marL="171450" indent="-171450">
              <a:buFont typeface="Arial" panose="020B0604020202020204" pitchFamily="34" charset="0"/>
              <a:buChar char="•"/>
            </a:pPr>
            <a:r>
              <a:rPr lang="uk-UA" dirty="0"/>
              <a:t>підтримується агрегація даних для аналітики.</a:t>
            </a:r>
          </a:p>
          <a:p>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6</a:t>
            </a:fld>
            <a:endParaRPr lang="ru-UA"/>
          </a:p>
        </p:txBody>
      </p:sp>
    </p:spTree>
    <p:extLst>
      <p:ext uri="{BB962C8B-B14F-4D97-AF65-F5344CB8AC3E}">
        <p14:creationId xmlns:p14="http://schemas.microsoft.com/office/powerpoint/2010/main" val="2530460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a:t>Третя</a:t>
            </a:r>
            <a:r>
              <a:rPr lang="ru-RU" dirty="0"/>
              <a:t> </a:t>
            </a:r>
            <a:r>
              <a:rPr lang="ru-RU" dirty="0" err="1"/>
              <a:t>архітектура</a:t>
            </a:r>
            <a:r>
              <a:rPr lang="ru-RU" dirty="0"/>
              <a:t> </a:t>
            </a:r>
            <a:r>
              <a:rPr lang="ru-RU" dirty="0" err="1"/>
              <a:t>використовує</a:t>
            </a:r>
            <a:r>
              <a:rPr lang="ru-RU" dirty="0"/>
              <a:t> </a:t>
            </a:r>
            <a:r>
              <a:rPr lang="ru-RU" b="1" dirty="0"/>
              <a:t>маршрутизатор</a:t>
            </a:r>
            <a:r>
              <a:rPr lang="ru-RU" dirty="0"/>
              <a:t>: "</a:t>
            </a:r>
            <a:r>
              <a:rPr lang="ru-RU" dirty="0" err="1"/>
              <a:t>гарячі</a:t>
            </a:r>
            <a:r>
              <a:rPr lang="ru-RU" dirty="0"/>
              <a:t>" </a:t>
            </a:r>
            <a:r>
              <a:rPr lang="ru-RU" dirty="0" err="1"/>
              <a:t>файли</a:t>
            </a:r>
            <a:r>
              <a:rPr lang="ru-RU" dirty="0"/>
              <a:t> </a:t>
            </a:r>
            <a:r>
              <a:rPr lang="ru-RU" dirty="0" err="1"/>
              <a:t>залишаються</a:t>
            </a:r>
            <a:r>
              <a:rPr lang="ru-RU" dirty="0"/>
              <a:t> на локальному диску, а "</a:t>
            </a:r>
            <a:r>
              <a:rPr lang="ru-RU" dirty="0" err="1"/>
              <a:t>холодні</a:t>
            </a:r>
            <a:r>
              <a:rPr lang="ru-RU" dirty="0"/>
              <a:t>" — </a:t>
            </a:r>
            <a:r>
              <a:rPr lang="ru-RU" dirty="0" err="1"/>
              <a:t>переносяться</a:t>
            </a:r>
            <a:r>
              <a:rPr lang="ru-RU" dirty="0"/>
              <a:t> в хмару. </a:t>
            </a:r>
            <a:r>
              <a:rPr lang="ru-RU" dirty="0" err="1"/>
              <a:t>Це</a:t>
            </a:r>
            <a:r>
              <a:rPr lang="ru-RU" dirty="0"/>
              <a:t> </a:t>
            </a:r>
            <a:r>
              <a:rPr lang="ru-RU" dirty="0" err="1"/>
              <a:t>знижує</a:t>
            </a:r>
            <a:r>
              <a:rPr lang="ru-RU" dirty="0"/>
              <a:t> </a:t>
            </a:r>
            <a:r>
              <a:rPr lang="ru-RU" dirty="0" err="1"/>
              <a:t>затримки</a:t>
            </a:r>
            <a:r>
              <a:rPr lang="ru-RU" dirty="0"/>
              <a:t> й </a:t>
            </a:r>
            <a:r>
              <a:rPr lang="ru-RU" dirty="0" err="1"/>
              <a:t>витрати</a:t>
            </a:r>
            <a:r>
              <a:rPr lang="ru-RU" dirty="0"/>
              <a:t>.</a:t>
            </a:r>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7</a:t>
            </a:fld>
            <a:endParaRPr lang="ru-UA"/>
          </a:p>
        </p:txBody>
      </p:sp>
    </p:spTree>
    <p:extLst>
      <p:ext uri="{BB962C8B-B14F-4D97-AF65-F5344CB8AC3E}">
        <p14:creationId xmlns:p14="http://schemas.microsoft.com/office/powerpoint/2010/main" val="1674310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a:t>Щодо</a:t>
            </a:r>
            <a:r>
              <a:rPr lang="ru-RU" dirty="0"/>
              <a:t> </a:t>
            </a:r>
            <a:r>
              <a:rPr lang="ru-RU" dirty="0" err="1"/>
              <a:t>захисту</a:t>
            </a:r>
            <a:r>
              <a:rPr lang="ru-RU" dirty="0"/>
              <a:t> </a:t>
            </a:r>
            <a:r>
              <a:rPr lang="ru-RU" dirty="0" err="1"/>
              <a:t>даних</a:t>
            </a:r>
            <a:r>
              <a:rPr lang="ru-RU" dirty="0"/>
              <a:t> </a:t>
            </a:r>
            <a:r>
              <a:rPr lang="ru-RU" dirty="0" err="1"/>
              <a:t>було</a:t>
            </a:r>
            <a:r>
              <a:rPr lang="ru-RU" dirty="0"/>
              <a:t> </a:t>
            </a:r>
            <a:r>
              <a:rPr lang="ru-RU" dirty="0" err="1"/>
              <a:t>реалізовано</a:t>
            </a:r>
            <a:r>
              <a:rPr lang="ru-RU" dirty="0"/>
              <a:t> </a:t>
            </a:r>
            <a:r>
              <a:rPr lang="ru-RU" dirty="0" err="1"/>
              <a:t>п’ять</a:t>
            </a:r>
            <a:r>
              <a:rPr lang="ru-RU" dirty="0"/>
              <a:t> </a:t>
            </a:r>
            <a:r>
              <a:rPr lang="ru-RU" dirty="0" err="1"/>
              <a:t>алгоритмів</a:t>
            </a:r>
            <a:r>
              <a:rPr lang="ru-RU" dirty="0"/>
              <a:t>. </a:t>
            </a:r>
          </a:p>
          <a:p>
            <a:pPr marL="171450" indent="-171450">
              <a:buFont typeface="Arial" panose="020B0604020202020204" pitchFamily="34" charset="0"/>
              <a:buChar char="•"/>
            </a:pPr>
            <a:r>
              <a:rPr lang="en-US" dirty="0"/>
              <a:t>AES‑256 — </a:t>
            </a:r>
            <a:r>
              <a:rPr lang="ru-RU" dirty="0" err="1"/>
              <a:t>галузевий</a:t>
            </a:r>
            <a:r>
              <a:rPr lang="ru-RU" dirty="0"/>
              <a:t> стандарт; </a:t>
            </a:r>
          </a:p>
          <a:p>
            <a:pPr marL="171450" indent="-171450">
              <a:buFont typeface="Arial" panose="020B0604020202020204" pitchFamily="34" charset="0"/>
              <a:buChar char="•"/>
            </a:pPr>
            <a:r>
              <a:rPr lang="en-US" dirty="0"/>
              <a:t>RSA </a:t>
            </a:r>
            <a:r>
              <a:rPr lang="ru-RU" dirty="0" err="1"/>
              <a:t>дає</a:t>
            </a:r>
            <a:r>
              <a:rPr lang="ru-RU" dirty="0"/>
              <a:t> </a:t>
            </a:r>
            <a:r>
              <a:rPr lang="ru-RU" dirty="0" err="1"/>
              <a:t>асиметричний</a:t>
            </a:r>
            <a:r>
              <a:rPr lang="ru-RU" dirty="0"/>
              <a:t> </a:t>
            </a:r>
            <a:r>
              <a:rPr lang="ru-RU" dirty="0" err="1"/>
              <a:t>обмін</a:t>
            </a:r>
            <a:r>
              <a:rPr lang="ru-RU" dirty="0"/>
              <a:t> ключами; </a:t>
            </a:r>
          </a:p>
          <a:p>
            <a:pPr marL="171450" indent="-171450">
              <a:buFont typeface="Arial" panose="020B0604020202020204" pitchFamily="34" charset="0"/>
              <a:buChar char="•"/>
            </a:pPr>
            <a:r>
              <a:rPr lang="en-US" dirty="0"/>
              <a:t>XOR </a:t>
            </a:r>
            <a:r>
              <a:rPr lang="ru-RU" dirty="0" err="1"/>
              <a:t>із</a:t>
            </a:r>
            <a:r>
              <a:rPr lang="ru-RU" dirty="0"/>
              <a:t> </a:t>
            </a:r>
            <a:r>
              <a:rPr lang="ru-RU" dirty="0" err="1"/>
              <a:t>динамічним</a:t>
            </a:r>
            <a:r>
              <a:rPr lang="ru-RU" dirty="0"/>
              <a:t> </a:t>
            </a:r>
            <a:r>
              <a:rPr lang="ru-RU" dirty="0" err="1"/>
              <a:t>ключем</a:t>
            </a:r>
            <a:r>
              <a:rPr lang="ru-RU" dirty="0"/>
              <a:t> — </a:t>
            </a:r>
            <a:r>
              <a:rPr lang="ru-RU" dirty="0" err="1"/>
              <a:t>найшвидший</a:t>
            </a:r>
            <a:r>
              <a:rPr lang="ru-RU" dirty="0"/>
              <a:t>; </a:t>
            </a:r>
            <a:r>
              <a:rPr lang="ru-RU" dirty="0" err="1"/>
              <a:t>хаотичне</a:t>
            </a:r>
            <a:r>
              <a:rPr lang="ru-RU" dirty="0"/>
              <a:t> </a:t>
            </a:r>
            <a:r>
              <a:rPr lang="ru-RU" dirty="0" err="1"/>
              <a:t>перемішування</a:t>
            </a:r>
            <a:r>
              <a:rPr lang="ru-RU" dirty="0"/>
              <a:t> </a:t>
            </a:r>
          </a:p>
          <a:p>
            <a:pPr marL="171450" indent="-171450">
              <a:buFont typeface="Arial" panose="020B0604020202020204" pitchFamily="34" charset="0"/>
              <a:buChar char="•"/>
            </a:pPr>
            <a:r>
              <a:rPr lang="en-US" dirty="0"/>
              <a:t>Fisher‑Yates </a:t>
            </a:r>
            <a:r>
              <a:rPr lang="ru-RU" dirty="0"/>
              <a:t>у </a:t>
            </a:r>
            <a:r>
              <a:rPr lang="ru-RU" dirty="0" err="1"/>
              <a:t>хвильовому</a:t>
            </a:r>
            <a:r>
              <a:rPr lang="ru-RU" dirty="0"/>
              <a:t> </a:t>
            </a:r>
            <a:r>
              <a:rPr lang="ru-RU" dirty="0" err="1"/>
              <a:t>домені</a:t>
            </a:r>
            <a:r>
              <a:rPr lang="ru-RU" dirty="0"/>
              <a:t> — перестановка </a:t>
            </a:r>
            <a:r>
              <a:rPr lang="ru-RU" dirty="0" err="1"/>
              <a:t>пікселів</a:t>
            </a:r>
            <a:r>
              <a:rPr lang="ru-RU" dirty="0"/>
              <a:t>, </a:t>
            </a:r>
            <a:r>
              <a:rPr lang="ru-RU" dirty="0" err="1"/>
              <a:t>підходить</a:t>
            </a:r>
            <a:r>
              <a:rPr lang="ru-RU" dirty="0"/>
              <a:t> для </a:t>
            </a:r>
            <a:r>
              <a:rPr lang="ru-RU" dirty="0" err="1"/>
              <a:t>заплутування</a:t>
            </a:r>
            <a:r>
              <a:rPr lang="ru-RU" dirty="0"/>
              <a:t>, </a:t>
            </a:r>
            <a:r>
              <a:rPr lang="ru-RU" dirty="0" err="1"/>
              <a:t>але</a:t>
            </a:r>
            <a:r>
              <a:rPr lang="ru-RU" dirty="0"/>
              <a:t> </a:t>
            </a:r>
            <a:r>
              <a:rPr lang="ru-RU" dirty="0" err="1"/>
              <a:t>нестабільна</a:t>
            </a:r>
            <a:r>
              <a:rPr lang="ru-RU" dirty="0"/>
              <a:t> за метриками; </a:t>
            </a:r>
          </a:p>
          <a:p>
            <a:pPr marL="171450" indent="-171450">
              <a:buFont typeface="Arial" panose="020B0604020202020204" pitchFamily="34" charset="0"/>
              <a:buChar char="•"/>
            </a:pPr>
            <a:r>
              <a:rPr lang="en-US" dirty="0"/>
              <a:t>DNA </a:t>
            </a:r>
            <a:r>
              <a:rPr lang="ru-RU" dirty="0" err="1"/>
              <a:t>забезпечує</a:t>
            </a:r>
            <a:r>
              <a:rPr lang="ru-RU" dirty="0"/>
              <a:t> </a:t>
            </a:r>
            <a:r>
              <a:rPr lang="ru-RU" dirty="0" err="1"/>
              <a:t>найвищу</a:t>
            </a:r>
            <a:r>
              <a:rPr lang="ru-RU" dirty="0"/>
              <a:t> </a:t>
            </a:r>
            <a:r>
              <a:rPr lang="ru-RU" dirty="0" err="1"/>
              <a:t>ентропію</a:t>
            </a:r>
            <a:r>
              <a:rPr lang="ru-RU" dirty="0"/>
              <a:t> для </a:t>
            </a:r>
            <a:r>
              <a:rPr lang="ru-RU" dirty="0" err="1"/>
              <a:t>медичних</a:t>
            </a:r>
            <a:r>
              <a:rPr lang="ru-RU" dirty="0"/>
              <a:t> </a:t>
            </a:r>
            <a:r>
              <a:rPr lang="ru-RU" dirty="0" err="1"/>
              <a:t>знімків</a:t>
            </a:r>
            <a:r>
              <a:rPr lang="ru-RU" dirty="0"/>
              <a:t>.»</a:t>
            </a:r>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8</a:t>
            </a:fld>
            <a:endParaRPr lang="ru-UA"/>
          </a:p>
        </p:txBody>
      </p:sp>
    </p:spTree>
    <p:extLst>
      <p:ext uri="{BB962C8B-B14F-4D97-AF65-F5344CB8AC3E}">
        <p14:creationId xmlns:p14="http://schemas.microsoft.com/office/powerpoint/2010/main" val="122060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Ми </a:t>
            </a:r>
            <a:r>
              <a:rPr lang="ru-RU" dirty="0" err="1"/>
              <a:t>протестували</a:t>
            </a:r>
            <a:r>
              <a:rPr lang="ru-RU" dirty="0"/>
              <a:t> </a:t>
            </a:r>
            <a:r>
              <a:rPr lang="ru-RU" dirty="0" err="1"/>
              <a:t>системи</a:t>
            </a:r>
            <a:r>
              <a:rPr lang="ru-RU" dirty="0"/>
              <a:t> на 100 </a:t>
            </a:r>
            <a:r>
              <a:rPr lang="ru-RU" dirty="0" err="1"/>
              <a:t>зображеннях</a:t>
            </a:r>
            <a:r>
              <a:rPr lang="ru-RU" dirty="0"/>
              <a:t> </a:t>
            </a:r>
            <a:r>
              <a:rPr lang="ru-RU" dirty="0" err="1"/>
              <a:t>різних</a:t>
            </a:r>
            <a:r>
              <a:rPr lang="ru-RU" dirty="0"/>
              <a:t> </a:t>
            </a:r>
            <a:r>
              <a:rPr lang="ru-RU" dirty="0" err="1"/>
              <a:t>форматів</a:t>
            </a:r>
            <a:r>
              <a:rPr lang="ru-RU" dirty="0"/>
              <a:t>: JPEG, PNG, TIFF </a:t>
            </a:r>
            <a:r>
              <a:rPr lang="ru-RU" dirty="0" err="1"/>
              <a:t>тощо</a:t>
            </a:r>
            <a:r>
              <a:rPr lang="ru-RU" dirty="0"/>
              <a:t>.</a:t>
            </a:r>
            <a:br>
              <a:rPr lang="ru-RU" dirty="0"/>
            </a:br>
            <a:br>
              <a:rPr lang="ru-RU" dirty="0"/>
            </a:br>
            <a:r>
              <a:rPr lang="uk-UA" dirty="0"/>
              <a:t>Метрики поділені на дві групи: безпекові (ентропія - </a:t>
            </a:r>
            <a:r>
              <a:rPr lang="uk-UA" b="0" dirty="0"/>
              <a:t>рівень випадковості у зашифрованому зображенні</a:t>
            </a:r>
            <a:r>
              <a:rPr lang="uk-UA" dirty="0"/>
              <a:t>, </a:t>
            </a:r>
            <a:r>
              <a:rPr lang="uk-UA" b="0" dirty="0"/>
              <a:t>кореляцію пікселів</a:t>
            </a:r>
            <a:r>
              <a:rPr lang="uk-UA" dirty="0"/>
              <a:t> - </a:t>
            </a:r>
            <a:r>
              <a:rPr lang="uk-UA" b="0" dirty="0"/>
              <a:t>для оцінки ступеня хаотичності</a:t>
            </a:r>
            <a:r>
              <a:rPr lang="en-US" dirty="0"/>
              <a:t>) </a:t>
            </a:r>
            <a:r>
              <a:rPr lang="uk-UA" dirty="0"/>
              <a:t>та продуктивні (час шифрування, пропускна здатність, затримка доступу).»</a:t>
            </a:r>
          </a:p>
          <a:p>
            <a:br>
              <a:rPr lang="uk-UA" dirty="0"/>
            </a:br>
            <a:r>
              <a:rPr lang="uk-UA" dirty="0"/>
              <a:t>Прототипи написано </a:t>
            </a:r>
            <a:r>
              <a:rPr lang="en-US" dirty="0"/>
              <a:t>Java 17 </a:t>
            </a:r>
            <a:r>
              <a:rPr lang="uk-UA" dirty="0"/>
              <a:t>із графічним інтерфейсом </a:t>
            </a:r>
            <a:r>
              <a:rPr lang="en-US" dirty="0"/>
              <a:t>Swing. </a:t>
            </a:r>
            <a:endParaRPr lang="ru-UA" dirty="0"/>
          </a:p>
        </p:txBody>
      </p:sp>
      <p:sp>
        <p:nvSpPr>
          <p:cNvPr id="4" name="Slide Number Placeholder 3"/>
          <p:cNvSpPr>
            <a:spLocks noGrp="1"/>
          </p:cNvSpPr>
          <p:nvPr>
            <p:ph type="sldNum" sz="quarter" idx="5"/>
          </p:nvPr>
        </p:nvSpPr>
        <p:spPr/>
        <p:txBody>
          <a:bodyPr/>
          <a:lstStyle/>
          <a:p>
            <a:fld id="{378BD2EC-628A-4A4C-9980-35DBB6921D02}" type="slidenum">
              <a:rPr lang="ru-UA" smtClean="0"/>
              <a:t>9</a:t>
            </a:fld>
            <a:endParaRPr lang="ru-UA"/>
          </a:p>
        </p:txBody>
      </p:sp>
    </p:spTree>
    <p:extLst>
      <p:ext uri="{BB962C8B-B14F-4D97-AF65-F5344CB8AC3E}">
        <p14:creationId xmlns:p14="http://schemas.microsoft.com/office/powerpoint/2010/main" val="2902424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B212DA13-1D95-4F0C-9E35-EC179F8F805A}" type="datetimeFigureOut">
              <a:rPr lang="ru-UA" smtClean="0"/>
              <a:t>12.06.2025</a:t>
            </a:fld>
            <a:endParaRPr lang="ru-UA"/>
          </a:p>
        </p:txBody>
      </p:sp>
      <p:sp>
        <p:nvSpPr>
          <p:cNvPr id="8" name="Footer Placeholder 7"/>
          <p:cNvSpPr>
            <a:spLocks noGrp="1"/>
          </p:cNvSpPr>
          <p:nvPr>
            <p:ph type="ftr" sz="quarter" idx="11"/>
          </p:nvPr>
        </p:nvSpPr>
        <p:spPr/>
        <p:txBody>
          <a:bodyPr/>
          <a:lstStyle/>
          <a:p>
            <a:endParaRPr lang="ru-UA"/>
          </a:p>
        </p:txBody>
      </p:sp>
      <p:sp>
        <p:nvSpPr>
          <p:cNvPr id="9" name="Slide Number Placeholder 8"/>
          <p:cNvSpPr>
            <a:spLocks noGrp="1"/>
          </p:cNvSpPr>
          <p:nvPr>
            <p:ph type="sldNum" sz="quarter" idx="12"/>
          </p:nvPr>
        </p:nvSpPr>
        <p:spPr/>
        <p:txBody>
          <a:bodyPr/>
          <a:lstStyle/>
          <a:p>
            <a:fld id="{AD8CA24E-6557-4EFB-8BD3-15BE56112EDE}" type="slidenum">
              <a:rPr lang="ru-UA" smtClean="0"/>
              <a:t>‹#›</a:t>
            </a:fld>
            <a:endParaRPr lang="ru-UA"/>
          </a:p>
        </p:txBody>
      </p:sp>
    </p:spTree>
    <p:extLst>
      <p:ext uri="{BB962C8B-B14F-4D97-AF65-F5344CB8AC3E}">
        <p14:creationId xmlns:p14="http://schemas.microsoft.com/office/powerpoint/2010/main" val="28626000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212DA13-1D95-4F0C-9E35-EC179F8F805A}" type="datetimeFigureOut">
              <a:rPr lang="ru-UA" smtClean="0"/>
              <a:t>12.06.2025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AD8CA24E-6557-4EFB-8BD3-15BE56112EDE}" type="slidenum">
              <a:rPr lang="ru-UA" smtClean="0"/>
              <a:t>‹#›</a:t>
            </a:fld>
            <a:endParaRPr lang="ru-UA"/>
          </a:p>
        </p:txBody>
      </p:sp>
    </p:spTree>
    <p:extLst>
      <p:ext uri="{BB962C8B-B14F-4D97-AF65-F5344CB8AC3E}">
        <p14:creationId xmlns:p14="http://schemas.microsoft.com/office/powerpoint/2010/main" val="332899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212DA13-1D95-4F0C-9E35-EC179F8F805A}" type="datetimeFigureOut">
              <a:rPr lang="ru-UA" smtClean="0"/>
              <a:t>12.06.2025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AD8CA24E-6557-4EFB-8BD3-15BE56112EDE}" type="slidenum">
              <a:rPr lang="ru-UA" smtClean="0"/>
              <a:t>‹#›</a:t>
            </a:fld>
            <a:endParaRPr lang="ru-UA"/>
          </a:p>
        </p:txBody>
      </p:sp>
    </p:spTree>
    <p:extLst>
      <p:ext uri="{BB962C8B-B14F-4D97-AF65-F5344CB8AC3E}">
        <p14:creationId xmlns:p14="http://schemas.microsoft.com/office/powerpoint/2010/main" val="312692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212DA13-1D95-4F0C-9E35-EC179F8F805A}" type="datetimeFigureOut">
              <a:rPr lang="ru-UA" smtClean="0"/>
              <a:t>12.06.2025</a:t>
            </a:fld>
            <a:endParaRPr lang="ru-UA"/>
          </a:p>
        </p:txBody>
      </p:sp>
      <p:sp>
        <p:nvSpPr>
          <p:cNvPr id="8" name="Footer Placeholder 7"/>
          <p:cNvSpPr>
            <a:spLocks noGrp="1"/>
          </p:cNvSpPr>
          <p:nvPr>
            <p:ph type="ftr" sz="quarter" idx="11"/>
          </p:nvPr>
        </p:nvSpPr>
        <p:spPr/>
        <p:txBody>
          <a:bodyPr/>
          <a:lstStyle/>
          <a:p>
            <a:endParaRPr lang="ru-UA"/>
          </a:p>
        </p:txBody>
      </p:sp>
      <p:sp>
        <p:nvSpPr>
          <p:cNvPr id="9" name="Slide Number Placeholder 8"/>
          <p:cNvSpPr>
            <a:spLocks noGrp="1"/>
          </p:cNvSpPr>
          <p:nvPr>
            <p:ph type="sldNum" sz="quarter" idx="12"/>
          </p:nvPr>
        </p:nvSpPr>
        <p:spPr/>
        <p:txBody>
          <a:bodyPr/>
          <a:lstStyle/>
          <a:p>
            <a:fld id="{AD8CA24E-6557-4EFB-8BD3-15BE56112EDE}" type="slidenum">
              <a:rPr lang="ru-UA" smtClean="0"/>
              <a:t>‹#›</a:t>
            </a:fld>
            <a:endParaRPr lang="ru-UA"/>
          </a:p>
        </p:txBody>
      </p:sp>
    </p:spTree>
    <p:extLst>
      <p:ext uri="{BB962C8B-B14F-4D97-AF65-F5344CB8AC3E}">
        <p14:creationId xmlns:p14="http://schemas.microsoft.com/office/powerpoint/2010/main" val="215194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B212DA13-1D95-4F0C-9E35-EC179F8F805A}" type="datetimeFigureOut">
              <a:rPr lang="ru-UA" smtClean="0"/>
              <a:t>12.06.2025</a:t>
            </a:fld>
            <a:endParaRPr lang="ru-UA"/>
          </a:p>
        </p:txBody>
      </p:sp>
      <p:sp>
        <p:nvSpPr>
          <p:cNvPr id="8" name="Footer Placeholder 7"/>
          <p:cNvSpPr>
            <a:spLocks noGrp="1"/>
          </p:cNvSpPr>
          <p:nvPr>
            <p:ph type="ftr" sz="quarter" idx="11"/>
          </p:nvPr>
        </p:nvSpPr>
        <p:spPr/>
        <p:txBody>
          <a:bodyPr/>
          <a:lstStyle/>
          <a:p>
            <a:endParaRPr lang="ru-UA"/>
          </a:p>
        </p:txBody>
      </p:sp>
      <p:sp>
        <p:nvSpPr>
          <p:cNvPr id="9" name="Slide Number Placeholder 8"/>
          <p:cNvSpPr>
            <a:spLocks noGrp="1"/>
          </p:cNvSpPr>
          <p:nvPr>
            <p:ph type="sldNum" sz="quarter" idx="12"/>
          </p:nvPr>
        </p:nvSpPr>
        <p:spPr/>
        <p:txBody>
          <a:bodyPr/>
          <a:lstStyle/>
          <a:p>
            <a:fld id="{AD8CA24E-6557-4EFB-8BD3-15BE56112EDE}" type="slidenum">
              <a:rPr lang="ru-UA" smtClean="0"/>
              <a:t>‹#›</a:t>
            </a:fld>
            <a:endParaRPr lang="ru-UA"/>
          </a:p>
        </p:txBody>
      </p:sp>
    </p:spTree>
    <p:extLst>
      <p:ext uri="{BB962C8B-B14F-4D97-AF65-F5344CB8AC3E}">
        <p14:creationId xmlns:p14="http://schemas.microsoft.com/office/powerpoint/2010/main" val="38056660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B212DA13-1D95-4F0C-9E35-EC179F8F805A}" type="datetimeFigureOut">
              <a:rPr lang="ru-UA" smtClean="0"/>
              <a:t>12.06.2025</a:t>
            </a:fld>
            <a:endParaRPr lang="ru-UA"/>
          </a:p>
        </p:txBody>
      </p:sp>
      <p:sp>
        <p:nvSpPr>
          <p:cNvPr id="9" name="Footer Placeholder 8"/>
          <p:cNvSpPr>
            <a:spLocks noGrp="1"/>
          </p:cNvSpPr>
          <p:nvPr>
            <p:ph type="ftr" sz="quarter" idx="11"/>
          </p:nvPr>
        </p:nvSpPr>
        <p:spPr/>
        <p:txBody>
          <a:bodyPr/>
          <a:lstStyle/>
          <a:p>
            <a:endParaRPr lang="ru-UA"/>
          </a:p>
        </p:txBody>
      </p:sp>
      <p:sp>
        <p:nvSpPr>
          <p:cNvPr id="10" name="Slide Number Placeholder 9"/>
          <p:cNvSpPr>
            <a:spLocks noGrp="1"/>
          </p:cNvSpPr>
          <p:nvPr>
            <p:ph type="sldNum" sz="quarter" idx="12"/>
          </p:nvPr>
        </p:nvSpPr>
        <p:spPr/>
        <p:txBody>
          <a:bodyPr/>
          <a:lstStyle/>
          <a:p>
            <a:fld id="{AD8CA24E-6557-4EFB-8BD3-15BE56112EDE}" type="slidenum">
              <a:rPr lang="ru-UA" smtClean="0"/>
              <a:t>‹#›</a:t>
            </a:fld>
            <a:endParaRPr lang="ru-UA"/>
          </a:p>
        </p:txBody>
      </p:sp>
    </p:spTree>
    <p:extLst>
      <p:ext uri="{BB962C8B-B14F-4D97-AF65-F5344CB8AC3E}">
        <p14:creationId xmlns:p14="http://schemas.microsoft.com/office/powerpoint/2010/main" val="145255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B212DA13-1D95-4F0C-9E35-EC179F8F805A}" type="datetimeFigureOut">
              <a:rPr lang="ru-UA" smtClean="0"/>
              <a:t>12.06.2025</a:t>
            </a:fld>
            <a:endParaRPr lang="ru-UA"/>
          </a:p>
        </p:txBody>
      </p:sp>
      <p:sp>
        <p:nvSpPr>
          <p:cNvPr id="8" name="Footer Placeholder 7"/>
          <p:cNvSpPr>
            <a:spLocks noGrp="1"/>
          </p:cNvSpPr>
          <p:nvPr>
            <p:ph type="ftr" sz="quarter" idx="11"/>
          </p:nvPr>
        </p:nvSpPr>
        <p:spPr/>
        <p:txBody>
          <a:bodyPr/>
          <a:lstStyle/>
          <a:p>
            <a:endParaRPr lang="ru-UA"/>
          </a:p>
        </p:txBody>
      </p:sp>
      <p:sp>
        <p:nvSpPr>
          <p:cNvPr id="9" name="Slide Number Placeholder 8"/>
          <p:cNvSpPr>
            <a:spLocks noGrp="1"/>
          </p:cNvSpPr>
          <p:nvPr>
            <p:ph type="sldNum" sz="quarter" idx="12"/>
          </p:nvPr>
        </p:nvSpPr>
        <p:spPr/>
        <p:txBody>
          <a:bodyPr/>
          <a:lstStyle/>
          <a:p>
            <a:fld id="{AD8CA24E-6557-4EFB-8BD3-15BE56112EDE}" type="slidenum">
              <a:rPr lang="ru-UA" smtClean="0"/>
              <a:t>‹#›</a:t>
            </a:fld>
            <a:endParaRPr lang="ru-UA"/>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24608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212DA13-1D95-4F0C-9E35-EC179F8F805A}" type="datetimeFigureOut">
              <a:rPr lang="ru-UA" smtClean="0"/>
              <a:t>12.06.2025</a:t>
            </a:fld>
            <a:endParaRPr lang="ru-UA"/>
          </a:p>
        </p:txBody>
      </p:sp>
      <p:sp>
        <p:nvSpPr>
          <p:cNvPr id="4" name="Footer Placeholder 3"/>
          <p:cNvSpPr>
            <a:spLocks noGrp="1"/>
          </p:cNvSpPr>
          <p:nvPr>
            <p:ph type="ftr" sz="quarter" idx="11"/>
          </p:nvPr>
        </p:nvSpPr>
        <p:spPr/>
        <p:txBody>
          <a:bodyPr/>
          <a:lstStyle/>
          <a:p>
            <a:endParaRPr lang="ru-UA"/>
          </a:p>
        </p:txBody>
      </p:sp>
      <p:sp>
        <p:nvSpPr>
          <p:cNvPr id="5" name="Slide Number Placeholder 4"/>
          <p:cNvSpPr>
            <a:spLocks noGrp="1"/>
          </p:cNvSpPr>
          <p:nvPr>
            <p:ph type="sldNum" sz="quarter" idx="12"/>
          </p:nvPr>
        </p:nvSpPr>
        <p:spPr/>
        <p:txBody>
          <a:bodyPr/>
          <a:lstStyle/>
          <a:p>
            <a:fld id="{AD8CA24E-6557-4EFB-8BD3-15BE56112EDE}" type="slidenum">
              <a:rPr lang="ru-UA" smtClean="0"/>
              <a:t>‹#›</a:t>
            </a:fld>
            <a:endParaRPr lang="ru-UA"/>
          </a:p>
        </p:txBody>
      </p:sp>
    </p:spTree>
    <p:extLst>
      <p:ext uri="{BB962C8B-B14F-4D97-AF65-F5344CB8AC3E}">
        <p14:creationId xmlns:p14="http://schemas.microsoft.com/office/powerpoint/2010/main" val="345887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2DA13-1D95-4F0C-9E35-EC179F8F805A}" type="datetimeFigureOut">
              <a:rPr lang="ru-UA" smtClean="0"/>
              <a:t>12.06.2025</a:t>
            </a:fld>
            <a:endParaRPr lang="ru-UA"/>
          </a:p>
        </p:txBody>
      </p:sp>
      <p:sp>
        <p:nvSpPr>
          <p:cNvPr id="3" name="Footer Placeholder 2"/>
          <p:cNvSpPr>
            <a:spLocks noGrp="1"/>
          </p:cNvSpPr>
          <p:nvPr>
            <p:ph type="ftr" sz="quarter" idx="11"/>
          </p:nvPr>
        </p:nvSpPr>
        <p:spPr/>
        <p:txBody>
          <a:bodyPr/>
          <a:lstStyle/>
          <a:p>
            <a:endParaRPr lang="ru-UA"/>
          </a:p>
        </p:txBody>
      </p:sp>
      <p:sp>
        <p:nvSpPr>
          <p:cNvPr id="4" name="Slide Number Placeholder 3"/>
          <p:cNvSpPr>
            <a:spLocks noGrp="1"/>
          </p:cNvSpPr>
          <p:nvPr>
            <p:ph type="sldNum" sz="quarter" idx="12"/>
          </p:nvPr>
        </p:nvSpPr>
        <p:spPr/>
        <p:txBody>
          <a:bodyPr/>
          <a:lstStyle/>
          <a:p>
            <a:fld id="{AD8CA24E-6557-4EFB-8BD3-15BE56112EDE}" type="slidenum">
              <a:rPr lang="ru-UA" smtClean="0"/>
              <a:t>‹#›</a:t>
            </a:fld>
            <a:endParaRPr lang="ru-UA"/>
          </a:p>
        </p:txBody>
      </p:sp>
    </p:spTree>
    <p:extLst>
      <p:ext uri="{BB962C8B-B14F-4D97-AF65-F5344CB8AC3E}">
        <p14:creationId xmlns:p14="http://schemas.microsoft.com/office/powerpoint/2010/main" val="123383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B212DA13-1D95-4F0C-9E35-EC179F8F805A}" type="datetimeFigureOut">
              <a:rPr lang="ru-UA" smtClean="0"/>
              <a:t>12.06.2025</a:t>
            </a:fld>
            <a:endParaRPr lang="ru-U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UA"/>
          </a:p>
        </p:txBody>
      </p:sp>
      <p:sp>
        <p:nvSpPr>
          <p:cNvPr id="11" name="Slide Number Placeholder 10"/>
          <p:cNvSpPr>
            <a:spLocks noGrp="1"/>
          </p:cNvSpPr>
          <p:nvPr>
            <p:ph type="sldNum" sz="quarter" idx="12"/>
          </p:nvPr>
        </p:nvSpPr>
        <p:spPr/>
        <p:txBody>
          <a:bodyPr/>
          <a:lstStyle/>
          <a:p>
            <a:fld id="{AD8CA24E-6557-4EFB-8BD3-15BE56112EDE}" type="slidenum">
              <a:rPr lang="ru-UA" smtClean="0"/>
              <a:t>‹#›</a:t>
            </a:fld>
            <a:endParaRPr lang="ru-UA"/>
          </a:p>
        </p:txBody>
      </p:sp>
    </p:spTree>
    <p:extLst>
      <p:ext uri="{BB962C8B-B14F-4D97-AF65-F5344CB8AC3E}">
        <p14:creationId xmlns:p14="http://schemas.microsoft.com/office/powerpoint/2010/main" val="408969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212DA13-1D95-4F0C-9E35-EC179F8F805A}" type="datetimeFigureOut">
              <a:rPr lang="ru-UA" smtClean="0"/>
              <a:t>12.06.2025</a:t>
            </a:fld>
            <a:endParaRPr lang="ru-U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UA"/>
          </a:p>
        </p:txBody>
      </p:sp>
      <p:sp>
        <p:nvSpPr>
          <p:cNvPr id="10" name="Slide Number Placeholder 9"/>
          <p:cNvSpPr>
            <a:spLocks noGrp="1"/>
          </p:cNvSpPr>
          <p:nvPr>
            <p:ph type="sldNum" sz="quarter" idx="12"/>
          </p:nvPr>
        </p:nvSpPr>
        <p:spPr/>
        <p:txBody>
          <a:bodyPr/>
          <a:lstStyle/>
          <a:p>
            <a:fld id="{AD8CA24E-6557-4EFB-8BD3-15BE56112EDE}" type="slidenum">
              <a:rPr lang="ru-UA" smtClean="0"/>
              <a:t>‹#›</a:t>
            </a:fld>
            <a:endParaRPr lang="ru-UA"/>
          </a:p>
        </p:txBody>
      </p:sp>
    </p:spTree>
    <p:extLst>
      <p:ext uri="{BB962C8B-B14F-4D97-AF65-F5344CB8AC3E}">
        <p14:creationId xmlns:p14="http://schemas.microsoft.com/office/powerpoint/2010/main" val="18556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212DA13-1D95-4F0C-9E35-EC179F8F805A}" type="datetimeFigureOut">
              <a:rPr lang="ru-UA" smtClean="0"/>
              <a:t>12.06.2025</a:t>
            </a:fld>
            <a:endParaRPr lang="ru-U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U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D8CA24E-6557-4EFB-8BD3-15BE56112EDE}" type="slidenum">
              <a:rPr lang="ru-UA" smtClean="0"/>
              <a:t>‹#›</a:t>
            </a:fld>
            <a:endParaRPr lang="ru-UA"/>
          </a:p>
        </p:txBody>
      </p:sp>
    </p:spTree>
    <p:extLst>
      <p:ext uri="{BB962C8B-B14F-4D97-AF65-F5344CB8AC3E}">
        <p14:creationId xmlns:p14="http://schemas.microsoft.com/office/powerpoint/2010/main" val="3126715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CE73-B485-10B9-0C28-69C7B348E22D}"/>
              </a:ext>
            </a:extLst>
          </p:cNvPr>
          <p:cNvSpPr>
            <a:spLocks noGrp="1"/>
          </p:cNvSpPr>
          <p:nvPr>
            <p:ph type="ctrTitle"/>
          </p:nvPr>
        </p:nvSpPr>
        <p:spPr>
          <a:xfrm>
            <a:off x="1600200" y="1702661"/>
            <a:ext cx="8991600" cy="1447836"/>
          </a:xfrm>
        </p:spPr>
        <p:txBody>
          <a:bodyPr anchor="ctr">
            <a:normAutofit/>
          </a:bodyPr>
          <a:lstStyle/>
          <a:p>
            <a:r>
              <a:rPr lang="ru-RU" sz="2400" dirty="0" err="1">
                <a:latin typeface="Times New Roman" panose="02020603050405020304" pitchFamily="18" charset="0"/>
                <a:ea typeface="MS Mincho" panose="02020609040205080304" pitchFamily="49" charset="-128"/>
              </a:rPr>
              <a:t>Дослідження</a:t>
            </a:r>
            <a:r>
              <a:rPr lang="ru-RU" sz="2400" dirty="0">
                <a:latin typeface="Times New Roman" panose="02020603050405020304" pitchFamily="18" charset="0"/>
                <a:ea typeface="MS Mincho" panose="02020609040205080304" pitchFamily="49" charset="-128"/>
              </a:rPr>
              <a:t> моделей </a:t>
            </a:r>
            <a:r>
              <a:rPr lang="ru-RU" sz="2400" dirty="0" err="1">
                <a:latin typeface="Times New Roman" panose="02020603050405020304" pitchFamily="18" charset="0"/>
                <a:ea typeface="MS Mincho" panose="02020609040205080304" pitchFamily="49" charset="-128"/>
              </a:rPr>
              <a:t>гібридного</a:t>
            </a:r>
            <a:r>
              <a:rPr lang="ru-RU" sz="2400" dirty="0">
                <a:latin typeface="Times New Roman" panose="02020603050405020304" pitchFamily="18" charset="0"/>
                <a:ea typeface="MS Mincho" panose="02020609040205080304" pitchFamily="49" charset="-128"/>
              </a:rPr>
              <a:t> </a:t>
            </a:r>
            <a:r>
              <a:rPr lang="ru-RU" sz="2400" dirty="0" err="1">
                <a:latin typeface="Times New Roman" panose="02020603050405020304" pitchFamily="18" charset="0"/>
                <a:ea typeface="MS Mincho" panose="02020609040205080304" pitchFamily="49" charset="-128"/>
              </a:rPr>
              <a:t>зберігання</a:t>
            </a:r>
            <a:r>
              <a:rPr lang="ru-RU" sz="2400" dirty="0">
                <a:latin typeface="Times New Roman" panose="02020603050405020304" pitchFamily="18" charset="0"/>
                <a:ea typeface="MS Mincho" panose="02020609040205080304" pitchFamily="49" charset="-128"/>
              </a:rPr>
              <a:t> </a:t>
            </a:r>
            <a:r>
              <a:rPr lang="ru-RU" sz="2400" dirty="0" err="1">
                <a:latin typeface="Times New Roman" panose="02020603050405020304" pitchFamily="18" charset="0"/>
                <a:ea typeface="MS Mincho" panose="02020609040205080304" pitchFamily="49" charset="-128"/>
              </a:rPr>
              <a:t>зображень</a:t>
            </a:r>
            <a:r>
              <a:rPr lang="ru-RU" sz="2400" dirty="0">
                <a:latin typeface="Times New Roman" panose="02020603050405020304" pitchFamily="18" charset="0"/>
                <a:ea typeface="MS Mincho" panose="02020609040205080304" pitchFamily="49" charset="-128"/>
              </a:rPr>
              <a:t> для </a:t>
            </a:r>
            <a:r>
              <a:rPr lang="ru-RU" sz="2400" dirty="0" err="1">
                <a:latin typeface="Times New Roman" panose="02020603050405020304" pitchFamily="18" charset="0"/>
                <a:ea typeface="MS Mincho" panose="02020609040205080304" pitchFamily="49" charset="-128"/>
              </a:rPr>
              <a:t>забезпечення</a:t>
            </a:r>
            <a:r>
              <a:rPr lang="ru-RU" sz="2400" dirty="0">
                <a:latin typeface="Times New Roman" panose="02020603050405020304" pitchFamily="18" charset="0"/>
                <a:ea typeface="MS Mincho" panose="02020609040205080304" pitchFamily="49" charset="-128"/>
              </a:rPr>
              <a:t> </a:t>
            </a:r>
            <a:r>
              <a:rPr lang="uk-UA" sz="2400" dirty="0">
                <a:latin typeface="Times New Roman" panose="02020603050405020304" pitchFamily="18" charset="0"/>
                <a:ea typeface="MS Mincho" panose="02020609040205080304" pitchFamily="49" charset="-128"/>
              </a:rPr>
              <a:t>безпеки  та конфіденційності даних</a:t>
            </a:r>
            <a:endParaRPr lang="ru-UA" sz="2400" dirty="0">
              <a:latin typeface="Times New Roman" panose="02020603050405020304" pitchFamily="18" charset="0"/>
              <a:ea typeface="MS Mincho" panose="02020609040205080304" pitchFamily="49" charset="-128"/>
            </a:endParaRPr>
          </a:p>
        </p:txBody>
      </p:sp>
      <p:sp>
        <p:nvSpPr>
          <p:cNvPr id="3" name="Subtitle 2">
            <a:extLst>
              <a:ext uri="{FF2B5EF4-FFF2-40B4-BE49-F238E27FC236}">
                <a16:creationId xmlns:a16="http://schemas.microsoft.com/office/drawing/2014/main" id="{B951DE0B-980E-4651-84BB-FD5BF5051F6B}"/>
              </a:ext>
            </a:extLst>
          </p:cNvPr>
          <p:cNvSpPr>
            <a:spLocks noGrp="1"/>
          </p:cNvSpPr>
          <p:nvPr>
            <p:ph type="subTitle" idx="1"/>
          </p:nvPr>
        </p:nvSpPr>
        <p:spPr>
          <a:xfrm>
            <a:off x="1600200" y="4155207"/>
            <a:ext cx="7380171" cy="1733931"/>
          </a:xfrm>
        </p:spPr>
        <p:txBody>
          <a:bodyPr>
            <a:normAutofit/>
          </a:bodyPr>
          <a:lstStyle/>
          <a:p>
            <a:pPr algn="l"/>
            <a:r>
              <a:rPr lang="uk-UA" sz="1800" cap="all" spc="200" dirty="0">
                <a:solidFill>
                  <a:schemeClr val="tx1"/>
                </a:solidFill>
                <a:effectLst>
                  <a:outerShdw blurRad="38100" dist="38100" dir="2700000" algn="tl">
                    <a:srgbClr val="000000">
                      <a:alpha val="43137"/>
                    </a:srgbClr>
                  </a:outerShdw>
                </a:effectLst>
                <a:latin typeface="Georgia Pro" panose="02040502050405020303" pitchFamily="18" charset="0"/>
                <a:ea typeface="MS Mincho" panose="02020609040205080304" pitchFamily="49" charset="-128"/>
                <a:cs typeface="+mj-cs"/>
              </a:rPr>
              <a:t>Виконав:</a:t>
            </a:r>
            <a:endParaRPr lang="en-US" sz="1800" cap="all" spc="200" dirty="0">
              <a:solidFill>
                <a:schemeClr val="tx1"/>
              </a:solidFill>
              <a:effectLst>
                <a:outerShdw blurRad="38100" dist="38100" dir="2700000" algn="tl">
                  <a:srgbClr val="000000">
                    <a:alpha val="43137"/>
                  </a:srgbClr>
                </a:outerShdw>
              </a:effectLst>
              <a:latin typeface="Georgia Pro" panose="02040502050405020303" pitchFamily="18" charset="0"/>
              <a:ea typeface="MS Mincho" panose="02020609040205080304" pitchFamily="49" charset="-128"/>
              <a:cs typeface="+mj-cs"/>
            </a:endParaRPr>
          </a:p>
          <a:p>
            <a:pPr algn="l"/>
            <a:r>
              <a:rPr lang="uk-UA" sz="1800" cap="all" spc="200" dirty="0">
                <a:solidFill>
                  <a:schemeClr val="tx1"/>
                </a:solidFill>
                <a:effectLst>
                  <a:outerShdw blurRad="38100" dist="38100" dir="2700000" algn="tl">
                    <a:srgbClr val="000000">
                      <a:alpha val="43137"/>
                    </a:srgbClr>
                  </a:outerShdw>
                </a:effectLst>
                <a:latin typeface="Georgia Pro" panose="02040502050405020303" pitchFamily="18" charset="0"/>
                <a:ea typeface="MS Mincho" panose="02020609040205080304" pitchFamily="49" charset="-128"/>
                <a:cs typeface="+mj-cs"/>
              </a:rPr>
              <a:t>Ст. гр. Іпзм-23-4 Козинець Максим Сергійович</a:t>
            </a:r>
          </a:p>
          <a:p>
            <a:pPr algn="l"/>
            <a:r>
              <a:rPr lang="uk-UA" sz="1800" cap="all" spc="200" dirty="0">
                <a:solidFill>
                  <a:schemeClr val="tx1"/>
                </a:solidFill>
                <a:effectLst>
                  <a:outerShdw blurRad="38100" dist="38100" dir="2700000" algn="tl">
                    <a:srgbClr val="000000">
                      <a:alpha val="43137"/>
                    </a:srgbClr>
                  </a:outerShdw>
                </a:effectLst>
                <a:latin typeface="Georgia Pro" panose="02040502050405020303" pitchFamily="18" charset="0"/>
                <a:ea typeface="MS Mincho" panose="02020609040205080304" pitchFamily="49" charset="-128"/>
                <a:cs typeface="+mj-cs"/>
              </a:rPr>
              <a:t>Керівник:</a:t>
            </a:r>
          </a:p>
          <a:p>
            <a:pPr algn="l"/>
            <a:r>
              <a:rPr lang="uk-UA" sz="1800" cap="all" spc="200" dirty="0" err="1">
                <a:solidFill>
                  <a:schemeClr val="tx1"/>
                </a:solidFill>
                <a:effectLst>
                  <a:outerShdw blurRad="38100" dist="38100" dir="2700000" algn="tl">
                    <a:srgbClr val="000000">
                      <a:alpha val="43137"/>
                    </a:srgbClr>
                  </a:outerShdw>
                </a:effectLst>
                <a:latin typeface="Georgia Pro" panose="02040502050405020303" pitchFamily="18" charset="0"/>
                <a:ea typeface="MS Mincho" panose="02020609040205080304" pitchFamily="49" charset="-128"/>
                <a:cs typeface="+mj-cs"/>
              </a:rPr>
              <a:t>К.т.н</a:t>
            </a:r>
            <a:r>
              <a:rPr lang="uk-UA" sz="1800" cap="all" spc="200" dirty="0">
                <a:solidFill>
                  <a:schemeClr val="tx1"/>
                </a:solidFill>
                <a:effectLst>
                  <a:outerShdw blurRad="38100" dist="38100" dir="2700000" algn="tl">
                    <a:srgbClr val="000000">
                      <a:alpha val="43137"/>
                    </a:srgbClr>
                  </a:outerShdw>
                </a:effectLst>
                <a:latin typeface="Georgia Pro" panose="02040502050405020303" pitchFamily="18" charset="0"/>
                <a:ea typeface="MS Mincho" panose="02020609040205080304" pitchFamily="49" charset="-128"/>
                <a:cs typeface="+mj-cs"/>
              </a:rPr>
              <a:t>., доц. Кириченко </a:t>
            </a:r>
            <a:r>
              <a:rPr lang="uk-UA" sz="1800" cap="all" spc="200" dirty="0" err="1">
                <a:solidFill>
                  <a:schemeClr val="tx1"/>
                </a:solidFill>
                <a:effectLst>
                  <a:outerShdw blurRad="38100" dist="38100" dir="2700000" algn="tl">
                    <a:srgbClr val="000000">
                      <a:alpha val="43137"/>
                    </a:srgbClr>
                  </a:outerShdw>
                </a:effectLst>
                <a:latin typeface="Georgia Pro" panose="02040502050405020303" pitchFamily="18" charset="0"/>
                <a:ea typeface="MS Mincho" panose="02020609040205080304" pitchFamily="49" charset="-128"/>
                <a:cs typeface="+mj-cs"/>
              </a:rPr>
              <a:t>і.в</a:t>
            </a:r>
            <a:r>
              <a:rPr lang="uk-UA" sz="1800" cap="all" spc="200" dirty="0">
                <a:solidFill>
                  <a:schemeClr val="tx1"/>
                </a:solidFill>
                <a:effectLst>
                  <a:outerShdw blurRad="38100" dist="38100" dir="2700000" algn="tl">
                    <a:srgbClr val="000000">
                      <a:alpha val="43137"/>
                    </a:srgbClr>
                  </a:outerShdw>
                </a:effectLst>
                <a:latin typeface="Georgia Pro" panose="02040502050405020303" pitchFamily="18" charset="0"/>
                <a:ea typeface="MS Mincho" panose="02020609040205080304" pitchFamily="49" charset="-128"/>
                <a:cs typeface="+mj-cs"/>
              </a:rPr>
              <a:t>.</a:t>
            </a:r>
            <a:endParaRPr lang="en-US" sz="1800" cap="all" spc="200" dirty="0">
              <a:solidFill>
                <a:schemeClr val="tx1"/>
              </a:solidFill>
              <a:effectLst>
                <a:outerShdw blurRad="38100" dist="38100" dir="2700000" algn="tl">
                  <a:srgbClr val="000000">
                    <a:alpha val="43137"/>
                  </a:srgbClr>
                </a:outerShdw>
              </a:effectLst>
              <a:latin typeface="Georgia Pro" panose="02040502050405020303" pitchFamily="18" charset="0"/>
              <a:ea typeface="MS Mincho" panose="02020609040205080304" pitchFamily="49" charset="-128"/>
              <a:cs typeface="+mj-cs"/>
            </a:endParaRPr>
          </a:p>
          <a:p>
            <a:endParaRPr lang="ru-UA" sz="1800" cap="all" spc="200" dirty="0">
              <a:solidFill>
                <a:schemeClr val="tx1"/>
              </a:solidFill>
              <a:latin typeface="Times New Roman" panose="02020603050405020304" pitchFamily="18" charset="0"/>
              <a:ea typeface="MS Mincho" panose="02020609040205080304" pitchFamily="49" charset="-128"/>
              <a:cs typeface="+mj-cs"/>
            </a:endParaRPr>
          </a:p>
        </p:txBody>
      </p:sp>
      <p:pic>
        <p:nvPicPr>
          <p:cNvPr id="5" name="Picture 4" descr="A logo with a letter in a circle&#10;&#10;AI-generated content may be incorrect.">
            <a:extLst>
              <a:ext uri="{FF2B5EF4-FFF2-40B4-BE49-F238E27FC236}">
                <a16:creationId xmlns:a16="http://schemas.microsoft.com/office/drawing/2014/main" id="{3DA422B2-E2BC-A973-E06B-F7DC5D9A6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299" y="4431421"/>
            <a:ext cx="1181501" cy="1181501"/>
          </a:xfrm>
          <a:prstGeom prst="rect">
            <a:avLst/>
          </a:prstGeom>
          <a:solidFill>
            <a:srgbClr val="FFFFFF"/>
          </a:solidFill>
          <a:ln w="38100" cap="sq">
            <a:solidFill>
              <a:srgbClr val="404040"/>
            </a:solidFill>
            <a:miter lim="800000"/>
          </a:ln>
        </p:spPr>
      </p:pic>
    </p:spTree>
    <p:extLst>
      <p:ext uri="{BB962C8B-B14F-4D97-AF65-F5344CB8AC3E}">
        <p14:creationId xmlns:p14="http://schemas.microsoft.com/office/powerpoint/2010/main" val="70276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2648-6780-FC03-6E86-B8B3F29D7C31}"/>
              </a:ext>
            </a:extLst>
          </p:cNvPr>
          <p:cNvSpPr>
            <a:spLocks noGrp="1"/>
          </p:cNvSpPr>
          <p:nvPr>
            <p:ph type="title"/>
          </p:nvPr>
        </p:nvSpPr>
        <p:spPr>
          <a:xfrm>
            <a:off x="2231136" y="964692"/>
            <a:ext cx="7729728" cy="1188720"/>
          </a:xfrm>
        </p:spPr>
        <p:txBody>
          <a:bodyPr>
            <a:normAutofit/>
          </a:bodyPr>
          <a:lstStyle/>
          <a:p>
            <a:r>
              <a:rPr lang="uk-UA" dirty="0" err="1">
                <a:latin typeface="Times New Roman" panose="02020603050405020304" pitchFamily="18" charset="0"/>
                <a:ea typeface="MS Mincho" panose="02020609040205080304" pitchFamily="49" charset="-128"/>
              </a:rPr>
              <a:t>метрикИ</a:t>
            </a:r>
            <a:endParaRPr lang="ru-UA" dirty="0">
              <a:latin typeface="Times New Roman" panose="02020603050405020304" pitchFamily="18" charset="0"/>
              <a:ea typeface="MS Mincho" panose="02020609040205080304" pitchFamily="49" charset="-128"/>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7B71C1A-CD8E-1F63-851A-E88B48DEE4B3}"/>
                  </a:ext>
                </a:extLst>
              </p:cNvPr>
              <p:cNvSpPr>
                <a:spLocks noGrp="1"/>
              </p:cNvSpPr>
              <p:nvPr>
                <p:ph idx="1"/>
              </p:nvPr>
            </p:nvSpPr>
            <p:spPr>
              <a:xfrm>
                <a:off x="885824" y="2638044"/>
                <a:ext cx="10610851" cy="3715131"/>
              </a:xfrm>
            </p:spPr>
            <p:txBody>
              <a:bodyPr>
                <a:normAutofit fontScale="70000" lnSpcReduction="20000"/>
              </a:bodyPr>
              <a:lstStyle/>
              <a:p>
                <a:pPr lvl="0">
                  <a:lnSpc>
                    <a:spcPct val="170000"/>
                  </a:lnSpc>
                </a:pPr>
                <a:r>
                  <a:rPr lang="uk-UA" sz="2100" b="1" dirty="0">
                    <a:latin typeface="Georgia Pro" panose="02040502050405020303" pitchFamily="18" charset="0"/>
                  </a:rPr>
                  <a:t>Ентропія</a:t>
                </a:r>
                <a:r>
                  <a:rPr lang="uk-UA" dirty="0">
                    <a:latin typeface="Georgia Pro" panose="02040502050405020303" pitchFamily="18" charset="0"/>
                  </a:rPr>
                  <a:t> </a:t>
                </a:r>
                <a:br>
                  <a:rPr lang="en-US" i="1" dirty="0">
                    <a:latin typeface="Georgia Pro" panose="02040502050405020303" pitchFamily="18" charset="0"/>
                  </a:rPr>
                </a:br>
                <a14:m>
                  <m:oMath xmlns:m="http://schemas.openxmlformats.org/officeDocument/2006/math">
                    <m:r>
                      <a:rPr lang="ru-UA" i="1">
                        <a:latin typeface="Cambria Math" panose="02040503050406030204" pitchFamily="18" charset="0"/>
                      </a:rPr>
                      <m:t>𝐻</m:t>
                    </m:r>
                    <m:d>
                      <m:dPr>
                        <m:ctrlPr>
                          <a:rPr lang="ru-UA" i="1">
                            <a:latin typeface="Cambria Math" panose="02040503050406030204" pitchFamily="18" charset="0"/>
                          </a:rPr>
                        </m:ctrlPr>
                      </m:dPr>
                      <m:e>
                        <m:r>
                          <a:rPr lang="ru-UA" i="1">
                            <a:latin typeface="Cambria Math" panose="02040503050406030204" pitchFamily="18" charset="0"/>
                          </a:rPr>
                          <m:t>𝑥</m:t>
                        </m:r>
                      </m:e>
                    </m:d>
                    <m:r>
                      <a:rPr lang="ru-UA" i="1">
                        <a:latin typeface="Cambria Math" panose="02040503050406030204" pitchFamily="18" charset="0"/>
                      </a:rPr>
                      <m:t>=− </m:t>
                    </m:r>
                    <m:nary>
                      <m:naryPr>
                        <m:chr m:val="∑"/>
                        <m:limLoc m:val="undOvr"/>
                        <m:ctrlPr>
                          <a:rPr lang="ru-UA" i="1">
                            <a:latin typeface="Cambria Math" panose="02040503050406030204" pitchFamily="18" charset="0"/>
                          </a:rPr>
                        </m:ctrlPr>
                      </m:naryPr>
                      <m:sub>
                        <m:r>
                          <a:rPr lang="ru-UA" i="1">
                            <a:latin typeface="Cambria Math" panose="02040503050406030204" pitchFamily="18" charset="0"/>
                          </a:rPr>
                          <m:t>𝑖</m:t>
                        </m:r>
                        <m:r>
                          <a:rPr lang="ru-UA" i="1">
                            <a:latin typeface="Cambria Math" panose="02040503050406030204" pitchFamily="18" charset="0"/>
                          </a:rPr>
                          <m:t>=1</m:t>
                        </m:r>
                      </m:sub>
                      <m:sup>
                        <m:r>
                          <a:rPr lang="ru-UA" i="1">
                            <a:latin typeface="Cambria Math" panose="02040503050406030204" pitchFamily="18" charset="0"/>
                          </a:rPr>
                          <m:t>𝑛</m:t>
                        </m:r>
                      </m:sup>
                      <m:e>
                        <m:r>
                          <a:rPr lang="ru-UA" i="1">
                            <a:latin typeface="Cambria Math" panose="02040503050406030204" pitchFamily="18" charset="0"/>
                          </a:rPr>
                          <m:t>𝑃</m:t>
                        </m:r>
                        <m:d>
                          <m:dPr>
                            <m:ctrlPr>
                              <a:rPr lang="ru-UA" i="1">
                                <a:latin typeface="Cambria Math" panose="02040503050406030204" pitchFamily="18" charset="0"/>
                              </a:rPr>
                            </m:ctrlPr>
                          </m:dPr>
                          <m:e>
                            <m:sSub>
                              <m:sSubPr>
                                <m:ctrlPr>
                                  <a:rPr lang="ru-UA" i="1">
                                    <a:latin typeface="Cambria Math" panose="02040503050406030204" pitchFamily="18" charset="0"/>
                                  </a:rPr>
                                </m:ctrlPr>
                              </m:sSubPr>
                              <m:e>
                                <m:r>
                                  <a:rPr lang="ru-UA" i="1">
                                    <a:latin typeface="Cambria Math" panose="02040503050406030204" pitchFamily="18" charset="0"/>
                                  </a:rPr>
                                  <m:t>𝑥</m:t>
                                </m:r>
                              </m:e>
                              <m:sub>
                                <m:r>
                                  <a:rPr lang="ru-UA" i="1">
                                    <a:latin typeface="Cambria Math" panose="02040503050406030204" pitchFamily="18" charset="0"/>
                                  </a:rPr>
                                  <m:t>𝑖</m:t>
                                </m:r>
                              </m:sub>
                            </m:sSub>
                          </m:e>
                        </m:d>
                        <m:func>
                          <m:funcPr>
                            <m:ctrlPr>
                              <a:rPr lang="ru-UA" i="1">
                                <a:latin typeface="Cambria Math" panose="02040503050406030204" pitchFamily="18" charset="0"/>
                              </a:rPr>
                            </m:ctrlPr>
                          </m:funcPr>
                          <m:fName>
                            <m:sSub>
                              <m:sSubPr>
                                <m:ctrlPr>
                                  <a:rPr lang="ru-UA" i="1">
                                    <a:latin typeface="Cambria Math" panose="02040503050406030204" pitchFamily="18" charset="0"/>
                                  </a:rPr>
                                </m:ctrlPr>
                              </m:sSubPr>
                              <m:e>
                                <m:r>
                                  <a:rPr lang="ru-UA" i="1">
                                    <a:latin typeface="Cambria Math" panose="02040503050406030204" pitchFamily="18" charset="0"/>
                                  </a:rPr>
                                  <m:t>𝑙𝑜𝑔</m:t>
                                </m:r>
                              </m:e>
                              <m:sub>
                                <m:r>
                                  <a:rPr lang="ru-UA" i="1">
                                    <a:latin typeface="Cambria Math" panose="02040503050406030204" pitchFamily="18" charset="0"/>
                                  </a:rPr>
                                  <m:t>2</m:t>
                                </m:r>
                              </m:sub>
                            </m:sSub>
                          </m:fName>
                          <m:e>
                            <m:r>
                              <a:rPr lang="ru-UA" i="1">
                                <a:latin typeface="Cambria Math" panose="02040503050406030204" pitchFamily="18" charset="0"/>
                              </a:rPr>
                              <m:t>𝑃</m:t>
                            </m:r>
                            <m:d>
                              <m:dPr>
                                <m:ctrlPr>
                                  <a:rPr lang="ru-UA" i="1">
                                    <a:latin typeface="Cambria Math" panose="02040503050406030204" pitchFamily="18" charset="0"/>
                                  </a:rPr>
                                </m:ctrlPr>
                              </m:dPr>
                              <m:e>
                                <m:sSub>
                                  <m:sSubPr>
                                    <m:ctrlPr>
                                      <a:rPr lang="ru-UA" i="1">
                                        <a:latin typeface="Cambria Math" panose="02040503050406030204" pitchFamily="18" charset="0"/>
                                      </a:rPr>
                                    </m:ctrlPr>
                                  </m:sSubPr>
                                  <m:e>
                                    <m:r>
                                      <a:rPr lang="ru-UA" i="1">
                                        <a:latin typeface="Cambria Math" panose="02040503050406030204" pitchFamily="18" charset="0"/>
                                      </a:rPr>
                                      <m:t>𝑥</m:t>
                                    </m:r>
                                  </m:e>
                                  <m:sub>
                                    <m:r>
                                      <a:rPr lang="ru-UA" i="1">
                                        <a:latin typeface="Cambria Math" panose="02040503050406030204" pitchFamily="18" charset="0"/>
                                      </a:rPr>
                                      <m:t>𝑖</m:t>
                                    </m:r>
                                  </m:sub>
                                </m:sSub>
                              </m:e>
                            </m:d>
                          </m:e>
                        </m:func>
                      </m:e>
                    </m:nary>
                  </m:oMath>
                </a14:m>
                <a:r>
                  <a:rPr lang="en-US" i="1" dirty="0">
                    <a:latin typeface="Georgia Pro" panose="02040502050405020303" pitchFamily="18" charset="0"/>
                  </a:rPr>
                  <a:t>, </a:t>
                </a:r>
                <a:r>
                  <a:rPr lang="uk-UA" i="1" dirty="0">
                    <a:latin typeface="Georgia Pro" panose="02040502050405020303" pitchFamily="18" charset="0"/>
                  </a:rPr>
                  <a:t>де</a:t>
                </a:r>
                <a:r>
                  <a:rPr lang="en-GB" i="1" dirty="0">
                    <a:latin typeface="Georgia Pro" panose="02040502050405020303" pitchFamily="18" charset="0"/>
                  </a:rPr>
                  <a:t> </a:t>
                </a:r>
                <a14:m>
                  <m:oMath xmlns:m="http://schemas.openxmlformats.org/officeDocument/2006/math">
                    <m:r>
                      <a:rPr lang="en-GB" i="1">
                        <a:latin typeface="Cambria Math" panose="02040503050406030204" pitchFamily="18" charset="0"/>
                      </a:rPr>
                      <m:t>𝑃</m:t>
                    </m:r>
                    <m:r>
                      <a:rPr lang="en-GB" i="1">
                        <a:latin typeface="Cambria Math" panose="02040503050406030204" pitchFamily="18" charset="0"/>
                      </a:rPr>
                      <m:t>(</m:t>
                    </m:r>
                    <m:sSub>
                      <m:sSubPr>
                        <m:ctrlPr>
                          <a:rPr lang="ru-UA"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oMath>
                </a14:m>
                <a:r>
                  <a:rPr lang="uk-UA" i="1" dirty="0">
                    <a:latin typeface="Georgia Pro" panose="02040502050405020303" pitchFamily="18" charset="0"/>
                  </a:rPr>
                  <a:t> ймовірність появи значення </a:t>
                </a:r>
                <a14:m>
                  <m:oMath xmlns:m="http://schemas.openxmlformats.org/officeDocument/2006/math">
                    <m:sSub>
                      <m:sSubPr>
                        <m:ctrlPr>
                          <a:rPr lang="ru-UA"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oMath>
                </a14:m>
                <a:r>
                  <a:rPr lang="en-GB" i="1" dirty="0">
                    <a:latin typeface="Georgia Pro" panose="02040502050405020303" pitchFamily="18" charset="0"/>
                  </a:rPr>
                  <a:t> </a:t>
                </a:r>
                <a:r>
                  <a:rPr lang="uk-UA" i="1" dirty="0">
                    <a:latin typeface="Georgia Pro" panose="02040502050405020303" pitchFamily="18" charset="0"/>
                  </a:rPr>
                  <a:t>на гістограмі </a:t>
                </a:r>
                <a:r>
                  <a:rPr lang="uk-UA" i="1" dirty="0" err="1">
                    <a:latin typeface="Georgia Pro" panose="02040502050405020303" pitchFamily="18" charset="0"/>
                  </a:rPr>
                  <a:t>інтенсивностей</a:t>
                </a:r>
                <a:r>
                  <a:rPr lang="uk-UA" i="1" dirty="0">
                    <a:latin typeface="Georgia Pro" panose="02040502050405020303" pitchFamily="18" charset="0"/>
                  </a:rPr>
                  <a:t> пікселів</a:t>
                </a:r>
                <a:r>
                  <a:rPr lang="en-US" i="1" dirty="0">
                    <a:latin typeface="Georgia Pro" panose="02040502050405020303" pitchFamily="18" charset="0"/>
                  </a:rPr>
                  <a:t>;</a:t>
                </a:r>
                <a:r>
                  <a:rPr lang="en-GB" i="1" dirty="0">
                    <a:latin typeface="Georgia Pro" panose="02040502050405020303" pitchFamily="18" charset="0"/>
                  </a:rPr>
                  <a:t>       </a:t>
                </a:r>
                <a:endParaRPr lang="en-US" i="1" dirty="0">
                  <a:latin typeface="Georgia Pro" panose="02040502050405020303" pitchFamily="18" charset="0"/>
                </a:endParaRPr>
              </a:p>
              <a:p>
                <a:pPr lvl="0"/>
                <a:r>
                  <a:rPr lang="uk-UA" sz="2100" b="1" dirty="0">
                    <a:latin typeface="Georgia Pro" panose="02040502050405020303" pitchFamily="18" charset="0"/>
                  </a:rPr>
                  <a:t>Кореляція сусідніх пікселів </a:t>
                </a:r>
                <a:br>
                  <a:rPr lang="en-US" sz="2100" b="1" dirty="0">
                    <a:latin typeface="Georgia Pro" panose="02040502050405020303" pitchFamily="18" charset="0"/>
                  </a:rPr>
                </a:br>
                <a:br>
                  <a:rPr lang="en-US" i="1" dirty="0">
                    <a:latin typeface="Georgia Pro" panose="02040502050405020303" pitchFamily="18" charset="0"/>
                  </a:rPr>
                </a:br>
                <a14:m>
                  <m:oMath xmlns:m="http://schemas.openxmlformats.org/officeDocument/2006/math">
                    <m:r>
                      <a:rPr lang="ru-UA" i="1">
                        <a:latin typeface="Cambria Math" panose="02040503050406030204" pitchFamily="18" charset="0"/>
                      </a:rPr>
                      <m:t>𝑅</m:t>
                    </m:r>
                    <m:r>
                      <a:rPr lang="ru-UA" i="1">
                        <a:latin typeface="Cambria Math" panose="02040503050406030204" pitchFamily="18" charset="0"/>
                      </a:rPr>
                      <m:t>=</m:t>
                    </m:r>
                    <m:f>
                      <m:fPr>
                        <m:ctrlPr>
                          <a:rPr lang="ru-UA" i="1">
                            <a:latin typeface="Cambria Math" panose="02040503050406030204" pitchFamily="18" charset="0"/>
                          </a:rPr>
                        </m:ctrlPr>
                      </m:fPr>
                      <m:num>
                        <m:r>
                          <a:rPr lang="ru-UA" i="1">
                            <a:latin typeface="Cambria Math" panose="02040503050406030204" pitchFamily="18" charset="0"/>
                          </a:rPr>
                          <m:t>𝐸</m:t>
                        </m:r>
                        <m:d>
                          <m:dPr>
                            <m:begChr m:val="["/>
                            <m:endChr m:val="]"/>
                            <m:ctrlPr>
                              <a:rPr lang="ru-UA" i="1">
                                <a:latin typeface="Cambria Math" panose="02040503050406030204" pitchFamily="18" charset="0"/>
                              </a:rPr>
                            </m:ctrlPr>
                          </m:dPr>
                          <m:e>
                            <m:d>
                              <m:dPr>
                                <m:ctrlPr>
                                  <a:rPr lang="ru-UA" i="1">
                                    <a:latin typeface="Cambria Math" panose="02040503050406030204" pitchFamily="18" charset="0"/>
                                  </a:rPr>
                                </m:ctrlPr>
                              </m:dPr>
                              <m:e>
                                <m:r>
                                  <a:rPr lang="ru-UA" i="1">
                                    <a:latin typeface="Cambria Math" panose="02040503050406030204" pitchFamily="18" charset="0"/>
                                  </a:rPr>
                                  <m:t>𝑋</m:t>
                                </m:r>
                                <m:r>
                                  <a:rPr lang="ru-UA" i="1">
                                    <a:latin typeface="Cambria Math" panose="02040503050406030204" pitchFamily="18" charset="0"/>
                                  </a:rPr>
                                  <m:t>−</m:t>
                                </m:r>
                                <m:sSub>
                                  <m:sSubPr>
                                    <m:ctrlPr>
                                      <a:rPr lang="ru-UA" i="1">
                                        <a:latin typeface="Cambria Math" panose="02040503050406030204" pitchFamily="18" charset="0"/>
                                      </a:rPr>
                                    </m:ctrlPr>
                                  </m:sSubPr>
                                  <m:e>
                                    <m:r>
                                      <a:rPr lang="ru-UA" i="1">
                                        <a:latin typeface="Cambria Math" panose="02040503050406030204" pitchFamily="18" charset="0"/>
                                      </a:rPr>
                                      <m:t>𝜇</m:t>
                                    </m:r>
                                  </m:e>
                                  <m:sub>
                                    <m:r>
                                      <a:rPr lang="ru-UA" i="1">
                                        <a:latin typeface="Cambria Math" panose="02040503050406030204" pitchFamily="18" charset="0"/>
                                      </a:rPr>
                                      <m:t>𝑋</m:t>
                                    </m:r>
                                  </m:sub>
                                </m:sSub>
                              </m:e>
                            </m:d>
                            <m:d>
                              <m:dPr>
                                <m:ctrlPr>
                                  <a:rPr lang="ru-UA" i="1">
                                    <a:latin typeface="Cambria Math" panose="02040503050406030204" pitchFamily="18" charset="0"/>
                                  </a:rPr>
                                </m:ctrlPr>
                              </m:dPr>
                              <m:e>
                                <m:r>
                                  <a:rPr lang="ru-UA" i="1">
                                    <a:latin typeface="Cambria Math" panose="02040503050406030204" pitchFamily="18" charset="0"/>
                                  </a:rPr>
                                  <m:t>𝑌</m:t>
                                </m:r>
                                <m:r>
                                  <a:rPr lang="ru-UA" i="1">
                                    <a:latin typeface="Cambria Math" panose="02040503050406030204" pitchFamily="18" charset="0"/>
                                  </a:rPr>
                                  <m:t>−</m:t>
                                </m:r>
                                <m:sSub>
                                  <m:sSubPr>
                                    <m:ctrlPr>
                                      <a:rPr lang="ru-UA" i="1">
                                        <a:latin typeface="Cambria Math" panose="02040503050406030204" pitchFamily="18" charset="0"/>
                                      </a:rPr>
                                    </m:ctrlPr>
                                  </m:sSubPr>
                                  <m:e>
                                    <m:r>
                                      <a:rPr lang="ru-UA" i="1">
                                        <a:latin typeface="Cambria Math" panose="02040503050406030204" pitchFamily="18" charset="0"/>
                                      </a:rPr>
                                      <m:t>𝜇</m:t>
                                    </m:r>
                                  </m:e>
                                  <m:sub>
                                    <m:r>
                                      <a:rPr lang="ru-UA" i="1">
                                        <a:latin typeface="Cambria Math" panose="02040503050406030204" pitchFamily="18" charset="0"/>
                                      </a:rPr>
                                      <m:t>𝑌</m:t>
                                    </m:r>
                                  </m:sub>
                                </m:sSub>
                              </m:e>
                            </m:d>
                          </m:e>
                        </m:d>
                      </m:num>
                      <m:den>
                        <m:r>
                          <a:rPr lang="ru-UA" i="1">
                            <a:latin typeface="Cambria Math" panose="02040503050406030204" pitchFamily="18" charset="0"/>
                          </a:rPr>
                          <m:t>𝜎</m:t>
                        </m:r>
                        <m:r>
                          <a:rPr lang="ru-UA" i="1">
                            <a:latin typeface="Cambria Math" panose="02040503050406030204" pitchFamily="18" charset="0"/>
                          </a:rPr>
                          <m:t>𝑥</m:t>
                        </m:r>
                        <m:r>
                          <a:rPr lang="ru-UA" i="1">
                            <a:latin typeface="Cambria Math" panose="02040503050406030204" pitchFamily="18" charset="0"/>
                          </a:rPr>
                          <m:t>𝜎</m:t>
                        </m:r>
                        <m:r>
                          <a:rPr lang="ru-UA" i="1">
                            <a:latin typeface="Cambria Math" panose="02040503050406030204" pitchFamily="18" charset="0"/>
                          </a:rPr>
                          <m:t>𝑦</m:t>
                        </m:r>
                      </m:den>
                    </m:f>
                  </m:oMath>
                </a14:m>
                <a:r>
                  <a:rPr lang="ru-UA" i="1" dirty="0">
                    <a:latin typeface="Georgia Pro" panose="02040502050405020303" pitchFamily="18" charset="0"/>
                  </a:rPr>
                  <a:t> </a:t>
                </a:r>
                <a14:m>
                  <m:oMath xmlns:m="http://schemas.openxmlformats.org/officeDocument/2006/math">
                    <m:r>
                      <a:rPr lang="ru-UA" i="1">
                        <a:latin typeface="Cambria Math" panose="02040503050406030204" pitchFamily="18" charset="0"/>
                      </a:rPr>
                      <m:t>,</m:t>
                    </m:r>
                  </m:oMath>
                </a14:m>
                <a:r>
                  <a:rPr lang="en-US" i="1" dirty="0">
                    <a:latin typeface="Georgia Pro" panose="02040502050405020303" pitchFamily="18" charset="0"/>
                  </a:rPr>
                  <a:t> </a:t>
                </a:r>
                <a:r>
                  <a:rPr lang="uk-UA" i="1" dirty="0">
                    <a:latin typeface="Georgia Pro" panose="02040502050405020303" pitchFamily="18" charset="0"/>
                  </a:rPr>
                  <a:t>де</a:t>
                </a:r>
                <a:r>
                  <a:rPr lang="en-GB" i="1" dirty="0">
                    <a:latin typeface="Georgia Pro" panose="02040502050405020303" pitchFamily="18" charset="0"/>
                  </a:rPr>
                  <a:t>  X, Y –  </a:t>
                </a:r>
                <a:r>
                  <a:rPr lang="uk-UA" i="1" dirty="0">
                    <a:latin typeface="Georgia Pro" panose="02040502050405020303" pitchFamily="18" charset="0"/>
                  </a:rPr>
                  <a:t>інтенсивності сусідніх пікселів</a:t>
                </a:r>
                <a:r>
                  <a:rPr lang="en-GB" i="1" dirty="0">
                    <a:latin typeface="Georgia Pro" panose="02040502050405020303" pitchFamily="18" charset="0"/>
                  </a:rPr>
                  <a:t>, </a:t>
                </a:r>
                <a14:m>
                  <m:oMath xmlns:m="http://schemas.openxmlformats.org/officeDocument/2006/math">
                    <m:sSub>
                      <m:sSubPr>
                        <m:ctrlPr>
                          <a:rPr lang="ru-UA" i="1">
                            <a:latin typeface="Cambria Math" panose="02040503050406030204" pitchFamily="18" charset="0"/>
                          </a:rPr>
                        </m:ctrlPr>
                      </m:sSubPr>
                      <m:e>
                        <m:r>
                          <a:rPr lang="en-GB" i="1">
                            <a:latin typeface="Cambria Math" panose="02040503050406030204" pitchFamily="18" charset="0"/>
                          </a:rPr>
                          <m:t>𝜇</m:t>
                        </m:r>
                      </m:e>
                      <m:sub>
                        <m:r>
                          <a:rPr lang="en-GB" i="1">
                            <a:latin typeface="Cambria Math" panose="02040503050406030204" pitchFamily="18" charset="0"/>
                          </a:rPr>
                          <m:t>𝑋</m:t>
                        </m:r>
                      </m:sub>
                    </m:sSub>
                  </m:oMath>
                </a14:m>
                <a:r>
                  <a:rPr lang="en-GB" i="1" dirty="0">
                    <a:latin typeface="Georgia Pro" panose="02040502050405020303" pitchFamily="18" charset="0"/>
                  </a:rPr>
                  <a:t>, </a:t>
                </a:r>
                <a14:m>
                  <m:oMath xmlns:m="http://schemas.openxmlformats.org/officeDocument/2006/math">
                    <m:sSub>
                      <m:sSubPr>
                        <m:ctrlPr>
                          <a:rPr lang="ru-UA" i="1">
                            <a:latin typeface="Cambria Math" panose="02040503050406030204" pitchFamily="18" charset="0"/>
                          </a:rPr>
                        </m:ctrlPr>
                      </m:sSubPr>
                      <m:e>
                        <m:r>
                          <a:rPr lang="en-GB" i="1">
                            <a:latin typeface="Cambria Math" panose="02040503050406030204" pitchFamily="18" charset="0"/>
                          </a:rPr>
                          <m:t>𝜇</m:t>
                        </m:r>
                      </m:e>
                      <m:sub>
                        <m:r>
                          <a:rPr lang="en-GB" i="1">
                            <a:latin typeface="Cambria Math" panose="02040503050406030204" pitchFamily="18" charset="0"/>
                          </a:rPr>
                          <m:t>𝑌</m:t>
                        </m:r>
                      </m:sub>
                    </m:sSub>
                  </m:oMath>
                </a14:m>
                <a:r>
                  <a:rPr lang="en-GB" i="1" dirty="0">
                    <a:latin typeface="Georgia Pro" panose="02040502050405020303" pitchFamily="18" charset="0"/>
                  </a:rPr>
                  <a:t> – </a:t>
                </a:r>
                <a:r>
                  <a:rPr lang="uk-UA" i="1" dirty="0">
                    <a:latin typeface="Georgia Pro" panose="02040502050405020303" pitchFamily="18" charset="0"/>
                  </a:rPr>
                  <a:t>середні значення</a:t>
                </a:r>
                <a:r>
                  <a:rPr lang="en-GB" i="1" dirty="0">
                    <a:latin typeface="Georgia Pro" panose="02040502050405020303" pitchFamily="18" charset="0"/>
                  </a:rPr>
                  <a:t>, </a:t>
                </a:r>
                <a14:m>
                  <m:oMath xmlns:m="http://schemas.openxmlformats.org/officeDocument/2006/math">
                    <m:r>
                      <a:rPr lang="en-GB" i="1">
                        <a:latin typeface="Cambria Math" panose="02040503050406030204" pitchFamily="18" charset="0"/>
                      </a:rPr>
                      <m:t>𝜎</m:t>
                    </m:r>
                    <m:r>
                      <a:rPr lang="en-GB" i="1">
                        <a:latin typeface="Cambria Math" panose="02040503050406030204" pitchFamily="18" charset="0"/>
                      </a:rPr>
                      <m:t>𝑥</m:t>
                    </m:r>
                    <m:r>
                      <a:rPr lang="en-GB" i="1">
                        <a:latin typeface="Cambria Math" panose="02040503050406030204" pitchFamily="18" charset="0"/>
                      </a:rPr>
                      <m:t>, </m:t>
                    </m:r>
                    <m:r>
                      <a:rPr lang="en-GB" i="1">
                        <a:latin typeface="Cambria Math" panose="02040503050406030204" pitchFamily="18" charset="0"/>
                      </a:rPr>
                      <m:t>𝜎</m:t>
                    </m:r>
                    <m:r>
                      <a:rPr lang="en-GB" i="1">
                        <a:latin typeface="Cambria Math" panose="02040503050406030204" pitchFamily="18" charset="0"/>
                      </a:rPr>
                      <m:t>𝑦</m:t>
                    </m:r>
                  </m:oMath>
                </a14:m>
                <a:r>
                  <a:rPr lang="en-GB" i="1" dirty="0">
                    <a:latin typeface="Georgia Pro" panose="02040502050405020303" pitchFamily="18" charset="0"/>
                  </a:rPr>
                  <a:t> – </a:t>
                </a:r>
                <a:r>
                  <a:rPr lang="uk-UA" i="1" dirty="0">
                    <a:latin typeface="Georgia Pro" panose="02040502050405020303" pitchFamily="18" charset="0"/>
                  </a:rPr>
                  <a:t>стандартні відхилення</a:t>
                </a:r>
                <a:r>
                  <a:rPr lang="en-US" i="1" dirty="0">
                    <a:latin typeface="Georgia Pro" panose="02040502050405020303" pitchFamily="18" charset="0"/>
                  </a:rPr>
                  <a:t>;</a:t>
                </a:r>
              </a:p>
              <a:p>
                <a:pPr lvl="0"/>
                <a:r>
                  <a:rPr lang="uk-UA" sz="2100" b="1" dirty="0">
                    <a:latin typeface="Georgia Pro" panose="02040502050405020303" pitchFamily="18" charset="0"/>
                  </a:rPr>
                  <a:t>Час шифрування/дешифрування</a:t>
                </a:r>
                <a:br>
                  <a:rPr lang="en-US" sz="2100" b="1" dirty="0">
                    <a:latin typeface="Georgia Pro" panose="02040502050405020303" pitchFamily="18" charset="0"/>
                  </a:rPr>
                </a:br>
                <a:br>
                  <a:rPr lang="en-US" b="1" i="1" dirty="0">
                    <a:latin typeface="Georgia Pro" panose="02040502050405020303" pitchFamily="18" charset="0"/>
                  </a:rPr>
                </a:br>
                <a14:m>
                  <m:oMath xmlns:m="http://schemas.openxmlformats.org/officeDocument/2006/math">
                    <m:sSub>
                      <m:sSubPr>
                        <m:ctrlPr>
                          <a:rPr lang="ru-UA"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𝑒𝑛𝑐</m:t>
                        </m:r>
                      </m:sub>
                    </m:sSub>
                    <m:r>
                      <a:rPr lang="en-GB" i="1">
                        <a:latin typeface="Cambria Math" panose="02040503050406030204" pitchFamily="18" charset="0"/>
                      </a:rPr>
                      <m:t>=</m:t>
                    </m:r>
                    <m:f>
                      <m:fPr>
                        <m:ctrlPr>
                          <a:rPr lang="ru-UA" i="1">
                            <a:latin typeface="Cambria Math" panose="02040503050406030204" pitchFamily="18" charset="0"/>
                          </a:rPr>
                        </m:ctrlPr>
                      </m:fPr>
                      <m:num>
                        <m:nary>
                          <m:naryPr>
                            <m:chr m:val="∑"/>
                            <m:limLoc m:val="undOvr"/>
                            <m:ctrlPr>
                              <a:rPr lang="ru-UA"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𝑚</m:t>
                            </m:r>
                          </m:sup>
                          <m:e>
                            <m:sSubSup>
                              <m:sSubSupPr>
                                <m:ctrlPr>
                                  <a:rPr lang="ru-UA" i="1">
                                    <a:latin typeface="Cambria Math" panose="02040503050406030204" pitchFamily="18" charset="0"/>
                                  </a:rPr>
                                </m:ctrlPr>
                              </m:sSubSupPr>
                              <m:e>
                                <m:r>
                                  <a:rPr lang="en-GB" i="1">
                                    <a:latin typeface="Cambria Math" panose="02040503050406030204" pitchFamily="18" charset="0"/>
                                  </a:rPr>
                                  <m:t>𝑡</m:t>
                                </m:r>
                              </m:e>
                              <m:sub>
                                <m:r>
                                  <a:rPr lang="en-GB" i="1">
                                    <a:latin typeface="Cambria Math" panose="02040503050406030204" pitchFamily="18" charset="0"/>
                                  </a:rPr>
                                  <m:t>𝑒𝑛𝑐</m:t>
                                </m:r>
                              </m:sub>
                              <m:sup>
                                <m:r>
                                  <a:rPr lang="en-GB" i="1">
                                    <a:latin typeface="Cambria Math" panose="02040503050406030204" pitchFamily="18" charset="0"/>
                                  </a:rPr>
                                  <m:t>𝑖</m:t>
                                </m:r>
                              </m:sup>
                            </m:sSubSup>
                          </m:e>
                        </m:nary>
                      </m:num>
                      <m:den>
                        <m:r>
                          <a:rPr lang="en-GB" i="1">
                            <a:latin typeface="Cambria Math" panose="02040503050406030204" pitchFamily="18" charset="0"/>
                          </a:rPr>
                          <m:t>𝑚</m:t>
                        </m:r>
                      </m:den>
                    </m:f>
                  </m:oMath>
                </a14:m>
                <a:r>
                  <a:rPr lang="en-GB" i="1" dirty="0">
                    <a:latin typeface="Georgia Pro" panose="02040502050405020303" pitchFamily="18" charset="0"/>
                  </a:rPr>
                  <a:t> ,</a:t>
                </a:r>
                <a:r>
                  <a:rPr lang="uk-UA" i="1" dirty="0">
                    <a:latin typeface="Georgia Pro" panose="02040502050405020303" pitchFamily="18" charset="0"/>
                  </a:rPr>
                  <a:t> </a:t>
                </a:r>
                <a14:m>
                  <m:oMath xmlns:m="http://schemas.openxmlformats.org/officeDocument/2006/math">
                    <m:sSub>
                      <m:sSubPr>
                        <m:ctrlPr>
                          <a:rPr lang="ru-UA" i="1">
                            <a:latin typeface="Cambria Math" panose="02040503050406030204" pitchFamily="18" charset="0"/>
                          </a:rPr>
                        </m:ctrlPr>
                      </m:sSubPr>
                      <m:e>
                        <m:r>
                          <a:rPr lang="ru-UA" i="1">
                            <a:latin typeface="Cambria Math" panose="02040503050406030204" pitchFamily="18" charset="0"/>
                          </a:rPr>
                          <m:t>𝑡</m:t>
                        </m:r>
                      </m:e>
                      <m:sub>
                        <m:r>
                          <a:rPr lang="ru-UA" i="1">
                            <a:latin typeface="Cambria Math" panose="02040503050406030204" pitchFamily="18" charset="0"/>
                          </a:rPr>
                          <m:t>𝑑𝑒𝑐</m:t>
                        </m:r>
                      </m:sub>
                    </m:sSub>
                    <m:r>
                      <a:rPr lang="ru-UA" i="1">
                        <a:latin typeface="Cambria Math" panose="02040503050406030204" pitchFamily="18" charset="0"/>
                      </a:rPr>
                      <m:t>=</m:t>
                    </m:r>
                    <m:f>
                      <m:fPr>
                        <m:ctrlPr>
                          <a:rPr lang="ru-UA" i="1">
                            <a:latin typeface="Cambria Math" panose="02040503050406030204" pitchFamily="18" charset="0"/>
                          </a:rPr>
                        </m:ctrlPr>
                      </m:fPr>
                      <m:num>
                        <m:nary>
                          <m:naryPr>
                            <m:chr m:val="∑"/>
                            <m:limLoc m:val="undOvr"/>
                            <m:ctrlPr>
                              <a:rPr lang="ru-UA" i="1">
                                <a:latin typeface="Cambria Math" panose="02040503050406030204" pitchFamily="18" charset="0"/>
                              </a:rPr>
                            </m:ctrlPr>
                          </m:naryPr>
                          <m:sub>
                            <m:r>
                              <a:rPr lang="ru-UA" i="1">
                                <a:latin typeface="Cambria Math" panose="02040503050406030204" pitchFamily="18" charset="0"/>
                              </a:rPr>
                              <m:t>𝑖</m:t>
                            </m:r>
                            <m:r>
                              <a:rPr lang="ru-UA" i="1">
                                <a:latin typeface="Cambria Math" panose="02040503050406030204" pitchFamily="18" charset="0"/>
                              </a:rPr>
                              <m:t>=1</m:t>
                            </m:r>
                          </m:sub>
                          <m:sup>
                            <m:r>
                              <a:rPr lang="ru-UA" i="1">
                                <a:latin typeface="Cambria Math" panose="02040503050406030204" pitchFamily="18" charset="0"/>
                              </a:rPr>
                              <m:t>𝑚</m:t>
                            </m:r>
                          </m:sup>
                          <m:e>
                            <m:sSubSup>
                              <m:sSubSupPr>
                                <m:ctrlPr>
                                  <a:rPr lang="ru-UA" i="1">
                                    <a:latin typeface="Cambria Math" panose="02040503050406030204" pitchFamily="18" charset="0"/>
                                  </a:rPr>
                                </m:ctrlPr>
                              </m:sSubSupPr>
                              <m:e>
                                <m:r>
                                  <a:rPr lang="ru-UA" i="1">
                                    <a:latin typeface="Cambria Math" panose="02040503050406030204" pitchFamily="18" charset="0"/>
                                  </a:rPr>
                                  <m:t>𝑡</m:t>
                                </m:r>
                              </m:e>
                              <m:sub>
                                <m:r>
                                  <a:rPr lang="ru-UA" i="1">
                                    <a:latin typeface="Cambria Math" panose="02040503050406030204" pitchFamily="18" charset="0"/>
                                  </a:rPr>
                                  <m:t>𝑑𝑒𝑐</m:t>
                                </m:r>
                              </m:sub>
                              <m:sup>
                                <m:r>
                                  <a:rPr lang="ru-UA" i="1">
                                    <a:latin typeface="Cambria Math" panose="02040503050406030204" pitchFamily="18" charset="0"/>
                                  </a:rPr>
                                  <m:t>𝑖</m:t>
                                </m:r>
                              </m:sup>
                            </m:sSubSup>
                          </m:e>
                        </m:nary>
                      </m:num>
                      <m:den>
                        <m:r>
                          <a:rPr lang="ru-UA" i="1">
                            <a:latin typeface="Cambria Math" panose="02040503050406030204" pitchFamily="18" charset="0"/>
                          </a:rPr>
                          <m:t>𝑚</m:t>
                        </m:r>
                      </m:den>
                    </m:f>
                  </m:oMath>
                </a14:m>
                <a:r>
                  <a:rPr lang="en-US" i="1" dirty="0">
                    <a:latin typeface="Georgia Pro" panose="02040502050405020303" pitchFamily="18" charset="0"/>
                  </a:rPr>
                  <a:t>, </a:t>
                </a:r>
                <a:r>
                  <a:rPr lang="uk-UA" i="1" dirty="0">
                    <a:latin typeface="Georgia Pro" panose="02040502050405020303" pitchFamily="18" charset="0"/>
                  </a:rPr>
                  <a:t>де</a:t>
                </a:r>
                <a:r>
                  <a:rPr lang="en-GB" i="1" dirty="0">
                    <a:latin typeface="Georgia Pro" panose="02040502050405020303" pitchFamily="18" charset="0"/>
                  </a:rPr>
                  <a:t>  </a:t>
                </a:r>
                <a14:m>
                  <m:oMath xmlns:m="http://schemas.openxmlformats.org/officeDocument/2006/math">
                    <m:sSubSup>
                      <m:sSubSupPr>
                        <m:ctrlPr>
                          <a:rPr lang="ru-UA" i="1">
                            <a:latin typeface="Cambria Math" panose="02040503050406030204" pitchFamily="18" charset="0"/>
                          </a:rPr>
                        </m:ctrlPr>
                      </m:sSubSupPr>
                      <m:e>
                        <m:r>
                          <a:rPr lang="en-GB" i="1">
                            <a:latin typeface="Cambria Math" panose="02040503050406030204" pitchFamily="18" charset="0"/>
                          </a:rPr>
                          <m:t>𝑡</m:t>
                        </m:r>
                      </m:e>
                      <m:sub>
                        <m:r>
                          <a:rPr lang="en-GB" i="1">
                            <a:latin typeface="Cambria Math" panose="02040503050406030204" pitchFamily="18" charset="0"/>
                          </a:rPr>
                          <m:t>𝑒𝑛𝑐</m:t>
                        </m:r>
                      </m:sub>
                      <m:sup>
                        <m:r>
                          <a:rPr lang="en-GB" i="1">
                            <a:latin typeface="Cambria Math" panose="02040503050406030204" pitchFamily="18" charset="0"/>
                          </a:rPr>
                          <m:t>𝑖</m:t>
                        </m:r>
                      </m:sup>
                    </m:sSubSup>
                  </m:oMath>
                </a14:m>
                <a:r>
                  <a:rPr lang="en-GB" i="1" dirty="0">
                    <a:latin typeface="Georgia Pro" panose="02040502050405020303" pitchFamily="18" charset="0"/>
                  </a:rPr>
                  <a:t> – </a:t>
                </a:r>
                <a:r>
                  <a:rPr lang="uk-UA" i="1" dirty="0">
                    <a:latin typeface="Georgia Pro" panose="02040502050405020303" pitchFamily="18" charset="0"/>
                  </a:rPr>
                  <a:t>час шифрування </a:t>
                </a:r>
                <a:r>
                  <a:rPr lang="en-GB" i="1" dirty="0" err="1">
                    <a:latin typeface="Georgia Pro" panose="02040502050405020303" pitchFamily="18" charset="0"/>
                  </a:rPr>
                  <a:t>i</a:t>
                </a:r>
                <a:r>
                  <a:rPr lang="en-GB" i="1" dirty="0">
                    <a:latin typeface="Georgia Pro" panose="02040502050405020303" pitchFamily="18" charset="0"/>
                  </a:rPr>
                  <a:t>-</a:t>
                </a:r>
                <a:r>
                  <a:rPr lang="uk-UA" i="1" dirty="0">
                    <a:latin typeface="Georgia Pro" panose="02040502050405020303" pitchFamily="18" charset="0"/>
                  </a:rPr>
                  <a:t>го зображення</a:t>
                </a:r>
                <a:r>
                  <a:rPr lang="en-GB" i="1" dirty="0">
                    <a:latin typeface="Georgia Pro" panose="02040502050405020303" pitchFamily="18" charset="0"/>
                  </a:rPr>
                  <a:t>, </a:t>
                </a:r>
                <a14:m>
                  <m:oMath xmlns:m="http://schemas.openxmlformats.org/officeDocument/2006/math">
                    <m:sSubSup>
                      <m:sSubSupPr>
                        <m:ctrlPr>
                          <a:rPr lang="ru-UA" i="1">
                            <a:latin typeface="Cambria Math" panose="02040503050406030204" pitchFamily="18" charset="0"/>
                          </a:rPr>
                        </m:ctrlPr>
                      </m:sSubSupPr>
                      <m:e>
                        <m:r>
                          <a:rPr lang="en-GB" i="1">
                            <a:latin typeface="Cambria Math" panose="02040503050406030204" pitchFamily="18" charset="0"/>
                          </a:rPr>
                          <m:t>𝑡</m:t>
                        </m:r>
                      </m:e>
                      <m:sub>
                        <m:r>
                          <a:rPr lang="en-GB" i="1">
                            <a:latin typeface="Cambria Math" panose="02040503050406030204" pitchFamily="18" charset="0"/>
                          </a:rPr>
                          <m:t>𝑑𝑒𝑐</m:t>
                        </m:r>
                      </m:sub>
                      <m:sup>
                        <m:r>
                          <a:rPr lang="en-GB" i="1">
                            <a:latin typeface="Cambria Math" panose="02040503050406030204" pitchFamily="18" charset="0"/>
                          </a:rPr>
                          <m:t>𝑖</m:t>
                        </m:r>
                      </m:sup>
                    </m:sSubSup>
                    <m:r>
                      <a:rPr lang="en-GB" i="1">
                        <a:latin typeface="Cambria Math" panose="02040503050406030204" pitchFamily="18" charset="0"/>
                      </a:rPr>
                      <m:t> </m:t>
                    </m:r>
                  </m:oMath>
                </a14:m>
                <a:r>
                  <a:rPr lang="en-GB" i="1" dirty="0">
                    <a:latin typeface="Georgia Pro" panose="02040502050405020303" pitchFamily="18" charset="0"/>
                  </a:rPr>
                  <a:t>– </a:t>
                </a:r>
                <a:r>
                  <a:rPr lang="uk-UA" i="1" dirty="0">
                    <a:latin typeface="Georgia Pro" panose="02040502050405020303" pitchFamily="18" charset="0"/>
                  </a:rPr>
                  <a:t>час розшифровки</a:t>
                </a:r>
                <a:r>
                  <a:rPr lang="en-GB" i="1" dirty="0">
                    <a:latin typeface="Georgia Pro" panose="02040502050405020303" pitchFamily="18" charset="0"/>
                  </a:rPr>
                  <a:t>, </a:t>
                </a:r>
                <a14:m>
                  <m:oMath xmlns:m="http://schemas.openxmlformats.org/officeDocument/2006/math">
                    <m:r>
                      <a:rPr lang="en-GB" i="1">
                        <a:latin typeface="Cambria Math" panose="02040503050406030204" pitchFamily="18" charset="0"/>
                      </a:rPr>
                      <m:t>𝑚</m:t>
                    </m:r>
                  </m:oMath>
                </a14:m>
                <a:r>
                  <a:rPr lang="en-GB" i="1" dirty="0">
                    <a:latin typeface="Georgia Pro" panose="02040502050405020303" pitchFamily="18" charset="0"/>
                  </a:rPr>
                  <a:t> – </a:t>
                </a:r>
                <a:r>
                  <a:rPr lang="uk-UA" i="1" dirty="0">
                    <a:latin typeface="Georgia Pro" panose="02040502050405020303" pitchFamily="18" charset="0"/>
                  </a:rPr>
                  <a:t>кількість зображень</a:t>
                </a:r>
                <a:r>
                  <a:rPr lang="en-US" i="1" dirty="0">
                    <a:latin typeface="Georgia Pro" panose="02040502050405020303" pitchFamily="18" charset="0"/>
                  </a:rPr>
                  <a:t>;</a:t>
                </a:r>
              </a:p>
              <a:p>
                <a:pPr lvl="0"/>
                <a:r>
                  <a:rPr lang="uk-UA" sz="2100" b="1" dirty="0">
                    <a:latin typeface="Georgia Pro" panose="02040502050405020303" pitchFamily="18" charset="0"/>
                  </a:rPr>
                  <a:t>Швидкість обробки </a:t>
                </a:r>
                <a:r>
                  <a:rPr lang="en-GB" sz="2100" b="1" dirty="0">
                    <a:latin typeface="Georgia Pro" panose="02040502050405020303" pitchFamily="18" charset="0"/>
                  </a:rPr>
                  <a:t>(</a:t>
                </a:r>
                <a:r>
                  <a:rPr lang="uk-UA" sz="2100" b="1" dirty="0" err="1">
                    <a:latin typeface="Georgia Pro" panose="02040502050405020303" pitchFamily="18" charset="0"/>
                  </a:rPr>
                  <a:t>зобр</a:t>
                </a:r>
                <a:r>
                  <a:rPr lang="en-GB" sz="2100" b="1" dirty="0">
                    <a:latin typeface="Georgia Pro" panose="02040502050405020303" pitchFamily="18" charset="0"/>
                  </a:rPr>
                  <a:t>/</a:t>
                </a:r>
                <a:r>
                  <a:rPr lang="uk-UA" sz="2100" b="1" dirty="0" err="1">
                    <a:latin typeface="Georgia Pro" panose="02040502050405020303" pitchFamily="18" charset="0"/>
                  </a:rPr>
                  <a:t>сек</a:t>
                </a:r>
                <a:r>
                  <a:rPr lang="en-GB" sz="2100" b="1" dirty="0">
                    <a:latin typeface="Georgia Pro" panose="02040502050405020303" pitchFamily="18" charset="0"/>
                  </a:rPr>
                  <a:t>)</a:t>
                </a:r>
                <a:br>
                  <a:rPr lang="en-GB" sz="2100" b="1" dirty="0">
                    <a:latin typeface="Georgia Pro" panose="02040502050405020303" pitchFamily="18" charset="0"/>
                  </a:rPr>
                </a:br>
                <a:r>
                  <a:rPr lang="en-GB" b="1" dirty="0">
                    <a:latin typeface="Georgia Pro" panose="02040502050405020303" pitchFamily="18" charset="0"/>
                  </a:rPr>
                  <a:t> </a:t>
                </a:r>
                <a:br>
                  <a:rPr lang="en-GB" b="1" dirty="0">
                    <a:latin typeface="Georgia Pro" panose="02040502050405020303" pitchFamily="18" charset="0"/>
                  </a:rPr>
                </a:br>
                <a14:m>
                  <m:oMath xmlns:m="http://schemas.openxmlformats.org/officeDocument/2006/math">
                    <m:r>
                      <a:rPr lang="en-GB" i="1">
                        <a:latin typeface="Cambria Math" panose="02040503050406030204" pitchFamily="18" charset="0"/>
                      </a:rPr>
                      <m:t>𝑆</m:t>
                    </m:r>
                    <m:r>
                      <a:rPr lang="en-GB" i="1">
                        <a:latin typeface="Cambria Math" panose="02040503050406030204" pitchFamily="18" charset="0"/>
                      </a:rPr>
                      <m:t>=</m:t>
                    </m:r>
                    <m:f>
                      <m:fPr>
                        <m:ctrlPr>
                          <a:rPr lang="ru-UA" i="1">
                            <a:latin typeface="Cambria Math" panose="02040503050406030204" pitchFamily="18" charset="0"/>
                          </a:rPr>
                        </m:ctrlPr>
                      </m:fPr>
                      <m:num>
                        <m:r>
                          <a:rPr lang="en-GB" i="1">
                            <a:latin typeface="Cambria Math" panose="02040503050406030204" pitchFamily="18" charset="0"/>
                          </a:rPr>
                          <m:t>𝑁</m:t>
                        </m:r>
                      </m:num>
                      <m:den>
                        <m:sSub>
                          <m:sSubPr>
                            <m:ctrlPr>
                              <a:rPr lang="ru-UA"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𝑒𝑛𝑐</m:t>
                            </m:r>
                          </m:sub>
                        </m:sSub>
                        <m:r>
                          <a:rPr lang="en-GB" i="1">
                            <a:latin typeface="Cambria Math" panose="02040503050406030204" pitchFamily="18" charset="0"/>
                          </a:rPr>
                          <m:t>+ </m:t>
                        </m:r>
                        <m:sSub>
                          <m:sSubPr>
                            <m:ctrlPr>
                              <a:rPr lang="ru-UA"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𝑑𝑒𝑐</m:t>
                            </m:r>
                          </m:sub>
                        </m:sSub>
                      </m:den>
                    </m:f>
                  </m:oMath>
                </a14:m>
                <a:r>
                  <a:rPr lang="en-US" i="1" dirty="0">
                    <a:latin typeface="Georgia Pro" panose="02040502050405020303" pitchFamily="18" charset="0"/>
                  </a:rPr>
                  <a:t>, </a:t>
                </a:r>
                <a:r>
                  <a:rPr lang="uk-UA" i="1" dirty="0">
                    <a:latin typeface="Georgia Pro" panose="02040502050405020303" pitchFamily="18" charset="0"/>
                  </a:rPr>
                  <a:t>де</a:t>
                </a:r>
                <a:r>
                  <a:rPr lang="en-GB" i="1" dirty="0">
                    <a:latin typeface="Georgia Pro" panose="02040502050405020303" pitchFamily="18" charset="0"/>
                  </a:rPr>
                  <a:t> N – </a:t>
                </a:r>
                <a:r>
                  <a:rPr lang="uk-UA" i="1" dirty="0">
                    <a:latin typeface="Georgia Pro" panose="02040502050405020303" pitchFamily="18" charset="0"/>
                  </a:rPr>
                  <a:t>загальна кількість оброблених зображень</a:t>
                </a:r>
                <a:r>
                  <a:rPr lang="en-GB" i="1" dirty="0">
                    <a:latin typeface="Georgia Pro" panose="02040502050405020303" pitchFamily="18" charset="0"/>
                  </a:rPr>
                  <a:t>.</a:t>
                </a:r>
                <a:r>
                  <a:rPr lang="en-GB" dirty="0">
                    <a:latin typeface="Georgia Pro" panose="02040502050405020303" pitchFamily="18" charset="0"/>
                  </a:rPr>
                  <a:t>     </a:t>
                </a:r>
                <a:endParaRPr lang="en-US" dirty="0">
                  <a:latin typeface="Georgia Pro" panose="02040502050405020303" pitchFamily="18" charset="0"/>
                </a:endParaRPr>
              </a:p>
              <a:p>
                <a:pPr lvl="0"/>
                <a:r>
                  <a:rPr lang="uk-UA" sz="2100" b="1" dirty="0">
                    <a:latin typeface="Georgia Pro" panose="02040502050405020303" pitchFamily="18" charset="0"/>
                  </a:rPr>
                  <a:t>Затримка доступу</a:t>
                </a:r>
                <a:br>
                  <a:rPr lang="en-US" sz="2100" b="1" dirty="0">
                    <a:latin typeface="Georgia Pro" panose="02040502050405020303" pitchFamily="18" charset="0"/>
                  </a:rPr>
                </a:br>
                <a:br>
                  <a:rPr lang="en-US" i="1" dirty="0">
                    <a:latin typeface="Georgia Pro" panose="02040502050405020303" pitchFamily="18" charset="0"/>
                  </a:rPr>
                </a:br>
                <a14:m>
                  <m:oMath xmlns:m="http://schemas.openxmlformats.org/officeDocument/2006/math">
                    <m:sSub>
                      <m:sSubPr>
                        <m:ctrlPr>
                          <a:rPr lang="ru-UA" i="1">
                            <a:latin typeface="Cambria Math" panose="02040503050406030204" pitchFamily="18" charset="0"/>
                          </a:rPr>
                        </m:ctrlPr>
                      </m:sSubPr>
                      <m:e>
                        <m:r>
                          <a:rPr lang="ru-UA" i="1">
                            <a:latin typeface="Cambria Math" panose="02040503050406030204" pitchFamily="18" charset="0"/>
                          </a:rPr>
                          <m:t>𝑇</m:t>
                        </m:r>
                      </m:e>
                      <m:sub>
                        <m:d>
                          <m:dPr>
                            <m:begChr m:val="{"/>
                            <m:endChr m:val="}"/>
                            <m:ctrlPr>
                              <a:rPr lang="ru-UA" i="1">
                                <a:latin typeface="Cambria Math" panose="02040503050406030204" pitchFamily="18" charset="0"/>
                              </a:rPr>
                            </m:ctrlPr>
                          </m:dPr>
                          <m:e>
                            <m:r>
                              <a:rPr lang="ru-UA" i="1">
                                <a:latin typeface="Cambria Math" panose="02040503050406030204" pitchFamily="18" charset="0"/>
                              </a:rPr>
                              <m:t>𝑎𝑐𝑐𝑒𝑠𝑠</m:t>
                            </m:r>
                          </m:e>
                        </m:d>
                      </m:sub>
                    </m:sSub>
                    <m:r>
                      <a:rPr lang="ru-UA" i="1">
                        <a:latin typeface="Cambria Math" panose="02040503050406030204" pitchFamily="18" charset="0"/>
                      </a:rPr>
                      <m:t>=</m:t>
                    </m:r>
                    <m:r>
                      <a:rPr lang="ru-UA" i="1">
                        <a:latin typeface="Cambria Math" panose="02040503050406030204" pitchFamily="18" charset="0"/>
                      </a:rPr>
                      <m:t>𝛼</m:t>
                    </m:r>
                    <m:sSub>
                      <m:sSubPr>
                        <m:ctrlPr>
                          <a:rPr lang="ru-UA" i="1">
                            <a:latin typeface="Cambria Math" panose="02040503050406030204" pitchFamily="18" charset="0"/>
                          </a:rPr>
                        </m:ctrlPr>
                      </m:sSubPr>
                      <m:e>
                        <m:r>
                          <a:rPr lang="ru-UA" i="1">
                            <a:latin typeface="Cambria Math" panose="02040503050406030204" pitchFamily="18" charset="0"/>
                          </a:rPr>
                          <m:t>𝑡</m:t>
                        </m:r>
                      </m:e>
                      <m:sub>
                        <m:r>
                          <a:rPr lang="ru-UA" i="1">
                            <a:latin typeface="Cambria Math" panose="02040503050406030204" pitchFamily="18" charset="0"/>
                          </a:rPr>
                          <m:t>𝑙𝑜𝑐𝑎𝑙</m:t>
                        </m:r>
                      </m:sub>
                    </m:sSub>
                    <m:r>
                      <a:rPr lang="ru-UA" i="1">
                        <a:latin typeface="Cambria Math" panose="02040503050406030204" pitchFamily="18" charset="0"/>
                      </a:rPr>
                      <m:t>+</m:t>
                    </m:r>
                    <m:d>
                      <m:dPr>
                        <m:ctrlPr>
                          <a:rPr lang="ru-UA" i="1">
                            <a:latin typeface="Cambria Math" panose="02040503050406030204" pitchFamily="18" charset="0"/>
                          </a:rPr>
                        </m:ctrlPr>
                      </m:dPr>
                      <m:e>
                        <m:r>
                          <a:rPr lang="ru-UA" i="1">
                            <a:latin typeface="Cambria Math" panose="02040503050406030204" pitchFamily="18" charset="0"/>
                          </a:rPr>
                          <m:t>1− </m:t>
                        </m:r>
                        <m:r>
                          <a:rPr lang="ru-UA" i="1">
                            <a:latin typeface="Cambria Math" panose="02040503050406030204" pitchFamily="18" charset="0"/>
                          </a:rPr>
                          <m:t>𝛼</m:t>
                        </m:r>
                      </m:e>
                    </m:d>
                    <m:sSub>
                      <m:sSubPr>
                        <m:ctrlPr>
                          <a:rPr lang="ru-UA" i="1">
                            <a:latin typeface="Cambria Math" panose="02040503050406030204" pitchFamily="18" charset="0"/>
                          </a:rPr>
                        </m:ctrlPr>
                      </m:sSubPr>
                      <m:e>
                        <m:r>
                          <a:rPr lang="ru-UA" i="1">
                            <a:latin typeface="Cambria Math" panose="02040503050406030204" pitchFamily="18" charset="0"/>
                          </a:rPr>
                          <m:t>𝑡</m:t>
                        </m:r>
                      </m:e>
                      <m:sub>
                        <m:r>
                          <a:rPr lang="ru-UA" i="1">
                            <a:latin typeface="Cambria Math" panose="02040503050406030204" pitchFamily="18" charset="0"/>
                          </a:rPr>
                          <m:t>𝑐𝑙𝑜𝑢𝑑</m:t>
                        </m:r>
                      </m:sub>
                    </m:sSub>
                  </m:oMath>
                </a14:m>
                <a:r>
                  <a:rPr lang="en-US" i="1" dirty="0">
                    <a:latin typeface="Georgia Pro" panose="02040502050405020303" pitchFamily="18" charset="0"/>
                  </a:rPr>
                  <a:t>, </a:t>
                </a:r>
                <a:r>
                  <a:rPr lang="uk-UA" i="1" dirty="0">
                    <a:latin typeface="Georgia Pro" panose="02040502050405020303" pitchFamily="18" charset="0"/>
                  </a:rPr>
                  <a:t>де</a:t>
                </a:r>
                <a:r>
                  <a:rPr lang="en-GB" i="1" dirty="0">
                    <a:latin typeface="Georgia Pro" panose="02040502050405020303" pitchFamily="18" charset="0"/>
                  </a:rPr>
                  <a:t> </a:t>
                </a:r>
                <a14:m>
                  <m:oMath xmlns:m="http://schemas.openxmlformats.org/officeDocument/2006/math">
                    <m:sSub>
                      <m:sSubPr>
                        <m:ctrlPr>
                          <a:rPr lang="ru-UA" i="1">
                            <a:latin typeface="Cambria Math" panose="02040503050406030204" pitchFamily="18" charset="0"/>
                          </a:rPr>
                        </m:ctrlPr>
                      </m:sSubPr>
                      <m:e>
                        <m:r>
                          <a:rPr lang="en-US" i="1">
                            <a:latin typeface="Cambria Math" panose="02040503050406030204" pitchFamily="18" charset="0"/>
                          </a:rPr>
                          <m:t> </m:t>
                        </m:r>
                        <m:r>
                          <a:rPr lang="en-GB" i="1">
                            <a:latin typeface="Cambria Math" panose="02040503050406030204" pitchFamily="18" charset="0"/>
                          </a:rPr>
                          <m:t>𝑡</m:t>
                        </m:r>
                      </m:e>
                      <m:sub>
                        <m:r>
                          <a:rPr lang="en-GB" i="1">
                            <a:latin typeface="Cambria Math" panose="02040503050406030204" pitchFamily="18" charset="0"/>
                          </a:rPr>
                          <m:t>𝑙𝑜𝑐𝑎𝑙</m:t>
                        </m:r>
                      </m:sub>
                    </m:sSub>
                  </m:oMath>
                </a14:m>
                <a:r>
                  <a:rPr lang="en-GB" i="1" dirty="0">
                    <a:latin typeface="Georgia Pro" panose="02040502050405020303" pitchFamily="18" charset="0"/>
                  </a:rPr>
                  <a:t> – </a:t>
                </a:r>
                <a:r>
                  <a:rPr lang="ru-RU" i="1" dirty="0">
                    <a:latin typeface="Georgia Pro" panose="02040502050405020303" pitchFamily="18" charset="0"/>
                  </a:rPr>
                  <a:t>час доступу до локального </a:t>
                </a:r>
                <a:r>
                  <a:rPr lang="ru-RU" i="1" dirty="0" err="1">
                    <a:latin typeface="Georgia Pro" panose="02040502050405020303" pitchFamily="18" charset="0"/>
                  </a:rPr>
                  <a:t>сховища</a:t>
                </a:r>
                <a:r>
                  <a:rPr lang="en-GB" i="1" dirty="0">
                    <a:latin typeface="Georgia Pro" panose="02040502050405020303" pitchFamily="18" charset="0"/>
                  </a:rPr>
                  <a:t>, </a:t>
                </a:r>
                <a14:m>
                  <m:oMath xmlns:m="http://schemas.openxmlformats.org/officeDocument/2006/math">
                    <m:sSub>
                      <m:sSubPr>
                        <m:ctrlPr>
                          <a:rPr lang="ru-UA"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𝑐𝑙𝑜𝑢𝑑</m:t>
                        </m:r>
                        <m:r>
                          <a:rPr lang="en-GB" i="1">
                            <a:latin typeface="Cambria Math" panose="02040503050406030204" pitchFamily="18" charset="0"/>
                          </a:rPr>
                          <m:t> </m:t>
                        </m:r>
                      </m:sub>
                    </m:sSub>
                  </m:oMath>
                </a14:m>
                <a:r>
                  <a:rPr lang="en-GB" i="1" dirty="0">
                    <a:latin typeface="Georgia Pro" panose="02040502050405020303" pitchFamily="18" charset="0"/>
                  </a:rPr>
                  <a:t>– </a:t>
                </a:r>
                <a:r>
                  <a:rPr lang="ru-RU" i="1" dirty="0">
                    <a:latin typeface="Georgia Pro" panose="02040502050405020303" pitchFamily="18" charset="0"/>
                  </a:rPr>
                  <a:t>час доступу до </a:t>
                </a:r>
                <a:r>
                  <a:rPr lang="ru-RU" i="1" dirty="0" err="1">
                    <a:latin typeface="Georgia Pro" panose="02040502050405020303" pitchFamily="18" charset="0"/>
                  </a:rPr>
                  <a:t>хмарного</a:t>
                </a:r>
                <a:r>
                  <a:rPr lang="ru-RU" i="1" dirty="0">
                    <a:latin typeface="Georgia Pro" panose="02040502050405020303" pitchFamily="18" charset="0"/>
                  </a:rPr>
                  <a:t> </a:t>
                </a:r>
                <a:r>
                  <a:rPr lang="ru-RU" i="1" dirty="0" err="1">
                    <a:latin typeface="Georgia Pro" panose="02040502050405020303" pitchFamily="18" charset="0"/>
                  </a:rPr>
                  <a:t>сервісу</a:t>
                </a:r>
                <a:r>
                  <a:rPr lang="en-GB" i="1" dirty="0">
                    <a:latin typeface="Georgia Pro" panose="02040502050405020303" pitchFamily="18" charset="0"/>
                  </a:rPr>
                  <a:t>, </a:t>
                </a:r>
                <a14:m>
                  <m:oMath xmlns:m="http://schemas.openxmlformats.org/officeDocument/2006/math">
                    <m:r>
                      <a:rPr lang="en-GB" i="1">
                        <a:latin typeface="Cambria Math" panose="02040503050406030204" pitchFamily="18" charset="0"/>
                      </a:rPr>
                      <m:t>𝛼</m:t>
                    </m:r>
                  </m:oMath>
                </a14:m>
                <a:r>
                  <a:rPr lang="en-GB" i="1" dirty="0">
                    <a:latin typeface="Georgia Pro" panose="02040502050405020303" pitchFamily="18" charset="0"/>
                  </a:rPr>
                  <a:t> – </a:t>
                </a:r>
                <a:r>
                  <a:rPr lang="ru-RU" i="1" dirty="0" err="1">
                    <a:latin typeface="Georgia Pro" panose="02040502050405020303" pitchFamily="18" charset="0"/>
                  </a:rPr>
                  <a:t>коефіцієнт</a:t>
                </a:r>
                <a:r>
                  <a:rPr lang="ru-RU" i="1" dirty="0">
                    <a:latin typeface="Georgia Pro" panose="02040502050405020303" pitchFamily="18" charset="0"/>
                  </a:rPr>
                  <a:t> </a:t>
                </a:r>
                <a:r>
                  <a:rPr lang="ru-RU" i="1" dirty="0" err="1">
                    <a:latin typeface="Georgia Pro" panose="02040502050405020303" pitchFamily="18" charset="0"/>
                  </a:rPr>
                  <a:t>залежно</a:t>
                </a:r>
                <a:r>
                  <a:rPr lang="ru-RU" i="1" dirty="0">
                    <a:latin typeface="Georgia Pro" panose="02040502050405020303" pitchFamily="18" charset="0"/>
                  </a:rPr>
                  <a:t> </a:t>
                </a:r>
                <a:r>
                  <a:rPr lang="ru-RU" i="1" dirty="0" err="1">
                    <a:latin typeface="Georgia Pro" panose="02040502050405020303" pitchFamily="18" charset="0"/>
                  </a:rPr>
                  <a:t>від</a:t>
                </a:r>
                <a:r>
                  <a:rPr lang="ru-RU" i="1" dirty="0">
                    <a:latin typeface="Georgia Pro" panose="02040502050405020303" pitchFamily="18" charset="0"/>
                  </a:rPr>
                  <a:t> </a:t>
                </a:r>
                <a:r>
                  <a:rPr lang="ru-RU" i="1" dirty="0" err="1">
                    <a:latin typeface="Georgia Pro" panose="02040502050405020303" pitchFamily="18" charset="0"/>
                  </a:rPr>
                  <a:t>пріоритету</a:t>
                </a:r>
                <a:r>
                  <a:rPr lang="ru-RU" i="1" dirty="0">
                    <a:latin typeface="Georgia Pro" panose="02040502050405020303" pitchFamily="18" charset="0"/>
                  </a:rPr>
                  <a:t> </a:t>
                </a:r>
                <a:r>
                  <a:rPr lang="ru-RU" i="1" dirty="0" err="1">
                    <a:latin typeface="Georgia Pro" panose="02040502050405020303" pitchFamily="18" charset="0"/>
                  </a:rPr>
                  <a:t>використання</a:t>
                </a:r>
                <a:r>
                  <a:rPr lang="ru-RU" i="1" dirty="0">
                    <a:latin typeface="Georgia Pro" panose="02040502050405020303" pitchFamily="18" charset="0"/>
                  </a:rPr>
                  <a:t> локального </a:t>
                </a:r>
                <a:r>
                  <a:rPr lang="ru-RU" i="1" dirty="0" err="1">
                    <a:latin typeface="Georgia Pro" panose="02040502050405020303" pitchFamily="18" charset="0"/>
                  </a:rPr>
                  <a:t>чи</a:t>
                </a:r>
                <a:r>
                  <a:rPr lang="ru-RU" i="1" dirty="0">
                    <a:latin typeface="Georgia Pro" panose="02040502050405020303" pitchFamily="18" charset="0"/>
                  </a:rPr>
                  <a:t> </a:t>
                </a:r>
                <a:r>
                  <a:rPr lang="ru-RU" i="1" dirty="0" err="1">
                    <a:latin typeface="Georgia Pro" panose="02040502050405020303" pitchFamily="18" charset="0"/>
                  </a:rPr>
                  <a:t>хмарного</a:t>
                </a:r>
                <a:r>
                  <a:rPr lang="ru-RU" i="1" dirty="0">
                    <a:latin typeface="Georgia Pro" panose="02040502050405020303" pitchFamily="18" charset="0"/>
                  </a:rPr>
                  <a:t> </a:t>
                </a:r>
                <a:r>
                  <a:rPr lang="ru-RU" i="1" dirty="0" err="1">
                    <a:latin typeface="Georgia Pro" panose="02040502050405020303" pitchFamily="18" charset="0"/>
                  </a:rPr>
                  <a:t>сховища</a:t>
                </a:r>
                <a:r>
                  <a:rPr lang="en-GB" i="1" dirty="0">
                    <a:latin typeface="Georgia Pro" panose="02040502050405020303" pitchFamily="18" charset="0"/>
                  </a:rPr>
                  <a:t>.</a:t>
                </a:r>
                <a:endParaRPr lang="en-US" i="1" dirty="0">
                  <a:latin typeface="Georgia Pro" panose="02040502050405020303" pitchFamily="18" charset="0"/>
                </a:endParaRPr>
              </a:p>
              <a:p>
                <a:endParaRPr lang="ru-UA" dirty="0"/>
              </a:p>
            </p:txBody>
          </p:sp>
        </mc:Choice>
        <mc:Fallback xmlns="">
          <p:sp>
            <p:nvSpPr>
              <p:cNvPr id="4" name="Content Placeholder 3">
                <a:extLst>
                  <a:ext uri="{FF2B5EF4-FFF2-40B4-BE49-F238E27FC236}">
                    <a16:creationId xmlns:a16="http://schemas.microsoft.com/office/drawing/2014/main" id="{67B71C1A-CD8E-1F63-851A-E88B48DEE4B3}"/>
                  </a:ext>
                </a:extLst>
              </p:cNvPr>
              <p:cNvSpPr>
                <a:spLocks noGrp="1" noRot="1" noChangeAspect="1" noMove="1" noResize="1" noEditPoints="1" noAdjustHandles="1" noChangeArrowheads="1" noChangeShapeType="1" noTextEdit="1"/>
              </p:cNvSpPr>
              <p:nvPr>
                <p:ph idx="1"/>
              </p:nvPr>
            </p:nvSpPr>
            <p:spPr>
              <a:xfrm>
                <a:off x="885824" y="2638044"/>
                <a:ext cx="10610851" cy="3715131"/>
              </a:xfrm>
              <a:blipFill>
                <a:blip r:embed="rId3"/>
                <a:stretch>
                  <a:fillRect l="-172" b="-1149"/>
                </a:stretch>
              </a:blipFill>
            </p:spPr>
            <p:txBody>
              <a:bodyPr/>
              <a:lstStyle/>
              <a:p>
                <a:r>
                  <a:rPr lang="ru-UA">
                    <a:noFill/>
                  </a:rPr>
                  <a:t> </a:t>
                </a:r>
              </a:p>
            </p:txBody>
          </p:sp>
        </mc:Fallback>
      </mc:AlternateContent>
    </p:spTree>
    <p:extLst>
      <p:ext uri="{BB962C8B-B14F-4D97-AF65-F5344CB8AC3E}">
        <p14:creationId xmlns:p14="http://schemas.microsoft.com/office/powerpoint/2010/main" val="410297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DE8D-2429-EFB8-DFB4-4709555841EF}"/>
              </a:ext>
            </a:extLst>
          </p:cNvPr>
          <p:cNvSpPr>
            <a:spLocks noGrp="1"/>
          </p:cNvSpPr>
          <p:nvPr>
            <p:ph type="title"/>
          </p:nvPr>
        </p:nvSpPr>
        <p:spPr>
          <a:xfrm>
            <a:off x="829781" y="2708804"/>
            <a:ext cx="3698803" cy="1440394"/>
          </a:xfrm>
          <a:noFill/>
          <a:ln>
            <a:solidFill>
              <a:schemeClr val="tx1"/>
            </a:solidFill>
          </a:ln>
        </p:spPr>
        <p:txBody>
          <a:bodyPr>
            <a:noAutofit/>
          </a:bodyPr>
          <a:lstStyle/>
          <a:p>
            <a:r>
              <a:rPr lang="uk-UA" sz="2000" dirty="0">
                <a:solidFill>
                  <a:schemeClr val="tx1"/>
                </a:solidFill>
                <a:effectLst>
                  <a:outerShdw blurRad="38100" dist="38100" dir="2700000" algn="tl">
                    <a:srgbClr val="000000">
                      <a:alpha val="43137"/>
                    </a:srgbClr>
                  </a:outerShdw>
                </a:effectLst>
                <a:latin typeface="Times New Roman" panose="02020603050405020304" pitchFamily="18" charset="0"/>
                <a:ea typeface="MS Mincho" panose="02020609040205080304" pitchFamily="49" charset="-128"/>
              </a:rPr>
              <a:t>Вибір хмари за допомогою задачі багатокритеріального Аналізу</a:t>
            </a:r>
            <a:endParaRPr lang="ru-UA" sz="2000" dirty="0">
              <a:solidFill>
                <a:schemeClr val="tx1"/>
              </a:solidFill>
              <a:effectLst>
                <a:outerShdw blurRad="38100" dist="38100" dir="2700000" algn="tl">
                  <a:srgbClr val="000000">
                    <a:alpha val="43137"/>
                  </a:srgbClr>
                </a:outerShdw>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FCCB476-9E5D-3E00-1E0F-F16F2DEE6A4F}"/>
              </a:ext>
            </a:extLst>
          </p:cNvPr>
          <p:cNvSpPr>
            <a:spLocks noGrp="1"/>
          </p:cNvSpPr>
          <p:nvPr>
            <p:ph idx="1"/>
          </p:nvPr>
        </p:nvSpPr>
        <p:spPr>
          <a:xfrm>
            <a:off x="6049182" y="802638"/>
            <a:ext cx="5408696" cy="5252722"/>
          </a:xfrm>
        </p:spPr>
        <p:txBody>
          <a:bodyPr anchor="ctr">
            <a:normAutofit/>
          </a:bodyPr>
          <a:lstStyle/>
          <a:p>
            <a:pPr>
              <a:buClrTx/>
            </a:pPr>
            <a:r>
              <a:rPr lang="uk-UA" cap="all" spc="200" dirty="0">
                <a:solidFill>
                  <a:schemeClr val="bg1"/>
                </a:solidFill>
                <a:latin typeface="Georgia Pro" panose="020F0502020204030204" pitchFamily="18" charset="0"/>
              </a:rPr>
              <a:t>Альтернативи</a:t>
            </a:r>
            <a:r>
              <a:rPr lang="en-US" cap="all" spc="200" dirty="0">
                <a:solidFill>
                  <a:schemeClr val="bg1"/>
                </a:solidFill>
                <a:latin typeface="Georgia Pro" panose="020F0502020204030204" pitchFamily="18" charset="0"/>
              </a:rPr>
              <a:t>:  AWS,  Azure, GCP,  Alibaba, Oracle</a:t>
            </a:r>
          </a:p>
          <a:p>
            <a:pPr>
              <a:buClrTx/>
            </a:pPr>
            <a:r>
              <a:rPr lang="uk-UA" cap="all" spc="200" dirty="0">
                <a:solidFill>
                  <a:schemeClr val="bg1"/>
                </a:solidFill>
                <a:latin typeface="Georgia Pro" panose="020F0502020204030204" pitchFamily="18" charset="0"/>
              </a:rPr>
              <a:t>Критерії</a:t>
            </a:r>
            <a:r>
              <a:rPr lang="en-US" cap="all" spc="200" dirty="0">
                <a:solidFill>
                  <a:schemeClr val="bg1"/>
                </a:solidFill>
                <a:latin typeface="Georgia Pro" panose="020F0502020204030204" pitchFamily="18" charset="0"/>
              </a:rPr>
              <a:t> (</a:t>
            </a:r>
            <a:r>
              <a:rPr lang="uk-UA" cap="all" spc="200" dirty="0">
                <a:solidFill>
                  <a:schemeClr val="bg1"/>
                </a:solidFill>
                <a:latin typeface="Georgia Pro" panose="020F0502020204030204" pitchFamily="18" charset="0"/>
              </a:rPr>
              <a:t>ваги</a:t>
            </a:r>
            <a:r>
              <a:rPr lang="en-US" cap="all" spc="200" dirty="0">
                <a:solidFill>
                  <a:schemeClr val="bg1"/>
                </a:solidFill>
                <a:latin typeface="Georgia Pro" panose="020F0502020204030204" pitchFamily="18" charset="0"/>
              </a:rPr>
              <a:t>): </a:t>
            </a:r>
          </a:p>
          <a:p>
            <a:pPr lvl="1">
              <a:buClrTx/>
            </a:pPr>
            <a:r>
              <a:rPr lang="ru-RU" sz="1800" cap="all" spc="200" dirty="0" err="1">
                <a:solidFill>
                  <a:schemeClr val="bg1"/>
                </a:solidFill>
                <a:latin typeface="Georgia Pro" panose="020F0502020204030204" pitchFamily="18" charset="0"/>
              </a:rPr>
              <a:t>Безпека</a:t>
            </a:r>
            <a:r>
              <a:rPr lang="ru-RU" sz="1800" cap="all" spc="200" dirty="0">
                <a:solidFill>
                  <a:schemeClr val="bg1"/>
                </a:solidFill>
                <a:latin typeface="Georgia Pro" panose="020F0502020204030204" pitchFamily="18" charset="0"/>
              </a:rPr>
              <a:t> 25%, </a:t>
            </a:r>
            <a:endParaRPr lang="en-US" sz="1800" cap="all" spc="200" dirty="0">
              <a:solidFill>
                <a:schemeClr val="bg1"/>
              </a:solidFill>
              <a:latin typeface="Georgia Pro" panose="020F0502020204030204" pitchFamily="18" charset="0"/>
            </a:endParaRPr>
          </a:p>
          <a:p>
            <a:pPr lvl="1">
              <a:buClrTx/>
            </a:pPr>
            <a:r>
              <a:rPr lang="uk-UA" sz="1800" cap="all" spc="200" dirty="0">
                <a:solidFill>
                  <a:schemeClr val="bg1"/>
                </a:solidFill>
                <a:latin typeface="Georgia Pro" panose="020F0502020204030204" pitchFamily="18" charset="0"/>
              </a:rPr>
              <a:t>М</a:t>
            </a:r>
            <a:r>
              <a:rPr lang="ru-RU" sz="1800" cap="all" spc="200" dirty="0" err="1">
                <a:solidFill>
                  <a:schemeClr val="bg1"/>
                </a:solidFill>
                <a:latin typeface="Georgia Pro" panose="020F0502020204030204" pitchFamily="18" charset="0"/>
              </a:rPr>
              <a:t>асштабованість</a:t>
            </a:r>
            <a:r>
              <a:rPr lang="ru-RU" sz="1800" cap="all" spc="200" dirty="0">
                <a:solidFill>
                  <a:schemeClr val="bg1"/>
                </a:solidFill>
                <a:latin typeface="Georgia Pro" panose="020F0502020204030204" pitchFamily="18" charset="0"/>
              </a:rPr>
              <a:t> 20%, </a:t>
            </a:r>
            <a:endParaRPr lang="en-US" sz="1800" cap="all" spc="200" dirty="0">
              <a:solidFill>
                <a:schemeClr val="bg1"/>
              </a:solidFill>
              <a:latin typeface="Georgia Pro" panose="020F0502020204030204" pitchFamily="18" charset="0"/>
            </a:endParaRPr>
          </a:p>
          <a:p>
            <a:pPr lvl="1">
              <a:buClrTx/>
            </a:pPr>
            <a:r>
              <a:rPr lang="ru-RU" sz="1800" cap="all" spc="200" dirty="0" err="1">
                <a:solidFill>
                  <a:schemeClr val="bg1"/>
                </a:solidFill>
                <a:latin typeface="Georgia Pro" panose="020F0502020204030204" pitchFamily="18" charset="0"/>
              </a:rPr>
              <a:t>Затримка</a:t>
            </a:r>
            <a:r>
              <a:rPr lang="ru-RU" sz="1800" cap="all" spc="200" dirty="0">
                <a:solidFill>
                  <a:schemeClr val="bg1"/>
                </a:solidFill>
                <a:latin typeface="Georgia Pro" panose="020F0502020204030204" pitchFamily="18" charset="0"/>
              </a:rPr>
              <a:t> 20%, </a:t>
            </a:r>
            <a:endParaRPr lang="en-US" sz="1800" cap="all" spc="200" dirty="0">
              <a:solidFill>
                <a:schemeClr val="bg1"/>
              </a:solidFill>
              <a:latin typeface="Georgia Pro" panose="020F0502020204030204" pitchFamily="18" charset="0"/>
            </a:endParaRPr>
          </a:p>
          <a:p>
            <a:pPr lvl="1">
              <a:buClrTx/>
            </a:pPr>
            <a:r>
              <a:rPr lang="ru-RU" sz="1800" cap="all" spc="200" dirty="0" err="1">
                <a:solidFill>
                  <a:schemeClr val="bg1"/>
                </a:solidFill>
                <a:latin typeface="Georgia Pro" panose="020F0502020204030204" pitchFamily="18" charset="0"/>
              </a:rPr>
              <a:t>Вартість</a:t>
            </a:r>
            <a:r>
              <a:rPr lang="ru-RU" sz="1800" cap="all" spc="200" dirty="0">
                <a:solidFill>
                  <a:schemeClr val="bg1"/>
                </a:solidFill>
                <a:latin typeface="Georgia Pro" panose="020F0502020204030204" pitchFamily="18" charset="0"/>
              </a:rPr>
              <a:t> 15%, </a:t>
            </a:r>
            <a:endParaRPr lang="en-US" sz="1800" cap="all" spc="200" dirty="0">
              <a:solidFill>
                <a:schemeClr val="bg1"/>
              </a:solidFill>
              <a:latin typeface="Georgia Pro" panose="020F0502020204030204" pitchFamily="18" charset="0"/>
            </a:endParaRPr>
          </a:p>
          <a:p>
            <a:pPr lvl="1">
              <a:buClrTx/>
            </a:pPr>
            <a:r>
              <a:rPr lang="ru-RU" sz="1800" cap="all" spc="200" dirty="0" err="1">
                <a:solidFill>
                  <a:schemeClr val="bg1"/>
                </a:solidFill>
                <a:latin typeface="Georgia Pro" panose="020F0502020204030204" pitchFamily="18" charset="0"/>
              </a:rPr>
              <a:t>Інтеграція</a:t>
            </a:r>
            <a:r>
              <a:rPr lang="ru-RU" sz="1800" cap="all" spc="200" dirty="0">
                <a:solidFill>
                  <a:schemeClr val="bg1"/>
                </a:solidFill>
                <a:latin typeface="Georgia Pro" panose="020F0502020204030204" pitchFamily="18" charset="0"/>
              </a:rPr>
              <a:t> 10%, </a:t>
            </a:r>
            <a:endParaRPr lang="en-US" sz="1800" cap="all" spc="200" dirty="0">
              <a:solidFill>
                <a:schemeClr val="bg1"/>
              </a:solidFill>
              <a:latin typeface="Georgia Pro" panose="020F0502020204030204" pitchFamily="18" charset="0"/>
            </a:endParaRPr>
          </a:p>
          <a:p>
            <a:pPr lvl="1">
              <a:buClrTx/>
            </a:pPr>
            <a:r>
              <a:rPr lang="ru-RU" sz="1800" cap="all" spc="200" dirty="0" err="1">
                <a:solidFill>
                  <a:schemeClr val="bg1"/>
                </a:solidFill>
                <a:latin typeface="Georgia Pro" panose="020F0502020204030204" pitchFamily="18" charset="0"/>
              </a:rPr>
              <a:t>Доступність</a:t>
            </a:r>
            <a:r>
              <a:rPr lang="ru-RU" sz="1800" cap="all" spc="200" dirty="0">
                <a:solidFill>
                  <a:schemeClr val="bg1"/>
                </a:solidFill>
                <a:latin typeface="Georgia Pro" panose="020F0502020204030204" pitchFamily="18" charset="0"/>
              </a:rPr>
              <a:t> 10%</a:t>
            </a:r>
          </a:p>
          <a:p>
            <a:pPr>
              <a:buClrTx/>
            </a:pPr>
            <a:r>
              <a:rPr lang="uk-UA" cap="all" spc="200" dirty="0">
                <a:solidFill>
                  <a:schemeClr val="bg1"/>
                </a:solidFill>
                <a:latin typeface="Georgia Pro" panose="020F0502020204030204" pitchFamily="18" charset="0"/>
              </a:rPr>
              <a:t>Остаточні оцінки корисності:</a:t>
            </a:r>
            <a:r>
              <a:rPr lang="en-US" cap="all" spc="200" dirty="0">
                <a:solidFill>
                  <a:schemeClr val="bg1"/>
                </a:solidFill>
                <a:latin typeface="Georgia Pro" panose="020F0502020204030204" pitchFamily="18" charset="0"/>
              </a:rPr>
              <a:t>:</a:t>
            </a:r>
          </a:p>
          <a:p>
            <a:pPr marL="539750" indent="-269875">
              <a:lnSpc>
                <a:spcPct val="110000"/>
              </a:lnSpc>
              <a:buClrTx/>
              <a:buFont typeface="+mj-lt"/>
              <a:buAutoNum type="arabicParenR"/>
            </a:pPr>
            <a:r>
              <a:rPr lang="en-US" cap="all" spc="200" dirty="0">
                <a:solidFill>
                  <a:schemeClr val="bg1"/>
                </a:solidFill>
                <a:latin typeface="Georgia Pro" panose="020F0502020204030204" pitchFamily="18" charset="0"/>
              </a:rPr>
              <a:t>Azure</a:t>
            </a:r>
          </a:p>
          <a:p>
            <a:pPr marL="539750" indent="-269875">
              <a:buClrTx/>
              <a:buFont typeface="+mj-lt"/>
              <a:buAutoNum type="arabicParenR"/>
            </a:pPr>
            <a:r>
              <a:rPr lang="en-US" cap="all" spc="200" dirty="0">
                <a:solidFill>
                  <a:schemeClr val="bg1"/>
                </a:solidFill>
                <a:latin typeface="Georgia Pro" panose="020F0502020204030204" pitchFamily="18" charset="0"/>
              </a:rPr>
              <a:t>AWS</a:t>
            </a:r>
          </a:p>
          <a:p>
            <a:pPr marL="539750" indent="-269875">
              <a:buClrTx/>
              <a:buFont typeface="+mj-lt"/>
              <a:buAutoNum type="arabicParenR"/>
            </a:pPr>
            <a:r>
              <a:rPr lang="en-US" cap="all" spc="200" dirty="0">
                <a:solidFill>
                  <a:schemeClr val="bg1"/>
                </a:solidFill>
                <a:latin typeface="Georgia Pro" panose="020F0502020204030204" pitchFamily="18" charset="0"/>
              </a:rPr>
              <a:t>Oracle</a:t>
            </a:r>
            <a:endParaRPr lang="ru-UA" cap="all" spc="200" dirty="0">
              <a:solidFill>
                <a:schemeClr val="bg1"/>
              </a:solidFill>
              <a:latin typeface="Georgia Pro" panose="020F0502020204030204" pitchFamily="18" charset="0"/>
            </a:endParaRPr>
          </a:p>
        </p:txBody>
      </p:sp>
    </p:spTree>
    <p:extLst>
      <p:ext uri="{BB962C8B-B14F-4D97-AF65-F5344CB8AC3E}">
        <p14:creationId xmlns:p14="http://schemas.microsoft.com/office/powerpoint/2010/main" val="11445675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90F0467-F2ED-81C4-8AAC-F91A478C5EF3}"/>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476B6-FCA1-0DC4-7663-0AC617437699}"/>
              </a:ext>
            </a:extLst>
          </p:cNvPr>
          <p:cNvSpPr>
            <a:spLocks noGrp="1"/>
          </p:cNvSpPr>
          <p:nvPr>
            <p:ph type="title"/>
          </p:nvPr>
        </p:nvSpPr>
        <p:spPr>
          <a:xfrm>
            <a:off x="803148" y="2834638"/>
            <a:ext cx="4475892" cy="1188720"/>
          </a:xfrm>
          <a:solidFill>
            <a:srgbClr val="FFFFFF"/>
          </a:solidFill>
          <a:ln>
            <a:solidFill>
              <a:srgbClr val="404040"/>
            </a:solidFill>
          </a:ln>
        </p:spPr>
        <p:txBody>
          <a:bodyPr>
            <a:normAutofit/>
          </a:bodyPr>
          <a:lstStyle/>
          <a:p>
            <a:r>
              <a:rPr lang="uk-UA" dirty="0">
                <a:latin typeface="Times New Roman" panose="02020603050405020304" pitchFamily="18" charset="0"/>
                <a:ea typeface="MS Mincho" panose="02020609040205080304" pitchFamily="49" charset="-128"/>
              </a:rPr>
              <a:t>Програмний застосунок</a:t>
            </a:r>
            <a:endParaRPr lang="ru-UA" dirty="0">
              <a:latin typeface="Times New Roman" panose="02020603050405020304" pitchFamily="18" charset="0"/>
              <a:ea typeface="MS Mincho" panose="02020609040205080304" pitchFamily="49" charset="-128"/>
            </a:endParaRPr>
          </a:p>
        </p:txBody>
      </p:sp>
      <p:sp>
        <p:nvSpPr>
          <p:cNvPr id="15" name="Rectangle 14">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2" descr="A screenshot of a computer">
            <a:extLst>
              <a:ext uri="{FF2B5EF4-FFF2-40B4-BE49-F238E27FC236}">
                <a16:creationId xmlns:a16="http://schemas.microsoft.com/office/drawing/2014/main" id="{F3FF7369-FADF-6851-DD27-96B782FD7BD6}"/>
              </a:ext>
            </a:extLst>
          </p:cNvPr>
          <p:cNvPicPr>
            <a:picLocks noGrp="1" noChangeAspect="1"/>
          </p:cNvPicPr>
          <p:nvPr>
            <p:ph idx="1"/>
          </p:nvPr>
        </p:nvPicPr>
        <p:blipFill>
          <a:blip r:embed="rId3"/>
          <a:stretch>
            <a:fillRect/>
          </a:stretch>
        </p:blipFill>
        <p:spPr>
          <a:xfrm>
            <a:off x="7044773" y="2266927"/>
            <a:ext cx="4176892" cy="2324143"/>
          </a:xfrm>
          <a:prstGeom prst="rect">
            <a:avLst/>
          </a:prstGeom>
        </p:spPr>
      </p:pic>
    </p:spTree>
    <p:extLst>
      <p:ext uri="{BB962C8B-B14F-4D97-AF65-F5344CB8AC3E}">
        <p14:creationId xmlns:p14="http://schemas.microsoft.com/office/powerpoint/2010/main" val="193096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98AF9-4CAA-BBDC-92EE-F4095F9D435A}"/>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dirty="0" err="1">
                <a:latin typeface="Times New Roman" panose="02020603050405020304" pitchFamily="18" charset="0"/>
                <a:ea typeface="MS Mincho" panose="02020609040205080304" pitchFamily="49" charset="-128"/>
              </a:rPr>
              <a:t>Результати</a:t>
            </a:r>
            <a:r>
              <a:rPr lang="en-US" dirty="0">
                <a:latin typeface="Times New Roman" panose="02020603050405020304" pitchFamily="18" charset="0"/>
                <a:ea typeface="MS Mincho" panose="02020609040205080304" pitchFamily="49" charset="-128"/>
              </a:rPr>
              <a:t> </a:t>
            </a:r>
            <a:r>
              <a:rPr lang="en-US" dirty="0" err="1">
                <a:latin typeface="Times New Roman" panose="02020603050405020304" pitchFamily="18" charset="0"/>
                <a:ea typeface="MS Mincho" panose="02020609040205080304" pitchFamily="49" charset="-128"/>
              </a:rPr>
              <a:t>експерименту</a:t>
            </a:r>
            <a:endParaRPr lang="en-US" dirty="0">
              <a:latin typeface="Times New Roman" panose="02020603050405020304" pitchFamily="18" charset="0"/>
              <a:ea typeface="MS Mincho" panose="02020609040205080304" pitchFamily="49" charset="-128"/>
            </a:endParaRPr>
          </a:p>
        </p:txBody>
      </p:sp>
      <p:graphicFrame>
        <p:nvGraphicFramePr>
          <p:cNvPr id="6" name="Content Placeholder 5">
            <a:extLst>
              <a:ext uri="{FF2B5EF4-FFF2-40B4-BE49-F238E27FC236}">
                <a16:creationId xmlns:a16="http://schemas.microsoft.com/office/drawing/2014/main" id="{C8719408-DD00-1303-4841-A1ACA72FC252}"/>
              </a:ext>
            </a:extLst>
          </p:cNvPr>
          <p:cNvGraphicFramePr>
            <a:graphicFrameLocks noGrp="1"/>
          </p:cNvGraphicFramePr>
          <p:nvPr>
            <p:ph idx="1"/>
            <p:extLst>
              <p:ext uri="{D42A27DB-BD31-4B8C-83A1-F6EECF244321}">
                <p14:modId xmlns:p14="http://schemas.microsoft.com/office/powerpoint/2010/main" val="1177584580"/>
              </p:ext>
            </p:extLst>
          </p:nvPr>
        </p:nvGraphicFramePr>
        <p:xfrm>
          <a:off x="635267" y="949952"/>
          <a:ext cx="10921469" cy="2681561"/>
        </p:xfrm>
        <a:graphic>
          <a:graphicData uri="http://schemas.openxmlformats.org/drawingml/2006/table">
            <a:tbl>
              <a:tblPr firstRow="1" bandRow="1">
                <a:solidFill>
                  <a:schemeClr val="bg1"/>
                </a:solidFill>
                <a:tableStyleId>{5C22544A-7EE6-4342-B048-85BDC9FD1C3A}</a:tableStyleId>
              </a:tblPr>
              <a:tblGrid>
                <a:gridCol w="1633485">
                  <a:extLst>
                    <a:ext uri="{9D8B030D-6E8A-4147-A177-3AD203B41FA5}">
                      <a16:colId xmlns:a16="http://schemas.microsoft.com/office/drawing/2014/main" val="2300607355"/>
                    </a:ext>
                  </a:extLst>
                </a:gridCol>
                <a:gridCol w="1467063">
                  <a:extLst>
                    <a:ext uri="{9D8B030D-6E8A-4147-A177-3AD203B41FA5}">
                      <a16:colId xmlns:a16="http://schemas.microsoft.com/office/drawing/2014/main" val="2038488124"/>
                    </a:ext>
                  </a:extLst>
                </a:gridCol>
                <a:gridCol w="1387907">
                  <a:extLst>
                    <a:ext uri="{9D8B030D-6E8A-4147-A177-3AD203B41FA5}">
                      <a16:colId xmlns:a16="http://schemas.microsoft.com/office/drawing/2014/main" val="79159604"/>
                    </a:ext>
                  </a:extLst>
                </a:gridCol>
                <a:gridCol w="1915552">
                  <a:extLst>
                    <a:ext uri="{9D8B030D-6E8A-4147-A177-3AD203B41FA5}">
                      <a16:colId xmlns:a16="http://schemas.microsoft.com/office/drawing/2014/main" val="3042954739"/>
                    </a:ext>
                  </a:extLst>
                </a:gridCol>
                <a:gridCol w="2723851">
                  <a:extLst>
                    <a:ext uri="{9D8B030D-6E8A-4147-A177-3AD203B41FA5}">
                      <a16:colId xmlns:a16="http://schemas.microsoft.com/office/drawing/2014/main" val="1164891054"/>
                    </a:ext>
                  </a:extLst>
                </a:gridCol>
                <a:gridCol w="1793611">
                  <a:extLst>
                    <a:ext uri="{9D8B030D-6E8A-4147-A177-3AD203B41FA5}">
                      <a16:colId xmlns:a16="http://schemas.microsoft.com/office/drawing/2014/main" val="1763367552"/>
                    </a:ext>
                  </a:extLst>
                </a:gridCol>
              </a:tblGrid>
              <a:tr h="845571">
                <a:tc>
                  <a:txBody>
                    <a:bodyPr/>
                    <a:lstStyle/>
                    <a:p>
                      <a:pPr marL="0" algn="ctr" defTabSz="914400" rtl="0" eaLnBrk="1" latinLnBrk="0" hangingPunct="1">
                        <a:buNone/>
                      </a:pPr>
                      <a:r>
                        <a:rPr lang="uk-UA"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rPr>
                        <a:t>Система</a:t>
                      </a:r>
                      <a:endParaRPr lang="ru-UA"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AFB5"/>
                    </a:solidFill>
                  </a:tcPr>
                </a:tc>
                <a:tc>
                  <a:txBody>
                    <a:bodyPr/>
                    <a:lstStyle/>
                    <a:p>
                      <a:pPr marL="0" algn="ctr" defTabSz="914400" rtl="0" eaLnBrk="1" latinLnBrk="0" hangingPunct="1">
                        <a:buNone/>
                      </a:pPr>
                      <a:r>
                        <a:rPr lang="uk-UA"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rPr>
                        <a:t>Алгоритм</a:t>
                      </a:r>
                      <a:endParaRPr lang="ru-UA"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AFB5"/>
                    </a:solidFill>
                  </a:tcPr>
                </a:tc>
                <a:tc>
                  <a:txBody>
                    <a:bodyPr/>
                    <a:lstStyle/>
                    <a:p>
                      <a:pPr marL="0" algn="ctr" defTabSz="914400" rtl="0" eaLnBrk="1" latinLnBrk="0" hangingPunct="1">
                        <a:buNone/>
                      </a:pPr>
                      <a:r>
                        <a:rPr lang="uk-UA"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rPr>
                        <a:t>Ентропія</a:t>
                      </a:r>
                      <a:endParaRPr lang="ru-UA"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AFB5"/>
                    </a:solidFill>
                  </a:tcPr>
                </a:tc>
                <a:tc>
                  <a:txBody>
                    <a:bodyPr/>
                    <a:lstStyle/>
                    <a:p>
                      <a:pPr marL="0" algn="ctr" defTabSz="914400" rtl="0" eaLnBrk="1" latinLnBrk="0" hangingPunct="1">
                        <a:buNone/>
                      </a:pPr>
                      <a:r>
                        <a:rPr lang="uk-UA"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rPr>
                        <a:t>Час шифрування, мс</a:t>
                      </a:r>
                      <a:endParaRPr lang="en-US"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endParaRPr>
                    </a:p>
                  </a:txBody>
                  <a:tcPr marL="124515" marR="95781"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AFB5"/>
                    </a:solidFill>
                  </a:tcPr>
                </a:tc>
                <a:tc>
                  <a:txBody>
                    <a:bodyPr/>
                    <a:lstStyle/>
                    <a:p>
                      <a:pPr marL="0" algn="ctr" defTabSz="914400" rtl="0" eaLnBrk="1" latinLnBrk="0" hangingPunct="1">
                        <a:buNone/>
                      </a:pPr>
                      <a:r>
                        <a:rPr lang="uk-UA"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rPr>
                        <a:t>Швидкість обробки</a:t>
                      </a:r>
                      <a:r>
                        <a:rPr lang="en-US"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rPr>
                        <a:t>, </a:t>
                      </a:r>
                      <a:r>
                        <a:rPr lang="uk-UA" sz="1400" b="0" kern="1200" cap="all" spc="200" baseline="0" dirty="0" err="1">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rPr>
                        <a:t>зобр</a:t>
                      </a:r>
                      <a:r>
                        <a:rPr lang="en-US"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rPr>
                        <a:t>/</a:t>
                      </a:r>
                      <a:r>
                        <a:rPr lang="uk-UA" sz="1400" b="0" kern="1200" cap="all" spc="200" baseline="0" dirty="0" err="1">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rPr>
                        <a:t>сек</a:t>
                      </a:r>
                      <a:endParaRPr lang="ru-UA"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AFB5"/>
                    </a:solidFill>
                  </a:tcPr>
                </a:tc>
                <a:tc>
                  <a:txBody>
                    <a:bodyPr/>
                    <a:lstStyle/>
                    <a:p>
                      <a:pPr marL="0" algn="ctr" defTabSz="914400" rtl="0" eaLnBrk="1" latinLnBrk="0" hangingPunct="1">
                        <a:buNone/>
                      </a:pPr>
                      <a:r>
                        <a:rPr lang="uk-UA"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rPr>
                        <a:t>Висновок</a:t>
                      </a:r>
                      <a:endParaRPr lang="ru-UA" sz="1400" b="0" kern="1200" cap="all" spc="200" baseline="0" dirty="0">
                        <a:solidFill>
                          <a:schemeClr val="bg1"/>
                        </a:solidFill>
                        <a:effectLst>
                          <a:outerShdw blurRad="38100" dist="38100" dir="2700000" algn="tl">
                            <a:srgbClr val="000000">
                              <a:alpha val="43137"/>
                            </a:srgbClr>
                          </a:outerShdw>
                        </a:effectLst>
                        <a:latin typeface="Georgia Pro" panose="02040502050405020303" pitchFamily="18" charset="0"/>
                        <a:ea typeface="+mj-ea"/>
                        <a:cs typeface="+mj-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AFB5"/>
                    </a:solidFill>
                  </a:tcPr>
                </a:tc>
                <a:extLst>
                  <a:ext uri="{0D108BD9-81ED-4DB2-BD59-A6C34878D82A}">
                    <a16:rowId xmlns:a16="http://schemas.microsoft.com/office/drawing/2014/main" val="83210322"/>
                  </a:ext>
                </a:extLst>
              </a:tr>
              <a:tr h="689855">
                <a:tc>
                  <a:txBody>
                    <a:bodyPr/>
                    <a:lstStyle/>
                    <a:p>
                      <a:pPr algn="just">
                        <a:buNone/>
                      </a:pPr>
                      <a:r>
                        <a:rPr lang="en-US" sz="1500" kern="1200" cap="none" spc="0" dirty="0" err="1">
                          <a:solidFill>
                            <a:schemeClr val="tx1"/>
                          </a:solidFill>
                          <a:effectLst/>
                          <a:latin typeface="Georgia Pro" panose="02040502050405020303" pitchFamily="18" charset="0"/>
                          <a:ea typeface="+mn-ea"/>
                          <a:cs typeface="+mn-cs"/>
                        </a:rPr>
                        <a:t>Blockchain+DB</a:t>
                      </a:r>
                      <a:endParaRPr lang="ru-UA" sz="1500" kern="1200" cap="none" spc="0" dirty="0">
                        <a:solidFill>
                          <a:schemeClr val="tx1"/>
                        </a:solidFill>
                        <a:effectLst/>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buNone/>
                      </a:pPr>
                      <a:r>
                        <a:rPr lang="en-US" sz="1500" kern="1200" cap="none" spc="0" dirty="0">
                          <a:solidFill>
                            <a:schemeClr val="tx1"/>
                          </a:solidFill>
                          <a:effectLst/>
                          <a:latin typeface="Georgia Pro" panose="02040502050405020303" pitchFamily="18" charset="0"/>
                          <a:ea typeface="+mn-ea"/>
                          <a:cs typeface="+mn-cs"/>
                        </a:rPr>
                        <a:t>AES</a:t>
                      </a:r>
                      <a:endParaRPr lang="ru-UA" sz="1500" kern="1200" cap="none" spc="0" dirty="0">
                        <a:solidFill>
                          <a:schemeClr val="tx1"/>
                        </a:solidFill>
                        <a:effectLst/>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buNone/>
                      </a:pPr>
                      <a:r>
                        <a:rPr lang="en-US" sz="1500" kern="1200" cap="none" spc="0">
                          <a:solidFill>
                            <a:schemeClr val="tx1"/>
                          </a:solidFill>
                          <a:effectLst/>
                          <a:latin typeface="Georgia Pro" panose="02040502050405020303" pitchFamily="18" charset="0"/>
                          <a:ea typeface="+mn-ea"/>
                          <a:cs typeface="+mn-cs"/>
                        </a:rPr>
                        <a:t>7.983</a:t>
                      </a:r>
                      <a:endParaRPr lang="ru-UA" sz="1500" kern="1200" cap="none" spc="0">
                        <a:solidFill>
                          <a:schemeClr val="tx1"/>
                        </a:solidFill>
                        <a:effectLst/>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buNone/>
                      </a:pPr>
                      <a:r>
                        <a:rPr lang="en-US" sz="1500" kern="1200" cap="none" spc="0">
                          <a:solidFill>
                            <a:schemeClr val="tx1"/>
                          </a:solidFill>
                          <a:effectLst/>
                          <a:latin typeface="Georgia Pro" panose="02040502050405020303" pitchFamily="18" charset="0"/>
                          <a:ea typeface="+mn-ea"/>
                          <a:cs typeface="+mn-cs"/>
                        </a:rPr>
                        <a:t>162</a:t>
                      </a:r>
                      <a:endParaRPr lang="ru-UA" sz="1500" kern="1200" cap="none" spc="0">
                        <a:solidFill>
                          <a:schemeClr val="tx1"/>
                        </a:solidFill>
                        <a:effectLst/>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kern="1200" cap="none" spc="0" dirty="0">
                          <a:solidFill>
                            <a:schemeClr val="tx1"/>
                          </a:solidFill>
                          <a:effectLst/>
                          <a:latin typeface="Georgia Pro" panose="02040502050405020303" pitchFamily="18" charset="0"/>
                          <a:ea typeface="+mn-ea"/>
                          <a:cs typeface="+mn-cs"/>
                        </a:rPr>
                        <a:t>3.19</a:t>
                      </a:r>
                      <a:endParaRPr lang="ru-UA" sz="1500" kern="1200" cap="none" spc="0" dirty="0">
                        <a:solidFill>
                          <a:schemeClr val="tx1"/>
                        </a:solidFill>
                        <a:effectLst/>
                        <a:latin typeface="Georgia Pro" panose="02040502050405020303" pitchFamily="18" charset="0"/>
                        <a:ea typeface="+mn-ea"/>
                        <a:cs typeface="+mn-cs"/>
                      </a:endParaRPr>
                    </a:p>
                  </a:txBody>
                  <a:tcPr marL="124515" marR="95781"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buNone/>
                      </a:pPr>
                      <a:r>
                        <a:rPr lang="uk-UA" sz="1500" kern="1200" dirty="0">
                          <a:solidFill>
                            <a:schemeClr val="tx1"/>
                          </a:solidFill>
                          <a:latin typeface="Georgia Pro" panose="02040502050405020303" pitchFamily="18" charset="0"/>
                          <a:ea typeface="+mn-ea"/>
                          <a:cs typeface="+mn-cs"/>
                        </a:rPr>
                        <a:t>Безпечно але повільно</a:t>
                      </a:r>
                      <a:endParaRPr lang="ru-UA" sz="1500" kern="1200" dirty="0">
                        <a:solidFill>
                          <a:schemeClr val="tx1"/>
                        </a:solidFill>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9172371"/>
                  </a:ext>
                </a:extLst>
              </a:tr>
              <a:tr h="456280">
                <a:tc>
                  <a:txBody>
                    <a:bodyPr/>
                    <a:lstStyle/>
                    <a:p>
                      <a:pPr algn="just">
                        <a:buNone/>
                      </a:pPr>
                      <a:r>
                        <a:rPr lang="en-US" sz="1500" kern="1200" cap="none" spc="0">
                          <a:solidFill>
                            <a:schemeClr val="tx1"/>
                          </a:solidFill>
                          <a:effectLst/>
                          <a:latin typeface="Georgia Pro" panose="02040502050405020303" pitchFamily="18" charset="0"/>
                          <a:ea typeface="+mn-ea"/>
                          <a:cs typeface="+mn-cs"/>
                        </a:rPr>
                        <a:t>DWH</a:t>
                      </a:r>
                      <a:endParaRPr lang="ru-UA" sz="1500" kern="1200" cap="none" spc="0">
                        <a:solidFill>
                          <a:schemeClr val="tx1"/>
                        </a:solidFill>
                        <a:effectLst/>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buNone/>
                      </a:pPr>
                      <a:r>
                        <a:rPr lang="en-US" sz="1500" kern="1200" cap="none" spc="0" dirty="0">
                          <a:solidFill>
                            <a:schemeClr val="tx1"/>
                          </a:solidFill>
                          <a:effectLst/>
                          <a:latin typeface="Georgia Pro" panose="02040502050405020303" pitchFamily="18" charset="0"/>
                          <a:ea typeface="+mn-ea"/>
                          <a:cs typeface="+mn-cs"/>
                        </a:rPr>
                        <a:t>XOR</a:t>
                      </a:r>
                      <a:endParaRPr lang="ru-UA" sz="1500" kern="1200" cap="none" spc="0" dirty="0">
                        <a:solidFill>
                          <a:schemeClr val="tx1"/>
                        </a:solidFill>
                        <a:effectLst/>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kern="1200" cap="none" spc="0" dirty="0">
                          <a:solidFill>
                            <a:schemeClr val="tx1"/>
                          </a:solidFill>
                          <a:effectLst/>
                          <a:latin typeface="Georgia Pro" panose="02040502050405020303" pitchFamily="18" charset="0"/>
                          <a:ea typeface="+mn-ea"/>
                          <a:cs typeface="+mn-cs"/>
                        </a:rPr>
                        <a:t>7.503</a:t>
                      </a:r>
                      <a:endParaRPr lang="ru-UA" sz="1500" kern="1200" cap="none" spc="0" dirty="0">
                        <a:solidFill>
                          <a:schemeClr val="tx1"/>
                        </a:solidFill>
                        <a:effectLst/>
                        <a:latin typeface="Georgia Pro" panose="02040502050405020303" pitchFamily="18" charset="0"/>
                        <a:ea typeface="+mn-ea"/>
                        <a:cs typeface="+mn-cs"/>
                      </a:endParaRPr>
                    </a:p>
                  </a:txBody>
                  <a:tcPr marL="124515" marR="95781"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buNone/>
                      </a:pPr>
                      <a:r>
                        <a:rPr lang="en-US" sz="1500" kern="1200" cap="none" spc="0">
                          <a:solidFill>
                            <a:schemeClr val="tx1"/>
                          </a:solidFill>
                          <a:effectLst/>
                          <a:latin typeface="Georgia Pro" panose="02040502050405020303" pitchFamily="18" charset="0"/>
                          <a:ea typeface="+mn-ea"/>
                          <a:cs typeface="+mn-cs"/>
                        </a:rPr>
                        <a:t>102</a:t>
                      </a:r>
                      <a:endParaRPr lang="ru-UA" sz="1500" kern="1200" cap="none" spc="0">
                        <a:solidFill>
                          <a:schemeClr val="tx1"/>
                        </a:solidFill>
                        <a:effectLst/>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buNone/>
                      </a:pPr>
                      <a:r>
                        <a:rPr lang="en-US" sz="1500" kern="1200" cap="none" spc="0">
                          <a:solidFill>
                            <a:schemeClr val="tx1"/>
                          </a:solidFill>
                          <a:effectLst/>
                          <a:latin typeface="Georgia Pro" panose="02040502050405020303" pitchFamily="18" charset="0"/>
                          <a:ea typeface="+mn-ea"/>
                          <a:cs typeface="+mn-cs"/>
                        </a:rPr>
                        <a:t>3.07</a:t>
                      </a:r>
                      <a:endParaRPr lang="ru-UA" sz="1500" kern="1200" cap="none" spc="0">
                        <a:solidFill>
                          <a:schemeClr val="tx1"/>
                        </a:solidFill>
                        <a:effectLst/>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buNone/>
                      </a:pPr>
                      <a:r>
                        <a:rPr lang="uk-UA" sz="1500" kern="1200" dirty="0">
                          <a:solidFill>
                            <a:schemeClr val="tx1"/>
                          </a:solidFill>
                          <a:latin typeface="Georgia Pro" panose="02040502050405020303" pitchFamily="18" charset="0"/>
                          <a:ea typeface="+mn-ea"/>
                          <a:cs typeface="+mn-cs"/>
                        </a:rPr>
                        <a:t>Найшвидший</a:t>
                      </a:r>
                      <a:endParaRPr lang="ru-UA" sz="1500" kern="1200" dirty="0">
                        <a:solidFill>
                          <a:schemeClr val="tx1"/>
                        </a:solidFill>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8320148"/>
                  </a:ext>
                </a:extLst>
              </a:tr>
              <a:tr h="689855">
                <a:tc>
                  <a:txBody>
                    <a:bodyPr/>
                    <a:lstStyle/>
                    <a:p>
                      <a:pPr algn="just">
                        <a:buNone/>
                      </a:pPr>
                      <a:r>
                        <a:rPr lang="en-US" sz="1500" kern="1200" cap="none" spc="0" dirty="0">
                          <a:solidFill>
                            <a:schemeClr val="tx1"/>
                          </a:solidFill>
                          <a:effectLst/>
                          <a:latin typeface="Georgia Pro" panose="02040502050405020303" pitchFamily="18" charset="0"/>
                          <a:ea typeface="+mn-ea"/>
                          <a:cs typeface="+mn-cs"/>
                        </a:rPr>
                        <a:t>Router + Cloud</a:t>
                      </a:r>
                      <a:endParaRPr lang="ru-UA" sz="1500" kern="1200" cap="none" spc="0" dirty="0">
                        <a:solidFill>
                          <a:schemeClr val="tx1"/>
                        </a:solidFill>
                        <a:effectLst/>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buNone/>
                      </a:pPr>
                      <a:r>
                        <a:rPr lang="en-US" sz="1500" kern="1200" cap="none" spc="0" dirty="0">
                          <a:solidFill>
                            <a:schemeClr val="tx1"/>
                          </a:solidFill>
                          <a:effectLst/>
                          <a:latin typeface="Georgia Pro" panose="02040502050405020303" pitchFamily="18" charset="0"/>
                          <a:ea typeface="+mn-ea"/>
                          <a:cs typeface="+mn-cs"/>
                        </a:rPr>
                        <a:t>AES</a:t>
                      </a:r>
                      <a:endParaRPr lang="ru-UA" sz="1500" kern="1200" cap="none" spc="0" dirty="0">
                        <a:solidFill>
                          <a:schemeClr val="tx1"/>
                        </a:solidFill>
                        <a:effectLst/>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500" kern="1200" cap="none" spc="0" dirty="0">
                          <a:solidFill>
                            <a:schemeClr val="tx1"/>
                          </a:solidFill>
                          <a:effectLst/>
                          <a:latin typeface="Georgia Pro" panose="02040502050405020303" pitchFamily="18" charset="0"/>
                          <a:ea typeface="+mn-ea"/>
                          <a:cs typeface="+mn-cs"/>
                        </a:rPr>
                        <a:t>7.892</a:t>
                      </a:r>
                      <a:endParaRPr lang="ru-UA" sz="1500" kern="1200" cap="none" spc="0" dirty="0">
                        <a:solidFill>
                          <a:schemeClr val="tx1"/>
                        </a:solidFill>
                        <a:effectLst/>
                        <a:latin typeface="Georgia Pro" panose="02040502050405020303" pitchFamily="18" charset="0"/>
                        <a:ea typeface="+mn-ea"/>
                        <a:cs typeface="+mn-cs"/>
                      </a:endParaRPr>
                    </a:p>
                  </a:txBody>
                  <a:tcPr marL="124515" marR="95781"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just" defTabSz="914400" rtl="0" eaLnBrk="1" latinLnBrk="0" hangingPunct="1">
                        <a:buNone/>
                      </a:pPr>
                      <a:r>
                        <a:rPr lang="en-US" sz="1500" kern="1200" cap="none" spc="0" dirty="0">
                          <a:solidFill>
                            <a:schemeClr val="tx1"/>
                          </a:solidFill>
                          <a:effectLst/>
                          <a:latin typeface="Georgia Pro" panose="02040502050405020303" pitchFamily="18" charset="0"/>
                          <a:ea typeface="+mn-ea"/>
                          <a:cs typeface="+mn-cs"/>
                        </a:rPr>
                        <a:t>132</a:t>
                      </a:r>
                      <a:endParaRPr lang="ru-UA" sz="1500" kern="1200" cap="none" spc="0" dirty="0">
                        <a:solidFill>
                          <a:schemeClr val="tx1"/>
                        </a:solidFill>
                        <a:effectLst/>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just" defTabSz="914400" rtl="0" eaLnBrk="1" latinLnBrk="0" hangingPunct="1">
                        <a:buNone/>
                      </a:pPr>
                      <a:r>
                        <a:rPr lang="en-US" sz="1500" kern="1200" cap="none" spc="0" dirty="0">
                          <a:solidFill>
                            <a:schemeClr val="tx1"/>
                          </a:solidFill>
                          <a:effectLst/>
                          <a:latin typeface="Georgia Pro" panose="02040502050405020303" pitchFamily="18" charset="0"/>
                          <a:ea typeface="+mn-ea"/>
                          <a:cs typeface="+mn-cs"/>
                        </a:rPr>
                        <a:t>3.52</a:t>
                      </a:r>
                      <a:endParaRPr lang="ru-UA" sz="1500" kern="1200" cap="none" spc="0" dirty="0">
                        <a:solidFill>
                          <a:schemeClr val="tx1"/>
                        </a:solidFill>
                        <a:effectLst/>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buNone/>
                      </a:pPr>
                      <a:r>
                        <a:rPr lang="uk-UA" sz="1500" kern="1200" dirty="0">
                          <a:solidFill>
                            <a:schemeClr val="tx1"/>
                          </a:solidFill>
                          <a:latin typeface="Georgia Pro" panose="02040502050405020303" pitchFamily="18" charset="0"/>
                          <a:ea typeface="+mn-ea"/>
                          <a:cs typeface="+mn-cs"/>
                        </a:rPr>
                        <a:t>Оптимальний баланс</a:t>
                      </a:r>
                      <a:endParaRPr lang="ru-UA" sz="1500" kern="1200" dirty="0">
                        <a:solidFill>
                          <a:schemeClr val="tx1"/>
                        </a:solidFill>
                        <a:latin typeface="Georgia Pro" panose="02040502050405020303" pitchFamily="18" charset="0"/>
                        <a:ea typeface="+mn-ea"/>
                        <a:cs typeface="+mn-cs"/>
                      </a:endParaRPr>
                    </a:p>
                  </a:txBody>
                  <a:tcPr marL="124515" marR="71836" marT="95781" marB="957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9580238"/>
                  </a:ext>
                </a:extLst>
              </a:tr>
            </a:tbl>
          </a:graphicData>
        </a:graphic>
      </p:graphicFrame>
    </p:spTree>
    <p:extLst>
      <p:ext uri="{BB962C8B-B14F-4D97-AF65-F5344CB8AC3E}">
        <p14:creationId xmlns:p14="http://schemas.microsoft.com/office/powerpoint/2010/main" val="315991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5EDC4-72AC-30DB-7EE0-5D6F2458FD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7C3DA-AC4E-FB9D-1BF7-898FC6B094A0}"/>
              </a:ext>
            </a:extLst>
          </p:cNvPr>
          <p:cNvSpPr>
            <a:spLocks noGrp="1"/>
          </p:cNvSpPr>
          <p:nvPr>
            <p:ph type="title"/>
          </p:nvPr>
        </p:nvSpPr>
        <p:spPr>
          <a:xfrm>
            <a:off x="2231136" y="964692"/>
            <a:ext cx="7729728" cy="1188720"/>
          </a:xfrm>
        </p:spPr>
        <p:txBody>
          <a:bodyPr>
            <a:normAutofit/>
          </a:bodyPr>
          <a:lstStyle/>
          <a:p>
            <a:r>
              <a:rPr lang="uk-UA" dirty="0">
                <a:latin typeface="Times New Roman" panose="02020603050405020304" pitchFamily="18" charset="0"/>
                <a:ea typeface="MS Mincho" panose="02020609040205080304" pitchFamily="49" charset="-128"/>
              </a:rPr>
              <a:t>Публікація</a:t>
            </a:r>
            <a:endParaRPr lang="ru-UA" dirty="0">
              <a:latin typeface="Times New Roman" panose="02020603050405020304" pitchFamily="18" charset="0"/>
              <a:ea typeface="MS Mincho" panose="02020609040205080304" pitchFamily="49" charset="-128"/>
            </a:endParaRPr>
          </a:p>
        </p:txBody>
      </p:sp>
      <p:sp>
        <p:nvSpPr>
          <p:cNvPr id="7" name="Content Placeholder 6">
            <a:extLst>
              <a:ext uri="{FF2B5EF4-FFF2-40B4-BE49-F238E27FC236}">
                <a16:creationId xmlns:a16="http://schemas.microsoft.com/office/drawing/2014/main" id="{291FF760-68EF-38FD-DFC2-5D7A15C27B15}"/>
              </a:ext>
            </a:extLst>
          </p:cNvPr>
          <p:cNvSpPr>
            <a:spLocks noGrp="1"/>
          </p:cNvSpPr>
          <p:nvPr>
            <p:ph idx="1"/>
          </p:nvPr>
        </p:nvSpPr>
        <p:spPr>
          <a:xfrm>
            <a:off x="733365" y="2333245"/>
            <a:ext cx="10801181" cy="1095756"/>
          </a:xfrm>
        </p:spPr>
        <p:txBody>
          <a:bodyPr>
            <a:normAutofit lnSpcReduction="10000"/>
          </a:bodyPr>
          <a:lstStyle/>
          <a:p>
            <a:pPr marL="0" indent="0">
              <a:buNone/>
            </a:pPr>
            <a:r>
              <a:rPr lang="en-US" dirty="0">
                <a:latin typeface="Georgia Pro" panose="02040502050405020303" pitchFamily="18" charset="0"/>
              </a:rPr>
              <a:t>I. </a:t>
            </a:r>
            <a:r>
              <a:rPr lang="en-US" dirty="0" err="1">
                <a:latin typeface="Georgia Pro" panose="02040502050405020303" pitchFamily="18" charset="0"/>
              </a:rPr>
              <a:t>Kyrychenko</a:t>
            </a:r>
            <a:r>
              <a:rPr lang="en-US" dirty="0">
                <a:latin typeface="Georgia Pro" panose="02040502050405020303" pitchFamily="18" charset="0"/>
              </a:rPr>
              <a:t>, G. Tereshchenko, M. Kozynets and Z. Dudar, "Research on Hybrid Image Storage Models to Ensure Data Security and Privacy" 2025 IEEE Open Conference of Electrical, Electronic and Information Sciences (</a:t>
            </a:r>
            <a:r>
              <a:rPr lang="en-US" dirty="0" err="1">
                <a:latin typeface="Georgia Pro" panose="02040502050405020303" pitchFamily="18" charset="0"/>
              </a:rPr>
              <a:t>eStream</a:t>
            </a:r>
            <a:r>
              <a:rPr lang="en-US" dirty="0">
                <a:latin typeface="Georgia Pro" panose="02040502050405020303" pitchFamily="18" charset="0"/>
              </a:rPr>
              <a:t>), Vilnius, Lithuania, 2025, pp. 1-6, </a:t>
            </a:r>
            <a:r>
              <a:rPr lang="en-US" dirty="0" err="1">
                <a:latin typeface="Georgia Pro" panose="02040502050405020303" pitchFamily="18" charset="0"/>
              </a:rPr>
              <a:t>doi</a:t>
            </a:r>
            <a:r>
              <a:rPr lang="en-US" dirty="0">
                <a:latin typeface="Georgia Pro" panose="02040502050405020303" pitchFamily="18" charset="0"/>
              </a:rPr>
              <a:t>: 10.1109/eStream66938.2025.11016874</a:t>
            </a:r>
            <a:endParaRPr lang="ru-UA" dirty="0">
              <a:latin typeface="Georgia Pro" panose="02040502050405020303" pitchFamily="18" charset="0"/>
            </a:endParaRPr>
          </a:p>
        </p:txBody>
      </p:sp>
      <p:pic>
        <p:nvPicPr>
          <p:cNvPr id="4" name="Picture 3">
            <a:extLst>
              <a:ext uri="{FF2B5EF4-FFF2-40B4-BE49-F238E27FC236}">
                <a16:creationId xmlns:a16="http://schemas.microsoft.com/office/drawing/2014/main" id="{8FC949D4-A8AB-157A-5B38-EEB87A9AC252}"/>
              </a:ext>
            </a:extLst>
          </p:cNvPr>
          <p:cNvPicPr>
            <a:picLocks noChangeAspect="1"/>
          </p:cNvPicPr>
          <p:nvPr/>
        </p:nvPicPr>
        <p:blipFill>
          <a:blip r:embed="rId3"/>
          <a:stretch>
            <a:fillRect/>
          </a:stretch>
        </p:blipFill>
        <p:spPr>
          <a:xfrm>
            <a:off x="733365" y="3743325"/>
            <a:ext cx="1941009" cy="2486039"/>
          </a:xfrm>
          <a:prstGeom prst="rect">
            <a:avLst/>
          </a:prstGeom>
        </p:spPr>
      </p:pic>
      <p:pic>
        <p:nvPicPr>
          <p:cNvPr id="6" name="Picture 5">
            <a:extLst>
              <a:ext uri="{FF2B5EF4-FFF2-40B4-BE49-F238E27FC236}">
                <a16:creationId xmlns:a16="http://schemas.microsoft.com/office/drawing/2014/main" id="{9B0C669D-4D00-8AD8-3DB5-CB36E40F38FD}"/>
              </a:ext>
            </a:extLst>
          </p:cNvPr>
          <p:cNvPicPr>
            <a:picLocks noChangeAspect="1"/>
          </p:cNvPicPr>
          <p:nvPr/>
        </p:nvPicPr>
        <p:blipFill>
          <a:blip r:embed="rId4"/>
          <a:stretch>
            <a:fillRect/>
          </a:stretch>
        </p:blipFill>
        <p:spPr>
          <a:xfrm>
            <a:off x="2674374" y="3743324"/>
            <a:ext cx="1799669" cy="2486039"/>
          </a:xfrm>
          <a:prstGeom prst="rect">
            <a:avLst/>
          </a:prstGeom>
        </p:spPr>
      </p:pic>
      <p:pic>
        <p:nvPicPr>
          <p:cNvPr id="9" name="Picture 8">
            <a:extLst>
              <a:ext uri="{FF2B5EF4-FFF2-40B4-BE49-F238E27FC236}">
                <a16:creationId xmlns:a16="http://schemas.microsoft.com/office/drawing/2014/main" id="{49031461-B8D2-5427-8739-DFDEC23225C6}"/>
              </a:ext>
            </a:extLst>
          </p:cNvPr>
          <p:cNvPicPr>
            <a:picLocks noChangeAspect="1"/>
          </p:cNvPicPr>
          <p:nvPr/>
        </p:nvPicPr>
        <p:blipFill>
          <a:blip r:embed="rId5"/>
          <a:stretch>
            <a:fillRect/>
          </a:stretch>
        </p:blipFill>
        <p:spPr>
          <a:xfrm>
            <a:off x="4474043" y="3743324"/>
            <a:ext cx="1777634" cy="2486039"/>
          </a:xfrm>
          <a:prstGeom prst="rect">
            <a:avLst/>
          </a:prstGeom>
        </p:spPr>
      </p:pic>
      <p:pic>
        <p:nvPicPr>
          <p:cNvPr id="11" name="Picture 10">
            <a:extLst>
              <a:ext uri="{FF2B5EF4-FFF2-40B4-BE49-F238E27FC236}">
                <a16:creationId xmlns:a16="http://schemas.microsoft.com/office/drawing/2014/main" id="{3C57A54C-9ABB-3B8D-EDAD-F8A4CF2CFBEE}"/>
              </a:ext>
            </a:extLst>
          </p:cNvPr>
          <p:cNvPicPr>
            <a:picLocks noChangeAspect="1"/>
          </p:cNvPicPr>
          <p:nvPr/>
        </p:nvPicPr>
        <p:blipFill>
          <a:blip r:embed="rId6"/>
          <a:stretch>
            <a:fillRect/>
          </a:stretch>
        </p:blipFill>
        <p:spPr>
          <a:xfrm>
            <a:off x="6251677" y="3743324"/>
            <a:ext cx="1777634" cy="2486039"/>
          </a:xfrm>
          <a:prstGeom prst="rect">
            <a:avLst/>
          </a:prstGeom>
        </p:spPr>
      </p:pic>
      <p:pic>
        <p:nvPicPr>
          <p:cNvPr id="13" name="Picture 12">
            <a:extLst>
              <a:ext uri="{FF2B5EF4-FFF2-40B4-BE49-F238E27FC236}">
                <a16:creationId xmlns:a16="http://schemas.microsoft.com/office/drawing/2014/main" id="{4625F3EA-434F-DC25-C729-228366591447}"/>
              </a:ext>
            </a:extLst>
          </p:cNvPr>
          <p:cNvPicPr>
            <a:picLocks noChangeAspect="1"/>
          </p:cNvPicPr>
          <p:nvPr/>
        </p:nvPicPr>
        <p:blipFill>
          <a:blip r:embed="rId7"/>
          <a:stretch>
            <a:fillRect/>
          </a:stretch>
        </p:blipFill>
        <p:spPr>
          <a:xfrm>
            <a:off x="8029311" y="3743323"/>
            <a:ext cx="1758031" cy="2486040"/>
          </a:xfrm>
          <a:prstGeom prst="rect">
            <a:avLst/>
          </a:prstGeom>
        </p:spPr>
      </p:pic>
      <p:pic>
        <p:nvPicPr>
          <p:cNvPr id="15" name="Picture 14">
            <a:extLst>
              <a:ext uri="{FF2B5EF4-FFF2-40B4-BE49-F238E27FC236}">
                <a16:creationId xmlns:a16="http://schemas.microsoft.com/office/drawing/2014/main" id="{10191980-40CE-5A47-8DC0-136E8412DD3F}"/>
              </a:ext>
            </a:extLst>
          </p:cNvPr>
          <p:cNvPicPr>
            <a:picLocks noChangeAspect="1"/>
          </p:cNvPicPr>
          <p:nvPr/>
        </p:nvPicPr>
        <p:blipFill>
          <a:blip r:embed="rId8"/>
          <a:stretch>
            <a:fillRect/>
          </a:stretch>
        </p:blipFill>
        <p:spPr>
          <a:xfrm>
            <a:off x="9787342" y="3743323"/>
            <a:ext cx="1747204" cy="2486039"/>
          </a:xfrm>
          <a:prstGeom prst="rect">
            <a:avLst/>
          </a:prstGeom>
        </p:spPr>
      </p:pic>
    </p:spTree>
    <p:extLst>
      <p:ext uri="{BB962C8B-B14F-4D97-AF65-F5344CB8AC3E}">
        <p14:creationId xmlns:p14="http://schemas.microsoft.com/office/powerpoint/2010/main" val="363853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E5E64-92DD-9C7A-1FFC-C4A00CA174F5}"/>
              </a:ext>
            </a:extLst>
          </p:cNvPr>
          <p:cNvSpPr>
            <a:spLocks noGrp="1"/>
          </p:cNvSpPr>
          <p:nvPr>
            <p:ph type="title"/>
          </p:nvPr>
        </p:nvSpPr>
        <p:spPr>
          <a:xfrm>
            <a:off x="2231136" y="467418"/>
            <a:ext cx="7729728" cy="1188720"/>
          </a:xfrm>
          <a:solidFill>
            <a:srgbClr val="FFFFFF"/>
          </a:solidFill>
        </p:spPr>
        <p:txBody>
          <a:bodyPr>
            <a:normAutofit/>
          </a:bodyPr>
          <a:lstStyle/>
          <a:p>
            <a:r>
              <a:rPr lang="uk-UA" dirty="0">
                <a:latin typeface="Times New Roman" panose="02020603050405020304" pitchFamily="18" charset="0"/>
                <a:ea typeface="MS Mincho" panose="02020609040205080304" pitchFamily="49" charset="-128"/>
              </a:rPr>
              <a:t>Висновки</a:t>
            </a:r>
            <a:endParaRPr lang="ru-UA" dirty="0">
              <a:latin typeface="Times New Roman" panose="02020603050405020304" pitchFamily="18" charset="0"/>
              <a:ea typeface="MS Mincho" panose="02020609040205080304" pitchFamily="49" charset="-128"/>
            </a:endParaRPr>
          </a:p>
        </p:txBody>
      </p:sp>
      <p:sp>
        <p:nvSpPr>
          <p:cNvPr id="3" name="Content Placeholder 2">
            <a:extLst>
              <a:ext uri="{FF2B5EF4-FFF2-40B4-BE49-F238E27FC236}">
                <a16:creationId xmlns:a16="http://schemas.microsoft.com/office/drawing/2014/main" id="{532477BF-B686-06A1-9828-DED45CBB4EB5}"/>
              </a:ext>
            </a:extLst>
          </p:cNvPr>
          <p:cNvSpPr>
            <a:spLocks noGrp="1"/>
          </p:cNvSpPr>
          <p:nvPr>
            <p:ph idx="1"/>
          </p:nvPr>
        </p:nvSpPr>
        <p:spPr>
          <a:xfrm>
            <a:off x="1706062" y="2291262"/>
            <a:ext cx="8779512" cy="2879256"/>
          </a:xfrm>
        </p:spPr>
        <p:txBody>
          <a:bodyPr>
            <a:normAutofit lnSpcReduction="10000"/>
          </a:bodyPr>
          <a:lstStyle/>
          <a:p>
            <a:pPr marL="0" indent="0">
              <a:lnSpc>
                <a:spcPct val="90000"/>
              </a:lnSpc>
              <a:buClrTx/>
              <a:buNone/>
            </a:pPr>
            <a:r>
              <a:rPr lang="uk-UA" sz="1700" dirty="0">
                <a:solidFill>
                  <a:srgbClr val="404040"/>
                </a:solidFill>
                <a:latin typeface="Georgia Pro" panose="02040502050405020303" pitchFamily="18" charset="0"/>
              </a:rPr>
              <a:t>У ході роботи було досліджено три архітектури гібридного зберігання зображень та п’ять алгоритмів шифрування. </a:t>
            </a:r>
            <a:endParaRPr lang="en-US" sz="1700" dirty="0">
              <a:solidFill>
                <a:srgbClr val="404040"/>
              </a:solidFill>
              <a:latin typeface="Georgia Pro" panose="02040502050405020303" pitchFamily="18" charset="0"/>
            </a:endParaRPr>
          </a:p>
          <a:p>
            <a:pPr marL="0" indent="0">
              <a:lnSpc>
                <a:spcPct val="90000"/>
              </a:lnSpc>
              <a:buClrTx/>
              <a:buNone/>
            </a:pPr>
            <a:r>
              <a:rPr lang="uk-UA" sz="1700" dirty="0">
                <a:solidFill>
                  <a:srgbClr val="404040"/>
                </a:solidFill>
                <a:latin typeface="Georgia Pro" panose="02040502050405020303" pitchFamily="18" charset="0"/>
              </a:rPr>
              <a:t>Найвищу продуктивність продемонструвала багатовимірна система, зокрема з алгоритмом </a:t>
            </a:r>
            <a:r>
              <a:rPr lang="en-US" sz="1700" dirty="0">
                <a:solidFill>
                  <a:srgbClr val="404040"/>
                </a:solidFill>
                <a:latin typeface="Georgia Pro" panose="02040502050405020303" pitchFamily="18" charset="0"/>
              </a:rPr>
              <a:t>XOR (</a:t>
            </a:r>
            <a:r>
              <a:rPr lang="uk-UA" sz="1700" dirty="0">
                <a:solidFill>
                  <a:srgbClr val="404040"/>
                </a:solidFill>
                <a:latin typeface="Georgia Pro" panose="02040502050405020303" pitchFamily="18" charset="0"/>
              </a:rPr>
              <a:t>3</a:t>
            </a:r>
            <a:r>
              <a:rPr lang="en-US" sz="1700" dirty="0">
                <a:solidFill>
                  <a:srgbClr val="404040"/>
                </a:solidFill>
                <a:latin typeface="Georgia Pro" panose="02040502050405020303" pitchFamily="18" charset="0"/>
              </a:rPr>
              <a:t>,07 </a:t>
            </a:r>
            <a:r>
              <a:rPr lang="uk-UA" sz="1700" dirty="0" err="1">
                <a:solidFill>
                  <a:srgbClr val="404040"/>
                </a:solidFill>
                <a:latin typeface="Georgia Pro" panose="02040502050405020303" pitchFamily="18" charset="0"/>
              </a:rPr>
              <a:t>зобр</a:t>
            </a:r>
            <a:r>
              <a:rPr lang="uk-UA" sz="1700" dirty="0">
                <a:solidFill>
                  <a:srgbClr val="404040"/>
                </a:solidFill>
                <a:latin typeface="Georgia Pro" panose="02040502050405020303" pitchFamily="18" charset="0"/>
              </a:rPr>
              <a:t>./</a:t>
            </a:r>
            <a:r>
              <a:rPr lang="uk-UA" sz="1700" dirty="0" err="1">
                <a:solidFill>
                  <a:srgbClr val="404040"/>
                </a:solidFill>
                <a:latin typeface="Georgia Pro" panose="02040502050405020303" pitchFamily="18" charset="0"/>
              </a:rPr>
              <a:t>сек</a:t>
            </a:r>
            <a:r>
              <a:rPr lang="uk-UA" sz="1700" dirty="0">
                <a:solidFill>
                  <a:srgbClr val="404040"/>
                </a:solidFill>
                <a:latin typeface="Georgia Pro" panose="02040502050405020303" pitchFamily="18" charset="0"/>
              </a:rPr>
              <a:t>., 35 мс доступу) та </a:t>
            </a:r>
            <a:r>
              <a:rPr lang="en-US" sz="1700" dirty="0">
                <a:solidFill>
                  <a:srgbClr val="404040"/>
                </a:solidFill>
                <a:latin typeface="Georgia Pro" panose="02040502050405020303" pitchFamily="18" charset="0"/>
              </a:rPr>
              <a:t>AES-256 (</a:t>
            </a:r>
            <a:r>
              <a:rPr lang="uk-UA" sz="1700" dirty="0">
                <a:solidFill>
                  <a:srgbClr val="404040"/>
                </a:solidFill>
                <a:latin typeface="Georgia Pro" panose="02040502050405020303" pitchFamily="18" charset="0"/>
              </a:rPr>
              <a:t>3</a:t>
            </a:r>
            <a:r>
              <a:rPr lang="en-US" sz="1700" dirty="0">
                <a:solidFill>
                  <a:srgbClr val="404040"/>
                </a:solidFill>
                <a:latin typeface="Georgia Pro" panose="02040502050405020303" pitchFamily="18" charset="0"/>
              </a:rPr>
              <a:t>,</a:t>
            </a:r>
            <a:r>
              <a:rPr lang="uk-UA" sz="1700" dirty="0">
                <a:solidFill>
                  <a:srgbClr val="404040"/>
                </a:solidFill>
                <a:latin typeface="Georgia Pro" panose="02040502050405020303" pitchFamily="18" charset="0"/>
              </a:rPr>
              <a:t>52</a:t>
            </a:r>
            <a:r>
              <a:rPr lang="en-US" sz="1700" dirty="0">
                <a:solidFill>
                  <a:srgbClr val="404040"/>
                </a:solidFill>
                <a:latin typeface="Georgia Pro" panose="02040502050405020303" pitchFamily="18" charset="0"/>
              </a:rPr>
              <a:t> </a:t>
            </a:r>
            <a:r>
              <a:rPr lang="uk-UA" sz="1700" dirty="0" err="1">
                <a:solidFill>
                  <a:srgbClr val="404040"/>
                </a:solidFill>
                <a:latin typeface="Georgia Pro" panose="02040502050405020303" pitchFamily="18" charset="0"/>
              </a:rPr>
              <a:t>зобр</a:t>
            </a:r>
            <a:r>
              <a:rPr lang="uk-UA" sz="1700" dirty="0">
                <a:solidFill>
                  <a:srgbClr val="404040"/>
                </a:solidFill>
                <a:latin typeface="Georgia Pro" panose="02040502050405020303" pitchFamily="18" charset="0"/>
              </a:rPr>
              <a:t>./</a:t>
            </a:r>
            <a:r>
              <a:rPr lang="uk-UA" sz="1700" dirty="0" err="1">
                <a:solidFill>
                  <a:srgbClr val="404040"/>
                </a:solidFill>
                <a:latin typeface="Georgia Pro" panose="02040502050405020303" pitchFamily="18" charset="0"/>
              </a:rPr>
              <a:t>сек</a:t>
            </a:r>
            <a:r>
              <a:rPr lang="uk-UA" sz="1700" dirty="0">
                <a:solidFill>
                  <a:srgbClr val="404040"/>
                </a:solidFill>
                <a:latin typeface="Georgia Pro" panose="02040502050405020303" pitchFamily="18" charset="0"/>
              </a:rPr>
              <a:t>., 38 мс). Алгоритм </a:t>
            </a:r>
            <a:r>
              <a:rPr lang="en-US" sz="1700" dirty="0">
                <a:solidFill>
                  <a:srgbClr val="404040"/>
                </a:solidFill>
                <a:latin typeface="Georgia Pro" panose="02040502050405020303" pitchFamily="18" charset="0"/>
              </a:rPr>
              <a:t>DNA </a:t>
            </a:r>
            <a:r>
              <a:rPr lang="uk-UA" sz="1700" dirty="0">
                <a:solidFill>
                  <a:srgbClr val="404040"/>
                </a:solidFill>
                <a:latin typeface="Georgia Pro" panose="02040502050405020303" pitchFamily="18" charset="0"/>
              </a:rPr>
              <a:t>показав високу ентропію (до 7,93 біт) і помірну швидкодію. Формати </a:t>
            </a:r>
            <a:r>
              <a:rPr lang="en-US" sz="1700" dirty="0">
                <a:solidFill>
                  <a:srgbClr val="404040"/>
                </a:solidFill>
                <a:latin typeface="Georgia Pro" panose="02040502050405020303" pitchFamily="18" charset="0"/>
              </a:rPr>
              <a:t>GIF </a:t>
            </a:r>
            <a:r>
              <a:rPr lang="uk-UA" sz="1700" dirty="0">
                <a:solidFill>
                  <a:srgbClr val="404040"/>
                </a:solidFill>
                <a:latin typeface="Georgia Pro" panose="02040502050405020303" pitchFamily="18" charset="0"/>
              </a:rPr>
              <a:t>та </a:t>
            </a:r>
            <a:r>
              <a:rPr lang="en-US" sz="1700" dirty="0">
                <a:solidFill>
                  <a:srgbClr val="404040"/>
                </a:solidFill>
                <a:latin typeface="Georgia Pro" panose="02040502050405020303" pitchFamily="18" charset="0"/>
              </a:rPr>
              <a:t>WEBP </a:t>
            </a:r>
            <a:r>
              <a:rPr lang="uk-UA" sz="1700" dirty="0">
                <a:solidFill>
                  <a:srgbClr val="404040"/>
                </a:solidFill>
                <a:latin typeface="Georgia Pro" panose="02040502050405020303" pitchFamily="18" charset="0"/>
              </a:rPr>
              <a:t>у поєднанні з </a:t>
            </a:r>
            <a:r>
              <a:rPr lang="en-US" sz="1700" dirty="0">
                <a:solidFill>
                  <a:srgbClr val="404040"/>
                </a:solidFill>
                <a:latin typeface="Georgia Pro" panose="02040502050405020303" pitchFamily="18" charset="0"/>
              </a:rPr>
              <a:t>XOR </a:t>
            </a:r>
            <a:r>
              <a:rPr lang="uk-UA" sz="1700" dirty="0">
                <a:solidFill>
                  <a:srgbClr val="404040"/>
                </a:solidFill>
                <a:latin typeface="Georgia Pro" panose="02040502050405020303" pitchFamily="18" charset="0"/>
              </a:rPr>
              <a:t>виявилися найшвидшими. Формати </a:t>
            </a:r>
            <a:r>
              <a:rPr lang="en-US" sz="1700" dirty="0">
                <a:solidFill>
                  <a:srgbClr val="404040"/>
                </a:solidFill>
                <a:latin typeface="Georgia Pro" panose="02040502050405020303" pitchFamily="18" charset="0"/>
              </a:rPr>
              <a:t>DICOM </a:t>
            </a:r>
            <a:r>
              <a:rPr lang="uk-UA" sz="1700" dirty="0">
                <a:solidFill>
                  <a:srgbClr val="404040"/>
                </a:solidFill>
                <a:latin typeface="Georgia Pro" panose="02040502050405020303" pitchFamily="18" charset="0"/>
              </a:rPr>
              <a:t>та </a:t>
            </a:r>
            <a:r>
              <a:rPr lang="en-US" sz="1700" dirty="0">
                <a:solidFill>
                  <a:srgbClr val="404040"/>
                </a:solidFill>
                <a:latin typeface="Georgia Pro" panose="02040502050405020303" pitchFamily="18" charset="0"/>
              </a:rPr>
              <a:t>TIFF </a:t>
            </a:r>
            <a:r>
              <a:rPr lang="uk-UA" sz="1700" dirty="0">
                <a:solidFill>
                  <a:srgbClr val="404040"/>
                </a:solidFill>
                <a:latin typeface="Georgia Pro" panose="02040502050405020303" pitchFamily="18" charset="0"/>
              </a:rPr>
              <a:t>потребували більше ресурсів, але забезпечували найкращий рівень захисту при використанні </a:t>
            </a:r>
            <a:r>
              <a:rPr lang="en-US" sz="1700" dirty="0">
                <a:solidFill>
                  <a:srgbClr val="404040"/>
                </a:solidFill>
                <a:latin typeface="Georgia Pro" panose="02040502050405020303" pitchFamily="18" charset="0"/>
              </a:rPr>
              <a:t>AES-256 </a:t>
            </a:r>
            <a:r>
              <a:rPr lang="uk-UA" sz="1700" dirty="0">
                <a:solidFill>
                  <a:srgbClr val="404040"/>
                </a:solidFill>
                <a:latin typeface="Georgia Pro" panose="02040502050405020303" pitchFamily="18" charset="0"/>
              </a:rPr>
              <a:t>і </a:t>
            </a:r>
            <a:r>
              <a:rPr lang="en-US" sz="1700" dirty="0">
                <a:solidFill>
                  <a:srgbClr val="404040"/>
                </a:solidFill>
                <a:latin typeface="Georgia Pro" panose="02040502050405020303" pitchFamily="18" charset="0"/>
              </a:rPr>
              <a:t>DNA. </a:t>
            </a:r>
          </a:p>
          <a:p>
            <a:pPr marL="0" indent="0">
              <a:lnSpc>
                <a:spcPct val="90000"/>
              </a:lnSpc>
              <a:buClrTx/>
              <a:buNone/>
            </a:pPr>
            <a:r>
              <a:rPr lang="uk-UA" sz="1700" dirty="0" err="1">
                <a:solidFill>
                  <a:srgbClr val="404040"/>
                </a:solidFill>
                <a:latin typeface="Georgia Pro" panose="02040502050405020303" pitchFamily="18" charset="0"/>
              </a:rPr>
              <a:t>Блокчейн</a:t>
            </a:r>
            <a:r>
              <a:rPr lang="uk-UA" sz="1700" dirty="0">
                <a:solidFill>
                  <a:srgbClr val="404040"/>
                </a:solidFill>
                <a:latin typeface="Georgia Pro" panose="02040502050405020303" pitchFamily="18" charset="0"/>
              </a:rPr>
              <a:t>-сховище показало найгірші показники за швидкістю та часом доступу, тоді як гібридна система (</a:t>
            </a:r>
            <a:r>
              <a:rPr lang="en-US" sz="1700" dirty="0">
                <a:solidFill>
                  <a:srgbClr val="404040"/>
                </a:solidFill>
                <a:latin typeface="Georgia Pro" panose="02040502050405020303" pitchFamily="18" charset="0"/>
              </a:rPr>
              <a:t>Cloud-Local) </a:t>
            </a:r>
            <a:r>
              <a:rPr lang="uk-UA" sz="1700" dirty="0">
                <a:solidFill>
                  <a:srgbClr val="404040"/>
                </a:solidFill>
                <a:latin typeface="Georgia Pro" panose="02040502050405020303" pitchFamily="18" charset="0"/>
              </a:rPr>
              <a:t>забезпечила оптимальний баланс між продуктивністю і безпекою.</a:t>
            </a:r>
            <a:endParaRPr lang="en-US" sz="1700" dirty="0">
              <a:solidFill>
                <a:srgbClr val="404040"/>
              </a:solidFill>
              <a:latin typeface="Georgia Pro" panose="02040502050405020303" pitchFamily="18" charset="0"/>
            </a:endParaRPr>
          </a:p>
        </p:txBody>
      </p:sp>
    </p:spTree>
    <p:extLst>
      <p:ext uri="{BB962C8B-B14F-4D97-AF65-F5344CB8AC3E}">
        <p14:creationId xmlns:p14="http://schemas.microsoft.com/office/powerpoint/2010/main" val="2256281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F3EB4C-18E5-C4F1-A4DF-7F48E52DF47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8EFB-FEA7-6DE8-390B-C1662CB44987}"/>
              </a:ext>
            </a:extLst>
          </p:cNvPr>
          <p:cNvSpPr>
            <a:spLocks noGrp="1"/>
          </p:cNvSpPr>
          <p:nvPr>
            <p:ph type="title"/>
          </p:nvPr>
        </p:nvSpPr>
        <p:spPr>
          <a:xfrm>
            <a:off x="2231136" y="467418"/>
            <a:ext cx="7729728" cy="1188720"/>
          </a:xfrm>
          <a:solidFill>
            <a:srgbClr val="FFFFFF"/>
          </a:solidFill>
        </p:spPr>
        <p:txBody>
          <a:bodyPr>
            <a:normAutofit/>
          </a:bodyPr>
          <a:lstStyle/>
          <a:p>
            <a:r>
              <a:rPr lang="uk-UA" dirty="0">
                <a:latin typeface="Times New Roman" panose="02020603050405020304" pitchFamily="18" charset="0"/>
                <a:ea typeface="MS Mincho" panose="02020609040205080304" pitchFamily="49" charset="-128"/>
              </a:rPr>
              <a:t>подальший розвиток</a:t>
            </a:r>
            <a:endParaRPr lang="ru-UA" dirty="0">
              <a:latin typeface="Times New Roman" panose="02020603050405020304" pitchFamily="18" charset="0"/>
              <a:ea typeface="MS Mincho" panose="02020609040205080304" pitchFamily="49" charset="-128"/>
            </a:endParaRPr>
          </a:p>
        </p:txBody>
      </p:sp>
      <p:sp>
        <p:nvSpPr>
          <p:cNvPr id="3" name="Content Placeholder 2">
            <a:extLst>
              <a:ext uri="{FF2B5EF4-FFF2-40B4-BE49-F238E27FC236}">
                <a16:creationId xmlns:a16="http://schemas.microsoft.com/office/drawing/2014/main" id="{C789F6AC-4B51-9B7B-F854-4624468376F7}"/>
              </a:ext>
            </a:extLst>
          </p:cNvPr>
          <p:cNvSpPr>
            <a:spLocks noGrp="1"/>
          </p:cNvSpPr>
          <p:nvPr>
            <p:ph idx="1"/>
          </p:nvPr>
        </p:nvSpPr>
        <p:spPr>
          <a:xfrm>
            <a:off x="1706062" y="2291262"/>
            <a:ext cx="8779512" cy="2879256"/>
          </a:xfrm>
        </p:spPr>
        <p:txBody>
          <a:bodyPr>
            <a:normAutofit/>
          </a:bodyPr>
          <a:lstStyle/>
          <a:p>
            <a:pPr marL="539750" indent="-257175">
              <a:buClrTx/>
              <a:buFont typeface="+mj-lt"/>
              <a:buAutoNum type="arabicParenR"/>
            </a:pPr>
            <a:r>
              <a:rPr lang="uk-UA" dirty="0">
                <a:solidFill>
                  <a:srgbClr val="404040"/>
                </a:solidFill>
                <a:latin typeface="Georgia Pro" panose="02040502050405020303" pitchFamily="18" charset="0"/>
              </a:rPr>
              <a:t>Додати більше форматів (</a:t>
            </a:r>
            <a:r>
              <a:rPr lang="en-US" dirty="0">
                <a:solidFill>
                  <a:srgbClr val="404040"/>
                </a:solidFill>
                <a:latin typeface="Georgia Pro" panose="02040502050405020303" pitchFamily="18" charset="0"/>
              </a:rPr>
              <a:t>RAW, HEIF)</a:t>
            </a:r>
            <a:endParaRPr lang="uk-UA" dirty="0">
              <a:solidFill>
                <a:srgbClr val="404040"/>
              </a:solidFill>
              <a:latin typeface="Georgia Pro" panose="02040502050405020303" pitchFamily="18" charset="0"/>
            </a:endParaRPr>
          </a:p>
          <a:p>
            <a:pPr marL="539750" indent="-257175">
              <a:buClrTx/>
              <a:buFont typeface="+mj-lt"/>
              <a:buAutoNum type="arabicParenR"/>
            </a:pPr>
            <a:r>
              <a:rPr lang="uk-UA" dirty="0">
                <a:solidFill>
                  <a:srgbClr val="404040"/>
                </a:solidFill>
                <a:latin typeface="Georgia Pro" panose="02040502050405020303" pitchFamily="18" charset="0"/>
              </a:rPr>
              <a:t>Створити інтелектуальний сервісний шлюз (</a:t>
            </a:r>
            <a:r>
              <a:rPr lang="en-US" dirty="0">
                <a:solidFill>
                  <a:srgbClr val="404040"/>
                </a:solidFill>
                <a:latin typeface="Georgia Pro" panose="02040502050405020303" pitchFamily="18" charset="0"/>
              </a:rPr>
              <a:t>intelligent service gateway</a:t>
            </a:r>
            <a:r>
              <a:rPr lang="uk-UA" dirty="0">
                <a:solidFill>
                  <a:srgbClr val="404040"/>
                </a:solidFill>
                <a:latin typeface="Georgia Pro" panose="02040502050405020303" pitchFamily="18" charset="0"/>
              </a:rPr>
              <a:t>)</a:t>
            </a:r>
          </a:p>
          <a:p>
            <a:pPr marL="539750" indent="-257175">
              <a:buClrTx/>
              <a:buFont typeface="+mj-lt"/>
              <a:buAutoNum type="arabicParenR"/>
            </a:pPr>
            <a:r>
              <a:rPr lang="uk-UA" dirty="0">
                <a:solidFill>
                  <a:srgbClr val="404040"/>
                </a:solidFill>
                <a:latin typeface="Georgia Pro" panose="02040502050405020303" pitchFamily="18" charset="0"/>
              </a:rPr>
              <a:t>Використати машинне навчання</a:t>
            </a:r>
            <a:r>
              <a:rPr lang="en-US" dirty="0">
                <a:solidFill>
                  <a:srgbClr val="404040"/>
                </a:solidFill>
                <a:latin typeface="Georgia Pro" panose="02040502050405020303" pitchFamily="18" charset="0"/>
              </a:rPr>
              <a:t> </a:t>
            </a:r>
            <a:r>
              <a:rPr lang="uk-UA" dirty="0">
                <a:solidFill>
                  <a:srgbClr val="404040"/>
                </a:solidFill>
                <a:latin typeface="Georgia Pro" panose="02040502050405020303" pitchFamily="18" charset="0"/>
              </a:rPr>
              <a:t>для автоматичного вибору типу шифрування</a:t>
            </a:r>
          </a:p>
          <a:p>
            <a:pPr marL="539750" indent="-257175">
              <a:buClrTx/>
              <a:buFont typeface="+mj-lt"/>
              <a:buAutoNum type="arabicParenR"/>
            </a:pPr>
            <a:r>
              <a:rPr lang="uk-UA" dirty="0" err="1">
                <a:solidFill>
                  <a:srgbClr val="404040"/>
                </a:solidFill>
                <a:latin typeface="Georgia Pro" panose="02040502050405020303" pitchFamily="18" charset="0"/>
              </a:rPr>
              <a:t>Дослідіти</a:t>
            </a:r>
            <a:r>
              <a:rPr lang="uk-UA" dirty="0">
                <a:solidFill>
                  <a:srgbClr val="404040"/>
                </a:solidFill>
                <a:latin typeface="Georgia Pro" panose="02040502050405020303" pitchFamily="18" charset="0"/>
              </a:rPr>
              <a:t> </a:t>
            </a:r>
            <a:r>
              <a:rPr lang="uk-UA" dirty="0" err="1">
                <a:solidFill>
                  <a:srgbClr val="404040"/>
                </a:solidFill>
                <a:latin typeface="Georgia Pro" panose="02040502050405020303" pitchFamily="18" charset="0"/>
              </a:rPr>
              <a:t>гомоморфне</a:t>
            </a:r>
            <a:r>
              <a:rPr lang="uk-UA" dirty="0">
                <a:solidFill>
                  <a:srgbClr val="404040"/>
                </a:solidFill>
                <a:latin typeface="Georgia Pro" panose="02040502050405020303" pitchFamily="18" charset="0"/>
              </a:rPr>
              <a:t> шифрування</a:t>
            </a:r>
          </a:p>
          <a:p>
            <a:pPr marL="539750" indent="-257175">
              <a:buClrTx/>
              <a:buFont typeface="+mj-lt"/>
              <a:buAutoNum type="arabicParenR"/>
            </a:pPr>
            <a:r>
              <a:rPr lang="uk-UA" dirty="0">
                <a:solidFill>
                  <a:srgbClr val="404040"/>
                </a:solidFill>
                <a:latin typeface="Georgia Pro" panose="02040502050405020303" pitchFamily="18" charset="0"/>
              </a:rPr>
              <a:t>Тестування на </a:t>
            </a:r>
            <a:r>
              <a:rPr lang="uk-UA" dirty="0" err="1">
                <a:solidFill>
                  <a:srgbClr val="404040"/>
                </a:solidFill>
                <a:latin typeface="Georgia Pro" panose="02040502050405020303" pitchFamily="18" charset="0"/>
              </a:rPr>
              <a:t>загружених</a:t>
            </a:r>
            <a:r>
              <a:rPr lang="uk-UA" dirty="0">
                <a:solidFill>
                  <a:srgbClr val="404040"/>
                </a:solidFill>
                <a:latin typeface="Georgia Pro" panose="02040502050405020303" pitchFamily="18" charset="0"/>
              </a:rPr>
              <a:t> системах</a:t>
            </a:r>
            <a:endParaRPr lang="en-US" dirty="0">
              <a:solidFill>
                <a:srgbClr val="404040"/>
              </a:solidFill>
              <a:latin typeface="Georgia Pro" panose="02040502050405020303" pitchFamily="18" charset="0"/>
            </a:endParaRPr>
          </a:p>
        </p:txBody>
      </p:sp>
    </p:spTree>
    <p:extLst>
      <p:ext uri="{BB962C8B-B14F-4D97-AF65-F5344CB8AC3E}">
        <p14:creationId xmlns:p14="http://schemas.microsoft.com/office/powerpoint/2010/main" val="1190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8D80F-20F9-243A-1FB8-7DD10A06FE24}"/>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4400" dirty="0">
                <a:latin typeface="Times New Roman" panose="02020603050405020304" pitchFamily="18" charset="0"/>
                <a:ea typeface="MS Mincho" panose="02020609040205080304" pitchFamily="49" charset="-128"/>
              </a:rPr>
              <a:t>ДЯКУЮ ЗА УВАГУ</a:t>
            </a:r>
          </a:p>
        </p:txBody>
      </p:sp>
    </p:spTree>
    <p:extLst>
      <p:ext uri="{BB962C8B-B14F-4D97-AF65-F5344CB8AC3E}">
        <p14:creationId xmlns:p14="http://schemas.microsoft.com/office/powerpoint/2010/main" val="254410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58A7C-ACFD-CD44-B477-48B70BDBFAFA}"/>
              </a:ext>
            </a:extLst>
          </p:cNvPr>
          <p:cNvSpPr>
            <a:spLocks noGrp="1"/>
          </p:cNvSpPr>
          <p:nvPr>
            <p:ph type="title"/>
          </p:nvPr>
        </p:nvSpPr>
        <p:spPr>
          <a:xfrm>
            <a:off x="2231136" y="467418"/>
            <a:ext cx="7729728" cy="1188720"/>
          </a:xfrm>
          <a:solidFill>
            <a:srgbClr val="FFFFFF"/>
          </a:solidFill>
        </p:spPr>
        <p:txBody>
          <a:bodyPr>
            <a:normAutofit/>
          </a:bodyPr>
          <a:lstStyle/>
          <a:p>
            <a:r>
              <a:rPr lang="en-GB" dirty="0" err="1">
                <a:latin typeface="Times New Roman" panose="02020603050405020304" pitchFamily="18" charset="0"/>
                <a:ea typeface="MS Mincho" panose="02020609040205080304" pitchFamily="49" charset="-128"/>
              </a:rPr>
              <a:t>Актуальність</a:t>
            </a:r>
            <a:endParaRPr lang="ru-UA" sz="3200" dirty="0">
              <a:latin typeface="Times New Roman" panose="02020603050405020304" pitchFamily="18" charset="0"/>
              <a:ea typeface="MS Mincho" panose="02020609040205080304" pitchFamily="49" charset="-128"/>
            </a:endParaRPr>
          </a:p>
        </p:txBody>
      </p:sp>
      <p:sp>
        <p:nvSpPr>
          <p:cNvPr id="3" name="Content Placeholder 2">
            <a:extLst>
              <a:ext uri="{FF2B5EF4-FFF2-40B4-BE49-F238E27FC236}">
                <a16:creationId xmlns:a16="http://schemas.microsoft.com/office/drawing/2014/main" id="{8A8BA905-2968-F9F6-FA5B-40DE7186DA0D}"/>
              </a:ext>
            </a:extLst>
          </p:cNvPr>
          <p:cNvSpPr>
            <a:spLocks noGrp="1"/>
          </p:cNvSpPr>
          <p:nvPr>
            <p:ph idx="1"/>
          </p:nvPr>
        </p:nvSpPr>
        <p:spPr>
          <a:xfrm>
            <a:off x="1706062" y="2291262"/>
            <a:ext cx="8779512" cy="2879256"/>
          </a:xfrm>
        </p:spPr>
        <p:txBody>
          <a:bodyPr>
            <a:normAutofit/>
          </a:bodyPr>
          <a:lstStyle/>
          <a:p>
            <a:pPr>
              <a:lnSpc>
                <a:spcPct val="90000"/>
              </a:lnSpc>
              <a:buClrTx/>
            </a:pPr>
            <a:r>
              <a:rPr lang="uk-UA" sz="1500" b="1" dirty="0">
                <a:solidFill>
                  <a:srgbClr val="404040"/>
                </a:solidFill>
                <a:latin typeface="Georgia Pro" panose="02040502050405020303" pitchFamily="18" charset="0"/>
              </a:rPr>
              <a:t>Об'єктом дослідження </a:t>
            </a:r>
            <a:r>
              <a:rPr lang="uk-UA" sz="1500" dirty="0">
                <a:solidFill>
                  <a:srgbClr val="404040"/>
                </a:solidFill>
                <a:latin typeface="Georgia Pro" panose="02040502050405020303" pitchFamily="18" charset="0"/>
              </a:rPr>
              <a:t>є процеси захисту та гібридного зберігання зображень.</a:t>
            </a:r>
            <a:r>
              <a:rPr lang="en-US" sz="1500" cap="all" spc="200" dirty="0">
                <a:solidFill>
                  <a:srgbClr val="404040"/>
                </a:solidFill>
                <a:latin typeface="Georgia Pro" panose="02040502050405020303" pitchFamily="18" charset="0"/>
                <a:ea typeface="+mj-ea"/>
                <a:cs typeface="+mj-cs"/>
              </a:rPr>
              <a:t> </a:t>
            </a:r>
          </a:p>
          <a:p>
            <a:pPr>
              <a:lnSpc>
                <a:spcPct val="90000"/>
              </a:lnSpc>
              <a:buClrTx/>
            </a:pPr>
            <a:r>
              <a:rPr lang="uk-UA" sz="1500" b="1" dirty="0">
                <a:solidFill>
                  <a:srgbClr val="404040"/>
                </a:solidFill>
                <a:latin typeface="Georgia Pro" panose="02040502050405020303" pitchFamily="18" charset="0"/>
              </a:rPr>
              <a:t>Головною метою </a:t>
            </a:r>
            <a:r>
              <a:rPr lang="uk-UA" sz="1500" dirty="0">
                <a:solidFill>
                  <a:srgbClr val="404040"/>
                </a:solidFill>
                <a:latin typeface="Georgia Pro" panose="02040502050405020303" pitchFamily="18" charset="0"/>
              </a:rPr>
              <a:t>цієї роботи є дослідження оптимальної комбінації моделі гібридного сховища даних із методами захисту даних для різних задач. Важливо визначити, які методи найкраще підходять для зберігання та обробки різних типів зображень, таких як особисті фото, високоякісні знімки, медичні зображення тощо.</a:t>
            </a:r>
            <a:endParaRPr lang="ru-UA" sz="1500" dirty="0">
              <a:solidFill>
                <a:srgbClr val="404040"/>
              </a:solidFill>
              <a:latin typeface="Georgia Pro" panose="02040502050405020303" pitchFamily="18" charset="0"/>
            </a:endParaRPr>
          </a:p>
          <a:p>
            <a:pPr>
              <a:lnSpc>
                <a:spcPct val="90000"/>
              </a:lnSpc>
              <a:buClrTx/>
            </a:pPr>
            <a:r>
              <a:rPr lang="uk-UA" sz="1500" b="1" dirty="0">
                <a:solidFill>
                  <a:srgbClr val="404040"/>
                </a:solidFill>
                <a:latin typeface="Georgia Pro" panose="02040502050405020303" pitchFamily="18" charset="0"/>
              </a:rPr>
              <a:t>Предметом дослідження </a:t>
            </a:r>
            <a:r>
              <a:rPr lang="uk-UA" sz="1500" dirty="0">
                <a:solidFill>
                  <a:srgbClr val="404040"/>
                </a:solidFill>
                <a:latin typeface="Georgia Pro" panose="02040502050405020303" pitchFamily="18" charset="0"/>
              </a:rPr>
              <a:t>у даній кваліфікаційній роботі є гібридні системи зберігання зображень, які поєднують локальні та хмарні ресурси, з акцентом на забезпечення безпеки, конфіденційності та доступності даних.</a:t>
            </a:r>
          </a:p>
          <a:p>
            <a:pPr>
              <a:lnSpc>
                <a:spcPct val="90000"/>
              </a:lnSpc>
              <a:buClrTx/>
            </a:pPr>
            <a:r>
              <a:rPr lang="uk-UA" sz="1500" b="1" dirty="0">
                <a:solidFill>
                  <a:srgbClr val="404040"/>
                </a:solidFill>
                <a:latin typeface="Georgia Pro" panose="02040502050405020303" pitchFamily="18" charset="0"/>
              </a:rPr>
              <a:t>Методи дослідження </a:t>
            </a:r>
            <a:r>
              <a:rPr lang="uk-UA" sz="1500" dirty="0">
                <a:solidFill>
                  <a:srgbClr val="404040"/>
                </a:solidFill>
                <a:latin typeface="Georgia Pro" panose="02040502050405020303" pitchFamily="18" charset="0"/>
              </a:rPr>
              <a:t>включають аналіз наукових публікацій та різних моделей гібридного зберігання, методів забезпечення безпеки, проектування прототипів системи та експерименте тестування цих систем з </a:t>
            </a:r>
            <a:r>
              <a:rPr lang="uk-UA" sz="1500" dirty="0" err="1">
                <a:solidFill>
                  <a:srgbClr val="404040"/>
                </a:solidFill>
                <a:latin typeface="Georgia Pro" panose="02040502050405020303" pitchFamily="18" charset="0"/>
              </a:rPr>
              <a:t>різніми</a:t>
            </a:r>
            <a:r>
              <a:rPr lang="uk-UA" sz="1500" dirty="0">
                <a:solidFill>
                  <a:srgbClr val="404040"/>
                </a:solidFill>
                <a:latin typeface="Georgia Pro" panose="02040502050405020303" pitchFamily="18" charset="0"/>
              </a:rPr>
              <a:t> тестовими даними.</a:t>
            </a:r>
            <a:endParaRPr lang="ru-UA" sz="1500" dirty="0">
              <a:solidFill>
                <a:srgbClr val="404040"/>
              </a:solidFill>
              <a:latin typeface="Georgia Pro" panose="02040502050405020303" pitchFamily="18" charset="0"/>
            </a:endParaRPr>
          </a:p>
          <a:p>
            <a:pPr>
              <a:lnSpc>
                <a:spcPct val="90000"/>
              </a:lnSpc>
              <a:buClrTx/>
            </a:pPr>
            <a:endParaRPr lang="ru-UA" sz="1500" cap="all" spc="200" dirty="0">
              <a:solidFill>
                <a:srgbClr val="404040"/>
              </a:solidFill>
              <a:latin typeface="+mj-lt"/>
              <a:ea typeface="+mj-ea"/>
              <a:cs typeface="+mj-cs"/>
            </a:endParaRPr>
          </a:p>
        </p:txBody>
      </p:sp>
    </p:spTree>
    <p:extLst>
      <p:ext uri="{BB962C8B-B14F-4D97-AF65-F5344CB8AC3E}">
        <p14:creationId xmlns:p14="http://schemas.microsoft.com/office/powerpoint/2010/main" val="168244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A42B77-276D-325D-5670-15FBC49D95A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63534-456D-088E-B69C-343F1F1860F8}"/>
              </a:ext>
            </a:extLst>
          </p:cNvPr>
          <p:cNvSpPr>
            <a:spLocks noGrp="1"/>
          </p:cNvSpPr>
          <p:nvPr>
            <p:ph type="title"/>
          </p:nvPr>
        </p:nvSpPr>
        <p:spPr>
          <a:xfrm>
            <a:off x="2231136" y="467418"/>
            <a:ext cx="7729728" cy="1188720"/>
          </a:xfrm>
          <a:solidFill>
            <a:srgbClr val="FFFFFF"/>
          </a:solidFill>
        </p:spPr>
        <p:txBody>
          <a:bodyPr>
            <a:normAutofit/>
          </a:bodyPr>
          <a:lstStyle/>
          <a:p>
            <a:r>
              <a:rPr lang="uk-UA" dirty="0">
                <a:latin typeface="Times New Roman" panose="02020603050405020304" pitchFamily="18" charset="0"/>
                <a:ea typeface="MS Mincho" panose="02020609040205080304" pitchFamily="49" charset="-128"/>
              </a:rPr>
              <a:t>цілі</a:t>
            </a:r>
            <a:endParaRPr lang="ru-UA" dirty="0">
              <a:latin typeface="Times New Roman" panose="02020603050405020304" pitchFamily="18" charset="0"/>
              <a:ea typeface="MS Mincho" panose="02020609040205080304" pitchFamily="49" charset="-128"/>
            </a:endParaRPr>
          </a:p>
        </p:txBody>
      </p:sp>
      <p:sp>
        <p:nvSpPr>
          <p:cNvPr id="3" name="Content Placeholder 2">
            <a:extLst>
              <a:ext uri="{FF2B5EF4-FFF2-40B4-BE49-F238E27FC236}">
                <a16:creationId xmlns:a16="http://schemas.microsoft.com/office/drawing/2014/main" id="{19410549-7E7B-3FCB-2D6B-318625687F6D}"/>
              </a:ext>
            </a:extLst>
          </p:cNvPr>
          <p:cNvSpPr>
            <a:spLocks noGrp="1"/>
          </p:cNvSpPr>
          <p:nvPr>
            <p:ph idx="1"/>
          </p:nvPr>
        </p:nvSpPr>
        <p:spPr>
          <a:xfrm>
            <a:off x="1706062" y="2291262"/>
            <a:ext cx="8779512" cy="2879256"/>
          </a:xfrm>
        </p:spPr>
        <p:txBody>
          <a:bodyPr>
            <a:normAutofit lnSpcReduction="10000"/>
          </a:bodyPr>
          <a:lstStyle/>
          <a:p>
            <a:pPr>
              <a:lnSpc>
                <a:spcPct val="90000"/>
              </a:lnSpc>
              <a:buClrTx/>
            </a:pPr>
            <a:r>
              <a:rPr lang="ru-RU" sz="1500" b="1" dirty="0" err="1">
                <a:solidFill>
                  <a:srgbClr val="404040"/>
                </a:solidFill>
                <a:latin typeface="Georgia Pro" panose="02040502050405020303" pitchFamily="18" charset="0"/>
              </a:rPr>
              <a:t>проаналізувати</a:t>
            </a:r>
            <a:r>
              <a:rPr lang="ru-RU" sz="1500" b="1" dirty="0">
                <a:solidFill>
                  <a:srgbClr val="404040"/>
                </a:solidFill>
                <a:latin typeface="Georgia Pro" panose="02040502050405020303" pitchFamily="18" charset="0"/>
              </a:rPr>
              <a:t> та обрати </a:t>
            </a:r>
            <a:r>
              <a:rPr lang="ru-RU" sz="1500" b="1" dirty="0" err="1">
                <a:solidFill>
                  <a:srgbClr val="404040"/>
                </a:solidFill>
                <a:latin typeface="Georgia Pro" panose="02040502050405020303" pitchFamily="18" charset="0"/>
              </a:rPr>
              <a:t>декілька</a:t>
            </a:r>
            <a:r>
              <a:rPr lang="ru-RU" sz="1500" b="1" dirty="0">
                <a:solidFill>
                  <a:srgbClr val="404040"/>
                </a:solidFill>
                <a:latin typeface="Georgia Pro" panose="02040502050405020303" pitchFamily="18" charset="0"/>
              </a:rPr>
              <a:t> моделей </a:t>
            </a:r>
            <a:r>
              <a:rPr lang="ru-RU" sz="1500" b="1" dirty="0" err="1">
                <a:solidFill>
                  <a:srgbClr val="404040"/>
                </a:solidFill>
                <a:latin typeface="Georgia Pro" panose="02040502050405020303" pitchFamily="18" charset="0"/>
              </a:rPr>
              <a:t>гібридних</a:t>
            </a:r>
            <a:r>
              <a:rPr lang="ru-RU" sz="1500" b="1" dirty="0">
                <a:solidFill>
                  <a:srgbClr val="404040"/>
                </a:solidFill>
                <a:latin typeface="Georgia Pro" panose="02040502050405020303" pitchFamily="18" charset="0"/>
              </a:rPr>
              <a:t> систем</a:t>
            </a:r>
            <a:r>
              <a:rPr lang="ru-RU" sz="1500" dirty="0">
                <a:solidFill>
                  <a:srgbClr val="404040"/>
                </a:solidFill>
                <a:latin typeface="Georgia Pro" panose="02040502050405020303" pitchFamily="18" charset="0"/>
              </a:rPr>
              <a:t>, на </a:t>
            </a:r>
            <a:r>
              <a:rPr lang="ru-RU" sz="1500" dirty="0" err="1">
                <a:solidFill>
                  <a:srgbClr val="404040"/>
                </a:solidFill>
                <a:latin typeface="Georgia Pro" panose="02040502050405020303" pitchFamily="18" charset="0"/>
              </a:rPr>
              <a:t>архітектурі</a:t>
            </a:r>
            <a:r>
              <a:rPr lang="ru-RU" sz="1500" dirty="0">
                <a:solidFill>
                  <a:srgbClr val="404040"/>
                </a:solidFill>
                <a:latin typeface="Georgia Pro" panose="02040502050405020303" pitchFamily="18" charset="0"/>
              </a:rPr>
              <a:t> </a:t>
            </a:r>
            <a:r>
              <a:rPr lang="ru-RU" sz="1500" dirty="0" err="1">
                <a:solidFill>
                  <a:srgbClr val="404040"/>
                </a:solidFill>
                <a:latin typeface="Georgia Pro" panose="02040502050405020303" pitchFamily="18" charset="0"/>
              </a:rPr>
              <a:t>яких</a:t>
            </a:r>
            <a:r>
              <a:rPr lang="ru-RU" sz="1500" dirty="0">
                <a:solidFill>
                  <a:srgbClr val="404040"/>
                </a:solidFill>
                <a:latin typeface="Georgia Pro" panose="02040502050405020303" pitchFamily="18" charset="0"/>
              </a:rPr>
              <a:t> буде </a:t>
            </a:r>
            <a:r>
              <a:rPr lang="ru-RU" sz="1500" dirty="0" err="1">
                <a:solidFill>
                  <a:srgbClr val="404040"/>
                </a:solidFill>
                <a:latin typeface="Georgia Pro" panose="02040502050405020303" pitchFamily="18" charset="0"/>
              </a:rPr>
              <a:t>подальшому</a:t>
            </a:r>
            <a:r>
              <a:rPr lang="ru-RU" sz="1500" dirty="0">
                <a:solidFill>
                  <a:srgbClr val="404040"/>
                </a:solidFill>
                <a:latin typeface="Georgia Pro" panose="02040502050405020303" pitchFamily="18" charset="0"/>
              </a:rPr>
              <a:t> </a:t>
            </a:r>
            <a:r>
              <a:rPr lang="ru-RU" sz="1500" dirty="0" err="1">
                <a:solidFill>
                  <a:srgbClr val="404040"/>
                </a:solidFill>
                <a:latin typeface="Georgia Pro" panose="02040502050405020303" pitchFamily="18" charset="0"/>
              </a:rPr>
              <a:t>реалізовані</a:t>
            </a:r>
            <a:r>
              <a:rPr lang="ru-RU" sz="1500" dirty="0">
                <a:solidFill>
                  <a:srgbClr val="404040"/>
                </a:solidFill>
                <a:latin typeface="Georgia Pro" panose="02040502050405020303" pitchFamily="18" charset="0"/>
              </a:rPr>
              <a:t> </a:t>
            </a:r>
            <a:r>
              <a:rPr lang="ru-RU" sz="1500" dirty="0" err="1">
                <a:solidFill>
                  <a:srgbClr val="404040"/>
                </a:solidFill>
                <a:latin typeface="Georgia Pro" panose="02040502050405020303" pitchFamily="18" charset="0"/>
              </a:rPr>
              <a:t>свої</a:t>
            </a:r>
            <a:r>
              <a:rPr lang="ru-RU" sz="1500" dirty="0">
                <a:solidFill>
                  <a:srgbClr val="404040"/>
                </a:solidFill>
                <a:latin typeface="Georgia Pro" panose="02040502050405020303" pitchFamily="18" charset="0"/>
              </a:rPr>
              <a:t> </a:t>
            </a:r>
            <a:r>
              <a:rPr lang="ru-RU" sz="1500" dirty="0" err="1">
                <a:solidFill>
                  <a:srgbClr val="404040"/>
                </a:solidFill>
                <a:latin typeface="Georgia Pro" panose="02040502050405020303" pitchFamily="18" charset="0"/>
              </a:rPr>
              <a:t>моделі</a:t>
            </a:r>
            <a:r>
              <a:rPr lang="en-US" sz="1500" dirty="0">
                <a:solidFill>
                  <a:srgbClr val="404040"/>
                </a:solidFill>
                <a:latin typeface="Georgia Pro" panose="02040502050405020303" pitchFamily="18" charset="0"/>
              </a:rPr>
              <a:t>;</a:t>
            </a:r>
            <a:endParaRPr lang="ru-RU" sz="1500" dirty="0">
              <a:solidFill>
                <a:srgbClr val="404040"/>
              </a:solidFill>
              <a:latin typeface="Georgia Pro" panose="02040502050405020303" pitchFamily="18" charset="0"/>
            </a:endParaRPr>
          </a:p>
          <a:p>
            <a:pPr>
              <a:lnSpc>
                <a:spcPct val="90000"/>
              </a:lnSpc>
              <a:buClrTx/>
            </a:pPr>
            <a:r>
              <a:rPr lang="ru-RU" sz="1500" b="1" dirty="0" err="1">
                <a:solidFill>
                  <a:srgbClr val="404040"/>
                </a:solidFill>
                <a:latin typeface="Georgia Pro" panose="02040502050405020303" pitchFamily="18" charset="0"/>
              </a:rPr>
              <a:t>проаналізувати</a:t>
            </a:r>
            <a:r>
              <a:rPr lang="ru-RU" sz="1500" b="1" dirty="0">
                <a:solidFill>
                  <a:srgbClr val="404040"/>
                </a:solidFill>
                <a:latin typeface="Georgia Pro" panose="02040502050405020303" pitchFamily="18" charset="0"/>
              </a:rPr>
              <a:t> </a:t>
            </a:r>
            <a:r>
              <a:rPr lang="ru-RU" sz="1500" b="1" dirty="0" err="1">
                <a:solidFill>
                  <a:srgbClr val="404040"/>
                </a:solidFill>
                <a:latin typeface="Georgia Pro" panose="02040502050405020303" pitchFamily="18" charset="0"/>
              </a:rPr>
              <a:t>методи</a:t>
            </a:r>
            <a:r>
              <a:rPr lang="ru-RU" sz="1500" b="1" dirty="0">
                <a:solidFill>
                  <a:srgbClr val="404040"/>
                </a:solidFill>
                <a:latin typeface="Georgia Pro" panose="02040502050405020303" pitchFamily="18" charset="0"/>
              </a:rPr>
              <a:t> </a:t>
            </a:r>
            <a:r>
              <a:rPr lang="ru-RU" sz="1500" b="1" dirty="0" err="1">
                <a:solidFill>
                  <a:srgbClr val="404040"/>
                </a:solidFill>
                <a:latin typeface="Georgia Pro" panose="02040502050405020303" pitchFamily="18" charset="0"/>
              </a:rPr>
              <a:t>забезпечення</a:t>
            </a:r>
            <a:r>
              <a:rPr lang="ru-RU" sz="1500" b="1" dirty="0">
                <a:solidFill>
                  <a:srgbClr val="404040"/>
                </a:solidFill>
                <a:latin typeface="Georgia Pro" panose="02040502050405020303" pitchFamily="18" charset="0"/>
              </a:rPr>
              <a:t> </a:t>
            </a:r>
            <a:r>
              <a:rPr lang="ru-RU" sz="1500" b="1" dirty="0" err="1">
                <a:solidFill>
                  <a:srgbClr val="404040"/>
                </a:solidFill>
                <a:latin typeface="Georgia Pro" panose="02040502050405020303" pitchFamily="18" charset="0"/>
              </a:rPr>
              <a:t>безпеки</a:t>
            </a:r>
            <a:r>
              <a:rPr lang="ru-RU" sz="1500" dirty="0">
                <a:solidFill>
                  <a:srgbClr val="404040"/>
                </a:solidFill>
                <a:latin typeface="Georgia Pro" panose="02040502050405020303" pitchFamily="18" charset="0"/>
              </a:rPr>
              <a:t> для таких систем та обрати </a:t>
            </a:r>
            <a:r>
              <a:rPr lang="ru-RU" sz="1500" dirty="0" err="1">
                <a:solidFill>
                  <a:srgbClr val="404040"/>
                </a:solidFill>
                <a:latin typeface="Georgia Pro" panose="02040502050405020303" pitchFamily="18" charset="0"/>
              </a:rPr>
              <a:t>декілька</a:t>
            </a:r>
            <a:r>
              <a:rPr lang="ru-RU" sz="1500" dirty="0">
                <a:solidFill>
                  <a:srgbClr val="404040"/>
                </a:solidFill>
                <a:latin typeface="Georgia Pro" panose="02040502050405020303" pitchFamily="18" charset="0"/>
              </a:rPr>
              <a:t> для </a:t>
            </a:r>
            <a:r>
              <a:rPr lang="ru-RU" sz="1500" dirty="0" err="1">
                <a:solidFill>
                  <a:srgbClr val="404040"/>
                </a:solidFill>
                <a:latin typeface="Georgia Pro" panose="02040502050405020303" pitchFamily="18" charset="0"/>
              </a:rPr>
              <a:t>подальшого</a:t>
            </a:r>
            <a:r>
              <a:rPr lang="ru-RU" sz="1500" dirty="0">
                <a:solidFill>
                  <a:srgbClr val="404040"/>
                </a:solidFill>
                <a:latin typeface="Georgia Pro" panose="02040502050405020303" pitchFamily="18" charset="0"/>
              </a:rPr>
              <a:t> </a:t>
            </a:r>
            <a:r>
              <a:rPr lang="ru-RU" sz="1500" dirty="0" err="1">
                <a:solidFill>
                  <a:srgbClr val="404040"/>
                </a:solidFill>
                <a:latin typeface="Georgia Pro" panose="02040502050405020303" pitchFamily="18" charset="0"/>
              </a:rPr>
              <a:t>застосування</a:t>
            </a:r>
            <a:r>
              <a:rPr lang="ru-RU" sz="1500" dirty="0">
                <a:solidFill>
                  <a:srgbClr val="404040"/>
                </a:solidFill>
                <a:latin typeface="Georgia Pro" panose="02040502050405020303" pitchFamily="18" charset="0"/>
              </a:rPr>
              <a:t> у </a:t>
            </a:r>
            <a:r>
              <a:rPr lang="ru-RU" sz="1500" dirty="0" err="1">
                <a:solidFill>
                  <a:srgbClr val="404040"/>
                </a:solidFill>
                <a:latin typeface="Georgia Pro" panose="02040502050405020303" pitchFamily="18" charset="0"/>
              </a:rPr>
              <a:t>своїх</a:t>
            </a:r>
            <a:r>
              <a:rPr lang="ru-RU" sz="1500" dirty="0">
                <a:solidFill>
                  <a:srgbClr val="404040"/>
                </a:solidFill>
                <a:latin typeface="Georgia Pro" panose="02040502050405020303" pitchFamily="18" charset="0"/>
              </a:rPr>
              <a:t> моделях</a:t>
            </a:r>
            <a:r>
              <a:rPr lang="en-US" sz="1500" dirty="0">
                <a:solidFill>
                  <a:srgbClr val="404040"/>
                </a:solidFill>
                <a:latin typeface="Georgia Pro" panose="02040502050405020303" pitchFamily="18" charset="0"/>
              </a:rPr>
              <a:t>;</a:t>
            </a:r>
            <a:endParaRPr lang="ru-RU" sz="1500" dirty="0">
              <a:solidFill>
                <a:srgbClr val="404040"/>
              </a:solidFill>
              <a:latin typeface="Georgia Pro" panose="02040502050405020303" pitchFamily="18" charset="0"/>
            </a:endParaRPr>
          </a:p>
          <a:p>
            <a:pPr>
              <a:lnSpc>
                <a:spcPct val="90000"/>
              </a:lnSpc>
              <a:buClrTx/>
            </a:pPr>
            <a:r>
              <a:rPr lang="ru-RU" sz="1500" b="1" dirty="0" err="1">
                <a:solidFill>
                  <a:srgbClr val="404040"/>
                </a:solidFill>
                <a:latin typeface="Georgia Pro" panose="02040502050405020303" pitchFamily="18" charset="0"/>
              </a:rPr>
              <a:t>спроектувати</a:t>
            </a:r>
            <a:r>
              <a:rPr lang="ru-RU" sz="1500" b="1" dirty="0">
                <a:solidFill>
                  <a:srgbClr val="404040"/>
                </a:solidFill>
                <a:latin typeface="Georgia Pro" panose="02040502050405020303" pitchFamily="18" charset="0"/>
              </a:rPr>
              <a:t> </a:t>
            </a:r>
            <a:r>
              <a:rPr lang="ru-RU" sz="1500" b="1" dirty="0" err="1">
                <a:solidFill>
                  <a:srgbClr val="404040"/>
                </a:solidFill>
                <a:latin typeface="Georgia Pro" panose="02040502050405020303" pitchFamily="18" charset="0"/>
              </a:rPr>
              <a:t>загальну</a:t>
            </a:r>
            <a:r>
              <a:rPr lang="ru-RU" sz="1500" b="1" dirty="0">
                <a:solidFill>
                  <a:srgbClr val="404040"/>
                </a:solidFill>
                <a:latin typeface="Georgia Pro" panose="02040502050405020303" pitchFamily="18" charset="0"/>
              </a:rPr>
              <a:t> </a:t>
            </a:r>
            <a:r>
              <a:rPr lang="ru-RU" sz="1500" b="1" dirty="0" err="1">
                <a:solidFill>
                  <a:srgbClr val="404040"/>
                </a:solidFill>
                <a:latin typeface="Georgia Pro" panose="02040502050405020303" pitchFamily="18" charset="0"/>
              </a:rPr>
              <a:t>архітектуру</a:t>
            </a:r>
            <a:r>
              <a:rPr lang="ru-RU" sz="1500" b="1" dirty="0">
                <a:solidFill>
                  <a:srgbClr val="404040"/>
                </a:solidFill>
                <a:latin typeface="Georgia Pro" panose="02040502050405020303" pitchFamily="18" charset="0"/>
              </a:rPr>
              <a:t> для </a:t>
            </a:r>
            <a:r>
              <a:rPr lang="ru-RU" sz="1500" b="1" dirty="0" err="1">
                <a:solidFill>
                  <a:srgbClr val="404040"/>
                </a:solidFill>
                <a:latin typeface="Georgia Pro" panose="02040502050405020303" pitchFamily="18" charset="0"/>
              </a:rPr>
              <a:t>обраних</a:t>
            </a:r>
            <a:r>
              <a:rPr lang="ru-RU" sz="1500" b="1" dirty="0">
                <a:solidFill>
                  <a:srgbClr val="404040"/>
                </a:solidFill>
                <a:latin typeface="Georgia Pro" panose="02040502050405020303" pitchFamily="18" charset="0"/>
              </a:rPr>
              <a:t> </a:t>
            </a:r>
            <a:r>
              <a:rPr lang="ru-RU" sz="1500" b="1" dirty="0" err="1">
                <a:solidFill>
                  <a:srgbClr val="404040"/>
                </a:solidFill>
                <a:latin typeface="Georgia Pro" panose="02040502050405020303" pitchFamily="18" charset="0"/>
              </a:rPr>
              <a:t>гібридних</a:t>
            </a:r>
            <a:r>
              <a:rPr lang="ru-RU" sz="1500" b="1" dirty="0">
                <a:solidFill>
                  <a:srgbClr val="404040"/>
                </a:solidFill>
                <a:latin typeface="Georgia Pro" panose="02040502050405020303" pitchFamily="18" charset="0"/>
              </a:rPr>
              <a:t> систем </a:t>
            </a:r>
            <a:r>
              <a:rPr lang="ru-RU" sz="1500" dirty="0">
                <a:solidFill>
                  <a:srgbClr val="404040"/>
                </a:solidFill>
                <a:latin typeface="Georgia Pro" panose="02040502050405020303" pitchFamily="18" charset="0"/>
              </a:rPr>
              <a:t>з </a:t>
            </a:r>
            <a:r>
              <a:rPr lang="ru-RU" sz="1500" dirty="0" err="1">
                <a:solidFill>
                  <a:srgbClr val="404040"/>
                </a:solidFill>
                <a:latin typeface="Georgia Pro" panose="02040502050405020303" pitchFamily="18" charset="0"/>
              </a:rPr>
              <a:t>різними</a:t>
            </a:r>
            <a:r>
              <a:rPr lang="ru-RU" sz="1500" dirty="0">
                <a:solidFill>
                  <a:srgbClr val="404040"/>
                </a:solidFill>
                <a:latin typeface="Georgia Pro" panose="02040502050405020303" pitchFamily="18" charset="0"/>
              </a:rPr>
              <a:t> модулями </a:t>
            </a:r>
            <a:r>
              <a:rPr lang="ru-RU" sz="1500" dirty="0" err="1">
                <a:solidFill>
                  <a:srgbClr val="404040"/>
                </a:solidFill>
                <a:latin typeface="Georgia Pro" panose="02040502050405020303" pitchFamily="18" charset="0"/>
              </a:rPr>
              <a:t>безпеки</a:t>
            </a:r>
            <a:r>
              <a:rPr lang="ru-RU" sz="1500" dirty="0">
                <a:solidFill>
                  <a:srgbClr val="404040"/>
                </a:solidFill>
                <a:latin typeface="Georgia Pro" panose="02040502050405020303" pitchFamily="18" charset="0"/>
              </a:rPr>
              <a:t>, для </a:t>
            </a:r>
            <a:r>
              <a:rPr lang="ru-RU" sz="1500" dirty="0" err="1">
                <a:solidFill>
                  <a:srgbClr val="404040"/>
                </a:solidFill>
                <a:latin typeface="Georgia Pro" panose="02040502050405020303" pitchFamily="18" charset="0"/>
              </a:rPr>
              <a:t>подальшого</a:t>
            </a:r>
            <a:r>
              <a:rPr lang="ru-RU" sz="1500" dirty="0">
                <a:solidFill>
                  <a:srgbClr val="404040"/>
                </a:solidFill>
                <a:latin typeface="Georgia Pro" panose="02040502050405020303" pitchFamily="18" charset="0"/>
              </a:rPr>
              <a:t> </a:t>
            </a:r>
            <a:r>
              <a:rPr lang="ru-RU" sz="1500" dirty="0" err="1">
                <a:solidFill>
                  <a:srgbClr val="404040"/>
                </a:solidFill>
                <a:latin typeface="Georgia Pro" panose="02040502050405020303" pitchFamily="18" charset="0"/>
              </a:rPr>
              <a:t>зрівняння</a:t>
            </a:r>
            <a:r>
              <a:rPr lang="ru-RU" sz="1500" dirty="0">
                <a:solidFill>
                  <a:srgbClr val="404040"/>
                </a:solidFill>
                <a:latin typeface="Georgia Pro" panose="02040502050405020303" pitchFamily="18" charset="0"/>
              </a:rPr>
              <a:t> </a:t>
            </a:r>
            <a:r>
              <a:rPr lang="ru-RU" sz="1500" dirty="0" err="1">
                <a:solidFill>
                  <a:srgbClr val="404040"/>
                </a:solidFill>
                <a:latin typeface="Georgia Pro" panose="02040502050405020303" pitchFamily="18" charset="0"/>
              </a:rPr>
              <a:t>безпеки</a:t>
            </a:r>
            <a:r>
              <a:rPr lang="ru-RU" sz="1500" dirty="0">
                <a:solidFill>
                  <a:srgbClr val="404040"/>
                </a:solidFill>
                <a:latin typeface="Georgia Pro" panose="02040502050405020303" pitchFamily="18" charset="0"/>
              </a:rPr>
              <a:t> та </a:t>
            </a:r>
            <a:r>
              <a:rPr lang="ru-RU" sz="1500" dirty="0" err="1">
                <a:solidFill>
                  <a:srgbClr val="404040"/>
                </a:solidFill>
                <a:latin typeface="Georgia Pro" panose="02040502050405020303" pitchFamily="18" charset="0"/>
              </a:rPr>
              <a:t>продуктивності</a:t>
            </a:r>
            <a:r>
              <a:rPr lang="en-US" sz="1500" dirty="0">
                <a:solidFill>
                  <a:srgbClr val="404040"/>
                </a:solidFill>
                <a:latin typeface="Georgia Pro" panose="02040502050405020303" pitchFamily="18" charset="0"/>
              </a:rPr>
              <a:t>;</a:t>
            </a:r>
            <a:endParaRPr lang="ru-RU" sz="1500" dirty="0">
              <a:solidFill>
                <a:srgbClr val="404040"/>
              </a:solidFill>
              <a:latin typeface="Georgia Pro" panose="02040502050405020303" pitchFamily="18" charset="0"/>
            </a:endParaRPr>
          </a:p>
          <a:p>
            <a:pPr>
              <a:lnSpc>
                <a:spcPct val="90000"/>
              </a:lnSpc>
              <a:buClrTx/>
            </a:pPr>
            <a:r>
              <a:rPr lang="ru-RU" sz="1500" b="1" dirty="0" err="1">
                <a:solidFill>
                  <a:srgbClr val="404040"/>
                </a:solidFill>
                <a:latin typeface="Georgia Pro" panose="02040502050405020303" pitchFamily="18" charset="0"/>
              </a:rPr>
              <a:t>проаналізувати</a:t>
            </a:r>
            <a:r>
              <a:rPr lang="ru-RU" sz="1500" b="1" dirty="0">
                <a:solidFill>
                  <a:srgbClr val="404040"/>
                </a:solidFill>
                <a:latin typeface="Georgia Pro" panose="02040502050405020303" pitchFamily="18" charset="0"/>
              </a:rPr>
              <a:t> та </a:t>
            </a:r>
            <a:r>
              <a:rPr lang="ru-RU" sz="1500" b="1" dirty="0" err="1">
                <a:solidFill>
                  <a:srgbClr val="404040"/>
                </a:solidFill>
                <a:latin typeface="Georgia Pro" panose="02040502050405020303" pitchFamily="18" charset="0"/>
              </a:rPr>
              <a:t>вивести</a:t>
            </a:r>
            <a:r>
              <a:rPr lang="ru-RU" sz="1500" b="1" dirty="0">
                <a:solidFill>
                  <a:srgbClr val="404040"/>
                </a:solidFill>
                <a:latin typeface="Georgia Pro" panose="02040502050405020303" pitchFamily="18" charset="0"/>
              </a:rPr>
              <a:t> метрики </a:t>
            </a:r>
            <a:r>
              <a:rPr lang="ru-RU" sz="1500" dirty="0">
                <a:solidFill>
                  <a:srgbClr val="404040"/>
                </a:solidFill>
                <a:latin typeface="Georgia Pro" panose="02040502050405020303" pitchFamily="18" charset="0"/>
              </a:rPr>
              <a:t>для </a:t>
            </a:r>
            <a:r>
              <a:rPr lang="ru-RU" sz="1500" dirty="0" err="1">
                <a:solidFill>
                  <a:srgbClr val="404040"/>
                </a:solidFill>
                <a:latin typeface="Georgia Pro" panose="02040502050405020303" pitchFamily="18" charset="0"/>
              </a:rPr>
              <a:t>урахування</a:t>
            </a:r>
            <a:r>
              <a:rPr lang="ru-RU" sz="1500" dirty="0">
                <a:solidFill>
                  <a:srgbClr val="404040"/>
                </a:solidFill>
                <a:latin typeface="Georgia Pro" panose="02040502050405020303" pitchFamily="18" charset="0"/>
              </a:rPr>
              <a:t> </a:t>
            </a:r>
            <a:r>
              <a:rPr lang="ru-RU" sz="1500" dirty="0" err="1">
                <a:solidFill>
                  <a:srgbClr val="404040"/>
                </a:solidFill>
                <a:latin typeface="Georgia Pro" panose="02040502050405020303" pitchFamily="18" charset="0"/>
              </a:rPr>
              <a:t>безпеки</a:t>
            </a:r>
            <a:r>
              <a:rPr lang="ru-RU" sz="1500" dirty="0">
                <a:solidFill>
                  <a:srgbClr val="404040"/>
                </a:solidFill>
                <a:latin typeface="Georgia Pro" panose="02040502050405020303" pitchFamily="18" charset="0"/>
              </a:rPr>
              <a:t> та </a:t>
            </a:r>
            <a:r>
              <a:rPr lang="ru-RU" sz="1500" dirty="0" err="1">
                <a:solidFill>
                  <a:srgbClr val="404040"/>
                </a:solidFill>
                <a:latin typeface="Georgia Pro" panose="02040502050405020303" pitchFamily="18" charset="0"/>
              </a:rPr>
              <a:t>продуктивності</a:t>
            </a:r>
            <a:r>
              <a:rPr lang="ru-RU" sz="1500" dirty="0">
                <a:solidFill>
                  <a:srgbClr val="404040"/>
                </a:solidFill>
                <a:latin typeface="Georgia Pro" panose="02040502050405020303" pitchFamily="18" charset="0"/>
              </a:rPr>
              <a:t> </a:t>
            </a:r>
            <a:r>
              <a:rPr lang="ru-RU" sz="1500" dirty="0" err="1">
                <a:solidFill>
                  <a:srgbClr val="404040"/>
                </a:solidFill>
                <a:latin typeface="Georgia Pro" panose="02040502050405020303" pitchFamily="18" charset="0"/>
              </a:rPr>
              <a:t>системи</a:t>
            </a:r>
            <a:r>
              <a:rPr lang="en-US" sz="1500" dirty="0">
                <a:solidFill>
                  <a:srgbClr val="404040"/>
                </a:solidFill>
                <a:latin typeface="Georgia Pro" panose="02040502050405020303" pitchFamily="18" charset="0"/>
              </a:rPr>
              <a:t>;</a:t>
            </a:r>
            <a:endParaRPr lang="ru-RU" sz="1500" dirty="0">
              <a:solidFill>
                <a:srgbClr val="404040"/>
              </a:solidFill>
              <a:latin typeface="Georgia Pro" panose="02040502050405020303" pitchFamily="18" charset="0"/>
            </a:endParaRPr>
          </a:p>
          <a:p>
            <a:pPr>
              <a:lnSpc>
                <a:spcPct val="90000"/>
              </a:lnSpc>
              <a:buClrTx/>
            </a:pPr>
            <a:r>
              <a:rPr lang="uk-UA" sz="1500" b="1" dirty="0">
                <a:solidFill>
                  <a:srgbClr val="404040"/>
                </a:solidFill>
                <a:latin typeface="Georgia Pro" panose="02040502050405020303" pitchFamily="18" charset="0"/>
              </a:rPr>
              <a:t>провести практичний експеримент </a:t>
            </a:r>
            <a:r>
              <a:rPr lang="uk-UA" sz="1500" dirty="0">
                <a:solidFill>
                  <a:srgbClr val="404040"/>
                </a:solidFill>
                <a:latin typeface="Georgia Pro" panose="02040502050405020303" pitchFamily="18" charset="0"/>
              </a:rPr>
              <a:t>на спроектованих гібридних системах </a:t>
            </a:r>
            <a:r>
              <a:rPr lang="uk-UA" sz="1500" dirty="0" err="1">
                <a:solidFill>
                  <a:srgbClr val="404040"/>
                </a:solidFill>
                <a:latin typeface="Georgia Pro" panose="02040502050405020303" pitchFamily="18" charset="0"/>
              </a:rPr>
              <a:t>системах</a:t>
            </a:r>
            <a:r>
              <a:rPr lang="uk-UA" sz="1500" dirty="0">
                <a:solidFill>
                  <a:srgbClr val="404040"/>
                </a:solidFill>
                <a:latin typeface="Georgia Pro" panose="02040502050405020303" pitchFamily="18" charset="0"/>
              </a:rPr>
              <a:t> </a:t>
            </a:r>
            <a:r>
              <a:rPr lang="uk-UA" sz="1500" dirty="0" err="1">
                <a:solidFill>
                  <a:srgbClr val="404040"/>
                </a:solidFill>
                <a:latin typeface="Georgia Pro" panose="02040502050405020303" pitchFamily="18" charset="0"/>
              </a:rPr>
              <a:t>викоритовуючи</a:t>
            </a:r>
            <a:r>
              <a:rPr lang="uk-UA" sz="1500" dirty="0">
                <a:solidFill>
                  <a:srgbClr val="404040"/>
                </a:solidFill>
                <a:latin typeface="Georgia Pro" panose="02040502050405020303" pitchFamily="18" charset="0"/>
              </a:rPr>
              <a:t> тестові дані</a:t>
            </a:r>
            <a:r>
              <a:rPr lang="en-US" sz="1500" dirty="0">
                <a:solidFill>
                  <a:srgbClr val="404040"/>
                </a:solidFill>
                <a:latin typeface="Georgia Pro" panose="02040502050405020303" pitchFamily="18" charset="0"/>
              </a:rPr>
              <a:t>;</a:t>
            </a:r>
            <a:endParaRPr lang="ru-UA" sz="1500" dirty="0">
              <a:solidFill>
                <a:srgbClr val="404040"/>
              </a:solidFill>
              <a:latin typeface="Georgia Pro" panose="02040502050405020303" pitchFamily="18" charset="0"/>
            </a:endParaRPr>
          </a:p>
          <a:p>
            <a:pPr>
              <a:lnSpc>
                <a:spcPct val="90000"/>
              </a:lnSpc>
              <a:buClrTx/>
            </a:pPr>
            <a:r>
              <a:rPr lang="uk-UA" sz="1500" b="1" dirty="0">
                <a:solidFill>
                  <a:srgbClr val="404040"/>
                </a:solidFill>
                <a:latin typeface="Georgia Pro" panose="02040502050405020303" pitchFamily="18" charset="0"/>
              </a:rPr>
              <a:t>проаналізувати отримані результати </a:t>
            </a:r>
            <a:r>
              <a:rPr lang="uk-UA" sz="1500" dirty="0">
                <a:solidFill>
                  <a:srgbClr val="404040"/>
                </a:solidFill>
                <a:latin typeface="Georgia Pro" panose="02040502050405020303" pitchFamily="18" charset="0"/>
              </a:rPr>
              <a:t>та зробити висновки</a:t>
            </a:r>
            <a:r>
              <a:rPr lang="en-US" sz="1500" dirty="0">
                <a:solidFill>
                  <a:srgbClr val="404040"/>
                </a:solidFill>
                <a:latin typeface="Georgia Pro" panose="02040502050405020303" pitchFamily="18" charset="0"/>
              </a:rPr>
              <a:t>.</a:t>
            </a:r>
            <a:endParaRPr lang="ru-UA" sz="1500" dirty="0">
              <a:solidFill>
                <a:srgbClr val="404040"/>
              </a:solidFill>
              <a:latin typeface="Georgia Pro" panose="02040502050405020303" pitchFamily="18" charset="0"/>
            </a:endParaRPr>
          </a:p>
          <a:p>
            <a:pPr marL="0" indent="0">
              <a:lnSpc>
                <a:spcPct val="90000"/>
              </a:lnSpc>
              <a:buClrTx/>
              <a:buNone/>
            </a:pPr>
            <a:endParaRPr lang="ru-UA" sz="1500" cap="all" spc="200" dirty="0">
              <a:solidFill>
                <a:srgbClr val="404040"/>
              </a:solidFill>
              <a:latin typeface="+mj-lt"/>
              <a:ea typeface="+mj-ea"/>
              <a:cs typeface="+mj-cs"/>
            </a:endParaRPr>
          </a:p>
        </p:txBody>
      </p:sp>
    </p:spTree>
    <p:extLst>
      <p:ext uri="{BB962C8B-B14F-4D97-AF65-F5344CB8AC3E}">
        <p14:creationId xmlns:p14="http://schemas.microsoft.com/office/powerpoint/2010/main" val="129908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4E765-7C1C-F8C0-FBDB-AD74F92F7BA0}"/>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uk-UA" dirty="0">
                <a:latin typeface="Times New Roman" panose="02020603050405020304" pitchFamily="18" charset="0"/>
                <a:ea typeface="MS Mincho" panose="02020609040205080304" pitchFamily="49" charset="-128"/>
              </a:rPr>
              <a:t>Гібридні Системи</a:t>
            </a:r>
            <a:endParaRPr lang="ru-UA" dirty="0">
              <a:latin typeface="Times New Roman" panose="02020603050405020304" pitchFamily="18" charset="0"/>
              <a:ea typeface="MS Mincho" panose="02020609040205080304" pitchFamily="49" charset="-128"/>
            </a:endParaRPr>
          </a:p>
        </p:txBody>
      </p:sp>
      <p:sp>
        <p:nvSpPr>
          <p:cNvPr id="3" name="Content Placeholder 2">
            <a:extLst>
              <a:ext uri="{FF2B5EF4-FFF2-40B4-BE49-F238E27FC236}">
                <a16:creationId xmlns:a16="http://schemas.microsoft.com/office/drawing/2014/main" id="{95A0AB1B-511D-DD86-B836-CA31CCB0EDCF}"/>
              </a:ext>
            </a:extLst>
          </p:cNvPr>
          <p:cNvSpPr>
            <a:spLocks noGrp="1"/>
          </p:cNvSpPr>
          <p:nvPr>
            <p:ph idx="1"/>
          </p:nvPr>
        </p:nvSpPr>
        <p:spPr>
          <a:xfrm>
            <a:off x="804672" y="2858703"/>
            <a:ext cx="4475892" cy="3042547"/>
          </a:xfrm>
        </p:spPr>
        <p:txBody>
          <a:bodyPr>
            <a:normAutofit/>
          </a:bodyPr>
          <a:lstStyle/>
          <a:p>
            <a:pPr marL="0" indent="0">
              <a:buNone/>
            </a:pPr>
            <a:r>
              <a:rPr lang="uk-UA" cap="all" spc="200" dirty="0">
                <a:solidFill>
                  <a:schemeClr val="bg1"/>
                </a:solidFill>
                <a:effectLst>
                  <a:outerShdw blurRad="38100" dist="38100" dir="2700000" algn="tl">
                    <a:srgbClr val="000000">
                      <a:alpha val="43137"/>
                    </a:srgbClr>
                  </a:outerShdw>
                </a:effectLst>
                <a:latin typeface="Georgia Pro" panose="020F0502020204030204" pitchFamily="18" charset="0"/>
              </a:rPr>
              <a:t>Було обрано для дослідження 3 різні існуючі системи. Вони відрізняються один від одного, мають свої плюси і мінуси.</a:t>
            </a:r>
            <a:endParaRPr lang="ru-UA" cap="all" spc="200" dirty="0">
              <a:solidFill>
                <a:schemeClr val="bg1"/>
              </a:solidFill>
              <a:effectLst>
                <a:outerShdw blurRad="38100" dist="38100" dir="2700000" algn="tl">
                  <a:srgbClr val="000000">
                    <a:alpha val="43137"/>
                  </a:srgbClr>
                </a:outerShdw>
              </a:effectLst>
              <a:latin typeface="Georgia Pro" panose="020F0502020204030204" pitchFamily="18" charset="0"/>
            </a:endParaRPr>
          </a:p>
        </p:txBody>
      </p:sp>
      <p:sp>
        <p:nvSpPr>
          <p:cNvPr id="34" name="Rectangle 33">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cloud computing system&#10;&#10;AI-generated content may be incorrect.">
            <a:extLst>
              <a:ext uri="{FF2B5EF4-FFF2-40B4-BE49-F238E27FC236}">
                <a16:creationId xmlns:a16="http://schemas.microsoft.com/office/drawing/2014/main" id="{793E000E-E552-36DA-4AB2-F031283E6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692" y="1848460"/>
            <a:ext cx="4159568" cy="2844410"/>
          </a:xfrm>
          <a:prstGeom prst="rect">
            <a:avLst/>
          </a:prstGeom>
        </p:spPr>
      </p:pic>
    </p:spTree>
    <p:extLst>
      <p:ext uri="{BB962C8B-B14F-4D97-AF65-F5344CB8AC3E}">
        <p14:creationId xmlns:p14="http://schemas.microsoft.com/office/powerpoint/2010/main" val="246160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E4DA9-E5B7-8F4D-0725-9878A9897945}"/>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oAutofit/>
          </a:bodyPr>
          <a:lstStyle/>
          <a:p>
            <a:r>
              <a:rPr lang="en-US" sz="2000" dirty="0" err="1">
                <a:latin typeface="Times New Roman" panose="02020603050405020304" pitchFamily="18" charset="0"/>
                <a:ea typeface="MS Mincho" panose="02020609040205080304" pitchFamily="49" charset="-128"/>
              </a:rPr>
              <a:t>технології</a:t>
            </a:r>
            <a:r>
              <a:rPr lang="en-US" sz="2000" dirty="0">
                <a:latin typeface="Times New Roman" panose="02020603050405020304" pitchFamily="18" charset="0"/>
                <a:ea typeface="MS Mincho" panose="02020609040205080304" pitchFamily="49" charset="-128"/>
              </a:rPr>
              <a:t> </a:t>
            </a:r>
            <a:r>
              <a:rPr lang="en-US" sz="2000" dirty="0" err="1">
                <a:latin typeface="Times New Roman" panose="02020603050405020304" pitchFamily="18" charset="0"/>
                <a:ea typeface="MS Mincho" panose="02020609040205080304" pitchFamily="49" charset="-128"/>
              </a:rPr>
              <a:t>блокчейн</a:t>
            </a:r>
            <a:r>
              <a:rPr lang="en-US" sz="2000" dirty="0">
                <a:latin typeface="Times New Roman" panose="02020603050405020304" pitchFamily="18" charset="0"/>
                <a:ea typeface="MS Mincho" panose="02020609040205080304" pitchFamily="49" charset="-128"/>
              </a:rPr>
              <a:t> з </a:t>
            </a:r>
            <a:r>
              <a:rPr lang="en-US" sz="2000" dirty="0" err="1">
                <a:latin typeface="Times New Roman" panose="02020603050405020304" pitchFamily="18" charset="0"/>
                <a:ea typeface="MS Mincho" panose="02020609040205080304" pitchFamily="49" charset="-128"/>
              </a:rPr>
              <a:t>традиційною</a:t>
            </a:r>
            <a:r>
              <a:rPr lang="en-US" sz="2000" dirty="0">
                <a:latin typeface="Times New Roman" panose="02020603050405020304" pitchFamily="18" charset="0"/>
                <a:ea typeface="MS Mincho" panose="02020609040205080304" pitchFamily="49" charset="-128"/>
              </a:rPr>
              <a:t> </a:t>
            </a:r>
            <a:r>
              <a:rPr lang="en-US" sz="2000" dirty="0" err="1">
                <a:latin typeface="Times New Roman" panose="02020603050405020304" pitchFamily="18" charset="0"/>
                <a:ea typeface="MS Mincho" panose="02020609040205080304" pitchFamily="49" charset="-128"/>
              </a:rPr>
              <a:t>системою</a:t>
            </a:r>
            <a:r>
              <a:rPr lang="en-US" sz="2000" dirty="0">
                <a:latin typeface="Times New Roman" panose="02020603050405020304" pitchFamily="18" charset="0"/>
                <a:ea typeface="MS Mincho" panose="02020609040205080304" pitchFamily="49" charset="-128"/>
              </a:rPr>
              <a:t> </a:t>
            </a:r>
            <a:r>
              <a:rPr lang="en-US" sz="2000" dirty="0" err="1">
                <a:latin typeface="Times New Roman" panose="02020603050405020304" pitchFamily="18" charset="0"/>
                <a:ea typeface="MS Mincho" panose="02020609040205080304" pitchFamily="49" charset="-128"/>
              </a:rPr>
              <a:t>баз</a:t>
            </a:r>
            <a:r>
              <a:rPr lang="en-US" sz="2000" dirty="0">
                <a:latin typeface="Times New Roman" panose="02020603050405020304" pitchFamily="18" charset="0"/>
                <a:ea typeface="MS Mincho" panose="02020609040205080304" pitchFamily="49" charset="-128"/>
              </a:rPr>
              <a:t> </a:t>
            </a:r>
            <a:r>
              <a:rPr lang="en-US" sz="2000" dirty="0" err="1">
                <a:latin typeface="Times New Roman" panose="02020603050405020304" pitchFamily="18" charset="0"/>
                <a:ea typeface="MS Mincho" panose="02020609040205080304" pitchFamily="49" charset="-128"/>
              </a:rPr>
              <a:t>даних</a:t>
            </a:r>
            <a:endParaRPr lang="en-US" sz="2000" dirty="0">
              <a:latin typeface="Times New Roman" panose="02020603050405020304" pitchFamily="18" charset="0"/>
              <a:ea typeface="MS Mincho" panose="02020609040205080304" pitchFamily="49" charset="-128"/>
            </a:endParaRPr>
          </a:p>
        </p:txBody>
      </p:sp>
      <p:sp>
        <p:nvSpPr>
          <p:cNvPr id="19" name="Content Placeholder 18">
            <a:extLst>
              <a:ext uri="{FF2B5EF4-FFF2-40B4-BE49-F238E27FC236}">
                <a16:creationId xmlns:a16="http://schemas.microsoft.com/office/drawing/2014/main" id="{95631C5A-AED9-90C9-0965-FAC97E4B5E43}"/>
              </a:ext>
            </a:extLst>
          </p:cNvPr>
          <p:cNvSpPr>
            <a:spLocks noGrp="1"/>
          </p:cNvSpPr>
          <p:nvPr>
            <p:ph idx="1"/>
          </p:nvPr>
        </p:nvSpPr>
        <p:spPr>
          <a:xfrm>
            <a:off x="804672" y="2858703"/>
            <a:ext cx="4475892" cy="3042547"/>
          </a:xfrm>
        </p:spPr>
        <p:txBody>
          <a:bodyPr vert="horz" lIns="91440" tIns="45720" rIns="91440" bIns="45720" rtlCol="0">
            <a:normAutofit lnSpcReduction="10000"/>
          </a:bodyPr>
          <a:lstStyle/>
          <a:p>
            <a:pPr marL="0" indent="0">
              <a:lnSpc>
                <a:spcPct val="90000"/>
              </a:lnSpc>
              <a:buNone/>
            </a:pP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Переваги</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a:t>
            </a:r>
          </a:p>
          <a:p>
            <a:pPr marL="285750">
              <a:lnSpc>
                <a:spcPct val="90000"/>
              </a:lnSpc>
              <a:buClr>
                <a:schemeClr val="bg1"/>
              </a:buClr>
            </a:pP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Аудит</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захист</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від</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несанкціонованих</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змін</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і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можливість</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відстеження</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доступу</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до</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файлів</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a:t>
            </a:r>
          </a:p>
          <a:p>
            <a:pPr marL="285750">
              <a:lnSpc>
                <a:spcPct val="90000"/>
              </a:lnSpc>
              <a:buClr>
                <a:schemeClr val="bg1"/>
              </a:buClr>
            </a:pP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Зберігання</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великої</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кількості</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зображень</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a:t>
            </a:r>
          </a:p>
          <a:p>
            <a:pPr marL="285750">
              <a:lnSpc>
                <a:spcPct val="90000"/>
              </a:lnSpc>
              <a:buClr>
                <a:schemeClr val="bg1"/>
              </a:buClr>
            </a:pP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Синхронізація</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записів</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забезпечення</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цілісності</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даних</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 в </a:t>
            </a:r>
            <a:r>
              <a:rPr lang="en-US" cap="all" spc="200" dirty="0" err="1">
                <a:solidFill>
                  <a:schemeClr val="bg1"/>
                </a:solidFill>
                <a:effectLst>
                  <a:outerShdw blurRad="38100" dist="38100" dir="2700000" algn="tl">
                    <a:srgbClr val="000000">
                      <a:alpha val="43137"/>
                    </a:srgbClr>
                  </a:outerShdw>
                </a:effectLst>
                <a:latin typeface="Georgia Pro" panose="020F0502020204030204" pitchFamily="18" charset="0"/>
              </a:rPr>
              <a:t>системі</a:t>
            </a:r>
            <a:r>
              <a:rPr lang="en-US" cap="all" spc="200" dirty="0">
                <a:solidFill>
                  <a:schemeClr val="bg1"/>
                </a:solidFill>
                <a:effectLst>
                  <a:outerShdw blurRad="38100" dist="38100" dir="2700000" algn="tl">
                    <a:srgbClr val="000000">
                      <a:alpha val="43137"/>
                    </a:srgbClr>
                  </a:outerShdw>
                </a:effectLst>
                <a:latin typeface="Georgia Pro" panose="020F0502020204030204" pitchFamily="18" charset="0"/>
              </a:rPr>
              <a:t>.</a:t>
            </a:r>
          </a:p>
        </p:txBody>
      </p:sp>
      <p:sp>
        <p:nvSpPr>
          <p:cNvPr id="34" name="Rectangle 33">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diagram of a software system&#10;&#10;AI-generated content may be incorrect.">
            <a:extLst>
              <a:ext uri="{FF2B5EF4-FFF2-40B4-BE49-F238E27FC236}">
                <a16:creationId xmlns:a16="http://schemas.microsoft.com/office/drawing/2014/main" id="{0EC16C28-0B52-83C5-CF8D-5CE937B46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692" y="1846013"/>
            <a:ext cx="4159568" cy="2849304"/>
          </a:xfrm>
          <a:prstGeom prst="rect">
            <a:avLst/>
          </a:prstGeom>
        </p:spPr>
      </p:pic>
    </p:spTree>
    <p:extLst>
      <p:ext uri="{BB962C8B-B14F-4D97-AF65-F5344CB8AC3E}">
        <p14:creationId xmlns:p14="http://schemas.microsoft.com/office/powerpoint/2010/main" val="6438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C759BEEE-47F9-53BE-23C7-0EC849CE4E3D}"/>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31A1F1-A749-8D3A-FF83-E6361F212779}"/>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ormAutofit/>
          </a:bodyPr>
          <a:lstStyle/>
          <a:p>
            <a:r>
              <a:rPr lang="en-US" sz="2000" dirty="0" err="1">
                <a:latin typeface="Times New Roman" panose="02020603050405020304" pitchFamily="18" charset="0"/>
                <a:ea typeface="MS Mincho" panose="02020609040205080304" pitchFamily="49" charset="-128"/>
              </a:rPr>
              <a:t>Архітектура</a:t>
            </a:r>
            <a:r>
              <a:rPr lang="en-US" sz="2000" dirty="0">
                <a:latin typeface="Times New Roman" panose="02020603050405020304" pitchFamily="18" charset="0"/>
                <a:ea typeface="MS Mincho" panose="02020609040205080304" pitchFamily="49" charset="-128"/>
              </a:rPr>
              <a:t> </a:t>
            </a:r>
            <a:r>
              <a:rPr lang="en-US" sz="2000" dirty="0" err="1">
                <a:latin typeface="Times New Roman" panose="02020603050405020304" pitchFamily="18" charset="0"/>
                <a:ea typeface="MS Mincho" panose="02020609040205080304" pitchFamily="49" charset="-128"/>
              </a:rPr>
              <a:t>багатовимірного</a:t>
            </a:r>
            <a:r>
              <a:rPr lang="en-US" sz="2000" dirty="0">
                <a:latin typeface="Times New Roman" panose="02020603050405020304" pitchFamily="18" charset="0"/>
                <a:ea typeface="MS Mincho" panose="02020609040205080304" pitchFamily="49" charset="-128"/>
              </a:rPr>
              <a:t> </a:t>
            </a:r>
            <a:r>
              <a:rPr lang="en-US" sz="2000" dirty="0" err="1">
                <a:latin typeface="Times New Roman" panose="02020603050405020304" pitchFamily="18" charset="0"/>
                <a:ea typeface="MS Mincho" panose="02020609040205080304" pitchFamily="49" charset="-128"/>
              </a:rPr>
              <a:t>сховища</a:t>
            </a:r>
            <a:r>
              <a:rPr lang="en-US" sz="2000" dirty="0">
                <a:latin typeface="Times New Roman" panose="02020603050405020304" pitchFamily="18" charset="0"/>
                <a:ea typeface="MS Mincho" panose="02020609040205080304" pitchFamily="49" charset="-128"/>
              </a:rPr>
              <a:t> </a:t>
            </a:r>
            <a:r>
              <a:rPr lang="en-US" sz="2000" dirty="0" err="1">
                <a:latin typeface="Times New Roman" panose="02020603050405020304" pitchFamily="18" charset="0"/>
                <a:ea typeface="MS Mincho" panose="02020609040205080304" pitchFamily="49" charset="-128"/>
              </a:rPr>
              <a:t>даних</a:t>
            </a:r>
            <a:endParaRPr lang="en-US" sz="2000" dirty="0">
              <a:latin typeface="Times New Roman" panose="02020603050405020304" pitchFamily="18" charset="0"/>
              <a:ea typeface="MS Mincho" panose="02020609040205080304" pitchFamily="49" charset="-128"/>
            </a:endParaRPr>
          </a:p>
        </p:txBody>
      </p:sp>
      <p:sp>
        <p:nvSpPr>
          <p:cNvPr id="4" name="Content Placeholder 3">
            <a:extLst>
              <a:ext uri="{FF2B5EF4-FFF2-40B4-BE49-F238E27FC236}">
                <a16:creationId xmlns:a16="http://schemas.microsoft.com/office/drawing/2014/main" id="{BEAB0533-DBAD-8FAF-447E-91563480A49B}"/>
              </a:ext>
            </a:extLst>
          </p:cNvPr>
          <p:cNvSpPr>
            <a:spLocks noGrp="1"/>
          </p:cNvSpPr>
          <p:nvPr>
            <p:ph idx="1"/>
          </p:nvPr>
        </p:nvSpPr>
        <p:spPr>
          <a:xfrm>
            <a:off x="804672" y="2858703"/>
            <a:ext cx="4475892" cy="3042547"/>
          </a:xfrm>
        </p:spPr>
        <p:txBody>
          <a:bodyPr vert="horz" lIns="91440" tIns="45720" rIns="91440" bIns="45720" rtlCol="0">
            <a:normAutofit/>
          </a:bodyPr>
          <a:lstStyle/>
          <a:p>
            <a:pPr marL="0" indent="0">
              <a:buNone/>
            </a:pP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Переваги</a:t>
            </a:r>
            <a:r>
              <a:rPr lang="en-US" cap="all" spc="200" dirty="0">
                <a:solidFill>
                  <a:srgbClr val="FFFFFF"/>
                </a:solidFill>
                <a:effectLst>
                  <a:outerShdw blurRad="38100" dist="38100" dir="2700000" algn="tl">
                    <a:srgbClr val="000000">
                      <a:alpha val="43137"/>
                    </a:srgbClr>
                  </a:outerShdw>
                </a:effectLst>
                <a:latin typeface="Georgia Pro" panose="02040502050405020303" pitchFamily="18" charset="0"/>
              </a:rPr>
              <a:t>:</a:t>
            </a:r>
          </a:p>
          <a:p>
            <a:pPr marL="342900" indent="-285750">
              <a:buClr>
                <a:schemeClr val="bg1"/>
              </a:buClr>
            </a:pP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Кешування</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a:t>
            </a:r>
          </a:p>
          <a:p>
            <a:pPr marL="342900" indent="-285750">
              <a:buClr>
                <a:schemeClr val="bg1"/>
              </a:buClr>
            </a:pP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можливість</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отримувати</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агреговані</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дані</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які</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корисні</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для</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аналітики</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та</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прийняття</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бізнес-рішень</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a:t>
            </a:r>
          </a:p>
        </p:txBody>
      </p:sp>
      <p:sp>
        <p:nvSpPr>
          <p:cNvPr id="39" name="Rectangle 38">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data storage&#10;&#10;Description automatically generated">
            <a:extLst>
              <a:ext uri="{FF2B5EF4-FFF2-40B4-BE49-F238E27FC236}">
                <a16:creationId xmlns:a16="http://schemas.microsoft.com/office/drawing/2014/main" id="{6FC33945-CE2D-0A99-CF82-360B261D2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064692" y="2303566"/>
            <a:ext cx="4159568" cy="1934198"/>
          </a:xfrm>
          <a:prstGeom prst="rect">
            <a:avLst/>
          </a:prstGeom>
          <a:noFill/>
        </p:spPr>
      </p:pic>
    </p:spTree>
    <p:extLst>
      <p:ext uri="{BB962C8B-B14F-4D97-AF65-F5344CB8AC3E}">
        <p14:creationId xmlns:p14="http://schemas.microsoft.com/office/powerpoint/2010/main" val="208231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6854C35F-9D53-1E71-E9D0-669C0679A9D2}"/>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42539-471A-D4E1-7623-3CDC5B6236A0}"/>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sz="2400" dirty="0" err="1">
                <a:latin typeface="Times New Roman" panose="02020603050405020304" pitchFamily="18" charset="0"/>
                <a:ea typeface="MS Mincho" panose="02020609040205080304" pitchFamily="49" charset="-128"/>
              </a:rPr>
              <a:t>гібридне</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хмарне</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сховище</a:t>
            </a:r>
            <a:endParaRPr lang="en-US" sz="2400" dirty="0">
              <a:latin typeface="Times New Roman" panose="02020603050405020304" pitchFamily="18" charset="0"/>
              <a:ea typeface="MS Mincho" panose="02020609040205080304" pitchFamily="49" charset="-128"/>
            </a:endParaRPr>
          </a:p>
        </p:txBody>
      </p:sp>
      <p:sp>
        <p:nvSpPr>
          <p:cNvPr id="6" name="TextBox 5">
            <a:extLst>
              <a:ext uri="{FF2B5EF4-FFF2-40B4-BE49-F238E27FC236}">
                <a16:creationId xmlns:a16="http://schemas.microsoft.com/office/drawing/2014/main" id="{472A9124-4FC4-6740-F003-64293FF6E040}"/>
              </a:ext>
            </a:extLst>
          </p:cNvPr>
          <p:cNvSpPr txBox="1"/>
          <p:nvPr/>
        </p:nvSpPr>
        <p:spPr>
          <a:xfrm>
            <a:off x="804672" y="2858703"/>
            <a:ext cx="4475892" cy="3042547"/>
          </a:xfrm>
          <a:prstGeom prst="rect">
            <a:avLst/>
          </a:prstGeom>
        </p:spPr>
        <p:txBody>
          <a:bodyPr vert="horz" lIns="91440" tIns="45720" rIns="91440" bIns="45720" rtlCol="0">
            <a:normAutofit/>
          </a:bodyPr>
          <a:lstStyle/>
          <a:p>
            <a:pPr defTabSz="914400">
              <a:spcBef>
                <a:spcPts val="1000"/>
              </a:spcBef>
              <a:buClr>
                <a:schemeClr val="accent2"/>
              </a:buClr>
            </a:pP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Переваги</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a:t>
            </a:r>
          </a:p>
          <a:p>
            <a:pPr marL="342900" indent="-285750" defTabSz="914400">
              <a:spcBef>
                <a:spcPts val="1000"/>
              </a:spcBef>
              <a:buClr>
                <a:schemeClr val="bg1"/>
              </a:buClr>
              <a:buFont typeface="Arial" panose="020B0604020202020204" pitchFamily="34" charset="0"/>
              <a:buChar char="•"/>
            </a:pP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динамічне</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розвантаження</a:t>
            </a:r>
            <a:endPar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endParaRPr>
          </a:p>
          <a:p>
            <a:pPr marL="342900" indent="-285750" defTabSz="914400">
              <a:spcBef>
                <a:spcPts val="1000"/>
              </a:spcBef>
              <a:buClr>
                <a:schemeClr val="bg1"/>
              </a:buClr>
              <a:buFont typeface="Arial" panose="020B0604020202020204" pitchFamily="34" charset="0"/>
              <a:buChar char="•"/>
            </a:pP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Оптимізація</a:t>
            </a:r>
            <a:r>
              <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rPr>
              <a:t> </a:t>
            </a:r>
            <a:r>
              <a:rPr lang="en-US" cap="all" spc="200" dirty="0" err="1">
                <a:solidFill>
                  <a:schemeClr val="bg1"/>
                </a:solidFill>
                <a:effectLst>
                  <a:outerShdw blurRad="38100" dist="38100" dir="2700000" algn="tl">
                    <a:srgbClr val="000000">
                      <a:alpha val="43137"/>
                    </a:srgbClr>
                  </a:outerShdw>
                </a:effectLst>
                <a:latin typeface="Georgia Pro" panose="02040502050405020303" pitchFamily="18" charset="0"/>
              </a:rPr>
              <a:t>витрат</a:t>
            </a:r>
            <a:endParaRPr lang="en-US" cap="all" spc="200" dirty="0">
              <a:solidFill>
                <a:schemeClr val="bg1"/>
              </a:solidFill>
              <a:effectLst>
                <a:outerShdw blurRad="38100" dist="38100" dir="2700000" algn="tl">
                  <a:srgbClr val="000000">
                    <a:alpha val="43137"/>
                  </a:srgbClr>
                </a:outerShdw>
              </a:effectLst>
              <a:latin typeface="Georgia Pro" panose="02040502050405020303" pitchFamily="18" charset="0"/>
            </a:endParaRPr>
          </a:p>
        </p:txBody>
      </p:sp>
      <p:sp>
        <p:nvSpPr>
          <p:cNvPr id="29" name="Rectangle 28">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diagram of a cloud storage manager&#10;&#10;AI-generated content may be incorrect.">
            <a:extLst>
              <a:ext uri="{FF2B5EF4-FFF2-40B4-BE49-F238E27FC236}">
                <a16:creationId xmlns:a16="http://schemas.microsoft.com/office/drawing/2014/main" id="{3B805FAA-897A-3D7A-24A4-1B537F003CA3}"/>
              </a:ext>
            </a:extLst>
          </p:cNvPr>
          <p:cNvPicPr>
            <a:picLocks noGrp="1" noChangeAspect="1"/>
          </p:cNvPicPr>
          <p:nvPr>
            <p:ph idx="1"/>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24000" contrast="67000"/>
                    </a14:imgEffect>
                  </a14:imgLayer>
                </a14:imgProps>
              </a:ext>
            </a:extLst>
          </a:blip>
          <a:srcRect l="-25" t="8971" r="25" b="3477"/>
          <a:stretch/>
        </p:blipFill>
        <p:spPr bwMode="auto">
          <a:xfrm>
            <a:off x="7064692" y="2118951"/>
            <a:ext cx="4159568" cy="2303428"/>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227733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81313-63DF-6B63-F584-77AEE306A95E}"/>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dirty="0" err="1">
                <a:latin typeface="Times New Roman" panose="02020603050405020304" pitchFamily="18" charset="0"/>
                <a:ea typeface="MS Mincho" panose="02020609040205080304" pitchFamily="49" charset="-128"/>
              </a:rPr>
              <a:t>Алгоритми</a:t>
            </a:r>
            <a:r>
              <a:rPr lang="en-US" sz="3600" b="1" dirty="0"/>
              <a:t> </a:t>
            </a:r>
            <a:r>
              <a:rPr lang="en-US" dirty="0" err="1">
                <a:latin typeface="Times New Roman" panose="02020603050405020304" pitchFamily="18" charset="0"/>
                <a:ea typeface="MS Mincho" panose="02020609040205080304" pitchFamily="49" charset="-128"/>
              </a:rPr>
              <a:t>шифрування</a:t>
            </a:r>
            <a:endParaRPr lang="en-US" dirty="0">
              <a:latin typeface="Times New Roman" panose="02020603050405020304" pitchFamily="18" charset="0"/>
              <a:ea typeface="MS Mincho" panose="02020609040205080304" pitchFamily="49" charset="-128"/>
            </a:endParaRPr>
          </a:p>
        </p:txBody>
      </p:sp>
      <p:graphicFrame>
        <p:nvGraphicFramePr>
          <p:cNvPr id="10" name="Content Placeholder 9">
            <a:extLst>
              <a:ext uri="{FF2B5EF4-FFF2-40B4-BE49-F238E27FC236}">
                <a16:creationId xmlns:a16="http://schemas.microsoft.com/office/drawing/2014/main" id="{198DC758-E46E-AD1E-AA65-0AC539F20362}"/>
              </a:ext>
            </a:extLst>
          </p:cNvPr>
          <p:cNvGraphicFramePr>
            <a:graphicFrameLocks noGrp="1"/>
          </p:cNvGraphicFramePr>
          <p:nvPr>
            <p:ph idx="1"/>
            <p:extLst>
              <p:ext uri="{D42A27DB-BD31-4B8C-83A1-F6EECF244321}">
                <p14:modId xmlns:p14="http://schemas.microsoft.com/office/powerpoint/2010/main" val="104669206"/>
              </p:ext>
            </p:extLst>
          </p:nvPr>
        </p:nvGraphicFramePr>
        <p:xfrm>
          <a:off x="635267" y="803888"/>
          <a:ext cx="10921469" cy="2973688"/>
        </p:xfrm>
        <a:graphic>
          <a:graphicData uri="http://schemas.openxmlformats.org/drawingml/2006/table">
            <a:tbl>
              <a:tblPr firstRow="1" bandRow="1">
                <a:noFill/>
                <a:tableStyleId>{5C22544A-7EE6-4342-B048-85BDC9FD1C3A}</a:tableStyleId>
              </a:tblPr>
              <a:tblGrid>
                <a:gridCol w="2220351">
                  <a:extLst>
                    <a:ext uri="{9D8B030D-6E8A-4147-A177-3AD203B41FA5}">
                      <a16:colId xmlns:a16="http://schemas.microsoft.com/office/drawing/2014/main" val="3798986753"/>
                    </a:ext>
                  </a:extLst>
                </a:gridCol>
                <a:gridCol w="1715211">
                  <a:extLst>
                    <a:ext uri="{9D8B030D-6E8A-4147-A177-3AD203B41FA5}">
                      <a16:colId xmlns:a16="http://schemas.microsoft.com/office/drawing/2014/main" val="3533307962"/>
                    </a:ext>
                  </a:extLst>
                </a:gridCol>
                <a:gridCol w="2480290">
                  <a:extLst>
                    <a:ext uri="{9D8B030D-6E8A-4147-A177-3AD203B41FA5}">
                      <a16:colId xmlns:a16="http://schemas.microsoft.com/office/drawing/2014/main" val="3141780415"/>
                    </a:ext>
                  </a:extLst>
                </a:gridCol>
                <a:gridCol w="2382659">
                  <a:extLst>
                    <a:ext uri="{9D8B030D-6E8A-4147-A177-3AD203B41FA5}">
                      <a16:colId xmlns:a16="http://schemas.microsoft.com/office/drawing/2014/main" val="2311563773"/>
                    </a:ext>
                  </a:extLst>
                </a:gridCol>
                <a:gridCol w="2122958">
                  <a:extLst>
                    <a:ext uri="{9D8B030D-6E8A-4147-A177-3AD203B41FA5}">
                      <a16:colId xmlns:a16="http://schemas.microsoft.com/office/drawing/2014/main" val="2035914964"/>
                    </a:ext>
                  </a:extLst>
                </a:gridCol>
              </a:tblGrid>
              <a:tr h="733508">
                <a:tc>
                  <a:txBody>
                    <a:bodyPr/>
                    <a:lstStyle/>
                    <a:p>
                      <a:pPr algn="ctr">
                        <a:buNone/>
                      </a:pPr>
                      <a:r>
                        <a:rPr lang="uk-UA" sz="2000" b="0" kern="1200" dirty="0">
                          <a:solidFill>
                            <a:schemeClr val="tx1">
                              <a:lumMod val="75000"/>
                              <a:lumOff val="25000"/>
                            </a:schemeClr>
                          </a:solidFill>
                          <a:latin typeface="Georgia Pro" panose="02040502050405020303" pitchFamily="18" charset="0"/>
                          <a:ea typeface="+mn-ea"/>
                          <a:cs typeface="+mn-cs"/>
                        </a:rPr>
                        <a:t>Алгоритм</a:t>
                      </a:r>
                      <a:endParaRPr lang="ru-UA" sz="2000" b="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uk-UA" sz="2000" b="0" kern="1200" dirty="0">
                          <a:solidFill>
                            <a:schemeClr val="tx1">
                              <a:lumMod val="75000"/>
                              <a:lumOff val="25000"/>
                            </a:schemeClr>
                          </a:solidFill>
                          <a:latin typeface="Georgia Pro" panose="02040502050405020303" pitchFamily="18" charset="0"/>
                          <a:ea typeface="+mn-ea"/>
                          <a:cs typeface="+mn-cs"/>
                        </a:rPr>
                        <a:t>Тип</a:t>
                      </a:r>
                      <a:endParaRPr lang="ru-UA" sz="2000" b="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uk-UA" sz="2000" b="0" kern="1200" dirty="0">
                          <a:solidFill>
                            <a:schemeClr val="tx1">
                              <a:lumMod val="75000"/>
                              <a:lumOff val="25000"/>
                            </a:schemeClr>
                          </a:solidFill>
                          <a:latin typeface="Georgia Pro" panose="02040502050405020303" pitchFamily="18" charset="0"/>
                          <a:ea typeface="+mn-ea"/>
                          <a:cs typeface="+mn-cs"/>
                        </a:rPr>
                        <a:t>Ключ</a:t>
                      </a:r>
                      <a:endParaRPr lang="ru-UA" sz="2000" b="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uk-UA" sz="2000" b="0" kern="1200" dirty="0">
                          <a:solidFill>
                            <a:schemeClr val="tx1">
                              <a:lumMod val="75000"/>
                              <a:lumOff val="25000"/>
                            </a:schemeClr>
                          </a:solidFill>
                          <a:latin typeface="Georgia Pro" panose="02040502050405020303" pitchFamily="18" charset="0"/>
                          <a:ea typeface="+mn-ea"/>
                          <a:cs typeface="+mn-cs"/>
                        </a:rPr>
                        <a:t>Сильні сторони</a:t>
                      </a:r>
                      <a:endParaRPr lang="en-US" sz="2000" b="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buNone/>
                      </a:pPr>
                      <a:r>
                        <a:rPr lang="uk-UA" sz="2000" b="0" kern="1200" dirty="0">
                          <a:solidFill>
                            <a:schemeClr val="tx1">
                              <a:lumMod val="75000"/>
                              <a:lumOff val="25000"/>
                            </a:schemeClr>
                          </a:solidFill>
                          <a:latin typeface="Georgia Pro" panose="02040502050405020303" pitchFamily="18" charset="0"/>
                          <a:ea typeface="+mn-ea"/>
                          <a:cs typeface="+mn-cs"/>
                        </a:rPr>
                        <a:t>Обмеження</a:t>
                      </a:r>
                      <a:endParaRPr lang="ru-UA" sz="2000" b="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09122"/>
                  </a:ext>
                </a:extLst>
              </a:tr>
              <a:tr h="409108">
                <a:tc>
                  <a:txBody>
                    <a:bodyPr/>
                    <a:lstStyle/>
                    <a:p>
                      <a:pPr algn="just">
                        <a:buNone/>
                      </a:pPr>
                      <a:r>
                        <a:rPr lang="uk-UA" sz="1300" kern="1200" dirty="0">
                          <a:solidFill>
                            <a:schemeClr val="tx1">
                              <a:lumMod val="75000"/>
                              <a:lumOff val="25000"/>
                            </a:schemeClr>
                          </a:solidFill>
                          <a:latin typeface="Georgia Pro" panose="02040502050405020303" pitchFamily="18" charset="0"/>
                          <a:ea typeface="+mn-ea"/>
                          <a:cs typeface="+mn-cs"/>
                        </a:rPr>
                        <a:t>AES-256</a:t>
                      </a:r>
                      <a:endParaRPr lang="ru-UA" sz="130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dirty="0">
                          <a:solidFill>
                            <a:schemeClr val="tx1">
                              <a:lumMod val="75000"/>
                              <a:lumOff val="25000"/>
                            </a:schemeClr>
                          </a:solidFill>
                          <a:latin typeface="Georgia Pro" panose="02040502050405020303" pitchFamily="18" charset="0"/>
                          <a:ea typeface="+mn-ea"/>
                          <a:cs typeface="+mn-cs"/>
                        </a:rPr>
                        <a:t>Симетричний</a:t>
                      </a:r>
                      <a:endParaRPr lang="ru-UA" sz="130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en-US" sz="1300" kern="1200">
                          <a:solidFill>
                            <a:schemeClr val="tx1">
                              <a:lumMod val="75000"/>
                              <a:lumOff val="25000"/>
                            </a:schemeClr>
                          </a:solidFill>
                          <a:latin typeface="Georgia Pro" panose="02040502050405020303" pitchFamily="18" charset="0"/>
                          <a:ea typeface="+mn-ea"/>
                          <a:cs typeface="+mn-cs"/>
                        </a:rPr>
                        <a:t>256-bit</a:t>
                      </a:r>
                      <a:endParaRPr lang="ru-UA" sz="1300" kern="120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a:solidFill>
                            <a:schemeClr val="tx1">
                              <a:lumMod val="75000"/>
                              <a:lumOff val="25000"/>
                            </a:schemeClr>
                          </a:solidFill>
                          <a:latin typeface="Georgia Pro" panose="02040502050405020303" pitchFamily="18" charset="0"/>
                          <a:ea typeface="+mn-ea"/>
                          <a:cs typeface="+mn-cs"/>
                        </a:rPr>
                        <a:t>Безпечний, швидкий</a:t>
                      </a:r>
                      <a:endParaRPr lang="ru-UA" sz="1300" kern="120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ru-UA" sz="1300" kern="1200">
                          <a:solidFill>
                            <a:schemeClr val="tx1">
                              <a:lumMod val="75000"/>
                              <a:lumOff val="25000"/>
                            </a:schemeClr>
                          </a:solidFill>
                          <a:latin typeface="Georgia Pro" panose="02040502050405020303" pitchFamily="18" charset="0"/>
                          <a:ea typeface="+mn-ea"/>
                          <a:cs typeface="+mn-cs"/>
                        </a:rPr>
                        <a:t>—</a:t>
                      </a: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2143084"/>
                  </a:ext>
                </a:extLst>
              </a:tr>
              <a:tr h="409108">
                <a:tc>
                  <a:txBody>
                    <a:bodyPr/>
                    <a:lstStyle/>
                    <a:p>
                      <a:pPr algn="just">
                        <a:buNone/>
                      </a:pPr>
                      <a:r>
                        <a:rPr lang="en-US" sz="1300" kern="1200" dirty="0">
                          <a:solidFill>
                            <a:schemeClr val="tx1">
                              <a:lumMod val="75000"/>
                              <a:lumOff val="25000"/>
                            </a:schemeClr>
                          </a:solidFill>
                          <a:latin typeface="Georgia Pro" panose="02040502050405020303" pitchFamily="18" charset="0"/>
                          <a:ea typeface="+mn-ea"/>
                          <a:cs typeface="+mn-cs"/>
                        </a:rPr>
                        <a:t>RSA</a:t>
                      </a:r>
                      <a:endParaRPr lang="ru-UA" sz="130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dirty="0">
                          <a:solidFill>
                            <a:schemeClr val="tx1">
                              <a:lumMod val="75000"/>
                              <a:lumOff val="25000"/>
                            </a:schemeClr>
                          </a:solidFill>
                          <a:latin typeface="Georgia Pro" panose="02040502050405020303" pitchFamily="18" charset="0"/>
                          <a:ea typeface="+mn-ea"/>
                          <a:cs typeface="+mn-cs"/>
                        </a:rPr>
                        <a:t>Асиметричний</a:t>
                      </a:r>
                      <a:endParaRPr lang="ru-UA" sz="130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ru-UA" sz="1300" kern="1200" dirty="0">
                          <a:solidFill>
                            <a:schemeClr val="tx1">
                              <a:lumMod val="75000"/>
                              <a:lumOff val="25000"/>
                            </a:schemeClr>
                          </a:solidFill>
                          <a:latin typeface="Georgia Pro" panose="02040502050405020303" pitchFamily="18" charset="0"/>
                          <a:ea typeface="+mn-ea"/>
                          <a:cs typeface="+mn-cs"/>
                        </a:rPr>
                        <a:t>2048+</a:t>
                      </a: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a:solidFill>
                            <a:schemeClr val="tx1">
                              <a:lumMod val="75000"/>
                              <a:lumOff val="25000"/>
                            </a:schemeClr>
                          </a:solidFill>
                          <a:latin typeface="Georgia Pro" panose="02040502050405020303" pitchFamily="18" charset="0"/>
                          <a:ea typeface="+mn-ea"/>
                          <a:cs typeface="+mn-cs"/>
                        </a:rPr>
                        <a:t>Дуже безпечний</a:t>
                      </a:r>
                      <a:endParaRPr lang="ru-UA" sz="1300" kern="120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a:solidFill>
                            <a:schemeClr val="tx1">
                              <a:lumMod val="75000"/>
                              <a:lumOff val="25000"/>
                            </a:schemeClr>
                          </a:solidFill>
                          <a:latin typeface="Georgia Pro" panose="02040502050405020303" pitchFamily="18" charset="0"/>
                          <a:ea typeface="+mn-ea"/>
                          <a:cs typeface="+mn-cs"/>
                        </a:rPr>
                        <a:t>Повільний</a:t>
                      </a:r>
                      <a:endParaRPr lang="ru-UA" sz="1300" kern="120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247392"/>
                  </a:ext>
                </a:extLst>
              </a:tr>
              <a:tr h="409108">
                <a:tc>
                  <a:txBody>
                    <a:bodyPr/>
                    <a:lstStyle/>
                    <a:p>
                      <a:pPr algn="just">
                        <a:buNone/>
                      </a:pPr>
                      <a:r>
                        <a:rPr lang="en-GB" sz="1300" kern="1200">
                          <a:solidFill>
                            <a:schemeClr val="tx1">
                              <a:lumMod val="75000"/>
                              <a:lumOff val="25000"/>
                            </a:schemeClr>
                          </a:solidFill>
                          <a:latin typeface="Georgia Pro" panose="02040502050405020303" pitchFamily="18" charset="0"/>
                          <a:ea typeface="+mn-ea"/>
                          <a:cs typeface="+mn-cs"/>
                        </a:rPr>
                        <a:t>XOR</a:t>
                      </a:r>
                      <a:endParaRPr lang="ru-UA" sz="1300" kern="120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dirty="0">
                          <a:solidFill>
                            <a:schemeClr val="tx1">
                              <a:lumMod val="75000"/>
                              <a:lumOff val="25000"/>
                            </a:schemeClr>
                          </a:solidFill>
                          <a:latin typeface="Georgia Pro" panose="02040502050405020303" pitchFamily="18" charset="0"/>
                          <a:ea typeface="+mn-ea"/>
                          <a:cs typeface="+mn-cs"/>
                        </a:rPr>
                        <a:t>Побітовий</a:t>
                      </a:r>
                      <a:endParaRPr lang="ru-UA" sz="130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dirty="0">
                          <a:solidFill>
                            <a:schemeClr val="tx1">
                              <a:lumMod val="75000"/>
                              <a:lumOff val="25000"/>
                            </a:schemeClr>
                          </a:solidFill>
                          <a:latin typeface="Georgia Pro" panose="02040502050405020303" pitchFamily="18" charset="0"/>
                          <a:ea typeface="+mn-ea"/>
                          <a:cs typeface="+mn-cs"/>
                        </a:rPr>
                        <a:t>Довільний</a:t>
                      </a:r>
                      <a:endParaRPr lang="ru-UA" sz="130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a:solidFill>
                            <a:schemeClr val="tx1">
                              <a:lumMod val="75000"/>
                              <a:lumOff val="25000"/>
                            </a:schemeClr>
                          </a:solidFill>
                          <a:latin typeface="Georgia Pro" panose="02040502050405020303" pitchFamily="18" charset="0"/>
                          <a:ea typeface="+mn-ea"/>
                          <a:cs typeface="+mn-cs"/>
                        </a:rPr>
                        <a:t>Дуже швидкий</a:t>
                      </a:r>
                      <a:endParaRPr lang="ru-UA" sz="1300" kern="120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a:solidFill>
                            <a:schemeClr val="tx1">
                              <a:lumMod val="75000"/>
                              <a:lumOff val="25000"/>
                            </a:schemeClr>
                          </a:solidFill>
                          <a:latin typeface="Georgia Pro" panose="02040502050405020303" pitchFamily="18" charset="0"/>
                          <a:ea typeface="+mn-ea"/>
                          <a:cs typeface="+mn-cs"/>
                        </a:rPr>
                        <a:t>Слабкий захист</a:t>
                      </a:r>
                      <a:endParaRPr lang="ru-UA" sz="1300" kern="120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4120787"/>
                  </a:ext>
                </a:extLst>
              </a:tr>
              <a:tr h="409108">
                <a:tc>
                  <a:txBody>
                    <a:bodyPr/>
                    <a:lstStyle/>
                    <a:p>
                      <a:pPr algn="just">
                        <a:buNone/>
                      </a:pPr>
                      <a:r>
                        <a:rPr lang="en-GB" sz="1300" kern="1200">
                          <a:solidFill>
                            <a:schemeClr val="tx1">
                              <a:lumMod val="75000"/>
                              <a:lumOff val="25000"/>
                            </a:schemeClr>
                          </a:solidFill>
                          <a:latin typeface="Georgia Pro" panose="02040502050405020303" pitchFamily="18" charset="0"/>
                          <a:ea typeface="+mn-ea"/>
                          <a:cs typeface="+mn-cs"/>
                        </a:rPr>
                        <a:t>Fisher-Yates</a:t>
                      </a:r>
                      <a:endParaRPr lang="ru-UA" sz="1300" kern="120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a:solidFill>
                            <a:schemeClr val="tx1">
                              <a:lumMod val="75000"/>
                              <a:lumOff val="25000"/>
                            </a:schemeClr>
                          </a:solidFill>
                          <a:latin typeface="Georgia Pro" panose="02040502050405020303" pitchFamily="18" charset="0"/>
                          <a:ea typeface="+mn-ea"/>
                          <a:cs typeface="+mn-cs"/>
                        </a:rPr>
                        <a:t>Перестановка</a:t>
                      </a:r>
                      <a:endParaRPr lang="ru-UA" sz="1300" kern="120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UA" sz="1300" kern="1200" dirty="0">
                          <a:solidFill>
                            <a:schemeClr val="tx1">
                              <a:lumMod val="75000"/>
                              <a:lumOff val="25000"/>
                            </a:schemeClr>
                          </a:solidFill>
                          <a:latin typeface="Georgia Pro" panose="02040502050405020303" pitchFamily="18" charset="0"/>
                          <a:ea typeface="+mn-ea"/>
                          <a:cs typeface="+mn-cs"/>
                        </a:rPr>
                        <a:t>—</a:t>
                      </a: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dirty="0">
                          <a:solidFill>
                            <a:schemeClr val="tx1">
                              <a:lumMod val="75000"/>
                              <a:lumOff val="25000"/>
                            </a:schemeClr>
                          </a:solidFill>
                          <a:latin typeface="Georgia Pro" panose="02040502050405020303" pitchFamily="18" charset="0"/>
                          <a:ea typeface="+mn-ea"/>
                          <a:cs typeface="+mn-cs"/>
                        </a:rPr>
                        <a:t>Простий</a:t>
                      </a:r>
                      <a:endParaRPr lang="ru-UA" sz="130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a:solidFill>
                            <a:schemeClr val="tx1">
                              <a:lumMod val="75000"/>
                              <a:lumOff val="25000"/>
                            </a:schemeClr>
                          </a:solidFill>
                          <a:latin typeface="Georgia Pro" panose="02040502050405020303" pitchFamily="18" charset="0"/>
                          <a:ea typeface="+mn-ea"/>
                          <a:cs typeface="+mn-cs"/>
                        </a:rPr>
                        <a:t>Нестабільна кореляція</a:t>
                      </a:r>
                      <a:endParaRPr lang="ru-UA" sz="1300" kern="120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5851828"/>
                  </a:ext>
                </a:extLst>
              </a:tr>
              <a:tr h="603748">
                <a:tc>
                  <a:txBody>
                    <a:bodyPr/>
                    <a:lstStyle/>
                    <a:p>
                      <a:pPr algn="just">
                        <a:buNone/>
                      </a:pPr>
                      <a:r>
                        <a:rPr lang="en-US" sz="1300" kern="1200">
                          <a:solidFill>
                            <a:schemeClr val="tx1">
                              <a:lumMod val="75000"/>
                              <a:lumOff val="25000"/>
                            </a:schemeClr>
                          </a:solidFill>
                          <a:latin typeface="Georgia Pro" panose="02040502050405020303" pitchFamily="18" charset="0"/>
                          <a:ea typeface="+mn-ea"/>
                          <a:cs typeface="+mn-cs"/>
                        </a:rPr>
                        <a:t>DNA</a:t>
                      </a:r>
                      <a:endParaRPr lang="ru-UA" sz="1300" kern="120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a:solidFill>
                            <a:schemeClr val="tx1">
                              <a:lumMod val="75000"/>
                              <a:lumOff val="25000"/>
                            </a:schemeClr>
                          </a:solidFill>
                          <a:latin typeface="Georgia Pro" panose="02040502050405020303" pitchFamily="18" charset="0"/>
                          <a:ea typeface="+mn-ea"/>
                          <a:cs typeface="+mn-cs"/>
                        </a:rPr>
                        <a:t>Біоінспірований</a:t>
                      </a:r>
                      <a:endParaRPr lang="ru-UA" sz="1300" kern="120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uk-UA" sz="1300" kern="1200" dirty="0">
                          <a:solidFill>
                            <a:schemeClr val="tx1">
                              <a:lumMod val="75000"/>
                              <a:lumOff val="25000"/>
                            </a:schemeClr>
                          </a:solidFill>
                          <a:latin typeface="Georgia Pro" panose="02040502050405020303" pitchFamily="18" charset="0"/>
                          <a:ea typeface="+mn-ea"/>
                          <a:cs typeface="+mn-cs"/>
                        </a:rPr>
                        <a:t>Залежить від кодування ДНК</a:t>
                      </a:r>
                      <a:endParaRPr lang="ru-UA" sz="130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dirty="0">
                          <a:solidFill>
                            <a:schemeClr val="tx1">
                              <a:lumMod val="75000"/>
                              <a:lumOff val="25000"/>
                            </a:schemeClr>
                          </a:solidFill>
                          <a:latin typeface="Georgia Pro" panose="02040502050405020303" pitchFamily="18" charset="0"/>
                          <a:ea typeface="+mn-ea"/>
                          <a:cs typeface="+mn-cs"/>
                        </a:rPr>
                        <a:t>Стійкий до атак</a:t>
                      </a:r>
                      <a:endParaRPr lang="ru-UA" sz="130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buNone/>
                      </a:pPr>
                      <a:r>
                        <a:rPr lang="uk-UA" sz="1300" kern="1200" dirty="0">
                          <a:solidFill>
                            <a:schemeClr val="tx1">
                              <a:lumMod val="75000"/>
                              <a:lumOff val="25000"/>
                            </a:schemeClr>
                          </a:solidFill>
                          <a:latin typeface="Georgia Pro" panose="02040502050405020303" pitchFamily="18" charset="0"/>
                          <a:ea typeface="+mn-ea"/>
                          <a:cs typeface="+mn-cs"/>
                        </a:rPr>
                        <a:t>Складність реалізації</a:t>
                      </a:r>
                      <a:endParaRPr lang="ru-UA" sz="1300" kern="1200" dirty="0">
                        <a:solidFill>
                          <a:schemeClr val="tx1">
                            <a:lumMod val="75000"/>
                            <a:lumOff val="25000"/>
                          </a:schemeClr>
                        </a:solidFill>
                        <a:latin typeface="Georgia Pro" panose="02040502050405020303" pitchFamily="18" charset="0"/>
                        <a:ea typeface="+mn-ea"/>
                        <a:cs typeface="+mn-cs"/>
                      </a:endParaRPr>
                    </a:p>
                  </a:txBody>
                  <a:tcPr marL="175541" marR="131655" marT="87770" marB="877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1596825"/>
                  </a:ext>
                </a:extLst>
              </a:tr>
            </a:tbl>
          </a:graphicData>
        </a:graphic>
      </p:graphicFrame>
    </p:spTree>
    <p:extLst>
      <p:ext uri="{BB962C8B-B14F-4D97-AF65-F5344CB8AC3E}">
        <p14:creationId xmlns:p14="http://schemas.microsoft.com/office/powerpoint/2010/main" val="137407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22AAA-AFBE-5618-EAD0-D711C5A547C5}"/>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7FAC5-3981-F94A-5177-CBB069CB0114}"/>
              </a:ext>
            </a:extLst>
          </p:cNvPr>
          <p:cNvSpPr>
            <a:spLocks noGrp="1"/>
          </p:cNvSpPr>
          <p:nvPr>
            <p:ph type="title"/>
          </p:nvPr>
        </p:nvSpPr>
        <p:spPr>
          <a:xfrm>
            <a:off x="2231136" y="467418"/>
            <a:ext cx="7729728" cy="1188720"/>
          </a:xfrm>
          <a:solidFill>
            <a:srgbClr val="FFFFFF"/>
          </a:solidFill>
        </p:spPr>
        <p:txBody>
          <a:bodyPr>
            <a:normAutofit/>
          </a:bodyPr>
          <a:lstStyle/>
          <a:p>
            <a:r>
              <a:rPr lang="uk-UA" dirty="0">
                <a:latin typeface="Times New Roman" panose="02020603050405020304" pitchFamily="18" charset="0"/>
                <a:ea typeface="MS Mincho" panose="02020609040205080304" pitchFamily="49" charset="-128"/>
              </a:rPr>
              <a:t>Методологія</a:t>
            </a:r>
            <a:endParaRPr lang="ru-UA" dirty="0">
              <a:latin typeface="Times New Roman" panose="02020603050405020304" pitchFamily="18" charset="0"/>
              <a:ea typeface="MS Mincho" panose="02020609040205080304" pitchFamily="49" charset="-128"/>
            </a:endParaRPr>
          </a:p>
        </p:txBody>
      </p:sp>
      <p:sp>
        <p:nvSpPr>
          <p:cNvPr id="7" name="Content Placeholder 6">
            <a:extLst>
              <a:ext uri="{FF2B5EF4-FFF2-40B4-BE49-F238E27FC236}">
                <a16:creationId xmlns:a16="http://schemas.microsoft.com/office/drawing/2014/main" id="{D4F28A13-5024-4FF3-2CAB-8D1B409A6905}"/>
              </a:ext>
            </a:extLst>
          </p:cNvPr>
          <p:cNvSpPr>
            <a:spLocks noGrp="1"/>
          </p:cNvSpPr>
          <p:nvPr>
            <p:ph idx="1"/>
          </p:nvPr>
        </p:nvSpPr>
        <p:spPr>
          <a:xfrm>
            <a:off x="1706062" y="2291262"/>
            <a:ext cx="8779512" cy="2879256"/>
          </a:xfrm>
        </p:spPr>
        <p:txBody>
          <a:bodyPr>
            <a:normAutofit/>
          </a:bodyPr>
          <a:lstStyle/>
          <a:p>
            <a:r>
              <a:rPr lang="uk-UA" b="1" dirty="0" err="1">
                <a:solidFill>
                  <a:srgbClr val="404040"/>
                </a:solidFill>
                <a:latin typeface="Georgia Pro" panose="02040502050405020303" pitchFamily="18" charset="0"/>
              </a:rPr>
              <a:t>Датасет</a:t>
            </a:r>
            <a:r>
              <a:rPr lang="en-GB" dirty="0">
                <a:solidFill>
                  <a:srgbClr val="404040"/>
                </a:solidFill>
                <a:latin typeface="Georgia Pro" panose="02040502050405020303" pitchFamily="18" charset="0"/>
              </a:rPr>
              <a:t>: 100 </a:t>
            </a:r>
            <a:r>
              <a:rPr lang="uk-UA" dirty="0">
                <a:solidFill>
                  <a:srgbClr val="404040"/>
                </a:solidFill>
                <a:latin typeface="Georgia Pro" panose="02040502050405020303" pitchFamily="18" charset="0"/>
              </a:rPr>
              <a:t>картинок</a:t>
            </a:r>
            <a:r>
              <a:rPr lang="en-GB" dirty="0">
                <a:solidFill>
                  <a:srgbClr val="404040"/>
                </a:solidFill>
                <a:latin typeface="Georgia Pro" panose="02040502050405020303" pitchFamily="18" charset="0"/>
              </a:rPr>
              <a:t> (JPEG, PNG, TIFF…)  </a:t>
            </a:r>
            <a:endParaRPr lang="ru-UA" dirty="0">
              <a:solidFill>
                <a:srgbClr val="404040"/>
              </a:solidFill>
              <a:latin typeface="Georgia Pro" panose="02040502050405020303" pitchFamily="18" charset="0"/>
            </a:endParaRPr>
          </a:p>
          <a:p>
            <a:r>
              <a:rPr lang="uk-UA" b="1" dirty="0">
                <a:solidFill>
                  <a:srgbClr val="404040"/>
                </a:solidFill>
                <a:latin typeface="Georgia Pro" panose="02040502050405020303" pitchFamily="18" charset="0"/>
              </a:rPr>
              <a:t>Ключові метрики</a:t>
            </a:r>
            <a:r>
              <a:rPr lang="uk-UA" dirty="0">
                <a:solidFill>
                  <a:srgbClr val="404040"/>
                </a:solidFill>
                <a:latin typeface="Georgia Pro" panose="02040502050405020303" pitchFamily="18" charset="0"/>
              </a:rPr>
              <a:t>: Ентропія, Кореляція сусідніх пікселів, Час шифрування/дешифрування, Швидкість обробки, Затримка доступу </a:t>
            </a:r>
            <a:endParaRPr lang="ru-UA" dirty="0">
              <a:solidFill>
                <a:srgbClr val="404040"/>
              </a:solidFill>
              <a:latin typeface="Georgia Pro" panose="02040502050405020303" pitchFamily="18" charset="0"/>
            </a:endParaRPr>
          </a:p>
          <a:p>
            <a:r>
              <a:rPr lang="uk-UA" b="1" dirty="0">
                <a:solidFill>
                  <a:srgbClr val="404040"/>
                </a:solidFill>
                <a:latin typeface="Georgia Pro" panose="02040502050405020303" pitchFamily="18" charset="0"/>
              </a:rPr>
              <a:t>Програмні інструменти</a:t>
            </a:r>
            <a:r>
              <a:rPr lang="en-GB" dirty="0">
                <a:solidFill>
                  <a:srgbClr val="404040"/>
                </a:solidFill>
                <a:latin typeface="Georgia Pro" panose="02040502050405020303" pitchFamily="18" charset="0"/>
              </a:rPr>
              <a:t>: </a:t>
            </a:r>
            <a:r>
              <a:rPr lang="en-US" dirty="0">
                <a:solidFill>
                  <a:srgbClr val="404040"/>
                </a:solidFill>
                <a:latin typeface="Georgia Pro" panose="02040502050405020303" pitchFamily="18" charset="0"/>
              </a:rPr>
              <a:t>J</a:t>
            </a:r>
            <a:r>
              <a:rPr lang="en-GB" dirty="0">
                <a:solidFill>
                  <a:srgbClr val="404040"/>
                </a:solidFill>
                <a:latin typeface="Georgia Pro" panose="02040502050405020303" pitchFamily="18" charset="0"/>
              </a:rPr>
              <a:t>ava + spring boot, + </a:t>
            </a:r>
            <a:r>
              <a:rPr lang="ru-RU" dirty="0" err="1">
                <a:solidFill>
                  <a:srgbClr val="404040"/>
                </a:solidFill>
                <a:latin typeface="Georgia Pro" panose="02040502050405020303" pitchFamily="18" charset="0"/>
              </a:rPr>
              <a:t>Swing</a:t>
            </a:r>
            <a:r>
              <a:rPr lang="en-GB" dirty="0">
                <a:solidFill>
                  <a:srgbClr val="404040"/>
                </a:solidFill>
                <a:latin typeface="Georgia Pro" panose="02040502050405020303" pitchFamily="18" charset="0"/>
              </a:rPr>
              <a:t> </a:t>
            </a:r>
            <a:r>
              <a:rPr lang="en-GB" dirty="0" err="1">
                <a:solidFill>
                  <a:srgbClr val="404040"/>
                </a:solidFill>
                <a:latin typeface="Georgia Pro" panose="02040502050405020303" pitchFamily="18" charset="0"/>
              </a:rPr>
              <a:t>redis</a:t>
            </a:r>
            <a:r>
              <a:rPr lang="en-GB" dirty="0">
                <a:solidFill>
                  <a:srgbClr val="404040"/>
                </a:solidFill>
                <a:latin typeface="Georgia Pro" panose="02040502050405020303" pitchFamily="18" charset="0"/>
              </a:rPr>
              <a:t> cache</a:t>
            </a:r>
            <a:endParaRPr lang="ru-UA" dirty="0">
              <a:solidFill>
                <a:srgbClr val="404040"/>
              </a:solidFill>
              <a:latin typeface="Georgia Pro" panose="02040502050405020303" pitchFamily="18" charset="0"/>
            </a:endParaRPr>
          </a:p>
          <a:p>
            <a:endParaRPr lang="ru-UA" dirty="0">
              <a:solidFill>
                <a:srgbClr val="404040"/>
              </a:solidFill>
            </a:endParaRPr>
          </a:p>
        </p:txBody>
      </p:sp>
    </p:spTree>
    <p:extLst>
      <p:ext uri="{BB962C8B-B14F-4D97-AF65-F5344CB8AC3E}">
        <p14:creationId xmlns:p14="http://schemas.microsoft.com/office/powerpoint/2010/main" val="11784918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575</TotalTime>
  <Words>1518</Words>
  <Application>Microsoft Office PowerPoint</Application>
  <PresentationFormat>Widescreen</PresentationFormat>
  <Paragraphs>169</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Cambria Math</vt:lpstr>
      <vt:lpstr>Corbel</vt:lpstr>
      <vt:lpstr>Georgia Pro</vt:lpstr>
      <vt:lpstr>Gill Sans MT</vt:lpstr>
      <vt:lpstr>Times New Roman</vt:lpstr>
      <vt:lpstr>Parcel</vt:lpstr>
      <vt:lpstr>Дослідження моделей гібридного зберігання зображень для забезпечення безпеки  та конфіденційності даних</vt:lpstr>
      <vt:lpstr>Актуальність</vt:lpstr>
      <vt:lpstr>цілі</vt:lpstr>
      <vt:lpstr>Гібридні Системи</vt:lpstr>
      <vt:lpstr>технології блокчейн з традиційною системою баз даних</vt:lpstr>
      <vt:lpstr>Архітектура багатовимірного сховища даних</vt:lpstr>
      <vt:lpstr>гібридне хмарне сховище</vt:lpstr>
      <vt:lpstr>Алгоритми шифрування</vt:lpstr>
      <vt:lpstr>Методологія</vt:lpstr>
      <vt:lpstr>метрикИ</vt:lpstr>
      <vt:lpstr>Вибір хмари за допомогою задачі багатокритеріального Аналізу</vt:lpstr>
      <vt:lpstr>Програмний застосунок</vt:lpstr>
      <vt:lpstr>Результати експерименту</vt:lpstr>
      <vt:lpstr>Публікація</vt:lpstr>
      <vt:lpstr>Висновки</vt:lpstr>
      <vt:lpstr>подальший розвиток</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Maksym Kozynets</dc:creator>
  <cp:lastModifiedBy>Maksym Kozynets</cp:lastModifiedBy>
  <cp:revision>20</cp:revision>
  <dcterms:created xsi:type="dcterms:W3CDTF">2025-04-23T09:26:19Z</dcterms:created>
  <dcterms:modified xsi:type="dcterms:W3CDTF">2025-06-12T17:34:15Z</dcterms:modified>
</cp:coreProperties>
</file>