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49" r:id="rId2"/>
    <p:sldId id="550" r:id="rId3"/>
    <p:sldId id="551" r:id="rId4"/>
    <p:sldId id="552" r:id="rId5"/>
    <p:sldId id="553" r:id="rId6"/>
    <p:sldId id="556" r:id="rId7"/>
    <p:sldId id="557" r:id="rId8"/>
    <p:sldId id="55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FF"/>
    <a:srgbClr val="0000FF"/>
    <a:srgbClr val="0000CC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1"/>
    <p:restoredTop sz="94685"/>
  </p:normalViewPr>
  <p:slideViewPr>
    <p:cSldViewPr showGuides="1">
      <p:cViewPr varScale="1">
        <p:scale>
          <a:sx n="84" d="100"/>
          <a:sy n="84" d="100"/>
        </p:scale>
        <p:origin x="-1194" y="-84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页眉占位符 130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fontAlgn="base"/>
            <a:endParaRPr lang="zh-CN" altLang="en-US" sz="1200" strike="noStrike" noProof="1"/>
          </a:p>
        </p:txBody>
      </p:sp>
      <p:sp>
        <p:nvSpPr>
          <p:cNvPr id="130051" name="日期占位符 13005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fld id="{BB962C8B-B14F-4D97-AF65-F5344CB8AC3E}" type="datetime11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fontAlgn="base"/>
              <a:t>09:55:41</a:t>
            </a:fld>
            <a:endParaRPr lang="zh-CN" altLang="en-US" sz="1200" strike="noStrike" noProof="1"/>
          </a:p>
        </p:txBody>
      </p:sp>
      <p:sp>
        <p:nvSpPr>
          <p:cNvPr id="130052" name="页脚占位符 13005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 fontAlgn="base"/>
            <a:endParaRPr lang="zh-CN" altLang="en-US" sz="1200" strike="noStrike" noProof="1"/>
          </a:p>
        </p:txBody>
      </p:sp>
      <p:sp>
        <p:nvSpPr>
          <p:cNvPr id="130053" name="灯片编号占位符 13005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fontAlgn="base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521C92-A49A-4867-A77D-FA33BA68F30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2021/5/18</a:t>
            </a:fld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fontAlgn="base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fontAlgn="base"/>
              <a:t>2021/5/18</a:t>
            </a:fld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endParaRPr lang="en-US" altLang="zh-CN" strike="noStrike" noProof="1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z="20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algn="r" fontAlgn="base"/>
              <a:t>‹#›</a:t>
            </a:fld>
            <a:r>
              <a:rPr lang="en-US" altLang="zh-CN" sz="20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/129</a:t>
            </a:r>
            <a:endParaRPr lang="en-US" altLang="zh-CN" sz="2000" strike="noStrike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2021/5/18</a:t>
            </a:fld>
            <a:endParaRPr lang="zh-CN" altLang="en-US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pPr lvl="0" fontAlgn="base"/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787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）初始化：，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只包含源点即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S={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包含除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外的其他顶点，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中顶点</a:t>
            </a:r>
            <a:r>
              <a:rPr kumimoji="1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距离为边上的权值（若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）或∞（若</a:t>
            </a:r>
            <a:r>
              <a:rPr kumimoji="1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的出边邻接点）。     </a:t>
            </a:r>
          </a:p>
        </p:txBody>
      </p:sp>
      <p:sp>
        <p:nvSpPr>
          <p:cNvPr id="87042" name="Text Box 3"/>
          <p:cNvSpPr txBox="1"/>
          <p:nvPr/>
        </p:nvSpPr>
        <p:spPr>
          <a:xfrm>
            <a:off x="395288" y="404813"/>
            <a:ext cx="3671887" cy="457200"/>
          </a:xfrm>
          <a:prstGeom prst="rect">
            <a:avLst/>
          </a:prstGeom>
          <a:solidFill>
            <a:schemeClr val="folHlink"/>
          </a:solidFill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狄克斯特拉算法的过程</a:t>
            </a:r>
          </a:p>
        </p:txBody>
      </p:sp>
      <p:grpSp>
        <p:nvGrpSpPr>
          <p:cNvPr id="87043" name="组合 15"/>
          <p:cNvGrpSpPr/>
          <p:nvPr/>
        </p:nvGrpSpPr>
        <p:grpSpPr>
          <a:xfrm>
            <a:off x="2252663" y="3000375"/>
            <a:ext cx="4176712" cy="2592388"/>
            <a:chOff x="2252676" y="3000372"/>
            <a:chExt cx="4176712" cy="2592387"/>
          </a:xfrm>
        </p:grpSpPr>
        <p:sp>
          <p:nvSpPr>
            <p:cNvPr id="87044" name="Oval 4"/>
            <p:cNvSpPr/>
            <p:nvPr/>
          </p:nvSpPr>
          <p:spPr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45" name="Text Box 5"/>
            <p:cNvSpPr txBox="1"/>
            <p:nvPr/>
          </p:nvSpPr>
          <p:spPr>
            <a:xfrm>
              <a:off x="2828938" y="3000372"/>
              <a:ext cx="576262" cy="36512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 fontAlgn="base">
                <a:buNone/>
              </a:pPr>
              <a:r>
                <a:rPr lang="en-US" altLang="zh-CN" sz="2000" i="1" strike="noStrike" noProof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87047" name="Oval 9"/>
            <p:cNvSpPr/>
            <p:nvPr/>
          </p:nvSpPr>
          <p:spPr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48" name="Text Box 10"/>
            <p:cNvSpPr txBox="1"/>
            <p:nvPr/>
          </p:nvSpPr>
          <p:spPr>
            <a:xfrm>
              <a:off x="5060963" y="3000372"/>
              <a:ext cx="1008062" cy="36512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U=V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 fontAlgn="base">
                <a:buNone/>
              </a:pPr>
              <a:r>
                <a:rPr lang="en-US" altLang="zh-CN" sz="2000" i="1" strike="noStrike" noProof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09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052" name="Text Box 15"/>
            <p:cNvSpPr txBox="1"/>
            <p:nvPr/>
          </p:nvSpPr>
          <p:spPr>
            <a:xfrm>
              <a:off x="3044838" y="5195884"/>
              <a:ext cx="2736850" cy="39687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楷体" panose="02010609060101010101" pitchFamily="49" charset="-122"/>
                </a:rPr>
                <a:t>v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与</a:t>
              </a:r>
              <a:r>
                <a:rPr lang="en-US" altLang="zh-CN" sz="2000">
                  <a:latin typeface="Times New Roman" panose="02020603050405020304" pitchFamily="18" charset="0"/>
                  <a:ea typeface="楷体" panose="02010609060101010101" pitchFamily="49" charset="-122"/>
                </a:rPr>
                <a:t>U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中顶点</a:t>
              </a:r>
              <a:r>
                <a:rPr lang="en-US" altLang="zh-CN" sz="2000" i="1">
                  <a:latin typeface="Times New Roman" panose="02020603050405020304" pitchFamily="18" charset="0"/>
                  <a:ea typeface="楷体" panose="02010609060101010101" pitchFamily="49" charset="-122"/>
                </a:rPr>
                <a:t>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的边</a:t>
              </a:r>
              <a:endParaRPr lang="zh-CN" altLang="en-US" sz="2000" i="1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7053" name="Line 16"/>
            <p:cNvSpPr/>
            <p:nvPr/>
          </p:nvSpPr>
          <p:spPr>
            <a:xfrm>
              <a:off x="3405201" y="4259259"/>
              <a:ext cx="151130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87054" name="Line 17"/>
            <p:cNvSpPr/>
            <p:nvPr/>
          </p:nvSpPr>
          <p:spPr>
            <a:xfrm>
              <a:off x="4268801" y="4259259"/>
              <a:ext cx="0" cy="1008063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lg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Oval 8"/>
          <p:cNvSpPr/>
          <p:nvPr/>
        </p:nvSpPr>
        <p:spPr>
          <a:xfrm>
            <a:off x="4498975" y="250348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066" name="Oval 5"/>
          <p:cNvSpPr/>
          <p:nvPr/>
        </p:nvSpPr>
        <p:spPr>
          <a:xfrm>
            <a:off x="2057400" y="250348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3" y="333375"/>
            <a:ext cx="8031163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中选取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一个距离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最小的顶点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中（该选定的距离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的最短路径长度）。     </a:t>
            </a:r>
          </a:p>
        </p:txBody>
      </p:sp>
      <p:sp>
        <p:nvSpPr>
          <p:cNvPr id="88068" name="Text Box 6"/>
          <p:cNvSpPr txBox="1"/>
          <p:nvPr/>
        </p:nvSpPr>
        <p:spPr>
          <a:xfrm>
            <a:off x="2627313" y="2000250"/>
            <a:ext cx="576262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88070" name="Text Box 9"/>
          <p:cNvSpPr txBox="1"/>
          <p:nvPr/>
        </p:nvSpPr>
        <p:spPr>
          <a:xfrm>
            <a:off x="4859338" y="2000250"/>
            <a:ext cx="1008062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U=V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8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1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1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8067" name="Freeform 19"/>
          <p:cNvSpPr/>
          <p:nvPr/>
        </p:nvSpPr>
        <p:spPr>
          <a:xfrm>
            <a:off x="2908300" y="318611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100806236"/>
              </a:cxn>
            </a:cxnLst>
            <a:rect l="0" t="0" r="0" b="0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771775" y="3224213"/>
            <a:ext cx="2736850" cy="1333500"/>
            <a:chOff x="2771775" y="3224203"/>
            <a:chExt cx="2736850" cy="1333500"/>
          </a:xfrm>
        </p:grpSpPr>
        <p:sp>
          <p:nvSpPr>
            <p:cNvPr id="88076" name="Text Box 18"/>
            <p:cNvSpPr txBox="1"/>
            <p:nvPr/>
          </p:nvSpPr>
          <p:spPr>
            <a:xfrm>
              <a:off x="2771775" y="4160828"/>
              <a:ext cx="2736850" cy="39687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楷体" panose="02010609060101010101" pitchFamily="49" charset="-122"/>
                </a:rPr>
                <a:t>v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与</a:t>
              </a:r>
              <a:r>
                <a:rPr lang="en-US" altLang="zh-CN" sz="2000">
                  <a:latin typeface="Times New Roman" panose="02020603050405020304" pitchFamily="18" charset="0"/>
                  <a:ea typeface="楷体" panose="02010609060101010101" pitchFamily="49" charset="-122"/>
                </a:rPr>
                <a:t>U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中顶点</a:t>
              </a:r>
              <a:r>
                <a:rPr lang="en-US" altLang="zh-CN" sz="2000" i="1">
                  <a:latin typeface="Times New Roman" panose="02020603050405020304" pitchFamily="18" charset="0"/>
                  <a:ea typeface="楷体" panose="02010609060101010101" pitchFamily="49" charset="-122"/>
                </a:rPr>
                <a:t>u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的边最小</a:t>
              </a:r>
              <a:endParaRPr lang="zh-CN" altLang="en-US" sz="2000" i="1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8077" name="Line 20"/>
            <p:cNvSpPr/>
            <p:nvPr/>
          </p:nvSpPr>
          <p:spPr>
            <a:xfrm>
              <a:off x="4067175" y="3224203"/>
              <a:ext cx="0" cy="936625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lg"/>
            </a:ln>
          </p:spPr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644" y="3364706"/>
            <a:ext cx="195263" cy="21907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119" y="1783556"/>
            <a:ext cx="142875" cy="243363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58055" idx="7"/>
          </p:cNvCxnSpPr>
          <p:nvPr/>
        </p:nvCxnSpPr>
        <p:spPr>
          <a:xfrm>
            <a:off x="2916238" y="3287713"/>
            <a:ext cx="2441575" cy="28416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500063" y="454025"/>
            <a:ext cx="8358188" cy="1449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）以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为新考虑的中间点，修改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中各顶点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的最短路径长度：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若从源点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∈U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）的最短路径长度（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经过顶点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比原来最短路径长度（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不经过顶点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）短，则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修改顶点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的最短路径长度。    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0" name="Oval 4"/>
          <p:cNvSpPr/>
          <p:nvPr/>
        </p:nvSpPr>
        <p:spPr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1" name="Text Box 5"/>
          <p:cNvSpPr txBox="1"/>
          <p:nvPr/>
        </p:nvSpPr>
        <p:spPr>
          <a:xfrm>
            <a:off x="2555875" y="2420938"/>
            <a:ext cx="576263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75" y="30718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89093" name="Oval 7"/>
          <p:cNvSpPr/>
          <p:nvPr/>
        </p:nvSpPr>
        <p:spPr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4" name="Text Box 8"/>
          <p:cNvSpPr txBox="1"/>
          <p:nvPr/>
        </p:nvSpPr>
        <p:spPr>
          <a:xfrm>
            <a:off x="4787900" y="2420938"/>
            <a:ext cx="1008063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U=V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38" y="38544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1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1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9099" name="Line 13"/>
          <p:cNvSpPr/>
          <p:nvPr/>
        </p:nvSpPr>
        <p:spPr>
          <a:xfrm flipV="1">
            <a:off x="3357563" y="3573463"/>
            <a:ext cx="1358900" cy="427037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89100" name="Line 14"/>
          <p:cNvSpPr/>
          <p:nvPr/>
        </p:nvSpPr>
        <p:spPr>
          <a:xfrm>
            <a:off x="2857500" y="3286125"/>
            <a:ext cx="1839913" cy="188913"/>
          </a:xfrm>
          <a:prstGeom prst="line">
            <a:avLst/>
          </a:prstGeom>
          <a:ln w="38100" cap="flat" cmpd="sng">
            <a:solidFill>
              <a:srgbClr val="339966"/>
            </a:solidFill>
            <a:prstDash val="dash"/>
            <a:round/>
            <a:headEnd type="none" w="med" len="med"/>
            <a:tailEnd type="stealth" w="med" len="lg"/>
          </a:ln>
        </p:spPr>
      </p:sp>
      <p:grpSp>
        <p:nvGrpSpPr>
          <p:cNvPr id="19" name="组合 18"/>
          <p:cNvGrpSpPr/>
          <p:nvPr/>
        </p:nvGrpSpPr>
        <p:grpSpPr>
          <a:xfrm>
            <a:off x="2484438" y="3390900"/>
            <a:ext cx="4587875" cy="2001838"/>
            <a:chOff x="2484438" y="3390901"/>
            <a:chExt cx="4587892" cy="2001091"/>
          </a:xfrm>
        </p:grpSpPr>
        <p:sp>
          <p:nvSpPr>
            <p:cNvPr id="89102" name="Freeform 15"/>
            <p:cNvSpPr/>
            <p:nvPr/>
          </p:nvSpPr>
          <p:spPr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1744" y="1983364735"/>
                </a:cxn>
              </a:cxnLst>
              <a:rect l="0" t="0" r="0" b="0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Line 16"/>
            <p:cNvSpPr/>
            <p:nvPr/>
          </p:nvSpPr>
          <p:spPr>
            <a:xfrm flipH="1">
              <a:off x="4071933" y="3714753"/>
              <a:ext cx="139705" cy="92869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</p:spPr>
        </p:sp>
        <p:sp>
          <p:nvSpPr>
            <p:cNvPr id="89104" name="Text Box 17"/>
            <p:cNvSpPr txBox="1"/>
            <p:nvPr/>
          </p:nvSpPr>
          <p:spPr>
            <a:xfrm>
              <a:off x="2484438" y="4714884"/>
              <a:ext cx="4587892" cy="67710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两条路径进行比较：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若经过</a:t>
              </a:r>
              <a:r>
                <a:rPr lang="en-US" altLang="zh-CN" sz="2000" i="1">
                  <a:latin typeface="Times New Roman" panose="02020603050405020304" pitchFamily="18" charset="0"/>
                  <a:ea typeface="楷体" panose="02010609060101010101" pitchFamily="49" charset="-122"/>
                </a:rPr>
                <a:t>u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最短路径长度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更短，则修正</a:t>
              </a:r>
            </a:p>
          </p:txBody>
        </p:sp>
      </p:grpSp>
      <p:sp>
        <p:nvSpPr>
          <p:cNvPr id="89105" name="Line 18"/>
          <p:cNvSpPr/>
          <p:nvPr/>
        </p:nvSpPr>
        <p:spPr>
          <a:xfrm>
            <a:off x="2786063" y="3500438"/>
            <a:ext cx="214312" cy="428625"/>
          </a:xfrm>
          <a:prstGeom prst="line">
            <a:avLst/>
          </a:prstGeom>
          <a:ln w="38100" cap="flat" cmpd="sng">
            <a:solidFill>
              <a:srgbClr val="339966"/>
            </a:solidFill>
            <a:prstDash val="dash"/>
            <a:round/>
            <a:headEnd type="none" w="med" len="med"/>
            <a:tailEnd type="stealth" w="med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5"/>
          <p:cNvSpPr/>
          <p:nvPr/>
        </p:nvSpPr>
        <p:spPr>
          <a:xfrm>
            <a:off x="-285750" y="3048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62" name="Text Box 6"/>
          <p:cNvSpPr txBox="1"/>
          <p:nvPr/>
        </p:nvSpPr>
        <p:spPr>
          <a:xfrm>
            <a:off x="1354138" y="5708650"/>
            <a:ext cx="6503987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顶点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</a:rPr>
              <a:t>v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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最短路径长度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＝</a:t>
            </a:r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MIN</a:t>
            </a:r>
            <a:r>
              <a:rPr lang="en-US" altLang="zh-CN" err="1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  <a:ea typeface="楷体" panose="02010609060101010101" pitchFamily="49" charset="-122"/>
              </a:rPr>
              <a:t>vk</a:t>
            </a:r>
            <a:r>
              <a:rPr lang="en-US" altLang="zh-CN" err="1"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en-US" altLang="zh-CN" i="1" err="1">
                <a:latin typeface="Times New Roman" panose="02020603050405020304" pitchFamily="18" charset="0"/>
                <a:ea typeface="楷体" panose="02010609060101010101" pitchFamily="49" charset="-122"/>
              </a:rPr>
              <a:t>w</a:t>
            </a:r>
            <a:r>
              <a:rPr lang="en-US" altLang="zh-CN" i="1" baseline="-25000" err="1">
                <a:latin typeface="Times New Roman" panose="02020603050405020304" pitchFamily="18" charset="0"/>
                <a:ea typeface="楷体" panose="02010609060101010101" pitchFamily="49" charset="-122"/>
              </a:rPr>
              <a:t>kj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i="1" err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  <a:ea typeface="楷体" panose="02010609060101010101" pitchFamily="49" charset="-122"/>
              </a:rPr>
              <a:t>vj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90115" name="Oval 23"/>
          <p:cNvSpPr/>
          <p:nvPr/>
        </p:nvSpPr>
        <p:spPr>
          <a:xfrm>
            <a:off x="1693863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116" name="Text Box 24"/>
          <p:cNvSpPr txBox="1"/>
          <p:nvPr/>
        </p:nvSpPr>
        <p:spPr>
          <a:xfrm>
            <a:off x="2270125" y="95250"/>
            <a:ext cx="576263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88" y="7223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90118" name="Oval 26"/>
          <p:cNvSpPr/>
          <p:nvPr/>
        </p:nvSpPr>
        <p:spPr>
          <a:xfrm>
            <a:off x="4141788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FF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119" name="Text Box 27"/>
          <p:cNvSpPr txBox="1"/>
          <p:nvPr/>
        </p:nvSpPr>
        <p:spPr>
          <a:xfrm>
            <a:off x="4502150" y="95250"/>
            <a:ext cx="1008063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U=V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925" y="14255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88" y="146208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1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713" y="9588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413" y="8874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1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124" name="Line 32"/>
          <p:cNvSpPr/>
          <p:nvPr/>
        </p:nvSpPr>
        <p:spPr>
          <a:xfrm flipV="1">
            <a:off x="3143250" y="1247775"/>
            <a:ext cx="1287463" cy="3238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0125" name="Line 33"/>
          <p:cNvSpPr/>
          <p:nvPr/>
        </p:nvSpPr>
        <p:spPr>
          <a:xfrm>
            <a:off x="2500313" y="928688"/>
            <a:ext cx="1930400" cy="174625"/>
          </a:xfrm>
          <a:prstGeom prst="line">
            <a:avLst/>
          </a:prstGeom>
          <a:ln w="38100" cap="flat" cmpd="sng">
            <a:solidFill>
              <a:srgbClr val="339966"/>
            </a:solidFill>
            <a:prstDash val="dash"/>
            <a:round/>
            <a:headEnd type="none" w="med" len="med"/>
            <a:tailEnd type="stealth" w="med" len="lg"/>
          </a:ln>
        </p:spPr>
      </p:sp>
      <p:sp>
        <p:nvSpPr>
          <p:cNvPr id="90126" name="Line 38"/>
          <p:cNvSpPr/>
          <p:nvPr/>
        </p:nvSpPr>
        <p:spPr>
          <a:xfrm>
            <a:off x="2428875" y="1143000"/>
            <a:ext cx="357188" cy="357188"/>
          </a:xfrm>
          <a:prstGeom prst="line">
            <a:avLst/>
          </a:prstGeom>
          <a:ln w="38100" cap="flat" cmpd="sng">
            <a:solidFill>
              <a:srgbClr val="339966"/>
            </a:solidFill>
            <a:prstDash val="dashDot"/>
            <a:round/>
            <a:headEnd type="none" w="med" len="med"/>
            <a:tailEnd type="stealth" w="med" len="lg"/>
          </a:ln>
        </p:spPr>
      </p:sp>
      <p:grpSp>
        <p:nvGrpSpPr>
          <p:cNvPr id="37" name="组合 36"/>
          <p:cNvGrpSpPr/>
          <p:nvPr/>
        </p:nvGrpSpPr>
        <p:grpSpPr>
          <a:xfrm>
            <a:off x="1527175" y="1928813"/>
            <a:ext cx="4414838" cy="3459162"/>
            <a:chOff x="1527936" y="1928802"/>
            <a:chExt cx="4414043" cy="3459233"/>
          </a:xfrm>
        </p:grpSpPr>
        <p:grpSp>
          <p:nvGrpSpPr>
            <p:cNvPr id="90128" name="组合 33"/>
            <p:cNvGrpSpPr/>
            <p:nvPr/>
          </p:nvGrpSpPr>
          <p:grpSpPr>
            <a:xfrm>
              <a:off x="1527936" y="2776538"/>
              <a:ext cx="4414043" cy="2611497"/>
              <a:chOff x="1813720" y="2776538"/>
              <a:chExt cx="4414043" cy="2611497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552" y="2776544"/>
                <a:ext cx="504734" cy="576274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marL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>
                  <a:buNone/>
                </a:pPr>
                <a:r>
                  <a:rPr lang="en-US" altLang="zh-CN" sz="2000" i="1" strike="noStrike" noProof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9088" y="4289462"/>
                <a:ext cx="504734" cy="576275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marL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>
                  <a:buNone/>
                </a:pPr>
                <a:r>
                  <a:rPr lang="en-US" altLang="zh-CN" sz="2000" i="1" strike="noStrike" noProof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3029" y="4289462"/>
                <a:ext cx="504734" cy="576275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marL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45720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1" i="0" u="none" kern="1200" baseline="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>
                  <a:buNone/>
                </a:pPr>
                <a:r>
                  <a:rPr lang="en-US" altLang="zh-CN" sz="2000" i="1" strike="noStrike" noProof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90132" name="Freeform 10"/>
              <p:cNvSpPr/>
              <p:nvPr/>
            </p:nvSpPr>
            <p:spPr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96770178" y="1874996428"/>
                  </a:cxn>
                </a:cxnLst>
                <a:rect l="0" t="0" r="0" b="0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3" name="Freeform 11"/>
              <p:cNvSpPr/>
              <p:nvPr/>
            </p:nvSpPr>
            <p:spPr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551912676"/>
                  </a:cxn>
                  <a:cxn ang="0">
                    <a:pos x="539313482" y="0"/>
                  </a:cxn>
                </a:cxnLst>
                <a:rect l="0" t="0" r="0" b="0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4" name="Line 12"/>
              <p:cNvSpPr/>
              <p:nvPr/>
            </p:nvSpPr>
            <p:spPr>
              <a:xfrm flipV="1">
                <a:off x="3706813" y="3136900"/>
                <a:ext cx="287338" cy="288925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90135" name="Text Box 13"/>
              <p:cNvSpPr txBox="1"/>
              <p:nvPr/>
            </p:nvSpPr>
            <p:spPr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...</a:t>
                </a:r>
              </a:p>
            </p:txBody>
          </p:sp>
          <p:sp>
            <p:nvSpPr>
              <p:cNvPr id="90136" name="Text Box 14"/>
              <p:cNvSpPr txBox="1"/>
              <p:nvPr/>
            </p:nvSpPr>
            <p:spPr>
              <a:xfrm>
                <a:off x="2411413" y="3184525"/>
                <a:ext cx="576263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i="1" err="1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lang="en-US" altLang="zh-CN" sz="2000" i="1" baseline="-25000" err="1">
                    <a:latin typeface="Times New Roman" panose="02020603050405020304" pitchFamily="18" charset="0"/>
                    <a:ea typeface="楷体_GB2312" pitchFamily="49" charset="-122"/>
                  </a:rPr>
                  <a:t>vu</a:t>
                </a:r>
                <a:endParaRPr lang="en-US" altLang="zh-CN" sz="2000" i="1" baseline="-25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137" name="AutoShape 15"/>
              <p:cNvSpPr/>
              <p:nvPr/>
            </p:nvSpPr>
            <p:spPr>
              <a:xfrm rot="2760000">
                <a:off x="2984497" y="2320920"/>
                <a:ext cx="179387" cy="2520950"/>
              </a:xfrm>
              <a:prstGeom prst="leftBrace">
                <a:avLst>
                  <a:gd name="adj1" fmla="val 116849"/>
                  <a:gd name="adj2" fmla="val 5000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138" name="Line 16"/>
              <p:cNvSpPr/>
              <p:nvPr/>
            </p:nvSpPr>
            <p:spPr>
              <a:xfrm>
                <a:off x="2843213" y="4576763"/>
                <a:ext cx="576263" cy="0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90139" name="Text Box 17"/>
              <p:cNvSpPr txBox="1"/>
              <p:nvPr/>
            </p:nvSpPr>
            <p:spPr>
              <a:xfrm>
                <a:off x="3698876" y="4360863"/>
                <a:ext cx="935038" cy="45720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</a:p>
            </p:txBody>
          </p:sp>
          <p:sp>
            <p:nvSpPr>
              <p:cNvPr id="90140" name="Freeform 18"/>
              <p:cNvSpPr/>
              <p:nvPr/>
            </p:nvSpPr>
            <p:spPr>
              <a:xfrm>
                <a:off x="4786313" y="4637088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20161247"/>
                  </a:cxn>
                  <a:cxn ang="0">
                    <a:pos x="1439010588" y="0"/>
                  </a:cxn>
                </a:cxnLst>
                <a:rect l="0" t="0" r="0" b="0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41" name="AutoShape 19"/>
              <p:cNvSpPr/>
              <p:nvPr/>
            </p:nvSpPr>
            <p:spPr>
              <a:xfrm rot="5400000">
                <a:off x="4140197" y="3497258"/>
                <a:ext cx="142875" cy="3022600"/>
              </a:xfrm>
              <a:prstGeom prst="rightBrace">
                <a:avLst>
                  <a:gd name="adj1" fmla="val 175904"/>
                  <a:gd name="adj2" fmla="val 5000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142" name="Text Box 20"/>
              <p:cNvSpPr txBox="1"/>
              <p:nvPr/>
            </p:nvSpPr>
            <p:spPr>
              <a:xfrm>
                <a:off x="3994151" y="4987925"/>
                <a:ext cx="576263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i="1" err="1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lang="en-US" altLang="zh-CN" sz="2000" i="1" baseline="-25000" err="1">
                    <a:latin typeface="Times New Roman" panose="02020603050405020304" pitchFamily="18" charset="0"/>
                    <a:ea typeface="楷体_GB2312" pitchFamily="49" charset="-122"/>
                  </a:rPr>
                  <a:t>vj</a:t>
                </a:r>
                <a:endParaRPr lang="en-US" altLang="zh-CN" sz="2000" i="1" baseline="-25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143" name="Text Box 21"/>
              <p:cNvSpPr txBox="1"/>
              <p:nvPr/>
            </p:nvSpPr>
            <p:spPr>
              <a:xfrm>
                <a:off x="4994276" y="3281363"/>
                <a:ext cx="1223963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边</a:t>
                </a:r>
                <a:r>
                  <a:rPr lang="en-US" altLang="zh-CN" sz="2000" i="1" err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w</a:t>
                </a:r>
                <a:r>
                  <a:rPr lang="en-US" altLang="zh-CN" sz="2000" i="1" baseline="-25000" err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uj</a:t>
                </a:r>
                <a:endParaRPr lang="en-US" altLang="zh-CN" sz="2000" i="1" baseline="-2500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0145" name="TextBox 34"/>
          <p:cNvSpPr txBox="1"/>
          <p:nvPr/>
        </p:nvSpPr>
        <p:spPr>
          <a:xfrm>
            <a:off x="6072188" y="500063"/>
            <a:ext cx="250031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v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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的路径：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0146" name="TextBox 35"/>
          <p:cNvSpPr txBox="1"/>
          <p:nvPr/>
        </p:nvSpPr>
        <p:spPr>
          <a:xfrm>
            <a:off x="6215063" y="1071563"/>
            <a:ext cx="2357437" cy="862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不经过顶点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经过顶点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</a:p>
        </p:txBody>
      </p:sp>
      <p:sp>
        <p:nvSpPr>
          <p:cNvPr id="90147" name="TextBox 37"/>
          <p:cNvSpPr txBox="1"/>
          <p:nvPr/>
        </p:nvSpPr>
        <p:spPr>
          <a:xfrm>
            <a:off x="285750" y="252413"/>
            <a:ext cx="1500188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75" y="642938"/>
            <a:ext cx="7527925" cy="557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）重复步骤（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）直到所有顶点都包含在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813" y="23114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700" y="23844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91140" name="Line 5"/>
          <p:cNvSpPr/>
          <p:nvPr/>
        </p:nvSpPr>
        <p:spPr>
          <a:xfrm flipV="1">
            <a:off x="2327275" y="2201863"/>
            <a:ext cx="503238" cy="2159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1141" name="Line 6"/>
          <p:cNvSpPr/>
          <p:nvPr/>
        </p:nvSpPr>
        <p:spPr>
          <a:xfrm>
            <a:off x="2360613" y="2600325"/>
            <a:ext cx="360362" cy="2159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1142" name="Line 7"/>
          <p:cNvSpPr/>
          <p:nvPr/>
        </p:nvSpPr>
        <p:spPr>
          <a:xfrm>
            <a:off x="5049838" y="2239963"/>
            <a:ext cx="576262" cy="2159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1143" name="Freeform 8"/>
          <p:cNvSpPr/>
          <p:nvPr/>
        </p:nvSpPr>
        <p:spPr>
          <a:xfrm>
            <a:off x="4940300" y="2673350"/>
            <a:ext cx="669925" cy="257175"/>
          </a:xfrm>
          <a:custGeom>
            <a:avLst/>
            <a:gdLst/>
            <a:ahLst/>
            <a:cxnLst>
              <a:cxn ang="0">
                <a:pos x="0" y="408265258"/>
              </a:cxn>
              <a:cxn ang="0">
                <a:pos x="1063506027" y="0"/>
              </a:cxn>
            </a:cxnLst>
            <a:rect l="0" t="0" r="0" b="0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4" name="Oval 9"/>
          <p:cNvSpPr/>
          <p:nvPr/>
        </p:nvSpPr>
        <p:spPr>
          <a:xfrm>
            <a:off x="2776538" y="1714500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lg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5" name="Line 10"/>
          <p:cNvSpPr/>
          <p:nvPr/>
        </p:nvSpPr>
        <p:spPr>
          <a:xfrm flipV="1">
            <a:off x="3957638" y="3379788"/>
            <a:ext cx="0" cy="64770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1146" name="Text Box 11"/>
          <p:cNvSpPr txBox="1"/>
          <p:nvPr/>
        </p:nvSpPr>
        <p:spPr>
          <a:xfrm>
            <a:off x="2144713" y="4040188"/>
            <a:ext cx="3816350" cy="7016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考虑中间其他所有顶点</a:t>
            </a:r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，通过比较得到</a:t>
            </a:r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</a:t>
            </a:r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38" y="23114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i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"/>
          <p:cNvSpPr/>
          <p:nvPr/>
        </p:nvSpPr>
        <p:spPr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1212" name="Freeform 12"/>
          <p:cNvSpPr/>
          <p:nvPr/>
        </p:nvSpPr>
        <p:spPr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604837545"/>
              </a:cxn>
              <a:cxn ang="0">
                <a:pos x="745966141" y="0"/>
              </a:cxn>
            </a:cxnLst>
            <a:rect l="0" t="0" r="0" b="0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3"/>
          <p:cNvSpPr/>
          <p:nvPr/>
        </p:nvSpPr>
        <p:spPr>
          <a:xfrm>
            <a:off x="3348038" y="981075"/>
            <a:ext cx="11525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14" name="Line 14"/>
          <p:cNvSpPr/>
          <p:nvPr/>
        </p:nvSpPr>
        <p:spPr>
          <a:xfrm>
            <a:off x="3289300" y="1090613"/>
            <a:ext cx="574675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15" name="Line 15"/>
          <p:cNvSpPr/>
          <p:nvPr/>
        </p:nvSpPr>
        <p:spPr>
          <a:xfrm>
            <a:off x="4068763" y="333375"/>
            <a:ext cx="1366837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4221" name="Line 16"/>
          <p:cNvSpPr/>
          <p:nvPr/>
        </p:nvSpPr>
        <p:spPr>
          <a:xfrm>
            <a:off x="4140200" y="1628775"/>
            <a:ext cx="1295400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4222" name="Freeform 17"/>
          <p:cNvSpPr/>
          <p:nvPr/>
        </p:nvSpPr>
        <p:spPr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647678460"/>
              </a:cxn>
              <a:cxn ang="0">
                <a:pos x="745966141" y="0"/>
              </a:cxn>
            </a:cxnLst>
            <a:rect l="0" t="0" r="0" b="0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18"/>
          <p:cNvSpPr/>
          <p:nvPr/>
        </p:nvSpPr>
        <p:spPr>
          <a:xfrm>
            <a:off x="4043363" y="476250"/>
            <a:ext cx="503237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19" name="Freeform 19"/>
          <p:cNvSpPr/>
          <p:nvPr/>
        </p:nvSpPr>
        <p:spPr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652718772"/>
              </a:cxn>
              <a:cxn ang="0">
                <a:pos x="1015621470" y="0"/>
              </a:cxn>
            </a:cxnLst>
            <a:rect l="0" t="0" r="0" b="0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0"/>
          <p:cNvSpPr/>
          <p:nvPr/>
        </p:nvSpPr>
        <p:spPr>
          <a:xfrm>
            <a:off x="4787900" y="1052513"/>
            <a:ext cx="647700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4226" name="Line 21"/>
          <p:cNvSpPr/>
          <p:nvPr/>
        </p:nvSpPr>
        <p:spPr>
          <a:xfrm flipV="1">
            <a:off x="5580063" y="549275"/>
            <a:ext cx="0" cy="8636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4227" name="Line 22"/>
          <p:cNvSpPr/>
          <p:nvPr/>
        </p:nvSpPr>
        <p:spPr>
          <a:xfrm flipV="1">
            <a:off x="5724525" y="1150938"/>
            <a:ext cx="576263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4228" name="Line 23"/>
          <p:cNvSpPr/>
          <p:nvPr/>
        </p:nvSpPr>
        <p:spPr>
          <a:xfrm>
            <a:off x="5724525" y="379413"/>
            <a:ext cx="576263" cy="503237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4229" name="Text Box 24"/>
          <p:cNvSpPr txBox="1"/>
          <p:nvPr/>
        </p:nvSpPr>
        <p:spPr>
          <a:xfrm>
            <a:off x="3203575" y="260350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94230" name="Text Box 25"/>
          <p:cNvSpPr txBox="1"/>
          <p:nvPr/>
        </p:nvSpPr>
        <p:spPr>
          <a:xfrm>
            <a:off x="4500563" y="-26987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94231" name="Text Box 26"/>
          <p:cNvSpPr txBox="1"/>
          <p:nvPr/>
        </p:nvSpPr>
        <p:spPr>
          <a:xfrm>
            <a:off x="4714875" y="414338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4232" name="Text Box 27"/>
          <p:cNvSpPr txBox="1"/>
          <p:nvPr/>
        </p:nvSpPr>
        <p:spPr>
          <a:xfrm>
            <a:off x="5461000" y="7540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94233" name="Text Box 28"/>
          <p:cNvSpPr txBox="1"/>
          <p:nvPr/>
        </p:nvSpPr>
        <p:spPr>
          <a:xfrm>
            <a:off x="5867400" y="295275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4234" name="Text Box 29"/>
          <p:cNvSpPr txBox="1"/>
          <p:nvPr/>
        </p:nvSpPr>
        <p:spPr>
          <a:xfrm>
            <a:off x="5881688" y="128270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94235" name="Text Box 30"/>
          <p:cNvSpPr txBox="1"/>
          <p:nvPr/>
        </p:nvSpPr>
        <p:spPr>
          <a:xfrm>
            <a:off x="4427538" y="1557338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94236" name="Text Box 31"/>
          <p:cNvSpPr txBox="1"/>
          <p:nvPr/>
        </p:nvSpPr>
        <p:spPr>
          <a:xfrm>
            <a:off x="3203575" y="11604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4237" name="Text Box 32"/>
          <p:cNvSpPr txBox="1"/>
          <p:nvPr/>
        </p:nvSpPr>
        <p:spPr>
          <a:xfrm>
            <a:off x="3635375" y="63341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4238" name="Text Box 33"/>
          <p:cNvSpPr txBox="1"/>
          <p:nvPr/>
        </p:nvSpPr>
        <p:spPr>
          <a:xfrm>
            <a:off x="4024313" y="1054100"/>
            <a:ext cx="298450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94239" name="Text Box 34"/>
          <p:cNvSpPr txBox="1"/>
          <p:nvPr/>
        </p:nvSpPr>
        <p:spPr>
          <a:xfrm>
            <a:off x="4884738" y="89535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94240" name="Text Box 35"/>
          <p:cNvSpPr txBox="1"/>
          <p:nvPr/>
        </p:nvSpPr>
        <p:spPr>
          <a:xfrm>
            <a:off x="4140200" y="333375"/>
            <a:ext cx="287338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94241" name="Text Box 37"/>
          <p:cNvSpPr txBox="1"/>
          <p:nvPr/>
        </p:nvSpPr>
        <p:spPr>
          <a:xfrm>
            <a:off x="323850" y="1982788"/>
            <a:ext cx="8208963" cy="33655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S	               U	                     dist[]                            path[]</a:t>
            </a:r>
          </a:p>
        </p:txBody>
      </p:sp>
      <p:sp>
        <p:nvSpPr>
          <p:cNvPr id="94242" name="Text Box 40"/>
          <p:cNvSpPr txBox="1"/>
          <p:nvPr/>
        </p:nvSpPr>
        <p:spPr>
          <a:xfrm>
            <a:off x="3670300" y="2454275"/>
            <a:ext cx="2232025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0   1  2  3   4    5    6</a:t>
            </a:r>
          </a:p>
        </p:txBody>
      </p:sp>
      <p:sp>
        <p:nvSpPr>
          <p:cNvPr id="94243" name="Text Box 41"/>
          <p:cNvSpPr txBox="1"/>
          <p:nvPr/>
        </p:nvSpPr>
        <p:spPr>
          <a:xfrm>
            <a:off x="6418263" y="2420938"/>
            <a:ext cx="2016125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0  1  2  3   4   5    6</a:t>
            </a:r>
          </a:p>
        </p:txBody>
      </p:sp>
      <p:sp>
        <p:nvSpPr>
          <p:cNvPr id="51242" name="Text Box 42"/>
          <p:cNvSpPr txBox="1"/>
          <p:nvPr/>
        </p:nvSpPr>
        <p:spPr>
          <a:xfrm>
            <a:off x="250825" y="2824163"/>
            <a:ext cx="576263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1243" name="Text Box 43"/>
          <p:cNvSpPr txBox="1"/>
          <p:nvPr/>
        </p:nvSpPr>
        <p:spPr>
          <a:xfrm>
            <a:off x="1619250" y="2824163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563938" y="283686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 6, 6, ∞, ∞, ∞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51245" name="Text Box 45"/>
          <p:cNvSpPr txBox="1"/>
          <p:nvPr/>
        </p:nvSpPr>
        <p:spPr>
          <a:xfrm>
            <a:off x="6300788" y="2836863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0, 0, -1, -1, -1}</a:t>
            </a:r>
          </a:p>
        </p:txBody>
      </p:sp>
      <p:sp>
        <p:nvSpPr>
          <p:cNvPr id="51246" name="Text Box 46"/>
          <p:cNvSpPr txBox="1"/>
          <p:nvPr/>
        </p:nvSpPr>
        <p:spPr>
          <a:xfrm>
            <a:off x="249238" y="3786188"/>
            <a:ext cx="57626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1247" name="Text Box 47"/>
          <p:cNvSpPr txBox="1"/>
          <p:nvPr/>
        </p:nvSpPr>
        <p:spPr>
          <a:xfrm>
            <a:off x="1617663" y="3786188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562350" y="378618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∞, ∞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51249" name="Text Box 49"/>
          <p:cNvSpPr txBox="1"/>
          <p:nvPr/>
        </p:nvSpPr>
        <p:spPr>
          <a:xfrm>
            <a:off x="6299200" y="3786188"/>
            <a:ext cx="2449513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 0,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 -1, -1}</a:t>
            </a:r>
          </a:p>
        </p:txBody>
      </p:sp>
      <p:sp>
        <p:nvSpPr>
          <p:cNvPr id="51250" name="Text Box 50"/>
          <p:cNvSpPr txBox="1"/>
          <p:nvPr/>
        </p:nvSpPr>
        <p:spPr>
          <a:xfrm>
            <a:off x="250825" y="4786313"/>
            <a:ext cx="792163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1251" name="Text Box 51"/>
          <p:cNvSpPr txBox="1"/>
          <p:nvPr/>
        </p:nvSpPr>
        <p:spPr>
          <a:xfrm>
            <a:off x="1619250" y="4786313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563938" y="4799013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5,</a:t>
            </a:r>
            <a:r>
              <a:rPr kumimoji="0" lang="en-US" altLang="zh-CN" sz="2000" u="sng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6, 11,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∞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51253" name="Text Box 53"/>
          <p:cNvSpPr txBox="1"/>
          <p:nvPr/>
        </p:nvSpPr>
        <p:spPr>
          <a:xfrm>
            <a:off x="6300788" y="4799013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1,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313" y="241300"/>
            <a:ext cx="1603375" cy="6159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算法示例演示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635500" y="3113088"/>
            <a:ext cx="2143125" cy="428625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259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最小的顶点：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</a:t>
              </a:r>
              <a:endPara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786313" y="4071938"/>
            <a:ext cx="2143125" cy="428625"/>
            <a:chOff x="4572000" y="3214686"/>
            <a:chExt cx="2143140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262" name="TextBox 77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最小的顶点：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3"/>
          <p:cNvSpPr/>
          <p:nvPr/>
        </p:nvSpPr>
        <p:spPr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5241" name="Freeform 12"/>
          <p:cNvSpPr/>
          <p:nvPr/>
        </p:nvSpPr>
        <p:spPr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604837545"/>
              </a:cxn>
              <a:cxn ang="0">
                <a:pos x="745966141" y="0"/>
              </a:cxn>
            </a:cxnLst>
            <a:rect l="0" t="0" r="0" b="0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2" name="Line 13"/>
          <p:cNvSpPr/>
          <p:nvPr/>
        </p:nvSpPr>
        <p:spPr>
          <a:xfrm>
            <a:off x="3348038" y="981075"/>
            <a:ext cx="11525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5243" name="Line 14"/>
          <p:cNvSpPr/>
          <p:nvPr/>
        </p:nvSpPr>
        <p:spPr>
          <a:xfrm>
            <a:off x="3289300" y="1090613"/>
            <a:ext cx="574675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5244" name="Line 15"/>
          <p:cNvSpPr/>
          <p:nvPr/>
        </p:nvSpPr>
        <p:spPr>
          <a:xfrm>
            <a:off x="4068763" y="333375"/>
            <a:ext cx="1366837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16" name="Line 16"/>
          <p:cNvSpPr/>
          <p:nvPr/>
        </p:nvSpPr>
        <p:spPr>
          <a:xfrm>
            <a:off x="4140200" y="1628775"/>
            <a:ext cx="1295400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17" name="Freeform 17"/>
          <p:cNvSpPr/>
          <p:nvPr/>
        </p:nvSpPr>
        <p:spPr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647678460"/>
              </a:cxn>
              <a:cxn ang="0">
                <a:pos x="745966141" y="0"/>
              </a:cxn>
            </a:cxnLst>
            <a:rect l="0" t="0" r="0" b="0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7" name="Line 18"/>
          <p:cNvSpPr/>
          <p:nvPr/>
        </p:nvSpPr>
        <p:spPr>
          <a:xfrm>
            <a:off x="4043363" y="476250"/>
            <a:ext cx="503237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5248" name="Freeform 19"/>
          <p:cNvSpPr/>
          <p:nvPr/>
        </p:nvSpPr>
        <p:spPr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652718772"/>
              </a:cxn>
              <a:cxn ang="0">
                <a:pos x="1015621470" y="0"/>
              </a:cxn>
            </a:cxnLst>
            <a:rect l="0" t="0" r="0" b="0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9" name="Line 20"/>
          <p:cNvSpPr/>
          <p:nvPr/>
        </p:nvSpPr>
        <p:spPr>
          <a:xfrm>
            <a:off x="4787900" y="1052513"/>
            <a:ext cx="647700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21" name="Line 21"/>
          <p:cNvSpPr/>
          <p:nvPr/>
        </p:nvSpPr>
        <p:spPr>
          <a:xfrm flipV="1">
            <a:off x="5580063" y="549275"/>
            <a:ext cx="0" cy="8636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22" name="Line 22"/>
          <p:cNvSpPr/>
          <p:nvPr/>
        </p:nvSpPr>
        <p:spPr>
          <a:xfrm flipV="1">
            <a:off x="5724525" y="1150938"/>
            <a:ext cx="576263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5252" name="Line 23"/>
          <p:cNvSpPr/>
          <p:nvPr/>
        </p:nvSpPr>
        <p:spPr>
          <a:xfrm>
            <a:off x="5724525" y="379413"/>
            <a:ext cx="576263" cy="503237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5253" name="Text Box 24"/>
          <p:cNvSpPr txBox="1"/>
          <p:nvPr/>
        </p:nvSpPr>
        <p:spPr>
          <a:xfrm>
            <a:off x="3203575" y="260350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95254" name="Text Box 25"/>
          <p:cNvSpPr txBox="1"/>
          <p:nvPr/>
        </p:nvSpPr>
        <p:spPr>
          <a:xfrm>
            <a:off x="4500563" y="-26987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95255" name="Text Box 26"/>
          <p:cNvSpPr txBox="1"/>
          <p:nvPr/>
        </p:nvSpPr>
        <p:spPr>
          <a:xfrm>
            <a:off x="4714875" y="414338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5256" name="Text Box 27"/>
          <p:cNvSpPr txBox="1"/>
          <p:nvPr/>
        </p:nvSpPr>
        <p:spPr>
          <a:xfrm>
            <a:off x="5461000" y="7540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95257" name="Text Box 28"/>
          <p:cNvSpPr txBox="1"/>
          <p:nvPr/>
        </p:nvSpPr>
        <p:spPr>
          <a:xfrm>
            <a:off x="5867400" y="295275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5258" name="Text Box 29"/>
          <p:cNvSpPr txBox="1"/>
          <p:nvPr/>
        </p:nvSpPr>
        <p:spPr>
          <a:xfrm>
            <a:off x="5881688" y="128270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95259" name="Text Box 30"/>
          <p:cNvSpPr txBox="1"/>
          <p:nvPr/>
        </p:nvSpPr>
        <p:spPr>
          <a:xfrm>
            <a:off x="4427538" y="1557338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95260" name="Text Box 31"/>
          <p:cNvSpPr txBox="1"/>
          <p:nvPr/>
        </p:nvSpPr>
        <p:spPr>
          <a:xfrm>
            <a:off x="3203575" y="11604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5261" name="Text Box 32"/>
          <p:cNvSpPr txBox="1"/>
          <p:nvPr/>
        </p:nvSpPr>
        <p:spPr>
          <a:xfrm>
            <a:off x="3635375" y="63341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5262" name="Text Box 33"/>
          <p:cNvSpPr txBox="1"/>
          <p:nvPr/>
        </p:nvSpPr>
        <p:spPr>
          <a:xfrm>
            <a:off x="4024313" y="1054100"/>
            <a:ext cx="298450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95263" name="Text Box 34"/>
          <p:cNvSpPr txBox="1"/>
          <p:nvPr/>
        </p:nvSpPr>
        <p:spPr>
          <a:xfrm>
            <a:off x="4884738" y="89535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95264" name="Text Box 35"/>
          <p:cNvSpPr txBox="1"/>
          <p:nvPr/>
        </p:nvSpPr>
        <p:spPr>
          <a:xfrm>
            <a:off x="4140200" y="333375"/>
            <a:ext cx="287338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95265" name="Text Box 37"/>
          <p:cNvSpPr txBox="1"/>
          <p:nvPr/>
        </p:nvSpPr>
        <p:spPr>
          <a:xfrm>
            <a:off x="323850" y="1982788"/>
            <a:ext cx="8208963" cy="33655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S	               U	                     dist[]                            path[]</a:t>
            </a:r>
          </a:p>
        </p:txBody>
      </p:sp>
      <p:sp>
        <p:nvSpPr>
          <p:cNvPr id="95266" name="Text Box 40"/>
          <p:cNvSpPr txBox="1"/>
          <p:nvPr/>
        </p:nvSpPr>
        <p:spPr>
          <a:xfrm>
            <a:off x="3670300" y="2454275"/>
            <a:ext cx="2232025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0   1  2  3   4    5    6</a:t>
            </a:r>
          </a:p>
        </p:txBody>
      </p:sp>
      <p:sp>
        <p:nvSpPr>
          <p:cNvPr id="95267" name="Text Box 41"/>
          <p:cNvSpPr txBox="1"/>
          <p:nvPr/>
        </p:nvSpPr>
        <p:spPr>
          <a:xfrm>
            <a:off x="6418263" y="2420938"/>
            <a:ext cx="2016125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0  1  2  3   4   5    6</a:t>
            </a:r>
          </a:p>
        </p:txBody>
      </p:sp>
      <p:sp>
        <p:nvSpPr>
          <p:cNvPr id="95268" name="Text Box 50"/>
          <p:cNvSpPr txBox="1"/>
          <p:nvPr/>
        </p:nvSpPr>
        <p:spPr>
          <a:xfrm>
            <a:off x="250825" y="2895600"/>
            <a:ext cx="792163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95269" name="Text Box 51"/>
          <p:cNvSpPr txBox="1"/>
          <p:nvPr/>
        </p:nvSpPr>
        <p:spPr>
          <a:xfrm>
            <a:off x="1619250" y="2895600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563938" y="290830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5,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6, 11,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∞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95271" name="Text Box 53"/>
          <p:cNvSpPr txBox="1"/>
          <p:nvPr/>
        </p:nvSpPr>
        <p:spPr>
          <a:xfrm>
            <a:off x="6300788" y="2908300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1,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313" y="241300"/>
            <a:ext cx="1603375" cy="6159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算法示例演示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4908550" y="3189288"/>
            <a:ext cx="2143125" cy="428625"/>
            <a:chOff x="4572000" y="3214686"/>
            <a:chExt cx="2143140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275" name="TextBox 77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最小的顶点：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3</a:t>
              </a:r>
              <a:endPara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57" name="Text Box 54"/>
          <p:cNvSpPr txBox="1"/>
          <p:nvPr/>
        </p:nvSpPr>
        <p:spPr>
          <a:xfrm>
            <a:off x="250825" y="3786188"/>
            <a:ext cx="936625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{0,1,2,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8" name="Text Box 55"/>
          <p:cNvSpPr txBox="1"/>
          <p:nvPr/>
        </p:nvSpPr>
        <p:spPr>
          <a:xfrm>
            <a:off x="1619250" y="3786188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563938" y="3798888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5, 6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11, 9,</a:t>
            </a:r>
            <a:r>
              <a:rPr kumimoji="0" lang="en-US" altLang="zh-CN" sz="2000" u="heavy" kern="1200" cap="none" spc="0" normalizeH="0" baseline="0" noProof="0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∞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60" name="Text Box 57"/>
          <p:cNvSpPr txBox="1"/>
          <p:nvPr/>
        </p:nvSpPr>
        <p:spPr>
          <a:xfrm>
            <a:off x="6300788" y="3798888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1,  2, -1}</a:t>
            </a:r>
          </a:p>
        </p:txBody>
      </p:sp>
      <p:grpSp>
        <p:nvGrpSpPr>
          <p:cNvPr id="61" name="组合 75"/>
          <p:cNvGrpSpPr/>
          <p:nvPr/>
        </p:nvGrpSpPr>
        <p:grpSpPr>
          <a:xfrm>
            <a:off x="5064125" y="4071938"/>
            <a:ext cx="2143125" cy="428625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282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最小的顶点：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65" name="Text Box 58"/>
          <p:cNvSpPr txBox="1"/>
          <p:nvPr/>
        </p:nvSpPr>
        <p:spPr>
          <a:xfrm>
            <a:off x="250825" y="4714875"/>
            <a:ext cx="1081088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{0,1,2,3,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" name="Text Box 59"/>
          <p:cNvSpPr txBox="1"/>
          <p:nvPr/>
        </p:nvSpPr>
        <p:spPr>
          <a:xfrm>
            <a:off x="1619250" y="4714875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563938" y="4727575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5, 6,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0" lang="en-US" altLang="zh-CN" sz="2000" kern="1200" cap="none" spc="0" normalizeH="0" baseline="0" noProof="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9,</a:t>
            </a:r>
            <a:r>
              <a:rPr kumimoji="0" lang="en-US" altLang="zh-CN" sz="2000" u="sng" kern="1200" cap="none" spc="0" normalizeH="0" baseline="0" noProof="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17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68" name="Text Box 61"/>
          <p:cNvSpPr txBox="1"/>
          <p:nvPr/>
        </p:nvSpPr>
        <p:spPr>
          <a:xfrm>
            <a:off x="6300788" y="4727575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  2,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/>
          <p:nvPr/>
        </p:nvSpPr>
        <p:spPr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>
              <a:buNone/>
            </a:pPr>
            <a:r>
              <a:rPr lang="en-US" altLang="zh-CN" sz="2000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6265" name="Freeform 12"/>
          <p:cNvSpPr/>
          <p:nvPr/>
        </p:nvSpPr>
        <p:spPr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604837545"/>
              </a:cxn>
              <a:cxn ang="0">
                <a:pos x="745966141" y="0"/>
              </a:cxn>
            </a:cxnLst>
            <a:rect l="0" t="0" r="0" b="0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6" name="Line 13"/>
          <p:cNvSpPr/>
          <p:nvPr/>
        </p:nvSpPr>
        <p:spPr>
          <a:xfrm>
            <a:off x="3348038" y="981075"/>
            <a:ext cx="11525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67" name="Line 14"/>
          <p:cNvSpPr/>
          <p:nvPr/>
        </p:nvSpPr>
        <p:spPr>
          <a:xfrm>
            <a:off x="3289300" y="1090613"/>
            <a:ext cx="574675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68" name="Line 15"/>
          <p:cNvSpPr/>
          <p:nvPr/>
        </p:nvSpPr>
        <p:spPr>
          <a:xfrm>
            <a:off x="4068763" y="333375"/>
            <a:ext cx="1366837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69" name="Line 16"/>
          <p:cNvSpPr/>
          <p:nvPr/>
        </p:nvSpPr>
        <p:spPr>
          <a:xfrm>
            <a:off x="4140200" y="1628775"/>
            <a:ext cx="1295400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70" name="Freeform 17"/>
          <p:cNvSpPr/>
          <p:nvPr/>
        </p:nvSpPr>
        <p:spPr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647678460"/>
              </a:cxn>
              <a:cxn ang="0">
                <a:pos x="745966141" y="0"/>
              </a:cxn>
            </a:cxnLst>
            <a:rect l="0" t="0" r="0" b="0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1" name="Line 18"/>
          <p:cNvSpPr/>
          <p:nvPr/>
        </p:nvSpPr>
        <p:spPr>
          <a:xfrm>
            <a:off x="4043363" y="476250"/>
            <a:ext cx="503237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72" name="Freeform 19"/>
          <p:cNvSpPr/>
          <p:nvPr/>
        </p:nvSpPr>
        <p:spPr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652718772"/>
              </a:cxn>
              <a:cxn ang="0">
                <a:pos x="1015621470" y="0"/>
              </a:cxn>
            </a:cxnLst>
            <a:rect l="0" t="0" r="0" b="0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3" name="Line 20"/>
          <p:cNvSpPr/>
          <p:nvPr/>
        </p:nvSpPr>
        <p:spPr>
          <a:xfrm>
            <a:off x="4787900" y="1052513"/>
            <a:ext cx="647700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74" name="Line 21"/>
          <p:cNvSpPr/>
          <p:nvPr/>
        </p:nvSpPr>
        <p:spPr>
          <a:xfrm flipV="1">
            <a:off x="5580063" y="549275"/>
            <a:ext cx="0" cy="8636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75" name="Line 22"/>
          <p:cNvSpPr/>
          <p:nvPr/>
        </p:nvSpPr>
        <p:spPr>
          <a:xfrm flipV="1">
            <a:off x="5724525" y="1150938"/>
            <a:ext cx="576263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51223" name="Line 23"/>
          <p:cNvSpPr/>
          <p:nvPr/>
        </p:nvSpPr>
        <p:spPr>
          <a:xfrm>
            <a:off x="5724525" y="379413"/>
            <a:ext cx="576263" cy="503237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</p:spPr>
      </p:sp>
      <p:sp>
        <p:nvSpPr>
          <p:cNvPr id="96277" name="Text Box 24"/>
          <p:cNvSpPr txBox="1"/>
          <p:nvPr/>
        </p:nvSpPr>
        <p:spPr>
          <a:xfrm>
            <a:off x="3203575" y="260350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96278" name="Text Box 25"/>
          <p:cNvSpPr txBox="1"/>
          <p:nvPr/>
        </p:nvSpPr>
        <p:spPr>
          <a:xfrm>
            <a:off x="4500563" y="-26987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96279" name="Text Box 26"/>
          <p:cNvSpPr txBox="1"/>
          <p:nvPr/>
        </p:nvSpPr>
        <p:spPr>
          <a:xfrm>
            <a:off x="4714875" y="414338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6280" name="Text Box 27"/>
          <p:cNvSpPr txBox="1"/>
          <p:nvPr/>
        </p:nvSpPr>
        <p:spPr>
          <a:xfrm>
            <a:off x="5461000" y="7540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96281" name="Text Box 28"/>
          <p:cNvSpPr txBox="1"/>
          <p:nvPr/>
        </p:nvSpPr>
        <p:spPr>
          <a:xfrm>
            <a:off x="5867400" y="295275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6282" name="Text Box 29"/>
          <p:cNvSpPr txBox="1"/>
          <p:nvPr/>
        </p:nvSpPr>
        <p:spPr>
          <a:xfrm>
            <a:off x="5881688" y="128270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96283" name="Text Box 30"/>
          <p:cNvSpPr txBox="1"/>
          <p:nvPr/>
        </p:nvSpPr>
        <p:spPr>
          <a:xfrm>
            <a:off x="4427538" y="1557338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96284" name="Text Box 31"/>
          <p:cNvSpPr txBox="1"/>
          <p:nvPr/>
        </p:nvSpPr>
        <p:spPr>
          <a:xfrm>
            <a:off x="3203575" y="11604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6285" name="Text Box 32"/>
          <p:cNvSpPr txBox="1"/>
          <p:nvPr/>
        </p:nvSpPr>
        <p:spPr>
          <a:xfrm>
            <a:off x="3635375" y="63341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96286" name="Text Box 33"/>
          <p:cNvSpPr txBox="1"/>
          <p:nvPr/>
        </p:nvSpPr>
        <p:spPr>
          <a:xfrm>
            <a:off x="4024313" y="1054100"/>
            <a:ext cx="298450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96287" name="Text Box 34"/>
          <p:cNvSpPr txBox="1"/>
          <p:nvPr/>
        </p:nvSpPr>
        <p:spPr>
          <a:xfrm>
            <a:off x="4884738" y="89535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96288" name="Text Box 35"/>
          <p:cNvSpPr txBox="1"/>
          <p:nvPr/>
        </p:nvSpPr>
        <p:spPr>
          <a:xfrm>
            <a:off x="4140200" y="333375"/>
            <a:ext cx="287338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96289" name="Text Box 37"/>
          <p:cNvSpPr txBox="1"/>
          <p:nvPr/>
        </p:nvSpPr>
        <p:spPr>
          <a:xfrm>
            <a:off x="323850" y="1982788"/>
            <a:ext cx="8208963" cy="33655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S	               U	                     dist[]                            path[]</a:t>
            </a:r>
          </a:p>
        </p:txBody>
      </p:sp>
      <p:sp>
        <p:nvSpPr>
          <p:cNvPr id="96290" name="Text Box 40"/>
          <p:cNvSpPr txBox="1"/>
          <p:nvPr/>
        </p:nvSpPr>
        <p:spPr>
          <a:xfrm>
            <a:off x="3670300" y="2454275"/>
            <a:ext cx="2232025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0   1  2  3   4    5    6</a:t>
            </a:r>
          </a:p>
        </p:txBody>
      </p:sp>
      <p:sp>
        <p:nvSpPr>
          <p:cNvPr id="96291" name="Text Box 41"/>
          <p:cNvSpPr txBox="1"/>
          <p:nvPr/>
        </p:nvSpPr>
        <p:spPr>
          <a:xfrm>
            <a:off x="6418263" y="2420938"/>
            <a:ext cx="2016125" cy="3048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0  1  2  3   4   5    6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313" y="241300"/>
            <a:ext cx="1603375" cy="6159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算法示例演示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5102225" y="3281363"/>
            <a:ext cx="2143125" cy="428625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295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最小的顶点：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96296" name="Text Box 58"/>
          <p:cNvSpPr txBox="1"/>
          <p:nvPr/>
        </p:nvSpPr>
        <p:spPr>
          <a:xfrm>
            <a:off x="250825" y="2825750"/>
            <a:ext cx="1081088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{0,1,2,3,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96297" name="Text Box 59"/>
          <p:cNvSpPr txBox="1"/>
          <p:nvPr/>
        </p:nvSpPr>
        <p:spPr>
          <a:xfrm>
            <a:off x="1619250" y="2825750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563938" y="2838450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5, 6,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0" lang="en-US" altLang="zh-CN" sz="2000" kern="1200" cap="none" spc="0" normalizeH="0" baseline="0" noProof="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9,</a:t>
            </a:r>
            <a:r>
              <a:rPr kumimoji="0" lang="en-US" altLang="zh-CN" sz="2000" kern="1200" cap="none" spc="0" normalizeH="0" baseline="0" noProof="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17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96299" name="Text Box 61"/>
          <p:cNvSpPr txBox="1"/>
          <p:nvPr/>
        </p:nvSpPr>
        <p:spPr>
          <a:xfrm>
            <a:off x="6300788" y="2838450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  2,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5097463" y="2827338"/>
            <a:ext cx="142875" cy="71437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Text Box 62"/>
          <p:cNvSpPr txBox="1"/>
          <p:nvPr/>
        </p:nvSpPr>
        <p:spPr>
          <a:xfrm>
            <a:off x="250825" y="3857625"/>
            <a:ext cx="1296988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{0,1,2,3,5,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9" name="Text Box 63"/>
          <p:cNvSpPr txBox="1"/>
          <p:nvPr/>
        </p:nvSpPr>
        <p:spPr>
          <a:xfrm>
            <a:off x="1619250" y="3857625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3563938" y="3870325"/>
            <a:ext cx="2449513" cy="3048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{0,  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4,</a:t>
            </a:r>
            <a:r>
              <a:rPr kumimoji="0" lang="en-US" altLang="zh-CN" sz="20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5, 6, 10</a:t>
            </a:r>
            <a:r>
              <a:rPr kumimoji="0" lang="en-US" altLang="zh-CN" sz="2000" kern="1200" cap="none" spc="0" normalizeH="0" baseline="0" noProof="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9,</a:t>
            </a:r>
            <a:r>
              <a:rPr kumimoji="0" lang="en-US" altLang="zh-CN" sz="2000" u="sng" kern="1200" cap="none" spc="0" normalizeH="0" baseline="0" noProof="0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u="heavy" kern="1200" cap="none" spc="0" normalizeH="0" baseline="0" noProof="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0" lang="en-US" altLang="zh-CN" sz="2000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" name="Text Box 65"/>
          <p:cNvSpPr txBox="1"/>
          <p:nvPr/>
        </p:nvSpPr>
        <p:spPr>
          <a:xfrm>
            <a:off x="6300788" y="3870325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5,  2,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grpSp>
        <p:nvGrpSpPr>
          <p:cNvPr id="72" name="组合 75"/>
          <p:cNvGrpSpPr/>
          <p:nvPr/>
        </p:nvGrpSpPr>
        <p:grpSpPr>
          <a:xfrm>
            <a:off x="5429250" y="4156075"/>
            <a:ext cx="2143125" cy="428625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307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最小的顶点：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76" name="Text Box 66"/>
          <p:cNvSpPr txBox="1"/>
          <p:nvPr/>
        </p:nvSpPr>
        <p:spPr>
          <a:xfrm>
            <a:off x="250825" y="4754563"/>
            <a:ext cx="1512888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{0,1,2,3,5,4,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79" name="Text Box 67"/>
          <p:cNvSpPr txBox="1"/>
          <p:nvPr/>
        </p:nvSpPr>
        <p:spPr>
          <a:xfrm>
            <a:off x="1619250" y="4754563"/>
            <a:ext cx="1441450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{}</a:t>
            </a:r>
          </a:p>
        </p:txBody>
      </p:sp>
      <p:sp>
        <p:nvSpPr>
          <p:cNvPr id="80" name="Text Box 68"/>
          <p:cNvSpPr txBox="1"/>
          <p:nvPr/>
        </p:nvSpPr>
        <p:spPr>
          <a:xfrm>
            <a:off x="3563938" y="4767263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4,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5, 6, 10</a:t>
            </a:r>
            <a:r>
              <a:rPr lang="en-US" altLang="zh-CN" sz="200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9,</a:t>
            </a:r>
            <a:r>
              <a:rPr lang="en-US" altLang="zh-CN" sz="200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16}</a:t>
            </a:r>
          </a:p>
        </p:txBody>
      </p:sp>
      <p:sp>
        <p:nvSpPr>
          <p:cNvPr id="81" name="Text Box 69"/>
          <p:cNvSpPr txBox="1"/>
          <p:nvPr/>
        </p:nvSpPr>
        <p:spPr>
          <a:xfrm>
            <a:off x="6300788" y="4767263"/>
            <a:ext cx="2449512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{0, 0, 1, 0,  5,  2,  4}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929063" y="5214938"/>
            <a:ext cx="4108450" cy="714375"/>
            <a:chOff x="3929058" y="5214950"/>
            <a:chExt cx="4107685" cy="714380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202" y="3250799"/>
              <a:ext cx="179388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314" name="TextBox 82"/>
            <p:cNvSpPr txBox="1"/>
            <p:nvPr/>
          </p:nvSpPr>
          <p:spPr>
            <a:xfrm>
              <a:off x="5286380" y="5467665"/>
              <a:ext cx="157163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66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WPS 演示</Application>
  <PresentationFormat>全屏显示(4:3)</PresentationFormat>
  <Paragraphs>156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apple-1</cp:lastModifiedBy>
  <cp:revision>1135</cp:revision>
  <dcterms:created xsi:type="dcterms:W3CDTF">2004-10-20T02:22:59Z</dcterms:created>
  <dcterms:modified xsi:type="dcterms:W3CDTF">2021-05-18T01:56:26Z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