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04" r:id="rId3"/>
    <p:sldId id="705" r:id="rId4"/>
    <p:sldId id="706" r:id="rId5"/>
    <p:sldId id="714" r:id="rId6"/>
    <p:sldId id="709" r:id="rId7"/>
    <p:sldId id="710" r:id="rId8"/>
    <p:sldId id="711" r:id="rId9"/>
    <p:sldId id="712" r:id="rId10"/>
    <p:sldId id="713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3333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9933"/>
    <a:srgbClr val="0000FF"/>
    <a:srgbClr val="0000CC"/>
    <a:srgbClr val="DDDDDD"/>
    <a:srgbClr val="C0C0C0"/>
    <a:srgbClr val="D1DCB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91"/>
    <p:restoredTop sz="94685"/>
  </p:normalViewPr>
  <p:slideViewPr>
    <p:cSldViewPr showGuides="1">
      <p:cViewPr varScale="1">
        <p:scale>
          <a:sx n="83" d="100"/>
          <a:sy n="83" d="100"/>
        </p:scale>
        <p:origin x="-1450" y="-67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0050" name="页眉占位符 130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fontAlgn="base"/>
            <a:endParaRPr lang="zh-CN" altLang="en-US" sz="1200" strike="noStrike" noProof="1" dirty="0"/>
          </a:p>
        </p:txBody>
      </p:sp>
      <p:sp>
        <p:nvSpPr>
          <p:cNvPr id="130051" name="日期占位符 130050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fld id="{BB962C8B-B14F-4D97-AF65-F5344CB8AC3E}" type="datetime11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  <p:sp>
        <p:nvSpPr>
          <p:cNvPr id="130052" name="页脚占位符 130051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l" fontAlgn="base"/>
            <a:endParaRPr lang="zh-CN" altLang="en-US" sz="1200" strike="noStrike" noProof="1" dirty="0"/>
          </a:p>
        </p:txBody>
      </p:sp>
      <p:sp>
        <p:nvSpPr>
          <p:cNvPr id="130053" name="灯片编号占位符 130052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521C92-A49A-4867-A77D-FA33BA68F30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base"/>
            <a:endParaRPr lang="en-US" altLang="zh-CN" strike="noStrike" noProof="1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en-US" altLang="zh-CN" sz="2000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2000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/129</a:t>
            </a:r>
            <a:endParaRPr lang="en-US" altLang="zh-CN" sz="2000" strike="noStrike" noProof="1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12.xml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3"/>
          <p:cNvSpPr>
            <a:spLocks noGrp="1"/>
          </p:cNvSpPr>
          <p:nvPr>
            <p:ph idx="1"/>
          </p:nvPr>
        </p:nvSpPr>
        <p:spPr>
          <a:xfrm>
            <a:off x="2933700" y="1165860"/>
            <a:ext cx="6058535" cy="5584825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kumimoji="1" lang="en-US" altLang="zh-CN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设计旋转鼓轮，将鼓轮表面分成8个扇区,每块扇区用导体（阴影区）或绝缘体（空白区）制成，如图所示；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有3个触点X、Y、Z，与扇区接触，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接触导体输出1，接触绝缘体输出0；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鼓轮顺时针旋转,每转过一个扇区，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XYZ就输出一个3位二进制信号。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kumimoji="1" lang="zh-CN" altLang="en-US" sz="2200" b="1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问：鼓轮上的8个扇区应如何安排导体，</a:t>
            </a:r>
            <a:endParaRPr kumimoji="1" lang="zh-CN" altLang="en-US" sz="2200" b="1" noProof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kumimoji="1" lang="zh-CN" altLang="en-US" sz="2200" b="1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使得 鼓轮旋转一周，触点输出一组不同的（2</a:t>
            </a:r>
            <a:r>
              <a:rPr kumimoji="1" lang="zh-CN" altLang="en-US" sz="2200" b="1" baseline="3000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200" b="1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=8个）3位二进制信号？</a:t>
            </a:r>
            <a:endParaRPr kumimoji="1" lang="zh-CN" altLang="en-US" sz="2200" b="1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8547" name="Group 4"/>
          <p:cNvGrpSpPr/>
          <p:nvPr/>
        </p:nvGrpSpPr>
        <p:grpSpPr>
          <a:xfrm>
            <a:off x="-51435" y="1299845"/>
            <a:ext cx="2984500" cy="2300288"/>
            <a:chOff x="-17" y="1482"/>
            <a:chExt cx="1880" cy="1449"/>
          </a:xfrm>
        </p:grpSpPr>
        <p:grpSp>
          <p:nvGrpSpPr>
            <p:cNvPr id="108548" name="Group 5"/>
            <p:cNvGrpSpPr/>
            <p:nvPr/>
          </p:nvGrpSpPr>
          <p:grpSpPr>
            <a:xfrm>
              <a:off x="-17" y="1482"/>
              <a:ext cx="1683" cy="1449"/>
              <a:chOff x="-17" y="1482"/>
              <a:chExt cx="1683" cy="1449"/>
            </a:xfrm>
          </p:grpSpPr>
          <p:grpSp>
            <p:nvGrpSpPr>
              <p:cNvPr id="108552" name="Group 6"/>
              <p:cNvGrpSpPr/>
              <p:nvPr/>
            </p:nvGrpSpPr>
            <p:grpSpPr>
              <a:xfrm>
                <a:off x="213" y="1639"/>
                <a:ext cx="1453" cy="1292"/>
                <a:chOff x="319" y="886"/>
                <a:chExt cx="1453" cy="1292"/>
              </a:xfrm>
            </p:grpSpPr>
            <p:sp>
              <p:nvSpPr>
                <p:cNvPr id="108554" name="Oval 7"/>
                <p:cNvSpPr/>
                <p:nvPr/>
              </p:nvSpPr>
              <p:spPr>
                <a:xfrm>
                  <a:off x="322" y="953"/>
                  <a:ext cx="1224" cy="1225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555" name="Oval 8"/>
                <p:cNvSpPr/>
                <p:nvPr/>
              </p:nvSpPr>
              <p:spPr>
                <a:xfrm>
                  <a:off x="630" y="1270"/>
                  <a:ext cx="600" cy="59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556" name="Line 9"/>
                <p:cNvSpPr/>
                <p:nvPr/>
              </p:nvSpPr>
              <p:spPr>
                <a:xfrm>
                  <a:off x="319" y="1595"/>
                  <a:ext cx="30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57" name="Line 10"/>
                <p:cNvSpPr/>
                <p:nvPr/>
              </p:nvSpPr>
              <p:spPr>
                <a:xfrm>
                  <a:off x="1220" y="1578"/>
                  <a:ext cx="30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58" name="Line 11"/>
                <p:cNvSpPr/>
                <p:nvPr/>
              </p:nvSpPr>
              <p:spPr>
                <a:xfrm>
                  <a:off x="904" y="948"/>
                  <a:ext cx="0" cy="32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59" name="Line 12"/>
                <p:cNvSpPr/>
                <p:nvPr/>
              </p:nvSpPr>
              <p:spPr>
                <a:xfrm>
                  <a:off x="913" y="1861"/>
                  <a:ext cx="0" cy="31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60" name="Line 13"/>
                <p:cNvSpPr/>
                <p:nvPr/>
              </p:nvSpPr>
              <p:spPr>
                <a:xfrm flipV="1">
                  <a:off x="1143" y="1134"/>
                  <a:ext cx="204" cy="23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61" name="Line 14"/>
                <p:cNvSpPr/>
                <p:nvPr/>
              </p:nvSpPr>
              <p:spPr>
                <a:xfrm flipH="1" flipV="1">
                  <a:off x="452" y="1196"/>
                  <a:ext cx="239" cy="17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62" name="Line 15"/>
                <p:cNvSpPr/>
                <p:nvPr/>
              </p:nvSpPr>
              <p:spPr>
                <a:xfrm flipH="1">
                  <a:off x="487" y="1772"/>
                  <a:ext cx="231" cy="2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63" name="Line 16"/>
                <p:cNvSpPr/>
                <p:nvPr/>
              </p:nvSpPr>
              <p:spPr>
                <a:xfrm>
                  <a:off x="1151" y="1781"/>
                  <a:ext cx="187" cy="23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64" name="Line 17"/>
                <p:cNvSpPr/>
                <p:nvPr/>
              </p:nvSpPr>
              <p:spPr>
                <a:xfrm>
                  <a:off x="762" y="984"/>
                  <a:ext cx="372" cy="1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65" name="Line 18"/>
                <p:cNvSpPr/>
                <p:nvPr/>
              </p:nvSpPr>
              <p:spPr>
                <a:xfrm>
                  <a:off x="647" y="1028"/>
                  <a:ext cx="638" cy="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66" name="Line 19"/>
                <p:cNvSpPr/>
                <p:nvPr/>
              </p:nvSpPr>
              <p:spPr>
                <a:xfrm>
                  <a:off x="558" y="1081"/>
                  <a:ext cx="789" cy="5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67" name="Line 20"/>
                <p:cNvSpPr/>
                <p:nvPr/>
              </p:nvSpPr>
              <p:spPr>
                <a:xfrm>
                  <a:off x="479" y="1143"/>
                  <a:ext cx="957" cy="7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68" name="Line 21"/>
                <p:cNvSpPr/>
                <p:nvPr/>
              </p:nvSpPr>
              <p:spPr>
                <a:xfrm>
                  <a:off x="452" y="1205"/>
                  <a:ext cx="1037" cy="8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69" name="Line 22"/>
                <p:cNvSpPr/>
                <p:nvPr/>
              </p:nvSpPr>
              <p:spPr>
                <a:xfrm>
                  <a:off x="567" y="1285"/>
                  <a:ext cx="213" cy="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70" name="Line 23"/>
                <p:cNvSpPr/>
                <p:nvPr/>
              </p:nvSpPr>
              <p:spPr>
                <a:xfrm>
                  <a:off x="1134" y="1356"/>
                  <a:ext cx="381" cy="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71" name="Line 24"/>
                <p:cNvSpPr/>
                <p:nvPr/>
              </p:nvSpPr>
              <p:spPr>
                <a:xfrm>
                  <a:off x="1187" y="1436"/>
                  <a:ext cx="346" cy="1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72" name="Line 25"/>
                <p:cNvSpPr/>
                <p:nvPr/>
              </p:nvSpPr>
              <p:spPr>
                <a:xfrm>
                  <a:off x="1232" y="1506"/>
                  <a:ext cx="319" cy="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73" name="Line 26"/>
                <p:cNvSpPr/>
                <p:nvPr/>
              </p:nvSpPr>
              <p:spPr>
                <a:xfrm>
                  <a:off x="1072" y="1834"/>
                  <a:ext cx="107" cy="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74" name="Line 27"/>
                <p:cNvSpPr/>
                <p:nvPr/>
              </p:nvSpPr>
              <p:spPr>
                <a:xfrm>
                  <a:off x="930" y="1897"/>
                  <a:ext cx="329" cy="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75" name="Line 28"/>
                <p:cNvSpPr/>
                <p:nvPr/>
              </p:nvSpPr>
              <p:spPr>
                <a:xfrm>
                  <a:off x="913" y="1958"/>
                  <a:ext cx="363" cy="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76" name="Line 29"/>
                <p:cNvSpPr/>
                <p:nvPr/>
              </p:nvSpPr>
              <p:spPr>
                <a:xfrm>
                  <a:off x="913" y="2029"/>
                  <a:ext cx="41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77" name="Line 30"/>
                <p:cNvSpPr/>
                <p:nvPr/>
              </p:nvSpPr>
              <p:spPr>
                <a:xfrm>
                  <a:off x="913" y="2100"/>
                  <a:ext cx="31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78" name="Line 31"/>
                <p:cNvSpPr/>
                <p:nvPr/>
              </p:nvSpPr>
              <p:spPr>
                <a:xfrm flipV="1">
                  <a:off x="1090" y="913"/>
                  <a:ext cx="284" cy="239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79" name="Line 32"/>
                <p:cNvSpPr/>
                <p:nvPr/>
              </p:nvSpPr>
              <p:spPr>
                <a:xfrm flipV="1">
                  <a:off x="1347" y="1240"/>
                  <a:ext cx="240" cy="16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80" name="Line 33"/>
                <p:cNvSpPr/>
                <p:nvPr/>
              </p:nvSpPr>
              <p:spPr>
                <a:xfrm flipV="1">
                  <a:off x="1338" y="1666"/>
                  <a:ext cx="266" cy="17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81" name="Line 34"/>
                <p:cNvSpPr/>
                <p:nvPr/>
              </p:nvSpPr>
              <p:spPr>
                <a:xfrm flipV="1">
                  <a:off x="1374" y="886"/>
                  <a:ext cx="301" cy="9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82" name="Line 35"/>
                <p:cNvSpPr/>
                <p:nvPr/>
              </p:nvSpPr>
              <p:spPr>
                <a:xfrm>
                  <a:off x="1595" y="1232"/>
                  <a:ext cx="177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8583" name="Line 36"/>
                <p:cNvSpPr/>
                <p:nvPr/>
              </p:nvSpPr>
              <p:spPr>
                <a:xfrm>
                  <a:off x="1604" y="1666"/>
                  <a:ext cx="11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08553" name="AutoShape 37"/>
              <p:cNvSpPr/>
              <p:nvPr/>
            </p:nvSpPr>
            <p:spPr>
              <a:xfrm rot="-1406669">
                <a:off x="-17" y="1482"/>
                <a:ext cx="1187" cy="294"/>
              </a:xfrm>
              <a:prstGeom prst="curvedDownArrow">
                <a:avLst>
                  <a:gd name="adj1" fmla="val 10355"/>
                  <a:gd name="adj2" fmla="val 83142"/>
                  <a:gd name="adj3" fmla="val 2774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8549" name="Text Box 38"/>
            <p:cNvSpPr txBox="1"/>
            <p:nvPr/>
          </p:nvSpPr>
          <p:spPr>
            <a:xfrm>
              <a:off x="1639" y="2375"/>
              <a:ext cx="195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Z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50" name="Text Box 39"/>
            <p:cNvSpPr txBox="1"/>
            <p:nvPr/>
          </p:nvSpPr>
          <p:spPr>
            <a:xfrm>
              <a:off x="1668" y="1909"/>
              <a:ext cx="195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51" name="Text Box 40"/>
            <p:cNvSpPr txBox="1"/>
            <p:nvPr/>
          </p:nvSpPr>
          <p:spPr>
            <a:xfrm>
              <a:off x="1598" y="1562"/>
              <a:ext cx="195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7042" name="Text Box 3"/>
          <p:cNvSpPr txBox="1"/>
          <p:nvPr/>
        </p:nvSpPr>
        <p:spPr>
          <a:xfrm>
            <a:off x="395288" y="404813"/>
            <a:ext cx="3671887" cy="460375"/>
          </a:xfrm>
          <a:prstGeom prst="rect">
            <a:avLst/>
          </a:prstGeom>
          <a:solidFill>
            <a:schemeClr val="folHlink"/>
          </a:solidFill>
          <a:ln w="19050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计算机鼓轮设计问题: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advTm="4552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3955" name="Rectangle 3"/>
          <p:cNvSpPr>
            <a:spLocks noGrp="1"/>
          </p:cNvSpPr>
          <p:nvPr>
            <p:ph idx="1"/>
          </p:nvPr>
        </p:nvSpPr>
        <p:spPr>
          <a:xfrm>
            <a:off x="3276600" y="1844675"/>
            <a:ext cx="5697538" cy="4856163"/>
          </a:xfrm>
        </p:spPr>
        <p:txBody>
          <a:bodyPr vert="horz" wrap="square" lIns="91440" tIns="45720" rIns="91440" bIns="45720" anchor="t"/>
          <a:p>
            <a:pPr eaLnBrk="1" hangingPunct="1"/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分析: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3位二进制数的变化：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→a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→a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endParaRPr lang="zh-CN" altLang="en-US" sz="2400" b="1" baseline="-25000" dirty="0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buClrTx/>
              <a:buSzTx/>
            </a:pP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变化的关键在于其中2位数；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 eaLnBrk="1" hangingPunct="1">
              <a:buClrTx/>
              <a:buSzTx/>
            </a:pP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考虑用有向图来表示这个过程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 algn="l" eaLnBrk="1" hangingPunct="1">
              <a:buClrTx/>
              <a:buSzTx/>
              <a:buChar char="•"/>
            </a:pPr>
            <a:r>
              <a:rPr kumimoji="1" lang="zh-CN" altLang="en-US" sz="2200" b="1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图的结点</a:t>
            </a: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：3位数中的后2位，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 algn="l" eaLnBrk="1" hangingPunct="1">
              <a:buClrTx/>
              <a:buSzTx/>
              <a:buNone/>
            </a:pP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共有4种取值情况；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 algn="l" eaLnBrk="1" hangingPunct="1">
              <a:buClrTx/>
              <a:buSzTx/>
              <a:buChar char="•"/>
            </a:pPr>
            <a:r>
              <a:rPr kumimoji="1" lang="zh-CN" altLang="en-US" sz="2200" b="1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</a:t>
            </a: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：后2位数发生1次变化时，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 algn="l" eaLnBrk="1" hangingPunct="1">
              <a:buClrTx/>
              <a:buSzTx/>
              <a:buNone/>
            </a:pP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所形成的1个新的3位数。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09571" name="Group 4"/>
          <p:cNvGrpSpPr/>
          <p:nvPr/>
        </p:nvGrpSpPr>
        <p:grpSpPr>
          <a:xfrm>
            <a:off x="158115" y="1544955"/>
            <a:ext cx="2984500" cy="2300288"/>
            <a:chOff x="-17" y="1482"/>
            <a:chExt cx="1880" cy="1449"/>
          </a:xfrm>
        </p:grpSpPr>
        <p:grpSp>
          <p:nvGrpSpPr>
            <p:cNvPr id="109607" name="Group 5"/>
            <p:cNvGrpSpPr/>
            <p:nvPr/>
          </p:nvGrpSpPr>
          <p:grpSpPr>
            <a:xfrm>
              <a:off x="-17" y="1482"/>
              <a:ext cx="1683" cy="1449"/>
              <a:chOff x="-17" y="1482"/>
              <a:chExt cx="1683" cy="1449"/>
            </a:xfrm>
          </p:grpSpPr>
          <p:grpSp>
            <p:nvGrpSpPr>
              <p:cNvPr id="109611" name="Group 6"/>
              <p:cNvGrpSpPr/>
              <p:nvPr/>
            </p:nvGrpSpPr>
            <p:grpSpPr>
              <a:xfrm>
                <a:off x="213" y="1639"/>
                <a:ext cx="1453" cy="1292"/>
                <a:chOff x="319" y="886"/>
                <a:chExt cx="1453" cy="1292"/>
              </a:xfrm>
            </p:grpSpPr>
            <p:sp>
              <p:nvSpPr>
                <p:cNvPr id="109613" name="Oval 7"/>
                <p:cNvSpPr/>
                <p:nvPr/>
              </p:nvSpPr>
              <p:spPr>
                <a:xfrm>
                  <a:off x="322" y="953"/>
                  <a:ext cx="1224" cy="1225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9614" name="Oval 8"/>
                <p:cNvSpPr/>
                <p:nvPr/>
              </p:nvSpPr>
              <p:spPr>
                <a:xfrm>
                  <a:off x="630" y="1270"/>
                  <a:ext cx="600" cy="59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9615" name="Line 9"/>
                <p:cNvSpPr/>
                <p:nvPr/>
              </p:nvSpPr>
              <p:spPr>
                <a:xfrm>
                  <a:off x="319" y="1595"/>
                  <a:ext cx="30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16" name="Line 10"/>
                <p:cNvSpPr/>
                <p:nvPr/>
              </p:nvSpPr>
              <p:spPr>
                <a:xfrm>
                  <a:off x="1220" y="1578"/>
                  <a:ext cx="30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17" name="Line 11"/>
                <p:cNvSpPr/>
                <p:nvPr/>
              </p:nvSpPr>
              <p:spPr>
                <a:xfrm>
                  <a:off x="904" y="948"/>
                  <a:ext cx="0" cy="32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18" name="Line 12"/>
                <p:cNvSpPr/>
                <p:nvPr/>
              </p:nvSpPr>
              <p:spPr>
                <a:xfrm>
                  <a:off x="913" y="1861"/>
                  <a:ext cx="0" cy="31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19" name="Line 13"/>
                <p:cNvSpPr/>
                <p:nvPr/>
              </p:nvSpPr>
              <p:spPr>
                <a:xfrm flipV="1">
                  <a:off x="1143" y="1134"/>
                  <a:ext cx="204" cy="23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20" name="Line 14"/>
                <p:cNvSpPr/>
                <p:nvPr/>
              </p:nvSpPr>
              <p:spPr>
                <a:xfrm flipH="1" flipV="1">
                  <a:off x="452" y="1196"/>
                  <a:ext cx="239" cy="17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21" name="Line 15"/>
                <p:cNvSpPr/>
                <p:nvPr/>
              </p:nvSpPr>
              <p:spPr>
                <a:xfrm flipH="1">
                  <a:off x="487" y="1772"/>
                  <a:ext cx="231" cy="21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22" name="Line 16"/>
                <p:cNvSpPr/>
                <p:nvPr/>
              </p:nvSpPr>
              <p:spPr>
                <a:xfrm>
                  <a:off x="1151" y="1781"/>
                  <a:ext cx="187" cy="23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23" name="Line 17"/>
                <p:cNvSpPr/>
                <p:nvPr/>
              </p:nvSpPr>
              <p:spPr>
                <a:xfrm>
                  <a:off x="762" y="984"/>
                  <a:ext cx="372" cy="1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24" name="Line 18"/>
                <p:cNvSpPr/>
                <p:nvPr/>
              </p:nvSpPr>
              <p:spPr>
                <a:xfrm>
                  <a:off x="647" y="1028"/>
                  <a:ext cx="638" cy="4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25" name="Line 19"/>
                <p:cNvSpPr/>
                <p:nvPr/>
              </p:nvSpPr>
              <p:spPr>
                <a:xfrm>
                  <a:off x="558" y="1081"/>
                  <a:ext cx="789" cy="5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26" name="Line 20"/>
                <p:cNvSpPr/>
                <p:nvPr/>
              </p:nvSpPr>
              <p:spPr>
                <a:xfrm>
                  <a:off x="479" y="1143"/>
                  <a:ext cx="957" cy="7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27" name="Line 21"/>
                <p:cNvSpPr/>
                <p:nvPr/>
              </p:nvSpPr>
              <p:spPr>
                <a:xfrm>
                  <a:off x="452" y="1205"/>
                  <a:ext cx="1037" cy="8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28" name="Line 22"/>
                <p:cNvSpPr/>
                <p:nvPr/>
              </p:nvSpPr>
              <p:spPr>
                <a:xfrm>
                  <a:off x="567" y="1285"/>
                  <a:ext cx="213" cy="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29" name="Line 23"/>
                <p:cNvSpPr/>
                <p:nvPr/>
              </p:nvSpPr>
              <p:spPr>
                <a:xfrm>
                  <a:off x="1134" y="1356"/>
                  <a:ext cx="381" cy="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30" name="Line 24"/>
                <p:cNvSpPr/>
                <p:nvPr/>
              </p:nvSpPr>
              <p:spPr>
                <a:xfrm>
                  <a:off x="1187" y="1436"/>
                  <a:ext cx="346" cy="1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31" name="Line 25"/>
                <p:cNvSpPr/>
                <p:nvPr/>
              </p:nvSpPr>
              <p:spPr>
                <a:xfrm>
                  <a:off x="1232" y="1506"/>
                  <a:ext cx="319" cy="1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32" name="Line 26"/>
                <p:cNvSpPr/>
                <p:nvPr/>
              </p:nvSpPr>
              <p:spPr>
                <a:xfrm>
                  <a:off x="1072" y="1834"/>
                  <a:ext cx="107" cy="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33" name="Line 27"/>
                <p:cNvSpPr/>
                <p:nvPr/>
              </p:nvSpPr>
              <p:spPr>
                <a:xfrm>
                  <a:off x="930" y="1897"/>
                  <a:ext cx="329" cy="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34" name="Line 28"/>
                <p:cNvSpPr/>
                <p:nvPr/>
              </p:nvSpPr>
              <p:spPr>
                <a:xfrm>
                  <a:off x="913" y="1958"/>
                  <a:ext cx="363" cy="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35" name="Line 29"/>
                <p:cNvSpPr/>
                <p:nvPr/>
              </p:nvSpPr>
              <p:spPr>
                <a:xfrm>
                  <a:off x="913" y="2029"/>
                  <a:ext cx="41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36" name="Line 30"/>
                <p:cNvSpPr/>
                <p:nvPr/>
              </p:nvSpPr>
              <p:spPr>
                <a:xfrm>
                  <a:off x="913" y="2100"/>
                  <a:ext cx="31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37" name="Line 31"/>
                <p:cNvSpPr/>
                <p:nvPr/>
              </p:nvSpPr>
              <p:spPr>
                <a:xfrm flipV="1">
                  <a:off x="1090" y="913"/>
                  <a:ext cx="284" cy="239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38" name="Line 32"/>
                <p:cNvSpPr/>
                <p:nvPr/>
              </p:nvSpPr>
              <p:spPr>
                <a:xfrm flipV="1">
                  <a:off x="1347" y="1240"/>
                  <a:ext cx="240" cy="16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39" name="Line 33"/>
                <p:cNvSpPr/>
                <p:nvPr/>
              </p:nvSpPr>
              <p:spPr>
                <a:xfrm flipV="1">
                  <a:off x="1338" y="1666"/>
                  <a:ext cx="266" cy="177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40" name="Line 34"/>
                <p:cNvSpPr/>
                <p:nvPr/>
              </p:nvSpPr>
              <p:spPr>
                <a:xfrm flipV="1">
                  <a:off x="1374" y="886"/>
                  <a:ext cx="301" cy="9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41" name="Line 35"/>
                <p:cNvSpPr/>
                <p:nvPr/>
              </p:nvSpPr>
              <p:spPr>
                <a:xfrm>
                  <a:off x="1595" y="1232"/>
                  <a:ext cx="177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9642" name="Line 36"/>
                <p:cNvSpPr/>
                <p:nvPr/>
              </p:nvSpPr>
              <p:spPr>
                <a:xfrm>
                  <a:off x="1604" y="1666"/>
                  <a:ext cx="115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09612" name="AutoShape 37"/>
              <p:cNvSpPr/>
              <p:nvPr/>
            </p:nvSpPr>
            <p:spPr>
              <a:xfrm rot="-1406669">
                <a:off x="-17" y="1482"/>
                <a:ext cx="1187" cy="294"/>
              </a:xfrm>
              <a:prstGeom prst="curvedDownArrow">
                <a:avLst>
                  <a:gd name="adj1" fmla="val 10355"/>
                  <a:gd name="adj2" fmla="val 83142"/>
                  <a:gd name="adj3" fmla="val 2774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9608" name="Text Box 38"/>
            <p:cNvSpPr txBox="1"/>
            <p:nvPr/>
          </p:nvSpPr>
          <p:spPr>
            <a:xfrm>
              <a:off x="1639" y="2375"/>
              <a:ext cx="195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Z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609" name="Text Box 39"/>
            <p:cNvSpPr txBox="1"/>
            <p:nvPr/>
          </p:nvSpPr>
          <p:spPr>
            <a:xfrm>
              <a:off x="1668" y="1909"/>
              <a:ext cx="195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610" name="Text Box 40"/>
            <p:cNvSpPr txBox="1"/>
            <p:nvPr/>
          </p:nvSpPr>
          <p:spPr>
            <a:xfrm>
              <a:off x="1598" y="1562"/>
              <a:ext cx="195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41"/>
          <p:cNvGrpSpPr/>
          <p:nvPr/>
        </p:nvGrpSpPr>
        <p:grpSpPr>
          <a:xfrm>
            <a:off x="542925" y="4645025"/>
            <a:ext cx="2124075" cy="2136775"/>
            <a:chOff x="189" y="2349"/>
            <a:chExt cx="1338" cy="1346"/>
          </a:xfrm>
        </p:grpSpPr>
        <p:sp>
          <p:nvSpPr>
            <p:cNvPr id="109599" name="Oval 42"/>
            <p:cNvSpPr/>
            <p:nvPr/>
          </p:nvSpPr>
          <p:spPr>
            <a:xfrm>
              <a:off x="826" y="2425"/>
              <a:ext cx="62" cy="71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600" name="Oval 43"/>
            <p:cNvSpPr/>
            <p:nvPr/>
          </p:nvSpPr>
          <p:spPr>
            <a:xfrm>
              <a:off x="865" y="3377"/>
              <a:ext cx="62" cy="71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601" name="Oval 44"/>
            <p:cNvSpPr/>
            <p:nvPr/>
          </p:nvSpPr>
          <p:spPr>
            <a:xfrm>
              <a:off x="416" y="2902"/>
              <a:ext cx="62" cy="71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602" name="Oval 45"/>
            <p:cNvSpPr/>
            <p:nvPr/>
          </p:nvSpPr>
          <p:spPr>
            <a:xfrm>
              <a:off x="1239" y="2902"/>
              <a:ext cx="62" cy="71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603" name="Text Box 46"/>
            <p:cNvSpPr txBox="1"/>
            <p:nvPr/>
          </p:nvSpPr>
          <p:spPr>
            <a:xfrm>
              <a:off x="948" y="2349"/>
              <a:ext cx="17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66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lang="en-US" altLang="zh-CN" sz="1800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604" name="Text Box 47"/>
            <p:cNvSpPr txBox="1"/>
            <p:nvPr/>
          </p:nvSpPr>
          <p:spPr>
            <a:xfrm>
              <a:off x="1350" y="2874"/>
              <a:ext cx="17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66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endParaRPr lang="en-US" altLang="zh-CN" sz="1800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605" name="Text Box 48"/>
            <p:cNvSpPr txBox="1"/>
            <p:nvPr/>
          </p:nvSpPr>
          <p:spPr>
            <a:xfrm>
              <a:off x="189" y="2848"/>
              <a:ext cx="17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66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lang="en-US" altLang="zh-CN" sz="1800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606" name="Text Box 49"/>
            <p:cNvSpPr txBox="1"/>
            <p:nvPr/>
          </p:nvSpPr>
          <p:spPr>
            <a:xfrm>
              <a:off x="827" y="3522"/>
              <a:ext cx="17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66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endParaRPr lang="en-US" altLang="zh-CN" sz="1800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50"/>
          <p:cNvGrpSpPr/>
          <p:nvPr/>
        </p:nvGrpSpPr>
        <p:grpSpPr>
          <a:xfrm>
            <a:off x="889000" y="4854575"/>
            <a:ext cx="676275" cy="661988"/>
            <a:chOff x="407" y="2481"/>
            <a:chExt cx="426" cy="417"/>
          </a:xfrm>
        </p:grpSpPr>
        <p:sp>
          <p:nvSpPr>
            <p:cNvPr id="109597" name="Line 51"/>
            <p:cNvSpPr/>
            <p:nvPr/>
          </p:nvSpPr>
          <p:spPr>
            <a:xfrm flipH="1">
              <a:off x="452" y="2481"/>
              <a:ext cx="381" cy="4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9598" name="Text Box 52"/>
            <p:cNvSpPr txBox="1"/>
            <p:nvPr/>
          </p:nvSpPr>
          <p:spPr>
            <a:xfrm>
              <a:off x="407" y="2526"/>
              <a:ext cx="2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001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53"/>
          <p:cNvGrpSpPr/>
          <p:nvPr/>
        </p:nvGrpSpPr>
        <p:grpSpPr>
          <a:xfrm>
            <a:off x="809625" y="5629275"/>
            <a:ext cx="798513" cy="674688"/>
            <a:chOff x="357" y="2969"/>
            <a:chExt cx="503" cy="425"/>
          </a:xfrm>
        </p:grpSpPr>
        <p:sp>
          <p:nvSpPr>
            <p:cNvPr id="109595" name="Line 54"/>
            <p:cNvSpPr/>
            <p:nvPr/>
          </p:nvSpPr>
          <p:spPr>
            <a:xfrm>
              <a:off x="461" y="2969"/>
              <a:ext cx="399" cy="4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9596" name="Text Box 55"/>
            <p:cNvSpPr txBox="1"/>
            <p:nvPr/>
          </p:nvSpPr>
          <p:spPr>
            <a:xfrm>
              <a:off x="357" y="3159"/>
              <a:ext cx="2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011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56"/>
          <p:cNvGrpSpPr/>
          <p:nvPr/>
        </p:nvGrpSpPr>
        <p:grpSpPr>
          <a:xfrm>
            <a:off x="1706563" y="5629275"/>
            <a:ext cx="763587" cy="674688"/>
            <a:chOff x="922" y="2969"/>
            <a:chExt cx="481" cy="425"/>
          </a:xfrm>
        </p:grpSpPr>
        <p:sp>
          <p:nvSpPr>
            <p:cNvPr id="109593" name="Line 57"/>
            <p:cNvSpPr/>
            <p:nvPr/>
          </p:nvSpPr>
          <p:spPr>
            <a:xfrm flipV="1">
              <a:off x="922" y="2969"/>
              <a:ext cx="354" cy="4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9594" name="Text Box 58"/>
            <p:cNvSpPr txBox="1"/>
            <p:nvPr/>
          </p:nvSpPr>
          <p:spPr>
            <a:xfrm>
              <a:off x="1155" y="3159"/>
              <a:ext cx="2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110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59"/>
          <p:cNvGrpSpPr/>
          <p:nvPr/>
        </p:nvGrpSpPr>
        <p:grpSpPr>
          <a:xfrm>
            <a:off x="1663700" y="4854575"/>
            <a:ext cx="765175" cy="661988"/>
            <a:chOff x="895" y="2481"/>
            <a:chExt cx="482" cy="417"/>
          </a:xfrm>
        </p:grpSpPr>
        <p:sp>
          <p:nvSpPr>
            <p:cNvPr id="109591" name="Line 60"/>
            <p:cNvSpPr/>
            <p:nvPr/>
          </p:nvSpPr>
          <p:spPr>
            <a:xfrm flipH="1" flipV="1">
              <a:off x="895" y="2481"/>
              <a:ext cx="363" cy="4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9592" name="Text Box 61"/>
            <p:cNvSpPr txBox="1"/>
            <p:nvPr/>
          </p:nvSpPr>
          <p:spPr>
            <a:xfrm>
              <a:off x="1129" y="2548"/>
              <a:ext cx="2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100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62"/>
          <p:cNvGrpSpPr/>
          <p:nvPr/>
        </p:nvGrpSpPr>
        <p:grpSpPr>
          <a:xfrm>
            <a:off x="1030288" y="4459288"/>
            <a:ext cx="1154112" cy="2192337"/>
            <a:chOff x="496" y="2232"/>
            <a:chExt cx="727" cy="1381"/>
          </a:xfrm>
        </p:grpSpPr>
        <p:sp>
          <p:nvSpPr>
            <p:cNvPr id="109583" name="Line 63"/>
            <p:cNvSpPr/>
            <p:nvPr/>
          </p:nvSpPr>
          <p:spPr>
            <a:xfrm>
              <a:off x="514" y="2898"/>
              <a:ext cx="7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9584" name="Line 64"/>
            <p:cNvSpPr/>
            <p:nvPr/>
          </p:nvSpPr>
          <p:spPr>
            <a:xfrm flipH="1">
              <a:off x="496" y="2969"/>
              <a:ext cx="6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9585" name="Freeform 65"/>
            <p:cNvSpPr/>
            <p:nvPr/>
          </p:nvSpPr>
          <p:spPr>
            <a:xfrm>
              <a:off x="693" y="2232"/>
              <a:ext cx="274" cy="224"/>
            </a:xfrm>
            <a:custGeom>
              <a:avLst/>
              <a:gdLst>
                <a:gd name="txL" fmla="*/ 0 w 274"/>
                <a:gd name="txT" fmla="*/ 0 h 224"/>
                <a:gd name="txR" fmla="*/ 274 w 274"/>
                <a:gd name="txB" fmla="*/ 224 h 224"/>
              </a:gdLst>
              <a:ahLst/>
              <a:cxnLst>
                <a:cxn ang="0">
                  <a:pos x="131" y="223"/>
                </a:cxn>
                <a:cxn ang="0">
                  <a:pos x="16" y="187"/>
                </a:cxn>
                <a:cxn ang="0">
                  <a:pos x="34" y="63"/>
                </a:cxn>
                <a:cxn ang="0">
                  <a:pos x="149" y="1"/>
                </a:cxn>
                <a:cxn ang="0">
                  <a:pos x="246" y="54"/>
                </a:cxn>
                <a:cxn ang="0">
                  <a:pos x="255" y="178"/>
                </a:cxn>
                <a:cxn ang="0">
                  <a:pos x="131" y="223"/>
                </a:cxn>
              </a:cxnLst>
              <a:rect l="txL" t="txT" r="txR" b="txB"/>
              <a:pathLst>
                <a:path w="274" h="224">
                  <a:moveTo>
                    <a:pt x="131" y="223"/>
                  </a:moveTo>
                  <a:cubicBezTo>
                    <a:pt x="91" y="224"/>
                    <a:pt x="32" y="214"/>
                    <a:pt x="16" y="187"/>
                  </a:cubicBezTo>
                  <a:cubicBezTo>
                    <a:pt x="0" y="160"/>
                    <a:pt x="12" y="94"/>
                    <a:pt x="34" y="63"/>
                  </a:cubicBezTo>
                  <a:cubicBezTo>
                    <a:pt x="56" y="32"/>
                    <a:pt x="114" y="2"/>
                    <a:pt x="149" y="1"/>
                  </a:cubicBezTo>
                  <a:cubicBezTo>
                    <a:pt x="184" y="0"/>
                    <a:pt x="228" y="25"/>
                    <a:pt x="246" y="54"/>
                  </a:cubicBezTo>
                  <a:cubicBezTo>
                    <a:pt x="264" y="83"/>
                    <a:pt x="274" y="156"/>
                    <a:pt x="255" y="178"/>
                  </a:cubicBezTo>
                  <a:cubicBezTo>
                    <a:pt x="236" y="200"/>
                    <a:pt x="171" y="222"/>
                    <a:pt x="131" y="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86" name="Line 66"/>
            <p:cNvSpPr/>
            <p:nvPr/>
          </p:nvSpPr>
          <p:spPr>
            <a:xfrm flipV="1">
              <a:off x="877" y="2393"/>
              <a:ext cx="53" cy="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9587" name="Line 67"/>
            <p:cNvSpPr/>
            <p:nvPr/>
          </p:nvSpPr>
          <p:spPr>
            <a:xfrm flipV="1">
              <a:off x="877" y="2446"/>
              <a:ext cx="89" cy="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9588" name="Freeform 68"/>
            <p:cNvSpPr/>
            <p:nvPr/>
          </p:nvSpPr>
          <p:spPr>
            <a:xfrm>
              <a:off x="752" y="3369"/>
              <a:ext cx="271" cy="244"/>
            </a:xfrm>
            <a:custGeom>
              <a:avLst/>
              <a:gdLst>
                <a:gd name="txL" fmla="*/ 0 w 271"/>
                <a:gd name="txT" fmla="*/ 0 h 244"/>
                <a:gd name="txR" fmla="*/ 271 w 271"/>
                <a:gd name="txB" fmla="*/ 244 h 244"/>
              </a:gdLst>
              <a:ahLst/>
              <a:cxnLst>
                <a:cxn ang="0">
                  <a:pos x="116" y="43"/>
                </a:cxn>
                <a:cxn ang="0">
                  <a:pos x="10" y="87"/>
                </a:cxn>
                <a:cxn ang="0">
                  <a:pos x="54" y="229"/>
                </a:cxn>
                <a:cxn ang="0">
                  <a:pos x="249" y="176"/>
                </a:cxn>
                <a:cxn ang="0">
                  <a:pos x="187" y="25"/>
                </a:cxn>
                <a:cxn ang="0">
                  <a:pos x="116" y="43"/>
                </a:cxn>
              </a:cxnLst>
              <a:rect l="txL" t="txT" r="txR" b="txB"/>
              <a:pathLst>
                <a:path w="271" h="244">
                  <a:moveTo>
                    <a:pt x="116" y="43"/>
                  </a:moveTo>
                  <a:cubicBezTo>
                    <a:pt x="86" y="53"/>
                    <a:pt x="20" y="56"/>
                    <a:pt x="10" y="87"/>
                  </a:cubicBezTo>
                  <a:cubicBezTo>
                    <a:pt x="0" y="118"/>
                    <a:pt x="14" y="214"/>
                    <a:pt x="54" y="229"/>
                  </a:cubicBezTo>
                  <a:cubicBezTo>
                    <a:pt x="94" y="244"/>
                    <a:pt x="227" y="210"/>
                    <a:pt x="249" y="176"/>
                  </a:cubicBezTo>
                  <a:cubicBezTo>
                    <a:pt x="271" y="142"/>
                    <a:pt x="211" y="50"/>
                    <a:pt x="187" y="25"/>
                  </a:cubicBezTo>
                  <a:cubicBezTo>
                    <a:pt x="163" y="0"/>
                    <a:pt x="146" y="33"/>
                    <a:pt x="116" y="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89" name="Line 69"/>
            <p:cNvSpPr/>
            <p:nvPr/>
          </p:nvSpPr>
          <p:spPr>
            <a:xfrm>
              <a:off x="922" y="3394"/>
              <a:ext cx="26" cy="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9590" name="Line 70"/>
            <p:cNvSpPr/>
            <p:nvPr/>
          </p:nvSpPr>
          <p:spPr>
            <a:xfrm>
              <a:off x="930" y="3385"/>
              <a:ext cx="80" cy="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1" name="Group 71"/>
          <p:cNvGrpSpPr/>
          <p:nvPr/>
        </p:nvGrpSpPr>
        <p:grpSpPr>
          <a:xfrm>
            <a:off x="1411288" y="4349750"/>
            <a:ext cx="884237" cy="2328863"/>
            <a:chOff x="736" y="2163"/>
            <a:chExt cx="557" cy="1467"/>
          </a:xfrm>
        </p:grpSpPr>
        <p:sp>
          <p:nvSpPr>
            <p:cNvPr id="109579" name="Text Box 72"/>
            <p:cNvSpPr txBox="1"/>
            <p:nvPr/>
          </p:nvSpPr>
          <p:spPr>
            <a:xfrm>
              <a:off x="966" y="2163"/>
              <a:ext cx="2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000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80" name="Text Box 73"/>
            <p:cNvSpPr txBox="1"/>
            <p:nvPr/>
          </p:nvSpPr>
          <p:spPr>
            <a:xfrm>
              <a:off x="1045" y="3457"/>
              <a:ext cx="2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111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81" name="Text Box 74"/>
            <p:cNvSpPr txBox="1"/>
            <p:nvPr/>
          </p:nvSpPr>
          <p:spPr>
            <a:xfrm>
              <a:off x="736" y="2686"/>
              <a:ext cx="2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010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582" name="Text Box 75"/>
            <p:cNvSpPr txBox="1"/>
            <p:nvPr/>
          </p:nvSpPr>
          <p:spPr>
            <a:xfrm>
              <a:off x="754" y="3040"/>
              <a:ext cx="2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101</a:t>
              </a:r>
              <a:endParaRPr lang="en-US" altLang="zh-CN" sz="1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advTm="686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charRg st="4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55">
                                            <p:txEl>
                                              <p:charRg st="4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55">
                                            <p:txEl>
                                              <p:charRg st="4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charRg st="1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3955">
                                            <p:txEl>
                                              <p:charRg st="1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3955">
                                            <p:txEl>
                                              <p:charRg st="1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charRg st="4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3955">
                                            <p:txEl>
                                              <p:charRg st="4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3955">
                                            <p:txEl>
                                              <p:charRg st="4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charRg st="6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3955">
                                            <p:txEl>
                                              <p:charRg st="6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3955">
                                            <p:txEl>
                                              <p:charRg st="6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charRg st="74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3955">
                                            <p:txEl>
                                              <p:charRg st="74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3955">
                                            <p:txEl>
                                              <p:charRg st="74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charRg st="89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3955">
                                            <p:txEl>
                                              <p:charRg st="89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3955">
                                            <p:txEl>
                                              <p:charRg st="89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charRg st="111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3955">
                                            <p:txEl>
                                              <p:charRg st="111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3955">
                                            <p:txEl>
                                              <p:charRg st="111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charRg st="126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3955">
                                            <p:txEl>
                                              <p:charRg st="126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3955">
                                            <p:txEl>
                                              <p:charRg st="126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3"/>
          <p:cNvSpPr>
            <a:spLocks noGrp="1"/>
          </p:cNvSpPr>
          <p:nvPr>
            <p:ph idx="1"/>
          </p:nvPr>
        </p:nvSpPr>
        <p:spPr>
          <a:xfrm>
            <a:off x="2895600" y="783590"/>
            <a:ext cx="6041390" cy="4658995"/>
          </a:xfrm>
        </p:spPr>
        <p:txBody>
          <a:bodyPr vert="horz" wrap="square" lIns="91440" tIns="45720" rIns="91440" bIns="45720" anchor="t"/>
          <a:p>
            <a:pPr eaLnBrk="1" hangingPunct="1"/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特点: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共8条边，对应所有3位二进制数；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所有相</a:t>
            </a:r>
            <a:r>
              <a:rPr kumimoji="1" lang="zh-CN" altLang="en-US" sz="2200" b="1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邻接</a:t>
            </a: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的边，对应输出的二进制数的变化规律，如001→ 010；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200" b="1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问题的解：在图中找到一条欧拉回路。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000→ 001→ 010→ 101 → 011 → 111→  110 → 100 → 000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　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由此得到循环序列00010111000…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这种序列通称为</a:t>
            </a:r>
            <a:r>
              <a:rPr kumimoji="1" lang="zh-CN" altLang="en-US" sz="2200" b="1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DeBruijin序列</a:t>
            </a: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按此序列安排鼓轮上的扇区，可得到满足要求的解。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0595" name="Group 4"/>
          <p:cNvGrpSpPr/>
          <p:nvPr/>
        </p:nvGrpSpPr>
        <p:grpSpPr>
          <a:xfrm>
            <a:off x="152400" y="2286000"/>
            <a:ext cx="2743200" cy="2860675"/>
            <a:chOff x="313" y="1047"/>
            <a:chExt cx="1338" cy="1504"/>
          </a:xfrm>
        </p:grpSpPr>
        <p:grpSp>
          <p:nvGrpSpPr>
            <p:cNvPr id="110596" name="Group 5"/>
            <p:cNvGrpSpPr/>
            <p:nvPr/>
          </p:nvGrpSpPr>
          <p:grpSpPr>
            <a:xfrm>
              <a:off x="313" y="1233"/>
              <a:ext cx="1338" cy="1318"/>
              <a:chOff x="189" y="2349"/>
              <a:chExt cx="1338" cy="1318"/>
            </a:xfrm>
          </p:grpSpPr>
          <p:sp>
            <p:nvSpPr>
              <p:cNvPr id="110623" name="Oval 6"/>
              <p:cNvSpPr/>
              <p:nvPr/>
            </p:nvSpPr>
            <p:spPr>
              <a:xfrm>
                <a:off x="826" y="2425"/>
                <a:ext cx="62" cy="71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24" name="Oval 7"/>
              <p:cNvSpPr/>
              <p:nvPr/>
            </p:nvSpPr>
            <p:spPr>
              <a:xfrm>
                <a:off x="865" y="3377"/>
                <a:ext cx="62" cy="71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25" name="Oval 8"/>
              <p:cNvSpPr/>
              <p:nvPr/>
            </p:nvSpPr>
            <p:spPr>
              <a:xfrm>
                <a:off x="416" y="2902"/>
                <a:ext cx="62" cy="71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26" name="Oval 9"/>
              <p:cNvSpPr/>
              <p:nvPr/>
            </p:nvSpPr>
            <p:spPr>
              <a:xfrm>
                <a:off x="1239" y="2902"/>
                <a:ext cx="62" cy="71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27" name="Text Box 10"/>
              <p:cNvSpPr txBox="1"/>
              <p:nvPr/>
            </p:nvSpPr>
            <p:spPr>
              <a:xfrm>
                <a:off x="948" y="2349"/>
                <a:ext cx="177" cy="1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0066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00</a:t>
                </a:r>
                <a:endParaRPr lang="en-US" altLang="zh-CN" sz="1800" b="1">
                  <a:solidFill>
                    <a:srgbClr val="0066FF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28" name="Text Box 11"/>
              <p:cNvSpPr txBox="1"/>
              <p:nvPr/>
            </p:nvSpPr>
            <p:spPr>
              <a:xfrm>
                <a:off x="1350" y="2874"/>
                <a:ext cx="17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0066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10</a:t>
                </a:r>
                <a:endParaRPr lang="en-US" altLang="zh-CN" sz="1800" b="1">
                  <a:solidFill>
                    <a:srgbClr val="0066FF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29" name="Text Box 12"/>
              <p:cNvSpPr txBox="1"/>
              <p:nvPr/>
            </p:nvSpPr>
            <p:spPr>
              <a:xfrm>
                <a:off x="189" y="2847"/>
                <a:ext cx="177" cy="1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0066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01</a:t>
                </a:r>
                <a:endParaRPr lang="en-US" altLang="zh-CN" sz="1800" b="1">
                  <a:solidFill>
                    <a:srgbClr val="0066FF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30" name="Text Box 13"/>
              <p:cNvSpPr txBox="1"/>
              <p:nvPr/>
            </p:nvSpPr>
            <p:spPr>
              <a:xfrm>
                <a:off x="827" y="3522"/>
                <a:ext cx="177" cy="1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0066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11</a:t>
                </a:r>
                <a:endParaRPr lang="en-US" altLang="zh-CN" sz="1800" b="1">
                  <a:solidFill>
                    <a:srgbClr val="0066FF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0597" name="Group 14"/>
            <p:cNvGrpSpPr/>
            <p:nvPr/>
          </p:nvGrpSpPr>
          <p:grpSpPr>
            <a:xfrm>
              <a:off x="531" y="1365"/>
              <a:ext cx="426" cy="417"/>
              <a:chOff x="407" y="2481"/>
              <a:chExt cx="426" cy="417"/>
            </a:xfrm>
          </p:grpSpPr>
          <p:sp>
            <p:nvSpPr>
              <p:cNvPr id="110621" name="Line 15"/>
              <p:cNvSpPr/>
              <p:nvPr/>
            </p:nvSpPr>
            <p:spPr>
              <a:xfrm flipH="1">
                <a:off x="452" y="2481"/>
                <a:ext cx="381" cy="41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10622" name="Text Box 16"/>
              <p:cNvSpPr txBox="1"/>
              <p:nvPr/>
            </p:nvSpPr>
            <p:spPr>
              <a:xfrm>
                <a:off x="407" y="2526"/>
                <a:ext cx="24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latin typeface="Arial" panose="020B0604020202020204" pitchFamily="34" charset="0"/>
                    <a:ea typeface="宋体" panose="02010600030101010101" pitchFamily="2" charset="-122"/>
                  </a:rPr>
                  <a:t>001</a:t>
                </a:r>
                <a:endPara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0598" name="Group 17"/>
            <p:cNvGrpSpPr/>
            <p:nvPr/>
          </p:nvGrpSpPr>
          <p:grpSpPr>
            <a:xfrm>
              <a:off x="481" y="1853"/>
              <a:ext cx="503" cy="425"/>
              <a:chOff x="357" y="2969"/>
              <a:chExt cx="503" cy="425"/>
            </a:xfrm>
          </p:grpSpPr>
          <p:sp>
            <p:nvSpPr>
              <p:cNvPr id="110619" name="Line 18"/>
              <p:cNvSpPr/>
              <p:nvPr/>
            </p:nvSpPr>
            <p:spPr>
              <a:xfrm>
                <a:off x="461" y="2969"/>
                <a:ext cx="399" cy="42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10620" name="Text Box 19"/>
              <p:cNvSpPr txBox="1"/>
              <p:nvPr/>
            </p:nvSpPr>
            <p:spPr>
              <a:xfrm>
                <a:off x="357" y="3159"/>
                <a:ext cx="248" cy="1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latin typeface="Arial" panose="020B0604020202020204" pitchFamily="34" charset="0"/>
                    <a:ea typeface="宋体" panose="02010600030101010101" pitchFamily="2" charset="-122"/>
                  </a:rPr>
                  <a:t>011</a:t>
                </a:r>
                <a:endPara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0599" name="Group 20"/>
            <p:cNvGrpSpPr/>
            <p:nvPr/>
          </p:nvGrpSpPr>
          <p:grpSpPr>
            <a:xfrm>
              <a:off x="1046" y="1853"/>
              <a:ext cx="481" cy="425"/>
              <a:chOff x="922" y="2969"/>
              <a:chExt cx="481" cy="425"/>
            </a:xfrm>
          </p:grpSpPr>
          <p:sp>
            <p:nvSpPr>
              <p:cNvPr id="110617" name="Line 21"/>
              <p:cNvSpPr/>
              <p:nvPr/>
            </p:nvSpPr>
            <p:spPr>
              <a:xfrm flipV="1">
                <a:off x="922" y="2969"/>
                <a:ext cx="354" cy="42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10618" name="Text Box 22"/>
              <p:cNvSpPr txBox="1"/>
              <p:nvPr/>
            </p:nvSpPr>
            <p:spPr>
              <a:xfrm>
                <a:off x="1155" y="3159"/>
                <a:ext cx="248" cy="1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latin typeface="Arial" panose="020B0604020202020204" pitchFamily="34" charset="0"/>
                    <a:ea typeface="宋体" panose="02010600030101010101" pitchFamily="2" charset="-122"/>
                  </a:rPr>
                  <a:t>110</a:t>
                </a:r>
                <a:endPara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0600" name="Group 23"/>
            <p:cNvGrpSpPr/>
            <p:nvPr/>
          </p:nvGrpSpPr>
          <p:grpSpPr>
            <a:xfrm>
              <a:off x="1019" y="1365"/>
              <a:ext cx="482" cy="417"/>
              <a:chOff x="895" y="2481"/>
              <a:chExt cx="482" cy="417"/>
            </a:xfrm>
          </p:grpSpPr>
          <p:sp>
            <p:nvSpPr>
              <p:cNvPr id="110615" name="Line 24"/>
              <p:cNvSpPr/>
              <p:nvPr/>
            </p:nvSpPr>
            <p:spPr>
              <a:xfrm flipH="1" flipV="1">
                <a:off x="895" y="2481"/>
                <a:ext cx="363" cy="41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10616" name="Text Box 25"/>
              <p:cNvSpPr txBox="1"/>
              <p:nvPr/>
            </p:nvSpPr>
            <p:spPr>
              <a:xfrm>
                <a:off x="1129" y="2548"/>
                <a:ext cx="24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latin typeface="Arial" panose="020B0604020202020204" pitchFamily="34" charset="0"/>
                    <a:ea typeface="宋体" panose="02010600030101010101" pitchFamily="2" charset="-122"/>
                  </a:rPr>
                  <a:t>100</a:t>
                </a:r>
                <a:endPara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0601" name="Group 26"/>
            <p:cNvGrpSpPr/>
            <p:nvPr/>
          </p:nvGrpSpPr>
          <p:grpSpPr>
            <a:xfrm>
              <a:off x="620" y="1116"/>
              <a:ext cx="727" cy="1381"/>
              <a:chOff x="496" y="2232"/>
              <a:chExt cx="727" cy="1381"/>
            </a:xfrm>
          </p:grpSpPr>
          <p:sp>
            <p:nvSpPr>
              <p:cNvPr id="110607" name="Line 27"/>
              <p:cNvSpPr/>
              <p:nvPr/>
            </p:nvSpPr>
            <p:spPr>
              <a:xfrm>
                <a:off x="514" y="2898"/>
                <a:ext cx="70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10608" name="Line 28"/>
              <p:cNvSpPr/>
              <p:nvPr/>
            </p:nvSpPr>
            <p:spPr>
              <a:xfrm flipH="1">
                <a:off x="496" y="2969"/>
                <a:ext cx="69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10609" name="Freeform 29"/>
              <p:cNvSpPr/>
              <p:nvPr/>
            </p:nvSpPr>
            <p:spPr>
              <a:xfrm>
                <a:off x="693" y="2232"/>
                <a:ext cx="274" cy="224"/>
              </a:xfrm>
              <a:custGeom>
                <a:avLst/>
                <a:gdLst>
                  <a:gd name="txL" fmla="*/ 0 w 274"/>
                  <a:gd name="txT" fmla="*/ 0 h 224"/>
                  <a:gd name="txR" fmla="*/ 274 w 274"/>
                  <a:gd name="txB" fmla="*/ 224 h 224"/>
                </a:gdLst>
                <a:ahLst/>
                <a:cxnLst>
                  <a:cxn ang="0">
                    <a:pos x="131" y="223"/>
                  </a:cxn>
                  <a:cxn ang="0">
                    <a:pos x="16" y="187"/>
                  </a:cxn>
                  <a:cxn ang="0">
                    <a:pos x="34" y="63"/>
                  </a:cxn>
                  <a:cxn ang="0">
                    <a:pos x="149" y="1"/>
                  </a:cxn>
                  <a:cxn ang="0">
                    <a:pos x="246" y="54"/>
                  </a:cxn>
                  <a:cxn ang="0">
                    <a:pos x="255" y="178"/>
                  </a:cxn>
                  <a:cxn ang="0">
                    <a:pos x="131" y="223"/>
                  </a:cxn>
                </a:cxnLst>
                <a:rect l="txL" t="txT" r="txR" b="txB"/>
                <a:pathLst>
                  <a:path w="274" h="224">
                    <a:moveTo>
                      <a:pt x="131" y="223"/>
                    </a:moveTo>
                    <a:cubicBezTo>
                      <a:pt x="91" y="224"/>
                      <a:pt x="32" y="214"/>
                      <a:pt x="16" y="187"/>
                    </a:cubicBezTo>
                    <a:cubicBezTo>
                      <a:pt x="0" y="160"/>
                      <a:pt x="12" y="94"/>
                      <a:pt x="34" y="63"/>
                    </a:cubicBezTo>
                    <a:cubicBezTo>
                      <a:pt x="56" y="32"/>
                      <a:pt x="114" y="2"/>
                      <a:pt x="149" y="1"/>
                    </a:cubicBezTo>
                    <a:cubicBezTo>
                      <a:pt x="184" y="0"/>
                      <a:pt x="228" y="25"/>
                      <a:pt x="246" y="54"/>
                    </a:cubicBezTo>
                    <a:cubicBezTo>
                      <a:pt x="264" y="83"/>
                      <a:pt x="274" y="156"/>
                      <a:pt x="255" y="178"/>
                    </a:cubicBezTo>
                    <a:cubicBezTo>
                      <a:pt x="236" y="200"/>
                      <a:pt x="171" y="222"/>
                      <a:pt x="131" y="2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10" name="Line 30"/>
              <p:cNvSpPr/>
              <p:nvPr/>
            </p:nvSpPr>
            <p:spPr>
              <a:xfrm flipV="1">
                <a:off x="877" y="2393"/>
                <a:ext cx="53" cy="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11" name="Line 31"/>
              <p:cNvSpPr/>
              <p:nvPr/>
            </p:nvSpPr>
            <p:spPr>
              <a:xfrm flipV="1">
                <a:off x="877" y="2446"/>
                <a:ext cx="89" cy="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12" name="Freeform 32"/>
              <p:cNvSpPr/>
              <p:nvPr/>
            </p:nvSpPr>
            <p:spPr>
              <a:xfrm>
                <a:off x="752" y="3369"/>
                <a:ext cx="271" cy="244"/>
              </a:xfrm>
              <a:custGeom>
                <a:avLst/>
                <a:gdLst>
                  <a:gd name="txL" fmla="*/ 0 w 271"/>
                  <a:gd name="txT" fmla="*/ 0 h 244"/>
                  <a:gd name="txR" fmla="*/ 271 w 271"/>
                  <a:gd name="txB" fmla="*/ 244 h 244"/>
                </a:gdLst>
                <a:ahLst/>
                <a:cxnLst>
                  <a:cxn ang="0">
                    <a:pos x="116" y="43"/>
                  </a:cxn>
                  <a:cxn ang="0">
                    <a:pos x="10" y="87"/>
                  </a:cxn>
                  <a:cxn ang="0">
                    <a:pos x="54" y="229"/>
                  </a:cxn>
                  <a:cxn ang="0">
                    <a:pos x="249" y="176"/>
                  </a:cxn>
                  <a:cxn ang="0">
                    <a:pos x="187" y="25"/>
                  </a:cxn>
                  <a:cxn ang="0">
                    <a:pos x="116" y="43"/>
                  </a:cxn>
                </a:cxnLst>
                <a:rect l="txL" t="txT" r="txR" b="txB"/>
                <a:pathLst>
                  <a:path w="271" h="244">
                    <a:moveTo>
                      <a:pt x="116" y="43"/>
                    </a:moveTo>
                    <a:cubicBezTo>
                      <a:pt x="86" y="53"/>
                      <a:pt x="20" y="56"/>
                      <a:pt x="10" y="87"/>
                    </a:cubicBezTo>
                    <a:cubicBezTo>
                      <a:pt x="0" y="118"/>
                      <a:pt x="14" y="214"/>
                      <a:pt x="54" y="229"/>
                    </a:cubicBezTo>
                    <a:cubicBezTo>
                      <a:pt x="94" y="244"/>
                      <a:pt x="227" y="210"/>
                      <a:pt x="249" y="176"/>
                    </a:cubicBezTo>
                    <a:cubicBezTo>
                      <a:pt x="271" y="142"/>
                      <a:pt x="211" y="50"/>
                      <a:pt x="187" y="25"/>
                    </a:cubicBezTo>
                    <a:cubicBezTo>
                      <a:pt x="163" y="0"/>
                      <a:pt x="146" y="33"/>
                      <a:pt x="116" y="4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13" name="Line 33"/>
              <p:cNvSpPr/>
              <p:nvPr/>
            </p:nvSpPr>
            <p:spPr>
              <a:xfrm>
                <a:off x="922" y="3394"/>
                <a:ext cx="26" cy="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0614" name="Line 34"/>
              <p:cNvSpPr/>
              <p:nvPr/>
            </p:nvSpPr>
            <p:spPr>
              <a:xfrm>
                <a:off x="930" y="3385"/>
                <a:ext cx="80" cy="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0602" name="Group 35"/>
            <p:cNvGrpSpPr/>
            <p:nvPr/>
          </p:nvGrpSpPr>
          <p:grpSpPr>
            <a:xfrm>
              <a:off x="860" y="1047"/>
              <a:ext cx="557" cy="1439"/>
              <a:chOff x="736" y="2163"/>
              <a:chExt cx="557" cy="1439"/>
            </a:xfrm>
          </p:grpSpPr>
          <p:sp>
            <p:nvSpPr>
              <p:cNvPr id="110603" name="Text Box 36"/>
              <p:cNvSpPr txBox="1"/>
              <p:nvPr/>
            </p:nvSpPr>
            <p:spPr>
              <a:xfrm>
                <a:off x="966" y="2163"/>
                <a:ext cx="24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latin typeface="Arial" panose="020B0604020202020204" pitchFamily="34" charset="0"/>
                    <a:ea typeface="宋体" panose="02010600030101010101" pitchFamily="2" charset="-122"/>
                  </a:rPr>
                  <a:t>000</a:t>
                </a:r>
                <a:endPara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04" name="Text Box 37"/>
              <p:cNvSpPr txBox="1"/>
              <p:nvPr/>
            </p:nvSpPr>
            <p:spPr>
              <a:xfrm>
                <a:off x="1045" y="3458"/>
                <a:ext cx="24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latin typeface="Arial" panose="020B0604020202020204" pitchFamily="34" charset="0"/>
                    <a:ea typeface="宋体" panose="02010600030101010101" pitchFamily="2" charset="-122"/>
                  </a:rPr>
                  <a:t>111</a:t>
                </a:r>
                <a:endPara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05" name="Text Box 38"/>
              <p:cNvSpPr txBox="1"/>
              <p:nvPr/>
            </p:nvSpPr>
            <p:spPr>
              <a:xfrm>
                <a:off x="736" y="2686"/>
                <a:ext cx="248" cy="1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latin typeface="Arial" panose="020B0604020202020204" pitchFamily="34" charset="0"/>
                    <a:ea typeface="宋体" panose="02010600030101010101" pitchFamily="2" charset="-122"/>
                  </a:rPr>
                  <a:t>010</a:t>
                </a:r>
                <a:endPara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606" name="Text Box 39"/>
              <p:cNvSpPr txBox="1"/>
              <p:nvPr/>
            </p:nvSpPr>
            <p:spPr>
              <a:xfrm>
                <a:off x="753" y="3040"/>
                <a:ext cx="249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1800" b="1">
                    <a:latin typeface="Arial" panose="020B0604020202020204" pitchFamily="34" charset="0"/>
                    <a:ea typeface="宋体" panose="02010600030101010101" pitchFamily="2" charset="-122"/>
                  </a:rPr>
                  <a:t>101</a:t>
                </a:r>
                <a:endPara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 advTm="7756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1122" name="Text Box 2"/>
          <p:cNvSpPr txBox="1"/>
          <p:nvPr/>
        </p:nvSpPr>
        <p:spPr>
          <a:xfrm>
            <a:off x="752475" y="2133600"/>
            <a:ext cx="4962525" cy="212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思考：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har char="•"/>
            </a:pP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  4位二进制数的情形？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har char="•"/>
            </a:pP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har char="•"/>
            </a:pP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  推广到一般，n位的情形？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Rectangle 2"/>
          <p:cNvSpPr/>
          <p:nvPr/>
        </p:nvSpPr>
        <p:spPr>
          <a:xfrm>
            <a:off x="551815" y="1663700"/>
            <a:ext cx="7924800" cy="4431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证明：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>
                <a:solidFill>
                  <a:srgbClr val="FF66CC"/>
                </a:solidFill>
                <a:latin typeface="楷体_GB2312" pitchFamily="49" charset="-122"/>
                <a:ea typeface="楷体_GB2312" pitchFamily="49" charset="-122"/>
              </a:rPr>
              <a:t>1.G</a:t>
            </a:r>
            <a:r>
              <a:rPr lang="zh-CN" altLang="en-US" b="1" dirty="0">
                <a:solidFill>
                  <a:srgbClr val="FF66CC"/>
                </a:solidFill>
                <a:latin typeface="楷体_GB2312" pitchFamily="49" charset="-122"/>
                <a:ea typeface="楷体_GB2312" pitchFamily="49" charset="-122"/>
              </a:rPr>
              <a:t>是连通的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假设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不连通，则至少存在两个连通分支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000" b="1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设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分别有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个顶点，且</a:t>
            </a:r>
            <a:r>
              <a:rPr lang="en-US" altLang="zh-CN" sz="2000" b="1" err="1"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分别是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的顶点，则 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deg(u)≤n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deg(v)≤n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     即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deg(u)+deg(v)≤n-2</a:t>
            </a:r>
            <a:endParaRPr lang="en-US" altLang="zh-CN" sz="2000" b="1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000" b="1" err="1">
                <a:latin typeface="楷体_GB2312" pitchFamily="49" charset="-122"/>
                <a:ea typeface="楷体_GB2312" pitchFamily="49" charset="-122"/>
              </a:rPr>
              <a:t>deg(u)+deg(v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en-US" altLang="zh-CN" b="1">
                <a:latin typeface="Tahoma" panose="020B0604030504040204" pitchFamily="34" charset="0"/>
                <a:ea typeface="楷体_GB2312" pitchFamily="49" charset="-122"/>
              </a:rPr>
              <a:t>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矛盾，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故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是连通的。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b="1" dirty="0">
              <a:solidFill>
                <a:srgbClr val="FF66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5714" name="Rectangle 2"/>
          <p:cNvSpPr>
            <a:spLocks noGrp="1"/>
          </p:cNvSpPr>
          <p:nvPr/>
        </p:nvSpPr>
        <p:spPr>
          <a:xfrm>
            <a:off x="1273810" y="459740"/>
            <a:ext cx="6854825" cy="1280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zh-CN" altLang="en-US" sz="2400" b="1" dirty="0">
                <a:solidFill>
                  <a:srgbClr val="0066FF"/>
                </a:solidFill>
                <a:latin typeface="宋体" panose="02010600030101010101" pitchFamily="2" charset="-122"/>
              </a:rPr>
              <a:t>定理</a:t>
            </a: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设G=〈V,E〉是具有n个顶点的简单无向图,若在G中每一对顶点的</a:t>
            </a:r>
            <a:r>
              <a:rPr kumimoji="1" lang="zh-CN" altLang="en-US" sz="2200" b="1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度数之和大于等于</a:t>
            </a:r>
            <a:r>
              <a:rPr lang="en-US" altLang="zh-CN" sz="2400" b="1" i="1">
                <a:solidFill>
                  <a:srgbClr val="FF66CC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则在G中存在一条哈密尔顿通路。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42" name="Rectangle 2"/>
          <p:cNvSpPr>
            <a:spLocks noGrp="1"/>
          </p:cNvSpPr>
          <p:nvPr>
            <p:ph idx="1"/>
          </p:nvPr>
        </p:nvSpPr>
        <p:spPr>
          <a:xfrm>
            <a:off x="588963" y="1606233"/>
            <a:ext cx="8388350" cy="36449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设L: 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sym typeface="+mn-ea"/>
              </a:rPr>
              <a:t>v</a:t>
            </a:r>
            <a:r>
              <a:rPr lang="en-US" altLang="zh-CN" sz="2200" b="1" baseline="-25000">
                <a:latin typeface="楷体_GB2312" pitchFamily="49" charset="-122"/>
                <a:ea typeface="楷体_GB2312" pitchFamily="49" charset="-122"/>
                <a:sym typeface="+mn-ea"/>
              </a:rPr>
              <a:t>1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sym typeface="+mn-ea"/>
              </a:rPr>
              <a:t>,v</a:t>
            </a:r>
            <a:r>
              <a:rPr lang="en-US" altLang="zh-CN" sz="2200" b="1" baseline="-25000"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…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sz="2200" b="1" err="1">
                <a:latin typeface="楷体_GB2312" pitchFamily="49" charset="-122"/>
                <a:ea typeface="楷体_GB2312" pitchFamily="49" charset="-122"/>
                <a:sym typeface="+mn-ea"/>
              </a:rPr>
              <a:t>v</a:t>
            </a:r>
            <a:r>
              <a:rPr lang="en-US" altLang="zh-CN" sz="2200" b="1" baseline="-25000" err="1">
                <a:latin typeface="楷体_GB2312" pitchFamily="49" charset="-122"/>
                <a:ea typeface="楷体_GB2312" pitchFamily="49" charset="-122"/>
                <a:sym typeface="+mn-ea"/>
              </a:rPr>
              <a:t>r</a:t>
            </a: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是G中</a:t>
            </a:r>
            <a:r>
              <a:rPr lang="zh-CN" altLang="en-US" sz="2400" b="1" dirty="0">
                <a:solidFill>
                  <a:srgbClr val="FF66CC"/>
                </a:solidFill>
                <a:latin typeface="楷体_GB2312" pitchFamily="49" charset="-122"/>
                <a:ea typeface="楷体_GB2312" pitchFamily="49" charset="-122"/>
              </a:rPr>
              <a:t>长度为</a:t>
            </a:r>
            <a:r>
              <a:rPr lang="en-US" altLang="zh-CN" sz="2400" b="1">
                <a:solidFill>
                  <a:srgbClr val="FF66CC"/>
                </a:solidFill>
                <a:latin typeface="楷体_GB2312" pitchFamily="49" charset="-122"/>
                <a:ea typeface="楷体_GB2312" pitchFamily="49" charset="-122"/>
              </a:rPr>
              <a:t>r-1</a:t>
            </a: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的基本通路，r≤n.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2.1.若</a:t>
            </a:r>
            <a:r>
              <a:rPr lang="en-US" altLang="zh-CN" sz="2400" b="1">
                <a:solidFill>
                  <a:srgbClr val="FF66CC"/>
                </a:solidFill>
                <a:latin typeface="楷体_GB2312" pitchFamily="49" charset="-122"/>
                <a:ea typeface="楷体_GB2312" pitchFamily="49" charset="-122"/>
              </a:rPr>
              <a:t>r=n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则L就是哈密尔顿通路；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2.2.否则</a:t>
            </a:r>
            <a:r>
              <a:rPr lang="en-US" altLang="zh-CN" sz="2400" b="1">
                <a:solidFill>
                  <a:srgbClr val="FF66CC"/>
                </a:solidFill>
                <a:latin typeface="楷体_GB2312" pitchFamily="49" charset="-122"/>
                <a:ea typeface="楷体_GB2312" pitchFamily="49" charset="-122"/>
              </a:rPr>
              <a:t>r&lt;n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则G中存在经过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sym typeface="+mn-ea"/>
              </a:rPr>
              <a:t>v</a:t>
            </a:r>
            <a:r>
              <a:rPr lang="en-US" altLang="zh-CN" sz="2200" b="1" baseline="-25000">
                <a:latin typeface="楷体_GB2312" pitchFamily="49" charset="-122"/>
                <a:ea typeface="楷体_GB2312" pitchFamily="49" charset="-122"/>
                <a:sym typeface="+mn-ea"/>
              </a:rPr>
              <a:t>1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sym typeface="+mn-ea"/>
              </a:rPr>
              <a:t>,v</a:t>
            </a:r>
            <a:r>
              <a:rPr lang="en-US" altLang="zh-CN" sz="2200" b="1" baseline="-25000"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…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sz="2200" b="1" err="1">
                <a:latin typeface="楷体_GB2312" pitchFamily="49" charset="-122"/>
                <a:ea typeface="楷体_GB2312" pitchFamily="49" charset="-122"/>
                <a:sym typeface="+mn-ea"/>
              </a:rPr>
              <a:t>v</a:t>
            </a:r>
            <a:r>
              <a:rPr lang="en-US" altLang="zh-CN" sz="2200" b="1" baseline="-25000" err="1">
                <a:latin typeface="楷体_GB2312" pitchFamily="49" charset="-122"/>
                <a:ea typeface="楷体_GB2312" pitchFamily="49" charset="-122"/>
                <a:sym typeface="+mn-ea"/>
              </a:rPr>
              <a:t>r</a:t>
            </a: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200" b="1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长度为</a:t>
            </a:r>
            <a:r>
              <a:rPr lang="en-US" altLang="zh-CN" sz="24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的基本通路，因</a:t>
            </a: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为：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2.2.1)</a:t>
            </a:r>
            <a:r>
              <a:rPr kumimoji="1" lang="zh-CN" altLang="en-US" sz="2200" b="1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若v1或vr与L外的其他顶点邻接</a:t>
            </a: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则G中存在经过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sym typeface="+mn-ea"/>
              </a:rPr>
              <a:t>v</a:t>
            </a:r>
            <a:r>
              <a:rPr lang="en-US" altLang="zh-CN" sz="2200" b="1" baseline="-25000">
                <a:latin typeface="楷体_GB2312" pitchFamily="49" charset="-122"/>
                <a:ea typeface="楷体_GB2312" pitchFamily="49" charset="-122"/>
                <a:sym typeface="+mn-ea"/>
              </a:rPr>
              <a:t>1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sym typeface="+mn-ea"/>
              </a:rPr>
              <a:t>,v</a:t>
            </a:r>
            <a:r>
              <a:rPr lang="en-US" altLang="zh-CN" sz="2200" b="1" baseline="-25000"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…</a:t>
            </a:r>
            <a:r>
              <a:rPr lang="en-US" altLang="zh-CN" sz="2200" b="1"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sz="2200" b="1" err="1">
                <a:latin typeface="楷体_GB2312" pitchFamily="49" charset="-122"/>
                <a:ea typeface="楷体_GB2312" pitchFamily="49" charset="-122"/>
                <a:sym typeface="+mn-ea"/>
              </a:rPr>
              <a:t>v</a:t>
            </a:r>
            <a:r>
              <a:rPr lang="en-US" altLang="zh-CN" sz="2200" b="1" baseline="-25000" err="1">
                <a:latin typeface="楷体_GB2312" pitchFamily="49" charset="-122"/>
                <a:ea typeface="楷体_GB2312" pitchFamily="49" charset="-122"/>
                <a:sym typeface="+mn-ea"/>
              </a:rPr>
              <a:t>r</a:t>
            </a:r>
            <a:r>
              <a:rPr kumimoji="1" lang="zh-CN" altLang="en-US" sz="2200" b="1" noProof="0">
                <a:ln>
                  <a:noFill/>
                </a:ln>
                <a:solidFill>
                  <a:srgbClr val="1000E4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的长度为r的基本通路;</a:t>
            </a:r>
            <a:endParaRPr kumimoji="1" lang="zh-CN" altLang="en-US" sz="2200" b="1" noProof="0">
              <a:ln>
                <a:noFill/>
              </a:ln>
              <a:solidFill>
                <a:srgbClr val="1000E4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9935" y="645795"/>
            <a:ext cx="33985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rgbClr val="FF66CC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2.G</a:t>
            </a:r>
            <a:r>
              <a:rPr lang="zh-CN" altLang="en-US" dirty="0">
                <a:solidFill>
                  <a:srgbClr val="FF66CC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中有哈密尔顿通路。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Rectangle 2"/>
          <p:cNvSpPr/>
          <p:nvPr/>
        </p:nvSpPr>
        <p:spPr>
          <a:xfrm>
            <a:off x="609600" y="1981200"/>
            <a:ext cx="7634288" cy="3597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2.2.2)</a:t>
            </a:r>
            <a:r>
              <a:rPr lang="zh-CN" altLang="en-US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 b="1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只与</a:t>
            </a:r>
            <a:r>
              <a:rPr lang="en-US" altLang="zh-CN" sz="20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中的顶点邻接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	则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中存在经过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000" b="1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 err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000" b="1" dirty="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基本回路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，因为：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  ①若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 b="1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 err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邻接，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    则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是经过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000" b="1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 err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的基本回路；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  ②否则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 b="1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 err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不邻接，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         设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deg(v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)=k,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ko-KR" sz="2000" b="1">
                <a:latin typeface="楷体_GB2312" pitchFamily="49" charset="-122"/>
                <a:ea typeface="楷体_GB2312" pitchFamily="49" charset="-122"/>
              </a:rPr>
              <a:t>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           (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反证：若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k≤1,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又</a:t>
            </a:r>
            <a:r>
              <a:rPr lang="en-US" altLang="zh-CN" sz="2000" b="1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 err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不邻接自身和</a:t>
            </a:r>
            <a:r>
              <a:rPr lang="en-US" altLang="zh-CN" sz="2000" b="1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b="1" baseline="-25000" err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deg(v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)≤r-2</a:t>
            </a:r>
            <a:endParaRPr lang="en-US" altLang="zh-CN" sz="2000" b="1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       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deg(v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)+deg(v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)≤r-1&lt;n-1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，矛盾。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0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7266" name="Rectangle 2"/>
          <p:cNvSpPr>
            <a:spLocks noGrp="1"/>
          </p:cNvSpPr>
          <p:nvPr>
            <p:ph type="body" sz="half" idx="1"/>
          </p:nvPr>
        </p:nvSpPr>
        <p:spPr>
          <a:xfrm>
            <a:off x="0" y="1844675"/>
            <a:ext cx="8382000" cy="4465638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400"/>
              <a:t>	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不妨设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="1" baseline="-25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个顶点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               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邻接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400" b="1" err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="1" baseline="-25000" err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至少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与                  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中的一个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邻接。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反证：若不然，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deg(v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)≤r-k-1,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则，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deg(v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)+deg(v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)≤k+r-k-1=r-1&lt;n-1)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不妨设</a:t>
            </a:r>
            <a:r>
              <a:rPr lang="en-US" altLang="zh-CN" sz="2400" b="1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="1" baseline="-25000" err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与     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(2≤j≤k)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邻接，见下图，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所以，                         是经过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b="1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="1" baseline="-25000" err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的基本回路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1536" name="Object 0"/>
          <p:cNvGraphicFramePr/>
          <p:nvPr>
            <p:ph sz="quarter" idx="2"/>
          </p:nvPr>
        </p:nvGraphicFramePr>
        <p:xfrm>
          <a:off x="3733800" y="1828800"/>
          <a:ext cx="21590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735965" imgH="241300" progId="Equation.3">
                  <p:embed/>
                </p:oleObj>
              </mc:Choice>
              <mc:Fallback>
                <p:oleObj name="" r:id="rId1" imgW="735965" imgH="2413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33800" y="1828800"/>
                        <a:ext cx="2159000" cy="7080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37" name="Object 1"/>
          <p:cNvGraphicFramePr/>
          <p:nvPr>
            <p:ph sz="quarter" idx="3"/>
          </p:nvPr>
        </p:nvGraphicFramePr>
        <p:xfrm>
          <a:off x="838200" y="2286000"/>
          <a:ext cx="28194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989965" imgH="241300" progId="Equation.3">
                  <p:embed/>
                </p:oleObj>
              </mc:Choice>
              <mc:Fallback>
                <p:oleObj name="" r:id="rId3" imgW="989965" imgH="2413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286000"/>
                        <a:ext cx="2819400" cy="6873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38" name="Object 2"/>
          <p:cNvGraphicFramePr/>
          <p:nvPr/>
        </p:nvGraphicFramePr>
        <p:xfrm>
          <a:off x="2057400" y="3962400"/>
          <a:ext cx="838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266065" imgH="253365" progId="Equation.3">
                  <p:embed/>
                </p:oleObj>
              </mc:Choice>
              <mc:Fallback>
                <p:oleObj name="" r:id="rId5" imgW="266065" imgH="25336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3962400"/>
                        <a:ext cx="8382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39" name="Object 3"/>
          <p:cNvGraphicFramePr/>
          <p:nvPr/>
        </p:nvGraphicFramePr>
        <p:xfrm>
          <a:off x="1476375" y="4437063"/>
          <a:ext cx="4032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7" imgW="1370330" imgH="254000" progId="Equation.3">
                  <p:embed/>
                </p:oleObj>
              </mc:Choice>
              <mc:Fallback>
                <p:oleObj name="" r:id="rId7" imgW="1370330" imgH="2540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6375" y="4437063"/>
                        <a:ext cx="403225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9" name="Picture 7" descr="hanmilton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9613" y="5140325"/>
            <a:ext cx="6264275" cy="1717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290" name="Rectangle 2"/>
          <p:cNvSpPr>
            <a:spLocks noGrp="1"/>
          </p:cNvSpPr>
          <p:nvPr>
            <p:ph type="body" sz="half" idx="1"/>
          </p:nvPr>
        </p:nvSpPr>
        <p:spPr>
          <a:xfrm>
            <a:off x="0" y="1905000"/>
            <a:ext cx="8064500" cy="467995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因为，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r&lt;n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，所以必有某顶点</a:t>
            </a:r>
            <a:r>
              <a:rPr lang="en-US" altLang="zh-CN" sz="2400" b="1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="1" baseline="-2500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不在回路上，但</a:t>
            </a:r>
            <a:r>
              <a:rPr lang="en-US" altLang="zh-CN" sz="2400" b="1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="1" baseline="-2500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与回路上某点</a:t>
            </a:r>
            <a:r>
              <a:rPr lang="en-US" altLang="zh-CN" sz="2400" b="1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400" b="1" baseline="-2500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邻接，（因为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是连通的）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	故有长度为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的基本通路：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(end of 2.2)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2.3.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重复上述过程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(2.2)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，直至所有顶点均在基本通路中，故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有哈密尔顿通路。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68291" name="Picture 3" descr="11"/>
          <p:cNvPicPr>
            <a:picLocks noChangeAspect="1"/>
          </p:cNvPicPr>
          <p:nvPr>
            <p:ph sz="quarter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1447800" y="4500563"/>
            <a:ext cx="7129463" cy="2357437"/>
          </a:xfrm>
        </p:spPr>
      </p:pic>
      <p:graphicFrame>
        <p:nvGraphicFramePr>
          <p:cNvPr id="322560" name="Object 0"/>
          <p:cNvGraphicFramePr/>
          <p:nvPr>
            <p:ph sz="quarter" idx="3"/>
          </p:nvPr>
        </p:nvGraphicFramePr>
        <p:xfrm>
          <a:off x="3886200" y="2895600"/>
          <a:ext cx="47625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" imgW="1991995" imgH="254000" progId="Equation.3">
                  <p:embed/>
                </p:oleObj>
              </mc:Choice>
              <mc:Fallback>
                <p:oleObj name="" r:id="rId2" imgW="1991995" imgH="2540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86200" y="2895600"/>
                        <a:ext cx="4762500" cy="6016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3333FF"/>
          </a:solidFill>
          <a:miter lim="800000"/>
          <a:headEnd type="stealth" w="med" len="lg"/>
          <a:tailEnd type="none" w="med" len="med"/>
        </a:ln>
      </a:spPr>
      <a:bodyPr wrap="none"/>
      <a:lstStyle>
        <a:defPPr>
          <a:defRPr/>
        </a:defPPr>
      </a:lstStyle>
    </a:spDef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1628</Words>
  <Application>WPS 演示</Application>
  <PresentationFormat>在屏幕上显示</PresentationFormat>
  <Paragraphs>137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楷体_GB2312</vt:lpstr>
      <vt:lpstr>楷体</vt:lpstr>
      <vt:lpstr>Tahoma</vt:lpstr>
      <vt:lpstr>新宋体</vt:lpstr>
      <vt:lpstr>微软雅黑</vt:lpstr>
      <vt:lpstr>Arial Unicode MS</vt:lpstr>
      <vt:lpstr>Calibri</vt:lpstr>
      <vt:lpstr>Office 主题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dandan</cp:lastModifiedBy>
  <cp:revision>1140</cp:revision>
  <dcterms:created xsi:type="dcterms:W3CDTF">2004-10-20T02:22:00Z</dcterms:created>
  <dcterms:modified xsi:type="dcterms:W3CDTF">2021-04-13T04:24:14Z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