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7"/>
  </p:notesMasterIdLst>
  <p:handoutMasterIdLst>
    <p:handoutMasterId r:id="rId18"/>
  </p:handoutMasterIdLst>
  <p:sldIdLst>
    <p:sldId id="431" r:id="rId3"/>
    <p:sldId id="482" r:id="rId4"/>
    <p:sldId id="484" r:id="rId5"/>
    <p:sldId id="485" r:id="rId6"/>
    <p:sldId id="486" r:id="rId7"/>
    <p:sldId id="493" r:id="rId8"/>
    <p:sldId id="488" r:id="rId9"/>
    <p:sldId id="487" r:id="rId10"/>
    <p:sldId id="494" r:id="rId11"/>
    <p:sldId id="495" r:id="rId12"/>
    <p:sldId id="496" r:id="rId13"/>
    <p:sldId id="497" r:id="rId14"/>
    <p:sldId id="498" r:id="rId15"/>
    <p:sldId id="489" r:id="rId16"/>
  </p:sldIdLst>
  <p:sldSz cx="9144000" cy="6858000" type="screen4x3"/>
  <p:notesSz cx="10233025" cy="7102475"/>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08">
          <p15:clr>
            <a:srgbClr val="A4A3A4"/>
          </p15:clr>
        </p15:guide>
        <p15:guide id="2" pos="2896">
          <p15:clr>
            <a:srgbClr val="A4A3A4"/>
          </p15:clr>
        </p15:guide>
      </p15:sldGuideLst>
    </p:ext>
    <p:ext uri="{2D200454-40CA-4A62-9FC3-DE9A4176ACB9}">
      <p15:notesGuideLst xmlns:p15="http://schemas.microsoft.com/office/powerpoint/2012/main">
        <p15:guide id="1" orient="horz" pos="2183" userDrawn="1">
          <p15:clr>
            <a:srgbClr val="A4A3A4"/>
          </p15:clr>
        </p15:guide>
        <p15:guide id="2" pos="32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00CC"/>
    <a:srgbClr val="FF3399"/>
    <a:srgbClr val="0033CC"/>
    <a:srgbClr val="339933"/>
    <a:srgbClr val="FF3300"/>
    <a:srgbClr val="3366CC"/>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13" autoAdjust="0"/>
  </p:normalViewPr>
  <p:slideViewPr>
    <p:cSldViewPr>
      <p:cViewPr varScale="1">
        <p:scale>
          <a:sx n="62" d="100"/>
          <a:sy n="62" d="100"/>
        </p:scale>
        <p:origin x="54" y="210"/>
      </p:cViewPr>
      <p:guideLst>
        <p:guide orient="horz" pos="2108"/>
        <p:guide pos="28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183"/>
        <p:guide pos="32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434311" cy="355124"/>
          </a:xfrm>
          <a:prstGeom prst="rect">
            <a:avLst/>
          </a:prstGeom>
        </p:spPr>
        <p:txBody>
          <a:bodyPr vert="horz" lIns="94768" tIns="47384" rIns="94768" bIns="47384" rtlCol="0"/>
          <a:lstStyle>
            <a:lvl1pPr algn="l">
              <a:defRPr sz="1200"/>
            </a:lvl1pPr>
          </a:lstStyle>
          <a:p>
            <a:endParaRPr lang="zh-CN" altLang="en-US"/>
          </a:p>
        </p:txBody>
      </p:sp>
      <p:sp>
        <p:nvSpPr>
          <p:cNvPr id="3" name="日期占位符 2"/>
          <p:cNvSpPr>
            <a:spLocks noGrp="1"/>
          </p:cNvSpPr>
          <p:nvPr>
            <p:ph type="dt" sz="quarter" idx="1"/>
          </p:nvPr>
        </p:nvSpPr>
        <p:spPr>
          <a:xfrm>
            <a:off x="5796347" y="0"/>
            <a:ext cx="4434311" cy="355124"/>
          </a:xfrm>
          <a:prstGeom prst="rect">
            <a:avLst/>
          </a:prstGeom>
        </p:spPr>
        <p:txBody>
          <a:bodyPr vert="horz" lIns="94768" tIns="47384" rIns="94768" bIns="47384" rtlCol="0"/>
          <a:lstStyle>
            <a:lvl1pPr algn="r">
              <a:defRPr sz="1200"/>
            </a:lvl1pPr>
          </a:lstStyle>
          <a:p>
            <a:fld id="{C9348C81-2EE0-4ADC-AD51-9DC87E0EF387}" type="datetimeFigureOut">
              <a:rPr lang="zh-CN" altLang="en-US" smtClean="0"/>
              <a:t>2021/12/3</a:t>
            </a:fld>
            <a:endParaRPr lang="zh-CN" altLang="en-US"/>
          </a:p>
        </p:txBody>
      </p:sp>
      <p:sp>
        <p:nvSpPr>
          <p:cNvPr id="4" name="页脚占位符 3"/>
          <p:cNvSpPr>
            <a:spLocks noGrp="1"/>
          </p:cNvSpPr>
          <p:nvPr>
            <p:ph type="ftr" sz="quarter" idx="2"/>
          </p:nvPr>
        </p:nvSpPr>
        <p:spPr>
          <a:xfrm>
            <a:off x="1" y="6746119"/>
            <a:ext cx="4434311" cy="355124"/>
          </a:xfrm>
          <a:prstGeom prst="rect">
            <a:avLst/>
          </a:prstGeom>
        </p:spPr>
        <p:txBody>
          <a:bodyPr vert="horz" lIns="94768" tIns="47384" rIns="94768" bIns="47384"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796347" y="6746119"/>
            <a:ext cx="4434311" cy="355124"/>
          </a:xfrm>
          <a:prstGeom prst="rect">
            <a:avLst/>
          </a:prstGeom>
        </p:spPr>
        <p:txBody>
          <a:bodyPr vert="horz" lIns="94768" tIns="47384" rIns="94768" bIns="47384" rtlCol="0" anchor="b"/>
          <a:lstStyle>
            <a:lvl1pPr algn="r">
              <a:defRPr sz="1200"/>
            </a:lvl1pPr>
          </a:lstStyle>
          <a:p>
            <a:fld id="{2FF0761C-5A44-4BA0-B4C5-00F13EA65E0F}" type="slidenum">
              <a:rPr lang="zh-CN" altLang="en-US" smtClean="0"/>
              <a:t>‹#›</a:t>
            </a:fld>
            <a:endParaRPr lang="zh-CN" altLang="en-US"/>
          </a:p>
        </p:txBody>
      </p:sp>
    </p:spTree>
    <p:extLst>
      <p:ext uri="{BB962C8B-B14F-4D97-AF65-F5344CB8AC3E}">
        <p14:creationId xmlns:p14="http://schemas.microsoft.com/office/powerpoint/2010/main" val="390231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1" y="0"/>
            <a:ext cx="4434311" cy="355124"/>
          </a:xfrm>
          <a:prstGeom prst="rect">
            <a:avLst/>
          </a:prstGeom>
          <a:noFill/>
          <a:ln w="9525">
            <a:noFill/>
            <a:miter lim="800000"/>
          </a:ln>
          <a:effectLst/>
        </p:spPr>
        <p:txBody>
          <a:bodyPr vert="horz" wrap="square" lIns="94768" tIns="47384" rIns="94768" bIns="47384"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5796347" y="0"/>
            <a:ext cx="4434311" cy="355124"/>
          </a:xfrm>
          <a:prstGeom prst="rect">
            <a:avLst/>
          </a:prstGeom>
          <a:noFill/>
          <a:ln w="9525">
            <a:noFill/>
            <a:miter lim="800000"/>
          </a:ln>
          <a:effectLst/>
        </p:spPr>
        <p:txBody>
          <a:bodyPr vert="horz" wrap="square" lIns="94768" tIns="47384" rIns="94768" bIns="47384"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341688" y="531813"/>
            <a:ext cx="3549650" cy="2663825"/>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1023303" y="3373676"/>
            <a:ext cx="8186420" cy="3196114"/>
          </a:xfrm>
          <a:prstGeom prst="rect">
            <a:avLst/>
          </a:prstGeom>
          <a:noFill/>
          <a:ln w="9525">
            <a:noFill/>
            <a:miter lim="800000"/>
          </a:ln>
          <a:effectLst/>
        </p:spPr>
        <p:txBody>
          <a:bodyPr vert="horz" wrap="square" lIns="94768" tIns="47384" rIns="94768" bIns="47384"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1" y="6746119"/>
            <a:ext cx="4434311" cy="355124"/>
          </a:xfrm>
          <a:prstGeom prst="rect">
            <a:avLst/>
          </a:prstGeom>
          <a:noFill/>
          <a:ln w="9525">
            <a:noFill/>
            <a:miter lim="800000"/>
          </a:ln>
          <a:effectLst/>
        </p:spPr>
        <p:txBody>
          <a:bodyPr vert="horz" wrap="square" lIns="94768" tIns="47384" rIns="94768" bIns="47384"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5796347" y="6746119"/>
            <a:ext cx="4434311" cy="355124"/>
          </a:xfrm>
          <a:prstGeom prst="rect">
            <a:avLst/>
          </a:prstGeom>
          <a:noFill/>
          <a:ln w="9525">
            <a:noFill/>
            <a:miter lim="800000"/>
          </a:ln>
          <a:effectLst/>
        </p:spPr>
        <p:txBody>
          <a:bodyPr vert="horz" wrap="square" lIns="94768" tIns="47384" rIns="94768" bIns="47384"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extLst>
      <p:ext uri="{BB962C8B-B14F-4D97-AF65-F5344CB8AC3E}">
        <p14:creationId xmlns:p14="http://schemas.microsoft.com/office/powerpoint/2010/main" val="18647023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1E2EF4-146E-47B5-A412-FFD548A1AB6A}" type="slidenum">
              <a:rPr lang="en-US" altLang="zh-CN" smtClean="0"/>
              <a:t>1</a:t>
            </a:fld>
            <a:endParaRPr lang="en-US" altLang="zh-CN"/>
          </a:p>
        </p:txBody>
      </p:sp>
    </p:spTree>
    <p:extLst>
      <p:ext uri="{BB962C8B-B14F-4D97-AF65-F5344CB8AC3E}">
        <p14:creationId xmlns:p14="http://schemas.microsoft.com/office/powerpoint/2010/main" val="134987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1E2EF4-146E-47B5-A412-FFD548A1AB6A}" type="slidenum">
              <a:rPr lang="en-US" altLang="zh-CN" smtClean="0"/>
              <a:t>2</a:t>
            </a:fld>
            <a:endParaRPr lang="en-US" altLang="zh-CN"/>
          </a:p>
        </p:txBody>
      </p:sp>
    </p:spTree>
    <p:extLst>
      <p:ext uri="{BB962C8B-B14F-4D97-AF65-F5344CB8AC3E}">
        <p14:creationId xmlns:p14="http://schemas.microsoft.com/office/powerpoint/2010/main" val="100423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A848E9-B457-4DF2-82F9-BAF90D480069}" type="slidenum">
              <a:rPr lang="en-US" altLang="zh-CN"/>
              <a:t>9</a:t>
            </a:fld>
            <a:endParaRPr lang="en-US" altLang="zh-CN"/>
          </a:p>
        </p:txBody>
      </p:sp>
      <p:sp>
        <p:nvSpPr>
          <p:cNvPr id="217090" name="Rectangle 2"/>
          <p:cNvSpPr>
            <a:spLocks noGrp="1" noRot="1" noChangeAspect="1" noChangeArrowheads="1" noTextEdit="1"/>
          </p:cNvSpPr>
          <p:nvPr>
            <p:ph type="sldImg"/>
          </p:nvPr>
        </p:nvSpPr>
        <p:spPr>
          <a:xfrm>
            <a:off x="3341688" y="531813"/>
            <a:ext cx="3549650" cy="2663825"/>
          </a:xfrm>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8169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10</a:t>
            </a:fld>
            <a:endParaRPr lang="en-US" altLang="zh-CN"/>
          </a:p>
        </p:txBody>
      </p:sp>
    </p:spTree>
    <p:extLst>
      <p:ext uri="{BB962C8B-B14F-4D97-AF65-F5344CB8AC3E}">
        <p14:creationId xmlns:p14="http://schemas.microsoft.com/office/powerpoint/2010/main" val="3944480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t>11</a:t>
            </a:fld>
            <a:endParaRPr lang="en-US" altLang="zh-CN"/>
          </a:p>
        </p:txBody>
      </p:sp>
    </p:spTree>
    <p:extLst>
      <p:ext uri="{BB962C8B-B14F-4D97-AF65-F5344CB8AC3E}">
        <p14:creationId xmlns:p14="http://schemas.microsoft.com/office/powerpoint/2010/main" val="23018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7" name="灯片编号占位符 5"/>
          <p:cNvSpPr txBox="1">
            <a:spLocks/>
          </p:cNvSpPr>
          <p:nvPr userDrawn="1"/>
        </p:nvSpPr>
        <p:spPr>
          <a:xfrm>
            <a:off x="6705600" y="6381328"/>
            <a:ext cx="2133600" cy="365125"/>
          </a:xfrm>
          <a:prstGeom prst="rect">
            <a:avLst/>
          </a:prstGeom>
        </p:spPr>
        <p:txBody>
          <a:bodyPr vert="horz" lIns="91440" tIns="45720" rIns="91440" bIns="45720" rtlCol="0" anchor="ctr"/>
          <a:lstStyle>
            <a:defPPr>
              <a:defRPr lang="zh-CN"/>
            </a:defPPr>
            <a:lvl1pPr algn="r" rtl="0" fontAlgn="base">
              <a:lnSpc>
                <a:spcPct val="80000"/>
              </a:lnSpc>
              <a:spcBef>
                <a:spcPct val="50000"/>
              </a:spcBef>
              <a:spcAft>
                <a:spcPct val="0"/>
              </a:spcAft>
              <a:defRPr kumimoji="1" sz="1200" b="1" kern="1200">
                <a:solidFill>
                  <a:schemeClr val="tx1">
                    <a:tint val="75000"/>
                  </a:schemeClr>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fld id="{82F9F95A-A2B4-44EA-AA2F-BCF61930CCB6}" type="slidenum">
              <a:rPr lang="en-US" altLang="zh-CN" smtClean="0"/>
              <a:pPr/>
              <a:t>‹#›</a:t>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44AF422-645C-4ED4-8734-7D79135394D0}"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1C85CA-05B2-4046-AF45-4F61C14579FA}"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5" name="灯片编号占位符 6"/>
          <p:cNvSpPr>
            <a:spLocks noGrp="1"/>
          </p:cNvSpPr>
          <p:nvPr>
            <p:ph type="sldNum" sz="quarter" idx="12"/>
          </p:nvPr>
        </p:nvSpPr>
        <p:spPr>
          <a:xfrm>
            <a:off x="6553200" y="6392287"/>
            <a:ext cx="2133600" cy="365125"/>
          </a:xfrm>
          <a:prstGeom prst="rect">
            <a:avLst/>
          </a:prstGeom>
        </p:spPr>
        <p:txBody>
          <a:bodyPr/>
          <a:lstStyle/>
          <a:p>
            <a:fld id="{65845032-ECC7-40E3-9D62-0C07379796D4}"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762CE-E53F-4122-AF24-D0401755D92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82F9F95A-A2B4-44EA-AA2F-BCF61930CCB6}"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6553200" y="6392287"/>
            <a:ext cx="2133600" cy="365125"/>
          </a:xfrm>
          <a:prstGeom prst="rect">
            <a:avLst/>
          </a:prstGeom>
        </p:spPr>
        <p:txBody>
          <a:bodyPr/>
          <a:lstStyle/>
          <a:p>
            <a:fld id="{65845032-ECC7-40E3-9D62-0C07379796D4}"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E63D0E8A-10DE-4D9C-8CF8-A9163F4655C8}"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33EC76C-D154-405A-9147-E79A1B5BC172}"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p>
            <a:fld id="{82F9F95A-A2B4-44EA-AA2F-BCF61930CCB6}"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269F0631-DC23-48F2-899A-4F881ED23345}"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107D206-56D3-47F7-A2D3-27C420DB58D1}"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7" name="灯片编号占位符 6"/>
          <p:cNvSpPr>
            <a:spLocks noGrp="1"/>
          </p:cNvSpPr>
          <p:nvPr>
            <p:ph type="sldNum" sz="quarter" idx="4"/>
          </p:nvPr>
        </p:nvSpPr>
        <p:spPr>
          <a:xfrm>
            <a:off x="6553200" y="6392287"/>
            <a:ext cx="2133600" cy="365125"/>
          </a:xfrm>
          <a:prstGeom prst="rect">
            <a:avLst/>
          </a:prstGeom>
        </p:spPr>
        <p:txBody>
          <a:bodyPr/>
          <a:lstStyle/>
          <a:p>
            <a:fld id="{65845032-ECC7-40E3-9D62-0C07379796D4}"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762CE-E53F-4122-AF24-D0401755D924}" type="slidenum">
              <a:rPr lang="zh-CN" altLang="en-US" smtClean="0"/>
              <a:t>‹#›</a:t>
            </a:fld>
            <a:r>
              <a:rPr lang="en-US" altLang="zh-CN" smtClean="0"/>
              <a:t>/12</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6000" b="1" dirty="0">
                <a:solidFill>
                  <a:schemeClr val="tx1"/>
                </a:solidFill>
                <a:latin typeface="黑体" panose="02010609060101010101" pitchFamily="49" charset="-122"/>
                <a:ea typeface="黑体" panose="02010609060101010101" pitchFamily="49" charset="-122"/>
              </a:rPr>
              <a:t>《数据结构》</a:t>
            </a:r>
            <a:br>
              <a:rPr lang="zh-CN" altLang="en-US" sz="6000" b="1" dirty="0">
                <a:solidFill>
                  <a:schemeClr val="tx1"/>
                </a:solidFill>
                <a:latin typeface="黑体" panose="02010609060101010101" pitchFamily="49" charset="-122"/>
                <a:ea typeface="黑体" panose="02010609060101010101" pitchFamily="49" charset="-122"/>
              </a:rPr>
            </a:br>
            <a:endParaRPr lang="zh-CN" altLang="en-US" sz="6000" b="1" dirty="0">
              <a:solidFill>
                <a:schemeClr val="tx1"/>
              </a:solidFill>
              <a:latin typeface="黑体" panose="02010609060101010101" pitchFamily="49" charset="-122"/>
              <a:ea typeface="黑体" panose="02010609060101010101" pitchFamily="49" charset="-122"/>
            </a:endParaRPr>
          </a:p>
        </p:txBody>
      </p:sp>
      <p:sp>
        <p:nvSpPr>
          <p:cNvPr id="4" name="副标题 3"/>
          <p:cNvSpPr>
            <a:spLocks noGrp="1"/>
          </p:cNvSpPr>
          <p:nvPr>
            <p:ph type="subTitle" idx="1"/>
          </p:nvPr>
        </p:nvSpPr>
        <p:spPr/>
        <p:txBody>
          <a:bodyPr>
            <a:normAutofit/>
          </a:bodyPr>
          <a:lstStyle/>
          <a:p>
            <a:r>
              <a:rPr lang="zh-CN" altLang="en-US" sz="48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sym typeface="+mn-ea"/>
              </a:rPr>
              <a:t>课程简介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000100" y="1285860"/>
            <a:ext cx="6429420" cy="1428760"/>
            <a:chOff x="142844" y="1333485"/>
            <a:chExt cx="6429420" cy="1428760"/>
          </a:xfrm>
        </p:grpSpPr>
        <p:sp>
          <p:nvSpPr>
            <p:cNvPr id="32" name="TextBox 31"/>
            <p:cNvSpPr txBox="1"/>
            <p:nvPr/>
          </p:nvSpPr>
          <p:spPr>
            <a:xfrm>
              <a:off x="142844" y="1714488"/>
              <a:ext cx="1571636" cy="337185"/>
            </a:xfrm>
            <a:prstGeom prst="rect">
              <a:avLst/>
            </a:prstGeom>
            <a:noFill/>
          </p:spPr>
          <p:txBody>
            <a:bodyPr wrap="square" rtlCol="0">
              <a:spAutoFit/>
            </a:bodyPr>
            <a:lstStyle/>
            <a:p>
              <a:pPr algn="ctr"/>
              <a:r>
                <a:rPr lang="zh-CN" altLang="en-US" sz="2000" b="1" dirty="0" smtClean="0">
                  <a:solidFill>
                    <a:srgbClr val="3333CC"/>
                  </a:solidFill>
                  <a:latin typeface="楷体" panose="02010609060101010101" pitchFamily="49" charset="-122"/>
                  <a:ea typeface="楷体" panose="02010609060101010101" pitchFamily="49" charset="-122"/>
                </a:rPr>
                <a:t>基本编程</a:t>
              </a:r>
              <a:endParaRPr lang="zh-CN" altLang="en-US" sz="2000" b="1" dirty="0">
                <a:solidFill>
                  <a:srgbClr val="3333CC"/>
                </a:solidFill>
                <a:latin typeface="楷体" panose="02010609060101010101" pitchFamily="49" charset="-122"/>
                <a:ea typeface="楷体" panose="02010609060101010101" pitchFamily="49" charset="-122"/>
              </a:endParaRPr>
            </a:p>
          </p:txBody>
        </p:sp>
        <p:sp>
          <p:nvSpPr>
            <p:cNvPr id="42" name="上箭头 41"/>
            <p:cNvSpPr/>
            <p:nvPr/>
          </p:nvSpPr>
          <p:spPr bwMode="auto">
            <a:xfrm>
              <a:off x="902380" y="2333617"/>
              <a:ext cx="214314" cy="428628"/>
            </a:xfrm>
            <a:prstGeom prs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34" name="TextBox 33"/>
            <p:cNvSpPr txBox="1"/>
            <p:nvPr/>
          </p:nvSpPr>
          <p:spPr>
            <a:xfrm>
              <a:off x="2214546" y="1333485"/>
              <a:ext cx="2286016" cy="829945"/>
            </a:xfrm>
            <a:prstGeom prst="rect">
              <a:avLst/>
            </a:prstGeom>
            <a:noFill/>
          </p:spPr>
          <p:txBody>
            <a:bodyPr wrap="square" rtlCol="0">
              <a:spAutoFit/>
            </a:bodyPr>
            <a:lstStyle/>
            <a:p>
              <a:pPr algn="ctr"/>
              <a:r>
                <a:rPr lang="zh-CN" altLang="en-US" sz="2000" b="1" dirty="0" smtClean="0">
                  <a:solidFill>
                    <a:srgbClr val="3333CC"/>
                  </a:solidFill>
                  <a:latin typeface="楷体" panose="02010609060101010101" pitchFamily="49" charset="-122"/>
                  <a:ea typeface="楷体" panose="02010609060101010101" pitchFamily="49" charset="-122"/>
                </a:rPr>
                <a:t>以</a:t>
              </a:r>
              <a:r>
                <a:rPr lang="zh-CN" altLang="en-US" sz="2000" b="1" dirty="0" smtClean="0">
                  <a:solidFill>
                    <a:srgbClr val="FF3399"/>
                  </a:solidFill>
                  <a:latin typeface="楷体" panose="02010609060101010101" pitchFamily="49" charset="-122"/>
                  <a:ea typeface="楷体" panose="02010609060101010101" pitchFamily="49" charset="-122"/>
                </a:rPr>
                <a:t>数据结构</a:t>
              </a:r>
              <a:r>
                <a:rPr lang="zh-CN" altLang="en-US" sz="2000" b="1" dirty="0" smtClean="0">
                  <a:solidFill>
                    <a:srgbClr val="3333CC"/>
                  </a:solidFill>
                  <a:latin typeface="楷体" panose="02010609060101010101" pitchFamily="49" charset="-122"/>
                  <a:ea typeface="楷体" panose="02010609060101010101" pitchFamily="49" charset="-122"/>
                </a:rPr>
                <a:t>为中心的算法</a:t>
              </a:r>
              <a:r>
                <a:rPr lang="zh-CN" altLang="en-US" sz="2000" b="1" smtClean="0">
                  <a:solidFill>
                    <a:srgbClr val="3333CC"/>
                  </a:solidFill>
                  <a:latin typeface="楷体" panose="02010609060101010101" pitchFamily="49" charset="-122"/>
                  <a:ea typeface="楷体" panose="02010609060101010101" pitchFamily="49" charset="-122"/>
                </a:rPr>
                <a:t>设计</a:t>
              </a:r>
              <a:r>
                <a:rPr lang="zh-CN" altLang="en-US" sz="2000" b="1" smtClean="0">
                  <a:solidFill>
                    <a:srgbClr val="3333CC"/>
                  </a:solidFill>
                  <a:latin typeface="宋体" panose="02010600030101010101" pitchFamily="2" charset="-122"/>
                  <a:ea typeface="宋体" panose="02010600030101010101" pitchFamily="2" charset="-122"/>
                </a:rPr>
                <a:t>─</a:t>
              </a:r>
              <a:r>
                <a:rPr lang="zh-CN" altLang="en-US" sz="2000" b="1" smtClean="0">
                  <a:solidFill>
                    <a:srgbClr val="FF0000"/>
                  </a:solidFill>
                  <a:latin typeface="楷体" panose="02010609060101010101" pitchFamily="49" charset="-122"/>
                  <a:ea typeface="楷体" panose="02010609060101010101" pitchFamily="49" charset="-122"/>
                </a:rPr>
                <a:t>基本算法</a:t>
              </a:r>
              <a:r>
                <a:rPr lang="zh-CN" altLang="en-US" sz="2000" b="1" dirty="0" smtClean="0">
                  <a:solidFill>
                    <a:srgbClr val="FF0000"/>
                  </a:solidFill>
                  <a:latin typeface="楷体" panose="02010609060101010101" pitchFamily="49" charset="-122"/>
                  <a:ea typeface="楷体" panose="02010609060101010101" pitchFamily="49" charset="-122"/>
                </a:rPr>
                <a:t>设计方法</a:t>
              </a:r>
              <a:endParaRPr lang="zh-CN" altLang="en-US" sz="2000" b="1" dirty="0">
                <a:solidFill>
                  <a:srgbClr val="FF0000"/>
                </a:solidFill>
                <a:latin typeface="楷体" panose="02010609060101010101" pitchFamily="49" charset="-122"/>
                <a:ea typeface="楷体" panose="02010609060101010101" pitchFamily="49" charset="-122"/>
              </a:endParaRPr>
            </a:p>
          </p:txBody>
        </p:sp>
        <p:sp>
          <p:nvSpPr>
            <p:cNvPr id="43" name="上箭头 42"/>
            <p:cNvSpPr/>
            <p:nvPr/>
          </p:nvSpPr>
          <p:spPr bwMode="auto">
            <a:xfrm>
              <a:off x="3278531" y="2333617"/>
              <a:ext cx="214314" cy="428628"/>
            </a:xfrm>
            <a:prstGeom prs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41" name="TextBox 40"/>
            <p:cNvSpPr txBox="1"/>
            <p:nvPr/>
          </p:nvSpPr>
          <p:spPr>
            <a:xfrm>
              <a:off x="4837094" y="1342144"/>
              <a:ext cx="1735170" cy="829945"/>
            </a:xfrm>
            <a:prstGeom prst="rect">
              <a:avLst/>
            </a:prstGeom>
            <a:noFill/>
          </p:spPr>
          <p:txBody>
            <a:bodyPr wrap="square" rtlCol="0">
              <a:spAutoFit/>
            </a:bodyPr>
            <a:lstStyle/>
            <a:p>
              <a:pPr algn="ctr"/>
              <a:r>
                <a:rPr lang="zh-CN" altLang="en-US" sz="2000" b="1" dirty="0" smtClean="0">
                  <a:solidFill>
                    <a:srgbClr val="FF3399"/>
                  </a:solidFill>
                  <a:latin typeface="楷体" panose="02010609060101010101" pitchFamily="49" charset="-122"/>
                  <a:ea typeface="楷体" panose="02010609060101010101" pitchFamily="49" charset="-122"/>
                </a:rPr>
                <a:t>通用算法</a:t>
              </a:r>
              <a:r>
                <a:rPr lang="zh-CN" altLang="en-US" sz="2000" b="1" dirty="0" smtClean="0">
                  <a:solidFill>
                    <a:srgbClr val="3333CC"/>
                  </a:solidFill>
                  <a:latin typeface="楷体" panose="02010609060101010101" pitchFamily="49" charset="-122"/>
                  <a:ea typeface="楷体" panose="02010609060101010101" pitchFamily="49" charset="-122"/>
                </a:rPr>
                <a:t>设计</a:t>
              </a:r>
              <a:r>
                <a:rPr lang="zh-CN" altLang="en-US" sz="2000" b="1" dirty="0" smtClean="0">
                  <a:solidFill>
                    <a:srgbClr val="3333CC"/>
                  </a:solidFill>
                  <a:latin typeface="宋体" panose="02010600030101010101" pitchFamily="2" charset="-122"/>
                  <a:ea typeface="宋体" panose="02010600030101010101" pitchFamily="2" charset="-122"/>
                </a:rPr>
                <a:t>─</a:t>
              </a:r>
              <a:r>
                <a:rPr lang="zh-CN" altLang="en-US" sz="2000" b="1" dirty="0" smtClean="0">
                  <a:solidFill>
                    <a:srgbClr val="FF0000"/>
                  </a:solidFill>
                  <a:latin typeface="楷体" panose="02010609060101010101" pitchFamily="49" charset="-122"/>
                  <a:ea typeface="楷体" panose="02010609060101010101" pitchFamily="49" charset="-122"/>
                </a:rPr>
                <a:t>算法设计方法学</a:t>
              </a:r>
              <a:endParaRPr lang="zh-CN" altLang="en-US" sz="2000" b="1" dirty="0">
                <a:solidFill>
                  <a:srgbClr val="FF0000"/>
                </a:solidFill>
                <a:latin typeface="楷体" panose="02010609060101010101" pitchFamily="49" charset="-122"/>
                <a:ea typeface="楷体" panose="02010609060101010101" pitchFamily="49" charset="-122"/>
              </a:endParaRPr>
            </a:p>
          </p:txBody>
        </p:sp>
        <p:sp>
          <p:nvSpPr>
            <p:cNvPr id="44" name="上箭头 43"/>
            <p:cNvSpPr/>
            <p:nvPr/>
          </p:nvSpPr>
          <p:spPr bwMode="auto">
            <a:xfrm>
              <a:off x="5643570" y="2333617"/>
              <a:ext cx="214314" cy="428628"/>
            </a:xfrm>
            <a:prstGeom prs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grpSp>
        <p:nvGrpSpPr>
          <p:cNvPr id="47" name="组合 46"/>
          <p:cNvGrpSpPr/>
          <p:nvPr/>
        </p:nvGrpSpPr>
        <p:grpSpPr>
          <a:xfrm>
            <a:off x="1285850" y="4619635"/>
            <a:ext cx="6000794" cy="1689745"/>
            <a:chOff x="500034" y="4667260"/>
            <a:chExt cx="6000794" cy="1689745"/>
          </a:xfrm>
        </p:grpSpPr>
        <p:sp>
          <p:nvSpPr>
            <p:cNvPr id="29" name="AutoShape 15"/>
            <p:cNvSpPr>
              <a:spLocks noChangeArrowheads="1"/>
            </p:cNvSpPr>
            <p:nvPr/>
          </p:nvSpPr>
          <p:spPr bwMode="auto">
            <a:xfrm>
              <a:off x="876270" y="4695781"/>
              <a:ext cx="228600" cy="381000"/>
            </a:xfrm>
            <a:prstGeom prst="downArrow">
              <a:avLst>
                <a:gd name="adj1" fmla="val 50000"/>
                <a:gd name="adj2" fmla="val 41667"/>
              </a:avLst>
            </a:prstGeom>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30" name="AutoShape 16"/>
            <p:cNvSpPr>
              <a:spLocks noChangeArrowheads="1"/>
            </p:cNvSpPr>
            <p:nvPr/>
          </p:nvSpPr>
          <p:spPr bwMode="auto">
            <a:xfrm>
              <a:off x="3257536" y="4667260"/>
              <a:ext cx="228600" cy="381000"/>
            </a:xfrm>
            <a:prstGeom prst="downArrow">
              <a:avLst>
                <a:gd name="adj1" fmla="val 50000"/>
                <a:gd name="adj2" fmla="val 41667"/>
              </a:avLst>
            </a:prstGeom>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31" name="AutoShape 17"/>
            <p:cNvSpPr>
              <a:spLocks noChangeArrowheads="1"/>
            </p:cNvSpPr>
            <p:nvPr/>
          </p:nvSpPr>
          <p:spPr bwMode="auto">
            <a:xfrm>
              <a:off x="5691190" y="4714888"/>
              <a:ext cx="228600" cy="381000"/>
            </a:xfrm>
            <a:prstGeom prst="downArrow">
              <a:avLst>
                <a:gd name="adj1" fmla="val 50000"/>
                <a:gd name="adj2" fmla="val 41667"/>
              </a:avLst>
            </a:prstGeom>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26" name="Text Box 6"/>
            <p:cNvSpPr txBox="1">
              <a:spLocks noChangeArrowheads="1"/>
            </p:cNvSpPr>
            <p:nvPr/>
          </p:nvSpPr>
          <p:spPr bwMode="auto">
            <a:xfrm>
              <a:off x="500034" y="5146780"/>
              <a:ext cx="1000132" cy="337185"/>
            </a:xfrm>
            <a:prstGeom prst="rect">
              <a:avLst/>
            </a:prstGeom>
            <a:noFill/>
            <a:ln w="9525">
              <a:solidFill>
                <a:schemeClr val="bg1"/>
              </a:solidFill>
              <a:miter lim="800000"/>
            </a:ln>
            <a:effectLst/>
          </p:spPr>
          <p:txBody>
            <a:bodyPr wrap="square">
              <a:spAutoFit/>
            </a:bodyPr>
            <a:lstStyle/>
            <a:p>
              <a:pPr algn="ctr"/>
              <a:r>
                <a:rPr kumimoji="1" lang="zh-CN" altLang="en-US" sz="2000" b="1" dirty="0" smtClean="0">
                  <a:solidFill>
                    <a:srgbClr val="3333CC"/>
                  </a:solidFill>
                  <a:latin typeface="楷体" panose="02010609060101010101" pitchFamily="49" charset="-122"/>
                  <a:ea typeface="楷体" panose="02010609060101010101" pitchFamily="49" charset="-122"/>
                </a:rPr>
                <a:t>识字</a:t>
              </a:r>
              <a:endParaRPr kumimoji="1" lang="zh-CN" altLang="en-US" sz="2000" b="1" dirty="0">
                <a:solidFill>
                  <a:srgbClr val="3333CC"/>
                </a:solidFill>
                <a:latin typeface="楷体" panose="02010609060101010101" pitchFamily="49" charset="-122"/>
                <a:ea typeface="楷体" panose="02010609060101010101" pitchFamily="49" charset="-122"/>
              </a:endParaRPr>
            </a:p>
          </p:txBody>
        </p:sp>
        <p:sp>
          <p:nvSpPr>
            <p:cNvPr id="27" name="Text Box 7"/>
            <p:cNvSpPr txBox="1">
              <a:spLocks noChangeArrowheads="1"/>
            </p:cNvSpPr>
            <p:nvPr/>
          </p:nvSpPr>
          <p:spPr bwMode="auto">
            <a:xfrm>
              <a:off x="2786052" y="5163416"/>
              <a:ext cx="1214448" cy="337185"/>
            </a:xfrm>
            <a:prstGeom prst="rect">
              <a:avLst/>
            </a:prstGeom>
            <a:noFill/>
            <a:ln w="9525">
              <a:solidFill>
                <a:schemeClr val="bg1"/>
              </a:solidFill>
              <a:miter lim="800000"/>
            </a:ln>
            <a:effectLst/>
          </p:spPr>
          <p:txBody>
            <a:bodyPr wrap="square">
              <a:spAutoFit/>
            </a:bodyPr>
            <a:lstStyle/>
            <a:p>
              <a:pPr algn="ctr"/>
              <a:r>
                <a:rPr kumimoji="1" lang="zh-CN" altLang="en-US" sz="2000" b="1" smtClean="0">
                  <a:solidFill>
                    <a:srgbClr val="3333CC"/>
                  </a:solidFill>
                  <a:latin typeface="楷体" panose="02010609060101010101" pitchFamily="49" charset="-122"/>
                  <a:ea typeface="楷体" panose="02010609060101010101" pitchFamily="49" charset="-122"/>
                </a:rPr>
                <a:t>写小作文</a:t>
              </a:r>
              <a:endParaRPr kumimoji="1" lang="zh-CN" altLang="en-US" sz="2000" b="1" dirty="0">
                <a:solidFill>
                  <a:srgbClr val="3333CC"/>
                </a:solidFill>
                <a:latin typeface="楷体" panose="02010609060101010101" pitchFamily="49" charset="-122"/>
                <a:ea typeface="楷体" panose="02010609060101010101" pitchFamily="49" charset="-122"/>
              </a:endParaRPr>
            </a:p>
          </p:txBody>
        </p:sp>
        <p:sp>
          <p:nvSpPr>
            <p:cNvPr id="28" name="Text Box 8"/>
            <p:cNvSpPr txBox="1">
              <a:spLocks noChangeArrowheads="1"/>
            </p:cNvSpPr>
            <p:nvPr/>
          </p:nvSpPr>
          <p:spPr bwMode="auto">
            <a:xfrm>
              <a:off x="5176858" y="5163416"/>
              <a:ext cx="1323970" cy="337185"/>
            </a:xfrm>
            <a:prstGeom prst="rect">
              <a:avLst/>
            </a:prstGeom>
            <a:noFill/>
            <a:ln w="9525">
              <a:solidFill>
                <a:schemeClr val="bg1"/>
              </a:solidFill>
              <a:miter lim="800000"/>
            </a:ln>
            <a:effectLst/>
          </p:spPr>
          <p:txBody>
            <a:bodyPr wrap="square">
              <a:spAutoFit/>
            </a:bodyPr>
            <a:lstStyle/>
            <a:p>
              <a:pPr algn="ctr"/>
              <a:r>
                <a:rPr kumimoji="1" lang="zh-CN" altLang="en-US" sz="2000" b="1" smtClean="0">
                  <a:solidFill>
                    <a:srgbClr val="3333CC"/>
                  </a:solidFill>
                  <a:latin typeface="楷体" panose="02010609060101010101" pitchFamily="49" charset="-122"/>
                  <a:ea typeface="楷体" panose="02010609060101010101" pitchFamily="49" charset="-122"/>
                </a:rPr>
                <a:t>写大文章</a:t>
              </a:r>
              <a:endParaRPr kumimoji="1" lang="zh-CN" altLang="en-US" sz="2000" b="1" dirty="0">
                <a:solidFill>
                  <a:srgbClr val="3333CC"/>
                </a:solidFill>
                <a:latin typeface="楷体" panose="02010609060101010101" pitchFamily="49" charset="-122"/>
                <a:ea typeface="楷体" panose="02010609060101010101" pitchFamily="49" charset="-122"/>
              </a:endParaRPr>
            </a:p>
          </p:txBody>
        </p:sp>
        <p:sp>
          <p:nvSpPr>
            <p:cNvPr id="36" name="TextBox 35"/>
            <p:cNvSpPr txBox="1"/>
            <p:nvPr/>
          </p:nvSpPr>
          <p:spPr>
            <a:xfrm>
              <a:off x="2000232" y="5865515"/>
              <a:ext cx="2786082" cy="491490"/>
            </a:xfrm>
            <a:prstGeom prst="rect">
              <a:avLst/>
            </a:prstGeom>
            <a:noFill/>
          </p:spPr>
          <p:txBody>
            <a:bodyPr wrap="square" rtlCol="0">
              <a:spAutoFit/>
            </a:bodyPr>
            <a:lstStyle/>
            <a:p>
              <a:pPr algn="ctr">
                <a:lnSpc>
                  <a:spcPct val="130000"/>
                </a:lnSpc>
              </a:pPr>
              <a:r>
                <a:rPr kumimoji="1" lang="zh-CN" altLang="en-US" sz="2000" dirty="0" smtClean="0">
                  <a:solidFill>
                    <a:srgbClr val="1209BD"/>
                  </a:solidFill>
                  <a:latin typeface="Times New Roman" panose="02020603050405020304" pitchFamily="18" charset="0"/>
                  <a:ea typeface="隶书" pitchFamily="49" charset="-122"/>
                </a:rPr>
                <a:t>与语文学习过程类比</a:t>
              </a:r>
              <a:endParaRPr lang="zh-CN" altLang="en-US" sz="2000"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左大括号 36"/>
            <p:cNvSpPr/>
            <p:nvPr/>
          </p:nvSpPr>
          <p:spPr>
            <a:xfrm rot="16200000">
              <a:off x="3284034" y="2788141"/>
              <a:ext cx="192000" cy="5760000"/>
            </a:xfrm>
            <a:prstGeom prst="leftBrac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5" name="组合 44"/>
          <p:cNvGrpSpPr/>
          <p:nvPr/>
        </p:nvGrpSpPr>
        <p:grpSpPr>
          <a:xfrm>
            <a:off x="1000100" y="2952747"/>
            <a:ext cx="6454809" cy="1676941"/>
            <a:chOff x="214284" y="3000372"/>
            <a:chExt cx="6454809" cy="1676941"/>
          </a:xfrm>
        </p:grpSpPr>
        <p:grpSp>
          <p:nvGrpSpPr>
            <p:cNvPr id="5" name="组合 46"/>
            <p:cNvGrpSpPr/>
            <p:nvPr/>
          </p:nvGrpSpPr>
          <p:grpSpPr>
            <a:xfrm>
              <a:off x="2616198" y="3429000"/>
              <a:ext cx="1768467" cy="1130304"/>
              <a:chOff x="3044825" y="2571750"/>
              <a:chExt cx="1768467" cy="847728"/>
            </a:xfrm>
          </p:grpSpPr>
          <p:sp>
            <p:nvSpPr>
              <p:cNvPr id="294940" name="Oval 28"/>
              <p:cNvSpPr>
                <a:spLocks noChangeArrowheads="1"/>
              </p:cNvSpPr>
              <p:nvPr/>
            </p:nvSpPr>
            <p:spPr bwMode="gray">
              <a:xfrm>
                <a:off x="3357554" y="3053956"/>
                <a:ext cx="1455738" cy="365522"/>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ln>
              <a:effectLst/>
            </p:spPr>
            <p:txBody>
              <a:bodyPr wrap="none" anchor="ctr"/>
              <a:lstStyle/>
              <a:p>
                <a:endParaRPr lang="zh-CN" altLang="en-US"/>
              </a:p>
            </p:txBody>
          </p:sp>
          <p:sp>
            <p:nvSpPr>
              <p:cNvPr id="294946" name="Text Box 34"/>
              <p:cNvSpPr txBox="1">
                <a:spLocks noChangeArrowheads="1"/>
              </p:cNvSpPr>
              <p:nvPr/>
            </p:nvSpPr>
            <p:spPr bwMode="auto">
              <a:xfrm>
                <a:off x="3044825" y="2571750"/>
                <a:ext cx="1490667" cy="251936"/>
              </a:xfrm>
              <a:prstGeom prst="rect">
                <a:avLst/>
              </a:prstGeom>
              <a:noFill/>
              <a:ln w="28575" algn="ctr">
                <a:noFill/>
                <a:miter lim="800000"/>
              </a:ln>
              <a:effectLst/>
            </p:spPr>
            <p:txBody>
              <a:bodyPr wrap="square" lIns="91435" tIns="45718" rIns="91435" bIns="45718">
                <a:spAutoFit/>
              </a:bodyPr>
              <a:lstStyle/>
              <a:p>
                <a:pPr algn="ctr">
                  <a:spcBef>
                    <a:spcPct val="50000"/>
                  </a:spcBef>
                </a:pPr>
                <a:r>
                  <a:rPr lang="zh-CN" altLang="en-US" sz="2000" b="1"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数据结构</a:t>
                </a:r>
              </a:p>
            </p:txBody>
          </p:sp>
        </p:grpSp>
        <p:sp>
          <p:nvSpPr>
            <p:cNvPr id="294941" name="Oval 29"/>
            <p:cNvSpPr>
              <a:spLocks noChangeArrowheads="1"/>
            </p:cNvSpPr>
            <p:nvPr/>
          </p:nvSpPr>
          <p:spPr bwMode="gray">
            <a:xfrm>
              <a:off x="5214943" y="4154496"/>
              <a:ext cx="1454150" cy="488951"/>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ln>
            <a:effectLst/>
          </p:spPr>
          <p:txBody>
            <a:bodyPr wrap="none" anchor="ctr"/>
            <a:lstStyle/>
            <a:p>
              <a:endParaRPr lang="zh-CN" altLang="en-US"/>
            </a:p>
          </p:txBody>
        </p:sp>
        <p:sp>
          <p:nvSpPr>
            <p:cNvPr id="294939" name="Oval 27"/>
            <p:cNvSpPr>
              <a:spLocks noChangeArrowheads="1"/>
            </p:cNvSpPr>
            <p:nvPr/>
          </p:nvSpPr>
          <p:spPr bwMode="gray">
            <a:xfrm>
              <a:off x="428597" y="4189950"/>
              <a:ext cx="1454150" cy="487363"/>
            </a:xfrm>
            <a:prstGeom prst="ellipse">
              <a:avLst/>
            </a:prstGeom>
            <a:gradFill rotWithShape="1">
              <a:gsLst>
                <a:gs pos="0">
                  <a:srgbClr val="969696"/>
                </a:gs>
                <a:gs pos="100000">
                  <a:srgbClr val="969696">
                    <a:gamma/>
                    <a:tint val="0"/>
                    <a:invGamma/>
                  </a:srgbClr>
                </a:gs>
              </a:gsLst>
              <a:path path="shape">
                <a:fillToRect l="50000" t="50000" r="50000" b="50000"/>
              </a:path>
            </a:gradFill>
            <a:ln w="9525" algn="ctr">
              <a:noFill/>
              <a:round/>
            </a:ln>
            <a:effectLst/>
          </p:spPr>
          <p:txBody>
            <a:bodyPr wrap="none" anchor="ctr"/>
            <a:lstStyle/>
            <a:p>
              <a:endParaRPr lang="zh-CN" altLang="en-US"/>
            </a:p>
          </p:txBody>
        </p:sp>
        <p:sp>
          <p:nvSpPr>
            <p:cNvPr id="294921" name="Oval 9"/>
            <p:cNvSpPr>
              <a:spLocks noChangeArrowheads="1"/>
            </p:cNvSpPr>
            <p:nvPr/>
          </p:nvSpPr>
          <p:spPr bwMode="gray">
            <a:xfrm>
              <a:off x="2682873" y="3000372"/>
              <a:ext cx="1423992" cy="1435101"/>
            </a:xfrm>
            <a:prstGeom prst="ellipse">
              <a:avLst/>
            </a:prstGeom>
            <a:gradFill rotWithShape="1">
              <a:gsLst>
                <a:gs pos="0">
                  <a:schemeClr val="folHlink"/>
                </a:gs>
                <a:gs pos="100000">
                  <a:schemeClr val="folHlink">
                    <a:gamma/>
                    <a:shade val="24314"/>
                    <a:invGamma/>
                  </a:schemeClr>
                </a:gs>
              </a:gsLst>
              <a:lin ang="5400000" scaled="1"/>
            </a:gradFill>
            <a:ln w="9525">
              <a:noFill/>
              <a:round/>
            </a:ln>
            <a:effectLst/>
          </p:spPr>
          <p:txBody>
            <a:bodyPr wrap="none" anchor="ctr"/>
            <a:lstStyle/>
            <a:p>
              <a:endParaRPr lang="zh-CN" altLang="en-US"/>
            </a:p>
          </p:txBody>
        </p:sp>
        <p:sp>
          <p:nvSpPr>
            <p:cNvPr id="294922" name="Freeform 10"/>
            <p:cNvSpPr/>
            <p:nvPr/>
          </p:nvSpPr>
          <p:spPr bwMode="gray">
            <a:xfrm>
              <a:off x="2845615" y="3024291"/>
              <a:ext cx="1098508" cy="541580"/>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w="0">
              <a:noFill/>
              <a:prstDash val="solid"/>
              <a:round/>
            </a:ln>
          </p:spPr>
          <p:txBody>
            <a:bodyPr/>
            <a:lstStyle/>
            <a:p>
              <a:endParaRPr lang="zh-CN" altLang="en-US"/>
            </a:p>
          </p:txBody>
        </p:sp>
        <p:grpSp>
          <p:nvGrpSpPr>
            <p:cNvPr id="6" name="Group 18"/>
            <p:cNvGrpSpPr/>
            <p:nvPr/>
          </p:nvGrpSpPr>
          <p:grpSpPr bwMode="auto">
            <a:xfrm>
              <a:off x="214284" y="3024365"/>
              <a:ext cx="1550977" cy="1441453"/>
              <a:chOff x="2016" y="1920"/>
              <a:chExt cx="1680" cy="1680"/>
            </a:xfrm>
          </p:grpSpPr>
          <p:sp>
            <p:nvSpPr>
              <p:cNvPr id="294931" name="Oval 19"/>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w="9525">
                <a:noFill/>
                <a:round/>
              </a:ln>
              <a:effectLst/>
            </p:spPr>
            <p:txBody>
              <a:bodyPr wrap="none" anchor="ctr"/>
              <a:lstStyle/>
              <a:p>
                <a:endParaRPr lang="zh-CN" altLang="en-US"/>
              </a:p>
            </p:txBody>
          </p:sp>
          <p:sp>
            <p:nvSpPr>
              <p:cNvPr id="294932" name="Freeform 20"/>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w="0">
                <a:noFill/>
                <a:prstDash val="solid"/>
                <a:round/>
              </a:ln>
            </p:spPr>
            <p:txBody>
              <a:bodyPr/>
              <a:lstStyle/>
              <a:p>
                <a:endParaRPr lang="zh-CN" altLang="en-US"/>
              </a:p>
            </p:txBody>
          </p:sp>
        </p:grpSp>
        <p:grpSp>
          <p:nvGrpSpPr>
            <p:cNvPr id="7" name="Group 23"/>
            <p:cNvGrpSpPr/>
            <p:nvPr/>
          </p:nvGrpSpPr>
          <p:grpSpPr bwMode="auto">
            <a:xfrm>
              <a:off x="5002224" y="3098800"/>
              <a:ext cx="1544652" cy="1412886"/>
              <a:chOff x="2016" y="1920"/>
              <a:chExt cx="1680" cy="1680"/>
            </a:xfrm>
          </p:grpSpPr>
          <p:sp>
            <p:nvSpPr>
              <p:cNvPr id="294936" name="Oval 24"/>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w="9525">
                <a:noFill/>
                <a:round/>
              </a:ln>
              <a:effectLst/>
            </p:spPr>
            <p:txBody>
              <a:bodyPr wrap="none" anchor="ctr"/>
              <a:lstStyle/>
              <a:p>
                <a:endParaRPr lang="zh-CN" altLang="en-US"/>
              </a:p>
            </p:txBody>
          </p:sp>
          <p:sp>
            <p:nvSpPr>
              <p:cNvPr id="294937" name="Freeform 25"/>
              <p:cNvSpPr/>
              <p:nvPr/>
            </p:nvSpPr>
            <p:spPr bwMode="gray">
              <a:xfrm>
                <a:off x="2208" y="1948"/>
                <a:ext cx="1296"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w="0">
                <a:noFill/>
                <a:prstDash val="solid"/>
                <a:round/>
              </a:ln>
              <a:effectLst/>
            </p:spPr>
            <p:txBody>
              <a:bodyPr/>
              <a:lstStyle/>
              <a:p>
                <a:endParaRPr lang="zh-CN" altLang="en-US"/>
              </a:p>
            </p:txBody>
          </p:sp>
        </p:grpSp>
        <p:sp>
          <p:nvSpPr>
            <p:cNvPr id="294945" name="Text Box 33"/>
            <p:cNvSpPr txBox="1">
              <a:spLocks noChangeArrowheads="1"/>
            </p:cNvSpPr>
            <p:nvPr/>
          </p:nvSpPr>
          <p:spPr bwMode="auto">
            <a:xfrm>
              <a:off x="285722" y="3476625"/>
              <a:ext cx="1401772" cy="756920"/>
            </a:xfrm>
            <a:prstGeom prst="rect">
              <a:avLst/>
            </a:prstGeom>
            <a:noFill/>
            <a:ln w="28575" algn="ctr">
              <a:noFill/>
              <a:miter lim="800000"/>
            </a:ln>
            <a:effectLst/>
          </p:spPr>
          <p:txBody>
            <a:bodyPr wrap="square" lIns="91435" tIns="45718" rIns="91435" bIns="45718">
              <a:spAutoFit/>
            </a:bodyPr>
            <a:lstStyle/>
            <a:p>
              <a:pPr algn="ctr">
                <a:lnSpc>
                  <a:spcPts val="2000"/>
                </a:lnSpc>
                <a:spcBef>
                  <a:spcPct val="50000"/>
                </a:spcBef>
              </a:pPr>
              <a:r>
                <a:rPr lang="zh-CN" altLang="en-US" sz="2000" b="1" dirty="0" smtClean="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rPr>
                <a:t>程序设计</a:t>
              </a:r>
              <a:endParaRPr lang="en-US" altLang="zh-CN" sz="2000" b="1" dirty="0" smtClean="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endParaRPr>
            </a:p>
            <a:p>
              <a:pPr algn="ctr">
                <a:lnSpc>
                  <a:spcPts val="2000"/>
                </a:lnSpc>
                <a:spcBef>
                  <a:spcPct val="50000"/>
                </a:spcBef>
              </a:pPr>
              <a:r>
                <a:rPr lang="zh-CN" altLang="en-US" sz="2000" dirty="0" smtClean="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rPr>
                <a:t>语言</a:t>
              </a:r>
              <a:endParaRPr lang="zh-CN" altLang="en-US" sz="2000" b="1" dirty="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294947" name="Text Box 35"/>
            <p:cNvSpPr txBox="1">
              <a:spLocks noChangeArrowheads="1"/>
            </p:cNvSpPr>
            <p:nvPr/>
          </p:nvSpPr>
          <p:spPr bwMode="auto">
            <a:xfrm>
              <a:off x="5072066" y="3500438"/>
              <a:ext cx="1450990" cy="756920"/>
            </a:xfrm>
            <a:prstGeom prst="rect">
              <a:avLst/>
            </a:prstGeom>
            <a:noFill/>
            <a:ln w="28575" algn="ctr">
              <a:noFill/>
              <a:miter lim="800000"/>
            </a:ln>
            <a:effectLst/>
          </p:spPr>
          <p:txBody>
            <a:bodyPr wrap="square" lIns="91435" tIns="45718" rIns="91435" bIns="45718">
              <a:spAutoFit/>
            </a:bodyPr>
            <a:lstStyle/>
            <a:p>
              <a:pPr algn="ctr">
                <a:lnSpc>
                  <a:spcPts val="2000"/>
                </a:lnSpc>
                <a:spcBef>
                  <a:spcPct val="50000"/>
                </a:spcBef>
              </a:pPr>
              <a:r>
                <a:rPr lang="zh-CN" altLang="en-US" sz="2000" b="1" dirty="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rPr>
                <a:t>算法</a:t>
              </a:r>
              <a:r>
                <a:rPr lang="zh-CN" altLang="en-US" sz="2000" b="1" dirty="0" smtClean="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rPr>
                <a:t>设计</a:t>
              </a:r>
              <a:endParaRPr lang="en-US" altLang="zh-CN" sz="2000" b="1" dirty="0" smtClean="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endParaRPr>
            </a:p>
            <a:p>
              <a:pPr algn="ctr">
                <a:lnSpc>
                  <a:spcPts val="2000"/>
                </a:lnSpc>
                <a:spcBef>
                  <a:spcPct val="50000"/>
                </a:spcBef>
              </a:pPr>
              <a:r>
                <a:rPr lang="zh-CN" altLang="en-US" sz="2000" b="1" dirty="0" smtClean="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rPr>
                <a:t>与</a:t>
              </a:r>
              <a:r>
                <a:rPr lang="zh-CN" altLang="en-US" sz="2000" b="1" dirty="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rPr>
                <a:t>分析</a:t>
              </a:r>
            </a:p>
          </p:txBody>
        </p:sp>
        <p:cxnSp>
          <p:nvCxnSpPr>
            <p:cNvPr id="33" name="直接箭头连接符 32"/>
            <p:cNvCxnSpPr/>
            <p:nvPr/>
          </p:nvCxnSpPr>
          <p:spPr bwMode="auto">
            <a:xfrm>
              <a:off x="1714481" y="3729768"/>
              <a:ext cx="828000" cy="0"/>
            </a:xfrm>
            <a:prstGeom prst="straightConnector1">
              <a:avLst/>
            </a:prstGeom>
            <a:solidFill>
              <a:schemeClr val="accent1"/>
            </a:solidFill>
            <a:ln w="38100" cap="flat" cmpd="sng" algn="ctr">
              <a:solidFill>
                <a:srgbClr val="9900FF"/>
              </a:solidFill>
              <a:prstDash val="solid"/>
              <a:round/>
              <a:headEnd type="none" w="med" len="med"/>
              <a:tailEnd type="arrow"/>
            </a:ln>
            <a:effectLst/>
          </p:spPr>
        </p:cxnSp>
        <p:cxnSp>
          <p:nvCxnSpPr>
            <p:cNvPr id="35" name="直接箭头连接符 34"/>
            <p:cNvCxnSpPr/>
            <p:nvPr/>
          </p:nvCxnSpPr>
          <p:spPr bwMode="auto">
            <a:xfrm>
              <a:off x="4152021" y="3749699"/>
              <a:ext cx="828000" cy="0"/>
            </a:xfrm>
            <a:prstGeom prst="straightConnector1">
              <a:avLst/>
            </a:prstGeom>
            <a:solidFill>
              <a:schemeClr val="accent1"/>
            </a:solidFill>
            <a:ln w="38100" cap="flat" cmpd="sng" algn="ctr">
              <a:solidFill>
                <a:srgbClr val="9900FF"/>
              </a:solidFill>
              <a:prstDash val="solid"/>
              <a:round/>
              <a:headEnd type="none" w="med" len="med"/>
              <a:tailEnd type="arrow"/>
            </a:ln>
            <a:effectLst/>
          </p:spPr>
        </p:cxnSp>
        <p:sp>
          <p:nvSpPr>
            <p:cNvPr id="53" name="Text Box 33"/>
            <p:cNvSpPr txBox="1">
              <a:spLocks noChangeArrowheads="1"/>
            </p:cNvSpPr>
            <p:nvPr/>
          </p:nvSpPr>
          <p:spPr bwMode="auto">
            <a:xfrm>
              <a:off x="2714613" y="3590515"/>
              <a:ext cx="1357322" cy="335915"/>
            </a:xfrm>
            <a:prstGeom prst="rect">
              <a:avLst/>
            </a:prstGeom>
            <a:noFill/>
            <a:ln w="28575" algn="ctr">
              <a:noFill/>
              <a:miter lim="800000"/>
            </a:ln>
            <a:effectLst/>
          </p:spPr>
          <p:txBody>
            <a:bodyPr wrap="square" lIns="91435" tIns="45718" rIns="91435" bIns="45718">
              <a:spAutoFit/>
            </a:bodyPr>
            <a:lstStyle/>
            <a:p>
              <a:pPr algn="ctr">
                <a:spcBef>
                  <a:spcPct val="50000"/>
                </a:spcBef>
              </a:pPr>
              <a:r>
                <a:rPr lang="zh-CN" altLang="en-US" sz="2000" b="1" dirty="0" smtClean="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rPr>
                <a:t>数据结构</a:t>
              </a:r>
              <a:endParaRPr lang="zh-CN" altLang="en-US" sz="2000" b="1" dirty="0">
                <a:solidFill>
                  <a:schemeClr val="bg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grpSp>
      <p:sp>
        <p:nvSpPr>
          <p:cNvPr id="4" name="TextBox 1"/>
          <p:cNvSpPr txBox="1"/>
          <p:nvPr/>
        </p:nvSpPr>
        <p:spPr>
          <a:xfrm>
            <a:off x="513686" y="565137"/>
            <a:ext cx="7858180" cy="4603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smtClean="0">
                <a:solidFill>
                  <a:srgbClr val="3333CC"/>
                </a:solidFill>
                <a:ea typeface="楷体" panose="02010609060101010101" pitchFamily="49" charset="-122"/>
                <a:cs typeface="Times New Roman" panose="02020603050405020304" pitchFamily="18" charset="0"/>
                <a:sym typeface="Wingdings" panose="05000000000000000000"/>
              </a:rPr>
              <a:t></a:t>
            </a:r>
            <a:r>
              <a:rPr lang="zh-CN" altLang="en-US" smtClean="0">
                <a:solidFill>
                  <a:schemeClr val="tx1"/>
                </a:solidFill>
                <a:latin typeface="黑体" panose="02010609060101010101" pitchFamily="49" charset="-122"/>
                <a:ea typeface="黑体" panose="02010609060101010101" pitchFamily="49" charset="-122"/>
                <a:sym typeface="+mn-ea"/>
              </a:rPr>
              <a:t>数据结构”与程序设计类</a:t>
            </a:r>
            <a:r>
              <a:rPr lang="zh-CN" altLang="en-US" dirty="0" smtClean="0">
                <a:solidFill>
                  <a:schemeClr val="tx1"/>
                </a:solidFill>
                <a:latin typeface="黑体" panose="02010609060101010101" pitchFamily="49" charset="-122"/>
                <a:ea typeface="黑体" panose="02010609060101010101" pitchFamily="49" charset="-122"/>
                <a:sym typeface="+mn-ea"/>
              </a:rPr>
              <a:t>课程的关系</a:t>
            </a:r>
            <a:endParaRPr lang="zh-CN" altLang="en-US" b="1"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12" name="幻灯片编号占位符 11"/>
          <p:cNvSpPr>
            <a:spLocks noGrp="1"/>
          </p:cNvSpPr>
          <p:nvPr>
            <p:ph type="sldNum" sz="quarter" idx="12"/>
          </p:nvPr>
        </p:nvSpPr>
        <p:spPr/>
        <p:txBody>
          <a:bodyPr/>
          <a:lstStyle/>
          <a:p>
            <a:pPr algn="r"/>
            <a:fld id="{82F9F95A-A2B4-44EA-AA2F-BCF61930CCB6}" type="slidenum">
              <a:rPr lang="en-US" altLang="zh-CN" smtClean="0"/>
              <a:pPr algn="r"/>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523987"/>
            <a:ext cx="7858180" cy="4603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掌握</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数据结构的基本概念、基本原理和基本</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方法。</a:t>
            </a:r>
            <a:endPar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Oval 8"/>
          <p:cNvSpPr>
            <a:spLocks noChangeAspect="1" noChangeArrowheads="1"/>
          </p:cNvSpPr>
          <p:nvPr/>
        </p:nvSpPr>
        <p:spPr bwMode="auto">
          <a:xfrm>
            <a:off x="428596" y="385822"/>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479427" y="421761"/>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a:solidFill>
                  <a:srgbClr val="FF0000"/>
                </a:solidFill>
                <a:effectLst>
                  <a:outerShdw blurRad="38100" dist="38100" dir="2700000" algn="tl">
                    <a:srgbClr val="000000"/>
                  </a:outerShdw>
                </a:effectLst>
                <a:ea typeface="宋体" panose="02010600030101010101" pitchFamily="2" charset="-122"/>
              </a:rPr>
              <a:t>5</a:t>
            </a:r>
          </a:p>
        </p:txBody>
      </p:sp>
      <p:sp>
        <p:nvSpPr>
          <p:cNvPr id="6" name="Text Box 12"/>
          <p:cNvSpPr txBox="1">
            <a:spLocks noChangeArrowheads="1"/>
          </p:cNvSpPr>
          <p:nvPr/>
        </p:nvSpPr>
        <p:spPr bwMode="auto">
          <a:xfrm>
            <a:off x="1500166" y="567177"/>
            <a:ext cx="3857652" cy="460375"/>
          </a:xfrm>
          <a:prstGeom prst="rect">
            <a:avLst/>
          </a:prstGeom>
          <a:solidFill>
            <a:srgbClr val="6600CC"/>
          </a:solidFill>
          <a:ln w="9525">
            <a:noFill/>
            <a:miter lim="800000"/>
          </a:ln>
          <a:effectLst/>
        </p:spPr>
        <p:txBody>
          <a:bodyPr wrap="square">
            <a:spAutoFit/>
          </a:bodyPr>
          <a:lstStyle/>
          <a:p>
            <a:pPr>
              <a:lnSpc>
                <a:spcPct val="100000"/>
              </a:lnSpc>
            </a:pPr>
            <a:r>
              <a:rPr lang="zh-CN" altLang="en-US" smtClean="0">
                <a:solidFill>
                  <a:schemeClr val="bg1"/>
                </a:solidFill>
                <a:latin typeface="黑体" panose="02010609060101010101" pitchFamily="49" charset="-122"/>
                <a:ea typeface="黑体" panose="02010609060101010101" pitchFamily="49" charset="-122"/>
              </a:rPr>
              <a:t>“数据结构”的</a:t>
            </a:r>
            <a:r>
              <a:rPr lang="zh-CN" altLang="en-US" b="1"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学习</a:t>
            </a:r>
            <a:r>
              <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rPr>
              <a:t>目标</a:t>
            </a:r>
          </a:p>
        </p:txBody>
      </p:sp>
      <p:sp>
        <p:nvSpPr>
          <p:cNvPr id="7" name="棱台 6"/>
          <p:cNvSpPr/>
          <p:nvPr/>
        </p:nvSpPr>
        <p:spPr>
          <a:xfrm>
            <a:off x="3857620" y="2357430"/>
            <a:ext cx="1285884" cy="642942"/>
          </a:xfrm>
          <a:prstGeom prst="beve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2000" smtClean="0">
                <a:solidFill>
                  <a:srgbClr val="FF0000"/>
                </a:solidFill>
                <a:latin typeface="楷体" panose="02010609060101010101" pitchFamily="49" charset="-122"/>
                <a:ea typeface="楷体" panose="02010609060101010101" pitchFamily="49" charset="-122"/>
              </a:rPr>
              <a:t>学科</a:t>
            </a:r>
            <a:endParaRPr lang="zh-CN" altLang="en-US" sz="2000">
              <a:solidFill>
                <a:srgbClr val="FF0000"/>
              </a:solidFill>
              <a:latin typeface="楷体" panose="02010609060101010101" pitchFamily="49" charset="-122"/>
              <a:ea typeface="楷体" panose="02010609060101010101" pitchFamily="49" charset="-122"/>
            </a:endParaRPr>
          </a:p>
        </p:txBody>
      </p:sp>
      <p:sp>
        <p:nvSpPr>
          <p:cNvPr id="9" name="圆角矩形 8"/>
          <p:cNvSpPr/>
          <p:nvPr/>
        </p:nvSpPr>
        <p:spPr>
          <a:xfrm>
            <a:off x="2071670"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基本概念</a:t>
            </a:r>
            <a:endParaRPr lang="zh-CN" altLang="en-US" sz="2000"/>
          </a:p>
        </p:txBody>
      </p:sp>
      <p:sp>
        <p:nvSpPr>
          <p:cNvPr id="10" name="圆角矩形 9"/>
          <p:cNvSpPr/>
          <p:nvPr/>
        </p:nvSpPr>
        <p:spPr>
          <a:xfrm>
            <a:off x="3857620"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基本原理</a:t>
            </a:r>
            <a:endParaRPr lang="zh-CN" altLang="en-US" sz="2000"/>
          </a:p>
        </p:txBody>
      </p:sp>
      <p:sp>
        <p:nvSpPr>
          <p:cNvPr id="11" name="圆角矩形 10"/>
          <p:cNvSpPr/>
          <p:nvPr/>
        </p:nvSpPr>
        <p:spPr>
          <a:xfrm>
            <a:off x="5786446" y="3500438"/>
            <a:ext cx="1285884" cy="4680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tIns="108000" rtlCol="0" anchor="ctr"/>
          <a:lstStyle/>
          <a:p>
            <a:r>
              <a:rPr lang="zh-CN" altLang="en-US"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基本方法</a:t>
            </a:r>
            <a:endParaRPr lang="zh-CN" altLang="en-US" sz="2000"/>
          </a:p>
        </p:txBody>
      </p:sp>
      <p:cxnSp>
        <p:nvCxnSpPr>
          <p:cNvPr id="13" name="直接箭头连接符 12"/>
          <p:cNvCxnSpPr/>
          <p:nvPr/>
        </p:nvCxnSpPr>
        <p:spPr>
          <a:xfrm rot="10800000" flipV="1">
            <a:off x="3143240" y="3000372"/>
            <a:ext cx="928694" cy="500066"/>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0" idx="0"/>
          </p:cNvCxnSpPr>
          <p:nvPr/>
        </p:nvCxnSpPr>
        <p:spPr>
          <a:xfrm rot="5400000">
            <a:off x="4250529" y="3250405"/>
            <a:ext cx="500066" cy="1588"/>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929190" y="3000372"/>
            <a:ext cx="1071570" cy="500066"/>
          </a:xfrm>
          <a:prstGeom prst="straightConnector1">
            <a:avLst/>
          </a:prstGeom>
          <a:ln w="38100">
            <a:solidFill>
              <a:srgbClr val="0033CC"/>
            </a:solidFill>
            <a:tailEnd type="arrow"/>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4429124" y="4214818"/>
            <a:ext cx="214314" cy="57150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9" name="TextBox 18"/>
          <p:cNvSpPr txBox="1"/>
          <p:nvPr/>
        </p:nvSpPr>
        <p:spPr>
          <a:xfrm>
            <a:off x="3857620" y="4929198"/>
            <a:ext cx="1428760" cy="361950"/>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求解问题</a:t>
            </a:r>
            <a:endParaRPr lang="zh-CN" altLang="en-US" sz="2200">
              <a:latin typeface="楷体" panose="02010609060101010101" pitchFamily="49" charset="-122"/>
              <a:ea typeface="楷体" panose="02010609060101010101" pitchFamily="49" charset="-122"/>
            </a:endParaRPr>
          </a:p>
        </p:txBody>
      </p:sp>
      <p:sp>
        <p:nvSpPr>
          <p:cNvPr id="21" name="幻灯片编号占位符 20"/>
          <p:cNvSpPr>
            <a:spLocks noGrp="1"/>
          </p:cNvSpPr>
          <p:nvPr>
            <p:ph type="sldNum" sz="quarter" idx="12"/>
          </p:nvPr>
        </p:nvSpPr>
        <p:spPr/>
        <p:txBody>
          <a:bodyPr/>
          <a:lstStyle/>
          <a:p>
            <a:pPr algn="r"/>
            <a:fld id="{82F9F95A-A2B4-44EA-AA2F-BCF61930CCB6}" type="slidenum">
              <a:rPr lang="en-US" altLang="zh-CN" smtClean="0"/>
              <a:pPr algn="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214414" y="939959"/>
            <a:ext cx="2143140" cy="1500198"/>
            <a:chOff x="1214414" y="939959"/>
            <a:chExt cx="2143140" cy="1500198"/>
          </a:xfrm>
        </p:grpSpPr>
        <p:sp>
          <p:nvSpPr>
            <p:cNvPr id="17" name="椭圆形标注 16"/>
            <p:cNvSpPr/>
            <p:nvPr/>
          </p:nvSpPr>
          <p:spPr>
            <a:xfrm>
              <a:off x="1214414" y="939959"/>
              <a:ext cx="2143140" cy="1500198"/>
            </a:xfrm>
            <a:prstGeom prst="wedgeEllipseCallout">
              <a:avLst>
                <a:gd name="adj1" fmla="val 58179"/>
                <a:gd name="adj2" fmla="val -8987"/>
              </a:avLst>
            </a:prstGeom>
            <a:blipFill>
              <a:blip r:embed="rId2"/>
              <a:tile tx="0" ty="0" sx="100000" sy="100000" flip="none" algn="tl"/>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圆柱形 12"/>
            <p:cNvSpPr/>
            <p:nvPr/>
          </p:nvSpPr>
          <p:spPr>
            <a:xfrm>
              <a:off x="1883638" y="1714488"/>
              <a:ext cx="857256" cy="64294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smtClean="0">
                  <a:solidFill>
                    <a:srgbClr val="FF0000"/>
                  </a:solidFill>
                  <a:latin typeface="楷体" panose="02010609060101010101" pitchFamily="49" charset="-122"/>
                  <a:ea typeface="楷体" panose="02010609060101010101" pitchFamily="49" charset="-122"/>
                </a:rPr>
                <a:t>数据</a:t>
              </a:r>
              <a:endParaRPr lang="zh-CN" altLang="en-US" sz="1800">
                <a:solidFill>
                  <a:srgbClr val="FF0000"/>
                </a:solidFill>
                <a:latin typeface="楷体" panose="02010609060101010101" pitchFamily="49" charset="-122"/>
                <a:ea typeface="楷体" panose="02010609060101010101" pitchFamily="49" charset="-122"/>
              </a:endParaRPr>
            </a:p>
          </p:txBody>
        </p:sp>
        <p:sp>
          <p:nvSpPr>
            <p:cNvPr id="14" name="矩形 13"/>
            <p:cNvSpPr/>
            <p:nvPr/>
          </p:nvSpPr>
          <p:spPr>
            <a:xfrm>
              <a:off x="1731770" y="1142984"/>
              <a:ext cx="1152000"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smtClean="0">
                  <a:solidFill>
                    <a:srgbClr val="FF0000"/>
                  </a:solidFill>
                  <a:latin typeface="楷体" panose="02010609060101010101" pitchFamily="49" charset="-122"/>
                  <a:ea typeface="楷体" panose="02010609060101010101" pitchFamily="49" charset="-122"/>
                </a:rPr>
                <a:t>数据运算</a:t>
              </a:r>
              <a:endParaRPr lang="zh-CN" altLang="en-US" sz="1800">
                <a:solidFill>
                  <a:srgbClr val="FF0000"/>
                </a:solidFill>
                <a:latin typeface="楷体" panose="02010609060101010101" pitchFamily="49" charset="-122"/>
                <a:ea typeface="楷体" panose="02010609060101010101" pitchFamily="49" charset="-122"/>
              </a:endParaRPr>
            </a:p>
          </p:txBody>
        </p:sp>
        <p:cxnSp>
          <p:nvCxnSpPr>
            <p:cNvPr id="16" name="直接箭头连接符 15"/>
            <p:cNvCxnSpPr>
              <a:stCxn id="14" idx="2"/>
              <a:endCxn id="13" idx="1"/>
            </p:cNvCxnSpPr>
            <p:nvPr/>
          </p:nvCxnSpPr>
          <p:spPr>
            <a:xfrm rot="16200000" flipH="1">
              <a:off x="2202861" y="1605083"/>
              <a:ext cx="214314" cy="4496"/>
            </a:xfrm>
            <a:prstGeom prst="straightConnector1">
              <a:avLst/>
            </a:prstGeom>
            <a:ln w="38100">
              <a:solidFill>
                <a:srgbClr val="FF3399"/>
              </a:solidFill>
              <a:tailEnd type="stealth"/>
            </a:ln>
          </p:spPr>
          <p:style>
            <a:lnRef idx="1">
              <a:schemeClr val="accent3"/>
            </a:lnRef>
            <a:fillRef idx="2">
              <a:schemeClr val="accent3"/>
            </a:fillRef>
            <a:effectRef idx="1">
              <a:schemeClr val="accent3"/>
            </a:effectRef>
            <a:fontRef idx="minor">
              <a:schemeClr val="dk1"/>
            </a:fontRef>
          </p:style>
        </p:cxnSp>
      </p:grpSp>
      <p:sp>
        <p:nvSpPr>
          <p:cNvPr id="2" name="TextBox 1"/>
          <p:cNvSpPr txBox="1"/>
          <p:nvPr/>
        </p:nvSpPr>
        <p:spPr>
          <a:xfrm>
            <a:off x="428596" y="214290"/>
            <a:ext cx="8143932" cy="4603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掌握</a:t>
            </a:r>
            <a:r>
              <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数据的逻辑结构、存储结构</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及基本运算的实现</a:t>
            </a:r>
            <a:r>
              <a:rPr lang="zh-CN" altLang="en-US" smtClean="0">
                <a:solidFill>
                  <a:srgbClr val="3333CC"/>
                </a:solidFill>
                <a:ea typeface="楷体" panose="02010609060101010101" pitchFamily="49" charset="-122"/>
                <a:cs typeface="Times New Roman" panose="02020603050405020304" pitchFamily="18" charset="0"/>
              </a:rPr>
              <a:t>过程</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b="1" dirty="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圆角矩形 2"/>
          <p:cNvSpPr/>
          <p:nvPr/>
        </p:nvSpPr>
        <p:spPr>
          <a:xfrm>
            <a:off x="3571868" y="1428736"/>
            <a:ext cx="1285884" cy="468000"/>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求解问题</a:t>
            </a:r>
            <a:endParaRPr lang="zh-CN" altLang="en-US" sz="2000"/>
          </a:p>
        </p:txBody>
      </p:sp>
      <p:sp>
        <p:nvSpPr>
          <p:cNvPr id="4" name="圆角矩形 3"/>
          <p:cNvSpPr/>
          <p:nvPr/>
        </p:nvSpPr>
        <p:spPr>
          <a:xfrm>
            <a:off x="3071802" y="2500306"/>
            <a:ext cx="2357454"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数据逻辑结构</a:t>
            </a:r>
            <a:endParaRPr lang="zh-CN" altLang="en-US" sz="2000"/>
          </a:p>
        </p:txBody>
      </p:sp>
      <p:sp>
        <p:nvSpPr>
          <p:cNvPr id="5" name="下箭头 4"/>
          <p:cNvSpPr/>
          <p:nvPr/>
        </p:nvSpPr>
        <p:spPr>
          <a:xfrm>
            <a:off x="4143372" y="2000240"/>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4286248" y="2043498"/>
            <a:ext cx="857256" cy="312420"/>
          </a:xfrm>
          <a:prstGeom prst="rect">
            <a:avLst/>
          </a:prstGeom>
          <a:noFill/>
        </p:spPr>
        <p:txBody>
          <a:bodyPr wrap="square" rtlCol="0">
            <a:spAutoFit/>
          </a:bodyPr>
          <a:lstStyle/>
          <a:p>
            <a:r>
              <a:rPr lang="zh-CN" altLang="en-US" sz="1800" smtClean="0">
                <a:latin typeface="楷体" panose="02010609060101010101" pitchFamily="49" charset="-122"/>
                <a:ea typeface="楷体" panose="02010609060101010101" pitchFamily="49" charset="-122"/>
              </a:rPr>
              <a:t>提炼</a:t>
            </a:r>
            <a:endParaRPr lang="zh-CN" altLang="en-US" sz="1800">
              <a:latin typeface="楷体" panose="02010609060101010101" pitchFamily="49" charset="-122"/>
              <a:ea typeface="楷体" panose="02010609060101010101" pitchFamily="49" charset="-122"/>
            </a:endParaRPr>
          </a:p>
        </p:txBody>
      </p:sp>
      <p:sp>
        <p:nvSpPr>
          <p:cNvPr id="7" name="下箭头 6"/>
          <p:cNvSpPr/>
          <p:nvPr/>
        </p:nvSpPr>
        <p:spPr>
          <a:xfrm>
            <a:off x="4143372" y="3140438"/>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8" name="TextBox 7"/>
          <p:cNvSpPr txBox="1"/>
          <p:nvPr/>
        </p:nvSpPr>
        <p:spPr>
          <a:xfrm>
            <a:off x="4286248" y="3183696"/>
            <a:ext cx="857256" cy="312420"/>
          </a:xfrm>
          <a:prstGeom prst="rect">
            <a:avLst/>
          </a:prstGeom>
          <a:noFill/>
        </p:spPr>
        <p:txBody>
          <a:bodyPr wrap="square" rtlCol="0">
            <a:spAutoFit/>
          </a:bodyPr>
          <a:lstStyle/>
          <a:p>
            <a:r>
              <a:rPr lang="zh-CN" altLang="en-US" sz="1800" smtClean="0">
                <a:latin typeface="楷体" panose="02010609060101010101" pitchFamily="49" charset="-122"/>
                <a:ea typeface="楷体" panose="02010609060101010101" pitchFamily="49" charset="-122"/>
              </a:rPr>
              <a:t>设计</a:t>
            </a:r>
            <a:endParaRPr lang="zh-CN" altLang="en-US" sz="1800">
              <a:latin typeface="楷体" panose="02010609060101010101" pitchFamily="49" charset="-122"/>
              <a:ea typeface="楷体" panose="02010609060101010101" pitchFamily="49" charset="-122"/>
            </a:endParaRPr>
          </a:p>
        </p:txBody>
      </p:sp>
      <p:sp>
        <p:nvSpPr>
          <p:cNvPr id="9" name="圆角矩形 8"/>
          <p:cNvSpPr/>
          <p:nvPr/>
        </p:nvSpPr>
        <p:spPr>
          <a:xfrm>
            <a:off x="3071802" y="3643314"/>
            <a:ext cx="2357454"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数据存储结构</a:t>
            </a:r>
            <a:endParaRPr lang="zh-CN" altLang="en-US" sz="2000"/>
          </a:p>
        </p:txBody>
      </p:sp>
      <p:sp>
        <p:nvSpPr>
          <p:cNvPr id="10" name="下箭头 9"/>
          <p:cNvSpPr/>
          <p:nvPr/>
        </p:nvSpPr>
        <p:spPr>
          <a:xfrm>
            <a:off x="4143372" y="4244074"/>
            <a:ext cx="142876" cy="360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1" name="TextBox 10"/>
          <p:cNvSpPr txBox="1"/>
          <p:nvPr/>
        </p:nvSpPr>
        <p:spPr>
          <a:xfrm>
            <a:off x="4286248" y="4287332"/>
            <a:ext cx="857256" cy="312420"/>
          </a:xfrm>
          <a:prstGeom prst="rect">
            <a:avLst/>
          </a:prstGeom>
          <a:noFill/>
        </p:spPr>
        <p:txBody>
          <a:bodyPr wrap="square" rtlCol="0">
            <a:spAutoFit/>
          </a:bodyPr>
          <a:lstStyle/>
          <a:p>
            <a:r>
              <a:rPr lang="zh-CN" altLang="en-US" sz="1800" smtClean="0">
                <a:latin typeface="楷体" panose="02010609060101010101" pitchFamily="49" charset="-122"/>
                <a:ea typeface="楷体" panose="02010609060101010101" pitchFamily="49" charset="-122"/>
              </a:rPr>
              <a:t>实现</a:t>
            </a:r>
            <a:endParaRPr lang="zh-CN" altLang="en-US" sz="1800">
              <a:latin typeface="楷体" panose="02010609060101010101" pitchFamily="49" charset="-122"/>
              <a:ea typeface="楷体" panose="02010609060101010101" pitchFamily="49" charset="-122"/>
            </a:endParaRPr>
          </a:p>
        </p:txBody>
      </p:sp>
      <p:sp>
        <p:nvSpPr>
          <p:cNvPr id="12" name="圆角矩形 11"/>
          <p:cNvSpPr/>
          <p:nvPr/>
        </p:nvSpPr>
        <p:spPr>
          <a:xfrm>
            <a:off x="2928926" y="4746950"/>
            <a:ext cx="2571768" cy="468000"/>
          </a:xfrm>
          <a:prstGeom prst="round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6"/>
          </a:lnRef>
          <a:fillRef idx="2">
            <a:schemeClr val="accent6"/>
          </a:fillRef>
          <a:effectRef idx="1">
            <a:schemeClr val="accent6"/>
          </a:effectRef>
          <a:fontRef idx="minor">
            <a:schemeClr val="dk1"/>
          </a:fontRef>
        </p:style>
        <p:txBody>
          <a:bodyPr tIns="108000" rtlCol="0" anchor="ctr"/>
          <a:lstStyle/>
          <a:p>
            <a:r>
              <a:rPr lang="zh-CN" altLang="en-US" sz="2000"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rPr>
              <a:t>数据基本运算：算法</a:t>
            </a:r>
            <a:endParaRPr lang="zh-CN" altLang="en-US" sz="2000"/>
          </a:p>
        </p:txBody>
      </p:sp>
      <p:sp>
        <p:nvSpPr>
          <p:cNvPr id="24" name="幻灯片编号占位符 23"/>
          <p:cNvSpPr>
            <a:spLocks noGrp="1"/>
          </p:cNvSpPr>
          <p:nvPr>
            <p:ph type="sldNum" sz="quarter" idx="12"/>
          </p:nvPr>
        </p:nvSpPr>
        <p:spPr/>
        <p:txBody>
          <a:bodyPr/>
          <a:lstStyle/>
          <a:p>
            <a:pPr algn="r"/>
            <a:fld id="{82F9F95A-A2B4-44EA-AA2F-BCF61930CCB6}" type="slidenum">
              <a:rPr lang="en-US" altLang="zh-CN" smtClean="0"/>
              <a:pPr algn="r"/>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287"/>
            <a:ext cx="8143932" cy="91186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ts val="3200"/>
              </a:lnSpc>
            </a:pPr>
            <a:r>
              <a:rPr lang="zh-CN" altLang="en-US" dirty="0" smtClean="0">
                <a:latin typeface="楷体" panose="02010609060101010101" pitchFamily="49" charset="-122"/>
                <a:ea typeface="楷体" panose="02010609060101010101" pitchFamily="49" charset="-122"/>
                <a:cs typeface="Times New Roman" panose="02020603050405020304" pitchFamily="18" charset="0"/>
                <a:sym typeface="Wingdings" panose="05000000000000000000"/>
              </a:rPr>
              <a:t> </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掌握算法基本的时间复杂度与空间复杂度的分析方法，能够</a:t>
            </a:r>
            <a:r>
              <a:rPr lang="zh-CN" altLang="en-US" dirty="0" smtClean="0">
                <a:latin typeface="楷体" panose="02010609060101010101" pitchFamily="49" charset="-122"/>
                <a:ea typeface="楷体" panose="02010609060101010101" pitchFamily="49" charset="-122"/>
              </a:rPr>
              <a:t>设计出求解问题的</a:t>
            </a:r>
            <a:r>
              <a:rPr lang="zh-CN" altLang="en-US" dirty="0" smtClean="0">
                <a:solidFill>
                  <a:srgbClr val="FF0000"/>
                </a:solidFill>
                <a:latin typeface="楷体" panose="02010609060101010101" pitchFamily="49" charset="-122"/>
                <a:ea typeface="楷体" panose="02010609060101010101" pitchFamily="49" charset="-122"/>
              </a:rPr>
              <a:t>高效</a:t>
            </a:r>
            <a:r>
              <a:rPr lang="zh-CN" altLang="en-US" dirty="0" smtClean="0">
                <a:latin typeface="楷体" panose="02010609060101010101" pitchFamily="49" charset="-122"/>
                <a:ea typeface="楷体" panose="02010609060101010101" pitchFamily="49" charset="-122"/>
              </a:rPr>
              <a:t>算法</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a:t>
            </a:r>
          </a:p>
        </p:txBody>
      </p:sp>
      <p:sp>
        <p:nvSpPr>
          <p:cNvPr id="3" name="TextBox 1"/>
          <p:cNvSpPr txBox="1"/>
          <p:nvPr/>
        </p:nvSpPr>
        <p:spPr>
          <a:xfrm>
            <a:off x="642908" y="1347448"/>
            <a:ext cx="8215370" cy="768350"/>
          </a:xfrm>
          <a:prstGeom prst="rect">
            <a:avLst/>
          </a:prstGeom>
          <a:noFill/>
        </p:spPr>
        <p:txBody>
          <a:bodyPr wrap="square" rtlCol="0">
            <a:spAutoFit/>
          </a:bodyPr>
          <a:lstStyle/>
          <a:p>
            <a:pPr algn="l">
              <a:lnSpc>
                <a:spcPct val="100000"/>
              </a:lnSpc>
            </a:pPr>
            <a:r>
              <a:rPr lang="zh-CN" altLang="en-US" smtClean="0">
                <a:latin typeface="楷体" panose="02010609060101010101" pitchFamily="49" charset="-122"/>
                <a:ea typeface="楷体" panose="02010609060101010101" pitchFamily="49" charset="-122"/>
              </a:rPr>
              <a:t>    </a:t>
            </a:r>
            <a:r>
              <a:rPr lang="zh-CN" altLang="en-US" sz="2000" smtClean="0">
                <a:latin typeface="楷体" panose="02010609060101010101" pitchFamily="49" charset="-122"/>
                <a:ea typeface="楷体" panose="02010609060101010101" pitchFamily="49" charset="-122"/>
              </a:rPr>
              <a:t>同一求解问题通常有多种实现算法，通过</a:t>
            </a:r>
            <a:r>
              <a:rPr lang="zh-CN" altLang="en-US" sz="2000" smtClean="0">
                <a:solidFill>
                  <a:srgbClr val="3333CC"/>
                </a:solidFill>
                <a:latin typeface="楷体" panose="02010609060101010101" pitchFamily="49" charset="-122"/>
                <a:ea typeface="楷体" panose="02010609060101010101" pitchFamily="49" charset="-122"/>
                <a:cs typeface="Times New Roman" panose="02020603050405020304" pitchFamily="18" charset="0"/>
              </a:rPr>
              <a:t>时间复杂度与空间复杂度的分析，找出</a:t>
            </a:r>
            <a:r>
              <a:rPr lang="zh-CN" altLang="en-US" sz="200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最好的</a:t>
            </a:r>
            <a:r>
              <a:rPr lang="zh-CN" altLang="en-US" sz="2000" smtClean="0">
                <a:solidFill>
                  <a:srgbClr val="FF0000"/>
                </a:solidFill>
                <a:latin typeface="楷体" panose="02010609060101010101" pitchFamily="49" charset="-122"/>
                <a:ea typeface="楷体" panose="02010609060101010101" pitchFamily="49" charset="-122"/>
              </a:rPr>
              <a:t>实现算法</a:t>
            </a:r>
            <a:r>
              <a:rPr lang="zh-CN" altLang="en-US" sz="2000" smtClean="0">
                <a:latin typeface="楷体" panose="02010609060101010101" pitchFamily="49" charset="-122"/>
                <a:ea typeface="楷体" panose="02010609060101010101" pitchFamily="49" charset="-122"/>
              </a:rPr>
              <a:t>。</a:t>
            </a:r>
            <a:endParaRPr lang="zh-CN" altLang="en-US" sz="2000">
              <a:latin typeface="楷体" panose="02010609060101010101" pitchFamily="49" charset="-122"/>
              <a:ea typeface="楷体" panose="02010609060101010101" pitchFamily="49" charset="-122"/>
            </a:endParaRPr>
          </a:p>
        </p:txBody>
      </p:sp>
      <p:sp>
        <p:nvSpPr>
          <p:cNvPr id="4" name="TextBox 2"/>
          <p:cNvSpPr txBox="1"/>
          <p:nvPr/>
        </p:nvSpPr>
        <p:spPr>
          <a:xfrm>
            <a:off x="788644" y="2245028"/>
            <a:ext cx="3571900" cy="460375"/>
          </a:xfrm>
          <a:prstGeom prst="rect">
            <a:avLst/>
          </a:prstGeom>
          <a:noFill/>
        </p:spPr>
        <p:txBody>
          <a:bodyPr wrap="square" numCol="2" rtlCol="0" anchor="t">
            <a:spAutoFit/>
          </a:bodyPr>
          <a:lstStyle/>
          <a:p>
            <a:pPr algn="l" fontAlgn="ctr" latinLnBrk="1">
              <a:lnSpc>
                <a:spcPct val="100000"/>
              </a:lnSpc>
              <a:spcBef>
                <a:spcPts val="0"/>
              </a:spcBef>
              <a:spcAft>
                <a:spcPts val="1800"/>
              </a:spcAft>
            </a:pPr>
            <a:r>
              <a:rPr lang="zh-CN" altLang="en-US" smtClean="0">
                <a:ea typeface="楷体" panose="02010609060101010101" pitchFamily="49" charset="-122"/>
                <a:cs typeface="Times New Roman" panose="02020603050405020304" pitchFamily="18" charset="0"/>
              </a:rPr>
              <a:t>例如，求</a:t>
            </a:r>
            <a:r>
              <a:rPr lang="en-US" altLang="zh-CN" smtClean="0">
                <a:ea typeface="楷体" panose="02010609060101010101" pitchFamily="49" charset="-122"/>
                <a:cs typeface="Times New Roman" panose="02020603050405020304" pitchFamily="18" charset="0"/>
              </a:rPr>
              <a:t>1 + 2 +  </a:t>
            </a:r>
            <a:r>
              <a:rPr lang="en-US" altLang="zh-CN" smtClean="0">
                <a:latin typeface="+mn-ea"/>
                <a:ea typeface="+mn-ea"/>
                <a:cs typeface="Times New Roman" panose="02020603050405020304" pitchFamily="18" charset="0"/>
                <a:sym typeface="Symbol" panose="05050102010706020507"/>
              </a:rPr>
              <a:t>… </a:t>
            </a:r>
            <a:r>
              <a:rPr lang="en-US" altLang="zh-CN" smtClean="0">
                <a:ea typeface="楷体" panose="02010609060101010101" pitchFamily="49" charset="-122"/>
                <a:cs typeface="Times New Roman" panose="02020603050405020304" pitchFamily="18" charset="0"/>
                <a:sym typeface="Symbol" panose="05050102010706020507"/>
              </a:rPr>
              <a:t> + </a:t>
            </a:r>
            <a:r>
              <a:rPr lang="en-US" altLang="zh-CN" i="1" smtClean="0">
                <a:ea typeface="楷体" panose="02010609060101010101" pitchFamily="49" charset="-122"/>
                <a:cs typeface="Times New Roman" panose="02020603050405020304" pitchFamily="18" charset="0"/>
                <a:sym typeface="Symbol" panose="05050102010706020507"/>
              </a:rPr>
              <a:t>n</a:t>
            </a:r>
            <a:r>
              <a:rPr lang="zh-CN" altLang="en-US" smtClean="0">
                <a:ea typeface="楷体" panose="02010609060101010101" pitchFamily="49" charset="-122"/>
                <a:cs typeface="Times New Roman" panose="02020603050405020304" pitchFamily="18" charset="0"/>
                <a:sym typeface="Symbol" panose="05050102010706020507"/>
              </a:rPr>
              <a:t>。</a:t>
            </a:r>
            <a:endParaRPr lang="zh-CN" altLang="en-US">
              <a:ea typeface="楷体" panose="02010609060101010101" pitchFamily="49" charset="-122"/>
              <a:cs typeface="Times New Roman" panose="02020603050405020304" pitchFamily="18" charset="0"/>
            </a:endParaRPr>
          </a:p>
        </p:txBody>
      </p:sp>
      <p:sp>
        <p:nvSpPr>
          <p:cNvPr id="5" name="TextBox 3"/>
          <p:cNvSpPr txBox="1"/>
          <p:nvPr/>
        </p:nvSpPr>
        <p:spPr>
          <a:xfrm>
            <a:off x="928662" y="3020943"/>
            <a:ext cx="3143272" cy="246253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square" lIns="288000" tIns="108000" rIns="288000" bIns="108000" rtlCol="0">
            <a:spAutoFit/>
          </a:bodyPr>
          <a:lstStyle/>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fun1</a:t>
            </a:r>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(int n)</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int i</a:t>
            </a:r>
            <a:r>
              <a:rPr lang="zh-CN" altLang="en-US"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s=0;</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for (i=1;i&lt;=n;i++)</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s+=i;</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return s;</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Box 4"/>
          <p:cNvSpPr txBox="1"/>
          <p:nvPr/>
        </p:nvSpPr>
        <p:spPr>
          <a:xfrm>
            <a:off x="4643438" y="3627736"/>
            <a:ext cx="3143272" cy="166243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wrap="square" lIns="288000" tIns="108000" rIns="288000" bIns="108000" rtlCol="0">
            <a:spAutoFit/>
          </a:bodyPr>
          <a:lstStyle/>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fun2</a:t>
            </a:r>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(int n)</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      return (n+1)*n/2;</a:t>
            </a:r>
          </a:p>
          <a:p>
            <a:pPr algn="l"/>
            <a:r>
              <a:rPr lang="en-US" altLang="zh-CN" sz="2000" smtClean="0">
                <a:solidFill>
                  <a:srgbClr val="0033CC"/>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a:solidFill>
                <a:srgbClr val="0033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Box 5"/>
          <p:cNvSpPr txBox="1"/>
          <p:nvPr/>
        </p:nvSpPr>
        <p:spPr>
          <a:xfrm>
            <a:off x="1428728" y="2717790"/>
            <a:ext cx="1571636" cy="386080"/>
          </a:xfrm>
          <a:prstGeom prst="rect">
            <a:avLst/>
          </a:prstGeom>
          <a:noFill/>
        </p:spPr>
        <p:txBody>
          <a:bodyPr wrap="square" rtlCol="0">
            <a:spAutoFit/>
          </a:bodyPr>
          <a:lstStyle/>
          <a:p>
            <a:pPr algn="l"/>
            <a:r>
              <a:rPr lang="zh-CN" altLang="en-US" smtClean="0">
                <a:solidFill>
                  <a:srgbClr val="FF3399"/>
                </a:solidFill>
                <a:ea typeface="楷体" panose="02010609060101010101" pitchFamily="49" charset="-122"/>
                <a:cs typeface="Times New Roman" panose="02020603050405020304" pitchFamily="18" charset="0"/>
              </a:rPr>
              <a:t>算法</a:t>
            </a:r>
            <a:r>
              <a:rPr lang="en-US" altLang="zh-CN" smtClean="0">
                <a:solidFill>
                  <a:srgbClr val="FF3399"/>
                </a:solidFill>
                <a:ea typeface="楷体" panose="02010609060101010101" pitchFamily="49" charset="-122"/>
                <a:cs typeface="Times New Roman" panose="02020603050405020304" pitchFamily="18" charset="0"/>
              </a:rPr>
              <a:t>1</a:t>
            </a:r>
            <a:r>
              <a:rPr lang="zh-CN" altLang="en-US" smtClean="0">
                <a:solidFill>
                  <a:srgbClr val="FF3399"/>
                </a:solidFill>
                <a:ea typeface="楷体" panose="02010609060101010101" pitchFamily="49" charset="-122"/>
                <a:cs typeface="Times New Roman" panose="02020603050405020304" pitchFamily="18" charset="0"/>
              </a:rPr>
              <a:t>：</a:t>
            </a:r>
            <a:endParaRPr lang="zh-CN" altLang="en-US">
              <a:solidFill>
                <a:srgbClr val="FF3399"/>
              </a:solidFill>
              <a:ea typeface="楷体" panose="02010609060101010101" pitchFamily="49" charset="-122"/>
              <a:cs typeface="Times New Roman" panose="02020603050405020304" pitchFamily="18" charset="0"/>
            </a:endParaRPr>
          </a:p>
        </p:txBody>
      </p:sp>
      <p:sp>
        <p:nvSpPr>
          <p:cNvPr id="9" name="TextBox 6"/>
          <p:cNvSpPr txBox="1"/>
          <p:nvPr/>
        </p:nvSpPr>
        <p:spPr>
          <a:xfrm>
            <a:off x="5643570" y="2933055"/>
            <a:ext cx="1571636" cy="386080"/>
          </a:xfrm>
          <a:prstGeom prst="rect">
            <a:avLst/>
          </a:prstGeom>
          <a:noFill/>
        </p:spPr>
        <p:txBody>
          <a:bodyPr wrap="square" rtlCol="0">
            <a:spAutoFit/>
          </a:bodyPr>
          <a:lstStyle/>
          <a:p>
            <a:pPr algn="l"/>
            <a:r>
              <a:rPr lang="zh-CN" altLang="en-US" smtClean="0">
                <a:solidFill>
                  <a:srgbClr val="FF3399"/>
                </a:solidFill>
                <a:ea typeface="楷体" panose="02010609060101010101" pitchFamily="49" charset="-122"/>
                <a:cs typeface="Times New Roman" panose="02020603050405020304" pitchFamily="18" charset="0"/>
              </a:rPr>
              <a:t>算法</a:t>
            </a:r>
            <a:r>
              <a:rPr lang="en-US" altLang="zh-CN" smtClean="0">
                <a:solidFill>
                  <a:srgbClr val="FF3399"/>
                </a:solidFill>
                <a:ea typeface="楷体" panose="02010609060101010101" pitchFamily="49" charset="-122"/>
                <a:cs typeface="Times New Roman" panose="02020603050405020304" pitchFamily="18" charset="0"/>
              </a:rPr>
              <a:t>2</a:t>
            </a:r>
            <a:r>
              <a:rPr lang="zh-CN" altLang="en-US" smtClean="0">
                <a:solidFill>
                  <a:srgbClr val="FF3399"/>
                </a:solidFill>
                <a:ea typeface="楷体" panose="02010609060101010101" pitchFamily="49" charset="-122"/>
                <a:cs typeface="Times New Roman" panose="02020603050405020304" pitchFamily="18" charset="0"/>
              </a:rPr>
              <a:t>：</a:t>
            </a:r>
            <a:endParaRPr lang="zh-CN" altLang="en-US">
              <a:solidFill>
                <a:srgbClr val="FF3399"/>
              </a:solidFill>
              <a:ea typeface="楷体" panose="02010609060101010101" pitchFamily="49" charset="-122"/>
              <a:cs typeface="Times New Roman" panose="02020603050405020304" pitchFamily="18" charset="0"/>
            </a:endParaRPr>
          </a:p>
        </p:txBody>
      </p:sp>
      <p:sp>
        <p:nvSpPr>
          <p:cNvPr id="10" name="TextBox 7"/>
          <p:cNvSpPr txBox="1"/>
          <p:nvPr/>
        </p:nvSpPr>
        <p:spPr>
          <a:xfrm>
            <a:off x="3143558" y="6259529"/>
            <a:ext cx="2500330" cy="4603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00000"/>
              </a:lnSpc>
            </a:pPr>
            <a:r>
              <a:rPr lang="zh-CN" altLang="en-US"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算法</a:t>
            </a:r>
            <a:r>
              <a:rPr lang="en-US" altLang="zh-CN"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好于算法</a:t>
            </a:r>
            <a:r>
              <a:rPr lang="en-US" altLang="zh-CN"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a:solidFill>
                <a:srgbClr val="66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下箭头 10"/>
          <p:cNvSpPr/>
          <p:nvPr/>
        </p:nvSpPr>
        <p:spPr>
          <a:xfrm>
            <a:off x="4286248" y="5617221"/>
            <a:ext cx="214314"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2" name="TextBox 9"/>
          <p:cNvSpPr txBox="1"/>
          <p:nvPr/>
        </p:nvSpPr>
        <p:spPr>
          <a:xfrm>
            <a:off x="4500880" y="5746127"/>
            <a:ext cx="1357322" cy="312420"/>
          </a:xfrm>
          <a:prstGeom prst="rect">
            <a:avLst/>
          </a:prstGeom>
          <a:noFill/>
        </p:spPr>
        <p:txBody>
          <a:bodyPr wrap="square" rtlCol="0">
            <a:spAutoFit/>
          </a:bodyPr>
          <a:lstStyle/>
          <a:p>
            <a:pPr algn="l"/>
            <a:r>
              <a:rPr lang="zh-CN" altLang="en-US" sz="1800" smtClean="0">
                <a:solidFill>
                  <a:srgbClr val="00B050"/>
                </a:solidFill>
                <a:latin typeface="楷体" panose="02010609060101010101" pitchFamily="49" charset="-122"/>
                <a:ea typeface="楷体" panose="02010609060101010101" pitchFamily="49" charset="-122"/>
              </a:rPr>
              <a:t>算法分析</a:t>
            </a:r>
            <a:endParaRPr lang="zh-CN" altLang="en-US" sz="1800">
              <a:solidFill>
                <a:srgbClr val="00B050"/>
              </a:solidFill>
              <a:latin typeface="楷体" panose="02010609060101010101" pitchFamily="49" charset="-122"/>
              <a:ea typeface="楷体" panose="02010609060101010101" pitchFamily="49" charset="-122"/>
            </a:endParaRPr>
          </a:p>
        </p:txBody>
      </p:sp>
      <p:sp>
        <p:nvSpPr>
          <p:cNvPr id="18" name="幻灯片编号占位符 17"/>
          <p:cNvSpPr>
            <a:spLocks noGrp="1"/>
          </p:cNvSpPr>
          <p:nvPr>
            <p:ph type="sldNum" sz="quarter" idx="12"/>
          </p:nvPr>
        </p:nvSpPr>
        <p:spPr/>
        <p:txBody>
          <a:bodyPr/>
          <a:lstStyle/>
          <a:p>
            <a:pPr algn="r"/>
            <a:fld id="{82F9F95A-A2B4-44EA-AA2F-BCF61930CCB6}" type="slidenum">
              <a:rPr lang="en-US" altLang="zh-CN" smtClean="0"/>
              <a:pPr algn="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文本占位符 299010"/>
          <p:cNvSpPr>
            <a:spLocks noGrp="1"/>
          </p:cNvSpPr>
          <p:nvPr>
            <p:ph type="body" idx="1"/>
          </p:nvPr>
        </p:nvSpPr>
        <p:spPr>
          <a:xfrm>
            <a:off x="735012" y="1341438"/>
            <a:ext cx="8229475" cy="4967287"/>
          </a:xfrm>
        </p:spPr>
        <p:txBody>
          <a:bodyPr>
            <a:normAutofit/>
          </a:bodyPr>
          <a:lstStyle/>
          <a:p>
            <a:pPr marL="609600" indent="-6096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自觉预习、遵守纪律、认真听课、及时复习； </a:t>
            </a:r>
          </a:p>
          <a:p>
            <a:pPr marL="609600" indent="-6096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按时、独立、认真地完成每次作业； </a:t>
            </a:r>
          </a:p>
          <a:p>
            <a:pPr marL="609600" indent="-609600">
              <a:lnSpc>
                <a:spcPct val="105000"/>
              </a:lnSpc>
              <a:spcBef>
                <a:spcPts val="1200"/>
              </a:spcBef>
              <a:spcAft>
                <a:spcPts val="1200"/>
              </a:spcAft>
              <a:buClr>
                <a:srgbClr val="800080"/>
              </a:buClr>
              <a:buSzPct val="50000"/>
            </a:pPr>
            <a:r>
              <a:rPr lang="zh-CN" altLang="en-US" sz="2800" b="1" dirty="0">
                <a:latin typeface="楷体" panose="02010609060101010101" pitchFamily="49" charset="-122"/>
                <a:ea typeface="楷体" panose="02010609060101010101" pitchFamily="49" charset="-122"/>
                <a:sym typeface="+mn-ea"/>
              </a:rPr>
              <a:t>成绩评定标准： </a:t>
            </a:r>
            <a:endParaRPr lang="zh-CN" altLang="en-US" sz="2800" b="1" dirty="0">
              <a:solidFill>
                <a:schemeClr val="tx1"/>
              </a:solidFill>
              <a:latin typeface="楷体" panose="02010609060101010101" pitchFamily="49" charset="-122"/>
              <a:ea typeface="楷体" panose="02010609060101010101" pitchFamily="49" charset="-122"/>
            </a:endParaRPr>
          </a:p>
          <a:p>
            <a:pPr marL="990600" lvl="1" indent="-533400">
              <a:lnSpc>
                <a:spcPct val="105000"/>
              </a:lnSpc>
              <a:spcBef>
                <a:spcPts val="1200"/>
              </a:spcBef>
              <a:spcAft>
                <a:spcPts val="1200"/>
              </a:spcAft>
              <a:buClr>
                <a:srgbClr val="FF0000"/>
              </a:buClr>
              <a:buSzPct val="100000"/>
              <a:buFont typeface="Wingdings" panose="05000000000000000000" pitchFamily="2" charset="2"/>
              <a:buAutoNum type="arabicPeriod"/>
            </a:pPr>
            <a:r>
              <a:rPr lang="zh-CN" altLang="en-US" b="1" dirty="0" smtClean="0">
                <a:latin typeface="楷体" panose="02010609060101010101" pitchFamily="49" charset="-122"/>
                <a:ea typeface="楷体" panose="02010609060101010101" pitchFamily="49" charset="-122"/>
                <a:sym typeface="+mn-ea"/>
              </a:rPr>
              <a:t>作业</a:t>
            </a:r>
            <a:r>
              <a:rPr lang="zh-CN" altLang="en-US" b="1" dirty="0">
                <a:latin typeface="楷体" panose="02010609060101010101" pitchFamily="49" charset="-122"/>
                <a:ea typeface="楷体" panose="02010609060101010101" pitchFamily="49" charset="-122"/>
                <a:sym typeface="+mn-ea"/>
              </a:rPr>
              <a:t>，</a:t>
            </a:r>
            <a:r>
              <a:rPr lang="zh-CN" altLang="en-US" b="1" dirty="0" smtClean="0">
                <a:latin typeface="楷体" panose="02010609060101010101" pitchFamily="49" charset="-122"/>
                <a:ea typeface="楷体" panose="02010609060101010101" pitchFamily="49" charset="-122"/>
                <a:sym typeface="+mn-ea"/>
              </a:rPr>
              <a:t>占</a:t>
            </a:r>
            <a:r>
              <a:rPr lang="en-US" altLang="zh-CN" b="1" dirty="0" smtClean="0">
                <a:latin typeface="楷体" panose="02010609060101010101" pitchFamily="49" charset="-122"/>
                <a:ea typeface="楷体" panose="02010609060101010101" pitchFamily="49" charset="-122"/>
                <a:sym typeface="+mn-ea"/>
              </a:rPr>
              <a:t>20</a:t>
            </a:r>
            <a:r>
              <a:rPr lang="en-US" altLang="zh-CN" b="1" dirty="0">
                <a:latin typeface="楷体" panose="02010609060101010101" pitchFamily="49" charset="-122"/>
                <a:ea typeface="楷体" panose="02010609060101010101" pitchFamily="49" charset="-122"/>
                <a:sym typeface="+mn-ea"/>
              </a:rPr>
              <a:t>%</a:t>
            </a:r>
            <a:r>
              <a:rPr lang="zh-CN" altLang="en-US" b="1" dirty="0">
                <a:latin typeface="楷体" panose="02010609060101010101" pitchFamily="49" charset="-122"/>
                <a:ea typeface="楷体" panose="02010609060101010101" pitchFamily="49" charset="-122"/>
                <a:sym typeface="+mn-ea"/>
              </a:rPr>
              <a:t>；</a:t>
            </a:r>
            <a:endParaRPr lang="zh-CN" altLang="en-US" b="1" dirty="0">
              <a:solidFill>
                <a:schemeClr val="tx1"/>
              </a:solidFill>
              <a:latin typeface="楷体" panose="02010609060101010101" pitchFamily="49" charset="-122"/>
              <a:ea typeface="楷体" panose="02010609060101010101" pitchFamily="49" charset="-122"/>
            </a:endParaRPr>
          </a:p>
          <a:p>
            <a:pPr marL="990600" lvl="1" indent="-533400">
              <a:lnSpc>
                <a:spcPct val="105000"/>
              </a:lnSpc>
              <a:spcBef>
                <a:spcPts val="1200"/>
              </a:spcBef>
              <a:spcAft>
                <a:spcPts val="1200"/>
              </a:spcAft>
              <a:buClr>
                <a:srgbClr val="FF0000"/>
              </a:buClr>
              <a:buSzPct val="100000"/>
              <a:buFont typeface="Wingdings" panose="05000000000000000000" pitchFamily="2" charset="2"/>
              <a:buAutoNum type="arabicPeriod"/>
            </a:pPr>
            <a:r>
              <a:rPr lang="zh-CN" altLang="en-US" b="1" dirty="0" smtClean="0">
                <a:solidFill>
                  <a:schemeClr val="tx1"/>
                </a:solidFill>
                <a:latin typeface="楷体" panose="02010609060101010101" pitchFamily="49" charset="-122"/>
                <a:ea typeface="楷体" panose="02010609060101010101" pitchFamily="49" charset="-122"/>
              </a:rPr>
              <a:t>考勤</a:t>
            </a:r>
            <a:r>
              <a:rPr lang="zh-CN" altLang="en-US" b="1" dirty="0">
                <a:solidFill>
                  <a:schemeClr val="tx1"/>
                </a:solidFill>
                <a:latin typeface="楷体" panose="02010609060101010101" pitchFamily="49" charset="-122"/>
                <a:ea typeface="楷体" panose="02010609060101010101" pitchFamily="49" charset="-122"/>
              </a:rPr>
              <a:t>和课堂练习，</a:t>
            </a:r>
            <a:r>
              <a:rPr lang="zh-CN" altLang="en-US" b="1" dirty="0">
                <a:latin typeface="楷体" panose="02010609060101010101" pitchFamily="49" charset="-122"/>
                <a:ea typeface="楷体" panose="02010609060101010101" pitchFamily="49" charset="-122"/>
                <a:sym typeface="+mn-ea"/>
              </a:rPr>
              <a:t>占</a:t>
            </a:r>
            <a:r>
              <a:rPr lang="en-US" altLang="zh-CN" b="1" dirty="0">
                <a:latin typeface="楷体" panose="02010609060101010101" pitchFamily="49" charset="-122"/>
                <a:ea typeface="楷体" panose="02010609060101010101" pitchFamily="49" charset="-122"/>
                <a:sym typeface="+mn-ea"/>
              </a:rPr>
              <a:t>10%</a:t>
            </a:r>
            <a:endParaRPr lang="zh-CN" altLang="en-US" b="1" dirty="0">
              <a:solidFill>
                <a:schemeClr val="tx1"/>
              </a:solidFill>
              <a:latin typeface="楷体" panose="02010609060101010101" pitchFamily="49" charset="-122"/>
              <a:ea typeface="楷体" panose="02010609060101010101" pitchFamily="49" charset="-122"/>
            </a:endParaRPr>
          </a:p>
          <a:p>
            <a:pPr marL="990600" lvl="1" indent="-533400">
              <a:lnSpc>
                <a:spcPct val="105000"/>
              </a:lnSpc>
              <a:spcBef>
                <a:spcPts val="1200"/>
              </a:spcBef>
              <a:spcAft>
                <a:spcPts val="1200"/>
              </a:spcAft>
              <a:buClr>
                <a:srgbClr val="FF0000"/>
              </a:buClr>
              <a:buSzPct val="100000"/>
              <a:buFont typeface="Wingdings" panose="05000000000000000000" pitchFamily="2" charset="2"/>
              <a:buAutoNum type="arabicPeriod"/>
            </a:pPr>
            <a:r>
              <a:rPr lang="zh-CN" altLang="en-US" b="1" dirty="0">
                <a:latin typeface="楷体" panose="02010609060101010101" pitchFamily="49" charset="-122"/>
                <a:ea typeface="楷体" panose="02010609060101010101" pitchFamily="49" charset="-122"/>
                <a:sym typeface="+mn-ea"/>
              </a:rPr>
              <a:t>期末考试，占</a:t>
            </a:r>
            <a:r>
              <a:rPr lang="en-US" altLang="zh-CN" b="1" dirty="0">
                <a:latin typeface="楷体" panose="02010609060101010101" pitchFamily="49" charset="-122"/>
                <a:ea typeface="楷体" panose="02010609060101010101" pitchFamily="49" charset="-122"/>
                <a:sym typeface="+mn-ea"/>
              </a:rPr>
              <a:t>70%</a:t>
            </a:r>
            <a:r>
              <a:rPr lang="zh-CN" altLang="en-US" b="1" dirty="0">
                <a:latin typeface="楷体" panose="02010609060101010101" pitchFamily="49" charset="-122"/>
                <a:ea typeface="楷体" panose="02010609060101010101" pitchFamily="49" charset="-122"/>
                <a:sym typeface="+mn-ea"/>
              </a:rPr>
              <a:t>。</a:t>
            </a:r>
            <a:endParaRPr lang="zh-CN" altLang="en-US" b="1" dirty="0">
              <a:solidFill>
                <a:schemeClr val="tx1"/>
              </a:solidFill>
              <a:latin typeface="楷体" panose="02010609060101010101" pitchFamily="49" charset="-122"/>
              <a:ea typeface="楷体" panose="02010609060101010101" pitchFamily="49" charset="-122"/>
            </a:endParaRPr>
          </a:p>
        </p:txBody>
      </p:sp>
      <p:sp>
        <p:nvSpPr>
          <p:cNvPr id="5" name="Oval 9"/>
          <p:cNvSpPr>
            <a:spLocks noChangeAspect="1" noChangeArrowheads="1"/>
          </p:cNvSpPr>
          <p:nvPr/>
        </p:nvSpPr>
        <p:spPr bwMode="auto">
          <a:xfrm>
            <a:off x="47942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a:solidFill>
                  <a:srgbClr val="FF0000"/>
                </a:solidFill>
                <a:effectLst>
                  <a:outerShdw blurRad="38100" dist="38100" dir="2700000" algn="tl">
                    <a:srgbClr val="000000"/>
                  </a:outerShdw>
                </a:effectLst>
                <a:ea typeface="宋体" panose="02010600030101010101" pitchFamily="2" charset="-122"/>
              </a:rPr>
              <a:t>6</a:t>
            </a:r>
          </a:p>
        </p:txBody>
      </p:sp>
      <p:sp>
        <p:nvSpPr>
          <p:cNvPr id="6" name="Text Box 12"/>
          <p:cNvSpPr txBox="1">
            <a:spLocks noChangeArrowheads="1"/>
          </p:cNvSpPr>
          <p:nvPr/>
        </p:nvSpPr>
        <p:spPr bwMode="auto">
          <a:xfrm>
            <a:off x="1500166" y="567177"/>
            <a:ext cx="3929090" cy="460375"/>
          </a:xfrm>
          <a:prstGeom prst="rect">
            <a:avLst/>
          </a:prstGeom>
          <a:solidFill>
            <a:srgbClr val="6600CC"/>
          </a:solidFill>
          <a:ln w="9525">
            <a:noFill/>
            <a:miter lim="800000"/>
          </a:ln>
          <a:effectLst/>
        </p:spPr>
        <p:txBody>
          <a:bodyPr wrap="square">
            <a:spAutoFit/>
          </a:bodyPr>
          <a:lstStyle/>
          <a:p>
            <a:pPr>
              <a:lnSpc>
                <a:spcPct val="100000"/>
              </a:lnSpc>
            </a:pPr>
            <a:r>
              <a:rPr lang="zh-CN" altLang="en-US" smtClean="0">
                <a:solidFill>
                  <a:schemeClr val="bg1"/>
                </a:solidFill>
                <a:latin typeface="黑体" panose="02010609060101010101" pitchFamily="49" charset="-122"/>
                <a:ea typeface="黑体" panose="02010609060101010101" pitchFamily="49" charset="-122"/>
              </a:rPr>
              <a:t>课程的学习要求</a:t>
            </a:r>
            <a:endParaRPr lang="zh-CN" altLang="en-US" b="1" dirty="0" smtClean="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幻灯片编号占位符 9"/>
          <p:cNvSpPr>
            <a:spLocks noGrp="1"/>
          </p:cNvSpPr>
          <p:nvPr>
            <p:ph type="sldNum" sz="quarter" idx="12"/>
          </p:nvPr>
        </p:nvSpPr>
        <p:spPr/>
        <p:txBody>
          <a:bodyPr/>
          <a:lstStyle/>
          <a:p>
            <a:pPr algn="r"/>
            <a:fld id="{65845032-ECC7-40E3-9D62-0C07379796D4}" type="slidenum">
              <a:rPr lang="en-US" altLang="zh-CN" smtClean="0"/>
              <a:pPr algn="r"/>
              <a:t>14</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占位符 7170"/>
          <p:cNvSpPr>
            <a:spLocks noGrp="1"/>
          </p:cNvSpPr>
          <p:nvPr>
            <p:ph type="body" idx="1"/>
          </p:nvPr>
        </p:nvSpPr>
        <p:spPr>
          <a:xfrm>
            <a:off x="808038" y="1412875"/>
            <a:ext cx="7508875" cy="5256213"/>
          </a:xfrm>
        </p:spPr>
        <p:txBody>
          <a:bodyPr>
            <a:normAutofit/>
          </a:bodyPr>
          <a:lstStyle/>
          <a:p>
            <a:pPr fontAlgn="auto">
              <a:lnSpc>
                <a:spcPct val="105000"/>
              </a:lnSpc>
              <a:spcBef>
                <a:spcPts val="1200"/>
              </a:spcBef>
              <a:spcAft>
                <a:spcPts val="1200"/>
              </a:spcAft>
              <a:buClr>
                <a:srgbClr val="800080"/>
              </a:buClr>
            </a:pPr>
            <a:r>
              <a:rPr lang="zh-CN" altLang="en-US" sz="2800" b="1" dirty="0">
                <a:solidFill>
                  <a:schemeClr val="tx1"/>
                </a:solidFill>
                <a:latin typeface="楷体" panose="02010609060101010101" pitchFamily="49" charset="-122"/>
                <a:ea typeface="楷体" panose="02010609060101010101" pitchFamily="49" charset="-122"/>
              </a:rPr>
              <a:t>计算机是一门研究用计算机进行信息</a:t>
            </a:r>
            <a:r>
              <a:rPr lang="zh-CN" altLang="en-US" sz="2800" b="1" dirty="0">
                <a:solidFill>
                  <a:srgbClr val="FF0000"/>
                </a:solidFill>
                <a:latin typeface="楷体" panose="02010609060101010101" pitchFamily="49" charset="-122"/>
                <a:ea typeface="楷体" panose="02010609060101010101" pitchFamily="49" charset="-122"/>
              </a:rPr>
              <a:t>表示</a:t>
            </a:r>
            <a:r>
              <a:rPr lang="zh-CN" altLang="en-US" sz="2800" b="1" dirty="0">
                <a:solidFill>
                  <a:schemeClr val="tx1"/>
                </a:solidFill>
                <a:latin typeface="楷体" panose="02010609060101010101" pitchFamily="49" charset="-122"/>
                <a:ea typeface="楷体" panose="02010609060101010101" pitchFamily="49" charset="-122"/>
              </a:rPr>
              <a:t>和</a:t>
            </a:r>
            <a:r>
              <a:rPr lang="zh-CN" altLang="en-US" sz="2800" b="1" dirty="0">
                <a:solidFill>
                  <a:srgbClr val="FF0000"/>
                </a:solidFill>
                <a:latin typeface="楷体" panose="02010609060101010101" pitchFamily="49" charset="-122"/>
                <a:ea typeface="楷体" panose="02010609060101010101" pitchFamily="49" charset="-122"/>
              </a:rPr>
              <a:t>处理</a:t>
            </a:r>
            <a:r>
              <a:rPr lang="zh-CN" altLang="en-US" sz="2800" b="1" dirty="0">
                <a:solidFill>
                  <a:schemeClr val="tx1"/>
                </a:solidFill>
                <a:latin typeface="楷体" panose="02010609060101010101" pitchFamily="49" charset="-122"/>
                <a:ea typeface="楷体" panose="02010609060101010101" pitchFamily="49" charset="-122"/>
              </a:rPr>
              <a:t>的科学。</a:t>
            </a:r>
          </a:p>
          <a:p>
            <a:pPr fontAlgn="auto">
              <a:lnSpc>
                <a:spcPct val="105000"/>
              </a:lnSpc>
              <a:spcBef>
                <a:spcPts val="1200"/>
              </a:spcBef>
              <a:spcAft>
                <a:spcPts val="1200"/>
              </a:spcAft>
              <a:buClr>
                <a:srgbClr val="800080"/>
              </a:buClr>
            </a:pPr>
            <a:r>
              <a:rPr lang="zh-CN" altLang="en-US" sz="2800" b="1" dirty="0">
                <a:solidFill>
                  <a:schemeClr val="tx1"/>
                </a:solidFill>
                <a:latin typeface="楷体" panose="02010609060101010101" pitchFamily="49" charset="-122"/>
                <a:ea typeface="楷体" panose="02010609060101010101" pitchFamily="49" charset="-122"/>
              </a:rPr>
              <a:t>信息的表示和组织直接关系到信息处理程序的效率。</a:t>
            </a:r>
          </a:p>
          <a:p>
            <a:pPr fontAlgn="auto">
              <a:lnSpc>
                <a:spcPct val="105000"/>
              </a:lnSpc>
              <a:spcBef>
                <a:spcPts val="1200"/>
              </a:spcBef>
              <a:spcAft>
                <a:spcPts val="1200"/>
              </a:spcAft>
              <a:buClr>
                <a:srgbClr val="800080"/>
              </a:buClr>
            </a:pPr>
            <a:r>
              <a:rPr lang="zh-CN" altLang="en-US" sz="2800" b="1" dirty="0">
                <a:solidFill>
                  <a:schemeClr val="tx1"/>
                </a:solidFill>
                <a:latin typeface="楷体" panose="02010609060101010101" pitchFamily="49" charset="-122"/>
                <a:ea typeface="楷体" panose="02010609060101010101" pitchFamily="49" charset="-122"/>
              </a:rPr>
              <a:t>为了编写出一个“好”的程序，必须分析待处理对象的特征及各对象间存在的关系，这就是数据结构这门课所要研究的问题</a:t>
            </a:r>
            <a:r>
              <a:rPr lang="zh-CN" altLang="en-US" sz="2800" b="1" dirty="0" smtClean="0">
                <a:solidFill>
                  <a:schemeClr val="tx1"/>
                </a:solidFill>
                <a:latin typeface="楷体" panose="02010609060101010101" pitchFamily="49" charset="-122"/>
                <a:ea typeface="楷体" panose="02010609060101010101" pitchFamily="49" charset="-122"/>
              </a:rPr>
              <a:t>。</a:t>
            </a:r>
            <a:endParaRPr lang="en-US" altLang="zh-CN" sz="2800" b="1" dirty="0" smtClean="0">
              <a:solidFill>
                <a:schemeClr val="tx1"/>
              </a:solidFill>
              <a:latin typeface="楷体" panose="02010609060101010101" pitchFamily="49" charset="-122"/>
              <a:ea typeface="楷体" panose="02010609060101010101" pitchFamily="49" charset="-122"/>
            </a:endParaRPr>
          </a:p>
        </p:txBody>
      </p:sp>
      <p:sp>
        <p:nvSpPr>
          <p:cNvPr id="6" name="Oval 9"/>
          <p:cNvSpPr>
            <a:spLocks noChangeAspect="1" noChangeArrowheads="1"/>
          </p:cNvSpPr>
          <p:nvPr/>
        </p:nvSpPr>
        <p:spPr bwMode="auto">
          <a:xfrm>
            <a:off x="12223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anose="02010600030101010101" pitchFamily="2" charset="-122"/>
              </a:rPr>
              <a:t>1</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4" name="Text Box 12"/>
          <p:cNvSpPr txBox="1">
            <a:spLocks noChangeArrowheads="1"/>
          </p:cNvSpPr>
          <p:nvPr/>
        </p:nvSpPr>
        <p:spPr bwMode="auto">
          <a:xfrm>
            <a:off x="1142976" y="571480"/>
            <a:ext cx="4000528" cy="460375"/>
          </a:xfrm>
          <a:prstGeom prst="rect">
            <a:avLst/>
          </a:prstGeom>
          <a:solidFill>
            <a:srgbClr val="6600CC"/>
          </a:solidFill>
          <a:ln w="9525">
            <a:noFill/>
            <a:miter lim="800000"/>
          </a:ln>
          <a:effectLst/>
        </p:spPr>
        <p:txBody>
          <a:bodyPr wrap="square">
            <a:spAutoFit/>
          </a:bodyPr>
          <a:lstStyle/>
          <a:p>
            <a:pPr algn="l">
              <a:lnSpc>
                <a:spcPct val="100000"/>
              </a:lnSpc>
              <a:spcBef>
                <a:spcPct val="0"/>
              </a:spcBef>
            </a:pPr>
            <a:r>
              <a:rPr lang="zh-CN" altLang="en-US" smtClean="0">
                <a:solidFill>
                  <a:schemeClr val="bg1"/>
                </a:solidFill>
                <a:latin typeface="黑体" panose="02010609060101010101" pitchFamily="49" charset="-122"/>
                <a:ea typeface="黑体" panose="02010609060101010101" pitchFamily="49" charset="-122"/>
              </a:rPr>
              <a:t> 学习“数据结构”的背景</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0" name="幻灯片编号占位符 9"/>
          <p:cNvSpPr>
            <a:spLocks noGrp="1"/>
          </p:cNvSpPr>
          <p:nvPr>
            <p:ph type="sldNum" sz="quarter" idx="12"/>
          </p:nvPr>
        </p:nvSpPr>
        <p:spPr/>
        <p:txBody>
          <a:bodyPr/>
          <a:lstStyle/>
          <a:p>
            <a:pPr algn="r"/>
            <a:fld id="{65845032-ECC7-40E3-9D62-0C07379796D4}" type="slidenum">
              <a:rPr lang="en-US" altLang="zh-CN" smtClean="0"/>
              <a:pPr algn="r"/>
              <a:t>2</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文本占位符 291842"/>
          <p:cNvSpPr>
            <a:spLocks noGrp="1"/>
          </p:cNvSpPr>
          <p:nvPr>
            <p:ph type="body" idx="1"/>
          </p:nvPr>
        </p:nvSpPr>
        <p:spPr>
          <a:xfrm>
            <a:off x="682625" y="1484313"/>
            <a:ext cx="7850188" cy="4897437"/>
          </a:xfrm>
        </p:spPr>
        <p:txBody>
          <a:bodyPr/>
          <a:lstStyle/>
          <a:p>
            <a:pPr marL="533400" indent="-533400">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数学模型</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选择计算机语言</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编出程序</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测试</a:t>
            </a:r>
            <a:r>
              <a:rPr lang="en-US" altLang="zh-CN" sz="2800" b="1" dirty="0">
                <a:solidFill>
                  <a:schemeClr val="tx1"/>
                </a:solidFill>
                <a:latin typeface="楷体" panose="02010609060101010101" pitchFamily="49" charset="-122"/>
                <a:ea typeface="楷体" panose="02010609060101010101" pitchFamily="49" charset="-122"/>
              </a:rPr>
              <a:t>→</a:t>
            </a:r>
            <a:r>
              <a:rPr lang="zh-CN" altLang="en-US" sz="2800" b="1" dirty="0">
                <a:solidFill>
                  <a:schemeClr val="tx1"/>
                </a:solidFill>
                <a:latin typeface="楷体" panose="02010609060101010101" pitchFamily="49" charset="-122"/>
                <a:ea typeface="楷体" panose="02010609060101010101" pitchFamily="49" charset="-122"/>
              </a:rPr>
              <a:t>最终解答。 </a:t>
            </a:r>
          </a:p>
          <a:p>
            <a:pPr marL="533400" indent="-533400">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数值计算的</a:t>
            </a:r>
            <a:r>
              <a:rPr lang="zh-CN" altLang="en-US" sz="2800" b="1" dirty="0" smtClean="0">
                <a:solidFill>
                  <a:schemeClr val="tx1"/>
                </a:solidFill>
                <a:latin typeface="楷体" panose="02010609060101010101" pitchFamily="49" charset="-122"/>
                <a:ea typeface="楷体" panose="02010609060101010101" pitchFamily="49" charset="-122"/>
              </a:rPr>
              <a:t>关键是：</a:t>
            </a:r>
            <a:r>
              <a:rPr lang="zh-CN" altLang="en-US" sz="2800" b="1" dirty="0">
                <a:solidFill>
                  <a:schemeClr val="tx1"/>
                </a:solidFill>
                <a:latin typeface="楷体" panose="02010609060101010101" pitchFamily="49" charset="-122"/>
                <a:ea typeface="楷体" panose="02010609060101010101" pitchFamily="49" charset="-122"/>
              </a:rPr>
              <a:t>如何得出数学模型（方程</a:t>
            </a:r>
            <a:r>
              <a:rPr lang="zh-CN" altLang="en-US" sz="2800" b="1" dirty="0" smtClean="0">
                <a:solidFill>
                  <a:schemeClr val="tx1"/>
                </a:solidFill>
                <a:latin typeface="楷体" panose="02010609060101010101" pitchFamily="49" charset="-122"/>
                <a:ea typeface="楷体" panose="02010609060101010101" pitchFamily="49" charset="-122"/>
              </a:rPr>
              <a:t>）</a:t>
            </a:r>
            <a:endParaRPr lang="zh-CN" altLang="en-US" sz="2800" b="1" dirty="0">
              <a:solidFill>
                <a:schemeClr val="tx1"/>
              </a:solidFill>
              <a:latin typeface="楷体" panose="02010609060101010101" pitchFamily="49" charset="-122"/>
              <a:ea typeface="楷体" panose="02010609060101010101" pitchFamily="49" charset="-122"/>
            </a:endParaRPr>
          </a:p>
          <a:p>
            <a:pPr marL="533400" indent="-533400">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程序设计人员比较关注程序设计的技巧。 </a:t>
            </a:r>
          </a:p>
          <a:p>
            <a:pPr marL="533400" indent="-533400">
              <a:spcBef>
                <a:spcPts val="1200"/>
              </a:spcBef>
              <a:spcAft>
                <a:spcPts val="1200"/>
              </a:spcAft>
              <a:buClr>
                <a:srgbClr val="800080"/>
              </a:buClr>
              <a:buSzPct val="50000"/>
            </a:pPr>
            <a:r>
              <a:rPr lang="zh-CN" altLang="en-US" sz="2800" b="1" u="sng" dirty="0">
                <a:solidFill>
                  <a:schemeClr val="tx1"/>
                </a:solidFill>
                <a:latin typeface="楷体" panose="02010609060101010101" pitchFamily="49" charset="-122"/>
                <a:ea typeface="楷体" panose="02010609060101010101" pitchFamily="49" charset="-122"/>
              </a:rPr>
              <a:t>典型问题</a:t>
            </a:r>
            <a:r>
              <a:rPr lang="zh-CN" altLang="en-US" sz="2800" b="1" dirty="0">
                <a:solidFill>
                  <a:schemeClr val="tx1"/>
                </a:solidFill>
                <a:latin typeface="楷体" panose="02010609060101010101" pitchFamily="49" charset="-122"/>
                <a:ea typeface="楷体" panose="02010609060101010101" pitchFamily="49" charset="-122"/>
              </a:rPr>
              <a:t>： </a:t>
            </a:r>
          </a:p>
          <a:p>
            <a:pPr marL="914400" lvl="1" indent="-457200">
              <a:spcBef>
                <a:spcPts val="0"/>
              </a:spcBef>
              <a:buClr>
                <a:srgbClr val="FF0000"/>
              </a:buClr>
              <a:buSzPct val="50000"/>
              <a:buFont typeface="Wingdings" panose="05000000000000000000" pitchFamily="2" charset="2"/>
              <a:buChar char="l"/>
            </a:pPr>
            <a:r>
              <a:rPr lang="zh-CN" altLang="en-US" sz="2400" b="1" dirty="0">
                <a:solidFill>
                  <a:schemeClr val="tx1"/>
                </a:solidFill>
                <a:latin typeface="楷体" panose="02010609060101010101" pitchFamily="49" charset="-122"/>
                <a:ea typeface="楷体" panose="02010609060101010101" pitchFamily="49" charset="-122"/>
              </a:rPr>
              <a:t>电路分析与模拟</a:t>
            </a:r>
          </a:p>
          <a:p>
            <a:pPr marL="914400" lvl="1" indent="-457200">
              <a:spcBef>
                <a:spcPts val="0"/>
              </a:spcBef>
              <a:buClr>
                <a:srgbClr val="FF0000"/>
              </a:buClr>
              <a:buSzPct val="50000"/>
              <a:buFont typeface="Wingdings" panose="05000000000000000000" pitchFamily="2" charset="2"/>
              <a:buChar char="l"/>
            </a:pPr>
            <a:r>
              <a:rPr lang="zh-CN" altLang="en-US" sz="2400" b="1" dirty="0">
                <a:solidFill>
                  <a:schemeClr val="tx1"/>
                </a:solidFill>
                <a:latin typeface="楷体" panose="02010609060101010101" pitchFamily="49" charset="-122"/>
                <a:ea typeface="楷体" panose="02010609060101010101" pitchFamily="49" charset="-122"/>
              </a:rPr>
              <a:t>大坝（应力与应变）结构分析</a:t>
            </a:r>
          </a:p>
          <a:p>
            <a:pPr marL="914400" lvl="1" indent="-457200">
              <a:spcBef>
                <a:spcPts val="0"/>
              </a:spcBef>
              <a:buClr>
                <a:srgbClr val="FF0000"/>
              </a:buClr>
              <a:buSzPct val="50000"/>
              <a:buFont typeface="Wingdings" panose="05000000000000000000" pitchFamily="2" charset="2"/>
              <a:buChar char="l"/>
            </a:pPr>
            <a:r>
              <a:rPr lang="zh-CN" altLang="en-US" sz="2400" b="1" dirty="0">
                <a:solidFill>
                  <a:schemeClr val="tx1"/>
                </a:solidFill>
                <a:latin typeface="楷体" panose="02010609060101010101" pitchFamily="49" charset="-122"/>
                <a:ea typeface="楷体" panose="02010609060101010101" pitchFamily="49" charset="-122"/>
              </a:rPr>
              <a:t>弹道</a:t>
            </a:r>
            <a:r>
              <a:rPr lang="zh-CN" altLang="en-US" sz="2400" b="1" dirty="0" smtClean="0">
                <a:solidFill>
                  <a:schemeClr val="tx1"/>
                </a:solidFill>
                <a:latin typeface="楷体" panose="02010609060101010101" pitchFamily="49" charset="-122"/>
                <a:ea typeface="楷体" panose="02010609060101010101" pitchFamily="49" charset="-122"/>
              </a:rPr>
              <a:t>仿真程序</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2" name="TextBox 1"/>
          <p:cNvSpPr txBox="1"/>
          <p:nvPr/>
        </p:nvSpPr>
        <p:spPr>
          <a:xfrm>
            <a:off x="457806" y="614667"/>
            <a:ext cx="7858180" cy="52197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800" dirty="0">
                <a:solidFill>
                  <a:schemeClr val="tx1"/>
                </a:solidFill>
                <a:effectLst/>
                <a:ea typeface="华文新魏" pitchFamily="2" charset="-122"/>
                <a:sym typeface="+mn-ea"/>
              </a:rPr>
              <a:t>数值计算解决问题的一般步骤</a:t>
            </a:r>
            <a:endParaRPr lang="zh-CN" altLang="en-US" sz="2800" b="1" dirty="0" smtClean="0">
              <a:solidFill>
                <a:schemeClr val="tx1"/>
              </a:solidFill>
              <a:effectLst/>
              <a:latin typeface="Times New Roman" panose="02020603050405020304" pitchFamily="18" charset="0"/>
              <a:ea typeface="华文新魏" pitchFamily="2" charset="-122"/>
              <a:cs typeface="Times New Roman" panose="02020603050405020304" pitchFamily="18" charset="0"/>
              <a:sym typeface="+mn-ea"/>
            </a:endParaRPr>
          </a:p>
        </p:txBody>
      </p:sp>
      <p:sp>
        <p:nvSpPr>
          <p:cNvPr id="9" name="幻灯片编号占位符 8"/>
          <p:cNvSpPr>
            <a:spLocks noGrp="1"/>
          </p:cNvSpPr>
          <p:nvPr>
            <p:ph type="sldNum" sz="quarter" idx="12"/>
          </p:nvPr>
        </p:nvSpPr>
        <p:spPr/>
        <p:txBody>
          <a:bodyPr/>
          <a:lstStyle/>
          <a:p>
            <a:pPr algn="r"/>
            <a:fld id="{65845032-ECC7-40E3-9D62-0C07379796D4}" type="slidenum">
              <a:rPr lang="en-US" altLang="zh-CN" smtClean="0"/>
              <a:pPr algn="r"/>
              <a:t>3</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文本占位符 297986"/>
          <p:cNvSpPr>
            <a:spLocks noGrp="1"/>
          </p:cNvSpPr>
          <p:nvPr>
            <p:ph type="body" idx="1"/>
          </p:nvPr>
        </p:nvSpPr>
        <p:spPr>
          <a:xfrm>
            <a:off x="684213" y="1484313"/>
            <a:ext cx="7850187" cy="4897437"/>
          </a:xfrm>
        </p:spPr>
        <p:txBody>
          <a:bodyPr/>
          <a:lstStyle/>
          <a:p>
            <a:pPr marL="533400" indent="-5334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数据元素之间的相互关系一般无法用数学方程加以描述。</a:t>
            </a:r>
          </a:p>
          <a:p>
            <a:pPr marL="533400" indent="-5334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例如，电话号码查询问题</a:t>
            </a:r>
          </a:p>
          <a:p>
            <a:pPr marL="914400" lvl="1" indent="-457200">
              <a:lnSpc>
                <a:spcPct val="105000"/>
              </a:lnSpc>
              <a:spcBef>
                <a:spcPts val="0"/>
              </a:spcBef>
              <a:buClr>
                <a:srgbClr val="FF0000"/>
              </a:buClr>
              <a:buSzPct val="100000"/>
              <a:buFont typeface="Wingdings" panose="05000000000000000000" pitchFamily="2" charset="2"/>
              <a:buAutoNum type="circleNumDbPlain"/>
            </a:pPr>
            <a:r>
              <a:rPr lang="zh-CN" altLang="en-US" sz="2400" b="1" dirty="0">
                <a:solidFill>
                  <a:schemeClr val="tx1"/>
                </a:solidFill>
                <a:latin typeface="楷体" panose="02010609060101010101" pitchFamily="49" charset="-122"/>
                <a:ea typeface="楷体" panose="02010609060101010101" pitchFamily="49" charset="-122"/>
              </a:rPr>
              <a:t>按顺序存储方式：遍历表</a:t>
            </a:r>
          </a:p>
          <a:p>
            <a:pPr marL="914400" lvl="1" indent="-457200">
              <a:lnSpc>
                <a:spcPct val="105000"/>
              </a:lnSpc>
              <a:spcBef>
                <a:spcPts val="0"/>
              </a:spcBef>
              <a:buClr>
                <a:srgbClr val="FF0000"/>
              </a:buClr>
              <a:buSzPct val="100000"/>
              <a:buFont typeface="Wingdings" panose="05000000000000000000" pitchFamily="2" charset="2"/>
              <a:buAutoNum type="circleNumDbPlain"/>
            </a:pPr>
            <a:r>
              <a:rPr lang="zh-CN" altLang="en-US" sz="2400" b="1" dirty="0">
                <a:solidFill>
                  <a:schemeClr val="tx1"/>
                </a:solidFill>
                <a:latin typeface="楷体" panose="02010609060101010101" pitchFamily="49" charset="-122"/>
                <a:ea typeface="楷体" panose="02010609060101010101" pitchFamily="49" charset="-122"/>
              </a:rPr>
              <a:t>按姓氏索引方式：索引表</a:t>
            </a:r>
          </a:p>
          <a:p>
            <a:pPr marL="533400" indent="-5334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要写出好的查找算法，取决于这张表的结构及存储方式。</a:t>
            </a:r>
          </a:p>
          <a:p>
            <a:pPr marL="533400" indent="-5334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电话号码表的结构和存储方式决定了查找（算法）的效率。</a:t>
            </a:r>
          </a:p>
        </p:txBody>
      </p:sp>
      <p:sp>
        <p:nvSpPr>
          <p:cNvPr id="2" name="TextBox 1"/>
          <p:cNvSpPr txBox="1"/>
          <p:nvPr/>
        </p:nvSpPr>
        <p:spPr>
          <a:xfrm>
            <a:off x="457171" y="614667"/>
            <a:ext cx="7858180" cy="52197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smtClean="0">
                <a:solidFill>
                  <a:srgbClr val="3333CC"/>
                </a:solidFill>
                <a:ea typeface="楷体" panose="02010609060101010101" pitchFamily="49" charset="-122"/>
                <a:cs typeface="Times New Roman" panose="02020603050405020304" pitchFamily="18" charset="0"/>
                <a:sym typeface="Wingdings" panose="05000000000000000000"/>
              </a:rPr>
              <a:t></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800" dirty="0">
                <a:solidFill>
                  <a:schemeClr val="tx1"/>
                </a:solidFill>
                <a:effectLst/>
                <a:ea typeface="华文新魏" pitchFamily="2" charset="-122"/>
                <a:sym typeface="+mn-ea"/>
              </a:rPr>
              <a:t>非数值计算问题</a:t>
            </a:r>
            <a:endParaRPr lang="zh-CN" altLang="en-US" sz="2800" b="1" dirty="0" smtClean="0">
              <a:solidFill>
                <a:schemeClr val="tx1"/>
              </a:solidFill>
              <a:effectLst/>
              <a:latin typeface="Times New Roman" panose="02020603050405020304" pitchFamily="18" charset="0"/>
              <a:ea typeface="华文新魏" pitchFamily="2" charset="-122"/>
              <a:cs typeface="Times New Roman" panose="02020603050405020304" pitchFamily="18" charset="0"/>
              <a:sym typeface="+mn-ea"/>
            </a:endParaRPr>
          </a:p>
        </p:txBody>
      </p:sp>
      <p:sp>
        <p:nvSpPr>
          <p:cNvPr id="9" name="幻灯片编号占位符 8"/>
          <p:cNvSpPr>
            <a:spLocks noGrp="1"/>
          </p:cNvSpPr>
          <p:nvPr>
            <p:ph type="sldNum" sz="quarter" idx="12"/>
          </p:nvPr>
        </p:nvSpPr>
        <p:spPr/>
        <p:txBody>
          <a:bodyPr/>
          <a:lstStyle/>
          <a:p>
            <a:pPr algn="r"/>
            <a:fld id="{65845032-ECC7-40E3-9D62-0C07379796D4}" type="slidenum">
              <a:rPr lang="en-US" altLang="zh-CN" smtClean="0"/>
              <a:pPr algn="r"/>
              <a:t>4</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文本占位符 293890"/>
          <p:cNvSpPr>
            <a:spLocks noGrp="1"/>
          </p:cNvSpPr>
          <p:nvPr>
            <p:ph type="body" idx="1"/>
          </p:nvPr>
        </p:nvSpPr>
        <p:spPr>
          <a:xfrm>
            <a:off x="663575" y="1555750"/>
            <a:ext cx="7869238" cy="4897438"/>
          </a:xfrm>
        </p:spPr>
        <p:txBody>
          <a:bodyPr/>
          <a:lstStyle/>
          <a:p>
            <a:pPr>
              <a:lnSpc>
                <a:spcPct val="105000"/>
              </a:lnSpc>
              <a:spcBef>
                <a:spcPts val="1200"/>
              </a:spcBef>
              <a:spcAft>
                <a:spcPts val="1200"/>
              </a:spcAft>
              <a:buClr>
                <a:srgbClr val="800080"/>
              </a:buClr>
            </a:pPr>
            <a:r>
              <a:rPr lang="zh-CN" altLang="en-US" sz="2800" b="1" dirty="0">
                <a:solidFill>
                  <a:schemeClr val="tx1"/>
                </a:solidFill>
                <a:latin typeface="楷体" panose="02010609060101010101" pitchFamily="49" charset="-122"/>
                <a:ea typeface="楷体" panose="02010609060101010101" pitchFamily="49" charset="-122"/>
              </a:rPr>
              <a:t>主要考虑的是设计出合适的数据结构及相应的算法。即首先要考虑</a:t>
            </a:r>
            <a:r>
              <a:rPr lang="zh-CN" altLang="en-US" sz="2800" b="1" u="sng" dirty="0">
                <a:solidFill>
                  <a:schemeClr val="tx1"/>
                </a:solidFill>
                <a:latin typeface="楷体" panose="02010609060101010101" pitchFamily="49" charset="-122"/>
                <a:ea typeface="楷体" panose="02010609060101010101" pitchFamily="49" charset="-122"/>
              </a:rPr>
              <a:t>对相关的各种信息如何表示</a:t>
            </a:r>
            <a:r>
              <a:rPr lang="zh-CN" altLang="en-US" sz="2800" b="1" dirty="0">
                <a:solidFill>
                  <a:schemeClr val="tx1"/>
                </a:solidFill>
                <a:latin typeface="楷体" panose="02010609060101010101" pitchFamily="49" charset="-122"/>
                <a:ea typeface="楷体" panose="02010609060101010101" pitchFamily="49" charset="-122"/>
              </a:rPr>
              <a:t>、</a:t>
            </a:r>
            <a:r>
              <a:rPr lang="zh-CN" altLang="en-US" sz="2800" b="1" u="sng" dirty="0">
                <a:solidFill>
                  <a:schemeClr val="tx1"/>
                </a:solidFill>
                <a:latin typeface="楷体" panose="02010609060101010101" pitchFamily="49" charset="-122"/>
                <a:ea typeface="楷体" panose="02010609060101010101" pitchFamily="49" charset="-122"/>
              </a:rPr>
              <a:t>组织和</a:t>
            </a:r>
            <a:r>
              <a:rPr lang="zh-CN" altLang="en-US" sz="2800" b="1" u="sng" dirty="0" smtClean="0">
                <a:solidFill>
                  <a:schemeClr val="tx1"/>
                </a:solidFill>
                <a:latin typeface="楷体" panose="02010609060101010101" pitchFamily="49" charset="-122"/>
                <a:ea typeface="楷体" panose="02010609060101010101" pitchFamily="49" charset="-122"/>
              </a:rPr>
              <a:t>存储</a:t>
            </a:r>
            <a:endParaRPr lang="zh-CN" altLang="en-US" sz="2800" dirty="0">
              <a:solidFill>
                <a:schemeClr val="tx1"/>
              </a:solidFill>
              <a:latin typeface="楷体" panose="02010609060101010101" pitchFamily="49" charset="-122"/>
              <a:ea typeface="楷体" panose="02010609060101010101" pitchFamily="49" charset="-122"/>
            </a:endParaRPr>
          </a:p>
          <a:p>
            <a:pPr>
              <a:lnSpc>
                <a:spcPct val="105000"/>
              </a:lnSpc>
              <a:spcBef>
                <a:spcPts val="1200"/>
              </a:spcBef>
              <a:spcAft>
                <a:spcPts val="1200"/>
              </a:spcAft>
              <a:buClr>
                <a:srgbClr val="800080"/>
              </a:buClr>
            </a:pPr>
            <a:r>
              <a:rPr lang="zh-CN" altLang="en-US" sz="2800" b="1" dirty="0" smtClean="0">
                <a:latin typeface="楷体" panose="02010609060101010101" pitchFamily="49" charset="-122"/>
                <a:ea typeface="楷体" panose="02010609060101010101" pitchFamily="49" charset="-122"/>
              </a:rPr>
              <a:t>数据结构</a:t>
            </a:r>
            <a:r>
              <a:rPr lang="zh-CN" altLang="en-US" sz="2800" b="1" dirty="0">
                <a:latin typeface="楷体" panose="02010609060101010101" pitchFamily="49" charset="-122"/>
                <a:ea typeface="楷体" panose="02010609060101010101" pitchFamily="49" charset="-122"/>
              </a:rPr>
              <a:t>是一门研究非数值计算的程序设计问题中计算机的操作对象及其之间关系与操作的学科。</a:t>
            </a:r>
          </a:p>
          <a:p>
            <a:pPr>
              <a:lnSpc>
                <a:spcPct val="105000"/>
              </a:lnSpc>
              <a:buClr>
                <a:srgbClr val="800080"/>
              </a:buClr>
            </a:pPr>
            <a:endParaRPr lang="zh-CN" altLang="en-US" sz="3000" b="1" dirty="0">
              <a:solidFill>
                <a:schemeClr val="tx1"/>
              </a:solidFill>
              <a:latin typeface="Times New Roman" panose="02020603050405020304" pitchFamily="18" charset="0"/>
              <a:ea typeface="仿宋_GB2312" pitchFamily="49" charset="-122"/>
            </a:endParaRPr>
          </a:p>
        </p:txBody>
      </p:sp>
      <p:sp>
        <p:nvSpPr>
          <p:cNvPr id="2" name="TextBox 1"/>
          <p:cNvSpPr txBox="1"/>
          <p:nvPr/>
        </p:nvSpPr>
        <p:spPr>
          <a:xfrm>
            <a:off x="457806" y="614667"/>
            <a:ext cx="7858180" cy="52197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smtClean="0">
                <a:solidFill>
                  <a:srgbClr val="3333CC"/>
                </a:solidFill>
                <a:ea typeface="楷体" panose="02010609060101010101" pitchFamily="49" charset="-122"/>
                <a:cs typeface="Times New Roman" panose="02020603050405020304" pitchFamily="18" charset="0"/>
                <a:sym typeface="Wingdings" panose="05000000000000000000"/>
              </a:rPr>
              <a:t></a:t>
            </a:r>
            <a:r>
              <a:rPr lang="zh-CN" altLang="en-US" b="1" smtClean="0">
                <a:solidFill>
                  <a:srgbClr val="3333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800" dirty="0">
                <a:solidFill>
                  <a:schemeClr val="tx1"/>
                </a:solidFill>
                <a:effectLst/>
                <a:ea typeface="华文新魏" pitchFamily="2" charset="-122"/>
                <a:sym typeface="+mn-ea"/>
              </a:rPr>
              <a:t>求解非数值计算的问题的步骤</a:t>
            </a:r>
            <a:endParaRPr lang="zh-CN" altLang="en-US" sz="2800" b="1" dirty="0" smtClean="0">
              <a:solidFill>
                <a:schemeClr val="tx1"/>
              </a:solidFill>
              <a:effectLst/>
              <a:latin typeface="Times New Roman" panose="02020603050405020304" pitchFamily="18" charset="0"/>
              <a:ea typeface="华文新魏" pitchFamily="2" charset="-122"/>
              <a:cs typeface="Times New Roman" panose="02020603050405020304" pitchFamily="18" charset="0"/>
              <a:sym typeface="+mn-ea"/>
            </a:endParaRPr>
          </a:p>
        </p:txBody>
      </p:sp>
      <p:sp>
        <p:nvSpPr>
          <p:cNvPr id="9" name="幻灯片编号占位符 8"/>
          <p:cNvSpPr>
            <a:spLocks noGrp="1"/>
          </p:cNvSpPr>
          <p:nvPr>
            <p:ph type="sldNum" sz="quarter" idx="12"/>
          </p:nvPr>
        </p:nvSpPr>
        <p:spPr/>
        <p:txBody>
          <a:bodyPr/>
          <a:lstStyle/>
          <a:p>
            <a:pPr algn="r"/>
            <a:fld id="{65845032-ECC7-40E3-9D62-0C07379796D4}" type="slidenum">
              <a:rPr lang="en-US" altLang="zh-CN" smtClean="0"/>
              <a:pPr algn="r"/>
              <a:t>5</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70" y="1675836"/>
            <a:ext cx="5012598" cy="2970530"/>
          </a:xfrm>
          <a:prstGeom prst="rect">
            <a:avLst/>
          </a:prstGeom>
          <a:ln/>
        </p:spPr>
        <p:style>
          <a:lnRef idx="1">
            <a:schemeClr val="accent3"/>
          </a:lnRef>
          <a:fillRef idx="2">
            <a:schemeClr val="accent3"/>
          </a:fillRef>
          <a:effectRef idx="1">
            <a:schemeClr val="accent3"/>
          </a:effectRef>
          <a:fontRef idx="minor">
            <a:schemeClr val="dk1"/>
          </a:fontRef>
        </p:style>
        <p:txBody>
          <a:bodyPr wrap="square" lIns="216000" tIns="216000" rIns="216000" bIns="216000" rtlCol="0">
            <a:spAutoFit/>
          </a:bodyPr>
          <a:lstStyle/>
          <a:p>
            <a:pPr marL="457200" indent="-457200" algn="l">
              <a:lnSpc>
                <a:spcPct val="150000"/>
              </a:lnSpc>
              <a:spcBef>
                <a:spcPts val="0"/>
              </a:spcBef>
              <a:buBlip>
                <a:blip r:embed="rId2"/>
              </a:buBlip>
            </a:pPr>
            <a:r>
              <a:rPr lang="zh-CN" altLang="en-US" sz="2200" dirty="0" smtClean="0">
                <a:solidFill>
                  <a:srgbClr val="0033CC"/>
                </a:solidFill>
                <a:latin typeface="楷体" panose="02010609060101010101" pitchFamily="49" charset="-122"/>
                <a:ea typeface="楷体" panose="02010609060101010101" pitchFamily="49" charset="-122"/>
              </a:rPr>
              <a:t>各种数据的逻辑结构描述。</a:t>
            </a:r>
            <a:endParaRPr lang="en-US" altLang="zh-CN" sz="2200" dirty="0" smtClean="0">
              <a:solidFill>
                <a:srgbClr val="0033CC"/>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2"/>
              </a:buBlip>
            </a:pPr>
            <a:r>
              <a:rPr lang="zh-CN" altLang="en-US" sz="2200" dirty="0" smtClean="0">
                <a:solidFill>
                  <a:srgbClr val="0033CC"/>
                </a:solidFill>
                <a:latin typeface="楷体" panose="02010609060101010101" pitchFamily="49" charset="-122"/>
                <a:ea typeface="楷体" panose="02010609060101010101" pitchFamily="49" charset="-122"/>
              </a:rPr>
              <a:t>各种数据的存储结构表示。</a:t>
            </a:r>
          </a:p>
          <a:p>
            <a:pPr marL="457200" indent="-457200" algn="l">
              <a:lnSpc>
                <a:spcPct val="150000"/>
              </a:lnSpc>
              <a:spcBef>
                <a:spcPts val="0"/>
              </a:spcBef>
              <a:buBlip>
                <a:blip r:embed="rId2"/>
              </a:buBlip>
            </a:pPr>
            <a:r>
              <a:rPr lang="zh-CN" altLang="en-US" sz="2200" dirty="0" smtClean="0">
                <a:solidFill>
                  <a:srgbClr val="0033CC"/>
                </a:solidFill>
                <a:latin typeface="楷体" panose="02010609060101010101" pitchFamily="49" charset="-122"/>
                <a:ea typeface="楷体" panose="02010609060101010101" pitchFamily="49" charset="-122"/>
              </a:rPr>
              <a:t>各种数据结构的运算定义。</a:t>
            </a:r>
          </a:p>
          <a:p>
            <a:pPr marL="457200" indent="-457200" algn="l">
              <a:lnSpc>
                <a:spcPct val="150000"/>
              </a:lnSpc>
              <a:spcBef>
                <a:spcPts val="0"/>
              </a:spcBef>
              <a:buBlip>
                <a:blip r:embed="rId2"/>
              </a:buBlip>
            </a:pPr>
            <a:r>
              <a:rPr lang="zh-CN" altLang="en-US" sz="2200" dirty="0" smtClean="0">
                <a:solidFill>
                  <a:srgbClr val="0033CC"/>
                </a:solidFill>
                <a:latin typeface="楷体" panose="02010609060101010101" pitchFamily="49" charset="-122"/>
                <a:ea typeface="楷体" panose="02010609060101010101" pitchFamily="49" charset="-122"/>
              </a:rPr>
              <a:t>设计实现运算的算法。</a:t>
            </a:r>
          </a:p>
          <a:p>
            <a:pPr marL="457200" indent="-457200" algn="l">
              <a:lnSpc>
                <a:spcPct val="150000"/>
              </a:lnSpc>
              <a:spcBef>
                <a:spcPts val="0"/>
              </a:spcBef>
              <a:buBlip>
                <a:blip r:embed="rId2"/>
              </a:buBlip>
            </a:pPr>
            <a:r>
              <a:rPr lang="zh-CN" altLang="en-US" sz="2200" dirty="0" smtClean="0">
                <a:solidFill>
                  <a:srgbClr val="0033CC"/>
                </a:solidFill>
                <a:latin typeface="楷体" panose="02010609060101010101" pitchFamily="49" charset="-122"/>
                <a:ea typeface="楷体" panose="02010609060101010101" pitchFamily="49" charset="-122"/>
              </a:rPr>
              <a:t>分析算法的效率。</a:t>
            </a:r>
            <a:endParaRPr lang="zh-CN" altLang="en-US" sz="2200" dirty="0">
              <a:solidFill>
                <a:srgbClr val="0033CC"/>
              </a:solidFill>
              <a:latin typeface="楷体" panose="02010609060101010101" pitchFamily="49" charset="-122"/>
              <a:ea typeface="楷体" panose="02010609060101010101" pitchFamily="49" charset="-122"/>
            </a:endParaRPr>
          </a:p>
        </p:txBody>
      </p:sp>
      <p:sp>
        <p:nvSpPr>
          <p:cNvPr id="4" name="Text Box 12"/>
          <p:cNvSpPr txBox="1">
            <a:spLocks noChangeArrowheads="1"/>
          </p:cNvSpPr>
          <p:nvPr/>
        </p:nvSpPr>
        <p:spPr bwMode="auto">
          <a:xfrm>
            <a:off x="1142976" y="571480"/>
            <a:ext cx="4000528" cy="460375"/>
          </a:xfrm>
          <a:prstGeom prst="rect">
            <a:avLst/>
          </a:prstGeom>
          <a:solidFill>
            <a:srgbClr val="6600CC"/>
          </a:solidFill>
          <a:ln w="9525">
            <a:noFill/>
            <a:miter lim="800000"/>
          </a:ln>
          <a:effectLst/>
        </p:spPr>
        <p:txBody>
          <a:bodyPr wrap="square">
            <a:spAutoFit/>
          </a:bodyPr>
          <a:lstStyle/>
          <a:p>
            <a:pPr algn="l">
              <a:lnSpc>
                <a:spcPct val="100000"/>
              </a:lnSpc>
              <a:spcBef>
                <a:spcPct val="0"/>
              </a:spcBef>
            </a:pPr>
            <a:r>
              <a:rPr lang="zh-CN" altLang="en-US" smtClean="0">
                <a:solidFill>
                  <a:schemeClr val="bg1"/>
                </a:solidFill>
                <a:latin typeface="黑体" panose="02010609060101010101" pitchFamily="49" charset="-122"/>
                <a:ea typeface="黑体" panose="02010609060101010101" pitchFamily="49" charset="-122"/>
              </a:rPr>
              <a:t> 课程的内容</a:t>
            </a:r>
            <a:endParaRPr lang="zh-CN" altLang="en-US" dirty="0">
              <a:solidFill>
                <a:schemeClr val="bg1"/>
              </a:solidFill>
              <a:latin typeface="黑体" panose="02010609060101010101" pitchFamily="49" charset="-122"/>
              <a:ea typeface="黑体" panose="02010609060101010101" pitchFamily="49" charset="-122"/>
            </a:endParaRPr>
          </a:p>
        </p:txBody>
      </p:sp>
      <p:sp>
        <p:nvSpPr>
          <p:cNvPr id="6" name="Oval 9"/>
          <p:cNvSpPr>
            <a:spLocks noChangeAspect="1" noChangeArrowheads="1"/>
          </p:cNvSpPr>
          <p:nvPr/>
        </p:nvSpPr>
        <p:spPr bwMode="auto">
          <a:xfrm>
            <a:off x="122237" y="43636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a:solidFill>
                  <a:srgbClr val="FF0000"/>
                </a:solidFill>
                <a:effectLst>
                  <a:outerShdw blurRad="38100" dist="38100" dir="2700000" algn="tl">
                    <a:srgbClr val="000000"/>
                  </a:outerShdw>
                </a:effectLst>
                <a:ea typeface="宋体" panose="02010600030101010101" pitchFamily="2" charset="-122"/>
              </a:rPr>
              <a:t>2</a:t>
            </a:r>
          </a:p>
        </p:txBody>
      </p:sp>
      <p:sp>
        <p:nvSpPr>
          <p:cNvPr id="7" name="TextBox 6"/>
          <p:cNvSpPr txBox="1"/>
          <p:nvPr/>
        </p:nvSpPr>
        <p:spPr>
          <a:xfrm>
            <a:off x="6804248" y="2730888"/>
            <a:ext cx="2000232" cy="860425"/>
          </a:xfrm>
          <a:prstGeom prst="rect">
            <a:avLst/>
          </a:prstGeom>
          <a:noFill/>
        </p:spPr>
        <p:txBody>
          <a:bodyPr wrap="square" rtlCol="0">
            <a:spAutoFit/>
          </a:bodyPr>
          <a:lstStyle/>
          <a:p>
            <a:pPr>
              <a:lnSpc>
                <a:spcPts val="3000"/>
              </a:lnSpc>
            </a:pPr>
            <a:r>
              <a:rPr lang="zh-CN" altLang="en-US" sz="2000" dirty="0" smtClean="0">
                <a:solidFill>
                  <a:srgbClr val="3333CC"/>
                </a:solidFill>
                <a:latin typeface="楷体" panose="02010609060101010101" pitchFamily="49" charset="-122"/>
                <a:ea typeface="楷体" panose="02010609060101010101" pitchFamily="49" charset="-122"/>
              </a:rPr>
              <a:t>基本数据组织和数据处理方法</a:t>
            </a:r>
            <a:endParaRPr lang="zh-CN" altLang="en-US" sz="2000" dirty="0"/>
          </a:p>
        </p:txBody>
      </p:sp>
      <p:sp>
        <p:nvSpPr>
          <p:cNvPr id="8" name="右大括号 7"/>
          <p:cNvSpPr/>
          <p:nvPr/>
        </p:nvSpPr>
        <p:spPr>
          <a:xfrm>
            <a:off x="6428296" y="1955101"/>
            <a:ext cx="288000" cy="2412000"/>
          </a:xfrm>
          <a:prstGeom prst="rightBrace">
            <a:avLst/>
          </a:prstGeom>
          <a:ln w="38100">
            <a:solidFill>
              <a:srgbClr val="FF3399"/>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幻灯片编号占位符 13"/>
          <p:cNvSpPr>
            <a:spLocks noGrp="1"/>
          </p:cNvSpPr>
          <p:nvPr>
            <p:ph type="sldNum" sz="quarter" idx="12"/>
          </p:nvPr>
        </p:nvSpPr>
        <p:spPr/>
        <p:txBody>
          <a:bodyPr/>
          <a:lstStyle/>
          <a:p>
            <a:pPr algn="r"/>
            <a:fld id="{82F9F95A-A2B4-44EA-AA2F-BCF61930CCB6}" type="slidenum">
              <a:rPr lang="en-US" altLang="zh-CN" smtClean="0"/>
              <a:pPr algn="r"/>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文本占位符 294914"/>
          <p:cNvSpPr>
            <a:spLocks noGrp="1"/>
          </p:cNvSpPr>
          <p:nvPr>
            <p:ph type="body" idx="1"/>
          </p:nvPr>
        </p:nvSpPr>
        <p:spPr>
          <a:xfrm>
            <a:off x="519113" y="1341438"/>
            <a:ext cx="8085137" cy="5327650"/>
          </a:xfrm>
        </p:spPr>
        <p:txBody>
          <a:bodyPr/>
          <a:lstStyle/>
          <a:p>
            <a:pPr>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主教材</a:t>
            </a:r>
            <a:endParaRPr lang="zh-CN" altLang="en-US" sz="2800" dirty="0">
              <a:solidFill>
                <a:schemeClr val="tx1"/>
              </a:solidFill>
              <a:latin typeface="楷体" panose="02010609060101010101" pitchFamily="49" charset="-122"/>
              <a:ea typeface="楷体" panose="02010609060101010101" pitchFamily="49" charset="-122"/>
            </a:endParaRPr>
          </a:p>
          <a:p>
            <a:pPr lvl="1">
              <a:spcBef>
                <a:spcPts val="1200"/>
              </a:spcBef>
              <a:spcAft>
                <a:spcPts val="1200"/>
              </a:spcAft>
              <a:buClr>
                <a:srgbClr val="CC0000"/>
              </a:buClr>
              <a:buSzPct val="100000"/>
              <a:buFont typeface="Wingdings" panose="05000000000000000000" pitchFamily="2" charset="2"/>
              <a:buChar char="Ø"/>
            </a:pPr>
            <a:r>
              <a:rPr lang="zh-CN" altLang="en-US" dirty="0" smtClean="0">
                <a:solidFill>
                  <a:schemeClr val="tx1"/>
                </a:solidFill>
                <a:latin typeface="楷体" panose="02010609060101010101" pitchFamily="49" charset="-122"/>
                <a:ea typeface="楷体" panose="02010609060101010101" pitchFamily="49" charset="-122"/>
                <a:sym typeface="+mn-ea"/>
              </a:rPr>
              <a:t>数据结构教程（第</a:t>
            </a:r>
            <a:r>
              <a:rPr lang="en-US" altLang="zh-CN" dirty="0" smtClean="0">
                <a:solidFill>
                  <a:schemeClr val="tx1"/>
                </a:solidFill>
                <a:latin typeface="楷体" panose="02010609060101010101" pitchFamily="49" charset="-122"/>
                <a:ea typeface="楷体" panose="02010609060101010101" pitchFamily="49" charset="-122"/>
                <a:sym typeface="+mn-ea"/>
              </a:rPr>
              <a:t>5</a:t>
            </a:r>
            <a:r>
              <a:rPr lang="zh-CN" altLang="en-US" dirty="0" smtClean="0">
                <a:solidFill>
                  <a:schemeClr val="tx1"/>
                </a:solidFill>
                <a:latin typeface="楷体" panose="02010609060101010101" pitchFamily="49" charset="-122"/>
                <a:ea typeface="楷体" panose="02010609060101010101" pitchFamily="49" charset="-122"/>
                <a:sym typeface="+mn-ea"/>
              </a:rPr>
              <a:t>版）李春葆主编 国家级十二五规划本科教材 清华大学出版社</a:t>
            </a:r>
            <a:endParaRPr lang="zh-CN" altLang="en-US" b="1" dirty="0">
              <a:solidFill>
                <a:schemeClr val="tx1"/>
              </a:solidFill>
              <a:latin typeface="楷体" panose="02010609060101010101" pitchFamily="49" charset="-122"/>
              <a:ea typeface="楷体" panose="02010609060101010101" pitchFamily="49" charset="-122"/>
            </a:endParaRPr>
          </a:p>
          <a:p>
            <a:pPr>
              <a:spcBef>
                <a:spcPts val="1200"/>
              </a:spcBef>
              <a:spcAft>
                <a:spcPts val="1200"/>
              </a:spcAft>
              <a:buClr>
                <a:srgbClr val="800080"/>
              </a:buClr>
              <a:buSzPct val="50000"/>
              <a:buChar char="•"/>
            </a:pPr>
            <a:r>
              <a:rPr lang="zh-CN" altLang="en-US" sz="2800" b="1" dirty="0">
                <a:solidFill>
                  <a:schemeClr val="tx1"/>
                </a:solidFill>
                <a:latin typeface="楷体" panose="02010609060101010101" pitchFamily="49" charset="-122"/>
                <a:ea typeface="楷体" panose="02010609060101010101" pitchFamily="49" charset="-122"/>
              </a:rPr>
              <a:t>辅助教材</a:t>
            </a:r>
          </a:p>
          <a:p>
            <a:pPr lvl="1">
              <a:spcBef>
                <a:spcPts val="1200"/>
              </a:spcBef>
              <a:spcAft>
                <a:spcPts val="1200"/>
              </a:spcAft>
              <a:buClr>
                <a:srgbClr val="FF0000"/>
              </a:buClr>
              <a:buSzPct val="100000"/>
              <a:buFont typeface="Wingdings" panose="05000000000000000000" pitchFamily="2" charset="2"/>
              <a:buChar char="Ø"/>
            </a:pPr>
            <a:r>
              <a:rPr lang="zh-CN" altLang="en-US" b="1" dirty="0" smtClean="0">
                <a:solidFill>
                  <a:schemeClr val="tx1"/>
                </a:solidFill>
                <a:latin typeface="楷体" panose="02010609060101010101" pitchFamily="49" charset="-122"/>
                <a:ea typeface="楷体" panose="02010609060101010101" pitchFamily="49" charset="-122"/>
              </a:rPr>
              <a:t>学习指导</a:t>
            </a:r>
            <a:endParaRPr lang="en-US" altLang="zh-CN" b="1" dirty="0" smtClean="0">
              <a:solidFill>
                <a:schemeClr val="tx1"/>
              </a:solidFill>
              <a:latin typeface="楷体" panose="02010609060101010101" pitchFamily="49" charset="-122"/>
              <a:ea typeface="楷体" panose="02010609060101010101" pitchFamily="49" charset="-122"/>
            </a:endParaRPr>
          </a:p>
          <a:p>
            <a:pPr lvl="1">
              <a:spcBef>
                <a:spcPts val="1200"/>
              </a:spcBef>
              <a:spcAft>
                <a:spcPts val="1200"/>
              </a:spcAft>
              <a:buClr>
                <a:srgbClr val="FF0000"/>
              </a:buClr>
              <a:buSzPct val="100000"/>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上机</a:t>
            </a:r>
            <a:r>
              <a:rPr lang="zh-CN" altLang="en-US" b="1" dirty="0" smtClean="0">
                <a:solidFill>
                  <a:schemeClr val="tx1"/>
                </a:solidFill>
                <a:latin typeface="楷体" panose="02010609060101010101" pitchFamily="49" charset="-122"/>
                <a:ea typeface="楷体" panose="02010609060101010101" pitchFamily="49" charset="-122"/>
              </a:rPr>
              <a:t>实验</a:t>
            </a:r>
            <a:r>
              <a:rPr lang="zh-CN" altLang="en-US" b="1" dirty="0">
                <a:solidFill>
                  <a:schemeClr val="tx1"/>
                </a:solidFill>
                <a:latin typeface="楷体" panose="02010609060101010101" pitchFamily="49" charset="-122"/>
                <a:ea typeface="楷体" panose="02010609060101010101" pitchFamily="49" charset="-122"/>
              </a:rPr>
              <a:t>指导</a:t>
            </a:r>
          </a:p>
        </p:txBody>
      </p:sp>
      <p:sp>
        <p:nvSpPr>
          <p:cNvPr id="4" name="Text Box 12"/>
          <p:cNvSpPr txBox="1">
            <a:spLocks noChangeArrowheads="1"/>
          </p:cNvSpPr>
          <p:nvPr/>
        </p:nvSpPr>
        <p:spPr bwMode="auto">
          <a:xfrm>
            <a:off x="1152501" y="592435"/>
            <a:ext cx="4000528" cy="460375"/>
          </a:xfrm>
          <a:prstGeom prst="rect">
            <a:avLst/>
          </a:prstGeom>
          <a:solidFill>
            <a:srgbClr val="6600CC"/>
          </a:solidFill>
          <a:ln w="9525">
            <a:noFill/>
            <a:miter lim="800000"/>
          </a:ln>
          <a:effectLst/>
        </p:spPr>
        <p:txBody>
          <a:bodyPr wrap="square">
            <a:spAutoFit/>
          </a:bodyPr>
          <a:lstStyle/>
          <a:p>
            <a:pPr algn="l">
              <a:lnSpc>
                <a:spcPct val="100000"/>
              </a:lnSpc>
              <a:spcBef>
                <a:spcPct val="0"/>
              </a:spcBef>
            </a:pPr>
            <a:r>
              <a:rPr lang="zh-CN" altLang="en-US" smtClean="0">
                <a:solidFill>
                  <a:schemeClr val="bg1"/>
                </a:solidFill>
                <a:latin typeface="黑体" panose="02010609060101010101" pitchFamily="49" charset="-122"/>
                <a:ea typeface="黑体" panose="02010609060101010101" pitchFamily="49" charset="-122"/>
              </a:rPr>
              <a:t> 教材和参考书</a:t>
            </a:r>
            <a:endParaRPr lang="zh-CN" altLang="en-US" dirty="0">
              <a:solidFill>
                <a:schemeClr val="bg1"/>
              </a:solidFill>
              <a:latin typeface="黑体" panose="02010609060101010101" pitchFamily="49" charset="-122"/>
              <a:ea typeface="黑体" panose="02010609060101010101" pitchFamily="49" charset="-122"/>
            </a:endParaRPr>
          </a:p>
        </p:txBody>
      </p:sp>
      <p:sp>
        <p:nvSpPr>
          <p:cNvPr id="6" name="Oval 9"/>
          <p:cNvSpPr>
            <a:spLocks noChangeAspect="1" noChangeArrowheads="1"/>
          </p:cNvSpPr>
          <p:nvPr/>
        </p:nvSpPr>
        <p:spPr bwMode="auto">
          <a:xfrm>
            <a:off x="131762" y="457321"/>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smtClean="0">
                <a:solidFill>
                  <a:srgbClr val="FF0000"/>
                </a:solidFill>
                <a:effectLst>
                  <a:outerShdw blurRad="38100" dist="38100" dir="2700000" algn="tl">
                    <a:srgbClr val="000000"/>
                  </a:outerShdw>
                </a:effectLst>
                <a:ea typeface="宋体" panose="02010600030101010101" pitchFamily="2" charset="-122"/>
              </a:rPr>
              <a:t>3</a:t>
            </a: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4636762"/>
            <a:ext cx="1563449" cy="216051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7677" y="3573016"/>
            <a:ext cx="1566651" cy="224138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130" y="2996952"/>
            <a:ext cx="2369599" cy="3279620"/>
          </a:xfrm>
          <a:prstGeom prst="rect">
            <a:avLst/>
          </a:prstGeom>
        </p:spPr>
      </p:pic>
      <p:sp>
        <p:nvSpPr>
          <p:cNvPr id="13" name="幻灯片编号占位符 12"/>
          <p:cNvSpPr>
            <a:spLocks noGrp="1"/>
          </p:cNvSpPr>
          <p:nvPr>
            <p:ph type="sldNum" sz="quarter" idx="12"/>
          </p:nvPr>
        </p:nvSpPr>
        <p:spPr/>
        <p:txBody>
          <a:bodyPr/>
          <a:lstStyle/>
          <a:p>
            <a:pPr algn="r"/>
            <a:fld id="{65845032-ECC7-40E3-9D62-0C07379796D4}" type="slidenum">
              <a:rPr lang="en-US" altLang="zh-CN" smtClean="0"/>
              <a:pPr algn="r"/>
              <a:t>7</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文本占位符 31746"/>
          <p:cNvSpPr>
            <a:spLocks noGrp="1"/>
          </p:cNvSpPr>
          <p:nvPr>
            <p:ph type="body" idx="1"/>
          </p:nvPr>
        </p:nvSpPr>
        <p:spPr>
          <a:xfrm>
            <a:off x="735013" y="1487488"/>
            <a:ext cx="7940675" cy="4965700"/>
          </a:xfrm>
        </p:spPr>
        <p:txBody>
          <a:bodyPr/>
          <a:lstStyle/>
          <a:p>
            <a:pPr marL="609600" indent="-6096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数据结构课程是计算机</a:t>
            </a:r>
            <a:r>
              <a:rPr lang="zh-CN" altLang="en-US" sz="2800" b="1" dirty="0">
                <a:solidFill>
                  <a:srgbClr val="FF0000"/>
                </a:solidFill>
                <a:latin typeface="楷体" panose="02010609060101010101" pitchFamily="49" charset="-122"/>
                <a:ea typeface="楷体" panose="02010609060101010101" pitchFamily="49" charset="-122"/>
              </a:rPr>
              <a:t>专业基础课</a:t>
            </a:r>
            <a:r>
              <a:rPr lang="zh-CN" altLang="en-US" sz="2800" b="1" dirty="0">
                <a:solidFill>
                  <a:schemeClr val="tx1"/>
                </a:solidFill>
                <a:latin typeface="楷体" panose="02010609060101010101" pitchFamily="49" charset="-122"/>
                <a:ea typeface="楷体" panose="02010609060101010101" pitchFamily="49" charset="-122"/>
              </a:rPr>
              <a:t>，主要训练学生在系统开发中的数据设计、算法设计与分析及数据组织的能力，它是后续多门课程，如数据库、操作系统、编译原理、网络系统基础等的基础，对于从事计算机系统开发的人员，是必修课程之一。</a:t>
            </a:r>
          </a:p>
          <a:p>
            <a:pPr marL="609600" indent="-609600">
              <a:lnSpc>
                <a:spcPct val="105000"/>
              </a:lnSpc>
              <a:spcBef>
                <a:spcPts val="1200"/>
              </a:spcBef>
              <a:spcAft>
                <a:spcPts val="1200"/>
              </a:spcAft>
              <a:buClr>
                <a:srgbClr val="800080"/>
              </a:buClr>
              <a:buSzPct val="50000"/>
            </a:pPr>
            <a:r>
              <a:rPr lang="zh-CN" altLang="en-US" sz="2800" b="1" dirty="0">
                <a:solidFill>
                  <a:schemeClr val="tx1"/>
                </a:solidFill>
                <a:latin typeface="楷体" panose="02010609060101010101" pitchFamily="49" charset="-122"/>
                <a:ea typeface="楷体" panose="02010609060101010101" pitchFamily="49" charset="-122"/>
              </a:rPr>
              <a:t>需要有关“程序设计语言”和“离散数学”的知识作为课程的</a:t>
            </a:r>
            <a:r>
              <a:rPr lang="zh-CN" altLang="en-US" sz="2800" b="1" dirty="0">
                <a:solidFill>
                  <a:srgbClr val="FF0000"/>
                </a:solidFill>
                <a:latin typeface="楷体" panose="02010609060101010101" pitchFamily="49" charset="-122"/>
                <a:ea typeface="楷体" panose="02010609060101010101" pitchFamily="49" charset="-122"/>
              </a:rPr>
              <a:t>基础</a:t>
            </a:r>
            <a:r>
              <a:rPr lang="zh-CN" altLang="en-US" sz="2800" b="1" dirty="0">
                <a:solidFill>
                  <a:schemeClr val="tx1"/>
                </a:solidFill>
                <a:latin typeface="楷体" panose="02010609060101010101" pitchFamily="49" charset="-122"/>
                <a:ea typeface="楷体" panose="02010609060101010101" pitchFamily="49" charset="-122"/>
              </a:rPr>
              <a:t>。</a:t>
            </a:r>
          </a:p>
          <a:p>
            <a:pPr marL="609600" indent="-609600">
              <a:lnSpc>
                <a:spcPct val="105000"/>
              </a:lnSpc>
              <a:spcBef>
                <a:spcPts val="1200"/>
              </a:spcBef>
              <a:spcAft>
                <a:spcPts val="1200"/>
              </a:spcAft>
              <a:buClr>
                <a:srgbClr val="800080"/>
              </a:buClr>
              <a:buSzPct val="50000"/>
            </a:pPr>
            <a:r>
              <a:rPr lang="zh-CN" altLang="en-US" sz="2800" b="1" dirty="0">
                <a:solidFill>
                  <a:srgbClr val="FF0000"/>
                </a:solidFill>
                <a:latin typeface="楷体" panose="02010609060101010101" pitchFamily="49" charset="-122"/>
                <a:ea typeface="楷体" panose="02010609060101010101" pitchFamily="49" charset="-122"/>
              </a:rPr>
              <a:t>实践性</a:t>
            </a:r>
            <a:r>
              <a:rPr lang="zh-CN" altLang="en-US" sz="2800" b="1" dirty="0">
                <a:solidFill>
                  <a:schemeClr val="tx1"/>
                </a:solidFill>
                <a:latin typeface="楷体" panose="02010609060101010101" pitchFamily="49" charset="-122"/>
                <a:ea typeface="楷体" panose="02010609060101010101" pitchFamily="49" charset="-122"/>
              </a:rPr>
              <a:t>较强。</a:t>
            </a:r>
          </a:p>
        </p:txBody>
      </p:sp>
      <p:sp>
        <p:nvSpPr>
          <p:cNvPr id="4" name="Text Box 12"/>
          <p:cNvSpPr txBox="1">
            <a:spLocks noChangeArrowheads="1"/>
          </p:cNvSpPr>
          <p:nvPr/>
        </p:nvSpPr>
        <p:spPr bwMode="auto">
          <a:xfrm>
            <a:off x="1152501" y="592435"/>
            <a:ext cx="4000528" cy="460375"/>
          </a:xfrm>
          <a:prstGeom prst="rect">
            <a:avLst/>
          </a:prstGeom>
          <a:solidFill>
            <a:srgbClr val="6600CC"/>
          </a:solidFill>
          <a:ln w="9525">
            <a:noFill/>
            <a:miter lim="800000"/>
          </a:ln>
          <a:effectLst/>
        </p:spPr>
        <p:txBody>
          <a:bodyPr wrap="square">
            <a:spAutoFit/>
          </a:bodyPr>
          <a:lstStyle/>
          <a:p>
            <a:pPr algn="l">
              <a:lnSpc>
                <a:spcPct val="100000"/>
              </a:lnSpc>
              <a:spcBef>
                <a:spcPct val="0"/>
              </a:spcBef>
            </a:pPr>
            <a:r>
              <a:rPr lang="zh-CN" altLang="en-US" smtClean="0">
                <a:solidFill>
                  <a:schemeClr val="bg1"/>
                </a:solidFill>
                <a:latin typeface="黑体" panose="02010609060101010101" pitchFamily="49" charset="-122"/>
                <a:ea typeface="黑体" panose="02010609060101010101" pitchFamily="49" charset="-122"/>
              </a:rPr>
              <a:t> “数据结构”课程的特点</a:t>
            </a:r>
            <a:endParaRPr lang="zh-CN" altLang="en-US" dirty="0">
              <a:solidFill>
                <a:schemeClr val="bg1"/>
              </a:solidFill>
              <a:latin typeface="黑体" panose="02010609060101010101" pitchFamily="49" charset="-122"/>
              <a:ea typeface="黑体" panose="02010609060101010101" pitchFamily="49" charset="-122"/>
            </a:endParaRPr>
          </a:p>
        </p:txBody>
      </p:sp>
      <p:sp>
        <p:nvSpPr>
          <p:cNvPr id="6" name="Oval 9"/>
          <p:cNvSpPr>
            <a:spLocks noChangeAspect="1" noChangeArrowheads="1"/>
          </p:cNvSpPr>
          <p:nvPr/>
        </p:nvSpPr>
        <p:spPr bwMode="auto">
          <a:xfrm>
            <a:off x="131762" y="457321"/>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smtClean="0">
                <a:solidFill>
                  <a:srgbClr val="FF0000"/>
                </a:solidFill>
                <a:effectLst>
                  <a:outerShdw blurRad="38100" dist="38100" dir="2700000" algn="tl">
                    <a:srgbClr val="000000"/>
                  </a:outerShdw>
                </a:effectLst>
                <a:ea typeface="宋体" panose="02010600030101010101" pitchFamily="2" charset="-122"/>
              </a:rPr>
              <a:t>4</a:t>
            </a:r>
          </a:p>
        </p:txBody>
      </p:sp>
      <p:sp>
        <p:nvSpPr>
          <p:cNvPr id="10" name="幻灯片编号占位符 9"/>
          <p:cNvSpPr>
            <a:spLocks noGrp="1"/>
          </p:cNvSpPr>
          <p:nvPr>
            <p:ph type="sldNum" sz="quarter" idx="12"/>
          </p:nvPr>
        </p:nvSpPr>
        <p:spPr/>
        <p:txBody>
          <a:bodyPr/>
          <a:lstStyle/>
          <a:p>
            <a:pPr algn="r"/>
            <a:fld id="{65845032-ECC7-40E3-9D62-0C07379796D4}" type="slidenum">
              <a:rPr lang="en-US" altLang="zh-CN" smtClean="0"/>
              <a:pPr algn="r"/>
              <a:t>8</a:t>
            </a:fld>
            <a:endParaRPr lang="en-US" altLang="zh-CN"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5"/>
          <p:cNvGrpSpPr/>
          <p:nvPr/>
        </p:nvGrpSpPr>
        <p:grpSpPr>
          <a:xfrm>
            <a:off x="1016614" y="1905001"/>
            <a:ext cx="1555122" cy="3021333"/>
            <a:chOff x="157106" y="1428751"/>
            <a:chExt cx="1343060" cy="2266000"/>
          </a:xfrm>
        </p:grpSpPr>
        <p:sp>
          <p:nvSpPr>
            <p:cNvPr id="214018" name="Text Box 2"/>
            <p:cNvSpPr txBox="1">
              <a:spLocks noChangeArrowheads="1"/>
            </p:cNvSpPr>
            <p:nvPr/>
          </p:nvSpPr>
          <p:spPr bwMode="auto">
            <a:xfrm>
              <a:off x="204540" y="1428751"/>
              <a:ext cx="1285884" cy="27622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0000"/>
                </a:lnSpc>
                <a:spcBef>
                  <a:spcPct val="0"/>
                </a:spcBef>
              </a:pPr>
              <a:r>
                <a:rPr lang="zh-CN" altLang="en-US" sz="1800" b="1" dirty="0">
                  <a:solidFill>
                    <a:srgbClr val="3333CC"/>
                  </a:solidFill>
                  <a:latin typeface="楷体" panose="02010609060101010101" pitchFamily="49" charset="-122"/>
                  <a:ea typeface="楷体" panose="02010609060101010101" pitchFamily="49" charset="-122"/>
                </a:rPr>
                <a:t>前期课程</a:t>
              </a:r>
            </a:p>
          </p:txBody>
        </p:sp>
        <p:sp>
          <p:nvSpPr>
            <p:cNvPr id="214020" name="Text Box 4"/>
            <p:cNvSpPr txBox="1">
              <a:spLocks noChangeArrowheads="1"/>
            </p:cNvSpPr>
            <p:nvPr/>
          </p:nvSpPr>
          <p:spPr bwMode="auto">
            <a:xfrm>
              <a:off x="157106" y="2678910"/>
              <a:ext cx="1343060" cy="1015841"/>
            </a:xfrm>
            <a:prstGeom prst="rect">
              <a:avLst/>
            </a:prstGeom>
            <a:effectLst>
              <a:innerShdw blurRad="114300">
                <a:prstClr val="black"/>
              </a:innerShdw>
            </a:effectLst>
          </p:spPr>
          <p:style>
            <a:lnRef idx="1">
              <a:schemeClr val="accent3"/>
            </a:lnRef>
            <a:fillRef idx="3">
              <a:schemeClr val="accent3"/>
            </a:fillRef>
            <a:effectRef idx="2">
              <a:schemeClr val="accent3"/>
            </a:effectRef>
            <a:fontRef idx="minor">
              <a:schemeClr val="lt1"/>
            </a:fontRef>
          </p:style>
          <p:txBody>
            <a:bodyPr wrap="square" lIns="108000" tIns="108000" rIns="108000" bIns="108000">
              <a:spAutoFit/>
            </a:bodyPr>
            <a:lstStyle/>
            <a:p>
              <a:pPr algn="l">
                <a:lnSpc>
                  <a:spcPct val="90000"/>
                </a:lnSpc>
              </a:pP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计算机基础</a:t>
              </a:r>
            </a:p>
            <a:p>
              <a:pPr algn="l">
                <a:lnSpc>
                  <a:spcPct val="90000"/>
                </a:lnSpc>
              </a:pP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语言</a:t>
              </a:r>
            </a:p>
            <a:p>
              <a:pPr algn="l">
                <a:lnSpc>
                  <a:spcPct val="90000"/>
                </a:lnSpc>
              </a:pPr>
              <a:r>
                <a:rPr lang="en-US" altLang="zh-CN" sz="2000" dirty="0" smtClean="0">
                  <a:solidFill>
                    <a:srgbClr val="FF0000"/>
                  </a:solidFill>
                  <a:latin typeface="楷体" panose="02010609060101010101" pitchFamily="49" charset="-122"/>
                  <a:ea typeface="楷体" panose="02010609060101010101" pitchFamily="49" charset="-122"/>
                </a:rPr>
                <a:t>…</a:t>
              </a:r>
            </a:p>
          </p:txBody>
        </p:sp>
        <p:sp>
          <p:nvSpPr>
            <p:cNvPr id="214021" name="AutoShape 5"/>
            <p:cNvSpPr>
              <a:spLocks noChangeArrowheads="1"/>
            </p:cNvSpPr>
            <p:nvPr/>
          </p:nvSpPr>
          <p:spPr bwMode="auto">
            <a:xfrm>
              <a:off x="698112" y="1982387"/>
              <a:ext cx="304800" cy="400050"/>
            </a:xfrm>
            <a:prstGeom prst="downArrow">
              <a:avLst>
                <a:gd name="adj1" fmla="val 50000"/>
                <a:gd name="adj2" fmla="val 43750"/>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grpSp>
      <p:grpSp>
        <p:nvGrpSpPr>
          <p:cNvPr id="23" name="组合 22"/>
          <p:cNvGrpSpPr/>
          <p:nvPr/>
        </p:nvGrpSpPr>
        <p:grpSpPr>
          <a:xfrm>
            <a:off x="4929190" y="1733125"/>
            <a:ext cx="2500330" cy="4128877"/>
            <a:chOff x="4071934" y="1733125"/>
            <a:chExt cx="2500330" cy="4128877"/>
          </a:xfrm>
        </p:grpSpPr>
        <p:sp>
          <p:nvSpPr>
            <p:cNvPr id="214022" name="Text Box 6"/>
            <p:cNvSpPr txBox="1">
              <a:spLocks noChangeArrowheads="1"/>
            </p:cNvSpPr>
            <p:nvPr/>
          </p:nvSpPr>
          <p:spPr bwMode="auto">
            <a:xfrm>
              <a:off x="4929190" y="1733125"/>
              <a:ext cx="1285884" cy="3683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0000"/>
                </a:lnSpc>
                <a:spcBef>
                  <a:spcPct val="0"/>
                </a:spcBef>
              </a:pPr>
              <a:r>
                <a:rPr lang="zh-CN" altLang="en-US" sz="1800" b="1" dirty="0">
                  <a:solidFill>
                    <a:srgbClr val="3333CC"/>
                  </a:solidFill>
                  <a:latin typeface="楷体" panose="02010609060101010101" pitchFamily="49" charset="-122"/>
                  <a:ea typeface="楷体" panose="02010609060101010101" pitchFamily="49" charset="-122"/>
                </a:rPr>
                <a:t>后期课程</a:t>
              </a:r>
            </a:p>
          </p:txBody>
        </p:sp>
        <p:sp>
          <p:nvSpPr>
            <p:cNvPr id="214023" name="AutoShape 7"/>
            <p:cNvSpPr>
              <a:spLocks noChangeArrowheads="1"/>
            </p:cNvSpPr>
            <p:nvPr/>
          </p:nvSpPr>
          <p:spPr bwMode="auto">
            <a:xfrm>
              <a:off x="5429256" y="2357434"/>
              <a:ext cx="304800" cy="533400"/>
            </a:xfrm>
            <a:prstGeom prst="downArrow">
              <a:avLst>
                <a:gd name="adj1" fmla="val 50000"/>
                <a:gd name="adj2" fmla="val 43750"/>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14024" name="Text Box 8"/>
            <p:cNvSpPr txBox="1">
              <a:spLocks noChangeArrowheads="1"/>
            </p:cNvSpPr>
            <p:nvPr/>
          </p:nvSpPr>
          <p:spPr bwMode="auto">
            <a:xfrm>
              <a:off x="4572000" y="3214687"/>
              <a:ext cx="2000264" cy="2647315"/>
            </a:xfrm>
            <a:prstGeom prst="rect">
              <a:avLst/>
            </a:prstGeom>
            <a:effectLst>
              <a:outerShdw blurRad="50800" dist="38100" dir="10800000" algn="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tIns="108000" bIns="108000">
              <a:spAutoFit/>
            </a:bodyPr>
            <a:lstStyle/>
            <a:p>
              <a:pPr algn="l">
                <a:lnSpc>
                  <a:spcPct val="90000"/>
                </a:lnSpc>
              </a:pPr>
              <a:r>
                <a:rPr lang="zh-CN" altLang="en-US" sz="2000" b="1" dirty="0" smtClean="0">
                  <a:solidFill>
                    <a:srgbClr val="FF0000"/>
                  </a:solidFill>
                  <a:latin typeface="楷体" panose="02010609060101010101" pitchFamily="49" charset="-122"/>
                  <a:ea typeface="楷体" panose="02010609060101010101" pitchFamily="49" charset="-122"/>
                </a:rPr>
                <a:t>算法设计与分析</a:t>
              </a:r>
              <a:endParaRPr lang="en-US" altLang="zh-CN" sz="2000" b="1" dirty="0" smtClean="0">
                <a:solidFill>
                  <a:srgbClr val="FF0000"/>
                </a:solidFill>
                <a:latin typeface="楷体" panose="02010609060101010101" pitchFamily="49" charset="-122"/>
                <a:ea typeface="楷体" panose="02010609060101010101" pitchFamily="49" charset="-122"/>
              </a:endParaRPr>
            </a:p>
            <a:p>
              <a:pPr algn="l">
                <a:lnSpc>
                  <a:spcPct val="90000"/>
                </a:lnSpc>
              </a:pPr>
              <a:r>
                <a:rPr lang="zh-CN" altLang="en-US" sz="2000" b="1" dirty="0" smtClean="0">
                  <a:solidFill>
                    <a:srgbClr val="FF0000"/>
                  </a:solidFill>
                  <a:latin typeface="楷体" panose="02010609060101010101" pitchFamily="49" charset="-122"/>
                  <a:ea typeface="楷体" panose="02010609060101010101" pitchFamily="49" charset="-122"/>
                </a:rPr>
                <a:t>操作系统</a:t>
              </a:r>
              <a:endParaRPr lang="zh-CN" altLang="en-US" sz="2000" b="1" dirty="0">
                <a:solidFill>
                  <a:srgbClr val="FF0000"/>
                </a:solidFill>
                <a:latin typeface="楷体" panose="02010609060101010101" pitchFamily="49" charset="-122"/>
                <a:ea typeface="楷体" panose="02010609060101010101" pitchFamily="49" charset="-122"/>
              </a:endParaRPr>
            </a:p>
            <a:p>
              <a:pPr algn="l">
                <a:lnSpc>
                  <a:spcPct val="90000"/>
                </a:lnSpc>
              </a:pPr>
              <a:r>
                <a:rPr lang="zh-CN" altLang="en-US" sz="2000" b="1" dirty="0">
                  <a:solidFill>
                    <a:srgbClr val="FF0000"/>
                  </a:solidFill>
                  <a:latin typeface="楷体" panose="02010609060101010101" pitchFamily="49" charset="-122"/>
                  <a:ea typeface="楷体" panose="02010609060101010101" pitchFamily="49" charset="-122"/>
                </a:rPr>
                <a:t>编译原理</a:t>
              </a:r>
            </a:p>
            <a:p>
              <a:pPr algn="l">
                <a:lnSpc>
                  <a:spcPct val="90000"/>
                </a:lnSpc>
              </a:pPr>
              <a:r>
                <a:rPr lang="zh-CN" altLang="en-US" sz="2000" b="1" dirty="0">
                  <a:solidFill>
                    <a:srgbClr val="FF0000"/>
                  </a:solidFill>
                  <a:latin typeface="楷体" panose="02010609060101010101" pitchFamily="49" charset="-122"/>
                  <a:ea typeface="楷体" panose="02010609060101010101" pitchFamily="49" charset="-122"/>
                </a:rPr>
                <a:t>数据库原理</a:t>
              </a:r>
            </a:p>
            <a:p>
              <a:pPr algn="l">
                <a:lnSpc>
                  <a:spcPct val="90000"/>
                </a:lnSpc>
              </a:pPr>
              <a:r>
                <a:rPr lang="zh-CN" altLang="en-US" sz="2000" b="1" dirty="0">
                  <a:solidFill>
                    <a:srgbClr val="FF0000"/>
                  </a:solidFill>
                  <a:latin typeface="楷体" panose="02010609060101010101" pitchFamily="49" charset="-122"/>
                  <a:ea typeface="楷体" panose="02010609060101010101" pitchFamily="49" charset="-122"/>
                </a:rPr>
                <a:t>软件工程</a:t>
              </a:r>
            </a:p>
            <a:p>
              <a:pPr algn="l">
                <a:lnSpc>
                  <a:spcPct val="90000"/>
                </a:lnSpc>
              </a:pPr>
              <a:r>
                <a:rPr lang="en-US" altLang="zh-CN" sz="2000" b="1" dirty="0">
                  <a:solidFill>
                    <a:srgbClr val="FF0000"/>
                  </a:solidFill>
                  <a:latin typeface="楷体" panose="02010609060101010101" pitchFamily="49" charset="-122"/>
                  <a:ea typeface="楷体" panose="02010609060101010101" pitchFamily="49" charset="-122"/>
                </a:rPr>
                <a:t>…</a:t>
              </a:r>
            </a:p>
          </p:txBody>
        </p:sp>
        <p:sp>
          <p:nvSpPr>
            <p:cNvPr id="214027" name="AutoShape 11"/>
            <p:cNvSpPr>
              <a:spLocks noChangeArrowheads="1"/>
            </p:cNvSpPr>
            <p:nvPr/>
          </p:nvSpPr>
          <p:spPr bwMode="auto">
            <a:xfrm>
              <a:off x="4071934" y="3857628"/>
              <a:ext cx="360000" cy="360000"/>
            </a:xfrm>
            <a:prstGeom prst="notchedRightArrow">
              <a:avLst>
                <a:gd name="adj1" fmla="val 50000"/>
                <a:gd name="adj2" fmla="val 30000"/>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sp>
        <p:nvSpPr>
          <p:cNvPr id="214025" name="AutoShape 9"/>
          <p:cNvSpPr>
            <a:spLocks noChangeArrowheads="1"/>
          </p:cNvSpPr>
          <p:nvPr/>
        </p:nvSpPr>
        <p:spPr bwMode="auto">
          <a:xfrm>
            <a:off x="3690934" y="2500317"/>
            <a:ext cx="881066" cy="928683"/>
          </a:xfrm>
          <a:prstGeom prst="wedgeEllipseCallout">
            <a:avLst>
              <a:gd name="adj1" fmla="val -43750"/>
              <a:gd name="adj2" fmla="val 70000"/>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lstStyle/>
          <a:p>
            <a:pPr algn="ctr">
              <a:lnSpc>
                <a:spcPct val="100000"/>
              </a:lnSpc>
              <a:spcBef>
                <a:spcPct val="0"/>
              </a:spcBef>
            </a:pPr>
            <a:r>
              <a:rPr lang="zh-CN" altLang="en-US" sz="1600" b="1" dirty="0">
                <a:solidFill>
                  <a:srgbClr val="1209BD"/>
                </a:solidFill>
                <a:latin typeface="楷体" panose="02010609060101010101" pitchFamily="49" charset="-122"/>
                <a:ea typeface="楷体" panose="02010609060101010101" pitchFamily="49" charset="-122"/>
              </a:rPr>
              <a:t>承上启下</a:t>
            </a:r>
          </a:p>
        </p:txBody>
      </p:sp>
      <p:grpSp>
        <p:nvGrpSpPr>
          <p:cNvPr id="24" name="组合 23"/>
          <p:cNvGrpSpPr/>
          <p:nvPr/>
        </p:nvGrpSpPr>
        <p:grpSpPr>
          <a:xfrm>
            <a:off x="2640364" y="3786192"/>
            <a:ext cx="2120776" cy="460375"/>
            <a:chOff x="2640364" y="3786192"/>
            <a:chExt cx="2120776" cy="460375"/>
          </a:xfrm>
        </p:grpSpPr>
        <p:sp>
          <p:nvSpPr>
            <p:cNvPr id="214019" name="Text Box 3"/>
            <p:cNvSpPr txBox="1">
              <a:spLocks noChangeArrowheads="1"/>
            </p:cNvSpPr>
            <p:nvPr/>
          </p:nvSpPr>
          <p:spPr bwMode="auto">
            <a:xfrm>
              <a:off x="3105140" y="3786192"/>
              <a:ext cx="1656000" cy="460375"/>
            </a:xfrm>
            <a:prstGeom prst="rect">
              <a:avLst/>
            </a:prstGeom>
            <a:effectLst>
              <a:glow rad="63500">
                <a:schemeClr val="accent2">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a:spAutoFit/>
            </a:bodyPr>
            <a:lstStyle/>
            <a:p>
              <a:pPr algn="ctr">
                <a:lnSpc>
                  <a:spcPct val="100000"/>
                </a:lnSpc>
              </a:pPr>
              <a:r>
                <a:rPr lang="zh-CN" altLang="en-US" sz="2400" b="1" dirty="0">
                  <a:solidFill>
                    <a:srgbClr val="FF0000"/>
                  </a:solidFill>
                  <a:latin typeface="楷体" panose="02010609060101010101" pitchFamily="49" charset="-122"/>
                  <a:ea typeface="楷体" panose="02010609060101010101" pitchFamily="49" charset="-122"/>
                </a:rPr>
                <a:t>数据结构</a:t>
              </a:r>
            </a:p>
          </p:txBody>
        </p:sp>
        <p:sp>
          <p:nvSpPr>
            <p:cNvPr id="214026" name="AutoShape 10"/>
            <p:cNvSpPr>
              <a:spLocks noChangeArrowheads="1"/>
            </p:cNvSpPr>
            <p:nvPr/>
          </p:nvSpPr>
          <p:spPr bwMode="auto">
            <a:xfrm>
              <a:off x="2640364" y="3857628"/>
              <a:ext cx="360000" cy="360000"/>
            </a:xfrm>
            <a:prstGeom prst="notchedRightArrow">
              <a:avLst>
                <a:gd name="adj1" fmla="val 50000"/>
                <a:gd name="adj2" fmla="val 30000"/>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sp>
        <p:nvSpPr>
          <p:cNvPr id="4" name="TextBox 1"/>
          <p:cNvSpPr txBox="1"/>
          <p:nvPr/>
        </p:nvSpPr>
        <p:spPr>
          <a:xfrm>
            <a:off x="428596" y="711822"/>
            <a:ext cx="7858180" cy="4603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gn="l">
              <a:lnSpc>
                <a:spcPct val="100000"/>
              </a:lnSpc>
            </a:pPr>
            <a:r>
              <a:rPr lang="zh-CN" altLang="en-US" smtClean="0">
                <a:solidFill>
                  <a:srgbClr val="3333CC"/>
                </a:solidFill>
                <a:ea typeface="楷体" panose="02010609060101010101" pitchFamily="49" charset="-122"/>
                <a:cs typeface="Times New Roman" panose="02020603050405020304" pitchFamily="18" charset="0"/>
                <a:sym typeface="Wingdings" panose="05000000000000000000"/>
              </a:rPr>
              <a:t>  </a:t>
            </a:r>
            <a:r>
              <a:rPr lang="zh-CN" altLang="en-US" smtClean="0">
                <a:solidFill>
                  <a:schemeClr val="tx1"/>
                </a:solidFill>
                <a:latin typeface="黑体" panose="02010609060101010101" pitchFamily="49" charset="-122"/>
                <a:ea typeface="黑体" panose="02010609060101010101" pitchFamily="49" charset="-122"/>
                <a:sym typeface="+mn-ea"/>
              </a:rPr>
              <a:t>“数据结构”在</a:t>
            </a:r>
            <a:r>
              <a:rPr lang="zh-CN" altLang="en-US" dirty="0" smtClean="0">
                <a:solidFill>
                  <a:schemeClr val="tx1"/>
                </a:solidFill>
                <a:latin typeface="黑体" panose="02010609060101010101" pitchFamily="49" charset="-122"/>
                <a:ea typeface="黑体" panose="02010609060101010101" pitchFamily="49" charset="-122"/>
                <a:sym typeface="+mn-ea"/>
              </a:rPr>
              <a:t>计算机课程</a:t>
            </a:r>
            <a:r>
              <a:rPr lang="zh-CN" altLang="en-US" dirty="0">
                <a:solidFill>
                  <a:schemeClr val="tx1"/>
                </a:solidFill>
                <a:latin typeface="黑体" panose="02010609060101010101" pitchFamily="49" charset="-122"/>
                <a:ea typeface="黑体" panose="02010609060101010101" pitchFamily="49" charset="-122"/>
                <a:sym typeface="+mn-ea"/>
              </a:rPr>
              <a:t>体系（偏软</a:t>
            </a:r>
            <a:r>
              <a:rPr lang="zh-CN" altLang="en-US" dirty="0" smtClean="0">
                <a:solidFill>
                  <a:schemeClr val="tx1"/>
                </a:solidFill>
                <a:latin typeface="黑体" panose="02010609060101010101" pitchFamily="49" charset="-122"/>
                <a:ea typeface="黑体" panose="02010609060101010101" pitchFamily="49" charset="-122"/>
                <a:sym typeface="+mn-ea"/>
              </a:rPr>
              <a:t>）中的地位</a:t>
            </a:r>
            <a:endParaRPr lang="zh-CN" altLang="en-US" b="1"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10" name="幻灯片编号占位符 9"/>
          <p:cNvSpPr>
            <a:spLocks noGrp="1"/>
          </p:cNvSpPr>
          <p:nvPr>
            <p:ph type="sldNum" sz="quarter" idx="12"/>
          </p:nvPr>
        </p:nvSpPr>
        <p:spPr/>
        <p:txBody>
          <a:bodyPr/>
          <a:lstStyle/>
          <a:p>
            <a:pPr algn="r"/>
            <a:fld id="{82F9F95A-A2B4-44EA-AA2F-BCF61930CCB6}" type="slidenum">
              <a:rPr lang="en-US" altLang="zh-CN" smtClean="0"/>
              <a:pPr algn="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4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5"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738</Words>
  <Application>Microsoft Office PowerPoint</Application>
  <PresentationFormat>全屏显示(4:3)</PresentationFormat>
  <Paragraphs>134</Paragraphs>
  <Slides>14</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仿宋_GB2312</vt:lpstr>
      <vt:lpstr>黑体</vt:lpstr>
      <vt:lpstr>华文新魏</vt:lpstr>
      <vt:lpstr>楷体</vt:lpstr>
      <vt:lpstr>楷体_GB2312</vt:lpstr>
      <vt:lpstr>隶书</vt:lpstr>
      <vt:lpstr>宋体</vt:lpstr>
      <vt:lpstr>Arial</vt:lpstr>
      <vt:lpstr>Calibri</vt:lpstr>
      <vt:lpstr>Symbol</vt:lpstr>
      <vt:lpstr>Times New Roman</vt:lpstr>
      <vt:lpstr>Wingdings</vt:lpstr>
      <vt:lpstr>Office 主题</vt:lpstr>
      <vt:lpstr>自定义设计方案</vt:lpstr>
      <vt:lpstr>《数据结构》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PC1</cp:lastModifiedBy>
  <cp:revision>909</cp:revision>
  <cp:lastPrinted>2018-08-31T10:06:38Z</cp:lastPrinted>
  <dcterms:created xsi:type="dcterms:W3CDTF">2004-03-31T23:50:00Z</dcterms:created>
  <dcterms:modified xsi:type="dcterms:W3CDTF">2021-12-03T02:41:59Z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