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5"/>
  </p:notesMasterIdLst>
  <p:handoutMasterIdLst>
    <p:handoutMasterId r:id="rId86"/>
  </p:handoutMasterIdLst>
  <p:sldIdLst>
    <p:sldId id="366" r:id="rId2"/>
    <p:sldId id="753" r:id="rId3"/>
    <p:sldId id="727" r:id="rId4"/>
    <p:sldId id="729" r:id="rId5"/>
    <p:sldId id="949" r:id="rId6"/>
    <p:sldId id="982" r:id="rId7"/>
    <p:sldId id="981" r:id="rId8"/>
    <p:sldId id="951" r:id="rId9"/>
    <p:sldId id="734" r:id="rId10"/>
    <p:sldId id="735" r:id="rId11"/>
    <p:sldId id="736" r:id="rId12"/>
    <p:sldId id="737" r:id="rId13"/>
    <p:sldId id="738" r:id="rId14"/>
    <p:sldId id="739" r:id="rId15"/>
    <p:sldId id="955" r:id="rId16"/>
    <p:sldId id="983" r:id="rId17"/>
    <p:sldId id="741" r:id="rId18"/>
    <p:sldId id="742" r:id="rId19"/>
    <p:sldId id="743" r:id="rId20"/>
    <p:sldId id="744" r:id="rId21"/>
    <p:sldId id="745" r:id="rId22"/>
    <p:sldId id="746" r:id="rId23"/>
    <p:sldId id="747" r:id="rId24"/>
    <p:sldId id="748" r:id="rId25"/>
    <p:sldId id="749" r:id="rId26"/>
    <p:sldId id="750" r:id="rId27"/>
    <p:sldId id="1124" r:id="rId28"/>
    <p:sldId id="1125" r:id="rId29"/>
    <p:sldId id="1137" r:id="rId30"/>
    <p:sldId id="1138" r:id="rId31"/>
    <p:sldId id="1139" r:id="rId32"/>
    <p:sldId id="1140" r:id="rId33"/>
    <p:sldId id="1142" r:id="rId34"/>
    <p:sldId id="1143" r:id="rId35"/>
    <p:sldId id="426" r:id="rId36"/>
    <p:sldId id="427" r:id="rId37"/>
    <p:sldId id="428" r:id="rId38"/>
    <p:sldId id="431" r:id="rId39"/>
    <p:sldId id="432" r:id="rId40"/>
    <p:sldId id="433" r:id="rId41"/>
    <p:sldId id="434" r:id="rId42"/>
    <p:sldId id="435" r:id="rId43"/>
    <p:sldId id="436" r:id="rId44"/>
    <p:sldId id="437" r:id="rId45"/>
    <p:sldId id="438" r:id="rId46"/>
    <p:sldId id="439" r:id="rId47"/>
    <p:sldId id="440" r:id="rId48"/>
    <p:sldId id="957" r:id="rId49"/>
    <p:sldId id="958" r:id="rId50"/>
    <p:sldId id="959" r:id="rId51"/>
    <p:sldId id="960" r:id="rId52"/>
    <p:sldId id="961" r:id="rId53"/>
    <p:sldId id="962" r:id="rId54"/>
    <p:sldId id="963" r:id="rId55"/>
    <p:sldId id="964" r:id="rId56"/>
    <p:sldId id="965" r:id="rId57"/>
    <p:sldId id="966" r:id="rId58"/>
    <p:sldId id="967" r:id="rId59"/>
    <p:sldId id="968" r:id="rId60"/>
    <p:sldId id="969" r:id="rId61"/>
    <p:sldId id="970" r:id="rId62"/>
    <p:sldId id="971" r:id="rId63"/>
    <p:sldId id="972" r:id="rId64"/>
    <p:sldId id="973" r:id="rId65"/>
    <p:sldId id="974" r:id="rId66"/>
    <p:sldId id="975" r:id="rId67"/>
    <p:sldId id="976" r:id="rId68"/>
    <p:sldId id="977" r:id="rId69"/>
    <p:sldId id="458" r:id="rId70"/>
    <p:sldId id="459" r:id="rId71"/>
    <p:sldId id="460" r:id="rId72"/>
    <p:sldId id="461" r:id="rId73"/>
    <p:sldId id="462" r:id="rId74"/>
    <p:sldId id="463" r:id="rId75"/>
    <p:sldId id="464" r:id="rId76"/>
    <p:sldId id="465" r:id="rId77"/>
    <p:sldId id="466" r:id="rId78"/>
    <p:sldId id="467" r:id="rId79"/>
    <p:sldId id="468" r:id="rId80"/>
    <p:sldId id="469" r:id="rId81"/>
    <p:sldId id="470" r:id="rId82"/>
    <p:sldId id="472" r:id="rId83"/>
    <p:sldId id="473" r:id="rId84"/>
  </p:sldIdLst>
  <p:sldSz cx="9144000" cy="6858000" type="screen4x3"/>
  <p:notesSz cx="10234613" cy="7104063"/>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214">
          <p15:clr>
            <a:srgbClr val="A4A3A4"/>
          </p15:clr>
        </p15:guide>
        <p15:guide id="2" pos="2834">
          <p15:clr>
            <a:srgbClr val="A4A3A4"/>
          </p15:clr>
        </p15:guide>
      </p15:sldGuideLst>
    </p:ext>
    <p:ext uri="{2D200454-40CA-4A62-9FC3-DE9A4176ACB9}">
      <p15:notesGuideLst xmlns:p15="http://schemas.microsoft.com/office/powerpoint/2012/main">
        <p15:guide id="1" orient="horz" pos="2293" userDrawn="1">
          <p15:clr>
            <a:srgbClr val="A4A3A4"/>
          </p15:clr>
        </p15:guide>
        <p15:guide id="2" pos="317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0000"/>
    <a:srgbClr val="0033CC"/>
    <a:srgbClr val="6600CC"/>
    <a:srgbClr val="339933"/>
    <a:srgbClr val="FF3300"/>
    <a:srgbClr val="3366CC"/>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68" autoAdjust="0"/>
    <p:restoredTop sz="94646" autoAdjust="0"/>
  </p:normalViewPr>
  <p:slideViewPr>
    <p:cSldViewPr>
      <p:cViewPr varScale="1">
        <p:scale>
          <a:sx n="55" d="100"/>
          <a:sy n="55" d="100"/>
        </p:scale>
        <p:origin x="48" y="366"/>
      </p:cViewPr>
      <p:guideLst>
        <p:guide orient="horz" pos="2214"/>
        <p:guide pos="28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342" y="-120"/>
      </p:cViewPr>
      <p:guideLst>
        <p:guide orient="horz" pos="2293"/>
        <p:guide pos="317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4434999" cy="355203"/>
          </a:xfrm>
          <a:prstGeom prst="rect">
            <a:avLst/>
          </a:prstGeom>
        </p:spPr>
        <p:txBody>
          <a:bodyPr vert="horz" lIns="94769" tIns="47385" rIns="94769" bIns="47385" rtlCol="0"/>
          <a:lstStyle>
            <a:lvl1pPr algn="l">
              <a:defRPr sz="1200"/>
            </a:lvl1pPr>
          </a:lstStyle>
          <a:p>
            <a:endParaRPr lang="zh-CN" altLang="en-US"/>
          </a:p>
        </p:txBody>
      </p:sp>
      <p:sp>
        <p:nvSpPr>
          <p:cNvPr id="3" name="日期占位符 2"/>
          <p:cNvSpPr>
            <a:spLocks noGrp="1"/>
          </p:cNvSpPr>
          <p:nvPr>
            <p:ph type="dt" sz="quarter" idx="1"/>
          </p:nvPr>
        </p:nvSpPr>
        <p:spPr>
          <a:xfrm>
            <a:off x="5797249" y="0"/>
            <a:ext cx="4434999" cy="355203"/>
          </a:xfrm>
          <a:prstGeom prst="rect">
            <a:avLst/>
          </a:prstGeom>
        </p:spPr>
        <p:txBody>
          <a:bodyPr vert="horz" lIns="94769" tIns="47385" rIns="94769" bIns="47385" rtlCol="0"/>
          <a:lstStyle>
            <a:lvl1pPr algn="r">
              <a:defRPr sz="1200"/>
            </a:lvl1pPr>
          </a:lstStyle>
          <a:p>
            <a:fld id="{E723B16A-A135-4C67-9BF6-9E7D217582B0}" type="datetimeFigureOut">
              <a:rPr lang="zh-CN" altLang="en-US" smtClean="0"/>
              <a:t>2021/12/3</a:t>
            </a:fld>
            <a:endParaRPr lang="zh-CN" altLang="en-US"/>
          </a:p>
        </p:txBody>
      </p:sp>
      <p:sp>
        <p:nvSpPr>
          <p:cNvPr id="4" name="页脚占位符 3"/>
          <p:cNvSpPr>
            <a:spLocks noGrp="1"/>
          </p:cNvSpPr>
          <p:nvPr>
            <p:ph type="ftr" sz="quarter" idx="2"/>
          </p:nvPr>
        </p:nvSpPr>
        <p:spPr>
          <a:xfrm>
            <a:off x="3" y="6747629"/>
            <a:ext cx="4434999" cy="355203"/>
          </a:xfrm>
          <a:prstGeom prst="rect">
            <a:avLst/>
          </a:prstGeom>
        </p:spPr>
        <p:txBody>
          <a:bodyPr vert="horz" lIns="94769" tIns="47385" rIns="94769" bIns="4738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797249" y="6747629"/>
            <a:ext cx="4434999" cy="355203"/>
          </a:xfrm>
          <a:prstGeom prst="rect">
            <a:avLst/>
          </a:prstGeom>
        </p:spPr>
        <p:txBody>
          <a:bodyPr vert="horz" lIns="94769" tIns="47385" rIns="94769" bIns="47385" rtlCol="0" anchor="b"/>
          <a:lstStyle>
            <a:lvl1pPr algn="r">
              <a:defRPr sz="1200"/>
            </a:lvl1pPr>
          </a:lstStyle>
          <a:p>
            <a:fld id="{DBB6F5B5-E3AE-43FD-BFEC-EBBB78EF415F}" type="slidenum">
              <a:rPr lang="zh-CN" altLang="en-US" smtClean="0"/>
              <a:t>‹#›</a:t>
            </a:fld>
            <a:endParaRPr lang="zh-CN" altLang="en-US"/>
          </a:p>
        </p:txBody>
      </p:sp>
    </p:spTree>
    <p:extLst>
      <p:ext uri="{BB962C8B-B14F-4D97-AF65-F5344CB8AC3E}">
        <p14:creationId xmlns:p14="http://schemas.microsoft.com/office/powerpoint/2010/main" val="4008894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3" y="0"/>
            <a:ext cx="4434999" cy="355203"/>
          </a:xfrm>
          <a:prstGeom prst="rect">
            <a:avLst/>
          </a:prstGeom>
          <a:noFill/>
          <a:ln w="9525">
            <a:noFill/>
            <a:miter lim="800000"/>
          </a:ln>
          <a:effectLst/>
        </p:spPr>
        <p:txBody>
          <a:bodyPr vert="horz" wrap="square" lIns="94769" tIns="47385" rIns="94769" bIns="47385"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5797249" y="0"/>
            <a:ext cx="4434999" cy="355203"/>
          </a:xfrm>
          <a:prstGeom prst="rect">
            <a:avLst/>
          </a:prstGeom>
          <a:noFill/>
          <a:ln w="9525">
            <a:noFill/>
            <a:miter lim="800000"/>
          </a:ln>
          <a:effectLst/>
        </p:spPr>
        <p:txBody>
          <a:bodyPr vert="horz" wrap="square" lIns="94769" tIns="47385" rIns="94769" bIns="47385"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340100" y="531813"/>
            <a:ext cx="3554413" cy="2665412"/>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1023462" y="3374430"/>
            <a:ext cx="8187690" cy="3196829"/>
          </a:xfrm>
          <a:prstGeom prst="rect">
            <a:avLst/>
          </a:prstGeom>
          <a:noFill/>
          <a:ln w="9525">
            <a:noFill/>
            <a:miter lim="800000"/>
          </a:ln>
          <a:effectLst/>
        </p:spPr>
        <p:txBody>
          <a:bodyPr vert="horz" wrap="square" lIns="94769" tIns="47385" rIns="94769" bIns="4738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3" y="6747629"/>
            <a:ext cx="4434999" cy="355203"/>
          </a:xfrm>
          <a:prstGeom prst="rect">
            <a:avLst/>
          </a:prstGeom>
          <a:noFill/>
          <a:ln w="9525">
            <a:noFill/>
            <a:miter lim="800000"/>
          </a:ln>
          <a:effectLst/>
        </p:spPr>
        <p:txBody>
          <a:bodyPr vert="horz" wrap="square" lIns="94769" tIns="47385" rIns="94769" bIns="47385"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5797249" y="6747629"/>
            <a:ext cx="4434999" cy="355203"/>
          </a:xfrm>
          <a:prstGeom prst="rect">
            <a:avLst/>
          </a:prstGeom>
          <a:noFill/>
          <a:ln w="9525">
            <a:noFill/>
            <a:miter lim="800000"/>
          </a:ln>
          <a:effectLst/>
        </p:spPr>
        <p:txBody>
          <a:bodyPr vert="horz" wrap="square" lIns="94769" tIns="47385" rIns="94769" bIns="47385"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extLst>
      <p:ext uri="{BB962C8B-B14F-4D97-AF65-F5344CB8AC3E}">
        <p14:creationId xmlns:p14="http://schemas.microsoft.com/office/powerpoint/2010/main" val="39064220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1E2EF4-146E-47B5-A412-FFD548A1AB6A}" type="slidenum">
              <a:rPr lang="en-US" altLang="zh-CN" smtClean="0"/>
              <a:t>1</a:t>
            </a:fld>
            <a:endParaRPr lang="en-US" altLang="zh-CN"/>
          </a:p>
        </p:txBody>
      </p:sp>
    </p:spTree>
    <p:extLst>
      <p:ext uri="{BB962C8B-B14F-4D97-AF65-F5344CB8AC3E}">
        <p14:creationId xmlns:p14="http://schemas.microsoft.com/office/powerpoint/2010/main" val="35895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71DDBA-F02F-4E3D-970C-CC2D1DFAA313}" type="slidenum">
              <a:rPr lang="en-US" altLang="zh-CN"/>
              <a:t>22</a:t>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6145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19CCEC-F8CC-4A7E-9628-0CFF78E97D66}" type="slidenum">
              <a:rPr lang="en-US" altLang="zh-CN"/>
              <a:t>23</a:t>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585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D45312-96F3-4ECE-9699-8A62C49B3D59}" type="slidenum">
              <a:rPr lang="en-US" altLang="zh-CN"/>
              <a:t>24</a:t>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954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D00C289-2EC2-45A3-AD0F-955C0A68200E}" type="slidenum">
              <a:rPr lang="en-US" altLang="zh-CN"/>
              <a:t>25</a:t>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21601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472581-AAB7-449E-94B1-0C00A0FA68A4}" type="slidenum">
              <a:rPr lang="en-US" altLang="zh-CN"/>
              <a:t>26</a:t>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8957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0218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E6847B-A071-429B-AA33-FCB195040009}" type="slidenum">
              <a:rPr lang="en-US" altLang="zh-CN"/>
              <a:t>35</a:t>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4751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F097FA-8DFA-42D6-B51D-9968372B6D29}" type="slidenum">
              <a:rPr lang="en-US" altLang="zh-CN"/>
              <a:t>36</a:t>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263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07CA03-422F-4176-8E43-A5E55FCB4DFB}" type="slidenum">
              <a:rPr lang="en-US" altLang="zh-CN"/>
              <a:t>37</a:t>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5108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751C7C-E57A-4787-9ACE-A5E9E62B516B}" type="slidenum">
              <a:rPr lang="en-US" altLang="zh-CN"/>
              <a:t>38</a:t>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43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1E2EF4-146E-47B5-A412-FFD548A1AB6A}" type="slidenum">
              <a:rPr lang="en-US" altLang="zh-CN" smtClean="0"/>
              <a:t>3</a:t>
            </a:fld>
            <a:endParaRPr lang="en-US" altLang="zh-CN"/>
          </a:p>
        </p:txBody>
      </p:sp>
    </p:spTree>
    <p:extLst>
      <p:ext uri="{BB962C8B-B14F-4D97-AF65-F5344CB8AC3E}">
        <p14:creationId xmlns:p14="http://schemas.microsoft.com/office/powerpoint/2010/main" val="1488328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751C7C-E57A-4787-9ACE-A5E9E62B516B}" type="slidenum">
              <a:rPr lang="en-US" altLang="zh-CN"/>
              <a:t>39</a:t>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569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44CE43-288E-4587-814C-AA6B2B3A9F00}" type="slidenum">
              <a:rPr lang="en-US" altLang="zh-CN"/>
              <a:t>40</a:t>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9283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725BF9-3DB7-4854-B9AA-E4BFBB7CFFDE}" type="slidenum">
              <a:rPr lang="en-US" altLang="zh-CN"/>
              <a:t>41</a:t>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444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48</a:t>
            </a:fld>
            <a:endParaRPr lang="en-US" altLang="zh-CN"/>
          </a:p>
        </p:txBody>
      </p:sp>
      <p:sp>
        <p:nvSpPr>
          <p:cNvPr id="219138" name="Rectangle 2"/>
          <p:cNvSpPr>
            <a:spLocks noGrp="1" noRot="1" noChangeAspect="1" noChangeArrowheads="1" noTextEdit="1"/>
          </p:cNvSpPr>
          <p:nvPr>
            <p:ph type="sldImg"/>
          </p:nvPr>
        </p:nvSpPr>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33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D0DF844-AA5B-4969-A23E-2CD4BE852AD8}" type="slidenum">
              <a:rPr lang="en-US" altLang="zh-CN"/>
              <a:t>49</a:t>
            </a:fld>
            <a:endParaRPr lang="en-US" altLang="zh-CN"/>
          </a:p>
        </p:txBody>
      </p:sp>
      <p:sp>
        <p:nvSpPr>
          <p:cNvPr id="222210" name="Rectangle 2"/>
          <p:cNvSpPr>
            <a:spLocks noGrp="1" noRot="1" noChangeAspect="1" noChangeArrowheads="1" noTextEdit="1"/>
          </p:cNvSpPr>
          <p:nvPr>
            <p:ph type="sldImg"/>
          </p:nvPr>
        </p:nvSpPr>
        <p:spPr/>
      </p:sp>
      <p:sp>
        <p:nvSpPr>
          <p:cNvPr id="222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4735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AC9C9-BDC4-4683-BCEE-2D64DE49F663}" type="slidenum">
              <a:rPr lang="en-US" altLang="zh-CN"/>
              <a:t>50</a:t>
            </a:fld>
            <a:endParaRPr lang="en-US" altLang="zh-CN"/>
          </a:p>
        </p:txBody>
      </p:sp>
      <p:sp>
        <p:nvSpPr>
          <p:cNvPr id="223234" name="Rectangle 2"/>
          <p:cNvSpPr>
            <a:spLocks noGrp="1" noRot="1" noChangeAspect="1" noChangeArrowheads="1" noTextEdit="1"/>
          </p:cNvSpPr>
          <p:nvPr>
            <p:ph type="sldImg"/>
          </p:nvPr>
        </p:nvSpPr>
        <p:spPr/>
      </p:sp>
      <p:sp>
        <p:nvSpPr>
          <p:cNvPr id="223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5616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E86FE0-99DD-448C-828C-AC7DAD44176C}" type="slidenum">
              <a:rPr lang="en-US" altLang="zh-CN"/>
              <a:t>51</a:t>
            </a:fld>
            <a:endParaRPr lang="en-US" altLang="zh-CN"/>
          </a:p>
        </p:txBody>
      </p:sp>
      <p:sp>
        <p:nvSpPr>
          <p:cNvPr id="224258" name="Rectangle 2"/>
          <p:cNvSpPr>
            <a:spLocks noGrp="1" noRot="1" noChangeAspect="1" noChangeArrowheads="1" noTextEdit="1"/>
          </p:cNvSpPr>
          <p:nvPr>
            <p:ph type="sldImg"/>
          </p:nvPr>
        </p:nvSpPr>
        <p:spPr/>
      </p:sp>
      <p:sp>
        <p:nvSpPr>
          <p:cNvPr id="224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934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6E3814-40D1-482A-B7AC-ED093B7A04ED}" type="slidenum">
              <a:rPr lang="en-US" altLang="zh-CN"/>
              <a:t>52</a:t>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96752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EA06AF-A3F5-4A72-BF91-4EF4EEB603E4}" type="slidenum">
              <a:rPr lang="en-US" altLang="zh-CN"/>
              <a:t>53</a:t>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4757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00E30F-263D-4B22-AC12-68B212D02C2F}" type="slidenum">
              <a:rPr lang="en-US" altLang="zh-CN"/>
              <a:t>54</a:t>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94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0BB455-8EAD-4C4F-9329-1CDBC83526D9}" type="slidenum">
              <a:rPr lang="en-US" altLang="zh-CN"/>
              <a:t>10</a:t>
            </a:fld>
            <a:endParaRPr lang="en-US" altLang="zh-CN"/>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711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BC58D7-6708-4C29-AD38-2DFC832E5A30}" type="slidenum">
              <a:rPr lang="en-US" altLang="zh-CN"/>
              <a:t>55</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5307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BC58D7-6708-4C29-AD38-2DFC832E5A30}" type="slidenum">
              <a:rPr lang="en-US" altLang="zh-CN"/>
              <a:t>56</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50344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74783F-EE0E-4BD9-8341-409464183309}" type="slidenum">
              <a:rPr lang="en-US" altLang="zh-CN"/>
              <a:t>57</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531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DD1C12-5579-4337-94A7-C0F941C4AEEA}" type="slidenum">
              <a:rPr lang="en-US" altLang="zh-CN"/>
              <a:t>58</a:t>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7323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F394C0-77C6-4507-91F0-D4F495D2EBA0}" type="slidenum">
              <a:rPr lang="en-US" altLang="zh-CN"/>
              <a:t>59</a:t>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3733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CA85BF-1C94-495A-9365-AFC7673617BB}" type="slidenum">
              <a:rPr lang="en-US" altLang="zh-CN"/>
              <a:t>60</a:t>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7232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69</a:t>
            </a:fld>
            <a:endParaRPr lang="en-US" altLang="zh-CN"/>
          </a:p>
        </p:txBody>
      </p:sp>
      <p:sp>
        <p:nvSpPr>
          <p:cNvPr id="219138" name="Rectangle 2"/>
          <p:cNvSpPr>
            <a:spLocks noGrp="1" noRot="1" noChangeAspect="1" noChangeArrowheads="1" noTextEdit="1"/>
          </p:cNvSpPr>
          <p:nvPr>
            <p:ph type="sldImg"/>
          </p:nvPr>
        </p:nvSpPr>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47446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1E2EF4-146E-47B5-A412-FFD548A1AB6A}" type="slidenum">
              <a:rPr lang="en-US" altLang="zh-CN" smtClean="0"/>
              <a:t>73</a:t>
            </a:fld>
            <a:endParaRPr lang="en-US" altLang="zh-CN"/>
          </a:p>
        </p:txBody>
      </p:sp>
    </p:spTree>
    <p:extLst>
      <p:ext uri="{BB962C8B-B14F-4D97-AF65-F5344CB8AC3E}">
        <p14:creationId xmlns:p14="http://schemas.microsoft.com/office/powerpoint/2010/main" val="4462682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82</a:t>
            </a:fld>
            <a:endParaRPr lang="en-US" altLang="zh-CN"/>
          </a:p>
        </p:txBody>
      </p:sp>
      <p:sp>
        <p:nvSpPr>
          <p:cNvPr id="219138" name="Rectangle 2"/>
          <p:cNvSpPr>
            <a:spLocks noGrp="1" noRot="1" noChangeAspect="1" noChangeArrowheads="1" noTextEdit="1"/>
          </p:cNvSpPr>
          <p:nvPr>
            <p:ph type="sldImg"/>
          </p:nvPr>
        </p:nvSpPr>
        <p:spPr>
          <a:xfrm>
            <a:off x="3340100" y="531813"/>
            <a:ext cx="3554413" cy="2665412"/>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0925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0100" y="531813"/>
            <a:ext cx="3554413" cy="266541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83</a:t>
            </a:fld>
            <a:endParaRPr lang="en-US" altLang="zh-CN"/>
          </a:p>
        </p:txBody>
      </p:sp>
    </p:spTree>
    <p:extLst>
      <p:ext uri="{BB962C8B-B14F-4D97-AF65-F5344CB8AC3E}">
        <p14:creationId xmlns:p14="http://schemas.microsoft.com/office/powerpoint/2010/main" val="201119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D2B873-2FD7-4D3F-95FD-06692B2BE88B}" type="slidenum">
              <a:rPr lang="en-US" altLang="zh-CN"/>
              <a:t>11</a:t>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615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554B39-088D-489F-93EF-DD601804ACD1}" type="slidenum">
              <a:rPr lang="en-US" altLang="zh-CN"/>
              <a:t>17</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728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F4F45E-918B-4275-9B67-DA606BFFD753}" type="slidenum">
              <a:rPr lang="en-US" altLang="zh-CN"/>
              <a:t>18</a:t>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008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6CF5D4-27D0-4858-B640-6AA5E994C158}" type="slidenum">
              <a:rPr lang="en-US" altLang="zh-CN"/>
              <a:t>19</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869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782C4D-65C1-455F-8B95-23DDC917AD8B}" type="slidenum">
              <a:rPr lang="en-US" altLang="zh-CN"/>
              <a:t>20</a:t>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264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406C6E-2DBC-489D-9049-151247800BDA}" type="slidenum">
              <a:rPr lang="en-US" altLang="zh-CN"/>
              <a:t>21</a:t>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602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8A797A7-1BE0-4AC0-AD40-2513F829F866}"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44AF422-645C-4ED4-8734-7D79135394D0}"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61C85CA-05B2-4046-AF45-4F61C14579FA}"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2000">
                <a:solidFill>
                  <a:srgbClr val="FF0000"/>
                </a:solidFill>
              </a:defRPr>
            </a:lvl1pPr>
          </a:lstStyle>
          <a:p>
            <a:fld id="{67864EE2-EAB3-4814-A7EB-820BD7610F1E}"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2F9F95A-A2B4-44EA-AA2F-BCF61930CCB6}"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5845032-ECC7-40E3-9D62-0C07379796D4}"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63D0E8A-10DE-4D9C-8CF8-A9163F4655C8}"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533EC76C-D154-405A-9147-E79A1B5BC172}"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dirty="0"/>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7AF016A1-9F15-429F-9EFD-84004B73C732}" type="slidenum">
              <a:rPr lang="en-US" altLang="zh-CN" smtClean="0"/>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269F0631-DC23-48F2-899A-4F881ED23345}"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107D206-56D3-47F7-A2D3-27C420DB58D1}"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6.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18.wmf"/><Relationship Id="rId5" Type="http://schemas.openxmlformats.org/officeDocument/2006/relationships/image" Target="../media/image7.jpeg"/><Relationship Id="rId10" Type="http://schemas.openxmlformats.org/officeDocument/2006/relationships/oleObject" Target="../embeddings/oleObject7.bin"/><Relationship Id="rId4" Type="http://schemas.openxmlformats.org/officeDocument/2006/relationships/slide" Target="slide1.xml"/><Relationship Id="rId9" Type="http://schemas.openxmlformats.org/officeDocument/2006/relationships/image" Target="../media/image1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1.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slide" Target="slide1.xml"/></Relationships>
</file>

<file path=ppt/slides/_rels/slide8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descr="新闻纸">
            <a:hlinkClick r:id="" action="ppaction://hlinkshowjump?jump=nextslide"/>
          </p:cNvPr>
          <p:cNvSpPr>
            <a:spLocks noChangeArrowheads="1"/>
          </p:cNvSpPr>
          <p:nvPr/>
        </p:nvSpPr>
        <p:spPr bwMode="auto">
          <a:xfrm>
            <a:off x="2263782" y="2214554"/>
            <a:ext cx="423704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1.1 </a:t>
            </a: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什么</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是数据结构</a:t>
            </a:r>
          </a:p>
        </p:txBody>
      </p:sp>
      <p:sp>
        <p:nvSpPr>
          <p:cNvPr id="5" name="Text Box 12"/>
          <p:cNvSpPr txBox="1">
            <a:spLocks noChangeArrowheads="1"/>
          </p:cNvSpPr>
          <p:nvPr/>
        </p:nvSpPr>
        <p:spPr bwMode="auto">
          <a:xfrm>
            <a:off x="2500298" y="857232"/>
            <a:ext cx="3879858" cy="707886"/>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ctr">
              <a:lnSpc>
                <a:spcPct val="100000"/>
              </a:lnSpc>
              <a:spcBef>
                <a:spcPct val="0"/>
              </a:spcBef>
            </a:pPr>
            <a:r>
              <a:rPr lang="zh-CN" altLang="en-US" sz="4000" dirty="0">
                <a:solidFill>
                  <a:srgbClr val="FF3300"/>
                </a:solidFill>
                <a:effectLst>
                  <a:outerShdw blurRad="38100" dist="38100" dir="2700000" algn="tl">
                    <a:srgbClr val="000000"/>
                  </a:outerShdw>
                </a:effectLst>
                <a:ea typeface="隶书" pitchFamily="49" charset="-122"/>
              </a:rPr>
              <a:t>第</a:t>
            </a:r>
            <a:r>
              <a:rPr lang="en-US" altLang="zh-CN" sz="4000" dirty="0">
                <a:solidFill>
                  <a:srgbClr val="FF3300"/>
                </a:solidFill>
                <a:effectLst>
                  <a:outerShdw blurRad="38100" dist="38100" dir="2700000" algn="tl">
                    <a:srgbClr val="000000"/>
                  </a:outerShdw>
                </a:effectLst>
                <a:ea typeface="隶书" pitchFamily="49" charset="-122"/>
              </a:rPr>
              <a:t>1</a:t>
            </a:r>
            <a:r>
              <a:rPr lang="zh-CN" altLang="en-US" sz="4000" dirty="0">
                <a:solidFill>
                  <a:srgbClr val="FF3300"/>
                </a:solidFill>
                <a:effectLst>
                  <a:outerShdw blurRad="38100" dist="38100" dir="2700000" algn="tl">
                    <a:srgbClr val="000000"/>
                  </a:outerShdw>
                </a:effectLst>
                <a:ea typeface="隶书" pitchFamily="49" charset="-122"/>
              </a:rPr>
              <a:t>章 </a:t>
            </a:r>
            <a:r>
              <a:rPr lang="zh-CN" altLang="en-US" sz="4000" dirty="0" smtClean="0">
                <a:solidFill>
                  <a:srgbClr val="FF3300"/>
                </a:solidFill>
                <a:effectLst>
                  <a:outerShdw blurRad="38100" dist="38100" dir="2700000" algn="tl">
                    <a:srgbClr val="000000"/>
                  </a:outerShdw>
                </a:effectLst>
                <a:ea typeface="隶书" pitchFamily="49" charset="-122"/>
              </a:rPr>
              <a:t> 绪 论</a:t>
            </a:r>
            <a:r>
              <a:rPr lang="zh-CN" altLang="en-US" sz="4000" b="0" dirty="0" smtClean="0">
                <a:solidFill>
                  <a:schemeClr val="tx2"/>
                </a:solidFill>
                <a:ea typeface="隶书" pitchFamily="49" charset="-122"/>
              </a:rPr>
              <a:t> </a:t>
            </a:r>
            <a:endParaRPr lang="zh-CN" altLang="en-US" sz="4000" dirty="0">
              <a:ea typeface="隶书" pitchFamily="49" charset="-122"/>
            </a:endParaRPr>
          </a:p>
        </p:txBody>
      </p:sp>
      <p:sp>
        <p:nvSpPr>
          <p:cNvPr id="6" name="Rectangle 4" descr="新闻纸">
            <a:hlinkClick r:id="" action="ppaction://noaction"/>
          </p:cNvPr>
          <p:cNvSpPr>
            <a:spLocks noChangeArrowheads="1"/>
          </p:cNvSpPr>
          <p:nvPr/>
        </p:nvSpPr>
        <p:spPr bwMode="auto">
          <a:xfrm>
            <a:off x="2263782" y="2999711"/>
            <a:ext cx="4237044" cy="52197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1.2 </a:t>
            </a: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抽象数据类型</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Rectangle 4" descr="新闻纸">
            <a:hlinkClick r:id="" action="ppaction://noaction"/>
          </p:cNvPr>
          <p:cNvSpPr>
            <a:spLocks noChangeArrowheads="1"/>
          </p:cNvSpPr>
          <p:nvPr/>
        </p:nvSpPr>
        <p:spPr bwMode="auto">
          <a:xfrm>
            <a:off x="2263782" y="3785529"/>
            <a:ext cx="4237044" cy="52197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1.3  </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sym typeface="+mn-ea"/>
              </a:rPr>
              <a:t>算法</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sym typeface="+mn-ea"/>
              </a:rPr>
              <a:t>及其描述</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4" descr="新闻纸">
            <a:hlinkClick r:id="" action="ppaction://noaction"/>
          </p:cNvPr>
          <p:cNvSpPr>
            <a:spLocks noChangeArrowheads="1"/>
          </p:cNvSpPr>
          <p:nvPr/>
        </p:nvSpPr>
        <p:spPr bwMode="auto">
          <a:xfrm>
            <a:off x="2263782" y="4523063"/>
            <a:ext cx="4214842" cy="52197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1.4  </a:t>
            </a:r>
            <a:r>
              <a:rPr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sym typeface="+mn-ea"/>
              </a:rPr>
              <a:t>算法分析基础</a:t>
            </a:r>
            <a:endPar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sym typeface="+mn-ea"/>
            </a:endParaRPr>
          </a:p>
        </p:txBody>
      </p:sp>
      <p:sp>
        <p:nvSpPr>
          <p:cNvPr id="10" name="幻灯片编号占位符 9"/>
          <p:cNvSpPr>
            <a:spLocks noGrp="1"/>
          </p:cNvSpPr>
          <p:nvPr>
            <p:ph type="sldNum" sz="quarter" idx="12"/>
          </p:nvPr>
        </p:nvSpPr>
        <p:spPr/>
        <p:txBody>
          <a:bodyPr/>
          <a:lstStyle/>
          <a:p>
            <a:fld id="{67864EE2-EAB3-4814-A7EB-820BD7610F1E}" type="slidenum">
              <a:rPr lang="en-US" altLang="zh-CN" smtClean="0"/>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27584" y="2204864"/>
            <a:ext cx="8001056" cy="36317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pPr>
            <a:r>
              <a:rPr lang="zh-CN" altLang="en-US" sz="2000" b="1" smtClean="0">
                <a:solidFill>
                  <a:srgbClr val="3333CC"/>
                </a:solidFill>
                <a:ea typeface="楷体" panose="02010609060101010101" pitchFamily="49" charset="-122"/>
                <a:cs typeface="Times New Roman" panose="02020603050405020304" pitchFamily="18" charset="0"/>
              </a:rPr>
              <a:t>  </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一个二元组表示为：</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i="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50000"/>
              </a:lnSpc>
            </a:pP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是一种数据结构，它由数据元素的集合</a:t>
            </a: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上二元关系的集合</a:t>
            </a: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所组成。其中：</a:t>
            </a:r>
          </a:p>
          <a:p>
            <a:pPr algn="just">
              <a:lnSpc>
                <a:spcPct val="150000"/>
              </a:lnSpc>
            </a:pP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i="1" baseline="-30000"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i="1" baseline="-30000"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err="1">
                <a:solidFill>
                  <a:srgbClr val="FF3399"/>
                </a:solidFill>
                <a:latin typeface="+mn-ea"/>
                <a:cs typeface="Times New Roman" panose="02020603050405020304" pitchFamily="18" charset="0"/>
              </a:rPr>
              <a:t>≤</a:t>
            </a:r>
            <a:r>
              <a:rPr lang="en-US" altLang="zh-CN" sz="2000" b="1" i="1" dirty="0"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err="1">
                <a:solidFill>
                  <a:srgbClr val="FF3399"/>
                </a:solidFill>
                <a:latin typeface="+mj-ea"/>
                <a:ea typeface="+mj-ea"/>
                <a:cs typeface="Times New Roman" panose="02020603050405020304" pitchFamily="18" charset="0"/>
              </a:rPr>
              <a:t>≤</a:t>
            </a:r>
            <a:r>
              <a:rPr lang="en-US" altLang="zh-CN"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dirty="0" err="1">
                <a:solidFill>
                  <a:srgbClr val="FF3399"/>
                </a:solidFill>
                <a:latin typeface="+mn-ea"/>
                <a:cs typeface="Times New Roman" panose="02020603050405020304" pitchFamily="18" charset="0"/>
              </a:rPr>
              <a:t>≥</a:t>
            </a:r>
            <a:r>
              <a:rPr lang="en-US" altLang="zh-CN" sz="2000" b="1"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000" b="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3333CC"/>
                </a:solidFill>
                <a:ea typeface="楷体" panose="02010609060101010101" pitchFamily="49" charset="-122"/>
                <a:cs typeface="Times New Roman" panose="02020603050405020304" pitchFamily="18" charset="0"/>
              </a:rPr>
              <a:t>数据元素的集合</a:t>
            </a:r>
            <a:endParaRPr lang="en-US" altLang="zh-CN"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i="1" baseline="-30000"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b="1" i="1" baseline="-30000"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err="1">
                <a:solidFill>
                  <a:srgbClr val="FF3399"/>
                </a:solidFill>
                <a:latin typeface="+mn-ea"/>
                <a:cs typeface="Times New Roman" panose="02020603050405020304" pitchFamily="18" charset="0"/>
              </a:rPr>
              <a:t>≤</a:t>
            </a:r>
            <a:r>
              <a:rPr lang="en-US" altLang="zh-CN" sz="2000" b="1" i="1" dirty="0"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b="1" dirty="0" err="1">
                <a:solidFill>
                  <a:srgbClr val="FF3399"/>
                </a:solidFill>
                <a:latin typeface="+mj-ea"/>
                <a:ea typeface="+mj-ea"/>
                <a:cs typeface="Times New Roman" panose="02020603050405020304" pitchFamily="18" charset="0"/>
              </a:rPr>
              <a:t>≤</a:t>
            </a:r>
            <a:r>
              <a:rPr lang="en-US" altLang="zh-CN"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2000" b="1" dirty="0" err="1">
                <a:solidFill>
                  <a:srgbClr val="FF3399"/>
                </a:solidFill>
                <a:latin typeface="+mj-ea"/>
                <a:ea typeface="+mj-ea"/>
                <a:cs typeface="Times New Roman" panose="02020603050405020304" pitchFamily="18" charset="0"/>
              </a:rPr>
              <a:t>≥</a:t>
            </a:r>
            <a:r>
              <a:rPr lang="en-US" altLang="zh-CN" sz="2000" b="1"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000" b="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3333CC"/>
                </a:solidFill>
                <a:ea typeface="楷体" panose="02010609060101010101" pitchFamily="49" charset="-122"/>
                <a:cs typeface="Times New Roman" panose="02020603050405020304" pitchFamily="18" charset="0"/>
              </a:rPr>
              <a:t>关系的集合</a:t>
            </a:r>
            <a:r>
              <a:rPr lang="en-US" altLang="zh-CN" sz="2000" b="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57" name="Text Box 25"/>
          <p:cNvSpPr txBox="1">
            <a:spLocks noChangeArrowheads="1"/>
          </p:cNvSpPr>
          <p:nvPr/>
        </p:nvSpPr>
        <p:spPr bwMode="auto">
          <a:xfrm>
            <a:off x="714348" y="1522761"/>
            <a:ext cx="6357982" cy="498598"/>
          </a:xfrm>
          <a:prstGeom prst="rect">
            <a:avLst/>
          </a:prstGeom>
          <a:noFill/>
          <a:ln w="9525" algn="ctr">
            <a:noFill/>
            <a:miter lim="800000"/>
          </a:ln>
          <a:effectLst/>
        </p:spPr>
        <p:txBody>
          <a:bodyPr wrap="square">
            <a:spAutoFit/>
          </a:bodyPr>
          <a:lstStyle/>
          <a:p>
            <a:pPr marL="457200" indent="-457200" algn="just">
              <a:lnSpc>
                <a:spcPct val="110000"/>
              </a:lnSpc>
            </a:pPr>
            <a:r>
              <a:rPr lang="zh-CN" altLang="en-US" b="1"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二元组</a:t>
            </a:r>
            <a:r>
              <a:rPr lang="zh-CN" altLang="en-US" b="1" smtClean="0">
                <a:latin typeface="楷体" panose="02010609060101010101" pitchFamily="49" charset="-122"/>
                <a:ea typeface="楷体" panose="02010609060101010101" pitchFamily="49" charset="-122"/>
                <a:cs typeface="Times New Roman" panose="02020603050405020304" pitchFamily="18" charset="0"/>
              </a:rPr>
              <a:t>是</a:t>
            </a:r>
            <a:r>
              <a:rPr kumimoji="0" lang="zh-CN" altLang="en-US" smtClean="0">
                <a:solidFill>
                  <a:srgbClr val="3333CC"/>
                </a:solidFill>
                <a:ea typeface="楷体" panose="02010609060101010101" pitchFamily="49" charset="-122"/>
                <a:cs typeface="Times New Roman" panose="02020603050405020304" pitchFamily="18" charset="0"/>
              </a:rPr>
              <a:t>一种通用的逻辑结构表示方法</a:t>
            </a:r>
            <a:endParaRPr kumimoji="0"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642910" y="571480"/>
            <a:ext cx="5214974" cy="512445"/>
          </a:xfrm>
          <a:prstGeom prst="rect">
            <a:avLst/>
          </a:prstGeom>
          <a:effectLst>
            <a:glow rad="635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algn="l">
              <a:lnSpc>
                <a:spcPct val="100000"/>
              </a:lnSpc>
            </a:pPr>
            <a:r>
              <a:rPr kumimoji="0"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0"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b</a:t>
            </a:r>
            <a:r>
              <a:rPr kumimoji="0"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二元组</a:t>
            </a:r>
            <a:endParaRPr kumimoji="0"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3224" y="1278941"/>
            <a:ext cx="7754990" cy="2292935"/>
          </a:xfrm>
          <a:prstGeom prst="rect">
            <a:avLst/>
          </a:prstGeom>
          <a:noFill/>
          <a:ln w="9525">
            <a:noFill/>
            <a:miter lim="800000"/>
          </a:ln>
          <a:effectLst/>
        </p:spPr>
        <p:txBody>
          <a:bodyPr wrap="square">
            <a:spAutoFit/>
          </a:bodyPr>
          <a:lstStyle/>
          <a:p>
            <a:pPr marL="457200" indent="-457200" algn="just">
              <a:lnSpc>
                <a:spcPct val="100000"/>
              </a:lnSpc>
              <a:buFontTx/>
              <a:buBlip>
                <a:blip r:embed="rId3"/>
              </a:buBlip>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序偶</a:t>
            </a: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2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2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2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2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2200" b="1" i="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2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为第一元素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en-US" sz="22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为第二元素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00000"/>
              </a:lnSpc>
              <a:buFontTx/>
              <a:buBlip>
                <a:blip r:embed="rId3"/>
              </a:buBlip>
            </a:pP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200" b="1" i="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前驱元素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00000"/>
              </a:lnSpc>
              <a:buFontTx/>
              <a:buBlip>
                <a:blip r:embed="rId3"/>
              </a:buBlip>
            </a:pP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后继元素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00000"/>
              </a:lnSpc>
              <a:buFontTx/>
              <a:buBlip>
                <a:blip r:embed="rId3"/>
              </a:buBlip>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若某个</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元素</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没有前驱元素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，则称该元素为</a:t>
            </a:r>
            <a:r>
              <a:rPr lang="zh-CN" altLang="en-US" sz="22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开始元素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；若某个元素没有后继元素，则称该元素为</a:t>
            </a:r>
            <a:r>
              <a:rPr lang="zh-CN" altLang="en-US" sz="22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终端元素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9879" name="Text Box 1031"/>
          <p:cNvSpPr txBox="1">
            <a:spLocks noChangeArrowheads="1"/>
          </p:cNvSpPr>
          <p:nvPr/>
        </p:nvSpPr>
        <p:spPr bwMode="auto">
          <a:xfrm>
            <a:off x="428596" y="549275"/>
            <a:ext cx="4929222" cy="461665"/>
          </a:xfrm>
          <a:prstGeom prst="rect">
            <a:avLst/>
          </a:prstGeom>
          <a:noFill/>
          <a:ln w="9525">
            <a:noFill/>
            <a:miter lim="800000"/>
          </a:ln>
          <a:effectLst/>
        </p:spPr>
        <p:txBody>
          <a:bodyPr wrap="square">
            <a:spAutoFit/>
          </a:bodyPr>
          <a:lstStyle/>
          <a:p>
            <a:pPr algn="l">
              <a:lnSpc>
                <a:spcPct val="100000"/>
              </a:lnSpc>
            </a:pPr>
            <a:r>
              <a:rPr kumimoji="0"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每个关系</a:t>
            </a:r>
            <a:r>
              <a:rPr kumimoji="0" lang="zh-CN" altLang="en-US"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kumimoji="0"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用若干个序偶来表示</a:t>
            </a:r>
            <a:r>
              <a:rPr kumimoji="0"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TextBox 3"/>
          <p:cNvSpPr txBox="1"/>
          <p:nvPr/>
        </p:nvSpPr>
        <p:spPr>
          <a:xfrm>
            <a:off x="571472" y="4000504"/>
            <a:ext cx="8072494" cy="363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smtClean="0">
                <a:solidFill>
                  <a:srgbClr val="6600CC"/>
                </a:solidFill>
                <a:ea typeface="楷体" panose="02010609060101010101" pitchFamily="49" charset="-122"/>
                <a:cs typeface="Times New Roman" panose="02020603050405020304" pitchFamily="18" charset="0"/>
              </a:rPr>
              <a:t>序偶</a:t>
            </a:r>
            <a:r>
              <a:rPr lang="en-US" altLang="zh-CN" sz="2200" smtClean="0">
                <a:solidFill>
                  <a:srgbClr val="6600CC"/>
                </a:solidFill>
                <a:ea typeface="楷体" panose="02010609060101010101" pitchFamily="49" charset="-122"/>
                <a:cs typeface="Times New Roman" panose="02020603050405020304" pitchFamily="18" charset="0"/>
              </a:rPr>
              <a:t>&lt;</a:t>
            </a:r>
            <a:r>
              <a:rPr lang="en-US" altLang="zh-CN" sz="2200" i="1" smtClean="0">
                <a:solidFill>
                  <a:srgbClr val="6600CC"/>
                </a:solidFill>
                <a:ea typeface="楷体" panose="02010609060101010101" pitchFamily="49" charset="-122"/>
                <a:cs typeface="Times New Roman" panose="02020603050405020304" pitchFamily="18" charset="0"/>
              </a:rPr>
              <a:t>x</a:t>
            </a:r>
            <a:r>
              <a:rPr lang="zh-CN" altLang="en-US" sz="2200" i="1" smtClean="0">
                <a:solidFill>
                  <a:srgbClr val="6600CC"/>
                </a:solidFill>
                <a:ea typeface="楷体" panose="02010609060101010101" pitchFamily="49" charset="-122"/>
                <a:cs typeface="Times New Roman" panose="02020603050405020304" pitchFamily="18" charset="0"/>
              </a:rPr>
              <a:t>，</a:t>
            </a:r>
            <a:r>
              <a:rPr lang="en-US" altLang="zh-CN" sz="2200" i="1" smtClean="0">
                <a:solidFill>
                  <a:srgbClr val="6600CC"/>
                </a:solidFill>
                <a:ea typeface="楷体" panose="02010609060101010101" pitchFamily="49" charset="-122"/>
                <a:cs typeface="Times New Roman" panose="02020603050405020304" pitchFamily="18" charset="0"/>
              </a:rPr>
              <a:t>y</a:t>
            </a:r>
            <a:r>
              <a:rPr lang="en-US" altLang="zh-CN" sz="2200" smtClean="0">
                <a:solidFill>
                  <a:srgbClr val="6600CC"/>
                </a:solidFill>
                <a:ea typeface="楷体" panose="02010609060101010101" pitchFamily="49" charset="-122"/>
                <a:cs typeface="Times New Roman" panose="02020603050405020304" pitchFamily="18" charset="0"/>
              </a:rPr>
              <a:t>&gt;</a:t>
            </a:r>
            <a:r>
              <a:rPr lang="zh-CN" altLang="en-US" sz="2200" smtClean="0">
                <a:solidFill>
                  <a:srgbClr val="6600CC"/>
                </a:solidFill>
                <a:ea typeface="楷体" panose="02010609060101010101" pitchFamily="49" charset="-122"/>
                <a:cs typeface="Times New Roman" panose="02020603050405020304" pitchFamily="18" charset="0"/>
              </a:rPr>
              <a:t>表示</a:t>
            </a:r>
            <a:r>
              <a:rPr lang="en-US" altLang="zh-CN" sz="2200" i="1" smtClean="0">
                <a:solidFill>
                  <a:srgbClr val="6600CC"/>
                </a:solidFill>
                <a:ea typeface="楷体" panose="02010609060101010101" pitchFamily="49" charset="-122"/>
                <a:cs typeface="Times New Roman" panose="02020603050405020304" pitchFamily="18" charset="0"/>
              </a:rPr>
              <a:t>x</a:t>
            </a:r>
            <a:r>
              <a:rPr lang="zh-CN" altLang="en-US" sz="2200" smtClean="0">
                <a:solidFill>
                  <a:srgbClr val="6600CC"/>
                </a:solidFill>
                <a:ea typeface="楷体" panose="02010609060101010101" pitchFamily="49" charset="-122"/>
                <a:cs typeface="Times New Roman" panose="02020603050405020304" pitchFamily="18" charset="0"/>
              </a:rPr>
              <a:t>、</a:t>
            </a:r>
            <a:r>
              <a:rPr lang="en-US" altLang="zh-CN" sz="2200" i="1" smtClean="0">
                <a:solidFill>
                  <a:srgbClr val="6600CC"/>
                </a:solidFill>
                <a:ea typeface="楷体" panose="02010609060101010101" pitchFamily="49" charset="-122"/>
                <a:cs typeface="Times New Roman" panose="02020603050405020304" pitchFamily="18" charset="0"/>
              </a:rPr>
              <a:t>y</a:t>
            </a:r>
            <a:r>
              <a:rPr lang="zh-CN" altLang="en-US" sz="2200" smtClean="0">
                <a:solidFill>
                  <a:srgbClr val="6600CC"/>
                </a:solidFill>
                <a:ea typeface="楷体" panose="02010609060101010101" pitchFamily="49" charset="-122"/>
                <a:cs typeface="Times New Roman" panose="02020603050405020304" pitchFamily="18" charset="0"/>
              </a:rPr>
              <a:t>是有向的，序偶</a:t>
            </a:r>
            <a:r>
              <a:rPr lang="en-US" altLang="zh-CN" sz="2200" smtClean="0">
                <a:solidFill>
                  <a:srgbClr val="6600CC"/>
                </a:solidFill>
                <a:ea typeface="楷体" panose="02010609060101010101" pitchFamily="49" charset="-122"/>
                <a:cs typeface="Times New Roman" panose="02020603050405020304" pitchFamily="18" charset="0"/>
              </a:rPr>
              <a:t>(</a:t>
            </a:r>
            <a:r>
              <a:rPr lang="en-US" altLang="zh-CN" sz="2200" i="1" smtClean="0">
                <a:solidFill>
                  <a:srgbClr val="6600CC"/>
                </a:solidFill>
                <a:ea typeface="楷体" panose="02010609060101010101" pitchFamily="49" charset="-122"/>
                <a:cs typeface="Times New Roman" panose="02020603050405020304" pitchFamily="18" charset="0"/>
              </a:rPr>
              <a:t>x</a:t>
            </a:r>
            <a:r>
              <a:rPr lang="zh-CN" altLang="en-US" sz="2200" i="1" smtClean="0">
                <a:solidFill>
                  <a:srgbClr val="6600CC"/>
                </a:solidFill>
                <a:ea typeface="楷体" panose="02010609060101010101" pitchFamily="49" charset="-122"/>
                <a:cs typeface="Times New Roman" panose="02020603050405020304" pitchFamily="18" charset="0"/>
              </a:rPr>
              <a:t>，</a:t>
            </a:r>
            <a:r>
              <a:rPr lang="en-US" altLang="zh-CN" sz="2200" i="1" smtClean="0">
                <a:solidFill>
                  <a:srgbClr val="6600CC"/>
                </a:solidFill>
                <a:ea typeface="楷体" panose="02010609060101010101" pitchFamily="49" charset="-122"/>
                <a:cs typeface="Times New Roman" panose="02020603050405020304" pitchFamily="18" charset="0"/>
              </a:rPr>
              <a:t>y</a:t>
            </a:r>
            <a:r>
              <a:rPr lang="en-US" altLang="zh-CN" sz="2200" smtClean="0">
                <a:solidFill>
                  <a:srgbClr val="6600CC"/>
                </a:solidFill>
                <a:ea typeface="楷体" panose="02010609060101010101" pitchFamily="49" charset="-122"/>
                <a:cs typeface="Times New Roman" panose="02020603050405020304" pitchFamily="18" charset="0"/>
              </a:rPr>
              <a:t>)</a:t>
            </a:r>
            <a:r>
              <a:rPr lang="zh-CN" altLang="en-US" sz="2200" smtClean="0">
                <a:solidFill>
                  <a:srgbClr val="6600CC"/>
                </a:solidFill>
                <a:ea typeface="楷体" panose="02010609060101010101" pitchFamily="49" charset="-122"/>
                <a:cs typeface="Times New Roman" panose="02020603050405020304" pitchFamily="18" charset="0"/>
              </a:rPr>
              <a:t>表示</a:t>
            </a:r>
            <a:r>
              <a:rPr lang="en-US" altLang="zh-CN" sz="2200" i="1" smtClean="0">
                <a:solidFill>
                  <a:srgbClr val="6600CC"/>
                </a:solidFill>
                <a:ea typeface="楷体" panose="02010609060101010101" pitchFamily="49" charset="-122"/>
                <a:cs typeface="Times New Roman" panose="02020603050405020304" pitchFamily="18" charset="0"/>
              </a:rPr>
              <a:t>x</a:t>
            </a:r>
            <a:r>
              <a:rPr lang="zh-CN" altLang="en-US" sz="2200" smtClean="0">
                <a:solidFill>
                  <a:srgbClr val="6600CC"/>
                </a:solidFill>
                <a:ea typeface="楷体" panose="02010609060101010101" pitchFamily="49" charset="-122"/>
                <a:cs typeface="Times New Roman" panose="02020603050405020304" pitchFamily="18" charset="0"/>
              </a:rPr>
              <a:t>、</a:t>
            </a:r>
            <a:r>
              <a:rPr lang="en-US" altLang="zh-CN" sz="2200" i="1" smtClean="0">
                <a:solidFill>
                  <a:srgbClr val="6600CC"/>
                </a:solidFill>
                <a:ea typeface="楷体" panose="02010609060101010101" pitchFamily="49" charset="-122"/>
                <a:cs typeface="Times New Roman" panose="02020603050405020304" pitchFamily="18" charset="0"/>
              </a:rPr>
              <a:t>y</a:t>
            </a:r>
            <a:r>
              <a:rPr lang="zh-CN" altLang="en-US" sz="2200" smtClean="0">
                <a:solidFill>
                  <a:srgbClr val="6600CC"/>
                </a:solidFill>
                <a:ea typeface="楷体" panose="02010609060101010101" pitchFamily="49" charset="-122"/>
                <a:cs typeface="Times New Roman" panose="02020603050405020304" pitchFamily="18" charset="0"/>
              </a:rPr>
              <a:t>是无向的</a:t>
            </a:r>
            <a:endParaRPr lang="zh-CN" altLang="en-US" sz="2200">
              <a:solidFill>
                <a:srgbClr val="6600CC"/>
              </a:solidFill>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51153"/>
            <a:ext cx="2663115" cy="502702"/>
          </a:xfrm>
          <a:prstGeom prst="rect">
            <a:avLst/>
          </a:prstGeom>
          <a:noFill/>
        </p:spPr>
        <p:txBody>
          <a:bodyPr wrap="square" rtlCol="0">
            <a:spAutoFit/>
          </a:bodyPr>
          <a:lstStyle/>
          <a:p>
            <a:pPr algn="just">
              <a:lnSpc>
                <a:spcPts val="3200"/>
              </a:lnSpc>
            </a:pPr>
            <a:r>
              <a:rPr lang="zh-CN" altLang="en-US" smtClean="0">
                <a:solidFill>
                  <a:srgbClr val="3333CC"/>
                </a:solidFill>
                <a:ea typeface="楷体" panose="02010609060101010101" pitchFamily="49" charset="-122"/>
                <a:cs typeface="Times New Roman" panose="02020603050405020304" pitchFamily="18" charset="0"/>
              </a:rPr>
              <a:t>二元组</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逻辑表示：</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 name="TextBox 5"/>
          <p:cNvSpPr txBox="1"/>
          <p:nvPr/>
        </p:nvSpPr>
        <p:spPr>
          <a:xfrm>
            <a:off x="857224" y="5394095"/>
            <a:ext cx="7235146" cy="513575"/>
          </a:xfrm>
          <a:prstGeom prst="rect">
            <a:avLst/>
          </a:prstGeom>
        </p:spPr>
        <p:style>
          <a:lnRef idx="1">
            <a:schemeClr val="accent6"/>
          </a:lnRef>
          <a:fillRef idx="2">
            <a:schemeClr val="accent6"/>
          </a:fillRef>
          <a:effectRef idx="1">
            <a:schemeClr val="accent6"/>
          </a:effectRef>
          <a:fontRef idx="minor">
            <a:schemeClr val="dk1"/>
          </a:fontRef>
        </p:style>
        <p:txBody>
          <a:bodyPr wrap="square" tIns="144000" bIns="72000" rtlCol="0">
            <a:spAutoFit/>
          </a:bodyPr>
          <a:lstStyle/>
          <a:p>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&lt;1,8&gt;</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&lt;8,34&gt;</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&lt;34,20&gt;</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&lt;20,12&gt;</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&lt;12,26&gt;</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&lt;26,5&gt;</a:t>
            </a:r>
            <a:endParaRPr lang="zh-CN" altLang="en-US" sz="2200"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82692024"/>
              </p:ext>
            </p:extLst>
          </p:nvPr>
        </p:nvGraphicFramePr>
        <p:xfrm>
          <a:off x="1785917" y="692696"/>
          <a:ext cx="4000528" cy="3169920"/>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045036">
                  <a:extLst>
                    <a:ext uri="{9D8B030D-6E8A-4147-A177-3AD203B41FA5}">
                      <a16:colId xmlns:a16="http://schemas.microsoft.com/office/drawing/2014/main" xmlns="" val="20000"/>
                    </a:ext>
                  </a:extLst>
                </a:gridCol>
                <a:gridCol w="1045036">
                  <a:extLst>
                    <a:ext uri="{9D8B030D-6E8A-4147-A177-3AD203B41FA5}">
                      <a16:colId xmlns:a16="http://schemas.microsoft.com/office/drawing/2014/main" xmlns="" val="20001"/>
                    </a:ext>
                  </a:extLst>
                </a:gridCol>
                <a:gridCol w="1045036">
                  <a:extLst>
                    <a:ext uri="{9D8B030D-6E8A-4147-A177-3AD203B41FA5}">
                      <a16:colId xmlns:a16="http://schemas.microsoft.com/office/drawing/2014/main" xmlns="" val="20002"/>
                    </a:ext>
                  </a:extLst>
                </a:gridCol>
                <a:gridCol w="865420">
                  <a:extLst>
                    <a:ext uri="{9D8B030D-6E8A-4147-A177-3AD203B41FA5}">
                      <a16:colId xmlns:a16="http://schemas.microsoft.com/office/drawing/2014/main" xmlns="" val="20003"/>
                    </a:ext>
                  </a:extLst>
                </a:gridCol>
              </a:tblGrid>
              <a:tr h="3609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学号</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姓名</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性别</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班号</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extLst>
                  <a:ext uri="{0D108BD9-81ED-4DB2-BD59-A6C34878D82A}">
                    <a16:rowId xmlns:a16="http://schemas.microsoft.com/office/drawing/2014/main" xmlns="" val="10000"/>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张斌</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1"/>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刘丽</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2"/>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34</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李英</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3"/>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陈华</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4"/>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王奇</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5"/>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26</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董强</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6"/>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王萍</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7"/>
                  </a:ext>
                </a:extLst>
              </a:tr>
            </a:tbl>
          </a:graphicData>
        </a:graphic>
      </p:graphicFrame>
      <p:sp>
        <p:nvSpPr>
          <p:cNvPr id="9" name="TextBox 8"/>
          <p:cNvSpPr txBox="1"/>
          <p:nvPr/>
        </p:nvSpPr>
        <p:spPr>
          <a:xfrm>
            <a:off x="4071934" y="4193158"/>
            <a:ext cx="3143272" cy="338554"/>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每个学生记录用学号标识</a:t>
            </a:r>
            <a:endParaRPr lang="zh-CN" altLang="en-US" sz="2000"/>
          </a:p>
        </p:txBody>
      </p:sp>
      <p:sp>
        <p:nvSpPr>
          <p:cNvPr id="10" name="下箭头 9"/>
          <p:cNvSpPr/>
          <p:nvPr/>
        </p:nvSpPr>
        <p:spPr>
          <a:xfrm>
            <a:off x="3857620" y="4050282"/>
            <a:ext cx="142876"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 name="幻灯片编号占位符 6"/>
          <p:cNvSpPr>
            <a:spLocks noGrp="1"/>
          </p:cNvSpPr>
          <p:nvPr>
            <p:ph type="sldNum" sz="quarter" idx="12"/>
          </p:nvPr>
        </p:nvSpPr>
        <p:spPr/>
        <p:txBody>
          <a:bodyPr/>
          <a:lstStyle/>
          <a:p>
            <a:fld id="{67864EE2-EAB3-4814-A7EB-820BD7610F1E}" type="slidenum">
              <a:rPr lang="en-US" altLang="zh-CN" smtClean="0"/>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28596" y="357166"/>
            <a:ext cx="5000660" cy="461665"/>
          </a:xfrm>
          <a:prstGeom prst="rect">
            <a:avLst/>
          </a:prstGeom>
          <a:noFill/>
          <a:ln w="9525">
            <a:noFill/>
            <a:miter lim="800000"/>
          </a:ln>
          <a:effectLst/>
        </p:spPr>
        <p:txBody>
          <a:bodyPr wrap="square">
            <a:spAutoFit/>
          </a:bodyPr>
          <a:lstStyle/>
          <a:p>
            <a:pPr algn="l">
              <a:lnSpc>
                <a:spcPct val="100000"/>
              </a:lnSpc>
            </a:pP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例如，如下数据为一</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个矩阵：      </a:t>
            </a:r>
          </a:p>
        </p:txBody>
      </p:sp>
      <p:sp>
        <p:nvSpPr>
          <p:cNvPr id="79876" name="Text Box 4"/>
          <p:cNvSpPr txBox="1">
            <a:spLocks noChangeArrowheads="1"/>
          </p:cNvSpPr>
          <p:nvPr/>
        </p:nvSpPr>
        <p:spPr bwMode="auto">
          <a:xfrm>
            <a:off x="428596" y="2492377"/>
            <a:ext cx="8358214" cy="273921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lnSpc>
                <a:spcPct val="100000"/>
              </a:lnSpc>
            </a:pP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对应的二元组表示为</a:t>
            </a:r>
            <a:r>
              <a:rPr lang="en-US" altLang="zh-CN" sz="22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2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，其中：</a:t>
            </a:r>
          </a:p>
          <a:p>
            <a:pPr algn="l">
              <a:lnSpc>
                <a:spcPct val="100000"/>
              </a:lnSpc>
            </a:pP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a:t>
            </a:r>
            <a:r>
              <a:rPr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11</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表示</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行关系</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表</a:t>
            </a:r>
            <a:r>
              <a:rPr lang="zh-CN" altLang="en-US"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示列关系</a:t>
            </a:r>
          </a:p>
          <a:p>
            <a:pPr algn="l">
              <a:lnSpc>
                <a:spcPct val="100000"/>
              </a:lnSpc>
            </a:pPr>
            <a:r>
              <a:rPr lang="zh-CN" altLang="en-US" sz="20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={&lt;2,6</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6,3</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3,1</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8,12</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12,7</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7,4</a:t>
            </a:r>
            <a:r>
              <a:rPr lang="en-US"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pPr>
            <a:r>
              <a:rPr lang="en-US" altLang="zh-CN" sz="2000" smtClean="0">
                <a:solidFill>
                  <a:srgbClr val="C00000"/>
                </a:solidFill>
                <a:ea typeface="楷体" panose="02010609060101010101" pitchFamily="49" charset="-122"/>
                <a:cs typeface="Times New Roman" panose="02020603050405020304" pitchFamily="18" charset="0"/>
              </a:rPr>
              <a:t>               </a:t>
            </a:r>
            <a:r>
              <a:rPr lang="en-US"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5,10</a:t>
            </a:r>
            <a:r>
              <a:rPr lang="en-US" altLang="zh-CN"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  </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&lt;10,9</a:t>
            </a:r>
            <a:r>
              <a:rPr lang="en-US"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ea typeface="楷体" panose="02010609060101010101" pitchFamily="49" charset="-122"/>
                <a:cs typeface="Times New Roman" panose="02020603050405020304" pitchFamily="18" charset="0"/>
              </a:rPr>
              <a:t>&lt;</a:t>
            </a:r>
            <a:r>
              <a:rPr lang="en-US"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9,11</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&gt;}</a:t>
            </a:r>
          </a:p>
          <a:p>
            <a:pPr algn="l">
              <a:lnSpc>
                <a:spcPct val="100000"/>
              </a:lnSpc>
            </a:pP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solidFill>
                  <a:srgbClr val="339933"/>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err="1">
                <a:solidFill>
                  <a:srgbClr val="339933"/>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={&lt;2,8</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8,5</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6,12</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12,10</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3,7</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7,9</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  </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&lt;1,4</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&lt;4,11&gt;}</a:t>
            </a:r>
          </a:p>
        </p:txBody>
      </p:sp>
      <p:grpSp>
        <p:nvGrpSpPr>
          <p:cNvPr id="26" name="组合 25"/>
          <p:cNvGrpSpPr/>
          <p:nvPr/>
        </p:nvGrpSpPr>
        <p:grpSpPr>
          <a:xfrm>
            <a:off x="1212826" y="1000108"/>
            <a:ext cx="2001852" cy="1144596"/>
            <a:chOff x="1212826" y="1000108"/>
            <a:chExt cx="2001852" cy="1144596"/>
          </a:xfrm>
        </p:grpSpPr>
        <p:cxnSp>
          <p:nvCxnSpPr>
            <p:cNvPr id="7" name="直接连接符 6"/>
            <p:cNvCxnSpPr/>
            <p:nvPr/>
          </p:nvCxnSpPr>
          <p:spPr>
            <a:xfrm rot="5400000">
              <a:off x="642116" y="1571612"/>
              <a:ext cx="1143008"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213620" y="2143116"/>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3620" y="1000108"/>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27934" y="1111077"/>
              <a:ext cx="357190" cy="246221"/>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12" name="TextBox 11"/>
            <p:cNvSpPr txBox="1"/>
            <p:nvPr/>
          </p:nvSpPr>
          <p:spPr>
            <a:xfrm>
              <a:off x="1856562" y="1111077"/>
              <a:ext cx="357190" cy="246221"/>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13" name="TextBox 12"/>
            <p:cNvSpPr txBox="1"/>
            <p:nvPr/>
          </p:nvSpPr>
          <p:spPr>
            <a:xfrm>
              <a:off x="2285984" y="1111077"/>
              <a:ext cx="357190" cy="246221"/>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4" name="TextBox 13"/>
            <p:cNvSpPr txBox="1"/>
            <p:nvPr/>
          </p:nvSpPr>
          <p:spPr>
            <a:xfrm>
              <a:off x="2713818" y="1111077"/>
              <a:ext cx="357190" cy="246221"/>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5" name="TextBox 14"/>
            <p:cNvSpPr txBox="1"/>
            <p:nvPr/>
          </p:nvSpPr>
          <p:spPr>
            <a:xfrm>
              <a:off x="1427934" y="1452486"/>
              <a:ext cx="357190" cy="246221"/>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16" name="TextBox 15"/>
            <p:cNvSpPr txBox="1"/>
            <p:nvPr/>
          </p:nvSpPr>
          <p:spPr>
            <a:xfrm>
              <a:off x="1856562" y="1452486"/>
              <a:ext cx="357190" cy="246221"/>
            </a:xfrm>
            <a:prstGeom prst="rect">
              <a:avLst/>
            </a:prstGeom>
            <a:noFill/>
          </p:spPr>
          <p:txBody>
            <a:bodyPr wrap="square" lIns="0" tIns="0" rIns="0" bIns="0" rtlCol="0">
              <a:spAutoFit/>
            </a:bodyPr>
            <a:lstStyle/>
            <a:p>
              <a:r>
                <a:rPr lang="en-US" altLang="zh-CN" sz="2000" dirty="0" smtClean="0"/>
                <a:t>12</a:t>
              </a:r>
              <a:endParaRPr lang="zh-CN" altLang="en-US" sz="2000" dirty="0"/>
            </a:p>
          </p:txBody>
        </p:sp>
        <p:sp>
          <p:nvSpPr>
            <p:cNvPr id="17" name="TextBox 16"/>
            <p:cNvSpPr txBox="1"/>
            <p:nvPr/>
          </p:nvSpPr>
          <p:spPr>
            <a:xfrm>
              <a:off x="2285984" y="1452486"/>
              <a:ext cx="357190" cy="246221"/>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18" name="TextBox 17"/>
            <p:cNvSpPr txBox="1"/>
            <p:nvPr/>
          </p:nvSpPr>
          <p:spPr>
            <a:xfrm>
              <a:off x="2713818" y="1452486"/>
              <a:ext cx="357190" cy="246221"/>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19" name="TextBox 18"/>
            <p:cNvSpPr txBox="1"/>
            <p:nvPr/>
          </p:nvSpPr>
          <p:spPr>
            <a:xfrm>
              <a:off x="1427934" y="1825457"/>
              <a:ext cx="357190" cy="246221"/>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20" name="TextBox 19"/>
            <p:cNvSpPr txBox="1"/>
            <p:nvPr/>
          </p:nvSpPr>
          <p:spPr>
            <a:xfrm>
              <a:off x="1856562" y="1825457"/>
              <a:ext cx="357190" cy="246221"/>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21" name="TextBox 20"/>
            <p:cNvSpPr txBox="1"/>
            <p:nvPr/>
          </p:nvSpPr>
          <p:spPr>
            <a:xfrm>
              <a:off x="2285984" y="1825457"/>
              <a:ext cx="357190" cy="246221"/>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22" name="TextBox 21"/>
            <p:cNvSpPr txBox="1"/>
            <p:nvPr/>
          </p:nvSpPr>
          <p:spPr>
            <a:xfrm>
              <a:off x="2713818" y="1825457"/>
              <a:ext cx="357190" cy="246221"/>
            </a:xfrm>
            <a:prstGeom prst="rect">
              <a:avLst/>
            </a:prstGeom>
            <a:noFill/>
          </p:spPr>
          <p:txBody>
            <a:bodyPr wrap="square" lIns="0" tIns="0" rIns="0" bIns="0" rtlCol="0">
              <a:spAutoFit/>
            </a:bodyPr>
            <a:lstStyle/>
            <a:p>
              <a:r>
                <a:rPr lang="en-US" altLang="zh-CN" sz="2000" dirty="0" smtClean="0"/>
                <a:t>11</a:t>
              </a:r>
              <a:endParaRPr lang="zh-CN" altLang="en-US" sz="2000" dirty="0"/>
            </a:p>
          </p:txBody>
        </p:sp>
        <p:cxnSp>
          <p:nvCxnSpPr>
            <p:cNvPr id="23" name="直接连接符 22"/>
            <p:cNvCxnSpPr/>
            <p:nvPr/>
          </p:nvCxnSpPr>
          <p:spPr>
            <a:xfrm rot="5400000">
              <a:off x="2642380" y="1571612"/>
              <a:ext cx="1143008"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071008" y="2143116"/>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71008" y="1000108"/>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grpSp>
      <p:sp>
        <p:nvSpPr>
          <p:cNvPr id="5" name="幻灯片编号占位符 4"/>
          <p:cNvSpPr>
            <a:spLocks noGrp="1"/>
          </p:cNvSpPr>
          <p:nvPr>
            <p:ph type="sldNum" sz="quarter" idx="12"/>
          </p:nvPr>
        </p:nvSpPr>
        <p:spPr/>
        <p:txBody>
          <a:bodyPr/>
          <a:lstStyle/>
          <a:p>
            <a:fld id="{7AF016A1-9F15-429F-9EFD-84004B73C732}" type="slidenum">
              <a:rPr lang="en-US" altLang="zh-CN" smtClean="0"/>
              <a:t>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subTnLst>
                                    <p:audio>
                                      <p:cMediaNode mute="1">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642910" y="1357298"/>
            <a:ext cx="7429552" cy="1107996"/>
          </a:xfrm>
          <a:prstGeom prst="rect">
            <a:avLst/>
          </a:prstGeom>
          <a:noFill/>
          <a:ln w="9525">
            <a:noFill/>
            <a:miter lim="800000"/>
          </a:ln>
          <a:effectLst/>
        </p:spPr>
        <p:txBody>
          <a:bodyPr wrap="square">
            <a:spAutoFit/>
          </a:bodyPr>
          <a:lstStyle/>
          <a:p>
            <a:pPr algn="l">
              <a:lnSpc>
                <a:spcPct val="150000"/>
              </a:lnSpc>
            </a:pP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在</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学生表中，用学号标识每个学生记录，其逻辑结构</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用图形</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表示如下：</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a:off x="1603108"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1</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sp>
        <p:nvSpPr>
          <p:cNvPr id="20" name="椭圆 19"/>
          <p:cNvSpPr/>
          <p:nvPr/>
        </p:nvSpPr>
        <p:spPr>
          <a:xfrm>
            <a:off x="2460364"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8</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sp>
        <p:nvSpPr>
          <p:cNvPr id="21" name="椭圆 20"/>
          <p:cNvSpPr/>
          <p:nvPr/>
        </p:nvSpPr>
        <p:spPr>
          <a:xfrm>
            <a:off x="3317620"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34</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sp>
        <p:nvSpPr>
          <p:cNvPr id="23" name="椭圆 22"/>
          <p:cNvSpPr/>
          <p:nvPr/>
        </p:nvSpPr>
        <p:spPr>
          <a:xfrm>
            <a:off x="4174876"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20</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a:off x="2138987"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996055"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829749"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5032132"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12</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sp>
        <p:nvSpPr>
          <p:cNvPr id="33" name="椭圆 32"/>
          <p:cNvSpPr/>
          <p:nvPr/>
        </p:nvSpPr>
        <p:spPr>
          <a:xfrm>
            <a:off x="5889388"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26</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sp>
        <p:nvSpPr>
          <p:cNvPr id="34" name="椭圆 33"/>
          <p:cNvSpPr/>
          <p:nvPr/>
        </p:nvSpPr>
        <p:spPr>
          <a:xfrm>
            <a:off x="6746644" y="3031876"/>
            <a:ext cx="540000" cy="540000"/>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smtClean="0">
                <a:solidFill>
                  <a:srgbClr val="3333CC"/>
                </a:solidFill>
                <a:latin typeface="Times New Roman" panose="02020603050405020304" pitchFamily="18" charset="0"/>
                <a:cs typeface="Times New Roman" panose="02020603050405020304" pitchFamily="18" charset="0"/>
              </a:rPr>
              <a:t>5</a:t>
            </a:r>
            <a:endParaRPr lang="zh-CN" altLang="en-US" sz="1800" dirty="0">
              <a:solidFill>
                <a:srgbClr val="3333CC"/>
              </a:solidFill>
              <a:latin typeface="Times New Roman" panose="02020603050405020304" pitchFamily="18" charset="0"/>
              <a:cs typeface="Times New Roman" panose="02020603050405020304" pitchFamily="18" charset="0"/>
            </a:endParaRPr>
          </a:p>
        </p:txBody>
      </p:sp>
      <p:cxnSp>
        <p:nvCxnSpPr>
          <p:cNvPr id="35" name="直接箭头连接符 34"/>
          <p:cNvCxnSpPr/>
          <p:nvPr/>
        </p:nvCxnSpPr>
        <p:spPr>
          <a:xfrm>
            <a:off x="5556136"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389454" y="3301875"/>
            <a:ext cx="36000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710755"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7" name="Text Box 4"/>
          <p:cNvSpPr txBox="1">
            <a:spLocks noChangeArrowheads="1"/>
          </p:cNvSpPr>
          <p:nvPr/>
        </p:nvSpPr>
        <p:spPr bwMode="auto">
          <a:xfrm>
            <a:off x="642910" y="642918"/>
            <a:ext cx="5000660" cy="512445"/>
          </a:xfrm>
          <a:prstGeom prst="rect">
            <a:avLst/>
          </a:prstGeom>
          <a:effectLst>
            <a:glow rad="635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algn="l">
              <a:lnSpc>
                <a:spcPct val="100000"/>
              </a:lnSpc>
            </a:pPr>
            <a:r>
              <a:rPr kumimoji="0"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0"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c</a:t>
            </a:r>
            <a:r>
              <a:rPr kumimoji="0"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图形</a:t>
            </a:r>
            <a:endParaRPr kumimoji="0"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67864EE2-EAB3-4814-A7EB-820BD7610F1E}" type="slidenum">
              <a:rPr lang="en-US" altLang="zh-CN" smtClean="0"/>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50825" y="347345"/>
            <a:ext cx="4680585" cy="5232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存储结构</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TextBox 10"/>
          <p:cNvSpPr txBox="1"/>
          <p:nvPr/>
        </p:nvSpPr>
        <p:spPr>
          <a:xfrm>
            <a:off x="729211" y="5245014"/>
            <a:ext cx="5491835" cy="107228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lnSpc>
                <a:spcPts val="3400"/>
              </a:lnSpc>
              <a:buBlip>
                <a:blip r:embed="rId2"/>
              </a:buBlip>
            </a:pPr>
            <a:r>
              <a:rPr lang="zh-CN" altLang="en-US" sz="2200" b="1" dirty="0" smtClean="0">
                <a:solidFill>
                  <a:srgbClr val="3333CC"/>
                </a:solidFill>
                <a:latin typeface="楷体" panose="02010609060101010101" pitchFamily="49" charset="-122"/>
                <a:ea typeface="楷体" panose="02010609060101010101" pitchFamily="49" charset="-122"/>
              </a:rPr>
              <a:t>存储所有元素</a:t>
            </a:r>
          </a:p>
          <a:p>
            <a:pPr marL="457200" indent="-457200" algn="l">
              <a:lnSpc>
                <a:spcPts val="3400"/>
              </a:lnSpc>
              <a:buBlip>
                <a:blip r:embed="rId2"/>
              </a:buBlip>
            </a:pPr>
            <a:r>
              <a:rPr lang="zh-CN" altLang="en-US" sz="2200" b="1" dirty="0" smtClean="0">
                <a:solidFill>
                  <a:srgbClr val="3333CC"/>
                </a:solidFill>
                <a:latin typeface="楷体" panose="02010609060101010101" pitchFamily="49" charset="-122"/>
                <a:ea typeface="楷体" panose="02010609060101010101" pitchFamily="49" charset="-122"/>
              </a:rPr>
              <a:t>存储数据元素间的关系</a:t>
            </a:r>
          </a:p>
        </p:txBody>
      </p:sp>
      <p:sp>
        <p:nvSpPr>
          <p:cNvPr id="5" name="Text Box 2"/>
          <p:cNvSpPr txBox="1">
            <a:spLocks noChangeArrowheads="1"/>
          </p:cNvSpPr>
          <p:nvPr/>
        </p:nvSpPr>
        <p:spPr bwMode="auto">
          <a:xfrm>
            <a:off x="323528" y="1307322"/>
            <a:ext cx="8143932" cy="978729"/>
          </a:xfrm>
          <a:prstGeom prst="rect">
            <a:avLst/>
          </a:prstGeom>
          <a:noFill/>
          <a:ln w="9525">
            <a:noFill/>
            <a:miter lim="800000"/>
          </a:ln>
          <a:effectLst/>
        </p:spPr>
        <p:txBody>
          <a:bodyPr wrap="square">
            <a:spAutoFit/>
          </a:bodyPr>
          <a:lstStyle/>
          <a:p>
            <a:pPr algn="just">
              <a:lnSpc>
                <a:spcPct val="120000"/>
              </a:lnSpc>
            </a:pPr>
            <a:r>
              <a:rPr lang="zh-CN" altLang="en-US" b="1" dirty="0" smtClean="0">
                <a:solidFill>
                  <a:srgbClr val="3333CC"/>
                </a:solidFill>
                <a:latin typeface="楷体" panose="02010609060101010101" pitchFamily="49" charset="-122"/>
                <a:ea typeface="楷体" panose="02010609060101010101" pitchFamily="49" charset="-122"/>
              </a:rPr>
              <a:t>    数据</a:t>
            </a:r>
            <a:r>
              <a:rPr lang="zh-CN" altLang="en-US" b="1" dirty="0">
                <a:solidFill>
                  <a:srgbClr val="3333CC"/>
                </a:solidFill>
                <a:latin typeface="楷体" panose="02010609060101010101" pitchFamily="49" charset="-122"/>
                <a:ea typeface="楷体" panose="02010609060101010101" pitchFamily="49" charset="-122"/>
              </a:rPr>
              <a:t>在计算机存储器中的存储方式就是</a:t>
            </a:r>
            <a:r>
              <a:rPr lang="zh-CN" altLang="en-US" b="1" dirty="0">
                <a:solidFill>
                  <a:srgbClr val="FF0000"/>
                </a:solidFill>
                <a:latin typeface="楷体" panose="02010609060101010101" pitchFamily="49" charset="-122"/>
                <a:ea typeface="楷体" panose="02010609060101010101" pitchFamily="49" charset="-122"/>
              </a:rPr>
              <a:t>存储结构</a:t>
            </a:r>
            <a:r>
              <a:rPr lang="zh-CN" altLang="en-US" b="1" dirty="0" smtClean="0">
                <a:solidFill>
                  <a:srgbClr val="3333CC"/>
                </a:solidFill>
                <a:latin typeface="楷体" panose="02010609060101010101" pitchFamily="49" charset="-122"/>
                <a:ea typeface="楷体" panose="02010609060101010101" pitchFamily="49" charset="-122"/>
              </a:rPr>
              <a:t>。它是面向程序员的。       </a:t>
            </a:r>
            <a:endParaRPr lang="zh-CN" altLang="en-US" b="1" dirty="0">
              <a:solidFill>
                <a:srgbClr val="3333CC"/>
              </a:solidFill>
              <a:latin typeface="楷体" panose="02010609060101010101" pitchFamily="49" charset="-122"/>
              <a:ea typeface="楷体" panose="02010609060101010101" pitchFamily="49" charset="-122"/>
            </a:endParaRPr>
          </a:p>
        </p:txBody>
      </p:sp>
      <p:grpSp>
        <p:nvGrpSpPr>
          <p:cNvPr id="6" name="组合 12"/>
          <p:cNvGrpSpPr/>
          <p:nvPr/>
        </p:nvGrpSpPr>
        <p:grpSpPr>
          <a:xfrm>
            <a:off x="1168227" y="2868247"/>
            <a:ext cx="4951428" cy="1041049"/>
            <a:chOff x="1835150" y="1778000"/>
            <a:chExt cx="5257800" cy="720726"/>
          </a:xfrm>
        </p:grpSpPr>
        <p:sp>
          <p:nvSpPr>
            <p:cNvPr id="7" name="Rectangle 3"/>
            <p:cNvSpPr>
              <a:spLocks noChangeAspect="1" noChangeArrowheads="1"/>
            </p:cNvSpPr>
            <p:nvPr/>
          </p:nvSpPr>
          <p:spPr bwMode="auto">
            <a:xfrm>
              <a:off x="1835150" y="1778000"/>
              <a:ext cx="1657350" cy="7207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100000"/>
                </a:lnSpc>
                <a:spcBef>
                  <a:spcPct val="0"/>
                </a:spcBef>
              </a:pPr>
              <a:r>
                <a:rPr kumimoji="0" lang="zh-CN" altLang="en-US" sz="2000" b="1" dirty="0">
                  <a:solidFill>
                    <a:srgbClr val="3333CC"/>
                  </a:solidFill>
                  <a:latin typeface="楷体" panose="02010609060101010101" pitchFamily="49" charset="-122"/>
                  <a:ea typeface="楷体" panose="02010609060101010101" pitchFamily="49" charset="-122"/>
                </a:rPr>
                <a:t>逻辑结构</a:t>
              </a:r>
            </a:p>
          </p:txBody>
        </p:sp>
        <p:sp>
          <p:nvSpPr>
            <p:cNvPr id="8" name="Rectangle 4"/>
            <p:cNvSpPr>
              <a:spLocks noChangeAspect="1" noChangeArrowheads="1"/>
            </p:cNvSpPr>
            <p:nvPr/>
          </p:nvSpPr>
          <p:spPr bwMode="auto">
            <a:xfrm>
              <a:off x="5508625" y="1778001"/>
              <a:ext cx="1584325" cy="720725"/>
            </a:xfrm>
            <a:prstGeom prst="rect">
              <a:avLst/>
            </a:prstGeom>
            <a:gradFill flip="none" rotWithShape="0">
              <a:gsLst>
                <a:gs pos="0">
                  <a:schemeClr val="accent2">
                    <a:tint val="50000"/>
                    <a:satMod val="300000"/>
                  </a:schemeClr>
                </a:gs>
                <a:gs pos="35000">
                  <a:schemeClr val="accent2">
                    <a:tint val="37000"/>
                    <a:satMod val="300000"/>
                  </a:schemeClr>
                </a:gs>
                <a:gs pos="100000">
                  <a:schemeClr val="accent2">
                    <a:tint val="15000"/>
                    <a:satMod val="350000"/>
                  </a:schemeClr>
                </a:gs>
              </a:gsLst>
              <a:lin ang="0" scaled="0"/>
              <a:tileRect/>
            </a:gra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100000"/>
                </a:lnSpc>
                <a:spcBef>
                  <a:spcPct val="0"/>
                </a:spcBef>
              </a:pPr>
              <a:r>
                <a:rPr kumimoji="0" lang="zh-CN" altLang="en-US" sz="2000" b="1" dirty="0">
                  <a:solidFill>
                    <a:srgbClr val="3333CC"/>
                  </a:solidFill>
                  <a:latin typeface="楷体" panose="02010609060101010101" pitchFamily="49" charset="-122"/>
                  <a:ea typeface="楷体" panose="02010609060101010101" pitchFamily="49" charset="-122"/>
                </a:rPr>
                <a:t>存储结构</a:t>
              </a:r>
            </a:p>
          </p:txBody>
        </p:sp>
        <p:sp>
          <p:nvSpPr>
            <p:cNvPr id="13" name="Line 6"/>
            <p:cNvSpPr>
              <a:spLocks noChangeShapeType="1"/>
            </p:cNvSpPr>
            <p:nvPr/>
          </p:nvSpPr>
          <p:spPr bwMode="auto">
            <a:xfrm>
              <a:off x="3563938" y="2211388"/>
              <a:ext cx="1944687" cy="0"/>
            </a:xfrm>
            <a:prstGeom prst="line">
              <a:avLst/>
            </a:prstGeom>
            <a:noFill/>
            <a:ln w="38100">
              <a:solidFill>
                <a:srgbClr val="FF0000"/>
              </a:solidFill>
              <a:round/>
              <a:tailEnd type="stealth" w="med" len="lg"/>
            </a:ln>
            <a:effectLst/>
            <a:scene3d>
              <a:camera prst="orthographicFront"/>
              <a:lightRig rig="threePt" dir="t"/>
            </a:scene3d>
            <a:sp3d>
              <a:bevelT w="139700" prst="cross"/>
            </a:sp3d>
          </p:spPr>
          <p:txBody>
            <a:bodyPr wrap="none" anchor="ctr"/>
            <a:lstStyle/>
            <a:p>
              <a:endParaRPr lang="zh-CN" altLang="en-US"/>
            </a:p>
          </p:txBody>
        </p:sp>
        <p:sp>
          <p:nvSpPr>
            <p:cNvPr id="19" name="Text Box 7"/>
            <p:cNvSpPr txBox="1">
              <a:spLocks noChangeArrowheads="1"/>
            </p:cNvSpPr>
            <p:nvPr/>
          </p:nvSpPr>
          <p:spPr bwMode="auto">
            <a:xfrm>
              <a:off x="4068763" y="1866122"/>
              <a:ext cx="863600" cy="276999"/>
            </a:xfrm>
            <a:prstGeom prst="rect">
              <a:avLst/>
            </a:prstGeom>
            <a:noFill/>
            <a:ln w="9525">
              <a:noFill/>
              <a:miter lim="800000"/>
            </a:ln>
            <a:effectLst/>
          </p:spPr>
          <p:txBody>
            <a:bodyPr>
              <a:spAutoFit/>
            </a:bodyPr>
            <a:lstStyle/>
            <a:p>
              <a:pPr algn="l">
                <a:lnSpc>
                  <a:spcPct val="100000"/>
                </a:lnSpc>
              </a:pPr>
              <a:r>
                <a:rPr kumimoji="0" lang="zh-CN" altLang="en-US" sz="2000" dirty="0">
                  <a:solidFill>
                    <a:srgbClr val="0000FF"/>
                  </a:solidFill>
                  <a:latin typeface="楷体" panose="02010609060101010101" pitchFamily="49" charset="-122"/>
                  <a:ea typeface="楷体" panose="02010609060101010101" pitchFamily="49" charset="-122"/>
                </a:rPr>
                <a:t>映射</a:t>
              </a:r>
            </a:p>
          </p:txBody>
        </p:sp>
      </p:grpSp>
      <p:sp>
        <p:nvSpPr>
          <p:cNvPr id="20" name="Text Box 9"/>
          <p:cNvSpPr txBox="1">
            <a:spLocks noChangeArrowheads="1"/>
          </p:cNvSpPr>
          <p:nvPr/>
        </p:nvSpPr>
        <p:spPr bwMode="auto">
          <a:xfrm>
            <a:off x="572107" y="4491493"/>
            <a:ext cx="6143668" cy="60925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tIns="118800" bIns="118800">
            <a:spAutoFit/>
          </a:bodyPr>
          <a:lstStyle/>
          <a:p>
            <a:pPr algn="l">
              <a:lnSpc>
                <a:spcPct val="100000"/>
              </a:lnSpc>
            </a:pPr>
            <a:r>
              <a:rPr lang="zh-CN" altLang="en-US" dirty="0">
                <a:solidFill>
                  <a:srgbClr val="3333CC"/>
                </a:solidFill>
                <a:latin typeface="楷体" panose="02010609060101010101" pitchFamily="49" charset="-122"/>
                <a:ea typeface="楷体" panose="02010609060101010101" pitchFamily="49" charset="-122"/>
              </a:rPr>
              <a:t>设计存储结构的这种</a:t>
            </a:r>
            <a:r>
              <a:rPr kumimoji="0" lang="zh-CN" altLang="en-US" dirty="0">
                <a:solidFill>
                  <a:srgbClr val="3333CC"/>
                </a:solidFill>
                <a:latin typeface="楷体" panose="02010609060101010101" pitchFamily="49" charset="-122"/>
                <a:ea typeface="楷体" panose="02010609060101010101" pitchFamily="49" charset="-122"/>
              </a:rPr>
              <a:t>映射应满足两</a:t>
            </a:r>
            <a:r>
              <a:rPr kumimoji="0" lang="zh-CN" altLang="en-US" dirty="0" smtClean="0">
                <a:solidFill>
                  <a:srgbClr val="3333CC"/>
                </a:solidFill>
                <a:latin typeface="楷体" panose="02010609060101010101" pitchFamily="49" charset="-122"/>
                <a:ea typeface="楷体" panose="02010609060101010101" pitchFamily="49" charset="-122"/>
              </a:rPr>
              <a:t>个要求： </a:t>
            </a:r>
            <a:endParaRPr kumimoji="0" lang="zh-CN" altLang="en-US" dirty="0">
              <a:solidFill>
                <a:srgbClr val="3333CC"/>
              </a:solidFill>
              <a:latin typeface="楷体" panose="02010609060101010101" pitchFamily="49" charset="-122"/>
              <a:ea typeface="楷体" panose="02010609060101010101" pitchFamily="49" charset="-122"/>
            </a:endParaRPr>
          </a:p>
        </p:txBody>
      </p:sp>
      <p:sp>
        <p:nvSpPr>
          <p:cNvPr id="11" name="幻灯片编号占位符 10"/>
          <p:cNvSpPr>
            <a:spLocks noGrp="1"/>
          </p:cNvSpPr>
          <p:nvPr>
            <p:ph type="sldNum" sz="quarter" idx="12"/>
          </p:nvPr>
        </p:nvSpPr>
        <p:spPr/>
        <p:txBody>
          <a:bodyPr/>
          <a:lstStyle/>
          <a:p>
            <a:fld id="{7AF016A1-9F15-429F-9EFD-84004B73C732}" type="slidenum">
              <a:rPr lang="en-US" altLang="zh-CN" smtClean="0"/>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
                                            <p:txEl>
                                              <p:pRg st="0" end="0"/>
                                            </p:txEl>
                                          </p:spTgt>
                                        </p:tgtEl>
                                        <p:attrNameLst>
                                          <p:attrName>style.visibility</p:attrName>
                                        </p:attrNameLst>
                                      </p:cBhvr>
                                      <p:to>
                                        <p:strVal val="visible"/>
                                      </p:to>
                                    </p:set>
                                    <p:anim calcmode="discrete" valueType="clr">
                                      <p:cBhvr override="childStyle">
                                        <p:cTn id="11" dur="80"/>
                                        <p:tgtEl>
                                          <p:spTgt spid="2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8"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4">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25"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8" name="Text Box 6"/>
          <p:cNvSpPr txBox="1">
            <a:spLocks noChangeArrowheads="1"/>
          </p:cNvSpPr>
          <p:nvPr/>
        </p:nvSpPr>
        <p:spPr bwMode="auto">
          <a:xfrm>
            <a:off x="1043608" y="2787009"/>
            <a:ext cx="4182477" cy="2358489"/>
          </a:xfrm>
          <a:prstGeom prst="rect">
            <a:avLst/>
          </a:prstGeom>
        </p:spPr>
        <p:style>
          <a:lnRef idx="1">
            <a:schemeClr val="accent4"/>
          </a:lnRef>
          <a:fillRef idx="3">
            <a:schemeClr val="accent4"/>
          </a:fillRef>
          <a:effectRef idx="2">
            <a:schemeClr val="accent4"/>
          </a:effectRef>
          <a:fontRef idx="minor">
            <a:schemeClr val="lt1"/>
          </a:fontRef>
        </p:style>
        <p:txBody>
          <a:bodyPr wrap="square" lIns="144000" tIns="180000" bIns="144000">
            <a:spAutoFit/>
          </a:bodyPr>
          <a:lstStyle/>
          <a:p>
            <a:pPr algn="l" fontAlgn="t">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顺序存储结构</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algn="l" fontAlgn="t">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链式存储结构</a:t>
            </a:r>
            <a:endParaRPr lang="en-US" altLang="zh-CN" dirty="0" smtClean="0">
              <a:ea typeface="楷体" panose="02010609060101010101" pitchFamily="49" charset="-122"/>
              <a:cs typeface="Times New Roman" panose="02020603050405020304" pitchFamily="18" charset="0"/>
            </a:endParaRPr>
          </a:p>
          <a:p>
            <a:pPr algn="l" fontAlgn="t">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索引存储结构</a:t>
            </a:r>
            <a:endParaRPr lang="en-US" altLang="zh-CN" dirty="0" smtClean="0">
              <a:ea typeface="楷体" panose="02010609060101010101" pitchFamily="49" charset="-122"/>
              <a:cs typeface="Times New Roman" panose="02020603050405020304" pitchFamily="18" charset="0"/>
            </a:endParaRPr>
          </a:p>
          <a:p>
            <a:pPr algn="l" fontAlgn="t">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哈希（散列）存储结构</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539552" y="1372383"/>
            <a:ext cx="7858180" cy="913070"/>
          </a:xfrm>
          <a:prstGeom prst="rect">
            <a:avLst/>
          </a:prstGeom>
          <a:noFill/>
        </p:spPr>
        <p:txBody>
          <a:bodyPr wrap="square" rtlCol="0">
            <a:spAutoFit/>
          </a:bodyPr>
          <a:lstStyle/>
          <a:p>
            <a:pPr algn="l">
              <a:lnSpc>
                <a:spcPts val="3200"/>
              </a:lnSpc>
            </a:pPr>
            <a:r>
              <a:rPr lang="zh-CN" altLang="en-US" smtClean="0">
                <a:ea typeface="楷体" panose="02010609060101010101" pitchFamily="49" charset="-122"/>
                <a:cs typeface="Times New Roman" panose="02020603050405020304" pitchFamily="18" charset="0"/>
              </a:rPr>
              <a:t>      在软件开发中，人们设计了各种存储结构。归纳为</a:t>
            </a:r>
            <a:r>
              <a:rPr lang="en-US" altLang="zh-CN" smtClean="0">
                <a:ea typeface="楷体" panose="02010609060101010101" pitchFamily="49" charset="-122"/>
                <a:cs typeface="Times New Roman" panose="02020603050405020304" pitchFamily="18" charset="0"/>
              </a:rPr>
              <a:t>4</a:t>
            </a:r>
            <a:r>
              <a:rPr lang="zh-CN" altLang="en-US" smtClean="0">
                <a:ea typeface="楷体" panose="02010609060101010101" pitchFamily="49" charset="-122"/>
                <a:cs typeface="Times New Roman" panose="02020603050405020304" pitchFamily="18" charset="0"/>
              </a:rPr>
              <a:t>种基本的存储结构。</a:t>
            </a:r>
            <a:endParaRPr lang="zh-CN" altLang="en-US"/>
          </a:p>
        </p:txBody>
      </p:sp>
      <p:sp>
        <p:nvSpPr>
          <p:cNvPr id="17412" name="Rectangle 4" descr="信纸">
            <a:hlinkClick r:id="" action="ppaction://hlinkshowjump?jump=nextslide"/>
          </p:cNvPr>
          <p:cNvSpPr>
            <a:spLocks noChangeArrowheads="1"/>
          </p:cNvSpPr>
          <p:nvPr/>
        </p:nvSpPr>
        <p:spPr bwMode="auto">
          <a:xfrm>
            <a:off x="323528" y="476672"/>
            <a:ext cx="3714776" cy="461645"/>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0"/>
              </a:spcBef>
            </a:pP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charset="0"/>
                <a:ea typeface="隶书" pitchFamily="49" charset="-122"/>
              </a:rPr>
              <a:t>①</a:t>
            </a: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存储</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结构类型</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rPr>
              <a:t> </a:t>
            </a:r>
          </a:p>
        </p:txBody>
      </p:sp>
      <p:sp>
        <p:nvSpPr>
          <p:cNvPr id="47111" name="文本框 47110"/>
          <p:cNvSpPr txBox="1"/>
          <p:nvPr/>
        </p:nvSpPr>
        <p:spPr>
          <a:xfrm>
            <a:off x="5722620" y="2994025"/>
            <a:ext cx="2558415" cy="681355"/>
          </a:xfrm>
          <a:prstGeom prst="rect">
            <a:avLst/>
          </a:prstGeom>
          <a:noFill/>
          <a:ln w="9525">
            <a:noFill/>
          </a:ln>
        </p:spPr>
        <p:txBody>
          <a:bodyPr wrap="square">
            <a:spAutoFit/>
          </a:bodyPr>
          <a:lstStyle/>
          <a:p>
            <a:pPr algn="l">
              <a:buClr>
                <a:schemeClr val="bg1"/>
              </a:buClr>
            </a:pPr>
            <a:r>
              <a:rPr lang="zh-CN" altLang="en-US" b="1" dirty="0">
                <a:latin typeface="Times New Roman" panose="02020603050405020304" pitchFamily="18" charset="0"/>
                <a:ea typeface="仿宋_GB2312" pitchFamily="49" charset="-122"/>
              </a:rPr>
              <a:t>主要用于内存的存储表示</a:t>
            </a:r>
            <a:endParaRPr lang="zh-CN" altLang="en-US" b="1">
              <a:latin typeface="Times New Roman" panose="02020603050405020304" pitchFamily="18" charset="0"/>
              <a:ea typeface="仿宋_GB2312" pitchFamily="49" charset="-122"/>
            </a:endParaRPr>
          </a:p>
        </p:txBody>
      </p:sp>
      <p:sp>
        <p:nvSpPr>
          <p:cNvPr id="47112" name="文本框 47111"/>
          <p:cNvSpPr txBox="1"/>
          <p:nvPr/>
        </p:nvSpPr>
        <p:spPr>
          <a:xfrm>
            <a:off x="5725160" y="4187805"/>
            <a:ext cx="2574290" cy="681355"/>
          </a:xfrm>
          <a:prstGeom prst="rect">
            <a:avLst/>
          </a:prstGeom>
          <a:noFill/>
          <a:ln w="9525">
            <a:noFill/>
          </a:ln>
        </p:spPr>
        <p:txBody>
          <a:bodyPr wrap="square">
            <a:spAutoFit/>
          </a:bodyPr>
          <a:lstStyle/>
          <a:p>
            <a:pPr algn="l">
              <a:buClr>
                <a:schemeClr val="bg1"/>
              </a:buClr>
            </a:pPr>
            <a:r>
              <a:rPr lang="zh-CN" altLang="en-US" b="1" dirty="0">
                <a:latin typeface="Times New Roman" panose="02020603050405020304" pitchFamily="18" charset="0"/>
                <a:ea typeface="仿宋_GB2312" pitchFamily="49" charset="-122"/>
              </a:rPr>
              <a:t>主要用于外存 </a:t>
            </a:r>
            <a:r>
              <a:rPr lang="en-US" altLang="zh-CN" b="1" dirty="0">
                <a:latin typeface="Times New Roman" panose="02020603050405020304" pitchFamily="18" charset="0"/>
                <a:ea typeface="仿宋_GB2312" pitchFamily="49" charset="-122"/>
              </a:rPr>
              <a:t>(</a:t>
            </a:r>
            <a:r>
              <a:rPr lang="zh-CN" altLang="en-US" b="1" dirty="0">
                <a:latin typeface="Times New Roman" panose="02020603050405020304" pitchFamily="18" charset="0"/>
                <a:ea typeface="仿宋_GB2312" pitchFamily="49" charset="-122"/>
              </a:rPr>
              <a:t>文件</a:t>
            </a:r>
            <a:r>
              <a:rPr lang="en-US" altLang="zh-CN" b="1" dirty="0">
                <a:latin typeface="Times New Roman" panose="02020603050405020304" pitchFamily="18" charset="0"/>
                <a:ea typeface="仿宋_GB2312" pitchFamily="49" charset="-122"/>
              </a:rPr>
              <a:t>) </a:t>
            </a:r>
            <a:r>
              <a:rPr lang="zh-CN" altLang="en-US" b="1" dirty="0">
                <a:latin typeface="Times New Roman" panose="02020603050405020304" pitchFamily="18" charset="0"/>
                <a:ea typeface="仿宋_GB2312" pitchFamily="49" charset="-122"/>
              </a:rPr>
              <a:t>的存储表示</a:t>
            </a:r>
          </a:p>
        </p:txBody>
      </p:sp>
      <p:sp>
        <p:nvSpPr>
          <p:cNvPr id="47109" name="右大括号 47108"/>
          <p:cNvSpPr/>
          <p:nvPr/>
        </p:nvSpPr>
        <p:spPr>
          <a:xfrm>
            <a:off x="5289233" y="2994025"/>
            <a:ext cx="134937" cy="796925"/>
          </a:xfrm>
          <a:prstGeom prst="rightBrace">
            <a:avLst>
              <a:gd name="adj1" fmla="val 49215"/>
              <a:gd name="adj2" fmla="val 50000"/>
            </a:avLst>
          </a:prstGeom>
          <a:noFill/>
          <a:ln w="28575" cap="flat" cmpd="sng">
            <a:solidFill>
              <a:schemeClr val="tx1"/>
            </a:solidFill>
            <a:prstDash val="solid"/>
            <a:headEnd type="none" w="med" len="med"/>
            <a:tailEnd type="none" w="med" len="med"/>
          </a:ln>
        </p:spPr>
        <p:txBody>
          <a:bodyPr/>
          <a:lstStyle/>
          <a:p>
            <a:endParaRPr lang="zh-CN" altLang="en-US"/>
          </a:p>
        </p:txBody>
      </p:sp>
      <p:sp>
        <p:nvSpPr>
          <p:cNvPr id="47110" name="右大括号 47109"/>
          <p:cNvSpPr/>
          <p:nvPr/>
        </p:nvSpPr>
        <p:spPr>
          <a:xfrm>
            <a:off x="5289233" y="4149005"/>
            <a:ext cx="144462" cy="792163"/>
          </a:xfrm>
          <a:prstGeom prst="rightBrace">
            <a:avLst>
              <a:gd name="adj1" fmla="val 45696"/>
              <a:gd name="adj2" fmla="val 50000"/>
            </a:avLst>
          </a:prstGeom>
          <a:noFill/>
          <a:ln w="28575" cap="flat" cmpd="sng">
            <a:solidFill>
              <a:schemeClr val="tx1"/>
            </a:solidFill>
            <a:prstDash val="solid"/>
            <a:headEnd type="none" w="med" len="med"/>
            <a:tailEnd type="none" w="med" len="med"/>
          </a:ln>
        </p:spPr>
        <p:txBody>
          <a:bodyPr/>
          <a:lstStyle/>
          <a:p>
            <a:endParaRPr lang="zh-CN" altLang="en-US"/>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731858" y="2998470"/>
            <a:ext cx="5126026" cy="3403597"/>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08000" rIns="180000" bIns="108000">
            <a:spAutoFit/>
          </a:bodyPr>
          <a:lstStyle/>
          <a:p>
            <a:pPr algn="just">
              <a:lnSpc>
                <a:spcPct val="100000"/>
              </a:lnSpc>
            </a:pP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100000"/>
              </a:lnSpc>
            </a:pP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no;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存储学号</a:t>
            </a:r>
          </a:p>
          <a:p>
            <a:pPr algn="just">
              <a:lnSpc>
                <a:spcPct val="100000"/>
              </a:lnSpc>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char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name[8];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存储姓名</a:t>
            </a:r>
          </a:p>
          <a:p>
            <a:pPr algn="just">
              <a:lnSpc>
                <a:spcPct val="100000"/>
              </a:lnSpc>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char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sex[2];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存储性别</a:t>
            </a:r>
          </a:p>
          <a:p>
            <a:pPr algn="just">
              <a:lnSpc>
                <a:spcPct val="100000"/>
              </a:lnSpc>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char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class[4];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存储班号</a:t>
            </a:r>
          </a:p>
          <a:p>
            <a:pPr algn="just">
              <a:lnSpc>
                <a:spcPct val="100000"/>
              </a:lnSpc>
            </a:pP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Stud</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[7</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张斌”</a:t>
            </a:r>
            <a:r>
              <a:rPr lang="en-US" altLang="zh-CN"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男”</a:t>
            </a:r>
            <a:r>
              <a:rPr lang="en-US" altLang="zh-CN"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,“9901</a:t>
            </a:r>
            <a:r>
              <a:rPr lang="en-US" altLang="zh-CN" sz="18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18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100000"/>
              </a:lnSpc>
            </a:pPr>
            <a:r>
              <a:rPr lang="en-US" altLang="zh-CN" sz="18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王萍</a:t>
            </a:r>
            <a:r>
              <a:rPr lang="en-US" altLang="zh-CN"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女</a:t>
            </a:r>
            <a:r>
              <a:rPr lang="en-US" altLang="zh-CN" sz="18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","9901</a:t>
            </a:r>
            <a:r>
              <a:rPr lang="en-US" altLang="zh-CN" sz="18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9924" name="Text Box 4"/>
          <p:cNvSpPr txBox="1">
            <a:spLocks noChangeArrowheads="1"/>
          </p:cNvSpPr>
          <p:nvPr/>
        </p:nvSpPr>
        <p:spPr bwMode="auto">
          <a:xfrm>
            <a:off x="642910" y="1504612"/>
            <a:ext cx="5214974" cy="551671"/>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gn="just">
              <a:lnSpc>
                <a:spcPct val="110000"/>
              </a:lnSpc>
            </a:pPr>
            <a:r>
              <a:rPr lang="zh-CN" altLang="en-US" b="1"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b="1"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）顺序存储结构</a:t>
            </a:r>
            <a:endParaRPr lang="zh-CN" altLang="en-US"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9925" name="Text Box 5"/>
          <p:cNvSpPr txBox="1">
            <a:spLocks noChangeArrowheads="1"/>
          </p:cNvSpPr>
          <p:nvPr/>
        </p:nvSpPr>
        <p:spPr bwMode="auto">
          <a:xfrm>
            <a:off x="714349" y="2290430"/>
            <a:ext cx="6000792" cy="461665"/>
          </a:xfrm>
          <a:prstGeom prst="rect">
            <a:avLst/>
          </a:prstGeom>
          <a:noFill/>
          <a:ln w="9525" algn="ctr">
            <a:noFill/>
            <a:miter lim="800000"/>
          </a:ln>
          <a:effectLst/>
        </p:spPr>
        <p:txBody>
          <a:bodyPr wrap="square">
            <a:spAutoFit/>
          </a:bodyPr>
          <a:lstStyle/>
          <a:p>
            <a:pPr marL="457200" indent="-457200" algn="just">
              <a:lnSpc>
                <a:spcPct val="100000"/>
              </a:lnSpc>
            </a:pP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存放学生表的结构体数组</a:t>
            </a:r>
            <a:r>
              <a:rPr lang="en-US" altLang="zh-CN" b="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Stud</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定义如下：</a:t>
            </a:r>
            <a:endPar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2" name="Rectangle 4" descr="信纸">
            <a:hlinkClick r:id="" action="ppaction://hlinkshowjump?jump=nextslide"/>
          </p:cNvPr>
          <p:cNvSpPr>
            <a:spLocks noChangeArrowheads="1"/>
          </p:cNvSpPr>
          <p:nvPr/>
        </p:nvSpPr>
        <p:spPr bwMode="auto">
          <a:xfrm>
            <a:off x="467544" y="447075"/>
            <a:ext cx="3714776" cy="461645"/>
          </a:xfrm>
          <a:prstGeom prst="rect">
            <a:avLst/>
          </a:prstGeom>
          <a:blipFill dpi="0" rotWithShape="1">
            <a:blip r:embed="rId3"/>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0"/>
              </a:spcBef>
            </a:pP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charset="0"/>
                <a:ea typeface="隶书" pitchFamily="49" charset="-122"/>
              </a:rPr>
              <a:t>②存储</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结构的表示</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857224" y="5357826"/>
            <a:ext cx="2143140" cy="857256"/>
            <a:chOff x="142844" y="4929198"/>
            <a:chExt cx="2143140" cy="857256"/>
          </a:xfrm>
        </p:grpSpPr>
        <p:sp>
          <p:nvSpPr>
            <p:cNvPr id="208900" name="Line 4"/>
            <p:cNvSpPr>
              <a:spLocks noChangeShapeType="1"/>
            </p:cNvSpPr>
            <p:nvPr/>
          </p:nvSpPr>
          <p:spPr bwMode="auto">
            <a:xfrm flipH="1" flipV="1">
              <a:off x="285720" y="4929198"/>
              <a:ext cx="0" cy="504000"/>
            </a:xfrm>
            <a:prstGeom prst="line">
              <a:avLst/>
            </a:prstGeom>
            <a:noFill/>
            <a:ln w="38100">
              <a:solidFill>
                <a:srgbClr val="CC00CC"/>
              </a:solidFill>
              <a:miter lim="800000"/>
              <a:tailEnd type="triangle" w="med" len="med"/>
            </a:ln>
            <a:effectLst/>
          </p:spPr>
          <p:txBody>
            <a:bodyPr wrap="none"/>
            <a:lstStyle/>
            <a:p>
              <a:endParaRPr lang="zh-CN" altLang="en-US"/>
            </a:p>
          </p:txBody>
        </p:sp>
        <p:sp>
          <p:nvSpPr>
            <p:cNvPr id="208901" name="Text Box 5"/>
            <p:cNvSpPr txBox="1">
              <a:spLocks noChangeArrowheads="1"/>
            </p:cNvSpPr>
            <p:nvPr/>
          </p:nvSpPr>
          <p:spPr bwMode="auto">
            <a:xfrm>
              <a:off x="142844" y="5417122"/>
              <a:ext cx="2143140" cy="369332"/>
            </a:xfrm>
            <a:prstGeom prst="rect">
              <a:avLst/>
            </a:prstGeom>
            <a:noFill/>
            <a:ln w="9525">
              <a:noFill/>
              <a:miter lim="800000"/>
            </a:ln>
            <a:effectLst/>
          </p:spPr>
          <p:txBody>
            <a:bodyPr wrap="square">
              <a:spAutoFit/>
            </a:bodyPr>
            <a:lstStyle/>
            <a:p>
              <a:pPr algn="l">
                <a:lnSpc>
                  <a:spcPct val="100000"/>
                </a:lnSpc>
              </a:pP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Stud</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数组起始地址</a:t>
              </a:r>
            </a:p>
          </p:txBody>
        </p:sp>
      </p:grpSp>
      <p:sp>
        <p:nvSpPr>
          <p:cNvPr id="208917" name="Text Box 21"/>
          <p:cNvSpPr txBox="1">
            <a:spLocks noChangeArrowheads="1"/>
          </p:cNvSpPr>
          <p:nvPr/>
        </p:nvSpPr>
        <p:spPr bwMode="auto">
          <a:xfrm>
            <a:off x="5870584" y="5030785"/>
            <a:ext cx="500066" cy="285752"/>
          </a:xfrm>
          <a:prstGeom prst="rect">
            <a:avLst/>
          </a:prstGeom>
          <a:noFill/>
          <a:ln w="9525">
            <a:noFill/>
            <a:miter lim="800000"/>
          </a:ln>
          <a:effectLst/>
        </p:spPr>
        <p:txBody>
          <a:bodyPr wrap="square" lIns="0" tIns="0" rIns="0" bIns="0">
            <a:spAutoFit/>
          </a:bodyPr>
          <a:lstStyle/>
          <a:p>
            <a:pPr>
              <a:lnSpc>
                <a:spcPct val="100000"/>
              </a:lnSpc>
            </a:pPr>
            <a:r>
              <a:rPr lang="en-US" altLang="zh-CN" sz="180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p:txBody>
      </p:sp>
      <p:graphicFrame>
        <p:nvGraphicFramePr>
          <p:cNvPr id="208992" name="Group 96"/>
          <p:cNvGraphicFramePr>
            <a:graphicFrameLocks noGrp="1"/>
          </p:cNvGraphicFramePr>
          <p:nvPr/>
        </p:nvGraphicFramePr>
        <p:xfrm>
          <a:off x="785786" y="1026478"/>
          <a:ext cx="4968875" cy="2688273"/>
        </p:xfrm>
        <a:graphic>
          <a:graphicData uri="http://schemas.openxmlformats.org/drawingml/2006/table">
            <a:tbl>
              <a:tblPr/>
              <a:tblGrid>
                <a:gridCol w="981075">
                  <a:extLst>
                    <a:ext uri="{9D8B030D-6E8A-4147-A177-3AD203B41FA5}">
                      <a16:colId xmlns:a16="http://schemas.microsoft.com/office/drawing/2014/main" xmlns="" val="20000"/>
                    </a:ext>
                  </a:extLst>
                </a:gridCol>
                <a:gridCol w="1468437">
                  <a:extLst>
                    <a:ext uri="{9D8B030D-6E8A-4147-A177-3AD203B41FA5}">
                      <a16:colId xmlns:a16="http://schemas.microsoft.com/office/drawing/2014/main" xmlns="" val="20001"/>
                    </a:ext>
                  </a:extLst>
                </a:gridCol>
                <a:gridCol w="1008063">
                  <a:extLst>
                    <a:ext uri="{9D8B030D-6E8A-4147-A177-3AD203B41FA5}">
                      <a16:colId xmlns:a16="http://schemas.microsoft.com/office/drawing/2014/main" xmlns="" val="20002"/>
                    </a:ext>
                  </a:extLst>
                </a:gridCol>
                <a:gridCol w="1511300">
                  <a:extLst>
                    <a:ext uri="{9D8B030D-6E8A-4147-A177-3AD203B41FA5}">
                      <a16:colId xmlns:a16="http://schemas.microsoft.com/office/drawing/2014/main" xmlns="" val="20003"/>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班号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xmlns=""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cxnSp>
        <p:nvCxnSpPr>
          <p:cNvPr id="40" name="直接箭头连接符 39"/>
          <p:cNvCxnSpPr>
            <a:endCxn id="208904" idx="0"/>
          </p:cNvCxnSpPr>
          <p:nvPr/>
        </p:nvCxnSpPr>
        <p:spPr>
          <a:xfrm rot="16200000" flipH="1">
            <a:off x="305165" y="2766612"/>
            <a:ext cx="2714644" cy="46751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43306" y="5929330"/>
            <a:ext cx="2428892" cy="492443"/>
          </a:xfrm>
          <a:prstGeom prst="rect">
            <a:avLst/>
          </a:prstGeom>
          <a:noFill/>
        </p:spPr>
        <p:txBody>
          <a:bodyPr wrap="square" rtlCol="0">
            <a:spAutoFit/>
          </a:bodyPr>
          <a:lstStyle/>
          <a:p>
            <a:pPr>
              <a:lnSpc>
                <a:spcPct val="130000"/>
              </a:lnSpc>
            </a:pP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存储结构建立完毕</a:t>
            </a:r>
          </a:p>
        </p:txBody>
      </p:sp>
      <p:sp>
        <p:nvSpPr>
          <p:cNvPr id="47" name="TextBox 46"/>
          <p:cNvSpPr txBox="1"/>
          <p:nvPr/>
        </p:nvSpPr>
        <p:spPr>
          <a:xfrm>
            <a:off x="2230407" y="478776"/>
            <a:ext cx="2500330" cy="492443"/>
          </a:xfrm>
          <a:prstGeom prst="rect">
            <a:avLst/>
          </a:prstGeom>
          <a:noFill/>
        </p:spPr>
        <p:txBody>
          <a:bodyPr wrap="square" rtlCol="0">
            <a:spAutoFit/>
          </a:bodyPr>
          <a:lstStyle/>
          <a:p>
            <a:pPr>
              <a:lnSpc>
                <a:spcPct val="130000"/>
              </a:lnSpc>
            </a:pP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学生表的逻辑结构</a:t>
            </a:r>
          </a:p>
        </p:txBody>
      </p:sp>
      <p:grpSp>
        <p:nvGrpSpPr>
          <p:cNvPr id="52" name="组合 51"/>
          <p:cNvGrpSpPr/>
          <p:nvPr/>
        </p:nvGrpSpPr>
        <p:grpSpPr>
          <a:xfrm>
            <a:off x="785786" y="4357694"/>
            <a:ext cx="2332054" cy="957256"/>
            <a:chOff x="71406" y="3929066"/>
            <a:chExt cx="2332054" cy="957256"/>
          </a:xfrm>
        </p:grpSpPr>
        <p:sp>
          <p:nvSpPr>
            <p:cNvPr id="208904" name="Text Box 8"/>
            <p:cNvSpPr txBox="1">
              <a:spLocks noChangeArrowheads="1"/>
            </p:cNvSpPr>
            <p:nvPr/>
          </p:nvSpPr>
          <p:spPr bwMode="auto">
            <a:xfrm>
              <a:off x="714348" y="3929066"/>
              <a:ext cx="935038" cy="307777"/>
            </a:xfrm>
            <a:prstGeom prst="rect">
              <a:avLst/>
            </a:prstGeom>
            <a:noFill/>
            <a:ln w="9525">
              <a:noFill/>
              <a:miter lim="800000"/>
            </a:ln>
            <a:effectLst/>
          </p:spPr>
          <p:txBody>
            <a:bodyPr lIns="0" tIns="0" rIns="0" bIns="0">
              <a:spAutoFit/>
            </a:bodyPr>
            <a:lstStyle/>
            <a:p>
              <a:pPr algn="ctr">
                <a:lnSpc>
                  <a:spcPct val="100000"/>
                </a:lnSpc>
              </a:pPr>
              <a:r>
                <a:rPr lang="en-US" altLang="zh-CN" sz="2000" b="1" dirty="0">
                  <a:solidFill>
                    <a:srgbClr val="3333CC"/>
                  </a:solidFill>
                  <a:latin typeface="Times New Roman" panose="02020603050405020304" pitchFamily="18" charset="0"/>
                  <a:cs typeface="Times New Roman" panose="02020603050405020304" pitchFamily="18" charset="0"/>
                </a:rPr>
                <a:t>Stud[0]</a:t>
              </a:r>
            </a:p>
          </p:txBody>
        </p:sp>
        <p:sp>
          <p:nvSpPr>
            <p:cNvPr id="208905" name="Rectangle 9"/>
            <p:cNvSpPr>
              <a:spLocks noChangeAspect="1" noChangeArrowheads="1"/>
            </p:cNvSpPr>
            <p:nvPr/>
          </p:nvSpPr>
          <p:spPr bwMode="auto">
            <a:xfrm>
              <a:off x="71406" y="4525959"/>
              <a:ext cx="431800" cy="360363"/>
            </a:xfrm>
            <a:prstGeom prst="rect">
              <a:avLst/>
            </a:prstGeom>
            <a:solidFill>
              <a:srgbClr val="FFFF00"/>
            </a:solidFill>
            <a:ln w="28575" algn="ctr">
              <a:solidFill>
                <a:srgbClr val="6600CC"/>
              </a:solidFill>
              <a:miter lim="800000"/>
            </a:ln>
            <a:effectLst/>
          </p:spPr>
          <p:txBody>
            <a:bodyPr lIns="0" tIns="36000" rIns="0" bIns="0" anchor="ctr"/>
            <a:lstStyle/>
            <a:p>
              <a:pPr marL="457200" indent="-457200"/>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208906" name="Rectangle 10"/>
            <p:cNvSpPr>
              <a:spLocks noChangeArrowheads="1"/>
            </p:cNvSpPr>
            <p:nvPr/>
          </p:nvSpPr>
          <p:spPr bwMode="auto">
            <a:xfrm>
              <a:off x="504794" y="4525959"/>
              <a:ext cx="719138" cy="360363"/>
            </a:xfrm>
            <a:prstGeom prst="rect">
              <a:avLst/>
            </a:prstGeom>
            <a:solidFill>
              <a:srgbClr val="FFFF00"/>
            </a:solidFill>
            <a:ln w="28575" algn="ctr">
              <a:solidFill>
                <a:srgbClr val="6600CC"/>
              </a:solidFill>
              <a:miter lim="800000"/>
            </a:ln>
            <a:effectLst/>
          </p:spPr>
          <p:txBody>
            <a:bodyPr lIns="0" tIns="36000" rIns="0" bIns="0" anchor="ctr"/>
            <a:lstStyle/>
            <a:p>
              <a:pPr marL="457200" indent="-457200"/>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张斌</a:t>
              </a:r>
            </a:p>
          </p:txBody>
        </p:sp>
        <p:sp>
          <p:nvSpPr>
            <p:cNvPr id="208907" name="Rectangle 11"/>
            <p:cNvSpPr>
              <a:spLocks noChangeArrowheads="1"/>
            </p:cNvSpPr>
            <p:nvPr/>
          </p:nvSpPr>
          <p:spPr bwMode="auto">
            <a:xfrm>
              <a:off x="1223931" y="4525959"/>
              <a:ext cx="468000" cy="360363"/>
            </a:xfrm>
            <a:prstGeom prst="rect">
              <a:avLst/>
            </a:prstGeom>
            <a:solidFill>
              <a:srgbClr val="FFFF00"/>
            </a:solidFill>
            <a:ln w="28575" algn="ctr">
              <a:solidFill>
                <a:srgbClr val="6600CC"/>
              </a:solidFill>
              <a:miter lim="800000"/>
            </a:ln>
            <a:effectLst/>
          </p:spPr>
          <p:txBody>
            <a:bodyPr lIns="0" tIns="36000" rIns="0" bIns="0" anchor="ctr"/>
            <a:lstStyle/>
            <a:p>
              <a:pPr marL="457200" indent="-457200"/>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208908" name="Rectangle 12"/>
            <p:cNvSpPr>
              <a:spLocks noChangeArrowheads="1"/>
            </p:cNvSpPr>
            <p:nvPr/>
          </p:nvSpPr>
          <p:spPr bwMode="auto">
            <a:xfrm>
              <a:off x="1684322" y="4525959"/>
              <a:ext cx="719138" cy="360363"/>
            </a:xfrm>
            <a:prstGeom prst="rect">
              <a:avLst/>
            </a:prstGeom>
            <a:solidFill>
              <a:srgbClr val="FFFF00"/>
            </a:solidFill>
            <a:ln w="28575" algn="ctr">
              <a:solidFill>
                <a:srgbClr val="6600CC"/>
              </a:solidFill>
              <a:miter lim="800000"/>
            </a:ln>
            <a:effectLst/>
          </p:spPr>
          <p:txBody>
            <a:bodyPr lIns="0" tIns="36000" rIns="0" bIns="0" anchor="ctr"/>
            <a:lstStyle/>
            <a:p>
              <a:pPr marL="457200" indent="-457200"/>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36" name="右大括号 35"/>
            <p:cNvSpPr>
              <a:spLocks noChangeAspect="1"/>
            </p:cNvSpPr>
            <p:nvPr/>
          </p:nvSpPr>
          <p:spPr>
            <a:xfrm rot="16200000">
              <a:off x="1125117" y="3303983"/>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p:cNvGrpSpPr/>
          <p:nvPr/>
        </p:nvGrpSpPr>
        <p:grpSpPr>
          <a:xfrm>
            <a:off x="3117840" y="4359282"/>
            <a:ext cx="2341589" cy="957255"/>
            <a:chOff x="2663796" y="3930654"/>
            <a:chExt cx="2341589" cy="957255"/>
          </a:xfrm>
        </p:grpSpPr>
        <p:sp>
          <p:nvSpPr>
            <p:cNvPr id="208911" name="Text Box 15"/>
            <p:cNvSpPr txBox="1">
              <a:spLocks noChangeArrowheads="1"/>
            </p:cNvSpPr>
            <p:nvPr/>
          </p:nvSpPr>
          <p:spPr bwMode="auto">
            <a:xfrm>
              <a:off x="3600421" y="3930654"/>
              <a:ext cx="935037" cy="307777"/>
            </a:xfrm>
            <a:prstGeom prst="rect">
              <a:avLst/>
            </a:prstGeom>
            <a:noFill/>
            <a:ln w="9525">
              <a:noFill/>
              <a:miter lim="800000"/>
            </a:ln>
            <a:effectLst/>
          </p:spPr>
          <p:txBody>
            <a:bodyPr lIns="0" tIns="0" rIns="0" bIns="0">
              <a:spAutoFit/>
            </a:bodyPr>
            <a:lstStyle/>
            <a:p>
              <a:pPr algn="ctr">
                <a:lnSpc>
                  <a:spcPct val="100000"/>
                </a:lnSpc>
              </a:pPr>
              <a:r>
                <a:rPr lang="en-US" altLang="zh-CN" sz="2000" b="1" dirty="0">
                  <a:solidFill>
                    <a:srgbClr val="3333CC"/>
                  </a:solidFill>
                  <a:latin typeface="Times New Roman" panose="02020603050405020304" pitchFamily="18" charset="0"/>
                  <a:cs typeface="Times New Roman" panose="02020603050405020304" pitchFamily="18" charset="0"/>
                </a:rPr>
                <a:t>Stud[1]</a:t>
              </a:r>
            </a:p>
          </p:txBody>
        </p:sp>
        <p:sp>
          <p:nvSpPr>
            <p:cNvPr id="208912" name="Rectangle 16"/>
            <p:cNvSpPr>
              <a:spLocks noChangeAspect="1" noChangeArrowheads="1"/>
            </p:cNvSpPr>
            <p:nvPr/>
          </p:nvSpPr>
          <p:spPr bwMode="auto">
            <a:xfrm>
              <a:off x="2663796" y="4527546"/>
              <a:ext cx="431800" cy="360363"/>
            </a:xfrm>
            <a:prstGeom prst="rect">
              <a:avLst/>
            </a:prstGeom>
            <a:solidFill>
              <a:srgbClr val="FFC000"/>
            </a:solidFill>
            <a:ln w="28575" algn="ctr">
              <a:solidFill>
                <a:srgbClr val="6600CC"/>
              </a:solidFill>
              <a:miter lim="800000"/>
            </a:ln>
            <a:effectLst/>
          </p:spPr>
          <p:txBody>
            <a:bodyPr lIns="0" tIns="36000" rIns="0" bIns="0" anchor="ctr"/>
            <a:lstStyle/>
            <a:p>
              <a:pPr marL="457200" indent="-457200"/>
              <a:r>
                <a:rPr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8</a:t>
              </a:r>
            </a:p>
          </p:txBody>
        </p:sp>
        <p:sp>
          <p:nvSpPr>
            <p:cNvPr id="208913" name="Rectangle 17"/>
            <p:cNvSpPr>
              <a:spLocks noChangeArrowheads="1"/>
            </p:cNvSpPr>
            <p:nvPr/>
          </p:nvSpPr>
          <p:spPr bwMode="auto">
            <a:xfrm>
              <a:off x="3097183" y="4527546"/>
              <a:ext cx="719137" cy="360363"/>
            </a:xfrm>
            <a:prstGeom prst="rect">
              <a:avLst/>
            </a:prstGeom>
            <a:solidFill>
              <a:srgbClr val="FFC000"/>
            </a:solidFill>
            <a:ln w="28575" algn="ctr">
              <a:solidFill>
                <a:srgbClr val="6600CC"/>
              </a:solidFill>
              <a:miter lim="800000"/>
            </a:ln>
            <a:effectLst/>
          </p:spPr>
          <p:txBody>
            <a:bodyPr lIns="0" tIns="36000" rIns="0" bIns="0" anchor="ctr"/>
            <a:lstStyle/>
            <a:p>
              <a:pPr marL="457200" indent="-457200"/>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刘丽</a:t>
              </a:r>
            </a:p>
          </p:txBody>
        </p:sp>
        <p:sp>
          <p:nvSpPr>
            <p:cNvPr id="208914" name="Rectangle 18"/>
            <p:cNvSpPr>
              <a:spLocks noChangeArrowheads="1"/>
            </p:cNvSpPr>
            <p:nvPr/>
          </p:nvSpPr>
          <p:spPr bwMode="auto">
            <a:xfrm>
              <a:off x="3816321" y="4527546"/>
              <a:ext cx="468000" cy="360363"/>
            </a:xfrm>
            <a:prstGeom prst="rect">
              <a:avLst/>
            </a:prstGeom>
            <a:solidFill>
              <a:srgbClr val="FFC000"/>
            </a:solidFill>
            <a:ln w="28575" algn="ctr">
              <a:solidFill>
                <a:srgbClr val="6600CC"/>
              </a:solidFill>
              <a:miter lim="800000"/>
            </a:ln>
            <a:effectLst/>
          </p:spPr>
          <p:txBody>
            <a:bodyPr lIns="0" tIns="36000" rIns="0" bIns="0" anchor="ctr"/>
            <a:lstStyle/>
            <a:p>
              <a:pPr marL="457200" indent="-457200"/>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208915" name="Rectangle 19"/>
            <p:cNvSpPr>
              <a:spLocks noChangeArrowheads="1"/>
            </p:cNvSpPr>
            <p:nvPr/>
          </p:nvSpPr>
          <p:spPr bwMode="auto">
            <a:xfrm>
              <a:off x="4286248" y="4527546"/>
              <a:ext cx="719137" cy="360363"/>
            </a:xfrm>
            <a:prstGeom prst="rect">
              <a:avLst/>
            </a:prstGeom>
            <a:solidFill>
              <a:srgbClr val="FFC000"/>
            </a:solidFill>
            <a:ln w="28575" algn="ctr">
              <a:solidFill>
                <a:srgbClr val="6600CC"/>
              </a:solidFill>
              <a:miter lim="800000"/>
            </a:ln>
            <a:effectLst/>
          </p:spPr>
          <p:txBody>
            <a:bodyPr lIns="0" tIns="36000" rIns="0" bIns="0" anchor="ctr"/>
            <a:lstStyle/>
            <a:p>
              <a:pPr marL="457200" indent="-457200"/>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p>
          </p:txBody>
        </p:sp>
        <p:sp>
          <p:nvSpPr>
            <p:cNvPr id="37" name="右大括号 36"/>
            <p:cNvSpPr>
              <a:spLocks noChangeAspect="1"/>
            </p:cNvSpPr>
            <p:nvPr/>
          </p:nvSpPr>
          <p:spPr>
            <a:xfrm rot="16200000">
              <a:off x="3768322" y="3303984"/>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p:cNvGrpSpPr/>
          <p:nvPr/>
        </p:nvGrpSpPr>
        <p:grpSpPr>
          <a:xfrm>
            <a:off x="6450205" y="4344994"/>
            <a:ext cx="2336637" cy="971543"/>
            <a:chOff x="2651291" y="4814911"/>
            <a:chExt cx="2336637" cy="971543"/>
          </a:xfrm>
        </p:grpSpPr>
        <p:sp>
          <p:nvSpPr>
            <p:cNvPr id="208919" name="Text Box 23"/>
            <p:cNvSpPr txBox="1">
              <a:spLocks noChangeArrowheads="1"/>
            </p:cNvSpPr>
            <p:nvPr/>
          </p:nvSpPr>
          <p:spPr bwMode="auto">
            <a:xfrm>
              <a:off x="3344854" y="4814911"/>
              <a:ext cx="935037" cy="307777"/>
            </a:xfrm>
            <a:prstGeom prst="rect">
              <a:avLst/>
            </a:prstGeom>
            <a:noFill/>
            <a:ln w="9525">
              <a:noFill/>
              <a:miter lim="800000"/>
            </a:ln>
            <a:effectLst/>
          </p:spPr>
          <p:txBody>
            <a:bodyPr lIns="0" tIns="0" rIns="0" bIns="0">
              <a:spAutoFit/>
            </a:bodyPr>
            <a:lstStyle/>
            <a:p>
              <a:pPr algn="l">
                <a:lnSpc>
                  <a:spcPct val="100000"/>
                </a:lnSpc>
              </a:pPr>
              <a:r>
                <a:rPr lang="en-US" altLang="zh-CN" sz="2000" b="1" dirty="0">
                  <a:solidFill>
                    <a:srgbClr val="3333CC"/>
                  </a:solidFill>
                  <a:latin typeface="Times New Roman" panose="02020603050405020304" pitchFamily="18" charset="0"/>
                  <a:cs typeface="Times New Roman" panose="02020603050405020304" pitchFamily="18" charset="0"/>
                </a:rPr>
                <a:t>Stud[6]</a:t>
              </a:r>
            </a:p>
          </p:txBody>
        </p:sp>
        <p:sp>
          <p:nvSpPr>
            <p:cNvPr id="208920" name="Rectangle 24"/>
            <p:cNvSpPr>
              <a:spLocks noChangeAspect="1" noChangeArrowheads="1"/>
            </p:cNvSpPr>
            <p:nvPr/>
          </p:nvSpPr>
          <p:spPr bwMode="auto">
            <a:xfrm>
              <a:off x="2651291" y="5426091"/>
              <a:ext cx="431800" cy="360363"/>
            </a:xfrm>
            <a:prstGeom prst="rect">
              <a:avLst/>
            </a:prstGeom>
            <a:solidFill>
              <a:srgbClr val="00B0F0"/>
            </a:solidFill>
            <a:ln w="28575" algn="ctr">
              <a:solidFill>
                <a:srgbClr val="6600CC"/>
              </a:solidFill>
              <a:miter lim="800000"/>
            </a:ln>
            <a:effectLst/>
          </p:spPr>
          <p:txBody>
            <a:bodyPr lIns="0" tIns="36000" rIns="0" bIns="0" anchor="ctr"/>
            <a:lstStyle/>
            <a:p>
              <a:pPr marL="457200" indent="-457200"/>
              <a:r>
                <a:rPr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5</a:t>
              </a:r>
            </a:p>
          </p:txBody>
        </p:sp>
        <p:sp>
          <p:nvSpPr>
            <p:cNvPr id="208921" name="Rectangle 25"/>
            <p:cNvSpPr>
              <a:spLocks noChangeArrowheads="1"/>
            </p:cNvSpPr>
            <p:nvPr/>
          </p:nvSpPr>
          <p:spPr bwMode="auto">
            <a:xfrm>
              <a:off x="3076561" y="5426091"/>
              <a:ext cx="719137" cy="360363"/>
            </a:xfrm>
            <a:prstGeom prst="rect">
              <a:avLst/>
            </a:prstGeom>
            <a:solidFill>
              <a:srgbClr val="00B0F0"/>
            </a:solidFill>
            <a:ln w="28575" algn="ctr">
              <a:solidFill>
                <a:srgbClr val="6600CC"/>
              </a:solidFill>
              <a:miter lim="800000"/>
            </a:ln>
            <a:effectLst/>
          </p:spPr>
          <p:txBody>
            <a:bodyPr lIns="0" tIns="36000" rIns="0" bIns="0" anchor="ctr"/>
            <a:lstStyle/>
            <a:p>
              <a:pPr marL="457200" indent="-457200"/>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王萍</a:t>
              </a:r>
            </a:p>
          </p:txBody>
        </p:sp>
        <p:sp>
          <p:nvSpPr>
            <p:cNvPr id="208922" name="Rectangle 26"/>
            <p:cNvSpPr>
              <a:spLocks noChangeArrowheads="1"/>
            </p:cNvSpPr>
            <p:nvPr/>
          </p:nvSpPr>
          <p:spPr bwMode="auto">
            <a:xfrm>
              <a:off x="3795699" y="5426091"/>
              <a:ext cx="468000" cy="360363"/>
            </a:xfrm>
            <a:prstGeom prst="rect">
              <a:avLst/>
            </a:prstGeom>
            <a:solidFill>
              <a:srgbClr val="00B0F0"/>
            </a:solidFill>
            <a:ln w="28575" algn="ctr">
              <a:solidFill>
                <a:srgbClr val="6600CC"/>
              </a:solidFill>
              <a:miter lim="800000"/>
            </a:ln>
            <a:effectLst/>
          </p:spPr>
          <p:txBody>
            <a:bodyPr lIns="0" tIns="36000" rIns="0" bIns="0" anchor="ctr"/>
            <a:lstStyle/>
            <a:p>
              <a:pPr marL="457200" indent="-457200"/>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208923" name="Rectangle 27"/>
            <p:cNvSpPr>
              <a:spLocks noChangeArrowheads="1"/>
            </p:cNvSpPr>
            <p:nvPr/>
          </p:nvSpPr>
          <p:spPr bwMode="auto">
            <a:xfrm>
              <a:off x="4268791" y="5426091"/>
              <a:ext cx="719137" cy="360363"/>
            </a:xfrm>
            <a:prstGeom prst="rect">
              <a:avLst/>
            </a:prstGeom>
            <a:solidFill>
              <a:srgbClr val="00B0F0"/>
            </a:solidFill>
            <a:ln w="28575" algn="ctr">
              <a:solidFill>
                <a:srgbClr val="6600CC"/>
              </a:solidFill>
              <a:miter lim="800000"/>
            </a:ln>
            <a:effectLst/>
          </p:spPr>
          <p:txBody>
            <a:bodyPr lIns="0" tIns="36000" rIns="0" bIns="0" anchor="ctr"/>
            <a:lstStyle/>
            <a:p>
              <a:pPr marL="457200" indent="-457200"/>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38" name="右大括号 37"/>
            <p:cNvSpPr>
              <a:spLocks noChangeAspect="1"/>
            </p:cNvSpPr>
            <p:nvPr/>
          </p:nvSpPr>
          <p:spPr>
            <a:xfrm rot="16200000">
              <a:off x="3696885" y="4219536"/>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45" name="直接箭头连接符 44"/>
          <p:cNvCxnSpPr>
            <a:endCxn id="208911" idx="0"/>
          </p:cNvCxnSpPr>
          <p:nvPr/>
        </p:nvCxnSpPr>
        <p:spPr>
          <a:xfrm>
            <a:off x="1412859" y="1928802"/>
            <a:ext cx="3109125" cy="243048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208919" idx="0"/>
          </p:cNvCxnSpPr>
          <p:nvPr/>
        </p:nvCxnSpPr>
        <p:spPr>
          <a:xfrm>
            <a:off x="1492235" y="3532274"/>
            <a:ext cx="6119052" cy="81272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4282" y="214290"/>
            <a:ext cx="1928826" cy="52084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30000"/>
              </a:lnSpc>
            </a:pPr>
            <a:r>
              <a:rPr lang="zh-CN" altLang="en-US"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映射过程：</a:t>
            </a: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18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45"/>
                                        </p:tgtEl>
                                      </p:cBhvr>
                                    </p:animEffect>
                                    <p:set>
                                      <p:cBhvr>
                                        <p:cTn id="26" dur="1" fill="hold">
                                          <p:stCondLst>
                                            <p:cond delay="499"/>
                                          </p:stCondLst>
                                        </p:cTn>
                                        <p:tgtEl>
                                          <p:spTgt spid="45"/>
                                        </p:tgtEl>
                                        <p:attrNameLst>
                                          <p:attrName>style.visibility</p:attrName>
                                        </p:attrNameLst>
                                      </p:cBhvr>
                                      <p:to>
                                        <p:strVal val="hidden"/>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89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7" grpId="0" bldLvl="0" animBg="1"/>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28662" y="2733256"/>
            <a:ext cx="5643601" cy="1769115"/>
            <a:chOff x="928662" y="2733256"/>
            <a:chExt cx="5643601" cy="1769115"/>
          </a:xfrm>
        </p:grpSpPr>
        <p:sp>
          <p:nvSpPr>
            <p:cNvPr id="210947" name="Text Box 3"/>
            <p:cNvSpPr txBox="1">
              <a:spLocks noChangeArrowheads="1"/>
            </p:cNvSpPr>
            <p:nvPr/>
          </p:nvSpPr>
          <p:spPr bwMode="auto">
            <a:xfrm>
              <a:off x="928662" y="2733256"/>
              <a:ext cx="3960813" cy="372385"/>
            </a:xfrm>
            <a:prstGeom prst="rect">
              <a:avLst/>
            </a:prstGeom>
            <a:noFill/>
            <a:ln w="57150" algn="ctr">
              <a:noFill/>
              <a:miter lim="800000"/>
              <a:tailEnd type="none" w="lg" len="lg"/>
            </a:ln>
            <a:effectLst/>
          </p:spPr>
          <p:txBody>
            <a:bodyPr tIns="76176" bIns="0">
              <a:spAutoFit/>
            </a:bodyPr>
            <a:lstStyle/>
            <a:p>
              <a:pPr marL="457200" indent="-457200" algn="l"/>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这种存储结构的</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特点</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10948" name="Text Box 4"/>
            <p:cNvSpPr txBox="1">
              <a:spLocks noChangeArrowheads="1"/>
            </p:cNvSpPr>
            <p:nvPr/>
          </p:nvSpPr>
          <p:spPr bwMode="auto">
            <a:xfrm>
              <a:off x="1000100" y="3304760"/>
              <a:ext cx="5572163" cy="1197611"/>
            </a:xfrm>
            <a:prstGeom prst="rect">
              <a:avLst/>
            </a:prstGeom>
            <a:noFill/>
            <a:ln w="57150" algn="ctr">
              <a:noFill/>
              <a:miter lim="800000"/>
              <a:tailEnd type="none" w="lg" len="lg"/>
            </a:ln>
            <a:effectLst/>
          </p:spPr>
          <p:txBody>
            <a:bodyPr wrap="square" tIns="76176" bIns="0">
              <a:spAutoFit/>
            </a:bodyPr>
            <a:lstStyle/>
            <a:p>
              <a:pPr marL="457200" indent="-457200" algn="l">
                <a:lnSpc>
                  <a:spcPct val="150000"/>
                </a:lnSpc>
                <a:buFontTx/>
                <a:buBlip>
                  <a:blip r:embed="rId3"/>
                </a:buBlip>
              </a:pP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所有元素占用一整块内存空间。</a:t>
              </a:r>
            </a:p>
            <a:p>
              <a:pPr marL="457200" indent="-457200" algn="l">
                <a:lnSpc>
                  <a:spcPct val="150000"/>
                </a:lnSpc>
                <a:buFontTx/>
                <a:buBlip>
                  <a:blip r:embed="rId3"/>
                </a:buBlip>
              </a:pP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逻辑上相邻的元素，物理上也相邻。</a:t>
              </a:r>
            </a:p>
          </p:txBody>
        </p:sp>
      </p:grpSp>
      <p:grpSp>
        <p:nvGrpSpPr>
          <p:cNvPr id="19" name="组合 18"/>
          <p:cNvGrpSpPr/>
          <p:nvPr/>
        </p:nvGrpSpPr>
        <p:grpSpPr>
          <a:xfrm>
            <a:off x="1142976" y="4714884"/>
            <a:ext cx="2143140" cy="1000132"/>
            <a:chOff x="1142976" y="4714884"/>
            <a:chExt cx="2143140" cy="1000132"/>
          </a:xfrm>
        </p:grpSpPr>
        <p:sp>
          <p:nvSpPr>
            <p:cNvPr id="5" name="TextBox 4"/>
            <p:cNvSpPr txBox="1"/>
            <p:nvPr/>
          </p:nvSpPr>
          <p:spPr>
            <a:xfrm>
              <a:off x="1142976" y="5327218"/>
              <a:ext cx="2143140" cy="38779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smtClean="0">
                  <a:latin typeface="楷体" panose="02010609060101010101" pitchFamily="49" charset="-122"/>
                  <a:ea typeface="楷体" panose="02010609060101010101" pitchFamily="49" charset="-122"/>
                </a:rPr>
                <a:t>顺序存储结构</a:t>
              </a:r>
              <a:endParaRPr lang="zh-CN" altLang="en-US" dirty="0">
                <a:latin typeface="楷体" panose="02010609060101010101" pitchFamily="49" charset="-122"/>
                <a:ea typeface="楷体" panose="02010609060101010101" pitchFamily="49" charset="-122"/>
              </a:endParaRPr>
            </a:p>
          </p:txBody>
        </p:sp>
        <p:sp>
          <p:nvSpPr>
            <p:cNvPr id="6" name="下箭头 5"/>
            <p:cNvSpPr/>
            <p:nvPr/>
          </p:nvSpPr>
          <p:spPr bwMode="auto">
            <a:xfrm>
              <a:off x="2000232" y="4714884"/>
              <a:ext cx="285752" cy="440812"/>
            </a:xfrm>
            <a:prstGeom prst="downArrow">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76176" rIns="91440" bIns="0" numCol="1" rtlCol="0" anchor="ctr" anchorCtr="0" compatLnSpc="1">
              <a:spAutoFit/>
            </a:bodyPr>
            <a:lstStyle/>
            <a:p>
              <a:pPr marL="457200" marR="0" indent="-457200" algn="ctr" defTabSz="914400" rtl="0" eaLnBrk="1" fontAlgn="base" latinLnBrk="0" hangingPunct="1">
                <a:lnSpc>
                  <a:spcPct val="80000"/>
                </a:lnSpc>
                <a:spcBef>
                  <a:spcPct val="50000"/>
                </a:spcBef>
                <a:spcAft>
                  <a:spcPct val="0"/>
                </a:spcAft>
                <a:buClrTx/>
                <a:buSzTx/>
                <a:buFontTx/>
                <a:buNone/>
              </a:pPr>
              <a:endParaRPr kumimoji="1"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sp>
        <p:nvSpPr>
          <p:cNvPr id="7" name="矩形 6"/>
          <p:cNvSpPr/>
          <p:nvPr/>
        </p:nvSpPr>
        <p:spPr>
          <a:xfrm>
            <a:off x="5286380" y="1000108"/>
            <a:ext cx="1643074"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矩形 7"/>
          <p:cNvSpPr/>
          <p:nvPr/>
        </p:nvSpPr>
        <p:spPr>
          <a:xfrm>
            <a:off x="6929454" y="1000108"/>
            <a:ext cx="1643074"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TextBox 8"/>
          <p:cNvSpPr txBox="1"/>
          <p:nvPr/>
        </p:nvSpPr>
        <p:spPr>
          <a:xfrm>
            <a:off x="5429256" y="571480"/>
            <a:ext cx="1428760" cy="338554"/>
          </a:xfrm>
          <a:prstGeom prst="rect">
            <a:avLst/>
          </a:prstGeom>
          <a:noFill/>
        </p:spPr>
        <p:txBody>
          <a:bodyPr wrap="square" rtlCol="0">
            <a:spAutoFit/>
          </a:bodyPr>
          <a:lstStyle/>
          <a:p>
            <a:r>
              <a:rPr lang="en-US" altLang="zh-CN" sz="2000" dirty="0" smtClean="0">
                <a:solidFill>
                  <a:srgbClr val="3333CC"/>
                </a:solidFill>
                <a:ea typeface="楷体" panose="02010609060101010101" pitchFamily="49" charset="-122"/>
                <a:cs typeface="Times New Roman" panose="02020603050405020304" pitchFamily="18" charset="0"/>
              </a:rPr>
              <a:t>Stud[</a:t>
            </a:r>
            <a:r>
              <a:rPr lang="en-US" altLang="zh-CN" sz="2000" i="1" dirty="0" err="1" smtClean="0">
                <a:solidFill>
                  <a:srgbClr val="3333CC"/>
                </a:solidFill>
                <a:ea typeface="楷体" panose="02010609060101010101" pitchFamily="49" charset="-122"/>
                <a:cs typeface="Times New Roman" panose="02020603050405020304" pitchFamily="18" charset="0"/>
              </a:rPr>
              <a:t>i</a:t>
            </a:r>
            <a:r>
              <a:rPr lang="en-US" altLang="zh-CN" sz="2000" dirty="0" smtClean="0">
                <a:solidFill>
                  <a:srgbClr val="3333CC"/>
                </a:solidFill>
                <a:ea typeface="楷体" panose="02010609060101010101" pitchFamily="49" charset="-122"/>
                <a:cs typeface="Times New Roman" panose="02020603050405020304" pitchFamily="18" charset="0"/>
              </a:rPr>
              <a:t>]</a:t>
            </a:r>
            <a:endParaRPr lang="zh-CN" altLang="en-US" sz="2000" dirty="0"/>
          </a:p>
        </p:txBody>
      </p:sp>
      <p:sp>
        <p:nvSpPr>
          <p:cNvPr id="10" name="TextBox 9"/>
          <p:cNvSpPr txBox="1"/>
          <p:nvPr/>
        </p:nvSpPr>
        <p:spPr>
          <a:xfrm>
            <a:off x="6929454" y="571480"/>
            <a:ext cx="1428760" cy="338554"/>
          </a:xfrm>
          <a:prstGeom prst="rect">
            <a:avLst/>
          </a:prstGeom>
          <a:noFill/>
        </p:spPr>
        <p:txBody>
          <a:bodyPr wrap="square" rtlCol="0">
            <a:spAutoFit/>
          </a:bodyPr>
          <a:lstStyle/>
          <a:p>
            <a:r>
              <a:rPr lang="en-US" altLang="zh-CN" sz="2000" dirty="0" smtClean="0">
                <a:solidFill>
                  <a:srgbClr val="3333CC"/>
                </a:solidFill>
                <a:ea typeface="楷体" panose="02010609060101010101" pitchFamily="49" charset="-122"/>
                <a:cs typeface="Times New Roman" panose="02020603050405020304" pitchFamily="18" charset="0"/>
              </a:rPr>
              <a:t>Stud[</a:t>
            </a:r>
            <a:r>
              <a:rPr lang="en-US" altLang="zh-CN" sz="2000" i="1" dirty="0" err="1" smtClean="0">
                <a:solidFill>
                  <a:srgbClr val="3333CC"/>
                </a:solidFill>
                <a:ea typeface="楷体" panose="02010609060101010101" pitchFamily="49" charset="-122"/>
                <a:cs typeface="Times New Roman" panose="02020603050405020304" pitchFamily="18" charset="0"/>
              </a:rPr>
              <a:t>i</a:t>
            </a:r>
            <a:r>
              <a:rPr lang="en-US" altLang="zh-CN" sz="2000" dirty="0" err="1" smtClean="0">
                <a:solidFill>
                  <a:srgbClr val="3333CC"/>
                </a:solidFill>
                <a:ea typeface="楷体" panose="02010609060101010101" pitchFamily="49" charset="-122"/>
                <a:cs typeface="Times New Roman" panose="02020603050405020304" pitchFamily="18" charset="0"/>
              </a:rPr>
              <a:t>+1</a:t>
            </a:r>
            <a:r>
              <a:rPr lang="en-US" altLang="zh-CN" sz="2000" dirty="0" smtClean="0">
                <a:solidFill>
                  <a:srgbClr val="3333CC"/>
                </a:solidFill>
                <a:ea typeface="楷体" panose="02010609060101010101" pitchFamily="49" charset="-122"/>
                <a:cs typeface="Times New Roman" panose="02020603050405020304" pitchFamily="18" charset="0"/>
              </a:rPr>
              <a:t>]</a:t>
            </a:r>
            <a:endParaRPr lang="zh-CN" altLang="en-US" sz="2000" dirty="0"/>
          </a:p>
        </p:txBody>
      </p:sp>
      <p:sp>
        <p:nvSpPr>
          <p:cNvPr id="11" name="TextBox 10"/>
          <p:cNvSpPr txBox="1"/>
          <p:nvPr/>
        </p:nvSpPr>
        <p:spPr>
          <a:xfrm>
            <a:off x="3214678" y="714356"/>
            <a:ext cx="1428760" cy="338554"/>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直接映射</a:t>
            </a:r>
            <a:endParaRPr lang="zh-CN" altLang="en-US" sz="2000" dirty="0"/>
          </a:p>
        </p:txBody>
      </p:sp>
      <p:sp>
        <p:nvSpPr>
          <p:cNvPr id="12" name="椭圆 11"/>
          <p:cNvSpPr/>
          <p:nvPr/>
        </p:nvSpPr>
        <p:spPr>
          <a:xfrm>
            <a:off x="1000100" y="1000108"/>
            <a:ext cx="571504"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3" name="椭圆 12"/>
          <p:cNvSpPr/>
          <p:nvPr/>
        </p:nvSpPr>
        <p:spPr>
          <a:xfrm>
            <a:off x="1785918" y="1000108"/>
            <a:ext cx="571504"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4" name="右箭头 13"/>
          <p:cNvSpPr/>
          <p:nvPr/>
        </p:nvSpPr>
        <p:spPr>
          <a:xfrm>
            <a:off x="2928926" y="1142984"/>
            <a:ext cx="1928826"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 name="TextBox 14"/>
          <p:cNvSpPr txBox="1"/>
          <p:nvPr/>
        </p:nvSpPr>
        <p:spPr>
          <a:xfrm>
            <a:off x="857224" y="1643050"/>
            <a:ext cx="1714512" cy="707886"/>
          </a:xfrm>
          <a:prstGeom prst="rect">
            <a:avLst/>
          </a:prstGeom>
          <a:noFill/>
        </p:spPr>
        <p:txBody>
          <a:bodyPr wrap="square" rtlCol="0">
            <a:spAutoFit/>
          </a:bodyPr>
          <a:lstStyle/>
          <a:p>
            <a:pPr>
              <a:lnSpc>
                <a:spcPct val="100000"/>
              </a:lnSpc>
            </a:pPr>
            <a:r>
              <a:rPr lang="zh-CN" altLang="en-US" sz="2000" smtClean="0">
                <a:ea typeface="楷体" panose="02010609060101010101" pitchFamily="49" charset="-122"/>
                <a:cs typeface="Times New Roman" panose="02020603050405020304" pitchFamily="18" charset="0"/>
              </a:rPr>
              <a:t>两个逻辑上相邻元素</a:t>
            </a:r>
            <a:endParaRPr lang="zh-CN" altLang="en-US" sz="2000">
              <a:ea typeface="楷体" panose="02010609060101010101" pitchFamily="49" charset="-122"/>
              <a:cs typeface="Times New Roman" panose="02020603050405020304" pitchFamily="18" charset="0"/>
            </a:endParaRPr>
          </a:p>
        </p:txBody>
      </p:sp>
      <p:sp>
        <p:nvSpPr>
          <p:cNvPr id="16" name="TextBox 15"/>
          <p:cNvSpPr txBox="1"/>
          <p:nvPr/>
        </p:nvSpPr>
        <p:spPr>
          <a:xfrm>
            <a:off x="6072198" y="1643050"/>
            <a:ext cx="1714512" cy="707886"/>
          </a:xfrm>
          <a:prstGeom prst="rect">
            <a:avLst/>
          </a:prstGeom>
          <a:noFill/>
        </p:spPr>
        <p:txBody>
          <a:bodyPr wrap="square" rtlCol="0">
            <a:spAutoFit/>
          </a:bodyPr>
          <a:lstStyle/>
          <a:p>
            <a:pPr>
              <a:lnSpc>
                <a:spcPct val="100000"/>
              </a:lnSpc>
            </a:pPr>
            <a:r>
              <a:rPr lang="zh-CN" altLang="en-US" sz="2000" smtClean="0">
                <a:ea typeface="楷体" panose="02010609060101010101" pitchFamily="49" charset="-122"/>
                <a:cs typeface="Times New Roman" panose="02020603050405020304" pitchFamily="18" charset="0"/>
              </a:rPr>
              <a:t>存储空间也相邻</a:t>
            </a:r>
            <a:endParaRPr lang="zh-CN" altLang="en-US" sz="2000">
              <a:ea typeface="楷体" panose="02010609060101010101" pitchFamily="49" charset="-122"/>
              <a:cs typeface="Times New Roman" panose="02020603050405020304" pitchFamily="18" charset="0"/>
            </a:endParaRPr>
          </a:p>
        </p:txBody>
      </p:sp>
      <p:sp>
        <p:nvSpPr>
          <p:cNvPr id="17" name="幻灯片编号占位符 16"/>
          <p:cNvSpPr>
            <a:spLocks noGrp="1"/>
          </p:cNvSpPr>
          <p:nvPr>
            <p:ph type="sldNum" sz="quarter" idx="12"/>
          </p:nvPr>
        </p:nvSpPr>
        <p:spPr/>
        <p:txBody>
          <a:bodyPr/>
          <a:lstStyle/>
          <a:p>
            <a:fld id="{7AF016A1-9F15-429F-9EFD-84004B73C732}" type="slidenum">
              <a:rPr lang="en-US" altLang="zh-CN" smtClean="0"/>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descr="新闻纸">
            <a:hlinkClick r:id="" action="ppaction://hlinkshowjump?jump=nextslide"/>
          </p:cNvPr>
          <p:cNvSpPr>
            <a:spLocks noChangeArrowheads="1"/>
          </p:cNvSpPr>
          <p:nvPr/>
        </p:nvSpPr>
        <p:spPr bwMode="auto">
          <a:xfrm>
            <a:off x="2357422" y="357166"/>
            <a:ext cx="4429156"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1.1 </a:t>
            </a:r>
            <a:r>
              <a:rPr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什么</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是数据结构</a:t>
            </a:r>
          </a:p>
        </p:txBody>
      </p:sp>
      <p:sp>
        <p:nvSpPr>
          <p:cNvPr id="3" name="TextBox 1"/>
          <p:cNvSpPr txBox="1"/>
          <p:nvPr/>
        </p:nvSpPr>
        <p:spPr>
          <a:xfrm>
            <a:off x="678629" y="2060848"/>
            <a:ext cx="7786742" cy="397031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eaLnBrk="1" latinLnBrk="0" hangingPunct="1">
              <a:lnSpc>
                <a:spcPct val="100000"/>
              </a:lnSpc>
              <a:spcBef>
                <a:spcPts val="1200"/>
              </a:spcBef>
              <a:spcAft>
                <a:spcPts val="1200"/>
              </a:spcAft>
              <a:buBlip>
                <a:blip r:embed="rId2"/>
              </a:buBlip>
            </a:pPr>
            <a:r>
              <a:rPr lang="zh-CN" altLang="en-US" dirty="0" smtClean="0">
                <a:solidFill>
                  <a:srgbClr val="FF3399"/>
                </a:solidFill>
                <a:latin typeface="黑体" panose="02010609060101010101" pitchFamily="49" charset="-122"/>
                <a:ea typeface="黑体" panose="02010609060101010101" pitchFamily="49" charset="-122"/>
                <a:cs typeface="Times New Roman" panose="02020603050405020304" pitchFamily="18" charset="0"/>
                <a:sym typeface="+mn-ea"/>
              </a:rPr>
              <a:t>数据：</a:t>
            </a:r>
            <a:r>
              <a:rPr lang="zh-CN" altLang="en-US"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mn-ea"/>
              </a:rPr>
              <a:t>所有能够输入到计算机中，且能被计算机处理的符号的集合。</a:t>
            </a:r>
            <a:endParaRPr lang="en-US" altLang="zh-CN"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indent="-457200" algn="l" eaLnBrk="1" latinLnBrk="0" hangingPunct="1">
              <a:lnSpc>
                <a:spcPct val="100000"/>
              </a:lnSpc>
              <a:spcBef>
                <a:spcPts val="1200"/>
              </a:spcBef>
              <a:spcAft>
                <a:spcPts val="1200"/>
              </a:spcAft>
              <a:buBlip>
                <a:blip r:embed="rId2"/>
              </a:buBlip>
            </a:pPr>
            <a:r>
              <a:rPr lang="zh-CN" altLang="en-US" b="1" dirty="0" smtClean="0">
                <a:solidFill>
                  <a:srgbClr val="FF3399"/>
                </a:solidFill>
                <a:latin typeface="黑体" panose="02010609060101010101" pitchFamily="49" charset="-122"/>
                <a:ea typeface="黑体" panose="02010609060101010101" pitchFamily="49" charset="-122"/>
                <a:cs typeface="Times New Roman" panose="02020603050405020304" pitchFamily="18" charset="0"/>
              </a:rPr>
              <a:t>数据元素：</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是数据（集合）中的一个“个体”，它是数据的基本单位。 </a:t>
            </a:r>
            <a:endParaRPr lang="en-US" altLang="zh-CN"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eaLnBrk="1" latinLnBrk="0" hangingPunct="1">
              <a:lnSpc>
                <a:spcPct val="100000"/>
              </a:lnSpc>
              <a:spcBef>
                <a:spcPts val="1200"/>
              </a:spcBef>
              <a:spcAft>
                <a:spcPts val="1200"/>
              </a:spcAft>
              <a:buBlip>
                <a:blip r:embed="rId2"/>
              </a:buBlip>
            </a:pPr>
            <a:r>
              <a:rPr lang="zh-CN" altLang="en-US" dirty="0" smtClean="0">
                <a:solidFill>
                  <a:srgbClr val="FF3399"/>
                </a:solidFill>
                <a:latin typeface="黑体" panose="02010609060101010101" pitchFamily="49" charset="-122"/>
                <a:ea typeface="黑体" panose="02010609060101010101" pitchFamily="49" charset="-122"/>
                <a:cs typeface="Times New Roman" panose="02020603050405020304" pitchFamily="18" charset="0"/>
              </a:rPr>
              <a:t>数据项：</a:t>
            </a:r>
            <a:r>
              <a:rPr lang="zh-CN" altLang="en-US" dirty="0" smtClean="0">
                <a:solidFill>
                  <a:srgbClr val="3333CC"/>
                </a:solidFill>
                <a:ea typeface="楷体" panose="02010609060101010101" pitchFamily="49" charset="-122"/>
                <a:cs typeface="Times New Roman" panose="02020603050405020304" pitchFamily="18" charset="0"/>
              </a:rPr>
              <a:t>数据项是用来描述数据元素的，它是数据的最小单位。  </a:t>
            </a:r>
            <a:endPar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eaLnBrk="1" latinLnBrk="0" hangingPunct="1">
              <a:lnSpc>
                <a:spcPct val="100000"/>
              </a:lnSpc>
              <a:spcBef>
                <a:spcPts val="1200"/>
              </a:spcBef>
              <a:spcAft>
                <a:spcPts val="1200"/>
              </a:spcAft>
              <a:buBlip>
                <a:blip r:embed="rId2"/>
              </a:buBlip>
            </a:pPr>
            <a:r>
              <a:rPr lang="zh-CN" altLang="en-US" b="1" dirty="0" smtClean="0">
                <a:solidFill>
                  <a:srgbClr val="FF3399"/>
                </a:solidFill>
                <a:latin typeface="黑体" panose="02010609060101010101" pitchFamily="49" charset="-122"/>
                <a:ea typeface="黑体" panose="02010609060101010101" pitchFamily="49" charset="-122"/>
                <a:cs typeface="Times New Roman" panose="02020603050405020304" pitchFamily="18" charset="0"/>
              </a:rPr>
              <a:t>数据对象：</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具有</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相同性质</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的若干个数据元素的集合，如整数数据对象是所有整数的集合。    </a:t>
            </a:r>
          </a:p>
        </p:txBody>
      </p:sp>
      <p:sp>
        <p:nvSpPr>
          <p:cNvPr id="6" name="Text Box 10"/>
          <p:cNvSpPr txBox="1">
            <a:spLocks noChangeArrowheads="1"/>
          </p:cNvSpPr>
          <p:nvPr/>
        </p:nvSpPr>
        <p:spPr bwMode="auto">
          <a:xfrm>
            <a:off x="467544" y="1268760"/>
            <a:ext cx="2131695" cy="5594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108000">
            <a:spAutoFit/>
          </a:bodyPr>
          <a:lstStyle/>
          <a:p>
            <a:pPr marL="457200" indent="-457200" algn="l">
              <a:lnSpc>
                <a:spcPct val="110000"/>
              </a:lnSpc>
            </a:pPr>
            <a:r>
              <a:rPr lang="en-US" altLang="zh-CN" b="1" smtClean="0">
                <a:solidFill>
                  <a:schemeClr val="bg1"/>
                </a:solidFill>
                <a:latin typeface="Times New Roman" panose="02020603050405020304" pitchFamily="18" charset="0"/>
                <a:cs typeface="Times New Roman" panose="02020603050405020304" pitchFamily="18" charset="0"/>
                <a:sym typeface="Wingdings" panose="05000000000000000000"/>
              </a:rPr>
              <a:t>1</a:t>
            </a:r>
            <a:r>
              <a:rPr lang="zh-CN" altLang="en-US" b="1" smtClean="0">
                <a:solidFill>
                  <a:schemeClr val="bg1"/>
                </a:solidFill>
                <a:latin typeface="Times New Roman" panose="02020603050405020304" pitchFamily="18" charset="0"/>
                <a:cs typeface="Times New Roman" panose="02020603050405020304" pitchFamily="18" charset="0"/>
                <a:sym typeface="Wingdings" panose="05000000000000000000"/>
              </a:rPr>
              <a:t>、</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基本术语</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幻灯片编号占位符 7"/>
          <p:cNvSpPr>
            <a:spLocks noGrp="1"/>
          </p:cNvSpPr>
          <p:nvPr>
            <p:ph type="sldNum" sz="quarter" idx="12"/>
          </p:nvPr>
        </p:nvSpPr>
        <p:spPr/>
        <p:txBody>
          <a:bodyPr/>
          <a:lstStyle/>
          <a:p>
            <a:fld id="{67864EE2-EAB3-4814-A7EB-820BD7610F1E}"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785786" y="2428868"/>
            <a:ext cx="6215106" cy="2818409"/>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lIns="216000" tIns="216000" bIns="216000">
            <a:spAutoFit/>
          </a:bodyPr>
          <a:lstStyle/>
          <a:p>
            <a:pPr algn="just"/>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studnode</a:t>
            </a:r>
            <a:endPar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no;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存储学号</a:t>
            </a:r>
          </a:p>
          <a:p>
            <a:pPr algn="just"/>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char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name[8];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存储姓名</a:t>
            </a:r>
          </a:p>
          <a:p>
            <a:pPr algn="just"/>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char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sex[2];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存储性别</a:t>
            </a:r>
          </a:p>
          <a:p>
            <a:pPr algn="just"/>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char </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class[4];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存储班号</a:t>
            </a:r>
          </a:p>
          <a:p>
            <a:pPr algn="just"/>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studnode</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*next;	//</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存储指向下一个学生的指针</a:t>
            </a:r>
          </a:p>
          <a:p>
            <a:pPr algn="just"/>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StudType</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7456" name="Text Box 2160"/>
          <p:cNvSpPr txBox="1">
            <a:spLocks noChangeArrowheads="1"/>
          </p:cNvSpPr>
          <p:nvPr/>
        </p:nvSpPr>
        <p:spPr bwMode="auto">
          <a:xfrm>
            <a:off x="571472" y="1571612"/>
            <a:ext cx="6962792" cy="461665"/>
          </a:xfrm>
          <a:prstGeom prst="rect">
            <a:avLst/>
          </a:prstGeom>
          <a:noFill/>
          <a:ln w="9525" algn="ctr">
            <a:noFill/>
            <a:miter lim="800000"/>
          </a:ln>
          <a:effectLst/>
        </p:spPr>
        <p:txBody>
          <a:bodyPr wrap="square">
            <a:spAutoFit/>
          </a:bodyPr>
          <a:lstStyle/>
          <a:p>
            <a:pPr marL="457200" indent="-457200" algn="just">
              <a:lnSpc>
                <a:spcPct val="100000"/>
              </a:lnSpc>
            </a:pP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存放学生表的链表</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的结点类型</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StudType</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声明如下：</a:t>
            </a:r>
            <a:endPar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642910" y="642918"/>
            <a:ext cx="4286280" cy="518522"/>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gn="l">
              <a:lnSpc>
                <a:spcPct val="110000"/>
              </a:lnSpc>
            </a:pPr>
            <a:r>
              <a:rPr lang="zh-CN" altLang="en-US"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链表</a:t>
            </a:r>
            <a:endParaRPr lang="zh-CN" altLang="en-US"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143152" y="4005264"/>
            <a:ext cx="2941638" cy="396875"/>
            <a:chOff x="1611301" y="4005264"/>
            <a:chExt cx="2941638" cy="396875"/>
          </a:xfrm>
        </p:grpSpPr>
        <p:sp>
          <p:nvSpPr>
            <p:cNvPr id="57348" name="Rectangle 4"/>
            <p:cNvSpPr>
              <a:spLocks noChangeArrowheads="1"/>
            </p:cNvSpPr>
            <p:nvPr/>
          </p:nvSpPr>
          <p:spPr bwMode="auto">
            <a:xfrm>
              <a:off x="1611301" y="4005264"/>
              <a:ext cx="4857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57349" name="Rectangle 5"/>
            <p:cNvSpPr>
              <a:spLocks noChangeArrowheads="1"/>
            </p:cNvSpPr>
            <p:nvPr/>
          </p:nvSpPr>
          <p:spPr bwMode="auto">
            <a:xfrm>
              <a:off x="2039926" y="4005264"/>
              <a:ext cx="7905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张斌</a:t>
              </a:r>
            </a:p>
          </p:txBody>
        </p:sp>
        <p:sp>
          <p:nvSpPr>
            <p:cNvPr id="57350" name="Rectangle 6"/>
            <p:cNvSpPr>
              <a:spLocks noChangeArrowheads="1"/>
            </p:cNvSpPr>
            <p:nvPr/>
          </p:nvSpPr>
          <p:spPr bwMode="auto">
            <a:xfrm>
              <a:off x="2801926" y="4005264"/>
              <a:ext cx="457200"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57351" name="Rectangle 7"/>
            <p:cNvSpPr>
              <a:spLocks noChangeArrowheads="1"/>
            </p:cNvSpPr>
            <p:nvPr/>
          </p:nvSpPr>
          <p:spPr bwMode="auto">
            <a:xfrm>
              <a:off x="3230551" y="4005264"/>
              <a:ext cx="863600"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57352" name="Rectangle 8"/>
            <p:cNvSpPr>
              <a:spLocks noChangeArrowheads="1"/>
            </p:cNvSpPr>
            <p:nvPr/>
          </p:nvSpPr>
          <p:spPr bwMode="auto">
            <a:xfrm>
              <a:off x="4067164" y="4005264"/>
              <a:ext cx="4857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0" bIns="0"/>
            <a:lstStyle/>
            <a:p>
              <a:pPr eaLnBrk="0" hangingPunct="0">
                <a:lnSpc>
                  <a:spcPct val="112000"/>
                </a:lnSpc>
                <a:spcBef>
                  <a:spcPct val="0"/>
                </a:spcBef>
              </a:pPr>
              <a:endParaRPr kumimoji="0" lang="en-US" altLang="zh-CN" sz="1800" b="0">
                <a:solidFill>
                  <a:schemeClr val="tx1"/>
                </a:solidFill>
                <a:ea typeface="宋体" panose="02010600030101010101" pitchFamily="2" charset="-122"/>
              </a:endParaRPr>
            </a:p>
            <a:p>
              <a:pPr eaLnBrk="0" hangingPunct="0">
                <a:lnSpc>
                  <a:spcPct val="112000"/>
                </a:lnSpc>
                <a:spcBef>
                  <a:spcPct val="0"/>
                </a:spcBef>
              </a:pPr>
              <a:endParaRPr kumimoji="0" lang="en-US" altLang="zh-CN" sz="1800" b="0">
                <a:solidFill>
                  <a:schemeClr val="tx1"/>
                </a:solidFill>
                <a:ea typeface="宋体" panose="02010600030101010101" pitchFamily="2" charset="-122"/>
              </a:endParaRPr>
            </a:p>
          </p:txBody>
        </p:sp>
      </p:grpSp>
      <p:grpSp>
        <p:nvGrpSpPr>
          <p:cNvPr id="50" name="组合 49"/>
          <p:cNvGrpSpPr/>
          <p:nvPr/>
        </p:nvGrpSpPr>
        <p:grpSpPr>
          <a:xfrm>
            <a:off x="639801" y="4005264"/>
            <a:ext cx="1477952" cy="923934"/>
            <a:chOff x="107950" y="4005264"/>
            <a:chExt cx="1477952" cy="923934"/>
          </a:xfrm>
        </p:grpSpPr>
        <p:sp>
          <p:nvSpPr>
            <p:cNvPr id="57347" name="Rectangle 3"/>
            <p:cNvSpPr>
              <a:spLocks noChangeArrowheads="1"/>
            </p:cNvSpPr>
            <p:nvPr/>
          </p:nvSpPr>
          <p:spPr bwMode="auto">
            <a:xfrm>
              <a:off x="107950" y="4005264"/>
              <a:ext cx="1035026" cy="923934"/>
            </a:xfrm>
            <a:prstGeom prst="rect">
              <a:avLst/>
            </a:prstGeom>
            <a:noFill/>
            <a:ln w="15875">
              <a:noFill/>
              <a:miter lim="800000"/>
              <a:tailEnd type="none" w="sm" len="sm"/>
            </a:ln>
            <a:effectLst/>
          </p:spPr>
          <p:txBody>
            <a:bodyPr tIns="0" bIns="0"/>
            <a:lstStyle/>
            <a:p>
              <a:pPr algn="just"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链表</a:t>
              </a:r>
              <a:r>
                <a:rPr kumimoji="0" lang="zh-CN" altLang="en-US" sz="18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首结点地址</a:t>
              </a: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head</a:t>
              </a:r>
            </a:p>
            <a:p>
              <a:pPr algn="just" eaLnBrk="0" hangingPunct="0">
                <a:lnSpc>
                  <a:spcPct val="112000"/>
                </a:lnSpc>
                <a:spcBef>
                  <a:spcPct val="0"/>
                </a:spcBef>
              </a:pPr>
              <a:endParaRPr kumimoji="0" lang="en-US" altLang="zh-CN" sz="9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362" name="Line 18"/>
            <p:cNvSpPr>
              <a:spLocks noChangeShapeType="1"/>
            </p:cNvSpPr>
            <p:nvPr/>
          </p:nvSpPr>
          <p:spPr bwMode="auto">
            <a:xfrm>
              <a:off x="1182677" y="4203699"/>
              <a:ext cx="403225" cy="45719"/>
            </a:xfrm>
            <a:prstGeom prst="line">
              <a:avLst/>
            </a:prstGeom>
            <a:noFill/>
            <a:ln w="38100">
              <a:solidFill>
                <a:srgbClr val="339933"/>
              </a:solidFill>
              <a:round/>
              <a:tailEnd type="triangle" w="sm" len="sm"/>
            </a:ln>
            <a:effectLst/>
          </p:spPr>
          <p:txBody>
            <a:bodyPr/>
            <a:lstStyle/>
            <a:p>
              <a:endParaRPr lang="zh-CN" altLang="en-US"/>
            </a:p>
          </p:txBody>
        </p:sp>
      </p:grpSp>
      <p:grpSp>
        <p:nvGrpSpPr>
          <p:cNvPr id="47" name="组合 46"/>
          <p:cNvGrpSpPr/>
          <p:nvPr/>
        </p:nvGrpSpPr>
        <p:grpSpPr>
          <a:xfrm>
            <a:off x="2132040" y="4233863"/>
            <a:ext cx="2952750" cy="777876"/>
            <a:chOff x="1600189" y="4233863"/>
            <a:chExt cx="2952750" cy="777876"/>
          </a:xfrm>
        </p:grpSpPr>
        <p:sp>
          <p:nvSpPr>
            <p:cNvPr id="57408" name="Rectangle 64"/>
            <p:cNvSpPr>
              <a:spLocks noChangeArrowheads="1"/>
            </p:cNvSpPr>
            <p:nvPr/>
          </p:nvSpPr>
          <p:spPr bwMode="auto">
            <a:xfrm>
              <a:off x="1600189" y="4614864"/>
              <a:ext cx="4857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8</a:t>
              </a:r>
            </a:p>
          </p:txBody>
        </p:sp>
        <p:sp>
          <p:nvSpPr>
            <p:cNvPr id="57409" name="Rectangle 65"/>
            <p:cNvSpPr>
              <a:spLocks noChangeArrowheads="1"/>
            </p:cNvSpPr>
            <p:nvPr/>
          </p:nvSpPr>
          <p:spPr bwMode="auto">
            <a:xfrm>
              <a:off x="2039927" y="4614864"/>
              <a:ext cx="7905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刘丽</a:t>
              </a:r>
            </a:p>
          </p:txBody>
        </p:sp>
        <p:sp>
          <p:nvSpPr>
            <p:cNvPr id="57410" name="Rectangle 66"/>
            <p:cNvSpPr>
              <a:spLocks noChangeArrowheads="1"/>
            </p:cNvSpPr>
            <p:nvPr/>
          </p:nvSpPr>
          <p:spPr bwMode="auto">
            <a:xfrm>
              <a:off x="2801927" y="4614864"/>
              <a:ext cx="457200"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57411" name="Rectangle 67"/>
            <p:cNvSpPr>
              <a:spLocks noChangeArrowheads="1"/>
            </p:cNvSpPr>
            <p:nvPr/>
          </p:nvSpPr>
          <p:spPr bwMode="auto">
            <a:xfrm>
              <a:off x="3230552" y="4614864"/>
              <a:ext cx="863600"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p>
          </p:txBody>
        </p:sp>
        <p:sp>
          <p:nvSpPr>
            <p:cNvPr id="57412" name="Rectangle 68"/>
            <p:cNvSpPr>
              <a:spLocks noChangeArrowheads="1"/>
            </p:cNvSpPr>
            <p:nvPr/>
          </p:nvSpPr>
          <p:spPr bwMode="auto">
            <a:xfrm>
              <a:off x="4067164" y="4614864"/>
              <a:ext cx="4857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0" bIns="0"/>
            <a:lstStyle/>
            <a:p>
              <a:pPr eaLnBrk="0" hangingPunct="0">
                <a:lnSpc>
                  <a:spcPct val="112000"/>
                </a:lnSpc>
                <a:spcBef>
                  <a:spcPct val="0"/>
                </a:spcBef>
              </a:pPr>
              <a:endParaRPr kumimoji="0" lang="en-US" altLang="zh-CN" sz="1800" b="0">
                <a:solidFill>
                  <a:schemeClr val="tx1"/>
                </a:solidFill>
                <a:ea typeface="宋体" panose="02010600030101010101" pitchFamily="2" charset="-122"/>
              </a:endParaRPr>
            </a:p>
            <a:p>
              <a:pPr eaLnBrk="0" hangingPunct="0">
                <a:lnSpc>
                  <a:spcPct val="112000"/>
                </a:lnSpc>
                <a:spcBef>
                  <a:spcPct val="0"/>
                </a:spcBef>
              </a:pPr>
              <a:endParaRPr kumimoji="0" lang="en-US" altLang="zh-CN" sz="1800" b="0">
                <a:solidFill>
                  <a:schemeClr val="tx1"/>
                </a:solidFill>
                <a:ea typeface="宋体" panose="02010600030101010101" pitchFamily="2" charset="-122"/>
              </a:endParaRPr>
            </a:p>
          </p:txBody>
        </p:sp>
        <p:sp>
          <p:nvSpPr>
            <p:cNvPr id="57420" name="Line 76"/>
            <p:cNvSpPr>
              <a:spLocks noChangeShapeType="1"/>
            </p:cNvSpPr>
            <p:nvPr/>
          </p:nvSpPr>
          <p:spPr bwMode="auto">
            <a:xfrm>
              <a:off x="4311639" y="4233863"/>
              <a:ext cx="0" cy="381000"/>
            </a:xfrm>
            <a:prstGeom prst="line">
              <a:avLst/>
            </a:prstGeom>
            <a:noFill/>
            <a:ln w="28575">
              <a:solidFill>
                <a:srgbClr val="339933"/>
              </a:solidFill>
              <a:miter lim="800000"/>
              <a:tailEnd type="triangle" w="med" len="med"/>
            </a:ln>
            <a:effectLst/>
          </p:spPr>
          <p:txBody>
            <a:bodyPr wrap="none"/>
            <a:lstStyle/>
            <a:p>
              <a:endParaRPr lang="zh-CN" altLang="en-US" sz="1800"/>
            </a:p>
          </p:txBody>
        </p:sp>
      </p:grpSp>
      <p:grpSp>
        <p:nvGrpSpPr>
          <p:cNvPr id="49" name="组合 48"/>
          <p:cNvGrpSpPr/>
          <p:nvPr/>
        </p:nvGrpSpPr>
        <p:grpSpPr>
          <a:xfrm>
            <a:off x="2138392" y="5891213"/>
            <a:ext cx="2974975" cy="777875"/>
            <a:chOff x="1606541" y="5891213"/>
            <a:chExt cx="2974975" cy="777875"/>
          </a:xfrm>
        </p:grpSpPr>
        <p:sp>
          <p:nvSpPr>
            <p:cNvPr id="57442" name="Rectangle 98"/>
            <p:cNvSpPr>
              <a:spLocks noChangeArrowheads="1"/>
            </p:cNvSpPr>
            <p:nvPr/>
          </p:nvSpPr>
          <p:spPr bwMode="auto">
            <a:xfrm>
              <a:off x="1606541" y="6272213"/>
              <a:ext cx="4857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5</a:t>
              </a:r>
            </a:p>
          </p:txBody>
        </p:sp>
        <p:sp>
          <p:nvSpPr>
            <p:cNvPr id="57443" name="Rectangle 99"/>
            <p:cNvSpPr>
              <a:spLocks noChangeArrowheads="1"/>
            </p:cNvSpPr>
            <p:nvPr/>
          </p:nvSpPr>
          <p:spPr bwMode="auto">
            <a:xfrm>
              <a:off x="2068504" y="6272213"/>
              <a:ext cx="7905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王萍</a:t>
              </a:r>
            </a:p>
          </p:txBody>
        </p:sp>
        <p:sp>
          <p:nvSpPr>
            <p:cNvPr id="57444" name="Rectangle 100"/>
            <p:cNvSpPr>
              <a:spLocks noChangeArrowheads="1"/>
            </p:cNvSpPr>
            <p:nvPr/>
          </p:nvSpPr>
          <p:spPr bwMode="auto">
            <a:xfrm>
              <a:off x="2830504" y="6272213"/>
              <a:ext cx="457200"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57445" name="Rectangle 101"/>
            <p:cNvSpPr>
              <a:spLocks noChangeArrowheads="1"/>
            </p:cNvSpPr>
            <p:nvPr/>
          </p:nvSpPr>
          <p:spPr bwMode="auto">
            <a:xfrm>
              <a:off x="3259129" y="6272213"/>
              <a:ext cx="863600"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57446" name="Rectangle 102"/>
            <p:cNvSpPr>
              <a:spLocks noChangeArrowheads="1"/>
            </p:cNvSpPr>
            <p:nvPr/>
          </p:nvSpPr>
          <p:spPr bwMode="auto">
            <a:xfrm>
              <a:off x="4095741" y="6272213"/>
              <a:ext cx="485775" cy="39687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00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7451" name="Line 107"/>
            <p:cNvSpPr>
              <a:spLocks noChangeShapeType="1"/>
            </p:cNvSpPr>
            <p:nvPr/>
          </p:nvSpPr>
          <p:spPr bwMode="auto">
            <a:xfrm>
              <a:off x="4298940" y="5891213"/>
              <a:ext cx="0" cy="381000"/>
            </a:xfrm>
            <a:prstGeom prst="line">
              <a:avLst/>
            </a:prstGeom>
            <a:noFill/>
            <a:ln w="28575">
              <a:solidFill>
                <a:srgbClr val="339933"/>
              </a:solidFill>
              <a:miter lim="800000"/>
              <a:tailEnd type="triangle" w="med" len="med"/>
            </a:ln>
            <a:effectLst/>
          </p:spPr>
          <p:txBody>
            <a:bodyPr wrap="none"/>
            <a:lstStyle/>
            <a:p>
              <a:endParaRPr lang="zh-CN" altLang="en-US" sz="1800"/>
            </a:p>
          </p:txBody>
        </p:sp>
      </p:grpSp>
      <p:graphicFrame>
        <p:nvGraphicFramePr>
          <p:cNvPr id="147516" name="Group 60"/>
          <p:cNvGraphicFramePr>
            <a:graphicFrameLocks noGrp="1"/>
          </p:cNvGraphicFramePr>
          <p:nvPr/>
        </p:nvGraphicFramePr>
        <p:xfrm>
          <a:off x="1246199" y="883603"/>
          <a:ext cx="4968875" cy="2688273"/>
        </p:xfrm>
        <a:graphic>
          <a:graphicData uri="http://schemas.openxmlformats.org/drawingml/2006/table">
            <a:tbl>
              <a:tblPr/>
              <a:tblGrid>
                <a:gridCol w="981075">
                  <a:extLst>
                    <a:ext uri="{9D8B030D-6E8A-4147-A177-3AD203B41FA5}">
                      <a16:colId xmlns:a16="http://schemas.microsoft.com/office/drawing/2014/main" xmlns="" val="20000"/>
                    </a:ext>
                  </a:extLst>
                </a:gridCol>
                <a:gridCol w="1468438">
                  <a:extLst>
                    <a:ext uri="{9D8B030D-6E8A-4147-A177-3AD203B41FA5}">
                      <a16:colId xmlns:a16="http://schemas.microsoft.com/office/drawing/2014/main" xmlns="" val="20001"/>
                    </a:ext>
                  </a:extLst>
                </a:gridCol>
                <a:gridCol w="1008062">
                  <a:extLst>
                    <a:ext uri="{9D8B030D-6E8A-4147-A177-3AD203B41FA5}">
                      <a16:colId xmlns:a16="http://schemas.microsoft.com/office/drawing/2014/main" xmlns="" val="20002"/>
                    </a:ext>
                  </a:extLst>
                </a:gridCol>
                <a:gridCol w="1511300">
                  <a:extLst>
                    <a:ext uri="{9D8B030D-6E8A-4147-A177-3AD203B41FA5}">
                      <a16:colId xmlns:a16="http://schemas.microsoft.com/office/drawing/2014/main" xmlns="" val="20003"/>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班号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xmlns=""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grpSp>
        <p:nvGrpSpPr>
          <p:cNvPr id="48" name="组合 47"/>
          <p:cNvGrpSpPr/>
          <p:nvPr/>
        </p:nvGrpSpPr>
        <p:grpSpPr>
          <a:xfrm>
            <a:off x="4550513" y="4767261"/>
            <a:ext cx="568331" cy="970333"/>
            <a:chOff x="4018662" y="4767261"/>
            <a:chExt cx="568331" cy="970333"/>
          </a:xfrm>
        </p:grpSpPr>
        <p:sp>
          <p:nvSpPr>
            <p:cNvPr id="57447" name="Line 103"/>
            <p:cNvSpPr>
              <a:spLocks noChangeShapeType="1"/>
            </p:cNvSpPr>
            <p:nvPr/>
          </p:nvSpPr>
          <p:spPr bwMode="auto">
            <a:xfrm>
              <a:off x="4311640" y="4767261"/>
              <a:ext cx="0" cy="533400"/>
            </a:xfrm>
            <a:prstGeom prst="line">
              <a:avLst/>
            </a:prstGeom>
            <a:noFill/>
            <a:ln w="28575">
              <a:solidFill>
                <a:srgbClr val="339933"/>
              </a:solidFill>
              <a:miter lim="800000"/>
              <a:tailEnd type="triangle" w="med" len="med"/>
            </a:ln>
            <a:effectLst/>
          </p:spPr>
          <p:txBody>
            <a:bodyPr wrap="none"/>
            <a:lstStyle/>
            <a:p>
              <a:endParaRPr lang="zh-CN" altLang="en-US" sz="1800"/>
            </a:p>
          </p:txBody>
        </p:sp>
        <p:sp>
          <p:nvSpPr>
            <p:cNvPr id="147517" name="Text Box 61"/>
            <p:cNvSpPr txBox="1">
              <a:spLocks noChangeArrowheads="1"/>
            </p:cNvSpPr>
            <p:nvPr/>
          </p:nvSpPr>
          <p:spPr bwMode="auto">
            <a:xfrm>
              <a:off x="4018662" y="5439075"/>
              <a:ext cx="568331" cy="298519"/>
            </a:xfrm>
            <a:prstGeom prst="rect">
              <a:avLst/>
            </a:prstGeom>
            <a:noFill/>
            <a:ln w="57150" algn="ctr">
              <a:noFill/>
              <a:miter lim="800000"/>
              <a:tailEnd type="none" w="lg" len="lg"/>
            </a:ln>
            <a:effectLst/>
          </p:spPr>
          <p:txBody>
            <a:bodyPr wrap="square" tIns="76176" bIns="0">
              <a:spAutoFit/>
            </a:bodyPr>
            <a:lstStyle/>
            <a:p>
              <a:pPr marL="457200" indent="-457200"/>
              <a:r>
                <a:rPr lang="en-US" altLang="zh-CN" sz="1800" dirty="0" smtClean="0">
                  <a:solidFill>
                    <a:srgbClr val="3333CC"/>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1800" dirty="0">
                <a:solidFill>
                  <a:srgbClr val="3333CC"/>
                </a:solidFill>
                <a:ea typeface="宋体" panose="02010600030101010101" pitchFamily="2" charset="-122"/>
                <a:cs typeface="Times New Roman" panose="02020603050405020304" pitchFamily="18" charset="0"/>
              </a:endParaRPr>
            </a:p>
          </p:txBody>
        </p:sp>
      </p:grpSp>
      <p:sp>
        <p:nvSpPr>
          <p:cNvPr id="31" name="TextBox 30"/>
          <p:cNvSpPr txBox="1"/>
          <p:nvPr/>
        </p:nvSpPr>
        <p:spPr>
          <a:xfrm>
            <a:off x="71406" y="214290"/>
            <a:ext cx="1928826" cy="52084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30000"/>
              </a:lnSpc>
            </a:pPr>
            <a:r>
              <a:rPr lang="zh-CN" altLang="en-US"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映射过程：</a:t>
            </a:r>
          </a:p>
        </p:txBody>
      </p:sp>
      <p:sp>
        <p:nvSpPr>
          <p:cNvPr id="32" name="TextBox 31"/>
          <p:cNvSpPr txBox="1"/>
          <p:nvPr/>
        </p:nvSpPr>
        <p:spPr>
          <a:xfrm>
            <a:off x="2611450" y="312098"/>
            <a:ext cx="2571768" cy="492443"/>
          </a:xfrm>
          <a:prstGeom prst="rect">
            <a:avLst/>
          </a:prstGeom>
          <a:noFill/>
        </p:spPr>
        <p:txBody>
          <a:bodyPr wrap="square" rtlCol="0">
            <a:spAutoFit/>
          </a:bodyPr>
          <a:lstStyle/>
          <a:p>
            <a:pPr>
              <a:lnSpc>
                <a:spcPct val="130000"/>
              </a:lnSpc>
            </a:pP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学生表的逻辑结构</a:t>
            </a:r>
          </a:p>
        </p:txBody>
      </p:sp>
      <p:sp>
        <p:nvSpPr>
          <p:cNvPr id="35" name="TextBox 34"/>
          <p:cNvSpPr txBox="1"/>
          <p:nvPr/>
        </p:nvSpPr>
        <p:spPr>
          <a:xfrm>
            <a:off x="5675355" y="4071942"/>
            <a:ext cx="430887" cy="2357454"/>
          </a:xfrm>
          <a:prstGeom prst="rect">
            <a:avLst/>
          </a:prstGeom>
          <a:noFill/>
        </p:spPr>
        <p:txBody>
          <a:bodyPr vert="eaVert" wrap="square" rtlCol="0">
            <a:spAutoFit/>
          </a:bodyPr>
          <a:lstStyle/>
          <a:p>
            <a:r>
              <a:rPr lang="zh-CN" altLang="en-US" sz="2000" dirty="0" smtClean="0">
                <a:solidFill>
                  <a:srgbClr val="3333CC"/>
                </a:solidFill>
                <a:ea typeface="楷体" panose="02010609060101010101" pitchFamily="49" charset="-122"/>
                <a:cs typeface="Times New Roman" panose="02020603050405020304" pitchFamily="18" charset="0"/>
              </a:rPr>
              <a:t>存储结构建立完毕</a:t>
            </a:r>
            <a:endParaRPr lang="zh-CN" altLang="en-US" sz="2000" dirty="0"/>
          </a:p>
        </p:txBody>
      </p:sp>
      <p:cxnSp>
        <p:nvCxnSpPr>
          <p:cNvPr id="37" name="直接箭头连接符 36"/>
          <p:cNvCxnSpPr/>
          <p:nvPr/>
        </p:nvCxnSpPr>
        <p:spPr>
          <a:xfrm rot="16200000" flipH="1">
            <a:off x="813607" y="2432831"/>
            <a:ext cx="2647966" cy="49689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574689" y="2814625"/>
            <a:ext cx="2828938" cy="77153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570728" y="4461660"/>
            <a:ext cx="2843213" cy="777891"/>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357950" y="642918"/>
            <a:ext cx="2714644" cy="41118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mtClean="0">
                <a:solidFill>
                  <a:srgbClr val="FF0000"/>
                </a:solidFill>
                <a:latin typeface="楷体" panose="02010609060101010101" pitchFamily="49" charset="-122"/>
                <a:ea typeface="楷体" panose="02010609060101010101" pitchFamily="49" charset="-122"/>
              </a:rPr>
              <a:t>讲解：</a:t>
            </a:r>
            <a:endParaRPr lang="en-US" altLang="zh-CN" smtClean="0">
              <a:solidFill>
                <a:srgbClr val="FF0000"/>
              </a:solidFill>
              <a:latin typeface="楷体" panose="02010609060101010101" pitchFamily="49" charset="-122"/>
              <a:ea typeface="楷体" panose="02010609060101010101" pitchFamily="49" charset="-122"/>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学生表中每个学生元素用一个结点来存储。</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学生</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对应第</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学生</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对应第</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等等</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通过指针来表示逻辑关系</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用第</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个结点的地址</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head</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来标识整个存储结构</a:t>
            </a:r>
            <a:endParaRPr lang="zh-CN" altLang="en-US" sz="220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21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45"/>
                                        </p:tgtEl>
                                      </p:cBhvr>
                                    </p:animEffect>
                                    <p:set>
                                      <p:cBhvr>
                                        <p:cTn id="42" dur="1" fill="hold">
                                          <p:stCondLst>
                                            <p:cond delay="499"/>
                                          </p:stCondLst>
                                        </p:cTn>
                                        <p:tgtEl>
                                          <p:spTgt spid="4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21" name="Text Box 53"/>
          <p:cNvSpPr txBox="1">
            <a:spLocks noChangeArrowheads="1"/>
          </p:cNvSpPr>
          <p:nvPr/>
        </p:nvSpPr>
        <p:spPr bwMode="auto">
          <a:xfrm>
            <a:off x="857224" y="785794"/>
            <a:ext cx="3857652" cy="372385"/>
          </a:xfrm>
          <a:prstGeom prst="rect">
            <a:avLst/>
          </a:prstGeom>
          <a:noFill/>
          <a:ln w="57150" algn="ctr">
            <a:noFill/>
            <a:miter lim="800000"/>
            <a:tailEnd type="none" w="lg" len="lg"/>
          </a:ln>
          <a:effectLst/>
        </p:spPr>
        <p:txBody>
          <a:bodyPr wrap="square" tIns="76176" bIns="0">
            <a:spAutoFit/>
          </a:bodyPr>
          <a:lstStyle/>
          <a:p>
            <a:pPr marL="457200" indent="-457200" algn="l"/>
            <a:r>
              <a:rPr lang="zh-CN" altLang="en-US" b="1" dirty="0">
                <a:latin typeface="Times New Roman" panose="02020603050405020304" pitchFamily="18" charset="0"/>
                <a:ea typeface="楷体" panose="02010609060101010101" pitchFamily="49" charset="-122"/>
                <a:cs typeface="Times New Roman" panose="02020603050405020304" pitchFamily="18" charset="0"/>
              </a:rPr>
              <a:t>这种存储结构的特点：　　</a:t>
            </a:r>
          </a:p>
        </p:txBody>
      </p:sp>
      <p:sp>
        <p:nvSpPr>
          <p:cNvPr id="212022" name="Text Box 54"/>
          <p:cNvSpPr txBox="1">
            <a:spLocks noChangeArrowheads="1"/>
          </p:cNvSpPr>
          <p:nvPr/>
        </p:nvSpPr>
        <p:spPr bwMode="auto">
          <a:xfrm>
            <a:off x="714348" y="1357298"/>
            <a:ext cx="7072362" cy="1769691"/>
          </a:xfrm>
          <a:prstGeom prst="rect">
            <a:avLst/>
          </a:prstGeom>
          <a:noFill/>
          <a:ln w="57150" algn="ctr">
            <a:noFill/>
            <a:miter lim="800000"/>
            <a:tailEnd type="none" w="lg" len="lg"/>
          </a:ln>
          <a:effectLst/>
        </p:spPr>
        <p:txBody>
          <a:bodyPr wrap="square" tIns="76176" bIns="0">
            <a:spAutoFit/>
          </a:bodyPr>
          <a:lstStyle/>
          <a:p>
            <a:pPr marL="457200" indent="-457200" algn="l">
              <a:lnSpc>
                <a:spcPct val="150000"/>
              </a:lnSpc>
              <a:buFontTx/>
              <a:buBlip>
                <a:blip r:embed="rId3"/>
              </a:buBlip>
            </a:pP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个逻辑元素</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用</a:t>
            </a:r>
            <a:r>
              <a:rPr lang="zh-CN" altLang="en-US" sz="2200" b="1">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b="1" smtClean="0">
                <a:latin typeface="Times New Roman" panose="02020603050405020304" pitchFamily="18" charset="0"/>
                <a:ea typeface="楷体" panose="02010609060101010101" pitchFamily="49" charset="-122"/>
                <a:cs typeface="Times New Roman" panose="02020603050405020304" pitchFamily="18" charset="0"/>
              </a:rPr>
              <a:t>个结点存储</a:t>
            </a:r>
            <a:r>
              <a:rPr lang="zh-CN" altLang="en-US" sz="22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smtClean="0">
                <a:latin typeface="Times New Roman" panose="02020603050405020304" pitchFamily="18" charset="0"/>
                <a:ea typeface="楷体" panose="02010609060101010101" pitchFamily="49" charset="-122"/>
                <a:cs typeface="Times New Roman" panose="02020603050405020304" pitchFamily="18" charset="0"/>
              </a:rPr>
              <a:t>每个结点单独</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分配</a:t>
            </a:r>
            <a:r>
              <a:rPr lang="zh-CN" altLang="en-US" sz="22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smtClean="0">
                <a:latin typeface="Times New Roman" panose="02020603050405020304" pitchFamily="18" charset="0"/>
                <a:ea typeface="楷体" panose="02010609060101010101" pitchFamily="49" charset="-122"/>
                <a:cs typeface="Times New Roman" panose="02020603050405020304" pitchFamily="18" charset="0"/>
              </a:rPr>
              <a:t>所有结点的</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地址不一定是连续的。</a:t>
            </a:r>
          </a:p>
          <a:p>
            <a:pPr marL="457200" indent="-457200" algn="l">
              <a:lnSpc>
                <a:spcPct val="150000"/>
              </a:lnSpc>
              <a:buFontTx/>
              <a:buBlip>
                <a:blip r:embed="rId3"/>
              </a:buBlip>
            </a:pP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用</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指针来表示</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逻辑关系。</a:t>
            </a:r>
          </a:p>
        </p:txBody>
      </p:sp>
      <p:grpSp>
        <p:nvGrpSpPr>
          <p:cNvPr id="8" name="组合 7"/>
          <p:cNvGrpSpPr/>
          <p:nvPr/>
        </p:nvGrpSpPr>
        <p:grpSpPr>
          <a:xfrm>
            <a:off x="1214414" y="3447636"/>
            <a:ext cx="2143140" cy="1012104"/>
            <a:chOff x="1214414" y="3447636"/>
            <a:chExt cx="2143140" cy="1012104"/>
          </a:xfrm>
        </p:grpSpPr>
        <p:sp>
          <p:nvSpPr>
            <p:cNvPr id="55" name="TextBox 54"/>
            <p:cNvSpPr txBox="1"/>
            <p:nvPr/>
          </p:nvSpPr>
          <p:spPr>
            <a:xfrm>
              <a:off x="1214414" y="4071942"/>
              <a:ext cx="2143140" cy="38779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smtClean="0">
                  <a:latin typeface="楷体" panose="02010609060101010101" pitchFamily="49" charset="-122"/>
                  <a:ea typeface="楷体" panose="02010609060101010101" pitchFamily="49" charset="-122"/>
                </a:rPr>
                <a:t>链式存储结构</a:t>
              </a:r>
              <a:endParaRPr lang="zh-CN" altLang="en-US" dirty="0">
                <a:latin typeface="楷体" panose="02010609060101010101" pitchFamily="49" charset="-122"/>
                <a:ea typeface="楷体" panose="02010609060101010101" pitchFamily="49" charset="-122"/>
              </a:endParaRPr>
            </a:p>
          </p:txBody>
        </p:sp>
        <p:sp>
          <p:nvSpPr>
            <p:cNvPr id="56" name="下箭头 55"/>
            <p:cNvSpPr/>
            <p:nvPr/>
          </p:nvSpPr>
          <p:spPr bwMode="auto">
            <a:xfrm>
              <a:off x="2000232" y="3447636"/>
              <a:ext cx="285752" cy="440812"/>
            </a:xfrm>
            <a:prstGeom prst="downArrow">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76176" rIns="91440" bIns="0" numCol="1" rtlCol="0" anchor="ctr" anchorCtr="0" compatLnSpc="1">
              <a:spAutoFit/>
            </a:bodyPr>
            <a:lstStyle/>
            <a:p>
              <a:pPr marL="457200" marR="0" indent="-457200" algn="ctr" defTabSz="914400" rtl="0" eaLnBrk="1" fontAlgn="base" latinLnBrk="0" hangingPunct="1">
                <a:lnSpc>
                  <a:spcPct val="80000"/>
                </a:lnSpc>
                <a:spcBef>
                  <a:spcPct val="50000"/>
                </a:spcBef>
                <a:spcAft>
                  <a:spcPct val="0"/>
                </a:spcAft>
                <a:buClrTx/>
                <a:buSzTx/>
                <a:buFontTx/>
                <a:buNone/>
              </a:pPr>
              <a:endParaRPr kumimoji="1"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sp>
        <p:nvSpPr>
          <p:cNvPr id="5" name="幻灯片编号占位符 4"/>
          <p:cNvSpPr>
            <a:spLocks noGrp="1"/>
          </p:cNvSpPr>
          <p:nvPr>
            <p:ph type="sldNum" sz="quarter" idx="12"/>
          </p:nvPr>
        </p:nvSpPr>
        <p:spPr/>
        <p:txBody>
          <a:bodyPr/>
          <a:lstStyle/>
          <a:p>
            <a:fld id="{7AF016A1-9F15-429F-9EFD-84004B73C732}" type="slidenum">
              <a:rPr lang="en-US" altLang="zh-CN" smtClean="0"/>
              <a:t>22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500034" y="214290"/>
            <a:ext cx="2357454" cy="4972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a:spAutoFit/>
          </a:bodyPr>
          <a:lstStyle/>
          <a:p>
            <a:pPr marL="457200" indent="-457200" algn="ctr">
              <a:lnSpc>
                <a:spcPct val="110000"/>
              </a:lnSpc>
            </a:pPr>
            <a:r>
              <a:rPr lang="en-US" altLang="zh-CN"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5</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数据</a:t>
            </a: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运算</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p:cNvSpPr txBox="1"/>
          <p:nvPr/>
        </p:nvSpPr>
        <p:spPr>
          <a:xfrm>
            <a:off x="285720" y="857232"/>
            <a:ext cx="8572560" cy="10009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30000"/>
              </a:lnSpc>
            </a:pP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数据运算</a:t>
            </a:r>
            <a:r>
              <a:rPr lang="zh-CN" altLang="en-US" dirty="0" smtClean="0">
                <a:solidFill>
                  <a:srgbClr val="3333CC"/>
                </a:solidFill>
                <a:ea typeface="楷体" panose="02010609060101010101" pitchFamily="49" charset="-122"/>
                <a:cs typeface="Times New Roman" panose="02020603050405020304" pitchFamily="18" charset="0"/>
              </a:rPr>
              <a:t>是对数据的操作。</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分为两个层次：</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运算描述</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运算实现</a:t>
            </a:r>
            <a:r>
              <a:rPr lang="zh-CN" altLang="en-US" b="1"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2" name="组合 11"/>
          <p:cNvGrpSpPr/>
          <p:nvPr/>
        </p:nvGrpSpPr>
        <p:grpSpPr>
          <a:xfrm>
            <a:off x="428596" y="1928802"/>
            <a:ext cx="7929618" cy="4156195"/>
            <a:chOff x="428596" y="1928802"/>
            <a:chExt cx="7929618" cy="4156195"/>
          </a:xfrm>
        </p:grpSpPr>
        <p:sp>
          <p:nvSpPr>
            <p:cNvPr id="11266" name="Text Box 2"/>
            <p:cNvSpPr txBox="1">
              <a:spLocks noChangeArrowheads="1"/>
            </p:cNvSpPr>
            <p:nvPr/>
          </p:nvSpPr>
          <p:spPr bwMode="auto">
            <a:xfrm>
              <a:off x="428596" y="1928802"/>
              <a:ext cx="7929618" cy="535531"/>
            </a:xfrm>
            <a:prstGeom prst="rect">
              <a:avLst/>
            </a:prstGeom>
            <a:noFill/>
            <a:ln w="9525">
              <a:noFill/>
              <a:miter lim="800000"/>
            </a:ln>
            <a:effectLst/>
          </p:spPr>
          <p:txBody>
            <a:bodyPr wrap="square">
              <a:spAutoFit/>
            </a:bodyPr>
            <a:lstStyle/>
            <a:p>
              <a:pPr algn="just">
                <a:lnSpc>
                  <a:spcPct val="120000"/>
                </a:lnSpc>
              </a:pP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对于</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“学生表”这种数据结构，可以进行一系列的运算：</a:t>
              </a:r>
            </a:p>
          </p:txBody>
        </p:sp>
        <p:sp>
          <p:nvSpPr>
            <p:cNvPr id="146436" name="Text Box 4"/>
            <p:cNvSpPr txBox="1">
              <a:spLocks noChangeArrowheads="1"/>
            </p:cNvSpPr>
            <p:nvPr/>
          </p:nvSpPr>
          <p:spPr bwMode="auto">
            <a:xfrm>
              <a:off x="973219" y="2708688"/>
              <a:ext cx="4857784" cy="3376309"/>
            </a:xfrm>
            <a:prstGeom prst="rect">
              <a:avLst/>
            </a:prstGeom>
            <a:noFill/>
            <a:ln w="9525" algn="ctr">
              <a:noFill/>
              <a:miter lim="800000"/>
            </a:ln>
            <a:effectLst/>
          </p:spPr>
          <p:txBody>
            <a:bodyPr wrap="square">
              <a:spAutoFit/>
            </a:bodyPr>
            <a:lstStyle/>
            <a:p>
              <a:pPr marL="457200" indent="-457200" algn="just">
                <a:lnSpc>
                  <a:spcPct val="120000"/>
                </a:lnSpc>
                <a:buFontTx/>
                <a:buBlip>
                  <a:blip r:embed="rId3"/>
                </a:buBlip>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查找序号为</a:t>
              </a:r>
              <a:r>
                <a:rPr lang="en-US" altLang="zh-CN"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的学生姓名</a:t>
              </a:r>
              <a:endParaRPr lang="en-US" altLang="zh-CN"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20000"/>
                </a:lnSpc>
                <a:buFontTx/>
                <a:buBlip>
                  <a:blip r:embed="rId3"/>
                </a:buBlip>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增加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一个学生记录；</a:t>
              </a:r>
            </a:p>
            <a:p>
              <a:pPr marL="457200" indent="-457200" algn="just">
                <a:lnSpc>
                  <a:spcPct val="120000"/>
                </a:lnSpc>
                <a:buFontTx/>
                <a:buBlip>
                  <a:blip r:embed="rId3"/>
                </a:buBlip>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删除一个学生记录；</a:t>
              </a:r>
            </a:p>
            <a:p>
              <a:pPr marL="457200" indent="-457200" algn="just">
                <a:lnSpc>
                  <a:spcPct val="120000"/>
                </a:lnSpc>
                <a:buFontTx/>
                <a:buBlip>
                  <a:blip r:embed="rId3"/>
                </a:buBlip>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查找性别为“女”的学生记录；</a:t>
              </a:r>
            </a:p>
            <a:p>
              <a:pPr marL="457200" indent="-457200" algn="just">
                <a:lnSpc>
                  <a:spcPct val="120000"/>
                </a:lnSpc>
                <a:buFontTx/>
                <a:buBlip>
                  <a:blip r:embed="rId3"/>
                </a:buBlip>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查找班号为“</a:t>
              </a: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的学生记录；</a:t>
              </a:r>
            </a:p>
            <a:p>
              <a:pPr marL="457200" indent="-457200" algn="just">
                <a:lnSpc>
                  <a:spcPct val="120000"/>
                </a:lnSpc>
                <a:buFontTx/>
                <a:buBlip>
                  <a:blip r:embed="rId3"/>
                </a:buBlip>
              </a:pPr>
              <a:r>
                <a:rPr lang="en-US" altLang="zh-CN"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6438" name="Text Box 6"/>
            <p:cNvSpPr txBox="1">
              <a:spLocks noChangeArrowheads="1"/>
            </p:cNvSpPr>
            <p:nvPr/>
          </p:nvSpPr>
          <p:spPr bwMode="auto">
            <a:xfrm>
              <a:off x="6259631" y="3273435"/>
              <a:ext cx="455509" cy="1584325"/>
            </a:xfrm>
            <a:prstGeom prst="rect">
              <a:avLst/>
            </a:prstGeom>
            <a:noFill/>
            <a:ln w="57150" algn="ctr">
              <a:noFill/>
              <a:miter lim="800000"/>
              <a:tailEnd type="none" w="lg" len="lg"/>
            </a:ln>
            <a:effectLst/>
          </p:spPr>
          <p:txBody>
            <a:bodyPr vert="eaVert" tIns="76176" bIns="0">
              <a:spAutoFit/>
            </a:bodyPr>
            <a:lstStyle/>
            <a:p>
              <a:pPr marL="457200" indent="-457200"/>
              <a:r>
                <a:rPr lang="zh-CN" altLang="en-US" sz="2200" b="1" dirty="0">
                  <a:solidFill>
                    <a:srgbClr val="3333CC"/>
                  </a:solidFill>
                  <a:latin typeface="楷体" panose="02010609060101010101" pitchFamily="49" charset="-122"/>
                  <a:ea typeface="楷体" panose="02010609060101010101" pitchFamily="49" charset="-122"/>
                </a:rPr>
                <a:t>运算描述</a:t>
              </a:r>
            </a:p>
          </p:txBody>
        </p:sp>
        <p:sp>
          <p:nvSpPr>
            <p:cNvPr id="10" name="右大括号 9"/>
            <p:cNvSpPr/>
            <p:nvPr/>
          </p:nvSpPr>
          <p:spPr>
            <a:xfrm>
              <a:off x="6012279" y="2714620"/>
              <a:ext cx="144000" cy="2786082"/>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 name="幻灯片编号占位符 4"/>
          <p:cNvSpPr>
            <a:spLocks noGrp="1"/>
          </p:cNvSpPr>
          <p:nvPr>
            <p:ph type="sldNum" sz="quarter" idx="12"/>
          </p:nvPr>
        </p:nvSpPr>
        <p:spPr/>
        <p:txBody>
          <a:bodyPr/>
          <a:lstStyle/>
          <a:p>
            <a:fld id="{7AF016A1-9F15-429F-9EFD-84004B73C732}" type="slidenum">
              <a:rPr lang="en-US" altLang="zh-CN" smtClean="0"/>
              <a:t>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7"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4"/>
          <p:cNvSpPr txBox="1">
            <a:spLocks noChangeArrowheads="1"/>
          </p:cNvSpPr>
          <p:nvPr/>
        </p:nvSpPr>
        <p:spPr bwMode="auto">
          <a:xfrm>
            <a:off x="714348" y="500042"/>
            <a:ext cx="7215238" cy="551671"/>
          </a:xfrm>
          <a:prstGeom prst="rect">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gn="just">
              <a:lnSpc>
                <a:spcPct val="110000"/>
              </a:lnSpc>
            </a:pPr>
            <a:r>
              <a:rPr lang="zh-CN" altLang="en-US" b="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顺序</a:t>
            </a:r>
            <a:r>
              <a:rPr lang="zh-CN" altLang="en-US" b="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存储结构中</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实现“查找序号为</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的学生姓名”</a:t>
            </a:r>
            <a:endPar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4"/>
          <p:cNvSpPr>
            <a:spLocks noChangeShapeType="1"/>
          </p:cNvSpPr>
          <p:nvPr/>
        </p:nvSpPr>
        <p:spPr bwMode="auto">
          <a:xfrm flipH="1" flipV="1">
            <a:off x="1239853" y="2629911"/>
            <a:ext cx="0" cy="288000"/>
          </a:xfrm>
          <a:prstGeom prst="line">
            <a:avLst/>
          </a:prstGeom>
          <a:noFill/>
          <a:ln w="38100">
            <a:solidFill>
              <a:srgbClr val="CC00CC"/>
            </a:solidFill>
            <a:miter lim="800000"/>
            <a:tailEnd type="triangle" w="med" len="med"/>
          </a:ln>
          <a:effectLst/>
        </p:spPr>
        <p:txBody>
          <a:bodyPr wrap="none"/>
          <a:lstStyle/>
          <a:p>
            <a:endParaRPr lang="zh-CN" altLang="en-US"/>
          </a:p>
        </p:txBody>
      </p:sp>
      <p:sp>
        <p:nvSpPr>
          <p:cNvPr id="28" name="Text Box 5"/>
          <p:cNvSpPr txBox="1">
            <a:spLocks noChangeArrowheads="1"/>
          </p:cNvSpPr>
          <p:nvPr/>
        </p:nvSpPr>
        <p:spPr bwMode="auto">
          <a:xfrm>
            <a:off x="1066780" y="2987101"/>
            <a:ext cx="2290774" cy="400110"/>
          </a:xfrm>
          <a:prstGeom prst="rect">
            <a:avLst/>
          </a:prstGeom>
          <a:noFill/>
          <a:ln w="9525">
            <a:noFill/>
            <a:miter lim="800000"/>
          </a:ln>
          <a:effectLst/>
        </p:spPr>
        <p:txBody>
          <a:bodyPr wrap="square">
            <a:spAutoFit/>
          </a:bodyPr>
          <a:lstStyle/>
          <a:p>
            <a:pPr algn="l">
              <a:lnSpc>
                <a:spcPct val="100000"/>
              </a:lnSpc>
            </a:pP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Stud</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数组起始地址</a:t>
            </a:r>
          </a:p>
        </p:txBody>
      </p:sp>
      <p:sp>
        <p:nvSpPr>
          <p:cNvPr id="29" name="Text Box 21"/>
          <p:cNvSpPr txBox="1">
            <a:spLocks noChangeArrowheads="1"/>
          </p:cNvSpPr>
          <p:nvPr/>
        </p:nvSpPr>
        <p:spPr bwMode="auto">
          <a:xfrm>
            <a:off x="6424630" y="2272721"/>
            <a:ext cx="647700" cy="276999"/>
          </a:xfrm>
          <a:prstGeom prst="rect">
            <a:avLst/>
          </a:prstGeom>
          <a:noFill/>
          <a:ln w="9525">
            <a:noFill/>
            <a:miter lim="800000"/>
          </a:ln>
          <a:effectLst/>
        </p:spPr>
        <p:txBody>
          <a:bodyPr lIns="0" tIns="0" rIns="0" bIns="0">
            <a:spAutoFit/>
          </a:bodyPr>
          <a:lstStyle/>
          <a:p>
            <a:pPr>
              <a:lnSpc>
                <a:spcPct val="10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p:txBody>
      </p:sp>
      <p:sp>
        <p:nvSpPr>
          <p:cNvPr id="31" name="Text Box 8"/>
          <p:cNvSpPr txBox="1">
            <a:spLocks noChangeArrowheads="1"/>
          </p:cNvSpPr>
          <p:nvPr/>
        </p:nvSpPr>
        <p:spPr bwMode="auto">
          <a:xfrm>
            <a:off x="1962164" y="1629779"/>
            <a:ext cx="935038" cy="307777"/>
          </a:xfrm>
          <a:prstGeom prst="rect">
            <a:avLst/>
          </a:prstGeom>
          <a:noFill/>
          <a:ln w="9525">
            <a:noFill/>
            <a:miter lim="800000"/>
          </a:ln>
          <a:effectLst/>
        </p:spPr>
        <p:txBody>
          <a:bodyPr lIns="0" tIns="0" rIns="0" bIns="0">
            <a:spAutoFit/>
          </a:bodyPr>
          <a:lstStyle/>
          <a:p>
            <a:pPr algn="ctr">
              <a:lnSpc>
                <a:spcPct val="100000"/>
              </a:lnSpc>
            </a:pPr>
            <a:r>
              <a:rPr lang="en-US" altLang="zh-CN" sz="2000" b="1" dirty="0">
                <a:solidFill>
                  <a:srgbClr val="3333CC"/>
                </a:solidFill>
                <a:latin typeface="Times New Roman" panose="02020603050405020304" pitchFamily="18" charset="0"/>
                <a:cs typeface="Times New Roman" panose="02020603050405020304" pitchFamily="18" charset="0"/>
              </a:rPr>
              <a:t>Stud[0]</a:t>
            </a:r>
          </a:p>
        </p:txBody>
      </p:sp>
      <p:sp>
        <p:nvSpPr>
          <p:cNvPr id="32" name="Rectangle 9"/>
          <p:cNvSpPr>
            <a:spLocks noChangeAspect="1" noChangeArrowheads="1"/>
          </p:cNvSpPr>
          <p:nvPr/>
        </p:nvSpPr>
        <p:spPr bwMode="auto">
          <a:xfrm>
            <a:off x="1025539" y="2226672"/>
            <a:ext cx="431800" cy="360363"/>
          </a:xfrm>
          <a:prstGeom prst="rect">
            <a:avLst/>
          </a:prstGeom>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33" name="Rectangle 10"/>
          <p:cNvSpPr>
            <a:spLocks noChangeArrowheads="1"/>
          </p:cNvSpPr>
          <p:nvPr/>
        </p:nvSpPr>
        <p:spPr bwMode="auto">
          <a:xfrm>
            <a:off x="1458927" y="2226672"/>
            <a:ext cx="719138" cy="360363"/>
          </a:xfrm>
          <a:prstGeom prst="rect">
            <a:avLst/>
          </a:prstGeom>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张斌</a:t>
            </a:r>
          </a:p>
        </p:txBody>
      </p:sp>
      <p:sp>
        <p:nvSpPr>
          <p:cNvPr id="35" name="Rectangle 11"/>
          <p:cNvSpPr>
            <a:spLocks noChangeArrowheads="1"/>
          </p:cNvSpPr>
          <p:nvPr/>
        </p:nvSpPr>
        <p:spPr bwMode="auto">
          <a:xfrm>
            <a:off x="2178064" y="2226672"/>
            <a:ext cx="719138" cy="360363"/>
          </a:xfrm>
          <a:prstGeom prst="rect">
            <a:avLst/>
          </a:prstGeom>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42" name="Rectangle 12"/>
          <p:cNvSpPr>
            <a:spLocks noChangeArrowheads="1"/>
          </p:cNvSpPr>
          <p:nvPr/>
        </p:nvSpPr>
        <p:spPr bwMode="auto">
          <a:xfrm>
            <a:off x="2898789" y="2226672"/>
            <a:ext cx="719138" cy="360363"/>
          </a:xfrm>
          <a:prstGeom prst="rect">
            <a:avLst/>
          </a:prstGeom>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49" name="Text Box 15"/>
          <p:cNvSpPr txBox="1">
            <a:spLocks noChangeArrowheads="1"/>
          </p:cNvSpPr>
          <p:nvPr/>
        </p:nvSpPr>
        <p:spPr bwMode="auto">
          <a:xfrm>
            <a:off x="4554554" y="1631367"/>
            <a:ext cx="935037" cy="307777"/>
          </a:xfrm>
          <a:prstGeom prst="rect">
            <a:avLst/>
          </a:prstGeom>
          <a:noFill/>
          <a:ln w="9525">
            <a:noFill/>
            <a:miter lim="800000"/>
          </a:ln>
          <a:effectLst/>
        </p:spPr>
        <p:txBody>
          <a:bodyPr lIns="0" tIns="0" rIns="0" bIns="0">
            <a:spAutoFit/>
          </a:bodyPr>
          <a:lstStyle/>
          <a:p>
            <a:pPr algn="ctr">
              <a:lnSpc>
                <a:spcPct val="100000"/>
              </a:lnSpc>
            </a:pPr>
            <a:r>
              <a:rPr lang="en-US" altLang="zh-CN" sz="2000" b="1" dirty="0">
                <a:solidFill>
                  <a:srgbClr val="3333CC"/>
                </a:solidFill>
                <a:latin typeface="Times New Roman" panose="02020603050405020304" pitchFamily="18" charset="0"/>
                <a:cs typeface="Times New Roman" panose="02020603050405020304" pitchFamily="18" charset="0"/>
              </a:rPr>
              <a:t>Stud[1]</a:t>
            </a:r>
          </a:p>
        </p:txBody>
      </p:sp>
      <p:sp>
        <p:nvSpPr>
          <p:cNvPr id="56" name="Rectangle 16"/>
          <p:cNvSpPr>
            <a:spLocks noChangeAspect="1" noChangeArrowheads="1"/>
          </p:cNvSpPr>
          <p:nvPr/>
        </p:nvSpPr>
        <p:spPr bwMode="auto">
          <a:xfrm>
            <a:off x="3617929" y="2228259"/>
            <a:ext cx="431800" cy="360363"/>
          </a:xfrm>
          <a:prstGeom prst="rect">
            <a:avLst/>
          </a:prstGeom>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8</a:t>
            </a:r>
          </a:p>
        </p:txBody>
      </p:sp>
      <p:sp>
        <p:nvSpPr>
          <p:cNvPr id="57" name="Rectangle 17"/>
          <p:cNvSpPr>
            <a:spLocks noChangeArrowheads="1"/>
          </p:cNvSpPr>
          <p:nvPr/>
        </p:nvSpPr>
        <p:spPr bwMode="auto">
          <a:xfrm>
            <a:off x="4051316" y="2228259"/>
            <a:ext cx="719137" cy="360363"/>
          </a:xfrm>
          <a:prstGeom prst="rect">
            <a:avLst/>
          </a:prstGeom>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刘丽</a:t>
            </a:r>
          </a:p>
        </p:txBody>
      </p:sp>
      <p:sp>
        <p:nvSpPr>
          <p:cNvPr id="59" name="Rectangle 18"/>
          <p:cNvSpPr>
            <a:spLocks noChangeArrowheads="1"/>
          </p:cNvSpPr>
          <p:nvPr/>
        </p:nvSpPr>
        <p:spPr bwMode="auto">
          <a:xfrm>
            <a:off x="4770454" y="2228259"/>
            <a:ext cx="719137" cy="360363"/>
          </a:xfrm>
          <a:prstGeom prst="rect">
            <a:avLst/>
          </a:prstGeom>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60" name="Rectangle 19"/>
          <p:cNvSpPr>
            <a:spLocks noChangeArrowheads="1"/>
          </p:cNvSpPr>
          <p:nvPr/>
        </p:nvSpPr>
        <p:spPr bwMode="auto">
          <a:xfrm>
            <a:off x="5491179" y="2228259"/>
            <a:ext cx="719137" cy="360363"/>
          </a:xfrm>
          <a:prstGeom prst="rect">
            <a:avLst/>
          </a:prstGeom>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p>
        </p:txBody>
      </p:sp>
      <p:sp>
        <p:nvSpPr>
          <p:cNvPr id="66" name="右大括号 65"/>
          <p:cNvSpPr>
            <a:spLocks noChangeAspect="1"/>
          </p:cNvSpPr>
          <p:nvPr/>
        </p:nvSpPr>
        <p:spPr>
          <a:xfrm rot="16200000">
            <a:off x="2293563" y="1004696"/>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右大括号 66"/>
          <p:cNvSpPr>
            <a:spLocks noChangeAspect="1"/>
          </p:cNvSpPr>
          <p:nvPr/>
        </p:nvSpPr>
        <p:spPr>
          <a:xfrm rot="16200000">
            <a:off x="4865331" y="1004697"/>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0" name="组合 19"/>
          <p:cNvGrpSpPr/>
          <p:nvPr/>
        </p:nvGrpSpPr>
        <p:grpSpPr>
          <a:xfrm>
            <a:off x="3352796" y="2701349"/>
            <a:ext cx="2786082" cy="1370593"/>
            <a:chOff x="3352796" y="2701349"/>
            <a:chExt cx="2786082" cy="1370593"/>
          </a:xfrm>
        </p:grpSpPr>
        <p:sp>
          <p:nvSpPr>
            <p:cNvPr id="69" name="TextBox 68"/>
            <p:cNvSpPr txBox="1"/>
            <p:nvPr/>
          </p:nvSpPr>
          <p:spPr>
            <a:xfrm>
              <a:off x="3352796" y="3487167"/>
              <a:ext cx="2786082" cy="584775"/>
            </a:xfrm>
            <a:prstGeom prst="rect">
              <a:avLst/>
            </a:prstGeom>
            <a:noFill/>
          </p:spPr>
          <p:txBody>
            <a:bodyPr wrap="square" rtlCol="0">
              <a:spAutoFit/>
            </a:bodyPr>
            <a:lstStyle/>
            <a:p>
              <a:r>
                <a:rPr lang="zh-CN" altLang="en-US" sz="2000" dirty="0" smtClean="0">
                  <a:solidFill>
                    <a:srgbClr val="3333CC"/>
                  </a:solidFill>
                  <a:ea typeface="楷体" panose="02010609060101010101" pitchFamily="49" charset="-122"/>
                  <a:cs typeface="Times New Roman" panose="02020603050405020304" pitchFamily="18" charset="0"/>
                </a:rPr>
                <a:t>直接找到</a:t>
              </a:r>
              <a:r>
                <a:rPr lang="en-US" altLang="zh-CN" sz="2000" dirty="0" smtClean="0">
                  <a:solidFill>
                    <a:srgbClr val="3333CC"/>
                  </a:solidFill>
                  <a:ea typeface="楷体" panose="02010609060101010101" pitchFamily="49" charset="-122"/>
                  <a:cs typeface="Times New Roman" panose="02020603050405020304" pitchFamily="18" charset="0"/>
                </a:rPr>
                <a:t>Stud[1]</a:t>
              </a:r>
              <a:r>
                <a:rPr lang="zh-CN" altLang="en-US" sz="2000" dirty="0" smtClean="0">
                  <a:solidFill>
                    <a:srgbClr val="3333CC"/>
                  </a:solidFill>
                  <a:ea typeface="楷体" panose="02010609060101010101" pitchFamily="49" charset="-122"/>
                  <a:cs typeface="Times New Roman" panose="02020603050405020304" pitchFamily="18" charset="0"/>
                </a:rPr>
                <a:t> 记录，返回</a:t>
              </a:r>
              <a:r>
                <a:rPr lang="zh-CN" altLang="en-US" sz="2000" dirty="0" smtClean="0">
                  <a:solidFill>
                    <a:srgbClr val="C00000"/>
                  </a:solidFill>
                  <a:ea typeface="楷体" panose="02010609060101010101" pitchFamily="49" charset="-122"/>
                  <a:cs typeface="Times New Roman" panose="02020603050405020304" pitchFamily="18" charset="0"/>
                </a:rPr>
                <a:t>刘丽</a:t>
              </a:r>
              <a:endParaRPr lang="zh-CN" altLang="en-US" sz="2000" dirty="0"/>
            </a:p>
          </p:txBody>
        </p:sp>
        <p:sp>
          <p:nvSpPr>
            <p:cNvPr id="70" name="上箭头 69"/>
            <p:cNvSpPr/>
            <p:nvPr/>
          </p:nvSpPr>
          <p:spPr bwMode="auto">
            <a:xfrm>
              <a:off x="4375506" y="2701349"/>
              <a:ext cx="144000" cy="571504"/>
            </a:xfrm>
            <a:prstGeom prst="upArrow">
              <a:avLst/>
            </a:prstGeom>
            <a:ln>
              <a:headEnd type="none" w="med" len="med"/>
              <a:tailEnd type="stealth" w="lg" len="lg"/>
            </a:ln>
          </p:spPr>
          <p:style>
            <a:lnRef idx="0">
              <a:schemeClr val="accent5"/>
            </a:lnRef>
            <a:fillRef idx="3">
              <a:schemeClr val="accent5"/>
            </a:fillRef>
            <a:effectRef idx="3">
              <a:schemeClr val="accent5"/>
            </a:effectRef>
            <a:fontRef idx="minor">
              <a:schemeClr val="lt1"/>
            </a:fontRef>
          </p:style>
          <p:txBody>
            <a:bodyPr vert="horz" wrap="none" lIns="91440" tIns="76176" rIns="91440" bIns="0" numCol="1" rtlCol="0" anchor="ctr" anchorCtr="0" compatLnSpc="1">
              <a:spAutoFit/>
            </a:bodyPr>
            <a:lstStyle/>
            <a:p>
              <a:pPr marL="457200" marR="0" indent="-457200" algn="ctr" defTabSz="914400" rtl="0" eaLnBrk="1" fontAlgn="base" latinLnBrk="0" hangingPunct="1">
                <a:lnSpc>
                  <a:spcPct val="80000"/>
                </a:lnSpc>
                <a:spcBef>
                  <a:spcPct val="50000"/>
                </a:spcBef>
                <a:spcAft>
                  <a:spcPct val="0"/>
                </a:spcAft>
                <a:buClrTx/>
                <a:buSzTx/>
                <a:buFontTx/>
                <a:buNone/>
              </a:pPr>
              <a:endParaRPr kumimoji="1"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sp>
        <p:nvSpPr>
          <p:cNvPr id="23" name="TextBox 22"/>
          <p:cNvSpPr txBox="1"/>
          <p:nvPr/>
        </p:nvSpPr>
        <p:spPr>
          <a:xfrm>
            <a:off x="1214414" y="4357694"/>
            <a:ext cx="6572296" cy="214828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mtClean="0">
                <a:solidFill>
                  <a:srgbClr val="FF0000"/>
                </a:solidFill>
                <a:latin typeface="楷体" panose="02010609060101010101" pitchFamily="49" charset="-122"/>
                <a:ea typeface="楷体" panose="02010609060101010101" pitchFamily="49" charset="-122"/>
              </a:rPr>
              <a:t>讲解：</a:t>
            </a:r>
            <a:endParaRPr lang="en-US" altLang="zh-CN" smtClean="0">
              <a:solidFill>
                <a:srgbClr val="FF0000"/>
              </a:solidFill>
              <a:latin typeface="楷体" panose="02010609060101010101" pitchFamily="49" charset="-122"/>
              <a:ea typeface="楷体" panose="02010609060101010101" pitchFamily="49" charset="-122"/>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Stud</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名称标识整个存储结构</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序号为</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的学生信息存储在</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Stud[1]</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元素中</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通过</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Stud[1].name</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直接找到该学生姓名</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不需要从头开始一个一个地查找</a:t>
            </a:r>
            <a:endParaRPr lang="zh-CN" altLang="en-US" sz="220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4" name="Arc 104"/>
          <p:cNvSpPr/>
          <p:nvPr/>
        </p:nvSpPr>
        <p:spPr bwMode="auto">
          <a:xfrm>
            <a:off x="1857357" y="1194491"/>
            <a:ext cx="184730" cy="2985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9933"/>
            </a:solidFill>
            <a:round/>
            <a:tailEnd type="stealth" w="lg" len="lg"/>
          </a:ln>
          <a:effectLst/>
        </p:spPr>
        <p:txBody>
          <a:bodyPr wrap="none" tIns="76176" bIns="0" anchor="ctr">
            <a:spAutoFit/>
          </a:bodyPr>
          <a:lstStyle/>
          <a:p>
            <a:endParaRPr lang="zh-CN" altLang="en-US" sz="1800"/>
          </a:p>
        </p:txBody>
      </p:sp>
      <p:sp>
        <p:nvSpPr>
          <p:cNvPr id="163945" name="Text Box 105"/>
          <p:cNvSpPr txBox="1">
            <a:spLocks noChangeArrowheads="1"/>
          </p:cNvSpPr>
          <p:nvPr/>
        </p:nvSpPr>
        <p:spPr bwMode="auto">
          <a:xfrm>
            <a:off x="1240696" y="992823"/>
            <a:ext cx="792162" cy="221599"/>
          </a:xfrm>
          <a:prstGeom prst="rect">
            <a:avLst/>
          </a:prstGeom>
          <a:noFill/>
          <a:ln w="28575" algn="ctr">
            <a:noFill/>
            <a:miter lim="800000"/>
          </a:ln>
          <a:effectLst/>
        </p:spPr>
        <p:txBody>
          <a:bodyPr lIns="0" tIns="0" rIns="0" bIns="0">
            <a:spAutoFit/>
          </a:bodyPr>
          <a:lstStyle/>
          <a:p>
            <a:pPr marL="457200" indent="-457200"/>
            <a:r>
              <a:rPr lang="en-US" altLang="zh-CN" sz="1800" b="1" dirty="0">
                <a:solidFill>
                  <a:srgbClr val="3333CC"/>
                </a:solidFill>
                <a:latin typeface="Times New Roman" panose="02020603050405020304" pitchFamily="18" charset="0"/>
                <a:cs typeface="Times New Roman" panose="02020603050405020304" pitchFamily="18" charset="0"/>
              </a:rPr>
              <a:t>head</a:t>
            </a:r>
          </a:p>
        </p:txBody>
      </p:sp>
      <p:sp>
        <p:nvSpPr>
          <p:cNvPr id="58" name="Text Box 4"/>
          <p:cNvSpPr txBox="1">
            <a:spLocks noChangeArrowheads="1"/>
          </p:cNvSpPr>
          <p:nvPr/>
        </p:nvSpPr>
        <p:spPr bwMode="auto">
          <a:xfrm>
            <a:off x="214282" y="285729"/>
            <a:ext cx="7072362" cy="551671"/>
          </a:xfrm>
          <a:prstGeom prst="rect">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nSpc>
                <a:spcPct val="110000"/>
              </a:lnSpc>
            </a:pPr>
            <a:r>
              <a:rPr lang="zh-CN" altLang="en-US" b="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链式</a:t>
            </a:r>
            <a:r>
              <a:rPr lang="zh-CN" altLang="en-US" b="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存储结构中</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实现“查找序号为</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的学生姓名”</a:t>
            </a:r>
            <a:endPar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Group 3"/>
          <p:cNvGrpSpPr/>
          <p:nvPr/>
        </p:nvGrpSpPr>
        <p:grpSpPr bwMode="auto">
          <a:xfrm>
            <a:off x="1928777" y="1523986"/>
            <a:ext cx="2941637" cy="396875"/>
            <a:chOff x="3102" y="720"/>
            <a:chExt cx="1853" cy="250"/>
          </a:xfrm>
        </p:grpSpPr>
        <p:sp>
          <p:nvSpPr>
            <p:cNvPr id="61" name="Rectangle 4"/>
            <p:cNvSpPr>
              <a:spLocks noChangeArrowheads="1"/>
            </p:cNvSpPr>
            <p:nvPr/>
          </p:nvSpPr>
          <p:spPr bwMode="auto">
            <a:xfrm>
              <a:off x="3102" y="720"/>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62" name="Rectangle 5"/>
            <p:cNvSpPr>
              <a:spLocks noChangeArrowheads="1"/>
            </p:cNvSpPr>
            <p:nvPr/>
          </p:nvSpPr>
          <p:spPr bwMode="auto">
            <a:xfrm>
              <a:off x="3372" y="720"/>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张斌</a:t>
              </a:r>
            </a:p>
          </p:txBody>
        </p:sp>
        <p:sp>
          <p:nvSpPr>
            <p:cNvPr id="63" name="Rectangle 6"/>
            <p:cNvSpPr>
              <a:spLocks noChangeArrowheads="1"/>
            </p:cNvSpPr>
            <p:nvPr/>
          </p:nvSpPr>
          <p:spPr bwMode="auto">
            <a:xfrm>
              <a:off x="3852" y="720"/>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64" name="Rectangle 7"/>
            <p:cNvSpPr>
              <a:spLocks noChangeArrowheads="1"/>
            </p:cNvSpPr>
            <p:nvPr/>
          </p:nvSpPr>
          <p:spPr bwMode="auto">
            <a:xfrm>
              <a:off x="4122" y="720"/>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65" name="Rectangle 8"/>
            <p:cNvSpPr>
              <a:spLocks noChangeArrowheads="1"/>
            </p:cNvSpPr>
            <p:nvPr/>
          </p:nvSpPr>
          <p:spPr bwMode="auto">
            <a:xfrm>
              <a:off x="4649" y="720"/>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 name="Group 10"/>
          <p:cNvGrpSpPr/>
          <p:nvPr/>
        </p:nvGrpSpPr>
        <p:grpSpPr bwMode="auto">
          <a:xfrm>
            <a:off x="1917662" y="2133586"/>
            <a:ext cx="2952750" cy="396875"/>
            <a:chOff x="3095" y="1104"/>
            <a:chExt cx="1860" cy="250"/>
          </a:xfrm>
        </p:grpSpPr>
        <p:sp>
          <p:nvSpPr>
            <p:cNvPr id="68" name="Rectangle 11"/>
            <p:cNvSpPr>
              <a:spLocks noChangeArrowheads="1"/>
            </p:cNvSpPr>
            <p:nvPr/>
          </p:nvSpPr>
          <p:spPr bwMode="auto">
            <a:xfrm>
              <a:off x="3095" y="1104"/>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8</a:t>
              </a:r>
            </a:p>
          </p:txBody>
        </p:sp>
        <p:sp>
          <p:nvSpPr>
            <p:cNvPr id="69" name="Rectangle 12"/>
            <p:cNvSpPr>
              <a:spLocks noChangeArrowheads="1"/>
            </p:cNvSpPr>
            <p:nvPr/>
          </p:nvSpPr>
          <p:spPr bwMode="auto">
            <a:xfrm>
              <a:off x="3372" y="1104"/>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刘丽</a:t>
              </a:r>
            </a:p>
          </p:txBody>
        </p:sp>
        <p:sp>
          <p:nvSpPr>
            <p:cNvPr id="70" name="Rectangle 13"/>
            <p:cNvSpPr>
              <a:spLocks noChangeArrowheads="1"/>
            </p:cNvSpPr>
            <p:nvPr/>
          </p:nvSpPr>
          <p:spPr bwMode="auto">
            <a:xfrm>
              <a:off x="3852" y="1104"/>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71" name="Rectangle 14"/>
            <p:cNvSpPr>
              <a:spLocks noChangeArrowheads="1"/>
            </p:cNvSpPr>
            <p:nvPr/>
          </p:nvSpPr>
          <p:spPr bwMode="auto">
            <a:xfrm>
              <a:off x="4122" y="1104"/>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p>
          </p:txBody>
        </p:sp>
        <p:sp>
          <p:nvSpPr>
            <p:cNvPr id="72" name="Rectangle 15"/>
            <p:cNvSpPr>
              <a:spLocks noChangeArrowheads="1"/>
            </p:cNvSpPr>
            <p:nvPr/>
          </p:nvSpPr>
          <p:spPr bwMode="auto">
            <a:xfrm>
              <a:off x="4649" y="1104"/>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4" name="Group 16"/>
          <p:cNvGrpSpPr/>
          <p:nvPr/>
        </p:nvGrpSpPr>
        <p:grpSpPr bwMode="auto">
          <a:xfrm>
            <a:off x="1909727" y="2819386"/>
            <a:ext cx="2974975" cy="396875"/>
            <a:chOff x="3090" y="1536"/>
            <a:chExt cx="1874" cy="250"/>
          </a:xfrm>
        </p:grpSpPr>
        <p:sp>
          <p:nvSpPr>
            <p:cNvPr id="74" name="Rectangle 17"/>
            <p:cNvSpPr>
              <a:spLocks noChangeArrowheads="1"/>
            </p:cNvSpPr>
            <p:nvPr/>
          </p:nvSpPr>
          <p:spPr bwMode="auto">
            <a:xfrm>
              <a:off x="3090" y="1536"/>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34</a:t>
              </a:r>
            </a:p>
          </p:txBody>
        </p:sp>
        <p:sp>
          <p:nvSpPr>
            <p:cNvPr id="75" name="Rectangle 18"/>
            <p:cNvSpPr>
              <a:spLocks noChangeArrowheads="1"/>
            </p:cNvSpPr>
            <p:nvPr/>
          </p:nvSpPr>
          <p:spPr bwMode="auto">
            <a:xfrm>
              <a:off x="3381" y="1536"/>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李英</a:t>
              </a:r>
            </a:p>
          </p:txBody>
        </p:sp>
        <p:sp>
          <p:nvSpPr>
            <p:cNvPr id="76" name="Rectangle 19"/>
            <p:cNvSpPr>
              <a:spLocks noChangeArrowheads="1"/>
            </p:cNvSpPr>
            <p:nvPr/>
          </p:nvSpPr>
          <p:spPr bwMode="auto">
            <a:xfrm>
              <a:off x="3861" y="1536"/>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77" name="Rectangle 20"/>
            <p:cNvSpPr>
              <a:spLocks noChangeArrowheads="1"/>
            </p:cNvSpPr>
            <p:nvPr/>
          </p:nvSpPr>
          <p:spPr bwMode="auto">
            <a:xfrm>
              <a:off x="4131" y="1536"/>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78" name="Rectangle 21"/>
            <p:cNvSpPr>
              <a:spLocks noChangeArrowheads="1"/>
            </p:cNvSpPr>
            <p:nvPr/>
          </p:nvSpPr>
          <p:spPr bwMode="auto">
            <a:xfrm>
              <a:off x="4658" y="1536"/>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79" name="Line 22"/>
          <p:cNvSpPr>
            <a:spLocks noChangeShapeType="1"/>
          </p:cNvSpPr>
          <p:nvPr/>
        </p:nvSpPr>
        <p:spPr bwMode="auto">
          <a:xfrm>
            <a:off x="4629112" y="1752585"/>
            <a:ext cx="0" cy="381000"/>
          </a:xfrm>
          <a:prstGeom prst="line">
            <a:avLst/>
          </a:prstGeom>
          <a:noFill/>
          <a:ln w="28575">
            <a:solidFill>
              <a:srgbClr val="339933"/>
            </a:solidFill>
            <a:miter lim="800000"/>
            <a:tailEnd type="triangle" w="med" len="med"/>
          </a:ln>
          <a:effectLst/>
        </p:spPr>
        <p:txBody>
          <a:bodyPr wrap="none" tIns="36000"/>
          <a:lstStyle/>
          <a:p>
            <a:pPr algn="ctr"/>
            <a:endParaRPr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23"/>
          <p:cNvGrpSpPr/>
          <p:nvPr/>
        </p:nvGrpSpPr>
        <p:grpSpPr bwMode="auto">
          <a:xfrm>
            <a:off x="1909727" y="3505186"/>
            <a:ext cx="2974975" cy="396875"/>
            <a:chOff x="3090" y="1968"/>
            <a:chExt cx="1874" cy="250"/>
          </a:xfrm>
        </p:grpSpPr>
        <p:sp>
          <p:nvSpPr>
            <p:cNvPr id="81" name="Rectangle 24"/>
            <p:cNvSpPr>
              <a:spLocks noChangeArrowheads="1"/>
            </p:cNvSpPr>
            <p:nvPr/>
          </p:nvSpPr>
          <p:spPr bwMode="auto">
            <a:xfrm>
              <a:off x="3090" y="1968"/>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20</a:t>
              </a:r>
            </a:p>
          </p:txBody>
        </p:sp>
        <p:sp>
          <p:nvSpPr>
            <p:cNvPr id="82" name="Rectangle 25"/>
            <p:cNvSpPr>
              <a:spLocks noChangeArrowheads="1"/>
            </p:cNvSpPr>
            <p:nvPr/>
          </p:nvSpPr>
          <p:spPr bwMode="auto">
            <a:xfrm>
              <a:off x="3381" y="1968"/>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陈华</a:t>
              </a:r>
            </a:p>
          </p:txBody>
        </p:sp>
        <p:sp>
          <p:nvSpPr>
            <p:cNvPr id="83" name="Rectangle 26"/>
            <p:cNvSpPr>
              <a:spLocks noChangeArrowheads="1"/>
            </p:cNvSpPr>
            <p:nvPr/>
          </p:nvSpPr>
          <p:spPr bwMode="auto">
            <a:xfrm>
              <a:off x="3861" y="1968"/>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84" name="Rectangle 27"/>
            <p:cNvSpPr>
              <a:spLocks noChangeArrowheads="1"/>
            </p:cNvSpPr>
            <p:nvPr/>
          </p:nvSpPr>
          <p:spPr bwMode="auto">
            <a:xfrm>
              <a:off x="4131" y="1968"/>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p>
          </p:txBody>
        </p:sp>
        <p:sp>
          <p:nvSpPr>
            <p:cNvPr id="85" name="Rectangle 28"/>
            <p:cNvSpPr>
              <a:spLocks noChangeArrowheads="1"/>
            </p:cNvSpPr>
            <p:nvPr/>
          </p:nvSpPr>
          <p:spPr bwMode="auto">
            <a:xfrm>
              <a:off x="4658" y="1968"/>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6" name="Group 29"/>
          <p:cNvGrpSpPr/>
          <p:nvPr/>
        </p:nvGrpSpPr>
        <p:grpSpPr bwMode="auto">
          <a:xfrm>
            <a:off x="1924014" y="5410186"/>
            <a:ext cx="2974975" cy="396875"/>
            <a:chOff x="3099" y="3168"/>
            <a:chExt cx="1874" cy="250"/>
          </a:xfrm>
        </p:grpSpPr>
        <p:sp>
          <p:nvSpPr>
            <p:cNvPr id="87" name="Rectangle 30"/>
            <p:cNvSpPr>
              <a:spLocks noChangeArrowheads="1"/>
            </p:cNvSpPr>
            <p:nvPr/>
          </p:nvSpPr>
          <p:spPr bwMode="auto">
            <a:xfrm>
              <a:off x="3099" y="3168"/>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5</a:t>
              </a:r>
            </a:p>
          </p:txBody>
        </p:sp>
        <p:sp>
          <p:nvSpPr>
            <p:cNvPr id="88" name="Rectangle 31"/>
            <p:cNvSpPr>
              <a:spLocks noChangeArrowheads="1"/>
            </p:cNvSpPr>
            <p:nvPr/>
          </p:nvSpPr>
          <p:spPr bwMode="auto">
            <a:xfrm>
              <a:off x="3390" y="3168"/>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王萍</a:t>
              </a:r>
            </a:p>
          </p:txBody>
        </p:sp>
        <p:sp>
          <p:nvSpPr>
            <p:cNvPr id="89" name="Rectangle 32"/>
            <p:cNvSpPr>
              <a:spLocks noChangeArrowheads="1"/>
            </p:cNvSpPr>
            <p:nvPr/>
          </p:nvSpPr>
          <p:spPr bwMode="auto">
            <a:xfrm>
              <a:off x="3870" y="3168"/>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90" name="Rectangle 33"/>
            <p:cNvSpPr>
              <a:spLocks noChangeArrowheads="1"/>
            </p:cNvSpPr>
            <p:nvPr/>
          </p:nvSpPr>
          <p:spPr bwMode="auto">
            <a:xfrm>
              <a:off x="4140" y="3168"/>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91" name="Rectangle 34"/>
            <p:cNvSpPr>
              <a:spLocks noChangeArrowheads="1"/>
            </p:cNvSpPr>
            <p:nvPr/>
          </p:nvSpPr>
          <p:spPr bwMode="auto">
            <a:xfrm>
              <a:off x="4667" y="3168"/>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00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92" name="Line 35"/>
          <p:cNvSpPr>
            <a:spLocks noChangeShapeType="1"/>
          </p:cNvSpPr>
          <p:nvPr/>
        </p:nvSpPr>
        <p:spPr bwMode="auto">
          <a:xfrm>
            <a:off x="4629112" y="2387586"/>
            <a:ext cx="0" cy="432000"/>
          </a:xfrm>
          <a:prstGeom prst="line">
            <a:avLst/>
          </a:prstGeom>
          <a:noFill/>
          <a:ln w="28575">
            <a:solidFill>
              <a:srgbClr val="339933"/>
            </a:solidFill>
            <a:miter lim="800000"/>
            <a:tailEnd type="triangle" w="med" len="med"/>
          </a:ln>
          <a:effectLst/>
        </p:spPr>
        <p:txBody>
          <a:bodyPr wrap="none" tIns="36000"/>
          <a:lstStyle/>
          <a:p>
            <a:pPr algn="ctr"/>
            <a:endParaRPr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3" name="Line 36"/>
          <p:cNvSpPr>
            <a:spLocks noChangeShapeType="1"/>
          </p:cNvSpPr>
          <p:nvPr/>
        </p:nvSpPr>
        <p:spPr bwMode="auto">
          <a:xfrm>
            <a:off x="4616412" y="3047985"/>
            <a:ext cx="0" cy="457200"/>
          </a:xfrm>
          <a:prstGeom prst="line">
            <a:avLst/>
          </a:prstGeom>
          <a:noFill/>
          <a:ln w="28575">
            <a:solidFill>
              <a:srgbClr val="339933"/>
            </a:solidFill>
            <a:miter lim="800000"/>
            <a:tailEnd type="triangle" w="med" len="med"/>
          </a:ln>
          <a:effectLst/>
        </p:spPr>
        <p:txBody>
          <a:bodyPr wrap="none" tIns="36000"/>
          <a:lstStyle/>
          <a:p>
            <a:pPr algn="ctr"/>
            <a:endParaRPr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4" name="Line 37"/>
          <p:cNvSpPr>
            <a:spLocks noChangeShapeType="1"/>
          </p:cNvSpPr>
          <p:nvPr/>
        </p:nvSpPr>
        <p:spPr bwMode="auto">
          <a:xfrm>
            <a:off x="4616412" y="3733785"/>
            <a:ext cx="0" cy="457200"/>
          </a:xfrm>
          <a:prstGeom prst="line">
            <a:avLst/>
          </a:prstGeom>
          <a:noFill/>
          <a:ln w="28575">
            <a:solidFill>
              <a:srgbClr val="339933"/>
            </a:solidFill>
            <a:miter lim="800000"/>
            <a:tailEnd type="triangle" w="med" len="med"/>
          </a:ln>
          <a:effectLst/>
        </p:spPr>
        <p:txBody>
          <a:bodyPr wrap="none" tIns="36000"/>
          <a:lstStyle/>
          <a:p>
            <a:pPr algn="ctr"/>
            <a:endParaRPr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Group 38"/>
          <p:cNvGrpSpPr/>
          <p:nvPr/>
        </p:nvGrpSpPr>
        <p:grpSpPr bwMode="auto">
          <a:xfrm>
            <a:off x="1909727" y="4190985"/>
            <a:ext cx="2974975" cy="609600"/>
            <a:chOff x="3090" y="2400"/>
            <a:chExt cx="1874" cy="384"/>
          </a:xfrm>
        </p:grpSpPr>
        <p:sp>
          <p:nvSpPr>
            <p:cNvPr id="96" name="Rectangle 39"/>
            <p:cNvSpPr>
              <a:spLocks noChangeArrowheads="1"/>
            </p:cNvSpPr>
            <p:nvPr/>
          </p:nvSpPr>
          <p:spPr bwMode="auto">
            <a:xfrm>
              <a:off x="3090" y="2400"/>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12</a:t>
              </a:r>
            </a:p>
          </p:txBody>
        </p:sp>
        <p:sp>
          <p:nvSpPr>
            <p:cNvPr id="97" name="Rectangle 40"/>
            <p:cNvSpPr>
              <a:spLocks noChangeArrowheads="1"/>
            </p:cNvSpPr>
            <p:nvPr/>
          </p:nvSpPr>
          <p:spPr bwMode="auto">
            <a:xfrm>
              <a:off x="3381" y="2400"/>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王奇</a:t>
              </a:r>
            </a:p>
          </p:txBody>
        </p:sp>
        <p:sp>
          <p:nvSpPr>
            <p:cNvPr id="98" name="Rectangle 41"/>
            <p:cNvSpPr>
              <a:spLocks noChangeArrowheads="1"/>
            </p:cNvSpPr>
            <p:nvPr/>
          </p:nvSpPr>
          <p:spPr bwMode="auto">
            <a:xfrm>
              <a:off x="3861" y="2400"/>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99" name="Rectangle 42"/>
            <p:cNvSpPr>
              <a:spLocks noChangeArrowheads="1"/>
            </p:cNvSpPr>
            <p:nvPr/>
          </p:nvSpPr>
          <p:spPr bwMode="auto">
            <a:xfrm>
              <a:off x="4131" y="2400"/>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9901</a:t>
              </a:r>
            </a:p>
          </p:txBody>
        </p:sp>
        <p:sp>
          <p:nvSpPr>
            <p:cNvPr id="100" name="Rectangle 43"/>
            <p:cNvSpPr>
              <a:spLocks noChangeArrowheads="1"/>
            </p:cNvSpPr>
            <p:nvPr/>
          </p:nvSpPr>
          <p:spPr bwMode="auto">
            <a:xfrm>
              <a:off x="4658" y="2400"/>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1" name="Line 44"/>
            <p:cNvSpPr>
              <a:spLocks noChangeShapeType="1"/>
            </p:cNvSpPr>
            <p:nvPr/>
          </p:nvSpPr>
          <p:spPr bwMode="auto">
            <a:xfrm>
              <a:off x="4795" y="2544"/>
              <a:ext cx="0" cy="240"/>
            </a:xfrm>
            <a:prstGeom prst="line">
              <a:avLst/>
            </a:prstGeom>
            <a:noFill/>
            <a:ln w="28575">
              <a:solidFill>
                <a:srgbClr val="339933"/>
              </a:solidFill>
              <a:miter lim="800000"/>
              <a:tailEnd type="triangle" w="med" len="med"/>
            </a:ln>
            <a:effectLst/>
          </p:spPr>
          <p:txBody>
            <a:bodyPr wrap="none" tIns="36000"/>
            <a:lstStyle/>
            <a:p>
              <a:pPr algn="ctr"/>
              <a:endParaRPr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8" name="Group 45"/>
          <p:cNvGrpSpPr/>
          <p:nvPr/>
        </p:nvGrpSpPr>
        <p:grpSpPr bwMode="auto">
          <a:xfrm>
            <a:off x="1924014" y="4816461"/>
            <a:ext cx="2974975" cy="396875"/>
            <a:chOff x="2002" y="3169"/>
            <a:chExt cx="1874" cy="250"/>
          </a:xfrm>
        </p:grpSpPr>
        <p:sp>
          <p:nvSpPr>
            <p:cNvPr id="103" name="Rectangle 46"/>
            <p:cNvSpPr>
              <a:spLocks noChangeArrowheads="1"/>
            </p:cNvSpPr>
            <p:nvPr/>
          </p:nvSpPr>
          <p:spPr bwMode="auto">
            <a:xfrm>
              <a:off x="2002" y="3169"/>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26</a:t>
              </a:r>
            </a:p>
          </p:txBody>
        </p:sp>
        <p:sp>
          <p:nvSpPr>
            <p:cNvPr id="104" name="Rectangle 47"/>
            <p:cNvSpPr>
              <a:spLocks noChangeArrowheads="1"/>
            </p:cNvSpPr>
            <p:nvPr/>
          </p:nvSpPr>
          <p:spPr bwMode="auto">
            <a:xfrm>
              <a:off x="2293" y="3169"/>
              <a:ext cx="49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董强</a:t>
              </a:r>
            </a:p>
          </p:txBody>
        </p:sp>
        <p:sp>
          <p:nvSpPr>
            <p:cNvPr id="105" name="Rectangle 48"/>
            <p:cNvSpPr>
              <a:spLocks noChangeArrowheads="1"/>
            </p:cNvSpPr>
            <p:nvPr/>
          </p:nvSpPr>
          <p:spPr bwMode="auto">
            <a:xfrm>
              <a:off x="2773" y="3169"/>
              <a:ext cx="288"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106" name="Rectangle 49"/>
            <p:cNvSpPr>
              <a:spLocks noChangeArrowheads="1"/>
            </p:cNvSpPr>
            <p:nvPr/>
          </p:nvSpPr>
          <p:spPr bwMode="auto">
            <a:xfrm>
              <a:off x="3043" y="3169"/>
              <a:ext cx="544"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9902</a:t>
              </a:r>
            </a:p>
          </p:txBody>
        </p:sp>
        <p:sp>
          <p:nvSpPr>
            <p:cNvPr id="107" name="Rectangle 50"/>
            <p:cNvSpPr>
              <a:spLocks noChangeArrowheads="1"/>
            </p:cNvSpPr>
            <p:nvPr/>
          </p:nvSpPr>
          <p:spPr bwMode="auto">
            <a:xfrm>
              <a:off x="3570" y="3169"/>
              <a:ext cx="306" cy="25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0" hangingPunct="0">
                <a:lnSpc>
                  <a:spcPct val="112000"/>
                </a:lnSpc>
                <a:spcBef>
                  <a:spcPct val="0"/>
                </a:spcBef>
              </a:pPr>
              <a:endParaRPr kumimoji="0" lang="en-US" altLang="zh-CN"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08" name="Line 51"/>
          <p:cNvSpPr>
            <a:spLocks noChangeShapeType="1"/>
          </p:cNvSpPr>
          <p:nvPr/>
        </p:nvSpPr>
        <p:spPr bwMode="auto">
          <a:xfrm>
            <a:off x="4616412" y="5029185"/>
            <a:ext cx="0" cy="381000"/>
          </a:xfrm>
          <a:prstGeom prst="line">
            <a:avLst/>
          </a:prstGeom>
          <a:noFill/>
          <a:ln w="28575">
            <a:solidFill>
              <a:srgbClr val="339933"/>
            </a:solidFill>
            <a:miter lim="800000"/>
            <a:tailEnd type="triangle" w="med" len="med"/>
          </a:ln>
          <a:effectLst/>
        </p:spPr>
        <p:txBody>
          <a:bodyPr wrap="none" tIns="36000"/>
          <a:lstStyle/>
          <a:p>
            <a:pPr algn="ctr"/>
            <a:endParaRPr lang="zh-CN" altLang="en-US" sz="1800" b="1">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66" name="组合 65"/>
          <p:cNvGrpSpPr/>
          <p:nvPr/>
        </p:nvGrpSpPr>
        <p:grpSpPr>
          <a:xfrm>
            <a:off x="366684" y="1436359"/>
            <a:ext cx="1539532" cy="492443"/>
            <a:chOff x="366684" y="1436359"/>
            <a:chExt cx="1539532" cy="492443"/>
          </a:xfrm>
        </p:grpSpPr>
        <p:cxnSp>
          <p:nvCxnSpPr>
            <p:cNvPr id="110" name="直接箭头连接符 109"/>
            <p:cNvCxnSpPr/>
            <p:nvPr/>
          </p:nvCxnSpPr>
          <p:spPr>
            <a:xfrm flipV="1">
              <a:off x="1263292" y="1714488"/>
              <a:ext cx="642924" cy="0"/>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6684" y="1436359"/>
              <a:ext cx="928694" cy="492443"/>
            </a:xfrm>
            <a:prstGeom prst="rect">
              <a:avLst/>
            </a:prstGeom>
            <a:noFill/>
          </p:spPr>
          <p:txBody>
            <a:bodyPr wrap="square" rtlCol="0">
              <a:spAutoFit/>
            </a:bodyPr>
            <a:lstStyle/>
            <a:p>
              <a:pPr>
                <a:lnSpc>
                  <a:spcPct val="130000"/>
                </a:lnSpc>
              </a:pPr>
              <a:r>
                <a:rPr lang="en-US" altLang="zh-CN" sz="20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14" name="TextBox 113"/>
          <p:cNvSpPr txBox="1"/>
          <p:nvPr/>
        </p:nvSpPr>
        <p:spPr>
          <a:xfrm>
            <a:off x="5000628" y="1492248"/>
            <a:ext cx="714380" cy="492443"/>
          </a:xfrm>
          <a:prstGeom prst="rect">
            <a:avLst/>
          </a:prstGeom>
          <a:noFill/>
        </p:spPr>
        <p:txBody>
          <a:bodyPr wrap="square" rtlCol="0">
            <a:spAutoFit/>
          </a:bodyPr>
          <a:lstStyle/>
          <a:p>
            <a:pPr>
              <a:lnSpc>
                <a:spcPct val="130000"/>
              </a:lnSpc>
            </a:pPr>
            <a:r>
              <a:rPr lang="en-US" altLang="zh-CN" sz="20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2</a:t>
            </a:r>
            <a:endPar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67" name="组合 66"/>
          <p:cNvGrpSpPr/>
          <p:nvPr/>
        </p:nvGrpSpPr>
        <p:grpSpPr>
          <a:xfrm>
            <a:off x="357158" y="2000240"/>
            <a:ext cx="1545354" cy="492443"/>
            <a:chOff x="357158" y="2000240"/>
            <a:chExt cx="1545354" cy="492443"/>
          </a:xfrm>
        </p:grpSpPr>
        <p:cxnSp>
          <p:nvCxnSpPr>
            <p:cNvPr id="116" name="直接箭头连接符 115"/>
            <p:cNvCxnSpPr/>
            <p:nvPr/>
          </p:nvCxnSpPr>
          <p:spPr>
            <a:xfrm flipV="1">
              <a:off x="1259588" y="2338377"/>
              <a:ext cx="642924" cy="0"/>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57158" y="2000240"/>
              <a:ext cx="928694" cy="492443"/>
            </a:xfrm>
            <a:prstGeom prst="rect">
              <a:avLst/>
            </a:prstGeom>
            <a:noFill/>
          </p:spPr>
          <p:txBody>
            <a:bodyPr wrap="square" rtlCol="0">
              <a:spAutoFit/>
            </a:bodyPr>
            <a:lstStyle/>
            <a:p>
              <a:pPr>
                <a:lnSpc>
                  <a:spcPct val="130000"/>
                </a:lnSpc>
              </a:pPr>
              <a:r>
                <a:rPr lang="en-US" altLang="zh-CN" sz="20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19" name="TextBox 118"/>
          <p:cNvSpPr txBox="1"/>
          <p:nvPr/>
        </p:nvSpPr>
        <p:spPr>
          <a:xfrm>
            <a:off x="5000628" y="2111630"/>
            <a:ext cx="714380" cy="492443"/>
          </a:xfrm>
          <a:prstGeom prst="rect">
            <a:avLst/>
          </a:prstGeom>
          <a:noFill/>
        </p:spPr>
        <p:txBody>
          <a:bodyPr wrap="square" rtlCol="0">
            <a:spAutoFit/>
          </a:bodyPr>
          <a:lstStyle/>
          <a:p>
            <a:pPr>
              <a:lnSpc>
                <a:spcPct val="130000"/>
              </a:lnSpc>
            </a:pPr>
            <a:r>
              <a:rPr lang="en-US" altLang="zh-CN" sz="2000" b="1" i="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2</a:t>
            </a:r>
            <a:endPar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0" name="组合 79"/>
          <p:cNvGrpSpPr/>
          <p:nvPr/>
        </p:nvGrpSpPr>
        <p:grpSpPr>
          <a:xfrm>
            <a:off x="5715008" y="1738301"/>
            <a:ext cx="1000132" cy="4048153"/>
            <a:chOff x="6000760" y="1738301"/>
            <a:chExt cx="1000132" cy="4048153"/>
          </a:xfrm>
        </p:grpSpPr>
        <p:sp>
          <p:nvSpPr>
            <p:cNvPr id="120" name="TextBox 119"/>
            <p:cNvSpPr txBox="1"/>
            <p:nvPr/>
          </p:nvSpPr>
          <p:spPr>
            <a:xfrm>
              <a:off x="6376106" y="1738301"/>
              <a:ext cx="624786" cy="4048153"/>
            </a:xfrm>
            <a:prstGeom prst="rect">
              <a:avLst/>
            </a:prstGeom>
            <a:noFill/>
          </p:spPr>
          <p:txBody>
            <a:bodyPr vert="eaVert" wrap="square" rtlCol="0">
              <a:spAutoFit/>
            </a:bodyPr>
            <a:lstStyle/>
            <a:p>
              <a:pPr>
                <a:lnSpc>
                  <a:spcPct val="130000"/>
                </a:lnSpc>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找到序号为</a:t>
              </a:r>
              <a:r>
                <a:rPr lang="en-US" altLang="zh-CN"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的记录，返回</a:t>
              </a:r>
              <a:r>
                <a:rPr lang="zh-CN" altLang="en-US" sz="22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刘丽</a:t>
              </a:r>
              <a:endPar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3" name="右箭头 72"/>
            <p:cNvSpPr/>
            <p:nvPr/>
          </p:nvSpPr>
          <p:spPr>
            <a:xfrm>
              <a:off x="6000760" y="2285992"/>
              <a:ext cx="428628" cy="1428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86" name="TextBox 85"/>
          <p:cNvSpPr txBox="1"/>
          <p:nvPr/>
        </p:nvSpPr>
        <p:spPr>
          <a:xfrm>
            <a:off x="6786578" y="1214422"/>
            <a:ext cx="2286016" cy="421346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mtClean="0">
                <a:solidFill>
                  <a:srgbClr val="FF0000"/>
                </a:solidFill>
                <a:latin typeface="楷体" panose="02010609060101010101" pitchFamily="49" charset="-122"/>
                <a:ea typeface="楷体" panose="02010609060101010101" pitchFamily="49" charset="-122"/>
              </a:rPr>
              <a:t>讲解：</a:t>
            </a:r>
            <a:endParaRPr lang="en-US" altLang="zh-CN" smtClean="0">
              <a:solidFill>
                <a:srgbClr val="FF0000"/>
              </a:solidFill>
              <a:latin typeface="楷体" panose="02010609060101010101" pitchFamily="49" charset="-122"/>
              <a:ea typeface="楷体" panose="02010609060101010101" pitchFamily="49" charset="-122"/>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head</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指针标识整个存储结构</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设置</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p=head</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，序号</a:t>
            </a:r>
            <a:r>
              <a:rPr lang="en-US" altLang="zh-CN" sz="2200" i="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2</a:t>
            </a:r>
            <a:endParaRPr lang="zh-CN" altLang="en-US" sz="22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下移一个结点，</a:t>
            </a:r>
            <a:r>
              <a:rPr lang="en-US" altLang="zh-CN" sz="2200" i="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增</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成立</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通过</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200" smtClean="0">
                <a:solidFill>
                  <a:srgbClr val="0033CC"/>
                </a:solidFill>
                <a:latin typeface="+mj-ea"/>
                <a:ea typeface="+mj-ea"/>
                <a:cs typeface="Times New Roman" panose="02020603050405020304" pitchFamily="18" charset="0"/>
              </a:rPr>
              <a:t>-</a:t>
            </a:r>
            <a:r>
              <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&gt;name</a:t>
            </a:r>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返回找到的学生姓名</a:t>
            </a:r>
            <a:endParaRPr lang="en-US" altLang="zh-CN"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需要从头开始一个一个地查找</a:t>
            </a:r>
            <a:endParaRPr lang="zh-CN" altLang="en-US" sz="220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幻灯片编号占位符 11"/>
          <p:cNvSpPr>
            <a:spLocks noGrp="1"/>
          </p:cNvSpPr>
          <p:nvPr>
            <p:ph type="sldNum" sz="quarter" idx="12"/>
          </p:nvPr>
        </p:nvSpPr>
        <p:spPr/>
        <p:txBody>
          <a:bodyPr/>
          <a:lstStyle/>
          <a:p>
            <a:fld id="{67864EE2-EAB3-4814-A7EB-820BD7610F1E}" type="slidenum">
              <a:rPr lang="en-US" altLang="zh-CN" smtClean="0"/>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66"/>
                                        </p:tgtEl>
                                      </p:cBhvr>
                                    </p:animEffect>
                                    <p:set>
                                      <p:cBhvr>
                                        <p:cTn id="14" dur="1" fill="hold">
                                          <p:stCondLst>
                                            <p:cond delay="499"/>
                                          </p:stCondLst>
                                        </p:cTn>
                                        <p:tgtEl>
                                          <p:spTgt spid="66"/>
                                        </p:tgtEl>
                                        <p:attrNameLst>
                                          <p:attrName>style.visibility</p:attrName>
                                        </p:attrNameLst>
                                      </p:cBhvr>
                                      <p:to>
                                        <p:strVal val="hidden"/>
                                      </p:to>
                                    </p:set>
                                  </p:childTnLst>
                                </p:cTn>
                              </p:par>
                            </p:childTnLst>
                          </p:cTn>
                        </p:par>
                        <p:par>
                          <p:cTn id="15" fill="hold">
                            <p:stCondLst>
                              <p:cond delay="500"/>
                            </p:stCondLst>
                            <p:childTnLst>
                              <p:par>
                                <p:cTn id="16" presetID="22" presetClass="exit" presetSubtype="4" fill="hold" grpId="1" nodeType="afterEffect">
                                  <p:stCondLst>
                                    <p:cond delay="0"/>
                                  </p:stCondLst>
                                  <p:childTnLst>
                                    <p:animEffect transition="out" filter="wipe(down)">
                                      <p:cBhvr>
                                        <p:cTn id="17" dur="500"/>
                                        <p:tgtEl>
                                          <p:spTgt spid="114"/>
                                        </p:tgtEl>
                                      </p:cBhvr>
                                    </p:animEffect>
                                    <p:set>
                                      <p:cBhvr>
                                        <p:cTn id="18" dur="1" fill="hold">
                                          <p:stCondLst>
                                            <p:cond delay="499"/>
                                          </p:stCondLst>
                                        </p:cTn>
                                        <p:tgtEl>
                                          <p:spTgt spid="1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79"/>
                                        </p:tgtEl>
                                      </p:cBhvr>
                                    </p:animEffect>
                                    <p:animScale>
                                      <p:cBhvr>
                                        <p:cTn id="23" dur="250" autoRev="1" fill="hold"/>
                                        <p:tgtEl>
                                          <p:spTgt spid="7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9"/>
                                        </p:tgtEl>
                                        <p:attrNameLst>
                                          <p:attrName>style.visibility</p:attrName>
                                        </p:attrNameLst>
                                      </p:cBhvr>
                                      <p:to>
                                        <p:strVal val="visible"/>
                                      </p:to>
                                    </p:set>
                                  </p:childTnLst>
                                </p:cTn>
                              </p:par>
                            </p:childTnLst>
                          </p:cTn>
                        </p:par>
                        <p:par>
                          <p:cTn id="32" fill="hold">
                            <p:stCondLst>
                              <p:cond delay="0"/>
                            </p:stCondLst>
                            <p:childTnLst>
                              <p:par>
                                <p:cTn id="33" presetID="26" presetClass="emph" presetSubtype="0" fill="hold" grpId="1" nodeType="afterEffect">
                                  <p:stCondLst>
                                    <p:cond delay="0"/>
                                  </p:stCondLst>
                                  <p:childTnLst>
                                    <p:animEffect transition="out" filter="fade">
                                      <p:cBhvr>
                                        <p:cTn id="34" dur="500" tmFilter="0, 0; .2, .5; .8, .5; 1, 0"/>
                                        <p:tgtEl>
                                          <p:spTgt spid="119"/>
                                        </p:tgtEl>
                                      </p:cBhvr>
                                    </p:animEffect>
                                    <p:animScale>
                                      <p:cBhvr>
                                        <p:cTn id="35" dur="250" autoRev="1" fill="hold"/>
                                        <p:tgtEl>
                                          <p:spTgt spid="119"/>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P spid="114" grpId="0"/>
      <p:bldP spid="114" grpId="1"/>
      <p:bldP spid="119" grpId="0"/>
      <p:bldP spid="11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Text Box 4"/>
          <p:cNvSpPr txBox="1">
            <a:spLocks noChangeArrowheads="1"/>
          </p:cNvSpPr>
          <p:nvPr/>
        </p:nvSpPr>
        <p:spPr bwMode="auto">
          <a:xfrm>
            <a:off x="500034" y="785794"/>
            <a:ext cx="1285884" cy="743708"/>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tIns="118800" bIns="154800">
            <a:spAutoFit/>
          </a:bodyPr>
          <a:lstStyle/>
          <a:p>
            <a:pPr>
              <a:lnSpc>
                <a:spcPct val="150000"/>
              </a:lnSpc>
            </a:pPr>
            <a:r>
              <a:rPr lang="zh-CN" altLang="en-US" b="1" dirty="0">
                <a:solidFill>
                  <a:srgbClr val="FF0000"/>
                </a:solidFill>
                <a:latin typeface="黑体" panose="02010609060101010101" pitchFamily="49" charset="-122"/>
                <a:ea typeface="黑体" panose="02010609060101010101" pitchFamily="49" charset="-122"/>
              </a:rPr>
              <a:t>结论</a:t>
            </a:r>
            <a:r>
              <a:rPr lang="zh-CN" altLang="en-US" b="1" dirty="0" smtClean="0">
                <a:solidFill>
                  <a:srgbClr val="FF0000"/>
                </a:solidFill>
                <a:latin typeface="黑体" panose="02010609060101010101" pitchFamily="49" charset="-122"/>
                <a:ea typeface="黑体" panose="02010609060101010101" pitchFamily="49" charset="-122"/>
              </a:rPr>
              <a:t>：</a:t>
            </a:r>
            <a:endParaRPr kumimoji="0" lang="zh-CN" altLang="en-US" b="1" dirty="0">
              <a:solidFill>
                <a:srgbClr val="3333CC"/>
              </a:solidFill>
              <a:latin typeface="楷体" panose="02010609060101010101" pitchFamily="49" charset="-122"/>
              <a:ea typeface="楷体" panose="02010609060101010101" pitchFamily="49" charset="-122"/>
            </a:endParaRPr>
          </a:p>
        </p:txBody>
      </p:sp>
      <p:sp>
        <p:nvSpPr>
          <p:cNvPr id="3" name="TextBox 2"/>
          <p:cNvSpPr txBox="1"/>
          <p:nvPr/>
        </p:nvSpPr>
        <p:spPr>
          <a:xfrm>
            <a:off x="571472" y="1928802"/>
            <a:ext cx="8001056" cy="143940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tIns="108000" bIns="144000" rtlCol="0">
            <a:spAutoFit/>
          </a:bodyPr>
          <a:lstStyle/>
          <a:p>
            <a:pPr marL="457200" indent="-457200" algn="just">
              <a:lnSpc>
                <a:spcPct val="150000"/>
              </a:lnSpc>
              <a:buBlip>
                <a:blip r:embed="rId3"/>
              </a:buBlip>
            </a:pPr>
            <a:r>
              <a:rPr lang="zh-CN" altLang="en-US" sz="2200" dirty="0" smtClean="0">
                <a:solidFill>
                  <a:srgbClr val="3333CC"/>
                </a:solidFill>
                <a:latin typeface="楷体" panose="02010609060101010101" pitchFamily="49" charset="-122"/>
                <a:ea typeface="楷体" panose="02010609060101010101" pitchFamily="49" charset="-122"/>
              </a:rPr>
              <a:t>同一逻辑结构可以对应多种存储结构。</a:t>
            </a:r>
          </a:p>
          <a:p>
            <a:pPr marL="457200" indent="-457200" algn="just">
              <a:lnSpc>
                <a:spcPct val="150000"/>
              </a:lnSpc>
              <a:buBlip>
                <a:blip r:embed="rId3"/>
              </a:buBlip>
            </a:pPr>
            <a:r>
              <a:rPr lang="zh-CN" altLang="en-US" sz="2200" dirty="0" smtClean="0">
                <a:solidFill>
                  <a:srgbClr val="3333CC"/>
                </a:solidFill>
                <a:latin typeface="楷体" panose="02010609060101010101" pitchFamily="49" charset="-122"/>
                <a:ea typeface="楷体" panose="02010609060101010101" pitchFamily="49" charset="-122"/>
              </a:rPr>
              <a:t>同样的运算，在不同的存储结构中，其实现过程是不同的。</a:t>
            </a:r>
            <a:endParaRPr lang="zh-CN" altLang="en-US" sz="2200" dirty="0"/>
          </a:p>
        </p:txBody>
      </p:sp>
      <p:sp>
        <p:nvSpPr>
          <p:cNvPr id="6" name="幻灯片编号占位符 5"/>
          <p:cNvSpPr>
            <a:spLocks noGrp="1"/>
          </p:cNvSpPr>
          <p:nvPr>
            <p:ph type="sldNum" sz="quarter" idx="12"/>
          </p:nvPr>
        </p:nvSpPr>
        <p:spPr/>
        <p:txBody>
          <a:bodyPr/>
          <a:lstStyle/>
          <a:p>
            <a:fld id="{67864EE2-EAB3-4814-A7EB-820BD7610F1E}" type="slidenum">
              <a:rPr lang="en-US" altLang="zh-CN" smtClean="0"/>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5" name="Rectangle 3"/>
          <p:cNvSpPr>
            <a:spLocks noGrp="1" noChangeArrowheads="1"/>
          </p:cNvSpPr>
          <p:nvPr>
            <p:ph idx="1"/>
          </p:nvPr>
        </p:nvSpPr>
        <p:spPr>
          <a:xfrm>
            <a:off x="457200" y="2492896"/>
            <a:ext cx="8229600" cy="38449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1200"/>
              </a:spcAft>
              <a:buClr>
                <a:schemeClr val="hlink"/>
              </a:buClr>
              <a:buSzPct val="90000"/>
              <a:buFont typeface="Wingdings" panose="05000000000000000000" pitchFamily="2" charset="2"/>
              <a:buBlip>
                <a:blip r:embed="rId2"/>
              </a:buBlip>
              <a:defRPr/>
            </a:pPr>
            <a:r>
              <a:rPr kumimoji="0" lang="zh-CN" altLang="en-US" sz="3200" b="1"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rPr>
              <a:t>抽象：</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抽取共同的和本质的内容，忽略非本质的细节。 </a:t>
            </a:r>
          </a:p>
          <a:p>
            <a:pPr marL="342900" marR="0" lvl="0" indent="-342900" algn="l" defTabSz="914400" rtl="0" eaLnBrk="1" fontAlgn="base" latinLnBrk="0" hangingPunct="1">
              <a:lnSpc>
                <a:spcPct val="100000"/>
              </a:lnSpc>
              <a:spcBef>
                <a:spcPts val="1200"/>
              </a:spcBef>
              <a:spcAft>
                <a:spcPts val="1200"/>
              </a:spcAft>
              <a:buClr>
                <a:schemeClr val="hlink"/>
              </a:buClr>
              <a:buSzPct val="90000"/>
              <a:buFont typeface="Wingdings" panose="05000000000000000000" pitchFamily="2" charset="2"/>
              <a:buBlip>
                <a:blip r:embed="rId2"/>
              </a:buBlip>
              <a:defRPr/>
            </a:pPr>
            <a:r>
              <a:rPr kumimoji="0" lang="zh-CN" altLang="en-US" sz="3200" b="1"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rPr>
              <a:t>数据抽象：</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只关注数据元素间的逻辑关系，忽略数据在计算机中的具体表示。</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   </a:t>
            </a:r>
            <a:endPar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base" latinLnBrk="0" hangingPunct="1">
              <a:lnSpc>
                <a:spcPct val="100000"/>
              </a:lnSpc>
              <a:spcBef>
                <a:spcPts val="1200"/>
              </a:spcBef>
              <a:spcAft>
                <a:spcPts val="1200"/>
              </a:spcAft>
              <a:buClr>
                <a:schemeClr val="hlink"/>
              </a:buClr>
              <a:buSzPct val="90000"/>
              <a:buFont typeface="Wingdings" panose="05000000000000000000" pitchFamily="2" charset="2"/>
              <a:buBlip>
                <a:blip r:embed="rId2"/>
              </a:buBlip>
              <a:defRPr/>
            </a:pPr>
            <a:r>
              <a:rPr kumimoji="0" lang="zh-CN" altLang="en-US" sz="3200" b="1"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rPr>
              <a:t>过程抽象：</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只关注数据运算的定义，忽略运算的具体实现方法。</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base" latinLnBrk="0" hangingPunct="1">
              <a:lnSpc>
                <a:spcPct val="100000"/>
              </a:lnSpc>
              <a:spcBef>
                <a:spcPts val="1200"/>
              </a:spcBef>
              <a:spcAft>
                <a:spcPts val="1200"/>
              </a:spcAft>
              <a:buClr>
                <a:schemeClr val="hlink"/>
              </a:buClr>
              <a:buSzPct val="90000"/>
              <a:buFont typeface="Wingdings" panose="05000000000000000000" pitchFamily="2" charset="2"/>
              <a:buBlip>
                <a:blip r:embed="rId2"/>
              </a:buBlip>
              <a:defRPr/>
            </a:pPr>
            <a:r>
              <a:rPr kumimoji="0" lang="zh-CN" altLang="en-US" sz="3200" b="1"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rPr>
              <a:t>抽象的好处：</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降低了问题求解的难度。</a:t>
            </a:r>
          </a:p>
        </p:txBody>
      </p:sp>
      <p:sp>
        <p:nvSpPr>
          <p:cNvPr id="2" name="Rectangle 6" descr="新闻纸">
            <a:hlinkClick r:id="" action="ppaction://hlinkshowjump?jump=nextslide"/>
          </p:cNvPr>
          <p:cNvSpPr>
            <a:spLocks noChangeArrowheads="1"/>
          </p:cNvSpPr>
          <p:nvPr/>
        </p:nvSpPr>
        <p:spPr bwMode="auto">
          <a:xfrm>
            <a:off x="2357422" y="357166"/>
            <a:ext cx="4429156"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1.2 </a:t>
            </a:r>
            <a:r>
              <a:rPr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抽象数据类型</a:t>
            </a:r>
          </a:p>
        </p:txBody>
      </p:sp>
      <p:sp>
        <p:nvSpPr>
          <p:cNvPr id="3" name="Text Box 10"/>
          <p:cNvSpPr txBox="1">
            <a:spLocks noChangeArrowheads="1"/>
          </p:cNvSpPr>
          <p:nvPr/>
        </p:nvSpPr>
        <p:spPr bwMode="auto">
          <a:xfrm>
            <a:off x="182880" y="1463040"/>
            <a:ext cx="4680585" cy="5232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、数据抽象和过程抽象</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幻灯片编号占位符 7"/>
          <p:cNvSpPr>
            <a:spLocks noGrp="1"/>
          </p:cNvSpPr>
          <p:nvPr>
            <p:ph type="sldNum" sz="quarter" idx="12"/>
          </p:nvPr>
        </p:nvSpPr>
        <p:spPr/>
        <p:txBody>
          <a:bodyPr/>
          <a:lstStyle/>
          <a:p>
            <a:fld id="{67864EE2-EAB3-4814-A7EB-820BD7610F1E}" type="slidenum">
              <a:rPr lang="en-US" altLang="zh-CN" smtClean="0"/>
              <a:t>27</a:t>
            </a:fld>
            <a:endParaRPr lang="en-US" alt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p:cNvSpPr>
          <p:nvPr>
            <p:ph idx="1"/>
          </p:nvPr>
        </p:nvSpPr>
        <p:spPr>
          <a:xfrm>
            <a:off x="457200" y="1052736"/>
            <a:ext cx="8229600" cy="5073427"/>
          </a:xfrm>
        </p:spPr>
        <p:txBody>
          <a:bodyPr vert="horz" wrap="square" lIns="91440" tIns="45720" rIns="91440" bIns="45720" anchor="t">
            <a:noAutofit/>
          </a:bodyPr>
          <a:lstStyle/>
          <a:p>
            <a:pPr fontAlgn="base">
              <a:lnSpc>
                <a:spcPct val="130000"/>
              </a:lnSpc>
              <a:spcBef>
                <a:spcPts val="600"/>
              </a:spcBef>
              <a:spcAft>
                <a:spcPts val="600"/>
              </a:spcAft>
              <a:buClr>
                <a:schemeClr val="hlink"/>
              </a:buClr>
              <a:buSzPct val="90000"/>
              <a:buBlip>
                <a:blip r:embed="rId2"/>
              </a:buBlip>
              <a:defRPr/>
            </a:pPr>
            <a:r>
              <a:rPr lang="zh-CN" altLang="en-US" sz="2800" b="1" dirty="0" smtClean="0">
                <a:latin typeface="楷体" panose="02010609060101010101" pitchFamily="49" charset="-122"/>
                <a:ea typeface="楷体" panose="02010609060101010101" pitchFamily="49" charset="-122"/>
              </a:rPr>
              <a:t>封装</a:t>
            </a:r>
            <a:r>
              <a:rPr lang="en-US" altLang="zh-CN" sz="2800" b="1"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是指把数据和操纵数据的运算组合在一起的机制。使用者只能通过一组允许的运算访问其中的数据。</a:t>
            </a:r>
          </a:p>
          <a:p>
            <a:pPr fontAlgn="base">
              <a:lnSpc>
                <a:spcPct val="130000"/>
              </a:lnSpc>
              <a:spcBef>
                <a:spcPts val="600"/>
              </a:spcBef>
              <a:spcAft>
                <a:spcPts val="600"/>
              </a:spcAft>
              <a:buClr>
                <a:schemeClr val="hlink"/>
              </a:buClr>
              <a:buSzPct val="90000"/>
              <a:buBlip>
                <a:blip r:embed="rId2"/>
              </a:buBlip>
              <a:defRPr/>
            </a:pPr>
            <a:r>
              <a:rPr lang="zh-CN" altLang="en-US" sz="2800" b="1" dirty="0">
                <a:latin typeface="楷体" panose="02010609060101010101" pitchFamily="49" charset="-122"/>
                <a:ea typeface="楷体" panose="02010609060101010101" pitchFamily="49" charset="-122"/>
              </a:rPr>
              <a:t>信息隐蔽：</a:t>
            </a:r>
            <a:r>
              <a:rPr lang="zh-CN" altLang="en-US" sz="2800" dirty="0">
                <a:latin typeface="楷体" panose="02010609060101010101" pitchFamily="49" charset="-122"/>
                <a:ea typeface="楷体" panose="02010609060101010101" pitchFamily="49" charset="-122"/>
              </a:rPr>
              <a:t>对使用者隐藏了数据结构或程序的实现细节。</a:t>
            </a:r>
          </a:p>
          <a:p>
            <a:pPr lvl="0" algn="just" fontAlgn="base">
              <a:lnSpc>
                <a:spcPct val="125000"/>
              </a:lnSpc>
              <a:spcBef>
                <a:spcPts val="600"/>
              </a:spcBef>
              <a:spcAft>
                <a:spcPts val="600"/>
              </a:spcAft>
              <a:buClr>
                <a:schemeClr val="hlink"/>
              </a:buClr>
              <a:buSzPct val="90000"/>
              <a:buBlip>
                <a:blip r:embed="rId3"/>
              </a:buBlip>
              <a:defRPr/>
            </a:pPr>
            <a:r>
              <a:rPr lang="en-US" altLang="zh-CN" sz="2800" b="1" dirty="0" smtClean="0">
                <a:latin typeface="楷体" panose="02010609060101010101" pitchFamily="49" charset="-122"/>
                <a:ea typeface="楷体" panose="02010609060101010101" pitchFamily="49" charset="-122"/>
              </a:rPr>
              <a:t>C</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语言的类</a:t>
            </a:r>
          </a:p>
          <a:p>
            <a:pPr lvl="0" algn="just" fontAlgn="base">
              <a:lnSpc>
                <a:spcPct val="125000"/>
              </a:lnSpc>
              <a:spcBef>
                <a:spcPts val="600"/>
              </a:spcBef>
              <a:spcAft>
                <a:spcPts val="600"/>
              </a:spcAft>
              <a:buClr>
                <a:schemeClr val="hlink"/>
              </a:buClr>
              <a:buSzPct val="90000"/>
              <a:buNone/>
              <a:defRPr/>
            </a:pPr>
            <a:r>
              <a:rPr lang="zh-CN" altLang="en-US" sz="2800" b="1" dirty="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可封装</a:t>
            </a:r>
            <a:r>
              <a:rPr lang="zh-CN" altLang="en-US" sz="2800" b="1" dirty="0">
                <a:latin typeface="楷体" panose="02010609060101010101" pitchFamily="49" charset="-122"/>
                <a:ea typeface="楷体" panose="02010609060101010101" pitchFamily="49" charset="-122"/>
              </a:rPr>
              <a:t>数据和运算，其公有、保护和私有成员</a:t>
            </a:r>
            <a:r>
              <a:rPr lang="zh-CN" altLang="en-US" sz="2800" b="1" dirty="0" smtClean="0">
                <a:latin typeface="楷体" panose="02010609060101010101" pitchFamily="49" charset="-122"/>
                <a:ea typeface="楷体" panose="02010609060101010101" pitchFamily="49" charset="-122"/>
              </a:rPr>
              <a:t>机制利于</a:t>
            </a:r>
            <a:r>
              <a:rPr lang="zh-CN" altLang="en-US" sz="2800" b="1" dirty="0">
                <a:latin typeface="楷体" panose="02010609060101010101" pitchFamily="49" charset="-122"/>
                <a:ea typeface="楷体" panose="02010609060101010101" pitchFamily="49" charset="-122"/>
              </a:rPr>
              <a:t>实现信息隐蔽</a:t>
            </a:r>
            <a:r>
              <a:rPr lang="zh-CN" altLang="en-US"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3" name="Text Box 10"/>
          <p:cNvSpPr txBox="1">
            <a:spLocks noChangeArrowheads="1"/>
          </p:cNvSpPr>
          <p:nvPr/>
        </p:nvSpPr>
        <p:spPr bwMode="auto">
          <a:xfrm>
            <a:off x="323528" y="260648"/>
            <a:ext cx="4680585" cy="5232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、封装</a:t>
            </a:r>
            <a:r>
              <a:rPr lang="zh-CN" altLang="en-US"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与</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信息隐蔽</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幻灯片编号占位符 6"/>
          <p:cNvSpPr>
            <a:spLocks noGrp="1"/>
          </p:cNvSpPr>
          <p:nvPr>
            <p:ph type="sldNum" sz="quarter" idx="12"/>
          </p:nvPr>
        </p:nvSpPr>
        <p:spPr/>
        <p:txBody>
          <a:bodyPr/>
          <a:lstStyle/>
          <a:p>
            <a:fld id="{67864EE2-EAB3-4814-A7EB-820BD7610F1E}" type="slidenum">
              <a:rPr lang="en-US" altLang="zh-CN" smtClean="0"/>
              <a:t>28</a:t>
            </a:fld>
            <a:endParaRPr lang="en-US" alt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785786" y="1737945"/>
            <a:ext cx="7715304" cy="1107996"/>
          </a:xfrm>
          <a:prstGeom prst="rect">
            <a:avLst/>
          </a:prstGeom>
          <a:noFill/>
          <a:ln w="9525">
            <a:noFill/>
            <a:miter lim="800000"/>
          </a:ln>
          <a:effectLst/>
        </p:spPr>
        <p:txBody>
          <a:bodyPr wrap="square">
            <a:spAutoFit/>
          </a:bodyPr>
          <a:lstStyle/>
          <a:p>
            <a:pPr algn="just">
              <a:lnSpc>
                <a:spcPct val="150000"/>
              </a:lnSpc>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在高级</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程序语言</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中提供了多种</a:t>
            </a:r>
            <a:r>
              <a:rPr lang="zh-CN" altLang="en-US" sz="22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数据类型</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不同数据类型</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变量，其</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所能取的值的范围</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不同，所</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能进行的操作不同。       </a:t>
            </a:r>
          </a:p>
        </p:txBody>
      </p:sp>
      <p:sp>
        <p:nvSpPr>
          <p:cNvPr id="142338" name="Text Box 2"/>
          <p:cNvSpPr txBox="1">
            <a:spLocks noChangeArrowheads="1"/>
          </p:cNvSpPr>
          <p:nvPr/>
        </p:nvSpPr>
        <p:spPr bwMode="auto">
          <a:xfrm>
            <a:off x="785786" y="2925990"/>
            <a:ext cx="7428865" cy="11531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179705" lvl="1" algn="l">
              <a:lnSpc>
                <a:spcPct val="150000"/>
              </a:lnSpc>
            </a:pPr>
            <a:r>
              <a:rPr lang="zh-CN" altLang="en-US"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数据类型</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是一个值的集合和定义在此集合上的一组操作的总称。</a:t>
            </a:r>
          </a:p>
        </p:txBody>
      </p:sp>
      <p:sp>
        <p:nvSpPr>
          <p:cNvPr id="5" name="TextBox 4"/>
          <p:cNvSpPr txBox="1"/>
          <p:nvPr/>
        </p:nvSpPr>
        <p:spPr>
          <a:xfrm>
            <a:off x="683568" y="989402"/>
            <a:ext cx="2286016" cy="5226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algn="l">
              <a:lnSpc>
                <a:spcPct val="100000"/>
              </a:lnSpc>
            </a:pP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00"/>
                </a:solidFill>
                <a:latin typeface="Calibri" panose="020F0502020204030204" charset="0"/>
                <a:ea typeface="楷体" panose="02010609060101010101" pitchFamily="49" charset="-122"/>
                <a:cs typeface="Times New Roman" panose="02020603050405020304" pitchFamily="18" charset="0"/>
              </a:rPr>
              <a:t>① </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数据类型</a:t>
            </a:r>
            <a:endParaRPr lang="zh-CN" altLang="en-US" dirty="0">
              <a:latin typeface="Times New Roman" panose="02020603050405020304" pitchFamily="18" charset="0"/>
              <a:cs typeface="Times New Roman" panose="02020603050405020304" pitchFamily="18" charset="0"/>
            </a:endParaRPr>
          </a:p>
        </p:txBody>
      </p:sp>
      <p:sp>
        <p:nvSpPr>
          <p:cNvPr id="75778" name="Text Box 2"/>
          <p:cNvSpPr txBox="1">
            <a:spLocks noChangeArrowheads="1"/>
          </p:cNvSpPr>
          <p:nvPr/>
        </p:nvSpPr>
        <p:spPr bwMode="auto">
          <a:xfrm>
            <a:off x="500034" y="4218296"/>
            <a:ext cx="8286808" cy="646331"/>
          </a:xfrm>
          <a:prstGeom prst="rect">
            <a:avLst/>
          </a:prstGeom>
          <a:noFill/>
          <a:ln w="9525">
            <a:noFill/>
            <a:miter lim="800000"/>
          </a:ln>
          <a:effectLst/>
        </p:spPr>
        <p:txBody>
          <a:bodyPr wrap="square">
            <a:spAutoFit/>
          </a:bodyPr>
          <a:lstStyle/>
          <a:p>
            <a:pPr algn="l">
              <a:lnSpc>
                <a:spcPct val="150000"/>
              </a:lnSpc>
            </a:pP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例如，</a:t>
            </a:r>
            <a:r>
              <a:rPr lang="en-US" altLang="zh-CN"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C/C</a:t>
            </a:r>
            <a:r>
              <a:rPr lang="en-US" altLang="zh-CN"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中的</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就是整型</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数据类型</a:t>
            </a:r>
            <a:r>
              <a:rPr lang="zh-CN" altLang="en-US" dirty="0" smtClean="0">
                <a:solidFill>
                  <a:srgbClr val="3333CC"/>
                </a:solidFill>
                <a:ea typeface="楷体" panose="02010609060101010101" pitchFamily="49" charset="-122"/>
                <a:cs typeface="Times New Roman" panose="02020603050405020304" pitchFamily="18" charset="0"/>
              </a:rPr>
              <a:t>（</a:t>
            </a:r>
            <a:r>
              <a:rPr lang="en-US" altLang="zh-CN"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位</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计算机）</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 name="椭圆 13"/>
          <p:cNvSpPr/>
          <p:nvPr/>
        </p:nvSpPr>
        <p:spPr>
          <a:xfrm>
            <a:off x="2143108" y="5742376"/>
            <a:ext cx="2500330" cy="1143008"/>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2">
            <a:schemeClr val="accent4"/>
          </a:fillRef>
          <a:effectRef idx="1">
            <a:schemeClr val="accent4"/>
          </a:effectRef>
          <a:fontRef idx="minor">
            <a:schemeClr val="dk1"/>
          </a:fontRef>
        </p:style>
        <p:txBody>
          <a:bodyPr rtlCol="0" anchor="ctr"/>
          <a:lstStyle/>
          <a:p>
            <a:r>
              <a:rPr lang="en-US" altLang="zh-CN" sz="2000" smtClean="0">
                <a:solidFill>
                  <a:srgbClr val="3333CC"/>
                </a:solidFill>
                <a:latin typeface="+mj-ea"/>
                <a:cs typeface="Times New Roman" panose="02020603050405020304" pitchFamily="18" charset="0"/>
              </a:rPr>
              <a:t>-</a:t>
            </a:r>
            <a:r>
              <a:rPr lang="en-US" altLang="zh-CN"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32768~32767</a:t>
            </a:r>
            <a:endParaRPr lang="zh-CN" altLang="en-US" sz="2000"/>
          </a:p>
        </p:txBody>
      </p:sp>
      <p:sp>
        <p:nvSpPr>
          <p:cNvPr id="16" name="TextBox 15"/>
          <p:cNvSpPr txBox="1"/>
          <p:nvPr/>
        </p:nvSpPr>
        <p:spPr>
          <a:xfrm>
            <a:off x="2143108" y="5032903"/>
            <a:ext cx="2571768" cy="338554"/>
          </a:xfrm>
          <a:prstGeom prst="rect">
            <a:avLst/>
          </a:prstGeom>
          <a:noFill/>
        </p:spPr>
        <p:txBody>
          <a:bodyPr wrap="square" rtlCol="0">
            <a:spAutoFit/>
          </a:bodyPr>
          <a:lstStyle/>
          <a:p>
            <a:pPr algn="l"/>
            <a:r>
              <a:rPr lang="zh-CN" altLang="en-US" sz="2000" dirty="0" smtClean="0">
                <a:solidFill>
                  <a:srgbClr val="3333CC"/>
                </a:solidFill>
                <a:ea typeface="楷体" panose="02010609060101010101" pitchFamily="49" charset="-122"/>
                <a:cs typeface="Times New Roman" panose="02020603050405020304" pitchFamily="18" charset="0"/>
              </a:rPr>
              <a:t>＋、－、*、／  </a:t>
            </a:r>
            <a:r>
              <a:rPr lang="zh-CN" altLang="en-US" sz="2000" dirty="0" smtClean="0">
                <a:solidFill>
                  <a:srgbClr val="3333CC"/>
                </a:solidFill>
                <a:ea typeface="楷体" panose="02010609060101010101" pitchFamily="49" charset="-122"/>
                <a:cs typeface="Times New Roman" panose="02020603050405020304" pitchFamily="18" charset="0"/>
                <a:sym typeface="Symbol" panose="05050102010706020507"/>
              </a:rPr>
              <a:t></a:t>
            </a:r>
            <a:endParaRPr lang="zh-CN" altLang="en-US" sz="2000" dirty="0"/>
          </a:p>
        </p:txBody>
      </p:sp>
      <p:grpSp>
        <p:nvGrpSpPr>
          <p:cNvPr id="24" name="组合 23"/>
          <p:cNvGrpSpPr/>
          <p:nvPr/>
        </p:nvGrpSpPr>
        <p:grpSpPr>
          <a:xfrm>
            <a:off x="4643438" y="5059746"/>
            <a:ext cx="1987564" cy="1500198"/>
            <a:chOff x="4656138" y="1928802"/>
            <a:chExt cx="1987564" cy="1500198"/>
          </a:xfrm>
        </p:grpSpPr>
        <p:sp>
          <p:nvSpPr>
            <p:cNvPr id="18" name="TextBox 17"/>
            <p:cNvSpPr txBox="1"/>
            <p:nvPr/>
          </p:nvSpPr>
          <p:spPr>
            <a:xfrm>
              <a:off x="5214942" y="3090446"/>
              <a:ext cx="1428760" cy="338554"/>
            </a:xfrm>
            <a:prstGeom prst="rect">
              <a:avLst/>
            </a:prstGeom>
            <a:noFill/>
          </p:spPr>
          <p:txBody>
            <a:bodyPr wrap="square" rtlCol="0">
              <a:spAutoFit/>
            </a:bodyPr>
            <a:lstStyle/>
            <a:p>
              <a:pPr algn="l"/>
              <a:r>
                <a:rPr lang="zh-CN" altLang="en-US" sz="2000" smtClean="0">
                  <a:solidFill>
                    <a:srgbClr val="FF3399"/>
                  </a:solidFill>
                  <a:ea typeface="楷体" panose="02010609060101010101" pitchFamily="49" charset="-122"/>
                  <a:cs typeface="Times New Roman" panose="02020603050405020304" pitchFamily="18" charset="0"/>
                </a:rPr>
                <a:t>值的集合</a:t>
              </a:r>
              <a:endParaRPr lang="zh-CN" altLang="en-US" sz="2000">
                <a:solidFill>
                  <a:srgbClr val="FF3399"/>
                </a:solidFill>
              </a:endParaRPr>
            </a:p>
          </p:txBody>
        </p:sp>
        <p:sp>
          <p:nvSpPr>
            <p:cNvPr id="19" name="TextBox 18"/>
            <p:cNvSpPr txBox="1"/>
            <p:nvPr/>
          </p:nvSpPr>
          <p:spPr>
            <a:xfrm>
              <a:off x="5214942" y="1928802"/>
              <a:ext cx="1357322" cy="338554"/>
            </a:xfrm>
            <a:prstGeom prst="rect">
              <a:avLst/>
            </a:prstGeom>
            <a:noFill/>
          </p:spPr>
          <p:txBody>
            <a:bodyPr wrap="square" rtlCol="0">
              <a:spAutoFit/>
            </a:bodyPr>
            <a:lstStyle/>
            <a:p>
              <a:pPr algn="l"/>
              <a:r>
                <a:rPr lang="zh-CN" altLang="en-US" sz="2000" smtClean="0">
                  <a:solidFill>
                    <a:srgbClr val="FF3399"/>
                  </a:solidFill>
                  <a:ea typeface="楷体" panose="02010609060101010101" pitchFamily="49" charset="-122"/>
                  <a:cs typeface="Times New Roman" panose="02020603050405020304" pitchFamily="18" charset="0"/>
                </a:rPr>
                <a:t>一组操作</a:t>
              </a:r>
              <a:endParaRPr lang="zh-CN" altLang="en-US" sz="2000">
                <a:solidFill>
                  <a:srgbClr val="FF3399"/>
                </a:solidFill>
              </a:endParaRPr>
            </a:p>
          </p:txBody>
        </p:sp>
        <p:cxnSp>
          <p:nvCxnSpPr>
            <p:cNvPr id="21" name="直接连接符 20"/>
            <p:cNvCxnSpPr/>
            <p:nvPr/>
          </p:nvCxnSpPr>
          <p:spPr>
            <a:xfrm>
              <a:off x="4656138" y="2084378"/>
              <a:ext cx="500066"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27576" y="3227386"/>
              <a:ext cx="500066"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grpSp>
      <p:sp>
        <p:nvSpPr>
          <p:cNvPr id="3" name="Text Box 10"/>
          <p:cNvSpPr txBox="1">
            <a:spLocks noChangeArrowheads="1"/>
          </p:cNvSpPr>
          <p:nvPr/>
        </p:nvSpPr>
        <p:spPr bwMode="auto">
          <a:xfrm>
            <a:off x="284324" y="262713"/>
            <a:ext cx="4680585" cy="5232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、数据类型与抽象数据类型</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幻灯片编号占位符 6"/>
          <p:cNvSpPr>
            <a:spLocks noGrp="1"/>
          </p:cNvSpPr>
          <p:nvPr>
            <p:ph type="sldNum" sz="quarter" idx="12"/>
          </p:nvPr>
        </p:nvSpPr>
        <p:spPr/>
        <p:txBody>
          <a:bodyPr/>
          <a:lstStyle/>
          <a:p>
            <a:fld id="{7AF016A1-9F15-429F-9EFD-84004B73C732}" type="slidenum">
              <a:rPr lang="en-US" altLang="zh-CN" smtClean="0"/>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42978" y="1809739"/>
          <a:ext cx="3857651"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708553">
                  <a:extLst>
                    <a:ext uri="{9D8B030D-6E8A-4147-A177-3AD203B41FA5}">
                      <a16:colId xmlns:a16="http://schemas.microsoft.com/office/drawing/2014/main" xmlns="" val="20000"/>
                    </a:ext>
                  </a:extLst>
                </a:gridCol>
                <a:gridCol w="1005958">
                  <a:extLst>
                    <a:ext uri="{9D8B030D-6E8A-4147-A177-3AD203B41FA5}">
                      <a16:colId xmlns:a16="http://schemas.microsoft.com/office/drawing/2014/main" xmlns="" val="20001"/>
                    </a:ext>
                  </a:extLst>
                </a:gridCol>
                <a:gridCol w="928694">
                  <a:extLst>
                    <a:ext uri="{9D8B030D-6E8A-4147-A177-3AD203B41FA5}">
                      <a16:colId xmlns:a16="http://schemas.microsoft.com/office/drawing/2014/main" xmlns="" val="20002"/>
                    </a:ext>
                  </a:extLst>
                </a:gridCol>
                <a:gridCol w="1214446">
                  <a:extLst>
                    <a:ext uri="{9D8B030D-6E8A-4147-A177-3AD203B41FA5}">
                      <a16:colId xmlns:a16="http://schemas.microsoft.com/office/drawing/2014/main" xmlns=""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学号</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姓名</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性别</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班号</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extLst>
                  <a:ext uri="{0D108BD9-81ED-4DB2-BD59-A6C34878D82A}">
                    <a16:rowId xmlns:a16="http://schemas.microsoft.com/office/drawing/2014/main" xmlns=""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张斌</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刘丽</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34</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李英</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陈华</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王奇</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26</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董强</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王萍</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7"/>
                  </a:ext>
                </a:extLst>
              </a:tr>
            </a:tbl>
          </a:graphicData>
        </a:graphic>
      </p:graphicFrame>
      <p:sp>
        <p:nvSpPr>
          <p:cNvPr id="5" name="TextBox 4"/>
          <p:cNvSpPr txBox="1"/>
          <p:nvPr/>
        </p:nvSpPr>
        <p:spPr>
          <a:xfrm>
            <a:off x="285720" y="428604"/>
            <a:ext cx="3143272" cy="570865"/>
          </a:xfrm>
          <a:prstGeom prst="rect">
            <a:avLst/>
          </a:prstGeom>
          <a:noFill/>
        </p:spPr>
        <p:txBody>
          <a:bodyPr wrap="square" rtlCol="0">
            <a:spAutoFit/>
          </a:bodyPr>
          <a:lstStyle/>
          <a:p>
            <a:pPr algn="l">
              <a:lnSpc>
                <a:spcPct val="130000"/>
              </a:lnSpc>
            </a:pP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数据对象</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示例</a:t>
            </a:r>
          </a:p>
        </p:txBody>
      </p:sp>
      <p:sp>
        <p:nvSpPr>
          <p:cNvPr id="6" name="TextBox 5"/>
          <p:cNvSpPr txBox="1"/>
          <p:nvPr/>
        </p:nvSpPr>
        <p:spPr>
          <a:xfrm>
            <a:off x="2214546" y="1214422"/>
            <a:ext cx="2071702" cy="449418"/>
          </a:xfrm>
          <a:prstGeom prst="rect">
            <a:avLst/>
          </a:prstGeom>
          <a:noFill/>
        </p:spPr>
        <p:txBody>
          <a:bodyPr wrap="square" rtlCol="0">
            <a:spAutoFit/>
          </a:bodyPr>
          <a:lstStyle/>
          <a:p>
            <a:pPr algn="ctr">
              <a:lnSpc>
                <a:spcPct val="130000"/>
              </a:lnSpc>
            </a:pP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一个学生表</a:t>
            </a:r>
          </a:p>
        </p:txBody>
      </p:sp>
      <p:cxnSp>
        <p:nvCxnSpPr>
          <p:cNvPr id="8" name="直接箭头连接符 7"/>
          <p:cNvCxnSpPr/>
          <p:nvPr/>
        </p:nvCxnSpPr>
        <p:spPr>
          <a:xfrm rot="10800000">
            <a:off x="5000628" y="2095491"/>
            <a:ext cx="500066" cy="211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29256" y="1714489"/>
            <a:ext cx="1785950" cy="892552"/>
          </a:xfrm>
          <a:prstGeom prst="rect">
            <a:avLst/>
          </a:prstGeom>
          <a:noFill/>
        </p:spPr>
        <p:txBody>
          <a:bodyPr wrap="square" rtlCol="0">
            <a:spAutoFit/>
          </a:bodyPr>
          <a:lstStyle/>
          <a:p>
            <a:pPr>
              <a:lnSpc>
                <a:spcPct val="130000"/>
              </a:lnSpc>
            </a:pPr>
            <a:r>
              <a:rPr lang="zh-CN" altLang="en-US" sz="20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数据项</a:t>
            </a:r>
            <a:r>
              <a:rPr lang="en-US" altLang="zh-CN" sz="2000" b="1" dirty="0" smtClean="0">
                <a:solidFill>
                  <a:srgbClr val="3333CC"/>
                </a:solidFill>
                <a:latin typeface="仿宋" panose="02010609060101010101" pitchFamily="49" charset="-122"/>
                <a:ea typeface="仿宋" panose="02010609060101010101" pitchFamily="49" charset="-122"/>
                <a:cs typeface="Times New Roman" panose="02020603050405020304" pitchFamily="18" charset="0"/>
              </a:rPr>
              <a:t>(</a:t>
            </a:r>
            <a:r>
              <a:rPr lang="zh-CN" altLang="en-US" sz="2000" b="1" dirty="0" smtClean="0">
                <a:solidFill>
                  <a:srgbClr val="3333CC"/>
                </a:solidFill>
                <a:latin typeface="仿宋" panose="02010609060101010101" pitchFamily="49" charset="-122"/>
                <a:ea typeface="仿宋" panose="02010609060101010101" pitchFamily="49" charset="-122"/>
                <a:cs typeface="Times New Roman" panose="02020603050405020304" pitchFamily="18" charset="0"/>
              </a:rPr>
              <a:t>用于描述数据元素</a:t>
            </a:r>
            <a:r>
              <a:rPr lang="en-US" altLang="zh-CN" sz="2000" b="1" dirty="0" smtClean="0">
                <a:solidFill>
                  <a:srgbClr val="3333CC"/>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sz="2000" b="1" dirty="0" smtClean="0">
              <a:solidFill>
                <a:srgbClr val="3333CC"/>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0" name="右大括号 9"/>
          <p:cNvSpPr/>
          <p:nvPr/>
        </p:nvSpPr>
        <p:spPr>
          <a:xfrm>
            <a:off x="5143504" y="2500306"/>
            <a:ext cx="285752" cy="2952771"/>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415986" y="3214687"/>
            <a:ext cx="584775" cy="1428760"/>
          </a:xfrm>
          <a:prstGeom prst="rect">
            <a:avLst/>
          </a:prstGeom>
          <a:noFill/>
        </p:spPr>
        <p:txBody>
          <a:bodyPr vert="eaVert" wrap="square" rtlCol="0">
            <a:spAutoFit/>
          </a:bodyPr>
          <a:lstStyle/>
          <a:p>
            <a:pPr>
              <a:lnSpc>
                <a:spcPct val="130000"/>
              </a:lnSpc>
            </a:pP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数据元素</a:t>
            </a:r>
          </a:p>
        </p:txBody>
      </p:sp>
      <p:sp>
        <p:nvSpPr>
          <p:cNvPr id="12" name="幻灯片编号占位符 11"/>
          <p:cNvSpPr>
            <a:spLocks noGrp="1"/>
          </p:cNvSpPr>
          <p:nvPr>
            <p:ph type="sldNum" sz="quarter" idx="12"/>
          </p:nvPr>
        </p:nvSpPr>
        <p:spPr/>
        <p:txBody>
          <a:bodyPr/>
          <a:lstStyle/>
          <a:p>
            <a:fld id="{67864EE2-EAB3-4814-A7EB-820BD7610F1E}" type="slidenum">
              <a:rPr lang="en-US" altLang="zh-CN" smtClean="0"/>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1027"/>
          <p:cNvSpPr txBox="1">
            <a:spLocks noChangeArrowheads="1"/>
          </p:cNvSpPr>
          <p:nvPr/>
        </p:nvSpPr>
        <p:spPr bwMode="auto">
          <a:xfrm>
            <a:off x="1142976" y="1571612"/>
            <a:ext cx="2192701" cy="1631216"/>
          </a:xfrm>
          <a:prstGeom prst="rect">
            <a:avLst/>
          </a:prstGeom>
          <a:noFill/>
          <a:ln w="9525">
            <a:noFill/>
            <a:miter lim="800000"/>
          </a:ln>
          <a:effectLst/>
        </p:spPr>
        <p:txBody>
          <a:bodyPr wrap="square">
            <a:spAutoFit/>
          </a:bodyPr>
          <a:lstStyle/>
          <a:p>
            <a:pPr algn="l">
              <a:lnSpc>
                <a:spcPct val="100000"/>
              </a:lnSpc>
            </a:pPr>
            <a:r>
              <a:rPr kumimoji="0" lang="en-US" altLang="zh-CN" sz="2000" b="1"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int</a:t>
            </a:r>
            <a:r>
              <a:rPr kumimoji="0" lang="en-US" altLang="zh-CN" sz="20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000" b="1" i="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000" b="1" i="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j</a:t>
            </a:r>
            <a:r>
              <a:rPr kumimoji="0" lang="en-US" altLang="zh-CN"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20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k</a:t>
            </a: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kumimoji="0"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k</a:t>
            </a: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20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j</a:t>
            </a: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7829" name="Text Box 1029"/>
          <p:cNvSpPr txBox="1">
            <a:spLocks noChangeArrowheads="1"/>
          </p:cNvSpPr>
          <p:nvPr/>
        </p:nvSpPr>
        <p:spPr bwMode="auto">
          <a:xfrm>
            <a:off x="4575030" y="1643050"/>
            <a:ext cx="3813394" cy="1200329"/>
          </a:xfrm>
          <a:prstGeom prst="rect">
            <a:avLst/>
          </a:prstGeom>
          <a:noFill/>
          <a:ln w="9525">
            <a:noFill/>
            <a:miter lim="800000"/>
          </a:ln>
          <a:effectLst/>
        </p:spPr>
        <p:txBody>
          <a:bodyPr wrap="square">
            <a:spAutoFit/>
          </a:bodyPr>
          <a:lstStyle/>
          <a:p>
            <a:pPr algn="l">
              <a:lnSpc>
                <a:spcPct val="100000"/>
              </a:lnSpc>
            </a:pPr>
            <a:r>
              <a:rPr kumimoji="0" lang="zh-CN" altLang="en-US" sz="3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0"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因为</a:t>
            </a:r>
            <a:r>
              <a:rPr kumimoji="0"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k</a:t>
            </a:r>
            <a:r>
              <a:rPr kumimoji="0"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都属于</a:t>
            </a:r>
            <a:r>
              <a:rPr kumimoji="0" lang="en-US" altLang="zh-CN" sz="2000" b="1" dirty="0" err="1"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int</a:t>
            </a:r>
            <a:r>
              <a:rPr kumimoji="0"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，而</a:t>
            </a:r>
            <a:r>
              <a:rPr kumimoji="0" lang="en-US" altLang="zh-CN" sz="2000" b="1" dirty="0"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int</a:t>
            </a:r>
            <a:r>
              <a:rPr kumimoji="0"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提供了各种</a:t>
            </a:r>
            <a:r>
              <a:rPr kumimoji="0"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运算，所以</a:t>
            </a:r>
            <a:r>
              <a:rPr kumimoji="0"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可以进行相应运算。</a:t>
            </a:r>
          </a:p>
        </p:txBody>
      </p:sp>
      <p:sp>
        <p:nvSpPr>
          <p:cNvPr id="9" name="左箭头 8"/>
          <p:cNvSpPr/>
          <p:nvPr/>
        </p:nvSpPr>
        <p:spPr>
          <a:xfrm>
            <a:off x="3145008" y="2143116"/>
            <a:ext cx="1144018" cy="214314"/>
          </a:xfrm>
          <a:prstGeom prst="leftArrow">
            <a:avLst/>
          </a:prstGeom>
          <a:ln>
            <a:tailEnd type="arrow"/>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nvGrpSpPr>
          <p:cNvPr id="3" name="组合 12"/>
          <p:cNvGrpSpPr/>
          <p:nvPr/>
        </p:nvGrpSpPr>
        <p:grpSpPr>
          <a:xfrm>
            <a:off x="1142976" y="3282369"/>
            <a:ext cx="3003056" cy="938719"/>
            <a:chOff x="500034" y="4000504"/>
            <a:chExt cx="2500330" cy="938719"/>
          </a:xfrm>
        </p:grpSpPr>
        <p:sp>
          <p:nvSpPr>
            <p:cNvPr id="77831" name="Text Box 1031"/>
            <p:cNvSpPr txBox="1">
              <a:spLocks noChangeArrowheads="1"/>
            </p:cNvSpPr>
            <p:nvPr/>
          </p:nvSpPr>
          <p:spPr bwMode="auto">
            <a:xfrm>
              <a:off x="500034" y="4000504"/>
              <a:ext cx="2500330" cy="938719"/>
            </a:xfrm>
            <a:prstGeom prst="rect">
              <a:avLst/>
            </a:prstGeom>
            <a:noFill/>
            <a:ln w="9525">
              <a:noFill/>
              <a:miter lim="800000"/>
            </a:ln>
            <a:effectLst/>
          </p:spPr>
          <p:txBody>
            <a:bodyPr wrap="square">
              <a:spAutoFit/>
            </a:bodyPr>
            <a:lstStyle/>
            <a:p>
              <a:pPr algn="l">
                <a:lnSpc>
                  <a:spcPct val="100000"/>
                </a:lnSpc>
                <a:spcBef>
                  <a:spcPts val="1800"/>
                </a:spcBef>
              </a:pPr>
              <a:r>
                <a:rPr kumimoji="0" lang="en-US" altLang="zh-CN" sz="2000" b="1" dirty="0" err="1">
                  <a:solidFill>
                    <a:srgbClr val="FF3399"/>
                  </a:solidFill>
                  <a:latin typeface="Times New Roman" panose="02020603050405020304" pitchFamily="18" charset="0"/>
                  <a:ea typeface="楷体" panose="02010609060101010101" pitchFamily="49" charset="-122"/>
                  <a:cs typeface="Times New Roman" panose="02020603050405020304" pitchFamily="18" charset="0"/>
                </a:rPr>
                <a:t>int</a:t>
              </a: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=9999999999;</a:t>
              </a:r>
            </a:p>
            <a:p>
              <a:pPr algn="l">
                <a:lnSpc>
                  <a:spcPct val="100000"/>
                </a:lnSpc>
                <a:spcBef>
                  <a:spcPts val="1800"/>
                </a:spcBef>
              </a:pPr>
              <a:r>
                <a:rPr kumimoji="0" lang="en-US" altLang="zh-CN" sz="2000" b="1" i="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左箭头 10"/>
            <p:cNvSpPr/>
            <p:nvPr/>
          </p:nvSpPr>
          <p:spPr>
            <a:xfrm>
              <a:off x="2071670" y="4429132"/>
              <a:ext cx="857256" cy="214314"/>
            </a:xfrm>
            <a:prstGeom prst="leftArrow">
              <a:avLst/>
            </a:prstGeom>
            <a:ln>
              <a:tailEnd type="arrow"/>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3" name="TextBox 12"/>
          <p:cNvSpPr txBox="1"/>
          <p:nvPr/>
        </p:nvSpPr>
        <p:spPr>
          <a:xfrm>
            <a:off x="785786" y="857232"/>
            <a:ext cx="2928958" cy="387798"/>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例如，</a:t>
            </a:r>
            <a:r>
              <a:rPr lang="en-US" altLang="zh-CN" smtClean="0">
                <a:solidFill>
                  <a:srgbClr val="FF3399"/>
                </a:solidFill>
                <a:ea typeface="楷体" panose="02010609060101010101" pitchFamily="49" charset="-122"/>
                <a:cs typeface="Times New Roman" panose="02020603050405020304" pitchFamily="18" charset="0"/>
              </a:rPr>
              <a:t>int</a:t>
            </a:r>
            <a:r>
              <a:rPr lang="zh-CN" altLang="en-US" smtClean="0">
                <a:ea typeface="楷体" panose="02010609060101010101" pitchFamily="49" charset="-122"/>
                <a:cs typeface="Times New Roman" panose="02020603050405020304" pitchFamily="18" charset="0"/>
              </a:rPr>
              <a:t>数据类型：</a:t>
            </a:r>
            <a:endParaRPr lang="zh-CN" altLang="en-US">
              <a:ea typeface="楷体" panose="02010609060101010101" pitchFamily="49" charset="-122"/>
              <a:cs typeface="Times New Roman" panose="02020603050405020304" pitchFamily="18" charset="0"/>
            </a:endParaRPr>
          </a:p>
        </p:txBody>
      </p:sp>
      <p:sp>
        <p:nvSpPr>
          <p:cNvPr id="10" name="Text Box 3"/>
          <p:cNvSpPr txBox="1">
            <a:spLocks noChangeArrowheads="1"/>
          </p:cNvSpPr>
          <p:nvPr/>
        </p:nvSpPr>
        <p:spPr bwMode="auto">
          <a:xfrm>
            <a:off x="1071538" y="4929198"/>
            <a:ext cx="6858048" cy="897657"/>
          </a:xfrm>
          <a:prstGeom prst="rect">
            <a:avLst/>
          </a:prstGeom>
          <a:noFill/>
          <a:ln w="28575" algn="ctr">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76176" bIns="0">
            <a:spAutoFit/>
          </a:bodyPr>
          <a:lstStyle/>
          <a:p>
            <a:pPr algn="l">
              <a:lnSpc>
                <a:spcPts val="3200"/>
              </a:lnSpc>
              <a:spcBef>
                <a:spcPts val="0"/>
              </a:spcBef>
            </a:pPr>
            <a:r>
              <a:rPr lang="zh-CN" altLang="en-US" smtClean="0">
                <a:solidFill>
                  <a:srgbClr val="3333CC"/>
                </a:solidFill>
                <a:ea typeface="楷体" panose="02010609060101010101" pitchFamily="49" charset="-122"/>
                <a:cs typeface="Times New Roman" panose="02020603050405020304" pitchFamily="18" charset="0"/>
              </a:rPr>
              <a:t>         数据类型和数据结构的关系：数据类型就是</a:t>
            </a:r>
            <a:r>
              <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已经实现了的数据结构。</a:t>
            </a:r>
          </a:p>
        </p:txBody>
      </p:sp>
      <p:sp>
        <p:nvSpPr>
          <p:cNvPr id="14" name="下箭头 13"/>
          <p:cNvSpPr/>
          <p:nvPr/>
        </p:nvSpPr>
        <p:spPr>
          <a:xfrm>
            <a:off x="3786182" y="4214818"/>
            <a:ext cx="214314" cy="500066"/>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幻灯片编号占位符 6"/>
          <p:cNvSpPr>
            <a:spLocks noGrp="1"/>
          </p:cNvSpPr>
          <p:nvPr>
            <p:ph type="sldNum" sz="quarter" idx="12"/>
          </p:nvPr>
        </p:nvSpPr>
        <p:spPr/>
        <p:txBody>
          <a:bodyPr/>
          <a:lstStyle/>
          <a:p>
            <a:fld id="{7AF016A1-9F15-429F-9EFD-84004B73C732}" type="slidenum">
              <a:rPr lang="en-US" altLang="zh-CN" smtClean="0"/>
              <a:t>30</a:t>
            </a:fld>
            <a:endParaRPr lang="en-US" altLang="zh-CN" dirty="0"/>
          </a:p>
        </p:txBody>
      </p:sp>
      <p:sp>
        <p:nvSpPr>
          <p:cNvPr id="15" name="Text Box 1029"/>
          <p:cNvSpPr txBox="1">
            <a:spLocks noChangeArrowheads="1"/>
          </p:cNvSpPr>
          <p:nvPr/>
        </p:nvSpPr>
        <p:spPr bwMode="auto">
          <a:xfrm>
            <a:off x="4727430" y="3092767"/>
            <a:ext cx="3813394" cy="1077218"/>
          </a:xfrm>
          <a:prstGeom prst="rect">
            <a:avLst/>
          </a:prstGeom>
          <a:noFill/>
          <a:ln w="9525">
            <a:noFill/>
            <a:miter lim="800000"/>
          </a:ln>
          <a:effectLst/>
        </p:spPr>
        <p:txBody>
          <a:bodyPr wrap="square">
            <a:spAutoFit/>
          </a:bodyPr>
          <a:lstStyle/>
          <a:p>
            <a:pPr algn="l">
              <a:lnSpc>
                <a:spcPct val="100000"/>
              </a:lnSpc>
              <a:spcBef>
                <a:spcPts val="0"/>
              </a:spcBef>
            </a:pPr>
            <a:r>
              <a:rPr lang="zh-CN" altLang="en-US" sz="3200" dirty="0" smtClean="0">
                <a:cs typeface="Times New Roman" panose="02020603050405020304" pitchFamily="18" charset="0"/>
                <a:sym typeface="Wingdings" panose="05000000000000000000"/>
              </a:rPr>
              <a:t></a:t>
            </a:r>
            <a:r>
              <a:rPr kumimoji="0" lang="zh-CN" altLang="en-US" sz="2000" b="1" dirty="0" smtClean="0">
                <a:solidFill>
                  <a:srgbClr val="3333CC"/>
                </a:solidFill>
                <a:ea typeface="楷体" panose="02010609060101010101" pitchFamily="49" charset="-122"/>
                <a:cs typeface="Times New Roman" panose="02020603050405020304" pitchFamily="18" charset="0"/>
              </a:rPr>
              <a:t>因为</a:t>
            </a:r>
            <a:r>
              <a:rPr kumimoji="0" lang="en-US" altLang="zh-CN" sz="2000" dirty="0" err="1" smtClean="0">
                <a:solidFill>
                  <a:srgbClr val="3333CC"/>
                </a:solidFill>
                <a:ea typeface="楷体" panose="02010609060101010101" pitchFamily="49" charset="-122"/>
                <a:cs typeface="Times New Roman" panose="02020603050405020304" pitchFamily="18" charset="0"/>
              </a:rPr>
              <a:t>int</a:t>
            </a:r>
            <a:r>
              <a:rPr kumimoji="0" lang="zh-CN" altLang="en-US" sz="2000" dirty="0" smtClean="0">
                <a:solidFill>
                  <a:srgbClr val="3333CC"/>
                </a:solidFill>
                <a:ea typeface="楷体" panose="02010609060101010101" pitchFamily="49" charset="-122"/>
                <a:cs typeface="Times New Roman" panose="02020603050405020304" pitchFamily="18" charset="0"/>
              </a:rPr>
              <a:t>类型的数据取值超界</a:t>
            </a:r>
            <a:endParaRPr kumimoji="0" lang="en-US" altLang="zh-CN" sz="2000" dirty="0" smtClean="0">
              <a:solidFill>
                <a:srgbClr val="3333CC"/>
              </a:solidFill>
              <a:ea typeface="楷体" panose="02010609060101010101" pitchFamily="49" charset="-122"/>
              <a:cs typeface="Times New Roman" panose="02020603050405020304" pitchFamily="18" charset="0"/>
            </a:endParaRPr>
          </a:p>
          <a:p>
            <a:pPr algn="l">
              <a:lnSpc>
                <a:spcPct val="100000"/>
              </a:lnSpc>
              <a:spcBef>
                <a:spcPts val="0"/>
              </a:spcBef>
            </a:pPr>
            <a:r>
              <a:rPr lang="zh-CN" altLang="en-US" sz="3200" dirty="0">
                <a:cs typeface="Times New Roman" panose="02020603050405020304" pitchFamily="18" charset="0"/>
                <a:sym typeface="Wingdings" panose="05000000000000000000"/>
              </a:rPr>
              <a:t></a:t>
            </a:r>
            <a:r>
              <a:rPr lang="zh-CN" altLang="en-US" sz="2000" dirty="0">
                <a:cs typeface="Times New Roman" panose="02020603050405020304" pitchFamily="18" charset="0"/>
                <a:sym typeface="Wingdings" panose="05000000000000000000"/>
              </a:rPr>
              <a:t> </a:t>
            </a:r>
            <a:r>
              <a:rPr kumimoji="0" lang="zh-CN" altLang="en-US" sz="2000" dirty="0" smtClean="0">
                <a:solidFill>
                  <a:srgbClr val="3333CC"/>
                </a:solidFill>
                <a:ea typeface="楷体" panose="02010609060101010101" pitchFamily="49" charset="-122"/>
                <a:cs typeface="Times New Roman" panose="02020603050405020304" pitchFamily="18" charset="0"/>
                <a:sym typeface="Wingdings" panose="05000000000000000000"/>
              </a:rPr>
              <a:t>因为</a:t>
            </a:r>
            <a:r>
              <a:rPr kumimoji="0" lang="en-US" altLang="zh-CN" sz="2000" dirty="0" err="1">
                <a:solidFill>
                  <a:srgbClr val="3333CC"/>
                </a:solidFill>
                <a:ea typeface="楷体" panose="02010609060101010101" pitchFamily="49" charset="-122"/>
                <a:cs typeface="Times New Roman" panose="02020603050405020304" pitchFamily="18" charset="0"/>
              </a:rPr>
              <a:t>int</a:t>
            </a:r>
            <a:r>
              <a:rPr kumimoji="0" lang="zh-CN" altLang="en-US" sz="2000" dirty="0" smtClean="0">
                <a:solidFill>
                  <a:srgbClr val="3333CC"/>
                </a:solidFill>
                <a:ea typeface="楷体" panose="02010609060101010101" pitchFamily="49" charset="-122"/>
                <a:cs typeface="Times New Roman" panose="02020603050405020304" pitchFamily="18" charset="0"/>
              </a:rPr>
              <a:t>类型不存在该运算符</a:t>
            </a:r>
            <a:endParaRPr kumimoji="0" lang="zh-CN" altLang="en-US" sz="2000" b="1" dirty="0">
              <a:solidFill>
                <a:srgbClr val="3333CC"/>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10"/>
                                        </p:tgtEl>
                                        <p:attrNameLst>
                                          <p:attrName>style.visibility</p:attrName>
                                        </p:attrNameLst>
                                      </p:cBhvr>
                                      <p:to>
                                        <p:strVal val="visible"/>
                                      </p:to>
                                    </p:set>
                                    <p:anim calcmode="discrete" valueType="clr">
                                      <p:cBhvr override="childStyle">
                                        <p:cTn id="2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0"/>
                                        </p:tgtEl>
                                        <p:attrNameLst>
                                          <p:attrName>fillcolor</p:attrName>
                                        </p:attrNameLst>
                                      </p:cBhvr>
                                      <p:tavLst>
                                        <p:tav tm="0">
                                          <p:val>
                                            <p:clrVal>
                                              <a:schemeClr val="accent2"/>
                                            </p:clrVal>
                                          </p:val>
                                        </p:tav>
                                        <p:tav tm="50000">
                                          <p:val>
                                            <p:clrVal>
                                              <a:schemeClr val="hlink"/>
                                            </p:clrVal>
                                          </p:val>
                                        </p:tav>
                                      </p:tavLst>
                                    </p:anim>
                                    <p:set>
                                      <p:cBhvr>
                                        <p:cTn id="2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10" grpId="0" bldLvl="0" animBg="1"/>
      <p:bldP spid="14" grpId="0" bldLvl="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28596" y="1214422"/>
            <a:ext cx="8358246" cy="1615827"/>
          </a:xfrm>
          <a:prstGeom prst="rect">
            <a:avLst/>
          </a:prstGeom>
          <a:noFill/>
          <a:ln w="9525">
            <a:noFill/>
            <a:miter lim="800000"/>
          </a:ln>
          <a:effectLst/>
        </p:spPr>
        <p:txBody>
          <a:bodyPr wrap="square">
            <a:spAutoFit/>
          </a:bodyPr>
          <a:lstStyle/>
          <a:p>
            <a:pPr algn="just">
              <a:lnSpc>
                <a:spcPct val="150000"/>
              </a:lnSpc>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抽象数据类型（</a:t>
            </a:r>
            <a:r>
              <a:rPr lang="en-US" altLang="zh-CN" sz="22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ADT</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）指</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是从</a:t>
            </a:r>
            <a:r>
              <a:rPr lang="zh-CN" altLang="en-US" sz="2200" dirty="0" smtClean="0">
                <a:solidFill>
                  <a:srgbClr val="3333CC"/>
                </a:solidFill>
                <a:ea typeface="楷体" panose="02010609060101010101" pitchFamily="49" charset="-122"/>
                <a:cs typeface="Times New Roman" panose="02020603050405020304" pitchFamily="18" charset="0"/>
              </a:rPr>
              <a:t>求解</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问题</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的数学模型中抽象</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出来</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smtClean="0">
                <a:solidFill>
                  <a:srgbClr val="C00000"/>
                </a:solidFill>
                <a:ea typeface="楷体" panose="02010609060101010101" pitchFamily="49" charset="-122"/>
                <a:cs typeface="Times New Roman" panose="02020603050405020304" pitchFamily="18" charset="0"/>
              </a:rPr>
              <a:t>数据逻辑结构</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2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运算</a:t>
            </a:r>
            <a:r>
              <a:rPr lang="zh-CN" altLang="en-US" sz="2200" b="1"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smtClean="0">
                <a:ea typeface="楷体" panose="02010609060101010101" pitchFamily="49" charset="-122"/>
                <a:cs typeface="Times New Roman" panose="02020603050405020304" pitchFamily="18" charset="0"/>
              </a:rPr>
              <a:t>抽象运算</a:t>
            </a:r>
            <a:r>
              <a:rPr lang="zh-CN" altLang="en-US" sz="2200" b="1"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，而</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不考虑计算机</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具体实现。 </a:t>
            </a:r>
            <a:r>
              <a:rPr lang="zh-CN" altLang="en-US" sz="22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857224" y="500041"/>
            <a:ext cx="2928958" cy="5226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algn="l">
              <a:lnSpc>
                <a:spcPct val="100000"/>
              </a:lnSpc>
            </a:pP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FF0000"/>
                </a:solidFill>
                <a:latin typeface="Calibri" panose="020F0502020204030204" charset="0"/>
                <a:ea typeface="楷体" panose="02010609060101010101" pitchFamily="49" charset="-122"/>
                <a:cs typeface="Times New Roman" panose="02020603050405020304" pitchFamily="18" charset="0"/>
              </a:rPr>
              <a:t>② </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抽象数据类型</a:t>
            </a:r>
            <a:endParaRPr lang="zh-CN"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28728" y="3490099"/>
            <a:ext cx="6000792" cy="658981"/>
          </a:xfrm>
          <a:prstGeom prst="rect">
            <a:avLst/>
          </a:prstGeom>
        </p:spPr>
        <p:style>
          <a:lnRef idx="1">
            <a:schemeClr val="accent6"/>
          </a:lnRef>
          <a:fillRef idx="2">
            <a:schemeClr val="accent6"/>
          </a:fillRef>
          <a:effectRef idx="1">
            <a:schemeClr val="accent6"/>
          </a:effectRef>
          <a:fontRef idx="minor">
            <a:schemeClr val="dk1"/>
          </a:fontRef>
        </p:style>
        <p:txBody>
          <a:bodyPr wrap="square" lIns="144000" tIns="180000" rIns="144000" bIns="180000" rtlCol="0">
            <a:spAutoFit/>
          </a:bodyPr>
          <a:lstStyle/>
          <a:p>
            <a:r>
              <a:rPr lang="zh-CN" altLang="en-US" smtClean="0">
                <a:solidFill>
                  <a:srgbClr val="CC00CC"/>
                </a:solidFill>
                <a:ea typeface="楷体" panose="02010609060101010101" pitchFamily="49" charset="-122"/>
                <a:cs typeface="Times New Roman" panose="02020603050405020304" pitchFamily="18" charset="0"/>
              </a:rPr>
              <a:t>抽象数据类型  </a:t>
            </a:r>
            <a:r>
              <a:rPr lang="en-US" altLang="zh-CN" smtClean="0">
                <a:solidFill>
                  <a:srgbClr val="CC00CC"/>
                </a:solidFill>
                <a:ea typeface="楷体" panose="02010609060101010101" pitchFamily="49" charset="-122"/>
                <a:cs typeface="Times New Roman" panose="02020603050405020304" pitchFamily="18" charset="0"/>
              </a:rPr>
              <a:t>=  </a:t>
            </a:r>
            <a:r>
              <a:rPr lang="zh-CN" altLang="en-US" smtClean="0">
                <a:solidFill>
                  <a:srgbClr val="CC00CC"/>
                </a:solidFill>
                <a:ea typeface="楷体" panose="02010609060101010101" pitchFamily="49" charset="-122"/>
                <a:cs typeface="Times New Roman" panose="02020603050405020304" pitchFamily="18" charset="0"/>
              </a:rPr>
              <a:t>逻辑结构  ＋  抽象运算</a:t>
            </a:r>
            <a:endParaRPr lang="zh-CN" altLang="en-US"/>
          </a:p>
        </p:txBody>
      </p:sp>
      <p:sp>
        <p:nvSpPr>
          <p:cNvPr id="7" name="左弧形箭头 6"/>
          <p:cNvSpPr/>
          <p:nvPr/>
        </p:nvSpPr>
        <p:spPr>
          <a:xfrm>
            <a:off x="1928794" y="2571744"/>
            <a:ext cx="428628" cy="1000132"/>
          </a:xfrm>
          <a:prstGeom prst="curv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chemeClr val="tx1"/>
              </a:solidFill>
            </a:endParaRPr>
          </a:p>
        </p:txBody>
      </p:sp>
      <p:sp>
        <p:nvSpPr>
          <p:cNvPr id="8" name="幻灯片编号占位符 7"/>
          <p:cNvSpPr>
            <a:spLocks noGrp="1"/>
          </p:cNvSpPr>
          <p:nvPr>
            <p:ph type="sldNum" sz="quarter" idx="12"/>
          </p:nvPr>
        </p:nvSpPr>
        <p:spPr/>
        <p:txBody>
          <a:bodyPr/>
          <a:lstStyle/>
          <a:p>
            <a:fld id="{7AF016A1-9F15-429F-9EFD-84004B73C732}" type="slidenum">
              <a:rPr lang="en-US" altLang="zh-CN" smtClean="0"/>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15077" y="934912"/>
            <a:ext cx="7246959" cy="2137472"/>
          </a:xfrm>
          <a:prstGeom prst="rect">
            <a:avLst/>
          </a:prstGeom>
          <a:solidFill>
            <a:schemeClr val="accent2">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algn="just">
              <a:lnSpc>
                <a:spcPct val="100000"/>
              </a:lnSpc>
              <a:spcBef>
                <a:spcPts val="0"/>
              </a:spcBef>
            </a:pPr>
            <a:r>
              <a:rPr lang="en-US" altLang="zh-CN" sz="20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ADT</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Complex</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100000"/>
              </a:lnSpc>
              <a:spcBef>
                <a:spcPts val="0"/>
              </a:spcBef>
            </a:pP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spcBef>
                <a:spcPts val="0"/>
              </a:spcBef>
            </a:pPr>
            <a:r>
              <a:rPr lang="zh-CN" altLang="en-US"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数据对象：</a:t>
            </a:r>
          </a:p>
          <a:p>
            <a:pPr algn="just">
              <a:lnSpc>
                <a:spcPct val="100000"/>
              </a:lnSpc>
              <a:spcBef>
                <a:spcPts val="0"/>
              </a:spcBef>
            </a:pP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aseline="-25000" dirty="0" smtClean="0">
                <a:solidFill>
                  <a:srgbClr val="3333CC"/>
                </a:solidFill>
                <a:ea typeface="楷体" panose="02010609060101010101" pitchFamily="49" charset="-122"/>
                <a:cs typeface="Times New Roman" panose="02020603050405020304" pitchFamily="18" charset="0"/>
              </a:rPr>
              <a:t>，</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   </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aseline="-25000" dirty="0" smtClean="0">
                <a:solidFill>
                  <a:srgbClr val="3333CC"/>
                </a:solidFill>
                <a:ea typeface="楷体" panose="02010609060101010101" pitchFamily="49" charset="-122"/>
                <a:cs typeface="Times New Roman" panose="02020603050405020304" pitchFamily="18" charset="0"/>
              </a:rPr>
              <a:t>，</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均为</a:t>
            </a: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实数 </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spcBef>
                <a:spcPts val="0"/>
              </a:spcBef>
            </a:pPr>
            <a:r>
              <a:rPr lang="zh-CN" altLang="en-US"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数据关系：</a:t>
            </a:r>
          </a:p>
          <a:p>
            <a:pPr algn="just">
              <a:lnSpc>
                <a:spcPct val="100000"/>
              </a:lnSpc>
              <a:spcBef>
                <a:spcPts val="0"/>
              </a:spcBef>
            </a:pP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&gt; |  </a:t>
            </a:r>
            <a:r>
              <a:rPr lang="en-US" altLang="zh-CN" sz="2000" b="1" i="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是复数的</a:t>
            </a: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实部，</a:t>
            </a:r>
            <a:r>
              <a:rPr lang="en-US" altLang="zh-CN" sz="2000" b="1" i="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baseline="-25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是复数的 </a:t>
            </a:r>
            <a:r>
              <a:rPr lang="zh-CN" altLang="en-US" sz="2000"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虚部</a:t>
            </a: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6805" name="Text Box 5"/>
          <p:cNvSpPr txBox="1">
            <a:spLocks noChangeArrowheads="1"/>
          </p:cNvSpPr>
          <p:nvPr/>
        </p:nvSpPr>
        <p:spPr bwMode="auto">
          <a:xfrm>
            <a:off x="107504" y="260648"/>
            <a:ext cx="6286544" cy="461665"/>
          </a:xfrm>
          <a:prstGeom prst="rect">
            <a:avLst/>
          </a:prstGeom>
          <a:noFill/>
          <a:ln w="9525" algn="ctr">
            <a:noFill/>
            <a:miter lim="800000"/>
          </a:ln>
          <a:effectLst/>
        </p:spPr>
        <p:txBody>
          <a:bodyPr wrap="square">
            <a:spAutoFit/>
          </a:bodyPr>
          <a:lstStyle/>
          <a:p>
            <a:pPr marL="457200" indent="-457200" algn="l">
              <a:lnSpc>
                <a:spcPct val="100000"/>
              </a:lnSpc>
            </a:pP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例如</a:t>
            </a:r>
            <a:r>
              <a:rPr lang="zh-CN" altLang="en-US" dirty="0" smtClean="0">
                <a:solidFill>
                  <a:srgbClr val="3333CC"/>
                </a:solidFill>
                <a:ea typeface="楷体" panose="02010609060101010101" pitchFamily="49" charset="-122"/>
                <a:cs typeface="Times New Roman" panose="02020603050405020304" pitchFamily="18" charset="0"/>
              </a:rPr>
              <a:t>，定义复数抽象数据类型</a:t>
            </a:r>
            <a:r>
              <a:rPr lang="en-US" altLang="zh-CN" dirty="0" smtClean="0">
                <a:solidFill>
                  <a:srgbClr val="3333CC"/>
                </a:solidFill>
                <a:ea typeface="楷体" panose="02010609060101010101" pitchFamily="49" charset="-122"/>
                <a:cs typeface="Times New Roman" panose="02020603050405020304" pitchFamily="18" charset="0"/>
              </a:rPr>
              <a:t>Complex</a:t>
            </a:r>
            <a:endParaRPr lang="zh-CN" altLang="en-US"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 Box 1026"/>
          <p:cNvSpPr txBox="1">
            <a:spLocks noChangeArrowheads="1"/>
          </p:cNvSpPr>
          <p:nvPr/>
        </p:nvSpPr>
        <p:spPr bwMode="auto">
          <a:xfrm>
            <a:off x="415076" y="3072384"/>
            <a:ext cx="7246959" cy="3291634"/>
          </a:xfrm>
          <a:prstGeom prst="rect">
            <a:avLst/>
          </a:prstGeom>
          <a:solidFill>
            <a:schemeClr val="accent2">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algn="just">
              <a:lnSpc>
                <a:spcPct val="150000"/>
              </a:lnSpc>
              <a:spcBef>
                <a:spcPts val="0"/>
              </a:spcBef>
            </a:pPr>
            <a:r>
              <a:rPr lang="zh-CN" altLang="en-US" sz="2000" b="1" dirty="0" smtClean="0">
                <a:solidFill>
                  <a:srgbClr val="FF3399"/>
                </a:solidFill>
                <a:latin typeface="Times New Roman" panose="02020603050405020304" pitchFamily="18" charset="0"/>
                <a:ea typeface="楷体" panose="02010609060101010101" pitchFamily="49" charset="-122"/>
                <a:cs typeface="Times New Roman" panose="02020603050405020304" pitchFamily="18" charset="0"/>
              </a:rPr>
              <a:t>基本运算：</a:t>
            </a:r>
            <a:endParaRPr lang="zh-CN" altLang="en-US" sz="2000" b="1" dirty="0">
              <a:solidFill>
                <a:srgbClr val="FF3399"/>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spcBef>
                <a:spcPts val="0"/>
              </a:spcBef>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AssignComplex</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v1</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v2</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：构造复数</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spcBef>
                <a:spcPts val="0"/>
              </a:spcBef>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DestroyComplex</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(&amp;z)</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：复数</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被销毁。 </a:t>
            </a:r>
          </a:p>
          <a:p>
            <a:pPr algn="just">
              <a:lnSpc>
                <a:spcPct val="150000"/>
              </a:lnSpc>
              <a:spcBef>
                <a:spcPts val="0"/>
              </a:spcBef>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GetReal</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real)</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：返回复数</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的实部值。</a:t>
            </a:r>
          </a:p>
          <a:p>
            <a:pPr algn="just">
              <a:lnSpc>
                <a:spcPct val="150000"/>
              </a:lnSpc>
              <a:spcBef>
                <a:spcPts val="0"/>
              </a:spcBef>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err="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GetImag</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Imag</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：返回复数</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的虚部值。</a:t>
            </a:r>
          </a:p>
          <a:p>
            <a:pPr algn="just">
              <a:lnSpc>
                <a:spcPct val="150000"/>
              </a:lnSpc>
              <a:spcBef>
                <a:spcPts val="0"/>
              </a:spcBef>
            </a:pP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Add(z1</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z2</a:t>
            </a:r>
            <a:r>
              <a:rPr lang="zh-CN" altLang="en-US"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：返回两个复数</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z1</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err="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z2</a:t>
            </a:r>
            <a:r>
              <a:rPr lang="zh-CN" altLang="en-US" sz="18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的和。</a:t>
            </a:r>
          </a:p>
          <a:p>
            <a:pPr algn="just">
              <a:lnSpc>
                <a:spcPct val="150000"/>
              </a:lnSpc>
              <a:spcBef>
                <a:spcPts val="0"/>
              </a:spcBef>
            </a:pPr>
            <a:r>
              <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Box 5"/>
          <p:cNvSpPr txBox="1"/>
          <p:nvPr/>
        </p:nvSpPr>
        <p:spPr>
          <a:xfrm>
            <a:off x="8200118" y="3930668"/>
            <a:ext cx="430887" cy="2000264"/>
          </a:xfrm>
          <a:prstGeom prst="rect">
            <a:avLst/>
          </a:prstGeom>
          <a:noFill/>
        </p:spPr>
        <p:txBody>
          <a:bodyPr vert="eaVert" wrap="square" rtlCol="0">
            <a:spAutoFit/>
          </a:bodyPr>
          <a:lstStyle/>
          <a:p>
            <a:r>
              <a:rPr lang="zh-CN" altLang="en-US" sz="2000" dirty="0" smtClean="0">
                <a:solidFill>
                  <a:srgbClr val="FF00FF"/>
                </a:solidFill>
                <a:latin typeface="楷体" panose="02010609060101010101" pitchFamily="49" charset="-122"/>
                <a:ea typeface="楷体" panose="02010609060101010101" pitchFamily="49" charset="-122"/>
              </a:rPr>
              <a:t>运算功能描述</a:t>
            </a:r>
          </a:p>
        </p:txBody>
      </p:sp>
      <p:sp>
        <p:nvSpPr>
          <p:cNvPr id="7" name="右大括号 6"/>
          <p:cNvSpPr/>
          <p:nvPr/>
        </p:nvSpPr>
        <p:spPr>
          <a:xfrm>
            <a:off x="7993235" y="3597291"/>
            <a:ext cx="214314" cy="2667019"/>
          </a:xfrm>
          <a:prstGeom prst="rightBrace">
            <a:avLst/>
          </a:prstGeom>
          <a:ln w="22225">
            <a:solidFill>
              <a:schemeClr val="accent5">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幻灯片编号占位符 7"/>
          <p:cNvSpPr>
            <a:spLocks noGrp="1"/>
          </p:cNvSpPr>
          <p:nvPr>
            <p:ph type="sldNum" sz="quarter" idx="12"/>
          </p:nvPr>
        </p:nvSpPr>
        <p:spPr/>
        <p:txBody>
          <a:bodyPr/>
          <a:lstStyle/>
          <a:p>
            <a:fld id="{7AF016A1-9F15-429F-9EFD-84004B73C732}" type="slidenum">
              <a:rPr lang="en-US" altLang="zh-CN" smtClean="0"/>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428604"/>
            <a:ext cx="1643074" cy="731684"/>
          </a:xfrm>
          <a:prstGeom prst="rect">
            <a:avLst/>
          </a:prstGeom>
          <a:scene3d>
            <a:camera prst="isometricOffAxis1Right"/>
            <a:lightRig rig="threePt" dir="t"/>
          </a:scene3d>
        </p:spPr>
        <p:style>
          <a:lnRef idx="1">
            <a:schemeClr val="accent6"/>
          </a:lnRef>
          <a:fillRef idx="3">
            <a:schemeClr val="accent6"/>
          </a:fillRef>
          <a:effectRef idx="2">
            <a:schemeClr val="accent6"/>
          </a:effectRef>
          <a:fontRef idx="minor">
            <a:schemeClr val="lt1"/>
          </a:fontRef>
        </p:style>
        <p:txBody>
          <a:bodyPr wrap="square" tIns="252000" bIns="180000" rtlCol="0">
            <a:spAutoFit/>
          </a:bodyPr>
          <a:lstStyle/>
          <a:p>
            <a:r>
              <a:rPr lang="en-US" altLang="zh-CN"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Complex</a:t>
            </a:r>
          </a:p>
        </p:txBody>
      </p:sp>
      <p:sp>
        <p:nvSpPr>
          <p:cNvPr id="3" name="下箭头 2"/>
          <p:cNvSpPr/>
          <p:nvPr/>
        </p:nvSpPr>
        <p:spPr>
          <a:xfrm>
            <a:off x="2500298" y="1357298"/>
            <a:ext cx="285752" cy="35719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1026" name="Picture 2" descr="http://img1.mydrivers.com/img/20140831/49fd56108a3e410db2307a0676bd584c.jpg"/>
          <p:cNvPicPr>
            <a:picLocks noChangeAspect="1" noChangeArrowheads="1"/>
          </p:cNvPicPr>
          <p:nvPr/>
        </p:nvPicPr>
        <p:blipFill>
          <a:blip r:embed="rId3"/>
          <a:srcRect/>
          <a:stretch>
            <a:fillRect/>
          </a:stretch>
        </p:blipFill>
        <p:spPr bwMode="auto">
          <a:xfrm>
            <a:off x="928662" y="1857364"/>
            <a:ext cx="3254857" cy="2643206"/>
          </a:xfrm>
          <a:prstGeom prst="rect">
            <a:avLst/>
          </a:prstGeom>
          <a:noFill/>
        </p:spPr>
      </p:pic>
      <p:sp>
        <p:nvSpPr>
          <p:cNvPr id="6" name="TextBox 5"/>
          <p:cNvSpPr txBox="1"/>
          <p:nvPr/>
        </p:nvSpPr>
        <p:spPr>
          <a:xfrm>
            <a:off x="3643306" y="3000372"/>
            <a:ext cx="3071834" cy="363176"/>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编程实现</a:t>
            </a:r>
            <a:r>
              <a:rPr lang="zh-CN" altLang="en-US" sz="2200" dirty="0" smtClean="0">
                <a:ea typeface="楷体" panose="02010609060101010101" pitchFamily="49" charset="-122"/>
                <a:cs typeface="Times New Roman" panose="02020603050405020304" pitchFamily="18" charset="0"/>
              </a:rPr>
              <a:t>该数据结构</a:t>
            </a:r>
            <a:endParaRPr lang="zh-CN" altLang="en-US" sz="2200" dirty="0"/>
          </a:p>
        </p:txBody>
      </p:sp>
      <p:sp>
        <p:nvSpPr>
          <p:cNvPr id="4" name="TextBox 3"/>
          <p:cNvSpPr txBox="1"/>
          <p:nvPr/>
        </p:nvSpPr>
        <p:spPr>
          <a:xfrm>
            <a:off x="3643306" y="636932"/>
            <a:ext cx="928694" cy="363176"/>
          </a:xfrm>
          <a:prstGeom prst="rect">
            <a:avLst/>
          </a:prstGeom>
          <a:noFill/>
        </p:spPr>
        <p:txBody>
          <a:bodyPr wrap="square" rtlCol="0">
            <a:spAutoFit/>
          </a:bodyPr>
          <a:lstStyle/>
          <a:p>
            <a:pPr algn="l"/>
            <a:r>
              <a:rPr lang="en-US" altLang="zh-CN" sz="2200" smtClean="0">
                <a:solidFill>
                  <a:srgbClr val="6600CC"/>
                </a:solidFill>
                <a:ea typeface="楷体" panose="02010609060101010101" pitchFamily="49" charset="-122"/>
                <a:cs typeface="Times New Roman" panose="02020603050405020304" pitchFamily="18" charset="0"/>
              </a:rPr>
              <a:t>ADT</a:t>
            </a:r>
            <a:endParaRPr lang="zh-CN" altLang="en-US" sz="2200" dirty="0">
              <a:ea typeface="楷体" panose="02010609060101010101" pitchFamily="49" charset="-122"/>
              <a:cs typeface="Times New Roman" panose="02020603050405020304" pitchFamily="18" charset="0"/>
            </a:endParaRPr>
          </a:p>
        </p:txBody>
      </p:sp>
      <p:grpSp>
        <p:nvGrpSpPr>
          <p:cNvPr id="12" name="组合 11"/>
          <p:cNvGrpSpPr/>
          <p:nvPr/>
        </p:nvGrpSpPr>
        <p:grpSpPr>
          <a:xfrm>
            <a:off x="571472" y="4143380"/>
            <a:ext cx="7572428" cy="1341698"/>
            <a:chOff x="571472" y="4143380"/>
            <a:chExt cx="7572428" cy="1341698"/>
          </a:xfrm>
          <a:effectLst>
            <a:outerShdw blurRad="50800" dist="38100" dir="5400000" algn="t" rotWithShape="0">
              <a:prstClr val="black">
                <a:alpha val="40000"/>
              </a:prstClr>
            </a:outerShdw>
          </a:effectLst>
        </p:grpSpPr>
        <p:sp>
          <p:nvSpPr>
            <p:cNvPr id="8" name="左弧形箭头 7"/>
            <p:cNvSpPr/>
            <p:nvPr/>
          </p:nvSpPr>
          <p:spPr>
            <a:xfrm>
              <a:off x="571472" y="4143380"/>
              <a:ext cx="357190" cy="857256"/>
            </a:xfrm>
            <a:prstGeom prst="curv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1000100" y="4572008"/>
              <a:ext cx="7143800" cy="9130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200"/>
                </a:lnSpc>
              </a:pPr>
              <a:r>
                <a:rPr lang="zh-CN" altLang="en-US" sz="2200" smtClean="0">
                  <a:solidFill>
                    <a:srgbClr val="0033CC"/>
                  </a:solidFill>
                  <a:ea typeface="楷体" panose="02010609060101010101" pitchFamily="49" charset="-122"/>
                  <a:cs typeface="Times New Roman" panose="02020603050405020304" pitchFamily="18" charset="0"/>
                </a:rPr>
                <a:t>抽象数据类型实质上就是对一个求解问题的形式化描述</a:t>
              </a:r>
              <a:r>
                <a:rPr lang="zh-CN" altLang="en-US" sz="2200" smtClean="0">
                  <a:solidFill>
                    <a:srgbClr val="3333CC"/>
                  </a:solidFill>
                  <a:ea typeface="楷体" panose="02010609060101010101" pitchFamily="49" charset="-122"/>
                  <a:cs typeface="Times New Roman" panose="02020603050405020304" pitchFamily="18" charset="0"/>
                </a:rPr>
                <a:t>（与计算机无关），程序员可以在理解基础上实现它。</a:t>
              </a:r>
              <a:endParaRPr lang="zh-CN" altLang="en-US" sz="2200"/>
            </a:p>
          </p:txBody>
        </p:sp>
      </p:grpSp>
      <p:sp>
        <p:nvSpPr>
          <p:cNvPr id="10" name="幻灯片编号占位符 9"/>
          <p:cNvSpPr>
            <a:spLocks noGrp="1"/>
          </p:cNvSpPr>
          <p:nvPr>
            <p:ph type="sldNum" sz="quarter" idx="12"/>
          </p:nvPr>
        </p:nvSpPr>
        <p:spPr/>
        <p:txBody>
          <a:bodyPr/>
          <a:lstStyle/>
          <a:p>
            <a:fld id="{7AF016A1-9F15-429F-9EFD-84004B73C732}" type="slidenum">
              <a:rPr lang="en-US" altLang="zh-CN" smtClean="0"/>
              <a:t>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bwMode="auto">
          <a:xfrm>
            <a:off x="115858" y="3741758"/>
            <a:ext cx="8742363" cy="479426"/>
            <a:chOff x="113" y="2276"/>
            <a:chExt cx="5507" cy="302"/>
          </a:xfrm>
        </p:grpSpPr>
        <p:sp>
          <p:nvSpPr>
            <p:cNvPr id="227368" name="Text Box 40"/>
            <p:cNvSpPr txBox="1">
              <a:spLocks noChangeArrowheads="1"/>
            </p:cNvSpPr>
            <p:nvPr/>
          </p:nvSpPr>
          <p:spPr bwMode="auto">
            <a:xfrm>
              <a:off x="4483" y="2325"/>
              <a:ext cx="1137" cy="253"/>
            </a:xfrm>
            <a:prstGeom prst="rect">
              <a:avLst/>
            </a:prstGeom>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smtClean="0">
                  <a:solidFill>
                    <a:srgbClr val="C00000"/>
                  </a:solidFill>
                  <a:latin typeface="楷体" panose="02010609060101010101" pitchFamily="49" charset="-122"/>
                  <a:ea typeface="楷体" panose="02010609060101010101" pitchFamily="49" charset="-122"/>
                  <a:sym typeface="Wingdings" panose="05000000000000000000"/>
                </a:rPr>
                <a:t></a:t>
              </a:r>
              <a:r>
                <a:rPr lang="en-US" altLang="zh-CN" sz="2000" b="1" smtClean="0">
                  <a:solidFill>
                    <a:srgbClr val="C00000"/>
                  </a:solidFill>
                  <a:latin typeface="楷体" panose="02010609060101010101" pitchFamily="49" charset="-122"/>
                  <a:ea typeface="楷体" panose="02010609060101010101" pitchFamily="49" charset="-122"/>
                </a:rPr>
                <a:t> </a:t>
              </a:r>
              <a:r>
                <a:rPr lang="zh-CN" altLang="en-US" sz="2000" b="1" smtClean="0">
                  <a:solidFill>
                    <a:srgbClr val="C00000"/>
                  </a:solidFill>
                  <a:latin typeface="楷体" panose="02010609060101010101" pitchFamily="49" charset="-122"/>
                  <a:ea typeface="楷体" panose="02010609060101010101" pitchFamily="49" charset="-122"/>
                </a:rPr>
                <a:t>算法</a:t>
              </a:r>
              <a:r>
                <a:rPr lang="zh-CN" altLang="en-US" sz="2000" b="1" dirty="0">
                  <a:solidFill>
                    <a:srgbClr val="C00000"/>
                  </a:solidFill>
                  <a:latin typeface="楷体" panose="02010609060101010101" pitchFamily="49" charset="-122"/>
                  <a:ea typeface="楷体" panose="02010609060101010101" pitchFamily="49" charset="-122"/>
                </a:rPr>
                <a:t>设计</a:t>
              </a:r>
            </a:p>
          </p:txBody>
        </p:sp>
        <p:sp>
          <p:nvSpPr>
            <p:cNvPr id="227376" name="Rectangle 48"/>
            <p:cNvSpPr>
              <a:spLocks noChangeArrowheads="1"/>
            </p:cNvSpPr>
            <p:nvPr/>
          </p:nvSpPr>
          <p:spPr bwMode="auto">
            <a:xfrm>
              <a:off x="113" y="2276"/>
              <a:ext cx="3629" cy="295"/>
            </a:xfrm>
            <a:prstGeom prst="rect">
              <a:avLst/>
            </a:prstGeom>
            <a:solidFill>
              <a:schemeClr val="accent1">
                <a:alpha val="0"/>
              </a:schemeClr>
            </a:solidFill>
            <a:ln w="28575">
              <a:solidFill>
                <a:srgbClr val="A50021"/>
              </a:solidFill>
              <a:prstDash val="sysDot"/>
              <a:miter lim="800000"/>
            </a:ln>
            <a:effectLst/>
          </p:spPr>
          <p:txBody>
            <a:bodyPr wrap="none" anchor="ctr"/>
            <a:lstStyle/>
            <a:p>
              <a:pPr>
                <a:buNone/>
              </a:pPr>
              <a:endParaRPr lang="zh-CN" altLang="en-US">
                <a:latin typeface="楷体" panose="02010609060101010101" pitchFamily="49" charset="-122"/>
                <a:ea typeface="楷体" panose="02010609060101010101" pitchFamily="49" charset="-122"/>
              </a:endParaRPr>
            </a:p>
          </p:txBody>
        </p:sp>
        <p:sp>
          <p:nvSpPr>
            <p:cNvPr id="227377" name="Line 49"/>
            <p:cNvSpPr>
              <a:spLocks noChangeShapeType="1"/>
            </p:cNvSpPr>
            <p:nvPr/>
          </p:nvSpPr>
          <p:spPr bwMode="auto">
            <a:xfrm>
              <a:off x="3742" y="2478"/>
              <a:ext cx="726" cy="0"/>
            </a:xfrm>
            <a:prstGeom prst="line">
              <a:avLst/>
            </a:prstGeom>
            <a:ln w="28575">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楷体" panose="02010609060101010101" pitchFamily="49" charset="-122"/>
                <a:ea typeface="楷体" panose="02010609060101010101" pitchFamily="49" charset="-122"/>
              </a:endParaRPr>
            </a:p>
          </p:txBody>
        </p:sp>
      </p:grpSp>
      <p:grpSp>
        <p:nvGrpSpPr>
          <p:cNvPr id="3" name="Group 47"/>
          <p:cNvGrpSpPr/>
          <p:nvPr/>
        </p:nvGrpSpPr>
        <p:grpSpPr bwMode="auto">
          <a:xfrm>
            <a:off x="547658" y="2498744"/>
            <a:ext cx="8353425" cy="647701"/>
            <a:chOff x="385" y="1493"/>
            <a:chExt cx="5262" cy="408"/>
          </a:xfrm>
        </p:grpSpPr>
        <p:sp>
          <p:nvSpPr>
            <p:cNvPr id="227367" name="Text Box 39"/>
            <p:cNvSpPr txBox="1">
              <a:spLocks noChangeArrowheads="1"/>
            </p:cNvSpPr>
            <p:nvPr/>
          </p:nvSpPr>
          <p:spPr bwMode="auto">
            <a:xfrm>
              <a:off x="4513" y="1493"/>
              <a:ext cx="1134" cy="408"/>
            </a:xfrm>
            <a:prstGeom prst="rect">
              <a:avLst/>
            </a:prstGeom>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smtClean="0">
                  <a:solidFill>
                    <a:srgbClr val="C00000"/>
                  </a:solidFill>
                  <a:latin typeface="楷体" panose="02010609060101010101" pitchFamily="49" charset="-122"/>
                  <a:ea typeface="楷体" panose="02010609060101010101" pitchFamily="49" charset="-122"/>
                  <a:sym typeface="Wingdings" panose="05000000000000000000"/>
                </a:rPr>
                <a:t></a:t>
              </a:r>
              <a:r>
                <a:rPr lang="en-US" altLang="zh-CN" sz="2000" b="1" smtClean="0">
                  <a:solidFill>
                    <a:srgbClr val="C00000"/>
                  </a:solidFill>
                  <a:latin typeface="楷体" panose="02010609060101010101" pitchFamily="49" charset="-122"/>
                  <a:ea typeface="楷体" panose="02010609060101010101" pitchFamily="49" charset="-122"/>
                </a:rPr>
                <a:t> </a:t>
              </a:r>
              <a:r>
                <a:rPr lang="zh-CN" altLang="en-US" sz="2000" b="1" smtClean="0">
                  <a:solidFill>
                    <a:srgbClr val="C00000"/>
                  </a:solidFill>
                  <a:latin typeface="楷体" panose="02010609060101010101" pitchFamily="49" charset="-122"/>
                  <a:ea typeface="楷体" panose="02010609060101010101" pitchFamily="49" charset="-122"/>
                </a:rPr>
                <a:t>设计</a:t>
              </a:r>
              <a:r>
                <a:rPr lang="zh-CN" altLang="en-US" sz="2000" b="1" dirty="0">
                  <a:solidFill>
                    <a:srgbClr val="C00000"/>
                  </a:solidFill>
                  <a:latin typeface="楷体" panose="02010609060101010101" pitchFamily="49" charset="-122"/>
                  <a:ea typeface="楷体" panose="02010609060101010101" pitchFamily="49" charset="-122"/>
                </a:rPr>
                <a:t>存储结构</a:t>
              </a:r>
            </a:p>
          </p:txBody>
        </p:sp>
        <p:sp>
          <p:nvSpPr>
            <p:cNvPr id="227373" name="Rectangle 45"/>
            <p:cNvSpPr>
              <a:spLocks noChangeArrowheads="1"/>
            </p:cNvSpPr>
            <p:nvPr/>
          </p:nvSpPr>
          <p:spPr bwMode="auto">
            <a:xfrm>
              <a:off x="385" y="1522"/>
              <a:ext cx="3629" cy="304"/>
            </a:xfrm>
            <a:prstGeom prst="rect">
              <a:avLst/>
            </a:prstGeom>
            <a:solidFill>
              <a:schemeClr val="accent1">
                <a:alpha val="0"/>
              </a:schemeClr>
            </a:solidFill>
            <a:ln w="28575">
              <a:solidFill>
                <a:srgbClr val="A50021"/>
              </a:solidFill>
              <a:prstDash val="sysDot"/>
              <a:miter lim="800000"/>
            </a:ln>
            <a:effectLst/>
          </p:spPr>
          <p:txBody>
            <a:bodyPr wrap="none" anchor="ctr"/>
            <a:lstStyle/>
            <a:p>
              <a:pPr>
                <a:buNone/>
              </a:pPr>
              <a:endParaRPr lang="zh-CN" altLang="en-US">
                <a:latin typeface="楷体" panose="02010609060101010101" pitchFamily="49" charset="-122"/>
                <a:ea typeface="楷体" panose="02010609060101010101" pitchFamily="49" charset="-122"/>
              </a:endParaRPr>
            </a:p>
          </p:txBody>
        </p:sp>
        <p:sp>
          <p:nvSpPr>
            <p:cNvPr id="227374" name="Line 46"/>
            <p:cNvSpPr>
              <a:spLocks noChangeShapeType="1"/>
            </p:cNvSpPr>
            <p:nvPr/>
          </p:nvSpPr>
          <p:spPr bwMode="auto">
            <a:xfrm>
              <a:off x="4014" y="1706"/>
              <a:ext cx="499" cy="0"/>
            </a:xfrm>
            <a:prstGeom prst="line">
              <a:avLst/>
            </a:prstGeom>
            <a:ln w="28575">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楷体" panose="02010609060101010101" pitchFamily="49" charset="-122"/>
                <a:ea typeface="楷体" panose="02010609060101010101" pitchFamily="49" charset="-122"/>
              </a:endParaRPr>
            </a:p>
          </p:txBody>
        </p:sp>
      </p:grpSp>
      <p:grpSp>
        <p:nvGrpSpPr>
          <p:cNvPr id="4" name="Group 44"/>
          <p:cNvGrpSpPr/>
          <p:nvPr/>
        </p:nvGrpSpPr>
        <p:grpSpPr bwMode="auto">
          <a:xfrm>
            <a:off x="260319" y="1109680"/>
            <a:ext cx="8696325" cy="417513"/>
            <a:chOff x="204" y="618"/>
            <a:chExt cx="5478" cy="263"/>
          </a:xfrm>
        </p:grpSpPr>
        <p:sp>
          <p:nvSpPr>
            <p:cNvPr id="227366" name="Text Box 38"/>
            <p:cNvSpPr txBox="1">
              <a:spLocks noChangeArrowheads="1"/>
            </p:cNvSpPr>
            <p:nvPr/>
          </p:nvSpPr>
          <p:spPr bwMode="auto">
            <a:xfrm>
              <a:off x="4534" y="628"/>
              <a:ext cx="1148" cy="253"/>
            </a:xfrm>
            <a:prstGeom prst="rect">
              <a:avLst/>
            </a:prstGeom>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smtClean="0">
                  <a:solidFill>
                    <a:srgbClr val="C00000"/>
                  </a:solidFill>
                  <a:latin typeface="楷体" panose="02010609060101010101" pitchFamily="49" charset="-122"/>
                  <a:ea typeface="楷体" panose="02010609060101010101" pitchFamily="49" charset="-122"/>
                  <a:cs typeface="Arial Unicode MS" pitchFamily="34" charset="-122"/>
                  <a:sym typeface="Wingdings" panose="05000000000000000000"/>
                </a:rPr>
                <a:t></a:t>
              </a:r>
              <a:r>
                <a:rPr lang="en-US" altLang="zh-CN" sz="2000" b="1" smtClean="0">
                  <a:solidFill>
                    <a:srgbClr val="C00000"/>
                  </a:solidFill>
                  <a:latin typeface="楷体" panose="02010609060101010101" pitchFamily="49" charset="-122"/>
                  <a:ea typeface="楷体" panose="02010609060101010101" pitchFamily="49" charset="-122"/>
                  <a:cs typeface="Arial Unicode MS" pitchFamily="34" charset="-122"/>
                </a:rPr>
                <a:t> </a:t>
              </a:r>
              <a:r>
                <a:rPr lang="zh-CN" altLang="en-US" sz="2000" b="1" smtClean="0">
                  <a:solidFill>
                    <a:srgbClr val="C00000"/>
                  </a:solidFill>
                  <a:latin typeface="楷体" panose="02010609060101010101" pitchFamily="49" charset="-122"/>
                  <a:ea typeface="楷体" panose="02010609060101010101" pitchFamily="49" charset="-122"/>
                </a:rPr>
                <a:t>问题描述</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227370" name="Rectangle 42"/>
            <p:cNvSpPr>
              <a:spLocks noChangeArrowheads="1"/>
            </p:cNvSpPr>
            <p:nvPr/>
          </p:nvSpPr>
          <p:spPr bwMode="auto">
            <a:xfrm>
              <a:off x="204" y="618"/>
              <a:ext cx="3981" cy="263"/>
            </a:xfrm>
            <a:prstGeom prst="rect">
              <a:avLst/>
            </a:prstGeom>
          </p:spPr>
          <p:style>
            <a:lnRef idx="1">
              <a:schemeClr val="accent3"/>
            </a:lnRef>
            <a:fillRef idx="2">
              <a:schemeClr val="accent3"/>
            </a:fillRef>
            <a:effectRef idx="1">
              <a:schemeClr val="accent3"/>
            </a:effectRef>
            <a:fontRef idx="minor">
              <a:schemeClr val="dk1"/>
            </a:fontRef>
          </p:style>
          <p:txBody>
            <a:bodyPr wrap="none" tIns="108000" anchor="ctr"/>
            <a:lstStyle/>
            <a:p>
              <a:pPr>
                <a:buNone/>
              </a:pPr>
              <a:endParaRPr lang="zh-CN" altLang="en-US">
                <a:latin typeface="楷体" panose="02010609060101010101" pitchFamily="49" charset="-122"/>
                <a:ea typeface="楷体" panose="02010609060101010101" pitchFamily="49" charset="-122"/>
              </a:endParaRPr>
            </a:p>
          </p:txBody>
        </p:sp>
        <p:sp>
          <p:nvSpPr>
            <p:cNvPr id="227371" name="Line 43"/>
            <p:cNvSpPr>
              <a:spLocks noChangeShapeType="1"/>
            </p:cNvSpPr>
            <p:nvPr/>
          </p:nvSpPr>
          <p:spPr bwMode="auto">
            <a:xfrm>
              <a:off x="4195" y="754"/>
              <a:ext cx="318" cy="0"/>
            </a:xfrm>
            <a:prstGeom prst="line">
              <a:avLst/>
            </a:prstGeom>
            <a:ln w="28575">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楷体" panose="02010609060101010101" pitchFamily="49" charset="-122"/>
                <a:ea typeface="楷体" panose="02010609060101010101" pitchFamily="49" charset="-122"/>
              </a:endParaRPr>
            </a:p>
          </p:txBody>
        </p:sp>
      </p:grpSp>
      <p:sp>
        <p:nvSpPr>
          <p:cNvPr id="227332" name="Text Box 4"/>
          <p:cNvSpPr txBox="1">
            <a:spLocks noChangeArrowheads="1"/>
          </p:cNvSpPr>
          <p:nvPr/>
        </p:nvSpPr>
        <p:spPr bwMode="auto">
          <a:xfrm>
            <a:off x="477806" y="1155714"/>
            <a:ext cx="5959488" cy="338554"/>
          </a:xfrm>
          <a:prstGeom prst="rect">
            <a:avLst/>
          </a:prstGeom>
          <a:noFill/>
          <a:ln w="9525">
            <a:noFill/>
            <a:miter lim="800000"/>
          </a:ln>
          <a:effectLst/>
        </p:spPr>
        <p:txBody>
          <a:bodyPr wrap="square">
            <a:spAutoFit/>
          </a:bodyPr>
          <a:lstStyle/>
          <a:p>
            <a:pPr algn="l" eaLnBrk="1" hangingPunct="1">
              <a:spcBef>
                <a:spcPct val="50000"/>
              </a:spcBef>
              <a:buNone/>
            </a:pPr>
            <a:r>
              <a:rPr lang="en-US" altLang="zh-CN" sz="2000" b="1" dirty="0" err="1">
                <a:solidFill>
                  <a:srgbClr val="3333CC"/>
                </a:solidFill>
                <a:ea typeface="楷体" panose="02010609060101010101" pitchFamily="49" charset="-122"/>
                <a:cs typeface="Times New Roman" panose="02020603050405020304" pitchFamily="18" charset="0"/>
              </a:rPr>
              <a:t>ADT</a:t>
            </a:r>
            <a:r>
              <a:rPr lang="en-US" altLang="zh-CN" sz="2000" b="1" dirty="0">
                <a:solidFill>
                  <a:srgbClr val="3333CC"/>
                </a:solidFill>
                <a:latin typeface="楷体" panose="02010609060101010101" pitchFamily="49" charset="-122"/>
                <a:ea typeface="楷体" panose="02010609060101010101" pitchFamily="49" charset="-122"/>
              </a:rPr>
              <a:t> </a:t>
            </a:r>
            <a:r>
              <a:rPr lang="zh-CN" altLang="en-US" sz="2000" b="1" dirty="0">
                <a:solidFill>
                  <a:srgbClr val="3333CC"/>
                </a:solidFill>
                <a:latin typeface="楷体" panose="02010609060101010101" pitchFamily="49" charset="-122"/>
                <a:ea typeface="楷体" panose="02010609060101010101" pitchFamily="49" charset="-122"/>
              </a:rPr>
              <a:t>＝  逻辑结构＋抽象运算（功能描述）</a:t>
            </a:r>
          </a:p>
        </p:txBody>
      </p:sp>
      <p:grpSp>
        <p:nvGrpSpPr>
          <p:cNvPr id="5" name="Group 55"/>
          <p:cNvGrpSpPr/>
          <p:nvPr/>
        </p:nvGrpSpPr>
        <p:grpSpPr bwMode="auto">
          <a:xfrm>
            <a:off x="620683" y="1757379"/>
            <a:ext cx="4384675" cy="1382713"/>
            <a:chOff x="431" y="1405"/>
            <a:chExt cx="2762" cy="871"/>
          </a:xfrm>
        </p:grpSpPr>
        <p:grpSp>
          <p:nvGrpSpPr>
            <p:cNvPr id="6" name="Group 31"/>
            <p:cNvGrpSpPr/>
            <p:nvPr/>
          </p:nvGrpSpPr>
          <p:grpSpPr bwMode="auto">
            <a:xfrm>
              <a:off x="1475" y="1405"/>
              <a:ext cx="1089" cy="363"/>
              <a:chOff x="1565" y="1026"/>
              <a:chExt cx="1089" cy="363"/>
            </a:xfrm>
          </p:grpSpPr>
          <p:sp>
            <p:nvSpPr>
              <p:cNvPr id="227333" name="AutoShape 5"/>
              <p:cNvSpPr>
                <a:spLocks noChangeArrowheads="1"/>
              </p:cNvSpPr>
              <p:nvPr/>
            </p:nvSpPr>
            <p:spPr bwMode="auto">
              <a:xfrm>
                <a:off x="1565" y="1026"/>
                <a:ext cx="227" cy="363"/>
              </a:xfrm>
              <a:prstGeom prst="downArrow">
                <a:avLst>
                  <a:gd name="adj1" fmla="val 50000"/>
                  <a:gd name="adj2" fmla="val 39978"/>
                </a:avLst>
              </a:prstGeom>
            </p:spPr>
            <p:style>
              <a:lnRef idx="1">
                <a:schemeClr val="accent4"/>
              </a:lnRef>
              <a:fillRef idx="3">
                <a:schemeClr val="accent4"/>
              </a:fillRef>
              <a:effectRef idx="2">
                <a:schemeClr val="accent4"/>
              </a:effectRef>
              <a:fontRef idx="minor">
                <a:schemeClr val="lt1"/>
              </a:fontRef>
            </p:style>
            <p:txBody>
              <a:bodyPr wrap="none" anchor="ctr"/>
              <a:lstStyle/>
              <a:p>
                <a:pPr>
                  <a:buNone/>
                </a:pPr>
                <a:endParaRPr lang="zh-CN" altLang="en-US">
                  <a:latin typeface="楷体" panose="02010609060101010101" pitchFamily="49" charset="-122"/>
                  <a:ea typeface="楷体" panose="02010609060101010101" pitchFamily="49" charset="-122"/>
                </a:endParaRPr>
              </a:p>
            </p:txBody>
          </p:sp>
          <p:sp>
            <p:nvSpPr>
              <p:cNvPr id="227334" name="Text Box 6"/>
              <p:cNvSpPr txBox="1">
                <a:spLocks noChangeArrowheads="1"/>
              </p:cNvSpPr>
              <p:nvPr/>
            </p:nvSpPr>
            <p:spPr bwMode="auto">
              <a:xfrm>
                <a:off x="1883" y="1071"/>
                <a:ext cx="771" cy="229"/>
              </a:xfrm>
              <a:prstGeom prst="rect">
                <a:avLst/>
              </a:prstGeom>
              <a:noFill/>
              <a:ln w="9525">
                <a:noFill/>
                <a:miter lim="800000"/>
              </a:ln>
              <a:effectLst/>
            </p:spPr>
            <p:txBody>
              <a:bodyPr>
                <a:spAutoFit/>
              </a:bodyPr>
              <a:lstStyle/>
              <a:p>
                <a:pPr algn="l" eaLnBrk="1" hangingPunct="1">
                  <a:spcBef>
                    <a:spcPct val="50000"/>
                  </a:spcBef>
                  <a:buNone/>
                </a:pPr>
                <a:r>
                  <a:rPr lang="zh-CN" altLang="en-US" sz="2200" dirty="0">
                    <a:solidFill>
                      <a:srgbClr val="FF00FF"/>
                    </a:solidFill>
                    <a:latin typeface="楷体" panose="02010609060101010101" pitchFamily="49" charset="-122"/>
                    <a:ea typeface="楷体" panose="02010609060101010101" pitchFamily="49" charset="-122"/>
                  </a:rPr>
                  <a:t>映射</a:t>
                </a:r>
              </a:p>
            </p:txBody>
          </p:sp>
        </p:grpSp>
        <p:grpSp>
          <p:nvGrpSpPr>
            <p:cNvPr id="7" name="Group 32"/>
            <p:cNvGrpSpPr/>
            <p:nvPr/>
          </p:nvGrpSpPr>
          <p:grpSpPr bwMode="auto">
            <a:xfrm>
              <a:off x="431" y="1944"/>
              <a:ext cx="2762" cy="332"/>
              <a:chOff x="521" y="1565"/>
              <a:chExt cx="2762" cy="332"/>
            </a:xfrm>
          </p:grpSpPr>
          <p:sp>
            <p:nvSpPr>
              <p:cNvPr id="227335" name="Text Box 7"/>
              <p:cNvSpPr txBox="1">
                <a:spLocks noChangeArrowheads="1"/>
              </p:cNvSpPr>
              <p:nvPr/>
            </p:nvSpPr>
            <p:spPr bwMode="auto">
              <a:xfrm>
                <a:off x="521" y="1570"/>
                <a:ext cx="998" cy="213"/>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3333CC"/>
                    </a:solidFill>
                    <a:latin typeface="楷体" panose="02010609060101010101" pitchFamily="49" charset="-122"/>
                    <a:ea typeface="楷体" panose="02010609060101010101" pitchFamily="49" charset="-122"/>
                  </a:rPr>
                  <a:t>存储结构</a:t>
                </a:r>
                <a:r>
                  <a:rPr lang="en-US" altLang="zh-CN" sz="2000" b="1" baseline="-25000" dirty="0">
                    <a:solidFill>
                      <a:srgbClr val="3333CC"/>
                    </a:solidFill>
                    <a:latin typeface="楷体" panose="02010609060101010101" pitchFamily="49" charset="-122"/>
                    <a:ea typeface="楷体" panose="02010609060101010101" pitchFamily="49" charset="-122"/>
                  </a:rPr>
                  <a:t>1</a:t>
                </a:r>
              </a:p>
            </p:txBody>
          </p:sp>
          <p:sp>
            <p:nvSpPr>
              <p:cNvPr id="227336" name="Text Box 8"/>
              <p:cNvSpPr txBox="1">
                <a:spLocks noChangeArrowheads="1"/>
              </p:cNvSpPr>
              <p:nvPr/>
            </p:nvSpPr>
            <p:spPr bwMode="auto">
              <a:xfrm>
                <a:off x="2285" y="1565"/>
                <a:ext cx="998" cy="213"/>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3333CC"/>
                    </a:solidFill>
                    <a:latin typeface="楷体" panose="02010609060101010101" pitchFamily="49" charset="-122"/>
                    <a:ea typeface="楷体" panose="02010609060101010101" pitchFamily="49" charset="-122"/>
                  </a:rPr>
                  <a:t>存储结构</a:t>
                </a:r>
                <a:r>
                  <a:rPr lang="en-US" altLang="zh-CN" sz="2000" b="1" i="1" baseline="-25000" dirty="0">
                    <a:solidFill>
                      <a:srgbClr val="3333CC"/>
                    </a:solidFill>
                    <a:ea typeface="楷体" panose="02010609060101010101" pitchFamily="49" charset="-122"/>
                    <a:cs typeface="Times New Roman" panose="02020603050405020304" pitchFamily="18" charset="0"/>
                  </a:rPr>
                  <a:t>n</a:t>
                </a:r>
              </a:p>
            </p:txBody>
          </p:sp>
          <p:sp>
            <p:nvSpPr>
              <p:cNvPr id="227337" name="Text Box 9"/>
              <p:cNvSpPr txBox="1">
                <a:spLocks noChangeArrowheads="1"/>
              </p:cNvSpPr>
              <p:nvPr/>
            </p:nvSpPr>
            <p:spPr bwMode="auto">
              <a:xfrm>
                <a:off x="1610" y="1583"/>
                <a:ext cx="499" cy="314"/>
              </a:xfrm>
              <a:prstGeom prst="rect">
                <a:avLst/>
              </a:prstGeom>
              <a:noFill/>
              <a:ln w="9525">
                <a:noFill/>
                <a:miter lim="800000"/>
              </a:ln>
              <a:effectLst/>
            </p:spPr>
            <p:txBody>
              <a:bodyPr>
                <a:spAutoFit/>
              </a:bodyPr>
              <a:lstStyle/>
              <a:p>
                <a:pPr algn="l" eaLnBrk="1" hangingPunct="1">
                  <a:spcBef>
                    <a:spcPct val="50000"/>
                  </a:spcBef>
                  <a:buNone/>
                </a:pPr>
                <a:r>
                  <a:rPr lang="en-US" altLang="zh-CN" dirty="0">
                    <a:solidFill>
                      <a:srgbClr val="0033CC"/>
                    </a:solidFill>
                    <a:latin typeface="楷体" panose="02010609060101010101" pitchFamily="49" charset="-122"/>
                    <a:ea typeface="楷体" panose="02010609060101010101" pitchFamily="49" charset="-122"/>
                    <a:cs typeface="Times New Roman" panose="02020603050405020304" pitchFamily="18" charset="0"/>
                  </a:rPr>
                  <a:t>…</a:t>
                </a:r>
              </a:p>
            </p:txBody>
          </p:sp>
        </p:grpSp>
      </p:grpSp>
      <p:grpSp>
        <p:nvGrpSpPr>
          <p:cNvPr id="8" name="Group 36"/>
          <p:cNvGrpSpPr/>
          <p:nvPr/>
        </p:nvGrpSpPr>
        <p:grpSpPr bwMode="auto">
          <a:xfrm>
            <a:off x="71406" y="1674828"/>
            <a:ext cx="6742112" cy="2592387"/>
            <a:chOff x="204" y="983"/>
            <a:chExt cx="4247" cy="1633"/>
          </a:xfrm>
        </p:grpSpPr>
        <p:sp>
          <p:nvSpPr>
            <p:cNvPr id="227338" name="Text Box 10"/>
            <p:cNvSpPr txBox="1">
              <a:spLocks noChangeArrowheads="1"/>
            </p:cNvSpPr>
            <p:nvPr/>
          </p:nvSpPr>
          <p:spPr bwMode="auto">
            <a:xfrm>
              <a:off x="204" y="2296"/>
              <a:ext cx="726" cy="213"/>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3333CC"/>
                  </a:solidFill>
                  <a:ea typeface="楷体" panose="02010609060101010101" pitchFamily="49" charset="-122"/>
                  <a:cs typeface="Times New Roman" panose="02020603050405020304" pitchFamily="18" charset="0"/>
                </a:rPr>
                <a:t>算法</a:t>
              </a:r>
              <a:r>
                <a:rPr lang="en-US" altLang="zh-CN" sz="2000" b="1" baseline="-25000" dirty="0">
                  <a:solidFill>
                    <a:srgbClr val="3333CC"/>
                  </a:solidFill>
                  <a:ea typeface="楷体" panose="02010609060101010101" pitchFamily="49" charset="-122"/>
                  <a:cs typeface="Times New Roman" panose="02020603050405020304" pitchFamily="18" charset="0"/>
                </a:rPr>
                <a:t>11</a:t>
              </a:r>
            </a:p>
          </p:txBody>
        </p:sp>
        <p:sp>
          <p:nvSpPr>
            <p:cNvPr id="227339" name="Text Box 11"/>
            <p:cNvSpPr txBox="1">
              <a:spLocks noChangeArrowheads="1"/>
            </p:cNvSpPr>
            <p:nvPr/>
          </p:nvSpPr>
          <p:spPr bwMode="auto">
            <a:xfrm>
              <a:off x="839" y="2280"/>
              <a:ext cx="499" cy="314"/>
            </a:xfrm>
            <a:prstGeom prst="rect">
              <a:avLst/>
            </a:prstGeom>
            <a:noFill/>
            <a:ln w="9525">
              <a:noFill/>
              <a:miter lim="800000"/>
            </a:ln>
            <a:effectLst/>
          </p:spPr>
          <p:txBody>
            <a:bodyPr>
              <a:spAutoFit/>
            </a:bodyPr>
            <a:lstStyle/>
            <a:p>
              <a:pPr algn="l" eaLnBrk="1" hangingPunct="1">
                <a:spcBef>
                  <a:spcPct val="50000"/>
                </a:spcBef>
                <a:buNone/>
              </a:pPr>
              <a:r>
                <a:rPr lang="en-US" altLang="zh-CN" dirty="0">
                  <a:solidFill>
                    <a:srgbClr val="0033CC"/>
                  </a:solidFill>
                  <a:ea typeface="楷体" panose="02010609060101010101" pitchFamily="49" charset="-122"/>
                  <a:cs typeface="Times New Roman" panose="02020603050405020304" pitchFamily="18" charset="0"/>
                </a:rPr>
                <a:t>…</a:t>
              </a:r>
            </a:p>
          </p:txBody>
        </p:sp>
        <p:sp>
          <p:nvSpPr>
            <p:cNvPr id="227340" name="Text Box 12"/>
            <p:cNvSpPr txBox="1">
              <a:spLocks noChangeArrowheads="1"/>
            </p:cNvSpPr>
            <p:nvPr/>
          </p:nvSpPr>
          <p:spPr bwMode="auto">
            <a:xfrm>
              <a:off x="1156" y="2296"/>
              <a:ext cx="726" cy="213"/>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3333CC"/>
                  </a:solidFill>
                  <a:ea typeface="楷体" panose="02010609060101010101" pitchFamily="49" charset="-122"/>
                  <a:cs typeface="Times New Roman" panose="02020603050405020304" pitchFamily="18" charset="0"/>
                </a:rPr>
                <a:t>算法</a:t>
              </a:r>
              <a:r>
                <a:rPr lang="en-US" altLang="zh-CN" sz="2000" b="1" baseline="-25000" dirty="0" err="1">
                  <a:solidFill>
                    <a:srgbClr val="3333CC"/>
                  </a:solidFill>
                  <a:ea typeface="楷体" panose="02010609060101010101" pitchFamily="49" charset="-122"/>
                  <a:cs typeface="Times New Roman" panose="02020603050405020304" pitchFamily="18" charset="0"/>
                </a:rPr>
                <a:t>1</a:t>
              </a:r>
              <a:r>
                <a:rPr lang="en-US" altLang="zh-CN" sz="2000" b="1" i="1" baseline="-25000" dirty="0" err="1">
                  <a:solidFill>
                    <a:srgbClr val="3333CC"/>
                  </a:solidFill>
                  <a:ea typeface="楷体" panose="02010609060101010101" pitchFamily="49" charset="-122"/>
                  <a:cs typeface="Times New Roman" panose="02020603050405020304" pitchFamily="18" charset="0"/>
                </a:rPr>
                <a:t>m</a:t>
              </a:r>
              <a:endParaRPr lang="en-US" altLang="zh-CN" sz="2000" b="1" i="1" baseline="-25000" dirty="0">
                <a:solidFill>
                  <a:srgbClr val="3333CC"/>
                </a:solidFill>
                <a:ea typeface="楷体" panose="02010609060101010101" pitchFamily="49" charset="-122"/>
                <a:cs typeface="Times New Roman" panose="02020603050405020304" pitchFamily="18" charset="0"/>
              </a:endParaRPr>
            </a:p>
          </p:txBody>
        </p:sp>
        <p:sp>
          <p:nvSpPr>
            <p:cNvPr id="227341" name="Line 13"/>
            <p:cNvSpPr>
              <a:spLocks noChangeShapeType="1"/>
            </p:cNvSpPr>
            <p:nvPr/>
          </p:nvSpPr>
          <p:spPr bwMode="auto">
            <a:xfrm flipH="1">
              <a:off x="521" y="1866"/>
              <a:ext cx="318" cy="454"/>
            </a:xfrm>
            <a:prstGeom prst="line">
              <a:avLst/>
            </a:prstGeom>
            <a:noFill/>
            <a:ln w="28575">
              <a:solidFill>
                <a:srgbClr val="808000"/>
              </a:solidFill>
              <a:roun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42" name="Line 14"/>
            <p:cNvSpPr>
              <a:spLocks noChangeShapeType="1"/>
            </p:cNvSpPr>
            <p:nvPr/>
          </p:nvSpPr>
          <p:spPr bwMode="auto">
            <a:xfrm>
              <a:off x="1020" y="1877"/>
              <a:ext cx="0" cy="408"/>
            </a:xfrm>
            <a:prstGeom prst="line">
              <a:avLst/>
            </a:prstGeom>
            <a:noFill/>
            <a:ln w="28575">
              <a:solidFill>
                <a:srgbClr val="808000"/>
              </a:solidFill>
              <a:roun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43" name="Freeform 15"/>
            <p:cNvSpPr/>
            <p:nvPr/>
          </p:nvSpPr>
          <p:spPr bwMode="auto">
            <a:xfrm>
              <a:off x="1200" y="1880"/>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44" name="Text Box 16"/>
            <p:cNvSpPr txBox="1">
              <a:spLocks noChangeArrowheads="1"/>
            </p:cNvSpPr>
            <p:nvPr/>
          </p:nvSpPr>
          <p:spPr bwMode="auto">
            <a:xfrm>
              <a:off x="1928" y="2318"/>
              <a:ext cx="726" cy="213"/>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3333CC"/>
                  </a:solidFill>
                  <a:ea typeface="楷体" panose="02010609060101010101" pitchFamily="49" charset="-122"/>
                  <a:cs typeface="Times New Roman" panose="02020603050405020304" pitchFamily="18" charset="0"/>
                </a:rPr>
                <a:t>算法</a:t>
              </a:r>
              <a:r>
                <a:rPr lang="en-US" altLang="zh-CN" sz="2000" b="1" i="1" baseline="-25000" dirty="0" err="1">
                  <a:solidFill>
                    <a:srgbClr val="3333CC"/>
                  </a:solidFill>
                  <a:ea typeface="楷体" panose="02010609060101010101" pitchFamily="49" charset="-122"/>
                  <a:cs typeface="Times New Roman" panose="02020603050405020304" pitchFamily="18" charset="0"/>
                </a:rPr>
                <a:t>n</a:t>
              </a:r>
              <a:r>
                <a:rPr lang="en-US" altLang="zh-CN" sz="2000" b="1" baseline="-25000" dirty="0" err="1">
                  <a:solidFill>
                    <a:srgbClr val="3333CC"/>
                  </a:solidFill>
                  <a:ea typeface="楷体" panose="02010609060101010101" pitchFamily="49" charset="-122"/>
                  <a:cs typeface="Times New Roman" panose="02020603050405020304" pitchFamily="18" charset="0"/>
                </a:rPr>
                <a:t>1</a:t>
              </a:r>
              <a:endParaRPr lang="en-US" altLang="zh-CN" sz="2000" b="1" baseline="-25000" dirty="0">
                <a:solidFill>
                  <a:srgbClr val="3333CC"/>
                </a:solidFill>
                <a:ea typeface="楷体" panose="02010609060101010101" pitchFamily="49" charset="-122"/>
                <a:cs typeface="Times New Roman" panose="02020603050405020304" pitchFamily="18" charset="0"/>
              </a:endParaRPr>
            </a:p>
          </p:txBody>
        </p:sp>
        <p:sp>
          <p:nvSpPr>
            <p:cNvPr id="227345" name="Text Box 17"/>
            <p:cNvSpPr txBox="1">
              <a:spLocks noChangeArrowheads="1"/>
            </p:cNvSpPr>
            <p:nvPr/>
          </p:nvSpPr>
          <p:spPr bwMode="auto">
            <a:xfrm>
              <a:off x="2590" y="2302"/>
              <a:ext cx="499" cy="314"/>
            </a:xfrm>
            <a:prstGeom prst="rect">
              <a:avLst/>
            </a:prstGeom>
            <a:noFill/>
            <a:ln w="9525">
              <a:noFill/>
              <a:miter lim="800000"/>
            </a:ln>
            <a:effectLst/>
          </p:spPr>
          <p:txBody>
            <a:bodyPr>
              <a:spAutoFit/>
            </a:bodyPr>
            <a:lstStyle/>
            <a:p>
              <a:pPr algn="l" eaLnBrk="1" hangingPunct="1">
                <a:spcBef>
                  <a:spcPct val="50000"/>
                </a:spcBef>
                <a:buNone/>
              </a:pPr>
              <a:r>
                <a:rPr lang="en-US" altLang="zh-CN" dirty="0">
                  <a:solidFill>
                    <a:srgbClr val="0033CC"/>
                  </a:solidFill>
                  <a:ea typeface="楷体" panose="02010609060101010101" pitchFamily="49" charset="-122"/>
                  <a:cs typeface="Times New Roman" panose="02020603050405020304" pitchFamily="18" charset="0"/>
                </a:rPr>
                <a:t>…</a:t>
              </a:r>
            </a:p>
          </p:txBody>
        </p:sp>
        <p:sp>
          <p:nvSpPr>
            <p:cNvPr id="227346" name="Text Box 18"/>
            <p:cNvSpPr txBox="1">
              <a:spLocks noChangeArrowheads="1"/>
            </p:cNvSpPr>
            <p:nvPr/>
          </p:nvSpPr>
          <p:spPr bwMode="auto">
            <a:xfrm>
              <a:off x="2880" y="2318"/>
              <a:ext cx="726" cy="213"/>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3333CC"/>
                  </a:solidFill>
                  <a:ea typeface="楷体" panose="02010609060101010101" pitchFamily="49" charset="-122"/>
                  <a:cs typeface="Times New Roman" panose="02020603050405020304" pitchFamily="18" charset="0"/>
                </a:rPr>
                <a:t>算法</a:t>
              </a:r>
              <a:r>
                <a:rPr lang="en-US" altLang="zh-CN" sz="2000" b="1" i="1" baseline="-25000" dirty="0">
                  <a:solidFill>
                    <a:srgbClr val="3333CC"/>
                  </a:solidFill>
                  <a:ea typeface="楷体" panose="02010609060101010101" pitchFamily="49" charset="-122"/>
                  <a:cs typeface="Times New Roman" panose="02020603050405020304" pitchFamily="18" charset="0"/>
                </a:rPr>
                <a:t>nm</a:t>
              </a:r>
            </a:p>
          </p:txBody>
        </p:sp>
        <p:sp>
          <p:nvSpPr>
            <p:cNvPr id="227347" name="Line 19"/>
            <p:cNvSpPr>
              <a:spLocks noChangeShapeType="1"/>
            </p:cNvSpPr>
            <p:nvPr/>
          </p:nvSpPr>
          <p:spPr bwMode="auto">
            <a:xfrm flipH="1">
              <a:off x="2245" y="1888"/>
              <a:ext cx="318" cy="454"/>
            </a:xfrm>
            <a:prstGeom prst="line">
              <a:avLst/>
            </a:prstGeom>
            <a:noFill/>
            <a:ln w="28575">
              <a:solidFill>
                <a:srgbClr val="808000"/>
              </a:solidFill>
              <a:roun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48" name="Line 20"/>
            <p:cNvSpPr>
              <a:spLocks noChangeShapeType="1"/>
            </p:cNvSpPr>
            <p:nvPr/>
          </p:nvSpPr>
          <p:spPr bwMode="auto">
            <a:xfrm>
              <a:off x="2744" y="1899"/>
              <a:ext cx="0" cy="408"/>
            </a:xfrm>
            <a:prstGeom prst="line">
              <a:avLst/>
            </a:prstGeom>
            <a:noFill/>
            <a:ln w="28575">
              <a:solidFill>
                <a:srgbClr val="808000"/>
              </a:solidFill>
              <a:roun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49" name="Freeform 21"/>
            <p:cNvSpPr/>
            <p:nvPr/>
          </p:nvSpPr>
          <p:spPr bwMode="auto">
            <a:xfrm>
              <a:off x="2924" y="1902"/>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50" name="Line 22"/>
            <p:cNvSpPr>
              <a:spLocks noChangeShapeType="1"/>
            </p:cNvSpPr>
            <p:nvPr/>
          </p:nvSpPr>
          <p:spPr bwMode="auto">
            <a:xfrm>
              <a:off x="4014" y="983"/>
              <a:ext cx="0" cy="1451"/>
            </a:xfrm>
            <a:prstGeom prst="line">
              <a:avLst/>
            </a:prstGeom>
            <a:noFill/>
            <a:ln w="38100">
              <a:solidFill>
                <a:srgbClr val="339933"/>
              </a:solidFill>
              <a:roun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51" name="Line 23"/>
            <p:cNvSpPr>
              <a:spLocks noChangeShapeType="1"/>
            </p:cNvSpPr>
            <p:nvPr/>
          </p:nvSpPr>
          <p:spPr bwMode="auto">
            <a:xfrm flipH="1">
              <a:off x="3515" y="2432"/>
              <a:ext cx="499" cy="0"/>
            </a:xfrm>
            <a:prstGeom prst="line">
              <a:avLst/>
            </a:prstGeom>
            <a:noFill/>
            <a:ln w="38100">
              <a:solidFill>
                <a:srgbClr val="339933"/>
              </a:solidFill>
              <a:round/>
              <a:tailEnd type="triangle" w="med" len="med"/>
            </a:ln>
            <a:effectLst/>
          </p:spPr>
          <p:txBody>
            <a:bodyPr wrap="none" anchor="ctr"/>
            <a:lstStyle/>
            <a:p>
              <a:pPr>
                <a:buNone/>
              </a:pPr>
              <a:endParaRPr lang="zh-CN" altLang="en-US">
                <a:ea typeface="楷体" panose="02010609060101010101" pitchFamily="49" charset="-122"/>
                <a:cs typeface="Times New Roman" panose="02020603050405020304" pitchFamily="18" charset="0"/>
              </a:endParaRPr>
            </a:p>
          </p:txBody>
        </p:sp>
        <p:sp>
          <p:nvSpPr>
            <p:cNvPr id="227352" name="Text Box 24"/>
            <p:cNvSpPr txBox="1">
              <a:spLocks noChangeArrowheads="1"/>
            </p:cNvSpPr>
            <p:nvPr/>
          </p:nvSpPr>
          <p:spPr bwMode="auto">
            <a:xfrm>
              <a:off x="4079" y="1161"/>
              <a:ext cx="372" cy="908"/>
            </a:xfrm>
            <a:prstGeom prst="rect">
              <a:avLst/>
            </a:prstGeom>
            <a:noFill/>
            <a:ln w="9525">
              <a:noFill/>
              <a:miter lim="800000"/>
            </a:ln>
            <a:effectLst/>
          </p:spPr>
          <p:txBody>
            <a:bodyPr vert="eaVert">
              <a:spAutoFit/>
            </a:bodyPr>
            <a:lstStyle/>
            <a:p>
              <a:pPr algn="l" eaLnBrk="1" hangingPunct="1">
                <a:spcBef>
                  <a:spcPct val="50000"/>
                </a:spcBef>
                <a:buNone/>
              </a:pPr>
              <a:r>
                <a:rPr lang="zh-CN" altLang="en-US">
                  <a:solidFill>
                    <a:srgbClr val="FF00FF"/>
                  </a:solidFill>
                  <a:ea typeface="楷体" panose="02010609060101010101" pitchFamily="49" charset="-122"/>
                  <a:cs typeface="Times New Roman" panose="02020603050405020304" pitchFamily="18" charset="0"/>
                </a:rPr>
                <a:t>运算实现</a:t>
              </a:r>
            </a:p>
          </p:txBody>
        </p:sp>
      </p:grpSp>
      <p:grpSp>
        <p:nvGrpSpPr>
          <p:cNvPr id="9" name="Group 37"/>
          <p:cNvGrpSpPr/>
          <p:nvPr/>
        </p:nvGrpSpPr>
        <p:grpSpPr bwMode="auto">
          <a:xfrm>
            <a:off x="765143" y="4494230"/>
            <a:ext cx="4464050" cy="1506538"/>
            <a:chOff x="612" y="2750"/>
            <a:chExt cx="2812" cy="949"/>
          </a:xfrm>
        </p:grpSpPr>
        <p:sp>
          <p:nvSpPr>
            <p:cNvPr id="227353" name="AutoShape 25"/>
            <p:cNvSpPr/>
            <p:nvPr/>
          </p:nvSpPr>
          <p:spPr bwMode="auto">
            <a:xfrm rot="16200000">
              <a:off x="1950" y="1412"/>
              <a:ext cx="136" cy="2812"/>
            </a:xfrm>
            <a:prstGeom prst="leftBrace">
              <a:avLst>
                <a:gd name="adj1" fmla="val 172304"/>
                <a:gd name="adj2" fmla="val 50000"/>
              </a:avLst>
            </a:prstGeom>
            <a:noFill/>
            <a:ln w="28575">
              <a:solidFill>
                <a:schemeClr val="tx1"/>
              </a:solidFill>
              <a:round/>
            </a:ln>
            <a:effectLst/>
          </p:spPr>
          <p:txBody>
            <a:bodyPr wrap="none" anchor="ctr"/>
            <a:lstStyle/>
            <a:p>
              <a:pPr>
                <a:buNone/>
              </a:pPr>
              <a:endParaRPr lang="zh-CN" altLang="en-US"/>
            </a:p>
          </p:txBody>
        </p:sp>
        <p:sp>
          <p:nvSpPr>
            <p:cNvPr id="227354" name="Text Box 26"/>
            <p:cNvSpPr txBox="1">
              <a:spLocks noChangeArrowheads="1"/>
            </p:cNvSpPr>
            <p:nvPr/>
          </p:nvSpPr>
          <p:spPr bwMode="auto">
            <a:xfrm>
              <a:off x="1610" y="3385"/>
              <a:ext cx="998" cy="314"/>
            </a:xfrm>
            <a:prstGeom prst="rect">
              <a:avLst/>
            </a:prstGeom>
            <a:noFill/>
            <a:ln w="9525">
              <a:noFill/>
              <a:miter lim="800000"/>
            </a:ln>
            <a:effectLst/>
          </p:spPr>
          <p:txBody>
            <a:bodyPr>
              <a:spAutoFit/>
            </a:bodyPr>
            <a:lstStyle/>
            <a:p>
              <a:pPr algn="l" eaLnBrk="1" hangingPunct="1">
                <a:spcBef>
                  <a:spcPct val="50000"/>
                </a:spcBef>
                <a:buNone/>
              </a:pPr>
              <a:r>
                <a:rPr lang="zh-CN" altLang="en-US">
                  <a:solidFill>
                    <a:srgbClr val="FF3300"/>
                  </a:solidFill>
                  <a:ea typeface="黑体" panose="02010609060101010101" pitchFamily="49" charset="-122"/>
                </a:rPr>
                <a:t>最佳算法</a:t>
              </a:r>
              <a:endParaRPr lang="zh-CN" altLang="en-US" baseline="-25000">
                <a:solidFill>
                  <a:srgbClr val="FF3300"/>
                </a:solidFill>
                <a:ea typeface="黑体" panose="02010609060101010101" pitchFamily="49" charset="-122"/>
              </a:endParaRPr>
            </a:p>
          </p:txBody>
        </p:sp>
        <p:sp>
          <p:nvSpPr>
            <p:cNvPr id="227355" name="AutoShape 27"/>
            <p:cNvSpPr>
              <a:spLocks noChangeArrowheads="1"/>
            </p:cNvSpPr>
            <p:nvPr/>
          </p:nvSpPr>
          <p:spPr bwMode="auto">
            <a:xfrm>
              <a:off x="1927" y="2976"/>
              <a:ext cx="227" cy="363"/>
            </a:xfrm>
            <a:prstGeom prst="downArrow">
              <a:avLst>
                <a:gd name="adj1" fmla="val 50000"/>
                <a:gd name="adj2" fmla="val 39978"/>
              </a:avLst>
            </a:prstGeom>
          </p:spPr>
          <p:style>
            <a:lnRef idx="1">
              <a:schemeClr val="accent2"/>
            </a:lnRef>
            <a:fillRef idx="3">
              <a:schemeClr val="accent2"/>
            </a:fillRef>
            <a:effectRef idx="2">
              <a:schemeClr val="accent2"/>
            </a:effectRef>
            <a:fontRef idx="minor">
              <a:schemeClr val="lt1"/>
            </a:fontRef>
          </p:style>
          <p:txBody>
            <a:bodyPr wrap="none" anchor="ctr"/>
            <a:lstStyle/>
            <a:p>
              <a:pPr>
                <a:buNone/>
              </a:pPr>
              <a:endParaRPr lang="zh-CN" altLang="en-US"/>
            </a:p>
          </p:txBody>
        </p:sp>
        <p:sp>
          <p:nvSpPr>
            <p:cNvPr id="227356" name="Text Box 28"/>
            <p:cNvSpPr txBox="1">
              <a:spLocks noChangeArrowheads="1"/>
            </p:cNvSpPr>
            <p:nvPr/>
          </p:nvSpPr>
          <p:spPr bwMode="auto">
            <a:xfrm>
              <a:off x="2245" y="3021"/>
              <a:ext cx="953" cy="314"/>
            </a:xfrm>
            <a:prstGeom prst="rect">
              <a:avLst/>
            </a:prstGeom>
            <a:noFill/>
            <a:ln w="9525">
              <a:noFill/>
              <a:miter lim="800000"/>
            </a:ln>
            <a:effectLst/>
          </p:spPr>
          <p:txBody>
            <a:bodyPr>
              <a:spAutoFit/>
            </a:bodyPr>
            <a:lstStyle/>
            <a:p>
              <a:pPr algn="l" eaLnBrk="1" hangingPunct="1">
                <a:spcBef>
                  <a:spcPct val="50000"/>
                </a:spcBef>
                <a:buNone/>
              </a:pPr>
              <a:r>
                <a:rPr lang="zh-CN" altLang="en-US" dirty="0">
                  <a:solidFill>
                    <a:srgbClr val="FF00FF"/>
                  </a:solidFill>
                  <a:latin typeface="楷体" panose="02010609060101010101" pitchFamily="49" charset="-122"/>
                  <a:ea typeface="楷体" panose="02010609060101010101" pitchFamily="49" charset="-122"/>
                </a:rPr>
                <a:t>算法分析</a:t>
              </a:r>
            </a:p>
          </p:txBody>
        </p:sp>
      </p:grpSp>
      <p:grpSp>
        <p:nvGrpSpPr>
          <p:cNvPr id="52" name="组合 51"/>
          <p:cNvGrpSpPr/>
          <p:nvPr/>
        </p:nvGrpSpPr>
        <p:grpSpPr>
          <a:xfrm>
            <a:off x="2008187" y="4730768"/>
            <a:ext cx="6869131" cy="1270000"/>
            <a:chOff x="2008187" y="4670452"/>
            <a:chExt cx="6869131" cy="1270000"/>
          </a:xfrm>
        </p:grpSpPr>
        <p:sp>
          <p:nvSpPr>
            <p:cNvPr id="227379" name="Rectangle 51"/>
            <p:cNvSpPr>
              <a:spLocks noChangeArrowheads="1"/>
            </p:cNvSpPr>
            <p:nvPr/>
          </p:nvSpPr>
          <p:spPr bwMode="auto">
            <a:xfrm>
              <a:off x="2008187" y="4670452"/>
              <a:ext cx="3492507" cy="1270000"/>
            </a:xfrm>
            <a:prstGeom prst="rect">
              <a:avLst/>
            </a:prstGeom>
            <a:solidFill>
              <a:schemeClr val="accent1">
                <a:alpha val="0"/>
              </a:schemeClr>
            </a:solidFill>
            <a:ln w="28575">
              <a:solidFill>
                <a:srgbClr val="A50021"/>
              </a:solidFill>
              <a:prstDash val="sysDot"/>
              <a:miter lim="800000"/>
            </a:ln>
            <a:effectLst/>
          </p:spPr>
          <p:txBody>
            <a:bodyPr wrap="none" anchor="ctr"/>
            <a:lstStyle/>
            <a:p>
              <a:pPr>
                <a:buNone/>
              </a:pPr>
              <a:endParaRPr lang="zh-CN" altLang="en-US"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27369" name="Text Box 41"/>
            <p:cNvSpPr txBox="1">
              <a:spLocks noChangeArrowheads="1"/>
            </p:cNvSpPr>
            <p:nvPr/>
          </p:nvSpPr>
          <p:spPr bwMode="auto">
            <a:xfrm>
              <a:off x="7072330" y="4968902"/>
              <a:ext cx="1804988" cy="401638"/>
            </a:xfrm>
            <a:prstGeom prst="rect">
              <a:avLst/>
            </a:prstGeom>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smtClean="0">
                  <a:solidFill>
                    <a:srgbClr val="C00000"/>
                  </a:solidFill>
                  <a:ea typeface="楷体" panose="02010609060101010101" pitchFamily="49" charset="-122"/>
                  <a:cs typeface="Times New Roman" panose="02020603050405020304" pitchFamily="18" charset="0"/>
                  <a:sym typeface="Wingdings" panose="05000000000000000000"/>
                </a:rPr>
                <a:t></a:t>
              </a:r>
              <a:r>
                <a:rPr lang="en-US" altLang="zh-CN" sz="2000" b="1" smtClean="0">
                  <a:solidFill>
                    <a:srgbClr val="C00000"/>
                  </a:solidFill>
                  <a:ea typeface="楷体" panose="02010609060101010101" pitchFamily="49" charset="-122"/>
                  <a:cs typeface="Times New Roman" panose="02020603050405020304" pitchFamily="18" charset="0"/>
                </a:rPr>
                <a:t> </a:t>
              </a:r>
              <a:r>
                <a:rPr lang="zh-CN" altLang="en-US" sz="2000" b="1" smtClean="0">
                  <a:solidFill>
                    <a:srgbClr val="C00000"/>
                  </a:solidFill>
                  <a:ea typeface="楷体" panose="02010609060101010101" pitchFamily="49" charset="-122"/>
                  <a:cs typeface="Times New Roman" panose="02020603050405020304" pitchFamily="18" charset="0"/>
                </a:rPr>
                <a:t>算法分析</a:t>
              </a:r>
              <a:endParaRPr lang="zh-CN" altLang="en-US" sz="2000" b="1" dirty="0">
                <a:solidFill>
                  <a:srgbClr val="C00000"/>
                </a:solidFill>
                <a:ea typeface="楷体" panose="02010609060101010101" pitchFamily="49" charset="-122"/>
                <a:cs typeface="Times New Roman" panose="02020603050405020304" pitchFamily="18" charset="0"/>
              </a:endParaRPr>
            </a:p>
          </p:txBody>
        </p:sp>
        <p:sp>
          <p:nvSpPr>
            <p:cNvPr id="227380" name="Line 52"/>
            <p:cNvSpPr>
              <a:spLocks noChangeShapeType="1"/>
            </p:cNvSpPr>
            <p:nvPr/>
          </p:nvSpPr>
          <p:spPr bwMode="auto">
            <a:xfrm>
              <a:off x="5481637" y="5173690"/>
              <a:ext cx="1584325" cy="0"/>
            </a:xfrm>
            <a:prstGeom prst="line">
              <a:avLst/>
            </a:prstGeom>
            <a:ln w="28575">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ea typeface="楷体" panose="02010609060101010101" pitchFamily="49" charset="-122"/>
                <a:cs typeface="Times New Roman" panose="02020603050405020304" pitchFamily="18" charset="0"/>
              </a:endParaRPr>
            </a:p>
          </p:txBody>
        </p:sp>
      </p:grpSp>
      <p:sp>
        <p:nvSpPr>
          <p:cNvPr id="10" name="TextBox 2"/>
          <p:cNvSpPr txBox="1"/>
          <p:nvPr/>
        </p:nvSpPr>
        <p:spPr>
          <a:xfrm>
            <a:off x="283210" y="284480"/>
            <a:ext cx="4812030" cy="5226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algn="l">
              <a:lnSpc>
                <a:spcPct val="100000"/>
              </a:lnSpc>
            </a:pP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FF0000"/>
                </a:solidFill>
                <a:latin typeface="Calibri" panose="020F0502020204030204" charset="0"/>
                <a:ea typeface="楷体" panose="02010609060101010101" pitchFamily="49" charset="-122"/>
                <a:cs typeface="Times New Roman" panose="02020603050405020304" pitchFamily="18" charset="0"/>
              </a:rPr>
              <a:t>③ </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数据结构求解问题的过程</a:t>
            </a:r>
            <a:endParaRPr lang="zh-CN" altLang="en-US" dirty="0">
              <a:latin typeface="Times New Roman" panose="02020603050405020304" pitchFamily="18" charset="0"/>
              <a:cs typeface="Times New Roman" panose="02020603050405020304" pitchFamily="18" charset="0"/>
            </a:endParaRPr>
          </a:p>
        </p:txBody>
      </p:sp>
      <p:sp>
        <p:nvSpPr>
          <p:cNvPr id="14" name="幻灯片编号占位符 13"/>
          <p:cNvSpPr>
            <a:spLocks noGrp="1"/>
          </p:cNvSpPr>
          <p:nvPr>
            <p:ph type="sldNum" sz="quarter" idx="12"/>
          </p:nvPr>
        </p:nvSpPr>
        <p:spPr/>
        <p:txBody>
          <a:bodyPr/>
          <a:lstStyle/>
          <a:p>
            <a:fld id="{7AF016A1-9F15-429F-9EFD-84004B73C732}" type="slidenum">
              <a:rPr lang="en-US" altLang="zh-CN" smtClean="0"/>
              <a:t>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2330466"/>
            <a:ext cx="8569325" cy="1040285"/>
          </a:xfrm>
          <a:prstGeom prst="rect">
            <a:avLst/>
          </a:prstGeom>
          <a:noFill/>
          <a:ln w="9525">
            <a:noFill/>
            <a:miter lim="800000"/>
          </a:ln>
          <a:effectLst/>
        </p:spPr>
        <p:txBody>
          <a:bodyPr>
            <a:spAutoFit/>
          </a:bodyPr>
          <a:lstStyle/>
          <a:p>
            <a:pPr eaLnBrk="0" hangingPunct="0">
              <a:lnSpc>
                <a:spcPct val="140000"/>
              </a:lnSpc>
              <a:spcBef>
                <a:spcPct val="0"/>
              </a:spcBef>
            </a:pPr>
            <a:r>
              <a:rPr lang="en-US" altLang="zh-CN" sz="2200" dirty="0"/>
              <a:t>         </a:t>
            </a:r>
            <a:r>
              <a:rPr lang="zh-CN" altLang="en-US" sz="2200" dirty="0">
                <a:solidFill>
                  <a:srgbClr val="3333FF"/>
                </a:solidFill>
                <a:latin typeface="楷体" panose="02010609060101010101" pitchFamily="49" charset="-122"/>
                <a:ea typeface="楷体" panose="02010609060101010101" pitchFamily="49" charset="-122"/>
              </a:rPr>
              <a:t>数据元素之间的关系有逻辑关系和</a:t>
            </a:r>
            <a:r>
              <a:rPr lang="zh-CN" altLang="en-US" sz="2200">
                <a:solidFill>
                  <a:srgbClr val="3333FF"/>
                </a:solidFill>
                <a:latin typeface="楷体" panose="02010609060101010101" pitchFamily="49" charset="-122"/>
                <a:ea typeface="楷体" panose="02010609060101010101" pitchFamily="49" charset="-122"/>
              </a:rPr>
              <a:t>物理</a:t>
            </a:r>
            <a:r>
              <a:rPr lang="zh-CN" altLang="en-US" sz="2200" smtClean="0">
                <a:solidFill>
                  <a:srgbClr val="3333FF"/>
                </a:solidFill>
                <a:latin typeface="楷体" panose="02010609060101010101" pitchFamily="49" charset="-122"/>
                <a:ea typeface="楷体" panose="02010609060101010101" pitchFamily="49" charset="-122"/>
              </a:rPr>
              <a:t>关系，对应的运算有</a:t>
            </a:r>
            <a:r>
              <a:rPr lang="zh-CN" altLang="en-US" sz="2200" smtClean="0">
                <a:solidFill>
                  <a:srgbClr val="FF00FF"/>
                </a:solidFill>
                <a:latin typeface="楷体" panose="02010609060101010101" pitchFamily="49" charset="-122"/>
                <a:ea typeface="楷体" panose="02010609060101010101" pitchFamily="49" charset="-122"/>
              </a:rPr>
              <a:t>基于逻辑结构的运算描述</a:t>
            </a:r>
            <a:r>
              <a:rPr lang="zh-CN" altLang="en-US" sz="2200" smtClean="0">
                <a:solidFill>
                  <a:srgbClr val="3333FF"/>
                </a:solidFill>
                <a:latin typeface="楷体" panose="02010609060101010101" pitchFamily="49" charset="-122"/>
                <a:ea typeface="楷体" panose="02010609060101010101" pitchFamily="49" charset="-122"/>
              </a:rPr>
              <a:t>和</a:t>
            </a:r>
            <a:r>
              <a:rPr lang="zh-CN" altLang="en-US" sz="2200" smtClean="0">
                <a:solidFill>
                  <a:srgbClr val="FF00FF"/>
                </a:solidFill>
                <a:latin typeface="楷体" panose="02010609060101010101" pitchFamily="49" charset="-122"/>
                <a:ea typeface="楷体" panose="02010609060101010101" pitchFamily="49" charset="-122"/>
              </a:rPr>
              <a:t>基于存储结构的运算实现</a:t>
            </a:r>
            <a:r>
              <a:rPr lang="zh-CN" altLang="en-US" sz="2200" dirty="0">
                <a:latin typeface="楷体" panose="02010609060101010101" pitchFamily="49" charset="-122"/>
                <a:ea typeface="楷体" panose="02010609060101010101" pitchFamily="49" charset="-122"/>
              </a:rPr>
              <a:t>。        </a:t>
            </a:r>
          </a:p>
        </p:txBody>
      </p:sp>
      <p:sp>
        <p:nvSpPr>
          <p:cNvPr id="67591" name="Text Box 7"/>
          <p:cNvSpPr txBox="1">
            <a:spLocks noChangeArrowheads="1"/>
          </p:cNvSpPr>
          <p:nvPr/>
        </p:nvSpPr>
        <p:spPr bwMode="auto">
          <a:xfrm>
            <a:off x="1000100" y="3643314"/>
            <a:ext cx="7704137" cy="498598"/>
          </a:xfrm>
          <a:prstGeom prst="rect">
            <a:avLst/>
          </a:prstGeom>
          <a:noFill/>
          <a:ln w="9525" algn="ctr">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zh-CN" altLang="en-US">
                <a:solidFill>
                  <a:srgbClr val="3333FF"/>
                </a:solidFill>
                <a:latin typeface="楷体" panose="02010609060101010101" pitchFamily="49" charset="-122"/>
                <a:ea typeface="楷体" panose="02010609060101010101" pitchFamily="49" charset="-122"/>
              </a:rPr>
              <a:t>通常</a:t>
            </a:r>
            <a:r>
              <a:rPr lang="zh-CN" altLang="en-US" smtClean="0">
                <a:solidFill>
                  <a:srgbClr val="3333FF"/>
                </a:solidFill>
                <a:latin typeface="楷体" panose="02010609060101010101" pitchFamily="49" charset="-122"/>
                <a:ea typeface="楷体" panose="02010609060101010101" pitchFamily="49" charset="-122"/>
              </a:rPr>
              <a:t>把</a:t>
            </a:r>
            <a:r>
              <a:rPr lang="zh-CN" altLang="en-US" smtClean="0">
                <a:solidFill>
                  <a:srgbClr val="FF00FF"/>
                </a:solidFill>
                <a:latin typeface="楷体" panose="02010609060101010101" pitchFamily="49" charset="-122"/>
                <a:ea typeface="楷体" panose="02010609060101010101" pitchFamily="49" charset="-122"/>
              </a:rPr>
              <a:t>基于存储结构</a:t>
            </a:r>
            <a:r>
              <a:rPr lang="zh-CN" altLang="en-US" smtClean="0">
                <a:solidFill>
                  <a:srgbClr val="3333FF"/>
                </a:solidFill>
                <a:latin typeface="楷体" panose="02010609060101010101" pitchFamily="49" charset="-122"/>
                <a:ea typeface="楷体" panose="02010609060101010101" pitchFamily="49" charset="-122"/>
              </a:rPr>
              <a:t>的运算实现的步骤</a:t>
            </a:r>
            <a:r>
              <a:rPr lang="zh-CN" altLang="en-US" dirty="0">
                <a:solidFill>
                  <a:srgbClr val="3333FF"/>
                </a:solidFill>
                <a:latin typeface="楷体" panose="02010609060101010101" pitchFamily="49" charset="-122"/>
                <a:ea typeface="楷体" panose="02010609060101010101" pitchFamily="49" charset="-122"/>
              </a:rPr>
              <a:t>或过程称为</a:t>
            </a:r>
            <a:r>
              <a:rPr lang="zh-CN" altLang="en-US" dirty="0">
                <a:solidFill>
                  <a:srgbClr val="FF3300"/>
                </a:solidFill>
                <a:latin typeface="楷体" panose="02010609060101010101" pitchFamily="49" charset="-122"/>
                <a:ea typeface="楷体" panose="02010609060101010101" pitchFamily="49" charset="-122"/>
              </a:rPr>
              <a:t>算法</a:t>
            </a:r>
            <a:r>
              <a:rPr lang="zh-CN" altLang="en-US" dirty="0">
                <a:latin typeface="楷体" panose="02010609060101010101" pitchFamily="49" charset="-122"/>
                <a:ea typeface="楷体" panose="02010609060101010101" pitchFamily="49" charset="-122"/>
              </a:rPr>
              <a:t>。</a:t>
            </a:r>
          </a:p>
        </p:txBody>
      </p:sp>
      <p:sp>
        <p:nvSpPr>
          <p:cNvPr id="7" name="Rectangle 4" descr="新闻纸">
            <a:hlinkClick r:id="rId3" action="ppaction://hlinksldjump"/>
          </p:cNvPr>
          <p:cNvSpPr>
            <a:spLocks noChangeArrowheads="1"/>
          </p:cNvSpPr>
          <p:nvPr/>
        </p:nvSpPr>
        <p:spPr bwMode="auto">
          <a:xfrm>
            <a:off x="2285984" y="357166"/>
            <a:ext cx="4648200" cy="645160"/>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1.3 </a:t>
            </a:r>
            <a:r>
              <a:rPr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算法</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及其描述</a:t>
            </a:r>
            <a:r>
              <a:rPr lang="zh-CN" altLang="en-US" sz="36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rPr>
              <a:t> </a:t>
            </a:r>
          </a:p>
        </p:txBody>
      </p:sp>
      <p:grpSp>
        <p:nvGrpSpPr>
          <p:cNvPr id="13" name="组合 12"/>
          <p:cNvGrpSpPr/>
          <p:nvPr/>
        </p:nvGrpSpPr>
        <p:grpSpPr>
          <a:xfrm>
            <a:off x="1285852" y="4500570"/>
            <a:ext cx="6357982" cy="1000132"/>
            <a:chOff x="1285852" y="4857760"/>
            <a:chExt cx="6357982" cy="1000132"/>
          </a:xfrm>
        </p:grpSpPr>
        <p:sp>
          <p:nvSpPr>
            <p:cNvPr id="6" name="矩形 5"/>
            <p:cNvSpPr/>
            <p:nvPr/>
          </p:nvSpPr>
          <p:spPr>
            <a:xfrm>
              <a:off x="1285852" y="4857760"/>
              <a:ext cx="1357322" cy="100013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200" smtClean="0">
                  <a:solidFill>
                    <a:srgbClr val="3333FF"/>
                  </a:solidFill>
                  <a:latin typeface="仿宋" panose="02010609060101010101" pitchFamily="49" charset="-122"/>
                  <a:ea typeface="仿宋" panose="02010609060101010101" pitchFamily="49" charset="-122"/>
                </a:rPr>
                <a:t>运算功能</a:t>
              </a:r>
              <a:r>
                <a:rPr lang="zh-CN" altLang="en-US" sz="2200" dirty="0" smtClean="0">
                  <a:solidFill>
                    <a:srgbClr val="3333FF"/>
                  </a:solidFill>
                  <a:latin typeface="仿宋" panose="02010609060101010101" pitchFamily="49" charset="-122"/>
                  <a:ea typeface="仿宋" panose="02010609060101010101" pitchFamily="49" charset="-122"/>
                </a:rPr>
                <a:t>描述</a:t>
              </a:r>
              <a:endParaRPr lang="zh-CN" altLang="en-US" sz="2200" dirty="0">
                <a:solidFill>
                  <a:srgbClr val="3333FF"/>
                </a:solidFill>
                <a:latin typeface="仿宋" panose="02010609060101010101" pitchFamily="49" charset="-122"/>
                <a:ea typeface="仿宋" panose="02010609060101010101" pitchFamily="49" charset="-122"/>
              </a:endParaRPr>
            </a:p>
          </p:txBody>
        </p:sp>
        <p:sp>
          <p:nvSpPr>
            <p:cNvPr id="8" name="矩形 7"/>
            <p:cNvSpPr/>
            <p:nvPr/>
          </p:nvSpPr>
          <p:spPr>
            <a:xfrm>
              <a:off x="5143504" y="4929198"/>
              <a:ext cx="1428760" cy="928694"/>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200" smtClean="0">
                  <a:solidFill>
                    <a:srgbClr val="3333FF"/>
                  </a:solidFill>
                  <a:latin typeface="仿宋" panose="02010609060101010101" pitchFamily="49" charset="-122"/>
                  <a:ea typeface="仿宋" panose="02010609060101010101" pitchFamily="49" charset="-122"/>
                </a:rPr>
                <a:t>运算功能</a:t>
              </a:r>
              <a:r>
                <a:rPr lang="zh-CN" altLang="en-US" sz="2200" dirty="0" smtClean="0">
                  <a:solidFill>
                    <a:srgbClr val="3333FF"/>
                  </a:solidFill>
                  <a:latin typeface="仿宋" panose="02010609060101010101" pitchFamily="49" charset="-122"/>
                  <a:ea typeface="仿宋" panose="02010609060101010101" pitchFamily="49" charset="-122"/>
                </a:rPr>
                <a:t>实现</a:t>
              </a:r>
              <a:endParaRPr lang="zh-CN" altLang="en-US" sz="2200" dirty="0">
                <a:solidFill>
                  <a:srgbClr val="3333FF"/>
                </a:solidFill>
                <a:latin typeface="仿宋" panose="02010609060101010101" pitchFamily="49" charset="-122"/>
                <a:ea typeface="仿宋" panose="02010609060101010101" pitchFamily="49" charset="-122"/>
              </a:endParaRPr>
            </a:p>
          </p:txBody>
        </p:sp>
        <p:cxnSp>
          <p:nvCxnSpPr>
            <p:cNvPr id="10" name="直接箭头连接符 9"/>
            <p:cNvCxnSpPr>
              <a:endCxn id="8" idx="1"/>
            </p:cNvCxnSpPr>
            <p:nvPr/>
          </p:nvCxnSpPr>
          <p:spPr>
            <a:xfrm>
              <a:off x="2428860" y="5357826"/>
              <a:ext cx="2664000"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28926" y="4926939"/>
              <a:ext cx="1857388" cy="430887"/>
            </a:xfrm>
            <a:prstGeom prst="rect">
              <a:avLst/>
            </a:prstGeom>
            <a:noFill/>
          </p:spPr>
          <p:txBody>
            <a:bodyPr wrap="square" rtlCol="0">
              <a:spAutoFit/>
            </a:bodyPr>
            <a:lstStyle/>
            <a:p>
              <a:r>
                <a:rPr lang="zh-CN" altLang="en-US" sz="2000" smtClean="0">
                  <a:solidFill>
                    <a:srgbClr val="3333FF"/>
                  </a:solidFill>
                  <a:latin typeface="楷体" panose="02010609060101010101" pitchFamily="49" charset="-122"/>
                  <a:ea typeface="楷体" panose="02010609060101010101" pitchFamily="49" charset="-122"/>
                </a:rPr>
                <a:t>基于存储</a:t>
              </a:r>
              <a:r>
                <a:rPr lang="zh-CN" altLang="en-US" sz="2000" dirty="0" smtClean="0">
                  <a:solidFill>
                    <a:srgbClr val="3333FF"/>
                  </a:solidFill>
                  <a:latin typeface="楷体" panose="02010609060101010101" pitchFamily="49" charset="-122"/>
                  <a:ea typeface="楷体" panose="02010609060101010101" pitchFamily="49" charset="-122"/>
                </a:rPr>
                <a:t>结构</a:t>
              </a:r>
              <a:endParaRPr lang="zh-CN" altLang="en-US" sz="2000" dirty="0">
                <a:solidFill>
                  <a:srgbClr val="3333FF"/>
                </a:solidFill>
                <a:latin typeface="楷体" panose="02010609060101010101" pitchFamily="49" charset="-122"/>
                <a:ea typeface="楷体" panose="02010609060101010101" pitchFamily="49" charset="-122"/>
              </a:endParaRPr>
            </a:p>
          </p:txBody>
        </p:sp>
        <p:sp>
          <p:nvSpPr>
            <p:cNvPr id="12" name="椭圆形标注 11"/>
            <p:cNvSpPr/>
            <p:nvPr/>
          </p:nvSpPr>
          <p:spPr>
            <a:xfrm>
              <a:off x="6715140" y="4857760"/>
              <a:ext cx="928694" cy="571504"/>
            </a:xfrm>
            <a:prstGeom prst="wedgeEllipseCallout">
              <a:avLst>
                <a:gd name="adj1" fmla="val -82371"/>
                <a:gd name="adj2" fmla="val 55833"/>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zh-CN" altLang="en-US" sz="2000" dirty="0" smtClean="0">
                  <a:solidFill>
                    <a:srgbClr val="3333FF"/>
                  </a:solidFill>
                  <a:latin typeface="楷体" panose="02010609060101010101" pitchFamily="49" charset="-122"/>
                  <a:ea typeface="楷体" panose="02010609060101010101" pitchFamily="49" charset="-122"/>
                </a:rPr>
                <a:t>算法</a:t>
              </a:r>
              <a:endParaRPr lang="zh-CN" altLang="en-US" sz="2000" dirty="0">
                <a:solidFill>
                  <a:srgbClr val="3333FF"/>
                </a:solidFill>
                <a:latin typeface="楷体" panose="02010609060101010101" pitchFamily="49" charset="-122"/>
                <a:ea typeface="楷体" panose="02010609060101010101" pitchFamily="49" charset="-122"/>
              </a:endParaRPr>
            </a:p>
          </p:txBody>
        </p:sp>
      </p:grpSp>
      <p:sp>
        <p:nvSpPr>
          <p:cNvPr id="3" name="Text Box 10"/>
          <p:cNvSpPr txBox="1">
            <a:spLocks noChangeArrowheads="1"/>
          </p:cNvSpPr>
          <p:nvPr/>
        </p:nvSpPr>
        <p:spPr bwMode="auto">
          <a:xfrm>
            <a:off x="381000" y="1345565"/>
            <a:ext cx="4680585" cy="5232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、什么是算法</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幻灯片编号占位符 8"/>
          <p:cNvSpPr>
            <a:spLocks noGrp="1"/>
          </p:cNvSpPr>
          <p:nvPr>
            <p:ph type="sldNum" sz="quarter" idx="12"/>
          </p:nvPr>
        </p:nvSpPr>
        <p:spPr/>
        <p:txBody>
          <a:bodyPr/>
          <a:lstStyle/>
          <a:p>
            <a:fld id="{7AF016A1-9F15-429F-9EFD-84004B73C732}" type="slidenum">
              <a:rPr lang="en-US" altLang="zh-CN" smtClean="0"/>
              <a:t>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7591"/>
                                        </p:tgtEl>
                                        <p:attrNameLst>
                                          <p:attrName>style.visibility</p:attrName>
                                        </p:attrNameLst>
                                      </p:cBhvr>
                                      <p:to>
                                        <p:strVal val="visible"/>
                                      </p:to>
                                    </p:set>
                                    <p:anim calcmode="discrete" valueType="clr">
                                      <p:cBhvr override="childStyle">
                                        <p:cTn id="7" dur="80"/>
                                        <p:tgtEl>
                                          <p:spTgt spid="6759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91"/>
                                        </p:tgtEl>
                                        <p:attrNameLst>
                                          <p:attrName>fillcolor</p:attrName>
                                        </p:attrNameLst>
                                      </p:cBhvr>
                                      <p:tavLst>
                                        <p:tav tm="0">
                                          <p:val>
                                            <p:clrVal>
                                              <a:schemeClr val="accent2"/>
                                            </p:clrVal>
                                          </p:val>
                                        </p:tav>
                                        <p:tav tm="50000">
                                          <p:val>
                                            <p:clrVal>
                                              <a:schemeClr val="hlink"/>
                                            </p:clrVal>
                                          </p:val>
                                        </p:tav>
                                      </p:tavLst>
                                    </p:anim>
                                    <p:set>
                                      <p:cBhvr>
                                        <p:cTn id="9" dur="80"/>
                                        <p:tgtEl>
                                          <p:spTgt spid="6759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00113" y="981075"/>
            <a:ext cx="3802062" cy="457200"/>
          </a:xfrm>
          <a:prstGeom prst="rect">
            <a:avLst/>
          </a:prstGeom>
          <a:solidFill>
            <a:srgbClr val="6600CC"/>
          </a:solidFill>
          <a:ln w="9525">
            <a:noFill/>
            <a:miter lim="800000"/>
          </a:ln>
          <a:effectLst/>
        </p:spPr>
        <p:txBody>
          <a:bodyPr>
            <a:spAutoFit/>
          </a:bodyPr>
          <a:lstStyle/>
          <a:p>
            <a:pPr algn="ctr">
              <a:lnSpc>
                <a:spcPct val="100000"/>
              </a:lnSpc>
            </a:pPr>
            <a:r>
              <a:rPr lang="zh-CN" altLang="en-US" dirty="0">
                <a:solidFill>
                  <a:schemeClr val="bg1"/>
                </a:solidFill>
                <a:latin typeface="楷体" panose="02010609060101010101" pitchFamily="49" charset="-122"/>
                <a:ea typeface="楷体" panose="02010609060101010101" pitchFamily="49" charset="-122"/>
              </a:rPr>
              <a:t>算法的五个重要的特性</a:t>
            </a:r>
            <a:r>
              <a:rPr lang="zh-CN" altLang="en-US" b="0" dirty="0">
                <a:solidFill>
                  <a:schemeClr val="bg1"/>
                </a:solidFill>
                <a:latin typeface="楷体" panose="02010609060101010101" pitchFamily="49" charset="-122"/>
                <a:ea typeface="楷体" panose="02010609060101010101" pitchFamily="49" charset="-122"/>
              </a:rPr>
              <a:t> </a:t>
            </a:r>
          </a:p>
        </p:txBody>
      </p:sp>
      <p:sp>
        <p:nvSpPr>
          <p:cNvPr id="25603" name="Text Box 3"/>
          <p:cNvSpPr txBox="1">
            <a:spLocks noChangeArrowheads="1"/>
          </p:cNvSpPr>
          <p:nvPr/>
        </p:nvSpPr>
        <p:spPr bwMode="auto">
          <a:xfrm>
            <a:off x="1095375" y="1905000"/>
            <a:ext cx="6905625" cy="430887"/>
          </a:xfrm>
          <a:prstGeom prst="rect">
            <a:avLst/>
          </a:prstGeom>
          <a:noFill/>
          <a:ln w="9525">
            <a:noFill/>
            <a:miter lim="800000"/>
          </a:ln>
          <a:effectLst/>
        </p:spPr>
        <p:txBody>
          <a:bodyPr>
            <a:spAutoFit/>
          </a:bodyPr>
          <a:lstStyle/>
          <a:p>
            <a:pPr algn="l">
              <a:lnSpc>
                <a:spcPct val="100000"/>
              </a:lnSpc>
            </a:pPr>
            <a:r>
              <a:rPr lang="zh-CN" altLang="en-US" sz="2200" dirty="0">
                <a:solidFill>
                  <a:srgbClr val="3333FF"/>
                </a:solidFill>
                <a:ea typeface="楷体" panose="02010609060101010101" pitchFamily="49" charset="-122"/>
                <a:cs typeface="Times New Roman" panose="02020603050405020304" pitchFamily="18" charset="0"/>
              </a:rPr>
              <a:t>（</a:t>
            </a:r>
            <a:r>
              <a:rPr lang="en-US" altLang="zh-CN" sz="2200" dirty="0">
                <a:solidFill>
                  <a:srgbClr val="3333FF"/>
                </a:solidFill>
                <a:ea typeface="楷体" panose="02010609060101010101" pitchFamily="49" charset="-122"/>
                <a:cs typeface="Times New Roman" panose="02020603050405020304" pitchFamily="18" charset="0"/>
              </a:rPr>
              <a:t>1</a:t>
            </a:r>
            <a:r>
              <a:rPr lang="zh-CN" altLang="en-US" sz="2200" dirty="0">
                <a:solidFill>
                  <a:srgbClr val="3333FF"/>
                </a:solidFill>
                <a:ea typeface="楷体" panose="02010609060101010101" pitchFamily="49" charset="-122"/>
                <a:cs typeface="Times New Roman" panose="02020603050405020304" pitchFamily="18" charset="0"/>
              </a:rPr>
              <a:t>） </a:t>
            </a:r>
            <a:r>
              <a:rPr lang="zh-CN" altLang="en-US" sz="2200" dirty="0">
                <a:solidFill>
                  <a:srgbClr val="C00000"/>
                </a:solidFill>
                <a:ea typeface="楷体" panose="02010609060101010101" pitchFamily="49" charset="-122"/>
                <a:cs typeface="Times New Roman" panose="02020603050405020304" pitchFamily="18" charset="0"/>
              </a:rPr>
              <a:t>有穷性</a:t>
            </a:r>
            <a:r>
              <a:rPr lang="zh-CN" altLang="en-US" sz="2200" dirty="0">
                <a:solidFill>
                  <a:srgbClr val="3333FF"/>
                </a:solidFill>
                <a:ea typeface="楷体" panose="02010609060101010101" pitchFamily="49" charset="-122"/>
                <a:cs typeface="Times New Roman" panose="02020603050405020304" pitchFamily="18" charset="0"/>
              </a:rPr>
              <a:t>：在有穷步</a:t>
            </a:r>
            <a:r>
              <a:rPr lang="zh-CN" altLang="en-US" sz="2200">
                <a:solidFill>
                  <a:srgbClr val="3333FF"/>
                </a:solidFill>
                <a:ea typeface="楷体" panose="02010609060101010101" pitchFamily="49" charset="-122"/>
                <a:cs typeface="Times New Roman" panose="02020603050405020304" pitchFamily="18" charset="0"/>
              </a:rPr>
              <a:t>之后</a:t>
            </a:r>
            <a:r>
              <a:rPr lang="zh-CN" altLang="en-US" sz="2200" smtClean="0">
                <a:solidFill>
                  <a:srgbClr val="3333FF"/>
                </a:solidFill>
                <a:ea typeface="楷体" panose="02010609060101010101" pitchFamily="49" charset="-122"/>
                <a:cs typeface="Times New Roman" panose="02020603050405020304" pitchFamily="18" charset="0"/>
              </a:rPr>
              <a:t>结束，算法能够停机。</a:t>
            </a:r>
            <a:endParaRPr lang="zh-CN" altLang="en-US" sz="2200" dirty="0">
              <a:solidFill>
                <a:srgbClr val="3333FF"/>
              </a:solidFill>
              <a:ea typeface="楷体" panose="02010609060101010101" pitchFamily="49" charset="-122"/>
              <a:cs typeface="Times New Roman" panose="02020603050405020304" pitchFamily="18" charset="0"/>
            </a:endParaRPr>
          </a:p>
        </p:txBody>
      </p:sp>
      <p:sp>
        <p:nvSpPr>
          <p:cNvPr id="25604" name="Text Box 4"/>
          <p:cNvSpPr txBox="1">
            <a:spLocks noChangeArrowheads="1"/>
          </p:cNvSpPr>
          <p:nvPr/>
        </p:nvSpPr>
        <p:spPr bwMode="auto">
          <a:xfrm>
            <a:off x="1085850" y="2500306"/>
            <a:ext cx="6858000" cy="430887"/>
          </a:xfrm>
          <a:prstGeom prst="rect">
            <a:avLst/>
          </a:prstGeom>
          <a:noFill/>
          <a:ln w="9525">
            <a:noFill/>
            <a:miter lim="800000"/>
          </a:ln>
          <a:effectLst/>
        </p:spPr>
        <p:txBody>
          <a:bodyPr>
            <a:spAutoFit/>
          </a:bodyPr>
          <a:lstStyle/>
          <a:p>
            <a:pPr algn="l">
              <a:lnSpc>
                <a:spcPct val="100000"/>
              </a:lnSpc>
            </a:pPr>
            <a:r>
              <a:rPr lang="zh-CN" altLang="en-US" sz="2200" dirty="0">
                <a:solidFill>
                  <a:srgbClr val="3333FF"/>
                </a:solidFill>
                <a:ea typeface="楷体" panose="02010609060101010101" pitchFamily="49" charset="-122"/>
                <a:cs typeface="Times New Roman" panose="02020603050405020304" pitchFamily="18" charset="0"/>
              </a:rPr>
              <a:t>（</a:t>
            </a:r>
            <a:r>
              <a:rPr lang="en-US" altLang="zh-CN" sz="2200" dirty="0">
                <a:solidFill>
                  <a:srgbClr val="3333FF"/>
                </a:solidFill>
                <a:ea typeface="楷体" panose="02010609060101010101" pitchFamily="49" charset="-122"/>
                <a:cs typeface="Times New Roman" panose="02020603050405020304" pitchFamily="18" charset="0"/>
              </a:rPr>
              <a:t>2</a:t>
            </a:r>
            <a:r>
              <a:rPr lang="zh-CN" altLang="en-US" sz="2200" dirty="0">
                <a:solidFill>
                  <a:srgbClr val="3333FF"/>
                </a:solidFill>
                <a:ea typeface="楷体" panose="02010609060101010101" pitchFamily="49" charset="-122"/>
                <a:cs typeface="Times New Roman" panose="02020603050405020304" pitchFamily="18" charset="0"/>
              </a:rPr>
              <a:t>） </a:t>
            </a:r>
            <a:r>
              <a:rPr lang="zh-CN" altLang="en-US" sz="2200" dirty="0">
                <a:solidFill>
                  <a:srgbClr val="C00000"/>
                </a:solidFill>
                <a:ea typeface="楷体" panose="02010609060101010101" pitchFamily="49" charset="-122"/>
                <a:cs typeface="Times New Roman" panose="02020603050405020304" pitchFamily="18" charset="0"/>
              </a:rPr>
              <a:t>确定性</a:t>
            </a:r>
            <a:r>
              <a:rPr lang="zh-CN" altLang="en-US" sz="2200" dirty="0">
                <a:solidFill>
                  <a:srgbClr val="3333FF"/>
                </a:solidFill>
                <a:ea typeface="楷体" panose="02010609060101010101" pitchFamily="49" charset="-122"/>
                <a:cs typeface="Times New Roman" panose="02020603050405020304" pitchFamily="18" charset="0"/>
              </a:rPr>
              <a:t>：无二义性。 </a:t>
            </a:r>
          </a:p>
        </p:txBody>
      </p:sp>
      <p:sp>
        <p:nvSpPr>
          <p:cNvPr id="25606" name="Text Box 6"/>
          <p:cNvSpPr txBox="1">
            <a:spLocks noChangeArrowheads="1"/>
          </p:cNvSpPr>
          <p:nvPr/>
        </p:nvSpPr>
        <p:spPr bwMode="auto">
          <a:xfrm>
            <a:off x="1043608" y="3789040"/>
            <a:ext cx="2895600" cy="430887"/>
          </a:xfrm>
          <a:prstGeom prst="rect">
            <a:avLst/>
          </a:prstGeom>
          <a:noFill/>
          <a:ln w="9525">
            <a:noFill/>
            <a:miter lim="800000"/>
          </a:ln>
          <a:effectLst/>
        </p:spPr>
        <p:txBody>
          <a:bodyPr>
            <a:spAutoFit/>
          </a:bodyPr>
          <a:lstStyle/>
          <a:p>
            <a:pPr algn="l">
              <a:lnSpc>
                <a:spcPct val="100000"/>
              </a:lnSpc>
            </a:pPr>
            <a:r>
              <a:rPr lang="zh-CN" altLang="en-US" sz="2200">
                <a:solidFill>
                  <a:srgbClr val="3333FF"/>
                </a:solidFill>
                <a:ea typeface="楷体" panose="02010609060101010101" pitchFamily="49" charset="-122"/>
                <a:cs typeface="Times New Roman" panose="02020603050405020304" pitchFamily="18" charset="0"/>
              </a:rPr>
              <a:t>（</a:t>
            </a:r>
            <a:r>
              <a:rPr lang="en-US" altLang="zh-CN" sz="2200">
                <a:solidFill>
                  <a:srgbClr val="3333FF"/>
                </a:solidFill>
                <a:ea typeface="楷体" panose="02010609060101010101" pitchFamily="49" charset="-122"/>
                <a:cs typeface="Times New Roman" panose="02020603050405020304" pitchFamily="18" charset="0"/>
              </a:rPr>
              <a:t>4</a:t>
            </a:r>
            <a:r>
              <a:rPr lang="zh-CN" altLang="en-US" sz="2200">
                <a:solidFill>
                  <a:srgbClr val="3333FF"/>
                </a:solidFill>
                <a:ea typeface="楷体" panose="02010609060101010101" pitchFamily="49" charset="-122"/>
                <a:cs typeface="Times New Roman" panose="02020603050405020304" pitchFamily="18" charset="0"/>
              </a:rPr>
              <a:t>） </a:t>
            </a:r>
            <a:r>
              <a:rPr lang="zh-CN" altLang="en-US" sz="2200">
                <a:solidFill>
                  <a:srgbClr val="C00000"/>
                </a:solidFill>
                <a:ea typeface="楷体" panose="02010609060101010101" pitchFamily="49" charset="-122"/>
                <a:cs typeface="Times New Roman" panose="02020603050405020304" pitchFamily="18" charset="0"/>
              </a:rPr>
              <a:t>有输入</a:t>
            </a:r>
            <a:r>
              <a:rPr lang="zh-CN" altLang="en-US" sz="2200">
                <a:solidFill>
                  <a:srgbClr val="3333FF"/>
                </a:solidFill>
                <a:ea typeface="楷体" panose="02010609060101010101" pitchFamily="49" charset="-122"/>
                <a:cs typeface="Times New Roman" panose="02020603050405020304" pitchFamily="18" charset="0"/>
              </a:rPr>
              <a:t> </a:t>
            </a:r>
          </a:p>
        </p:txBody>
      </p:sp>
      <p:sp>
        <p:nvSpPr>
          <p:cNvPr id="25607" name="Text Box 7"/>
          <p:cNvSpPr txBox="1">
            <a:spLocks noChangeArrowheads="1"/>
          </p:cNvSpPr>
          <p:nvPr/>
        </p:nvSpPr>
        <p:spPr bwMode="auto">
          <a:xfrm>
            <a:off x="1043608" y="4455799"/>
            <a:ext cx="3505200" cy="430887"/>
          </a:xfrm>
          <a:prstGeom prst="rect">
            <a:avLst/>
          </a:prstGeom>
          <a:noFill/>
          <a:ln w="9525">
            <a:noFill/>
            <a:miter lim="800000"/>
          </a:ln>
          <a:effectLst/>
        </p:spPr>
        <p:txBody>
          <a:bodyPr>
            <a:spAutoFit/>
          </a:bodyPr>
          <a:lstStyle/>
          <a:p>
            <a:pPr algn="l">
              <a:lnSpc>
                <a:spcPct val="100000"/>
              </a:lnSpc>
            </a:pPr>
            <a:r>
              <a:rPr lang="zh-CN" altLang="en-US" sz="2200">
                <a:solidFill>
                  <a:srgbClr val="3333FF"/>
                </a:solidFill>
                <a:ea typeface="楷体" panose="02010609060101010101" pitchFamily="49" charset="-122"/>
                <a:cs typeface="Times New Roman" panose="02020603050405020304" pitchFamily="18" charset="0"/>
              </a:rPr>
              <a:t>（</a:t>
            </a:r>
            <a:r>
              <a:rPr lang="en-US" altLang="zh-CN" sz="2200">
                <a:solidFill>
                  <a:srgbClr val="3333FF"/>
                </a:solidFill>
                <a:ea typeface="楷体" panose="02010609060101010101" pitchFamily="49" charset="-122"/>
                <a:cs typeface="Times New Roman" panose="02020603050405020304" pitchFamily="18" charset="0"/>
              </a:rPr>
              <a:t>5</a:t>
            </a:r>
            <a:r>
              <a:rPr lang="zh-CN" altLang="en-US" sz="2200">
                <a:solidFill>
                  <a:srgbClr val="3333FF"/>
                </a:solidFill>
                <a:ea typeface="楷体" panose="02010609060101010101" pitchFamily="49" charset="-122"/>
                <a:cs typeface="Times New Roman" panose="02020603050405020304" pitchFamily="18" charset="0"/>
              </a:rPr>
              <a:t>） </a:t>
            </a:r>
            <a:r>
              <a:rPr lang="zh-CN" altLang="en-US" sz="2200">
                <a:solidFill>
                  <a:srgbClr val="C00000"/>
                </a:solidFill>
                <a:ea typeface="楷体" panose="02010609060101010101" pitchFamily="49" charset="-122"/>
                <a:cs typeface="Times New Roman" panose="02020603050405020304" pitchFamily="18" charset="0"/>
              </a:rPr>
              <a:t>有输出</a:t>
            </a:r>
            <a:r>
              <a:rPr lang="zh-CN" altLang="en-US" sz="2200">
                <a:solidFill>
                  <a:srgbClr val="3333FF"/>
                </a:solidFill>
                <a:ea typeface="楷体" panose="02010609060101010101" pitchFamily="49" charset="-122"/>
                <a:cs typeface="Times New Roman" panose="02020603050405020304" pitchFamily="18" charset="0"/>
              </a:rPr>
              <a:t> </a:t>
            </a:r>
          </a:p>
        </p:txBody>
      </p:sp>
      <p:sp>
        <p:nvSpPr>
          <p:cNvPr id="62469" name="AutoShape 5"/>
          <p:cNvSpPr/>
          <p:nvPr/>
        </p:nvSpPr>
        <p:spPr bwMode="auto">
          <a:xfrm>
            <a:off x="3086710" y="3955733"/>
            <a:ext cx="215900" cy="792000"/>
          </a:xfrm>
          <a:prstGeom prst="rightBrace">
            <a:avLst>
              <a:gd name="adj1" fmla="val 38909"/>
              <a:gd name="adj2" fmla="val 50000"/>
            </a:avLst>
          </a:prstGeom>
          <a:noFill/>
          <a:ln w="28575">
            <a:solidFill>
              <a:srgbClr val="FF00FF"/>
            </a:solidFill>
            <a:round/>
          </a:ln>
          <a:effectLst/>
        </p:spPr>
        <p:txBody>
          <a:bodyPr wrap="none" anchor="ctr"/>
          <a:lstStyle/>
          <a:p>
            <a:endParaRPr lang="zh-CN" altLang="en-US"/>
          </a:p>
        </p:txBody>
      </p:sp>
      <p:sp>
        <p:nvSpPr>
          <p:cNvPr id="62470" name="Text Box 6"/>
          <p:cNvSpPr txBox="1">
            <a:spLocks noChangeArrowheads="1"/>
          </p:cNvSpPr>
          <p:nvPr/>
        </p:nvSpPr>
        <p:spPr bwMode="auto">
          <a:xfrm>
            <a:off x="3362945" y="4106540"/>
            <a:ext cx="2952750" cy="430887"/>
          </a:xfrm>
          <a:prstGeom prst="rect">
            <a:avLst/>
          </a:prstGeom>
          <a:noFill/>
          <a:ln w="9525">
            <a:noFill/>
            <a:miter lim="800000"/>
          </a:ln>
          <a:effectLst/>
        </p:spPr>
        <p:txBody>
          <a:bodyPr>
            <a:spAutoFit/>
          </a:bodyPr>
          <a:lstStyle/>
          <a:p>
            <a:pPr>
              <a:lnSpc>
                <a:spcPct val="100000"/>
              </a:lnSpc>
            </a:pPr>
            <a:r>
              <a:rPr kumimoji="0" lang="zh-CN" altLang="en-US" sz="2200" dirty="0">
                <a:solidFill>
                  <a:srgbClr val="3333FF"/>
                </a:solidFill>
                <a:ea typeface="楷体" panose="02010609060101010101" pitchFamily="49" charset="-122"/>
                <a:cs typeface="Times New Roman" panose="02020603050405020304" pitchFamily="18" charset="0"/>
              </a:rPr>
              <a:t>表示存在数据处理</a:t>
            </a:r>
          </a:p>
        </p:txBody>
      </p:sp>
      <p:sp>
        <p:nvSpPr>
          <p:cNvPr id="11" name="Text Box 5"/>
          <p:cNvSpPr txBox="1">
            <a:spLocks noChangeArrowheads="1"/>
          </p:cNvSpPr>
          <p:nvPr/>
        </p:nvSpPr>
        <p:spPr bwMode="auto">
          <a:xfrm>
            <a:off x="1071538" y="3159248"/>
            <a:ext cx="7397777" cy="374461"/>
          </a:xfrm>
          <a:prstGeom prst="rect">
            <a:avLst/>
          </a:prstGeom>
          <a:noFill/>
          <a:ln w="9525">
            <a:noFill/>
            <a:miter lim="800000"/>
          </a:ln>
          <a:effectLst/>
        </p:spPr>
        <p:txBody>
          <a:bodyPr wrap="square">
            <a:spAutoFit/>
          </a:bodyPr>
          <a:lstStyle/>
          <a:p>
            <a:pPr algn="l">
              <a:lnSpc>
                <a:spcPts val="2200"/>
              </a:lnSpc>
            </a:pPr>
            <a:r>
              <a:rPr lang="zh-CN" altLang="en-US" sz="2200" dirty="0">
                <a:solidFill>
                  <a:srgbClr val="3333FF"/>
                </a:solidFill>
                <a:ea typeface="楷体" panose="02010609060101010101" pitchFamily="49" charset="-122"/>
                <a:cs typeface="Times New Roman" panose="02020603050405020304" pitchFamily="18" charset="0"/>
              </a:rPr>
              <a:t>（</a:t>
            </a:r>
            <a:r>
              <a:rPr lang="en-US" altLang="zh-CN" sz="2200" dirty="0">
                <a:solidFill>
                  <a:srgbClr val="3333FF"/>
                </a:solidFill>
                <a:ea typeface="楷体" panose="02010609060101010101" pitchFamily="49" charset="-122"/>
                <a:cs typeface="Times New Roman" panose="02020603050405020304" pitchFamily="18" charset="0"/>
              </a:rPr>
              <a:t>3</a:t>
            </a:r>
            <a:r>
              <a:rPr lang="zh-CN" altLang="en-US" sz="2200" dirty="0">
                <a:solidFill>
                  <a:srgbClr val="3333FF"/>
                </a:solidFill>
                <a:ea typeface="楷体" panose="02010609060101010101" pitchFamily="49" charset="-122"/>
                <a:cs typeface="Times New Roman" panose="02020603050405020304" pitchFamily="18" charset="0"/>
              </a:rPr>
              <a:t>） </a:t>
            </a:r>
            <a:r>
              <a:rPr lang="zh-CN" altLang="en-US" sz="2200" dirty="0">
                <a:solidFill>
                  <a:srgbClr val="C00000"/>
                </a:solidFill>
                <a:ea typeface="楷体" panose="02010609060101010101" pitchFamily="49" charset="-122"/>
                <a:cs typeface="Times New Roman" panose="02020603050405020304" pitchFamily="18" charset="0"/>
              </a:rPr>
              <a:t>可行性</a:t>
            </a:r>
            <a:r>
              <a:rPr lang="zh-CN" altLang="en-US" sz="2200" dirty="0">
                <a:solidFill>
                  <a:srgbClr val="3333FF"/>
                </a:solidFill>
                <a:ea typeface="楷体" panose="02010609060101010101" pitchFamily="49" charset="-122"/>
                <a:cs typeface="Times New Roman" panose="02020603050405020304" pitchFamily="18" charset="0"/>
              </a:rPr>
              <a:t>：可通过基本运算有限次执行来</a:t>
            </a:r>
            <a:r>
              <a:rPr lang="zh-CN" altLang="en-US" sz="2200" dirty="0" smtClean="0">
                <a:solidFill>
                  <a:srgbClr val="3333FF"/>
                </a:solidFill>
                <a:ea typeface="楷体" panose="02010609060101010101" pitchFamily="49" charset="-122"/>
                <a:cs typeface="Times New Roman" panose="02020603050405020304" pitchFamily="18" charset="0"/>
              </a:rPr>
              <a:t>实现。</a:t>
            </a:r>
            <a:endParaRPr lang="zh-CN" altLang="en-US" sz="2200" dirty="0">
              <a:solidFill>
                <a:srgbClr val="3333FF"/>
              </a:solidFill>
              <a:ea typeface="楷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188640"/>
            <a:ext cx="8001056" cy="892552"/>
          </a:xfrm>
          <a:prstGeom prst="rect">
            <a:avLst/>
          </a:prstGeom>
          <a:noFill/>
          <a:ln w="9525">
            <a:noFill/>
            <a:miter lim="800000"/>
          </a:ln>
          <a:effectLst/>
        </p:spPr>
        <p:txBody>
          <a:bodyPr wrap="square">
            <a:spAutoFit/>
          </a:bodyPr>
          <a:lstStyle/>
          <a:p>
            <a:pPr algn="just">
              <a:lnSpc>
                <a:spcPct val="100000"/>
              </a:lnSpc>
            </a:pPr>
            <a:r>
              <a:rPr lang="en-US" altLang="zh-CN" sz="2800" dirty="0" smtClean="0">
                <a:solidFill>
                  <a:srgbClr val="FF0000"/>
                </a:solidFill>
                <a:ea typeface="楷体" panose="02010609060101010101" pitchFamily="49" charset="-122"/>
                <a:cs typeface="Times New Roman" panose="02020603050405020304" pitchFamily="18" charset="0"/>
              </a:rPr>
              <a:t>      </a:t>
            </a:r>
            <a:r>
              <a:rPr lang="en-US" altLang="zh-CN"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solidFill>
                  <a:srgbClr val="FF0000"/>
                </a:solidFill>
                <a:ea typeface="楷体" panose="02010609060101010101" pitchFamily="49" charset="-122"/>
                <a:cs typeface="Times New Roman" panose="02020603050405020304" pitchFamily="18" charset="0"/>
              </a:rPr>
              <a:t>例（补充）</a:t>
            </a:r>
            <a:r>
              <a:rPr lang="en-US" altLang="zh-CN"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a:solidFill>
                  <a:srgbClr val="3333FF"/>
                </a:solidFill>
                <a:ea typeface="楷体" panose="02010609060101010101" pitchFamily="49" charset="-122"/>
                <a:cs typeface="Times New Roman" panose="02020603050405020304" pitchFamily="18" charset="0"/>
              </a:rPr>
              <a:t>考虑下列两段</a:t>
            </a:r>
            <a:r>
              <a:rPr lang="zh-CN" altLang="en-US" dirty="0" smtClean="0">
                <a:solidFill>
                  <a:srgbClr val="FF00FF"/>
                </a:solidFill>
                <a:ea typeface="楷体" panose="02010609060101010101" pitchFamily="49" charset="-122"/>
                <a:cs typeface="Times New Roman" panose="02020603050405020304" pitchFamily="18" charset="0"/>
              </a:rPr>
              <a:t>描述</a:t>
            </a:r>
            <a:r>
              <a:rPr lang="zh-CN" altLang="en-US" dirty="0" smtClean="0">
                <a:solidFill>
                  <a:srgbClr val="3333FF"/>
                </a:solidFill>
                <a:ea typeface="楷体" panose="02010609060101010101" pitchFamily="49" charset="-122"/>
                <a:cs typeface="Times New Roman" panose="02020603050405020304" pitchFamily="18" charset="0"/>
              </a:rPr>
              <a:t>，这两段描述均不能满足算法的特性，试问它们违反了哪些特性？</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3" name="Text Box 2"/>
          <p:cNvSpPr txBox="1">
            <a:spLocks noChangeArrowheads="1"/>
          </p:cNvSpPr>
          <p:nvPr/>
        </p:nvSpPr>
        <p:spPr bwMode="auto">
          <a:xfrm>
            <a:off x="1283265" y="1514854"/>
            <a:ext cx="2928958" cy="2464878"/>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80000"/>
              </a:lnSpc>
            </a:pP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exam1</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pP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a:t>
            </a:r>
          </a:p>
          <a:p>
            <a:pPr algn="just">
              <a:lnSpc>
                <a:spcPct val="80000"/>
              </a:lnSpc>
            </a:pP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n%2</a:t>
            </a:r>
            <a:r>
              <a:rPr lang="zh-CN" altLang="en-US"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0)    </a:t>
            </a:r>
          </a:p>
          <a:p>
            <a:pPr algn="just">
              <a:lnSpc>
                <a:spcPct val="80000"/>
              </a:lnSpc>
            </a:pP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n+2</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pP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33CC"/>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("%d\n</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80000"/>
              </a:lnSpc>
            </a:pP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右大括号 3"/>
          <p:cNvSpPr/>
          <p:nvPr/>
        </p:nvSpPr>
        <p:spPr>
          <a:xfrm>
            <a:off x="4475532" y="1599027"/>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761284" y="2204536"/>
            <a:ext cx="3357586" cy="769441"/>
          </a:xfrm>
          <a:prstGeom prst="rect">
            <a:avLst/>
          </a:prstGeom>
          <a:noFill/>
        </p:spPr>
        <p:txBody>
          <a:bodyPr wrap="square" rtlCol="0">
            <a:spAutoFit/>
          </a:bodyPr>
          <a:lstStyle/>
          <a:p>
            <a:r>
              <a:rPr lang="zh-CN" altLang="en-US" sz="2000" dirty="0" smtClean="0">
                <a:solidFill>
                  <a:srgbClr val="3333FF"/>
                </a:solidFill>
                <a:ea typeface="楷体" panose="02010609060101010101" pitchFamily="49" charset="-122"/>
                <a:cs typeface="Times New Roman" panose="02020603050405020304" pitchFamily="18" charset="0"/>
              </a:rPr>
              <a:t>其中有一个死循环，违反了算法的</a:t>
            </a:r>
            <a:r>
              <a:rPr lang="zh-CN" altLang="en-US" sz="2000" dirty="0" smtClean="0">
                <a:solidFill>
                  <a:srgbClr val="FF3300"/>
                </a:solidFill>
                <a:ea typeface="楷体" panose="02010609060101010101" pitchFamily="49" charset="-122"/>
                <a:cs typeface="Times New Roman" panose="02020603050405020304" pitchFamily="18" charset="0"/>
              </a:rPr>
              <a:t>有穷性</a:t>
            </a:r>
            <a:r>
              <a:rPr lang="zh-CN" altLang="en-US" sz="2000" dirty="0" smtClean="0">
                <a:solidFill>
                  <a:srgbClr val="3333FF"/>
                </a:solidFill>
                <a:ea typeface="楷体" panose="02010609060101010101" pitchFamily="49" charset="-122"/>
                <a:cs typeface="Times New Roman" panose="02020603050405020304" pitchFamily="18" charset="0"/>
              </a:rPr>
              <a:t>特性。</a:t>
            </a:r>
            <a:endParaRPr lang="zh-CN" altLang="en-US" sz="2000" dirty="0">
              <a:solidFill>
                <a:srgbClr val="3333FF"/>
              </a:solidFill>
              <a:ea typeface="楷体" panose="02010609060101010101" pitchFamily="49" charset="-122"/>
              <a:cs typeface="Times New Roman" panose="02020603050405020304" pitchFamily="18" charset="0"/>
            </a:endParaRPr>
          </a:p>
        </p:txBody>
      </p:sp>
      <p:sp>
        <p:nvSpPr>
          <p:cNvPr id="6" name="TextBox 5"/>
          <p:cNvSpPr txBox="1"/>
          <p:nvPr/>
        </p:nvSpPr>
        <p:spPr>
          <a:xfrm>
            <a:off x="35687" y="1099778"/>
            <a:ext cx="2571768" cy="338554"/>
          </a:xfrm>
          <a:prstGeom prst="rect">
            <a:avLst/>
          </a:prstGeom>
          <a:noFill/>
        </p:spPr>
        <p:txBody>
          <a:bodyPr wrap="square" rtlCol="0">
            <a:spAutoFit/>
          </a:bodyPr>
          <a:lstStyle/>
          <a:p>
            <a:r>
              <a:rPr lang="zh-CN" altLang="en-US" sz="2000" dirty="0" smtClean="0">
                <a:solidFill>
                  <a:srgbClr val="3333FF"/>
                </a:solidFill>
                <a:latin typeface="微软雅黑" panose="020B0503020204020204" charset="-122"/>
                <a:ea typeface="微软雅黑" panose="020B0503020204020204" charset="-122"/>
                <a:cs typeface="Times New Roman" panose="02020603050405020304" pitchFamily="18" charset="0"/>
              </a:rPr>
              <a:t>（</a:t>
            </a:r>
            <a:r>
              <a:rPr lang="en-US" altLang="zh-CN" sz="2000" dirty="0" smtClean="0">
                <a:solidFill>
                  <a:srgbClr val="3333FF"/>
                </a:solidFill>
                <a:latin typeface="微软雅黑" panose="020B0503020204020204" charset="-122"/>
                <a:ea typeface="微软雅黑" panose="020B0503020204020204" charset="-122"/>
                <a:cs typeface="Times New Roman" panose="02020603050405020304" pitchFamily="18" charset="0"/>
              </a:rPr>
              <a:t>1</a:t>
            </a:r>
            <a:r>
              <a:rPr lang="zh-CN" altLang="en-US" sz="2000" dirty="0" smtClean="0">
                <a:solidFill>
                  <a:srgbClr val="3333FF"/>
                </a:solidFill>
                <a:latin typeface="微软雅黑" panose="020B0503020204020204" charset="-122"/>
                <a:ea typeface="微软雅黑" panose="020B0503020204020204" charset="-122"/>
                <a:cs typeface="Times New Roman" panose="02020603050405020304" pitchFamily="18" charset="0"/>
              </a:rPr>
              <a:t>）描述一</a:t>
            </a:r>
          </a:p>
        </p:txBody>
      </p:sp>
      <p:grpSp>
        <p:nvGrpSpPr>
          <p:cNvPr id="14" name="组合 13"/>
          <p:cNvGrpSpPr/>
          <p:nvPr/>
        </p:nvGrpSpPr>
        <p:grpSpPr>
          <a:xfrm>
            <a:off x="5323783" y="4578069"/>
            <a:ext cx="3387482" cy="2071702"/>
            <a:chOff x="4618408" y="4578069"/>
            <a:chExt cx="3701114" cy="2071702"/>
          </a:xfrm>
        </p:grpSpPr>
        <p:sp>
          <p:nvSpPr>
            <p:cNvPr id="8" name="右大括号 7"/>
            <p:cNvSpPr/>
            <p:nvPr/>
          </p:nvSpPr>
          <p:spPr>
            <a:xfrm>
              <a:off x="4618408" y="4578069"/>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3"/>
            <p:cNvSpPr txBox="1"/>
            <p:nvPr/>
          </p:nvSpPr>
          <p:spPr>
            <a:xfrm>
              <a:off x="4961936" y="5157192"/>
              <a:ext cx="3357586" cy="769441"/>
            </a:xfrm>
            <a:prstGeom prst="rect">
              <a:avLst/>
            </a:prstGeom>
            <a:noFill/>
          </p:spPr>
          <p:txBody>
            <a:bodyPr wrap="square" rtlCol="0">
              <a:spAutoFit/>
            </a:bodyPr>
            <a:lstStyle/>
            <a:p>
              <a:r>
                <a:rPr lang="zh-CN" altLang="en-US" sz="2000" dirty="0" smtClean="0">
                  <a:solidFill>
                    <a:srgbClr val="3333FF"/>
                  </a:solidFill>
                  <a:latin typeface="楷体" panose="02010609060101010101" pitchFamily="49" charset="-122"/>
                  <a:ea typeface="楷体" panose="02010609060101010101" pitchFamily="49" charset="-122"/>
                </a:rPr>
                <a:t>其中包含除零错误，违反了算法的</a:t>
              </a:r>
              <a:r>
                <a:rPr lang="zh-CN" altLang="en-US" sz="2000" dirty="0" smtClean="0">
                  <a:solidFill>
                    <a:srgbClr val="FF3300"/>
                  </a:solidFill>
                  <a:latin typeface="楷体" panose="02010609060101010101" pitchFamily="49" charset="-122"/>
                  <a:ea typeface="楷体" panose="02010609060101010101" pitchFamily="49" charset="-122"/>
                </a:rPr>
                <a:t>可行性</a:t>
              </a:r>
              <a:r>
                <a:rPr lang="zh-CN" altLang="en-US" sz="2000" dirty="0" smtClean="0">
                  <a:solidFill>
                    <a:srgbClr val="3333FF"/>
                  </a:solidFill>
                  <a:latin typeface="楷体" panose="02010609060101010101" pitchFamily="49" charset="-122"/>
                  <a:ea typeface="楷体" panose="02010609060101010101" pitchFamily="49" charset="-122"/>
                </a:rPr>
                <a:t>特性</a:t>
              </a:r>
              <a:endParaRPr lang="zh-CN" altLang="en-US" sz="2000" dirty="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13" name="组合 12"/>
          <p:cNvGrpSpPr/>
          <p:nvPr/>
        </p:nvGrpSpPr>
        <p:grpSpPr>
          <a:xfrm>
            <a:off x="152913" y="4122885"/>
            <a:ext cx="4851135" cy="2686772"/>
            <a:chOff x="152913" y="4122885"/>
            <a:chExt cx="4275071" cy="2686772"/>
          </a:xfrm>
        </p:grpSpPr>
        <p:sp>
          <p:nvSpPr>
            <p:cNvPr id="7" name="Text Box 2"/>
            <p:cNvSpPr txBox="1">
              <a:spLocks noChangeArrowheads="1"/>
            </p:cNvSpPr>
            <p:nvPr/>
          </p:nvSpPr>
          <p:spPr bwMode="auto">
            <a:xfrm>
              <a:off x="1000100" y="4437112"/>
              <a:ext cx="3427884" cy="2372545"/>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100000"/>
                </a:lnSpc>
                <a:spcBef>
                  <a:spcPts val="0"/>
                </a:spcBef>
              </a:pP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exam2</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spcBef>
                  <a:spcPts val="0"/>
                </a:spcBef>
              </a:pP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x</a:t>
              </a:r>
              <a:r>
                <a:rPr lang="zh-CN" altLang="en-US"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spcBef>
                  <a:spcPts val="0"/>
                </a:spcBef>
              </a:pP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y=0</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spcBef>
                  <a:spcPts val="0"/>
                </a:spcBef>
              </a:pP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x=5/y</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spcBef>
                  <a:spcPts val="0"/>
                </a:spcBef>
              </a:pP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%d\n"</a:t>
              </a:r>
              <a:r>
                <a:rPr lang="zh-CN" altLang="en-US"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spcBef>
                  <a:spcPts val="0"/>
                </a:spcBef>
              </a:pP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4"/>
            <p:cNvSpPr txBox="1"/>
            <p:nvPr/>
          </p:nvSpPr>
          <p:spPr>
            <a:xfrm>
              <a:off x="152913" y="4122885"/>
              <a:ext cx="2357454" cy="338554"/>
            </a:xfrm>
            <a:prstGeom prst="rect">
              <a:avLst/>
            </a:prstGeom>
            <a:noFill/>
          </p:spPr>
          <p:txBody>
            <a:bodyPr wrap="square" rtlCol="0">
              <a:spAutoFit/>
            </a:bodyPr>
            <a:lstStyle/>
            <a:p>
              <a:r>
                <a:rPr lang="zh-CN" altLang="en-US" sz="2000" dirty="0" smtClean="0">
                  <a:solidFill>
                    <a:srgbClr val="3333FF"/>
                  </a:solidFill>
                  <a:latin typeface="微软雅黑" panose="020B0503020204020204" charset="-122"/>
                  <a:ea typeface="微软雅黑" panose="020B0503020204020204" charset="-122"/>
                  <a:cs typeface="Times New Roman" panose="02020603050405020304" pitchFamily="18" charset="0"/>
                </a:rPr>
                <a:t>（</a:t>
              </a:r>
              <a:r>
                <a:rPr lang="en-US" altLang="zh-CN" sz="2000" dirty="0" smtClean="0">
                  <a:solidFill>
                    <a:srgbClr val="3333FF"/>
                  </a:solidFill>
                  <a:latin typeface="微软雅黑" panose="020B0503020204020204" charset="-122"/>
                  <a:ea typeface="微软雅黑" panose="020B0503020204020204" charset="-122"/>
                  <a:cs typeface="Times New Roman" panose="02020603050405020304" pitchFamily="18" charset="0"/>
                </a:rPr>
                <a:t>2</a:t>
              </a:r>
              <a:r>
                <a:rPr lang="zh-CN" altLang="en-US" sz="2000" dirty="0" smtClean="0">
                  <a:solidFill>
                    <a:srgbClr val="3333FF"/>
                  </a:solidFill>
                  <a:latin typeface="微软雅黑" panose="020B0503020204020204" charset="-122"/>
                  <a:ea typeface="微软雅黑" panose="020B0503020204020204" charset="-122"/>
                  <a:cs typeface="Times New Roman" panose="02020603050405020304" pitchFamily="18" charset="0"/>
                </a:rPr>
                <a:t>） 描述二</a:t>
              </a:r>
              <a:endParaRPr lang="zh-CN" altLang="en-US" sz="2000" dirty="0">
                <a:solidFill>
                  <a:srgbClr val="3333FF"/>
                </a:solidFill>
                <a:latin typeface="微软雅黑" panose="020B0503020204020204" charset="-122"/>
                <a:ea typeface="微软雅黑" panose="020B0503020204020204" charset="-122"/>
              </a:endParaRPr>
            </a:p>
          </p:txBody>
        </p:sp>
      </p:grpSp>
      <p:sp>
        <p:nvSpPr>
          <p:cNvPr id="12" name="椭圆形标注 11"/>
          <p:cNvSpPr/>
          <p:nvPr/>
        </p:nvSpPr>
        <p:spPr>
          <a:xfrm>
            <a:off x="6012160" y="3051604"/>
            <a:ext cx="2523386" cy="1448838"/>
          </a:xfrm>
          <a:prstGeom prst="wedgeEllipseCallout">
            <a:avLst>
              <a:gd name="adj1" fmla="val -41697"/>
              <a:gd name="adj2" fmla="val 62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程</a:t>
            </a:r>
            <a:r>
              <a:rPr kumimoji="0" lang="zh-CN" altLang="en-US" dirty="0">
                <a:solidFill>
                  <a:srgbClr val="3333FF"/>
                </a:solidFill>
                <a:latin typeface="楷体" panose="02010609060101010101" pitchFamily="49" charset="-122"/>
                <a:ea typeface="楷体" panose="02010609060101010101" pitchFamily="49" charset="-122"/>
              </a:rPr>
              <a:t>算法和程序有什么不同</a:t>
            </a:r>
            <a:r>
              <a:rPr kumimoji="0" lang="zh-CN" altLang="en-US" dirty="0" smtClean="0">
                <a:solidFill>
                  <a:srgbClr val="3333FF"/>
                </a:solidFill>
                <a:latin typeface="楷体" panose="02010609060101010101" pitchFamily="49" charset="-122"/>
                <a:ea typeface="楷体" panose="02010609060101010101" pitchFamily="49" charset="-122"/>
              </a:rPr>
              <a:t>？</a:t>
            </a:r>
            <a:endParaRPr kumimoji="0" lang="zh-CN" altLang="en-US" dirty="0">
              <a:solidFill>
                <a:srgbClr val="3333FF"/>
              </a:solidFill>
              <a:latin typeface="楷体" panose="02010609060101010101" pitchFamily="49" charset="-122"/>
              <a:ea typeface="楷体" panose="02010609060101010101" pitchFamily="49" charset="-122"/>
            </a:endParaRPr>
          </a:p>
        </p:txBody>
      </p:sp>
      <p:sp>
        <p:nvSpPr>
          <p:cNvPr id="16" name="幻灯片编号占位符 15"/>
          <p:cNvSpPr>
            <a:spLocks noGrp="1"/>
          </p:cNvSpPr>
          <p:nvPr>
            <p:ph type="sldNum" sz="quarter" idx="12"/>
          </p:nvPr>
        </p:nvSpPr>
        <p:spPr/>
        <p:txBody>
          <a:bodyPr/>
          <a:lstStyle/>
          <a:p>
            <a:fld id="{7AF016A1-9F15-429F-9EFD-84004B73C732}" type="slidenum">
              <a:rPr lang="en-US" altLang="zh-CN" smtClean="0"/>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p:nvPr/>
        </p:nvGrpSpPr>
        <p:grpSpPr>
          <a:xfrm>
            <a:off x="714348" y="2428868"/>
            <a:ext cx="7286676" cy="2372545"/>
            <a:chOff x="714348" y="2428868"/>
            <a:chExt cx="6023946" cy="2372545"/>
          </a:xfrm>
        </p:grpSpPr>
        <p:sp>
          <p:nvSpPr>
            <p:cNvPr id="4" name="TextBox 3"/>
            <p:cNvSpPr txBox="1"/>
            <p:nvPr/>
          </p:nvSpPr>
          <p:spPr>
            <a:xfrm>
              <a:off x="714348" y="2428868"/>
              <a:ext cx="5000660"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effectLst>
              <a:glow rad="139700">
                <a:schemeClr val="accent4">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80000" tIns="108000" rIns="180000" bIns="108000" rtlCol="0">
              <a:spAutoFit/>
            </a:bodyPr>
            <a:lstStyle/>
            <a:p>
              <a:pPr algn="l">
                <a:lnSpc>
                  <a:spcPct val="100000"/>
                </a:lnSpc>
              </a:pPr>
              <a:r>
                <a:rPr lang="zh-CN" altLang="en-US" sz="2000" dirty="0" smtClean="0">
                  <a:solidFill>
                    <a:srgbClr val="6600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返回值</a:t>
              </a:r>
              <a:r>
                <a:rPr lang="zh-CN" altLang="en-US" sz="2000" dirty="0" smtClean="0">
                  <a:solidFill>
                    <a:srgbClr val="0033CC"/>
                  </a:solidFill>
                  <a:latin typeface="楷体" panose="02010609060101010101" pitchFamily="49" charset="-122"/>
                  <a:ea typeface="楷体" panose="02010609060101010101" pitchFamily="49" charset="-122"/>
                </a:rPr>
                <a:t>  </a:t>
              </a:r>
              <a:r>
                <a:rPr lang="zh-CN" altLang="en-US" sz="2000" dirty="0" smtClean="0">
                  <a:solidFill>
                    <a:srgbClr val="3333FF"/>
                  </a:solidFill>
                  <a:latin typeface="楷体" panose="02010609060101010101" pitchFamily="49" charset="-122"/>
                  <a:ea typeface="楷体" panose="02010609060101010101" pitchFamily="49" charset="-122"/>
                </a:rPr>
                <a:t>算法对应的函数名</a:t>
              </a:r>
              <a:r>
                <a:rPr lang="en-US" altLang="zh-CN" sz="2000" dirty="0" smtClean="0">
                  <a:solidFill>
                    <a:srgbClr val="0033CC"/>
                  </a:solidFill>
                  <a:latin typeface="楷体" panose="02010609060101010101" pitchFamily="49" charset="-122"/>
                  <a:ea typeface="楷体" panose="02010609060101010101" pitchFamily="49" charset="-122"/>
                </a:rPr>
                <a:t>(</a:t>
              </a:r>
              <a:r>
                <a:rPr lang="zh-CN" altLang="en-US" sz="2000" dirty="0" smtClean="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形参列表</a:t>
              </a:r>
              <a:r>
                <a:rPr lang="en-US" altLang="zh-CN" sz="2000" dirty="0" smtClean="0">
                  <a:solidFill>
                    <a:srgbClr val="0033CC"/>
                  </a:solidFill>
                  <a:latin typeface="楷体" panose="02010609060101010101" pitchFamily="49" charset="-122"/>
                  <a:ea typeface="楷体" panose="02010609060101010101" pitchFamily="49" charset="-122"/>
                </a:rPr>
                <a:t>)</a:t>
              </a:r>
            </a:p>
            <a:p>
              <a:pPr algn="l">
                <a:lnSpc>
                  <a:spcPct val="100000"/>
                </a:lnSpc>
              </a:pPr>
              <a:r>
                <a:rPr lang="en-US" altLang="zh-CN" sz="2000" dirty="0" smtClean="0">
                  <a:solidFill>
                    <a:srgbClr val="0033CC"/>
                  </a:solidFill>
                  <a:latin typeface="楷体" panose="02010609060101010101" pitchFamily="49" charset="-122"/>
                  <a:ea typeface="楷体" panose="02010609060101010101" pitchFamily="49" charset="-122"/>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临时变量的定义</a:t>
              </a:r>
              <a:endPar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实现由输入参数到输出参数的操作</a:t>
              </a:r>
              <a:endParaRPr lang="en-US" altLang="zh-CN" sz="2000" dirty="0" smtClean="0">
                <a:solidFill>
                  <a:srgbClr val="0033CC"/>
                </a:solidFill>
                <a:latin typeface="楷体" panose="02010609060101010101" pitchFamily="49" charset="-122"/>
                <a:ea typeface="楷体" panose="02010609060101010101" pitchFamily="49" charset="-122"/>
              </a:endParaRPr>
            </a:p>
            <a:p>
              <a:pPr algn="l">
                <a:lnSpc>
                  <a:spcPct val="100000"/>
                </a:lnSpc>
              </a:pPr>
              <a:r>
                <a:rPr lang="en-US" altLang="zh-CN" sz="2000" dirty="0" smtClean="0">
                  <a:solidFill>
                    <a:srgbClr val="0033CC"/>
                  </a:solidFill>
                  <a:latin typeface="楷体" panose="02010609060101010101" pitchFamily="49" charset="-122"/>
                  <a:ea typeface="楷体" panose="02010609060101010101" pitchFamily="49" charset="-122"/>
                </a:rPr>
                <a:t>	…</a:t>
              </a:r>
            </a:p>
            <a:p>
              <a:pPr algn="l">
                <a:lnSpc>
                  <a:spcPct val="100000"/>
                </a:lnSpc>
              </a:pPr>
              <a:r>
                <a:rPr lang="en-US" altLang="zh-CN" sz="2000" dirty="0" smtClean="0">
                  <a:solidFill>
                    <a:srgbClr val="0033CC"/>
                  </a:solidFill>
                  <a:latin typeface="楷体" panose="02010609060101010101" pitchFamily="49" charset="-122"/>
                  <a:ea typeface="楷体" panose="02010609060101010101" pitchFamily="49" charset="-122"/>
                </a:rPr>
                <a:t>}</a:t>
              </a:r>
              <a:endParaRPr lang="zh-CN" altLang="en-US" sz="2000" dirty="0">
                <a:solidFill>
                  <a:srgbClr val="0033CC"/>
                </a:solidFill>
                <a:latin typeface="楷体" panose="02010609060101010101" pitchFamily="49" charset="-122"/>
                <a:ea typeface="楷体" panose="02010609060101010101" pitchFamily="49" charset="-122"/>
              </a:endParaRPr>
            </a:p>
          </p:txBody>
        </p:sp>
        <p:sp>
          <p:nvSpPr>
            <p:cNvPr id="5" name="右大括号 4"/>
            <p:cNvSpPr/>
            <p:nvPr/>
          </p:nvSpPr>
          <p:spPr>
            <a:xfrm>
              <a:off x="5929322" y="2928934"/>
              <a:ext cx="142876" cy="135732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l"/>
              <a:endParaRPr lang="zh-CN" altLang="en-US"/>
            </a:p>
          </p:txBody>
        </p:sp>
        <p:sp>
          <p:nvSpPr>
            <p:cNvPr id="6" name="TextBox 5"/>
            <p:cNvSpPr txBox="1"/>
            <p:nvPr/>
          </p:nvSpPr>
          <p:spPr>
            <a:xfrm>
              <a:off x="6382077" y="3143248"/>
              <a:ext cx="356217" cy="1000132"/>
            </a:xfrm>
            <a:prstGeom prst="rect">
              <a:avLst/>
            </a:prstGeom>
            <a:noFill/>
          </p:spPr>
          <p:txBody>
            <a:bodyPr vert="eaVert" wrap="square" rtlCol="0">
              <a:spAutoFit/>
            </a:bodyPr>
            <a:lstStyle/>
            <a:p>
              <a:pPr algn="l"/>
              <a:r>
                <a:rPr lang="zh-CN" altLang="en-US" sz="2000" dirty="0" smtClean="0">
                  <a:latin typeface="楷体" panose="02010609060101010101" pitchFamily="49" charset="-122"/>
                  <a:ea typeface="楷体" panose="02010609060101010101" pitchFamily="49" charset="-122"/>
                </a:rPr>
                <a:t>函数体</a:t>
              </a:r>
              <a:endParaRPr lang="zh-CN" altLang="en-US" sz="2000" dirty="0">
                <a:latin typeface="楷体" panose="02010609060101010101" pitchFamily="49" charset="-122"/>
                <a:ea typeface="楷体" panose="02010609060101010101" pitchFamily="49" charset="-122"/>
              </a:endParaRPr>
            </a:p>
          </p:txBody>
        </p:sp>
      </p:grpSp>
      <p:grpSp>
        <p:nvGrpSpPr>
          <p:cNvPr id="3" name="组合 23"/>
          <p:cNvGrpSpPr/>
          <p:nvPr/>
        </p:nvGrpSpPr>
        <p:grpSpPr>
          <a:xfrm>
            <a:off x="642910" y="5003786"/>
            <a:ext cx="7358114" cy="1614518"/>
            <a:chOff x="642910" y="5003786"/>
            <a:chExt cx="7358114" cy="1614518"/>
          </a:xfrm>
        </p:grpSpPr>
        <p:sp>
          <p:nvSpPr>
            <p:cNvPr id="7" name="TextBox 6"/>
            <p:cNvSpPr txBox="1"/>
            <p:nvPr/>
          </p:nvSpPr>
          <p:spPr>
            <a:xfrm>
              <a:off x="642910" y="5003786"/>
              <a:ext cx="7358114" cy="928459"/>
            </a:xfrm>
            <a:prstGeom prst="rect">
              <a:avLst/>
            </a:prstGeom>
            <a:noFill/>
          </p:spPr>
          <p:txBody>
            <a:bodyPr wrap="square" rtlCol="0">
              <a:spAutoFit/>
            </a:bodyPr>
            <a:lstStyle/>
            <a:p>
              <a:pPr marL="457200" indent="-457200" algn="l">
                <a:lnSpc>
                  <a:spcPts val="2600"/>
                </a:lnSpc>
                <a:buBlip>
                  <a:blip r:embed="rId3"/>
                </a:buBlip>
              </a:pPr>
              <a:r>
                <a:rPr lang="zh-CN" altLang="en-US" sz="2200" dirty="0" smtClean="0">
                  <a:solidFill>
                    <a:srgbClr val="6600CC"/>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返回值</a:t>
              </a:r>
              <a:r>
                <a:rPr lang="zh-CN" altLang="en-US" sz="2200" dirty="0" smtClean="0">
                  <a:ea typeface="楷体" panose="02010609060101010101" pitchFamily="49" charset="-122"/>
                  <a:cs typeface="Times New Roman" panose="02020603050405020304" pitchFamily="18" charset="0"/>
                </a:rPr>
                <a:t>：</a:t>
              </a:r>
              <a:r>
                <a:rPr lang="zh-CN" altLang="en-US" sz="2200" dirty="0" smtClean="0">
                  <a:solidFill>
                    <a:srgbClr val="3333FF"/>
                  </a:solidFill>
                  <a:ea typeface="楷体" panose="02010609060101010101" pitchFamily="49" charset="-122"/>
                  <a:cs typeface="Times New Roman" panose="02020603050405020304" pitchFamily="18" charset="0"/>
                </a:rPr>
                <a:t>通常为</a:t>
              </a:r>
              <a:r>
                <a:rPr lang="en-US" altLang="zh-CN" sz="2200" dirty="0" smtClean="0">
                  <a:solidFill>
                    <a:srgbClr val="3333FF"/>
                  </a:solidFill>
                  <a:ea typeface="楷体" panose="02010609060101010101" pitchFamily="49" charset="-122"/>
                  <a:cs typeface="Times New Roman" panose="02020603050405020304" pitchFamily="18" charset="0"/>
                </a:rPr>
                <a:t>bool</a:t>
              </a:r>
              <a:r>
                <a:rPr lang="zh-CN" altLang="en-US" sz="2200" dirty="0" smtClean="0">
                  <a:solidFill>
                    <a:srgbClr val="3333FF"/>
                  </a:solidFill>
                  <a:ea typeface="楷体" panose="02010609060101010101" pitchFamily="49" charset="-122"/>
                  <a:cs typeface="Times New Roman" panose="02020603050405020304" pitchFamily="18" charset="0"/>
                </a:rPr>
                <a:t>类型，表示算法是否成功执行。</a:t>
              </a:r>
              <a:endParaRPr lang="en-US" altLang="zh-CN" sz="2200" dirty="0" smtClean="0">
                <a:solidFill>
                  <a:srgbClr val="3333FF"/>
                </a:solidFill>
                <a:ea typeface="楷体" panose="02010609060101010101" pitchFamily="49" charset="-122"/>
                <a:cs typeface="Times New Roman" panose="02020603050405020304" pitchFamily="18" charset="0"/>
              </a:endParaRPr>
            </a:p>
            <a:p>
              <a:pPr marL="457200" indent="-457200" algn="l">
                <a:lnSpc>
                  <a:spcPts val="2600"/>
                </a:lnSpc>
                <a:buBlip>
                  <a:blip r:embed="rId3"/>
                </a:buBlip>
              </a:pPr>
              <a:r>
                <a:rPr lang="zh-CN" altLang="en-US" sz="2200" dirty="0" smtClean="0">
                  <a:solidFill>
                    <a:srgbClr val="FF0000"/>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形参列表</a:t>
              </a:r>
              <a:r>
                <a:rPr lang="zh-CN" altLang="en-US" sz="2200" dirty="0" smtClean="0">
                  <a:ea typeface="楷体" panose="02010609060101010101" pitchFamily="49" charset="-122"/>
                  <a:cs typeface="Times New Roman" panose="02020603050405020304" pitchFamily="18" charset="0"/>
                </a:rPr>
                <a:t>：</a:t>
              </a:r>
              <a:r>
                <a:rPr lang="zh-CN" altLang="en-US" sz="2200" dirty="0" smtClean="0">
                  <a:solidFill>
                    <a:srgbClr val="3333FF"/>
                  </a:solidFill>
                  <a:ea typeface="楷体" panose="02010609060101010101" pitchFamily="49" charset="-122"/>
                  <a:cs typeface="Times New Roman" panose="02020603050405020304" pitchFamily="18" charset="0"/>
                </a:rPr>
                <a:t>由</a:t>
              </a:r>
              <a:r>
                <a:rPr lang="zh-CN" altLang="en-US" sz="2200" u="heavy" dirty="0" smtClean="0">
                  <a:solidFill>
                    <a:srgbClr val="000000"/>
                  </a:solidFill>
                  <a:uFill>
                    <a:solidFill>
                      <a:srgbClr val="6600CC"/>
                    </a:solidFill>
                  </a:uFill>
                  <a:ea typeface="楷体" panose="02010609060101010101" pitchFamily="49" charset="-122"/>
                  <a:cs typeface="Times New Roman" panose="02020603050405020304" pitchFamily="18" charset="0"/>
                </a:rPr>
                <a:t>输入型参数</a:t>
              </a:r>
              <a:r>
                <a:rPr lang="zh-CN" altLang="en-US" sz="2200" dirty="0" smtClean="0">
                  <a:solidFill>
                    <a:srgbClr val="3333FF"/>
                  </a:solidFill>
                  <a:ea typeface="楷体" panose="02010609060101010101" pitchFamily="49" charset="-122"/>
                  <a:cs typeface="Times New Roman" panose="02020603050405020304" pitchFamily="18" charset="0"/>
                </a:rPr>
                <a:t>和</a:t>
              </a:r>
              <a:r>
                <a:rPr lang="zh-CN" altLang="en-US" sz="2200" u="heavy" dirty="0" smtClean="0">
                  <a:solidFill>
                    <a:srgbClr val="000000"/>
                  </a:solidFill>
                  <a:uFill>
                    <a:solidFill>
                      <a:srgbClr val="7030A0"/>
                    </a:solidFill>
                  </a:uFill>
                  <a:ea typeface="楷体" panose="02010609060101010101" pitchFamily="49" charset="-122"/>
                  <a:cs typeface="Times New Roman" panose="02020603050405020304" pitchFamily="18" charset="0"/>
                </a:rPr>
                <a:t>输出型参数</a:t>
              </a:r>
              <a:r>
                <a:rPr lang="zh-CN" altLang="en-US" sz="2200" dirty="0" smtClean="0">
                  <a:solidFill>
                    <a:srgbClr val="3333FF"/>
                  </a:solidFill>
                  <a:ea typeface="楷体" panose="02010609060101010101" pitchFamily="49" charset="-122"/>
                  <a:cs typeface="Times New Roman" panose="02020603050405020304" pitchFamily="18" charset="0"/>
                </a:rPr>
                <a:t>构成。</a:t>
              </a:r>
              <a:endParaRPr lang="zh-CN" altLang="en-US" sz="2200" dirty="0">
                <a:solidFill>
                  <a:srgbClr val="3333FF"/>
                </a:solidFill>
                <a:ea typeface="楷体" panose="02010609060101010101" pitchFamily="49" charset="-122"/>
                <a:cs typeface="Times New Roman" panose="02020603050405020304" pitchFamily="18" charset="0"/>
              </a:endParaRPr>
            </a:p>
          </p:txBody>
        </p:sp>
        <p:sp>
          <p:nvSpPr>
            <p:cNvPr id="8" name="TextBox 7"/>
            <p:cNvSpPr txBox="1"/>
            <p:nvPr/>
          </p:nvSpPr>
          <p:spPr>
            <a:xfrm>
              <a:off x="2928926" y="6228774"/>
              <a:ext cx="1428760" cy="389530"/>
            </a:xfrm>
            <a:prstGeom prst="rect">
              <a:avLst/>
            </a:prstGeom>
            <a:noFill/>
          </p:spPr>
          <p:txBody>
            <a:bodyPr wrap="square" rtlCol="0">
              <a:spAutoFit/>
            </a:bodyPr>
            <a:lstStyle/>
            <a:p>
              <a:r>
                <a:rPr lang="zh-CN" altLang="en-US" sz="2000" smtClean="0">
                  <a:solidFill>
                    <a:srgbClr val="000000"/>
                  </a:solidFill>
                  <a:latin typeface="楷体" panose="02010609060101010101" pitchFamily="49" charset="-122"/>
                  <a:ea typeface="楷体" panose="02010609060101010101" pitchFamily="49" charset="-122"/>
                </a:rPr>
                <a:t>算法输入</a:t>
              </a:r>
              <a:endParaRPr lang="zh-CN" altLang="en-US" sz="2000">
                <a:solidFill>
                  <a:srgbClr val="000000"/>
                </a:solidFill>
                <a:latin typeface="楷体" panose="02010609060101010101" pitchFamily="49" charset="-122"/>
                <a:ea typeface="楷体" panose="02010609060101010101" pitchFamily="49" charset="-122"/>
              </a:endParaRPr>
            </a:p>
          </p:txBody>
        </p:sp>
        <p:sp>
          <p:nvSpPr>
            <p:cNvPr id="9" name="TextBox 8"/>
            <p:cNvSpPr txBox="1"/>
            <p:nvPr/>
          </p:nvSpPr>
          <p:spPr>
            <a:xfrm>
              <a:off x="4643438" y="6228774"/>
              <a:ext cx="1428760" cy="389530"/>
            </a:xfrm>
            <a:prstGeom prst="rect">
              <a:avLst/>
            </a:prstGeom>
            <a:noFill/>
          </p:spPr>
          <p:txBody>
            <a:bodyPr wrap="square" rtlCol="0">
              <a:spAutoFit/>
            </a:bodyPr>
            <a:lstStyle/>
            <a:p>
              <a:r>
                <a:rPr lang="zh-CN" altLang="en-US" sz="2000" smtClean="0">
                  <a:solidFill>
                    <a:srgbClr val="000000"/>
                  </a:solidFill>
                  <a:latin typeface="楷体" panose="02010609060101010101" pitchFamily="49" charset="-122"/>
                  <a:ea typeface="楷体" panose="02010609060101010101" pitchFamily="49" charset="-122"/>
                </a:rPr>
                <a:t>算法输出</a:t>
              </a:r>
              <a:endParaRPr lang="zh-CN" altLang="en-US" sz="2000">
                <a:solidFill>
                  <a:srgbClr val="000000"/>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rot="5400000">
              <a:off x="3320033"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034545"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0" name="组合 20"/>
          <p:cNvGrpSpPr/>
          <p:nvPr/>
        </p:nvGrpSpPr>
        <p:grpSpPr>
          <a:xfrm>
            <a:off x="1071538" y="1000108"/>
            <a:ext cx="4429156" cy="642942"/>
            <a:chOff x="1071538" y="1000108"/>
            <a:chExt cx="4429156" cy="642942"/>
          </a:xfrm>
        </p:grpSpPr>
        <p:sp>
          <p:nvSpPr>
            <p:cNvPr id="13" name="圆角矩形 12"/>
            <p:cNvSpPr/>
            <p:nvPr/>
          </p:nvSpPr>
          <p:spPr>
            <a:xfrm>
              <a:off x="2428860" y="1000108"/>
              <a:ext cx="1571636" cy="64294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楷体" panose="02010609060101010101" pitchFamily="49" charset="-122"/>
                  <a:ea typeface="楷体" panose="02010609060101010101" pitchFamily="49" charset="-122"/>
                </a:rPr>
                <a:t>算法</a:t>
              </a:r>
              <a:endParaRPr lang="zh-CN" altLang="en-US">
                <a:latin typeface="楷体" panose="02010609060101010101" pitchFamily="49" charset="-122"/>
                <a:ea typeface="楷体" panose="02010609060101010101" pitchFamily="49" charset="-122"/>
              </a:endParaRPr>
            </a:p>
          </p:txBody>
        </p:sp>
        <p:sp>
          <p:nvSpPr>
            <p:cNvPr id="14" name="右箭头 13"/>
            <p:cNvSpPr/>
            <p:nvPr/>
          </p:nvSpPr>
          <p:spPr>
            <a:xfrm>
              <a:off x="1785918" y="1214422"/>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TextBox 14"/>
            <p:cNvSpPr txBox="1"/>
            <p:nvPr/>
          </p:nvSpPr>
          <p:spPr>
            <a:xfrm>
              <a:off x="1071538" y="1109646"/>
              <a:ext cx="785818" cy="430887"/>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输入</a:t>
              </a:r>
              <a:endParaRPr lang="zh-CN" altLang="en-US" sz="2000">
                <a:latin typeface="楷体" panose="02010609060101010101" pitchFamily="49" charset="-122"/>
                <a:ea typeface="楷体" panose="02010609060101010101" pitchFamily="49" charset="-122"/>
              </a:endParaRPr>
            </a:p>
          </p:txBody>
        </p:sp>
        <p:sp>
          <p:nvSpPr>
            <p:cNvPr id="17" name="右箭头 16"/>
            <p:cNvSpPr/>
            <p:nvPr/>
          </p:nvSpPr>
          <p:spPr>
            <a:xfrm>
              <a:off x="4071934" y="1247760"/>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TextBox 17"/>
            <p:cNvSpPr txBox="1"/>
            <p:nvPr/>
          </p:nvSpPr>
          <p:spPr>
            <a:xfrm>
              <a:off x="4714876" y="1142984"/>
              <a:ext cx="785818" cy="38953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输出</a:t>
              </a:r>
              <a:endParaRPr lang="zh-CN" altLang="en-US" sz="2000">
                <a:latin typeface="楷体" panose="02010609060101010101" pitchFamily="49" charset="-122"/>
                <a:ea typeface="楷体" panose="02010609060101010101" pitchFamily="49" charset="-122"/>
              </a:endParaRPr>
            </a:p>
          </p:txBody>
        </p:sp>
      </p:grpSp>
      <p:grpSp>
        <p:nvGrpSpPr>
          <p:cNvPr id="21" name="组合 21"/>
          <p:cNvGrpSpPr/>
          <p:nvPr/>
        </p:nvGrpSpPr>
        <p:grpSpPr>
          <a:xfrm>
            <a:off x="2926116" y="1714488"/>
            <a:ext cx="3146082" cy="576000"/>
            <a:chOff x="2926116" y="1714488"/>
            <a:chExt cx="3146082" cy="576000"/>
          </a:xfrm>
        </p:grpSpPr>
        <p:sp>
          <p:nvSpPr>
            <p:cNvPr id="19" name="燕尾形 18"/>
            <p:cNvSpPr/>
            <p:nvPr/>
          </p:nvSpPr>
          <p:spPr>
            <a:xfrm rot="5400000">
              <a:off x="2818116" y="1822488"/>
              <a:ext cx="576000" cy="360000"/>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3357554" y="1811302"/>
              <a:ext cx="2714644" cy="403252"/>
            </a:xfrm>
            <a:prstGeom prst="rect">
              <a:avLst/>
            </a:prstGeom>
            <a:noFill/>
          </p:spPr>
          <p:txBody>
            <a:bodyPr wrap="square" rtlCol="0">
              <a:spAutoFit/>
            </a:bodyPr>
            <a:lstStyle/>
            <a:p>
              <a:r>
                <a:rPr lang="zh-CN" altLang="en-US" sz="2000" smtClean="0">
                  <a:solidFill>
                    <a:srgbClr val="3333FF"/>
                  </a:solidFill>
                  <a:ea typeface="楷体" panose="02010609060101010101" pitchFamily="49" charset="-122"/>
                  <a:cs typeface="Times New Roman" panose="02020603050405020304" pitchFamily="18" charset="0"/>
                </a:rPr>
                <a:t>算法描述的一般格式</a:t>
              </a:r>
              <a:endParaRPr lang="zh-CN" altLang="en-US" sz="2000"/>
            </a:p>
          </p:txBody>
        </p:sp>
      </p:grpSp>
      <p:sp>
        <p:nvSpPr>
          <p:cNvPr id="16" name="Text Box 10"/>
          <p:cNvSpPr txBox="1">
            <a:spLocks noChangeArrowheads="1"/>
          </p:cNvSpPr>
          <p:nvPr/>
        </p:nvSpPr>
        <p:spPr bwMode="auto">
          <a:xfrm>
            <a:off x="381000" y="197485"/>
            <a:ext cx="4680585" cy="49198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、算法描述</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幻灯片编号占位符 24"/>
          <p:cNvSpPr>
            <a:spLocks noGrp="1"/>
          </p:cNvSpPr>
          <p:nvPr>
            <p:ph type="sldNum" sz="quarter" idx="12"/>
          </p:nvPr>
        </p:nvSpPr>
        <p:spPr/>
        <p:txBody>
          <a:bodyPr/>
          <a:lstStyle/>
          <a:p>
            <a:fld id="{7AF016A1-9F15-429F-9EFD-84004B73C732}" type="slidenum">
              <a:rPr lang="en-US" altLang="zh-CN" smtClean="0"/>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142984"/>
            <a:ext cx="8143932" cy="113024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spcBef>
                <a:spcPts val="1200"/>
              </a:spcBef>
              <a:spcAft>
                <a:spcPts val="1200"/>
              </a:spcAft>
            </a:pPr>
            <a:r>
              <a:rPr lang="en-US" altLang="zh-CN" dirty="0" smtClean="0">
                <a:solidFill>
                  <a:srgbClr val="3333FF"/>
                </a:solidFill>
                <a:ea typeface="楷体" panose="02010609060101010101" pitchFamily="49" charset="-122"/>
                <a:cs typeface="Times New Roman" panose="02020603050405020304" pitchFamily="18" charset="0"/>
              </a:rPr>
              <a:t>        C++</a:t>
            </a:r>
            <a:r>
              <a:rPr lang="zh-CN" altLang="en-US" dirty="0" smtClean="0">
                <a:solidFill>
                  <a:srgbClr val="3333FF"/>
                </a:solidFill>
                <a:ea typeface="楷体" panose="02010609060101010101" pitchFamily="49" charset="-122"/>
                <a:cs typeface="Times New Roman" panose="02020603050405020304" pitchFamily="18" charset="0"/>
              </a:rPr>
              <a:t>语言中提供了一种</a:t>
            </a:r>
            <a:r>
              <a:rPr lang="zh-CN" altLang="en-US" dirty="0" smtClean="0">
                <a:solidFill>
                  <a:srgbClr val="FF00FF"/>
                </a:solidFill>
                <a:ea typeface="楷体" panose="02010609060101010101" pitchFamily="49" charset="-122"/>
                <a:cs typeface="Times New Roman" panose="02020603050405020304" pitchFamily="18" charset="0"/>
              </a:rPr>
              <a:t>引用</a:t>
            </a:r>
            <a:r>
              <a:rPr lang="zh-CN" altLang="en-US" dirty="0" smtClean="0">
                <a:solidFill>
                  <a:srgbClr val="3333FF"/>
                </a:solidFill>
                <a:ea typeface="楷体" panose="02010609060101010101" pitchFamily="49" charset="-122"/>
                <a:cs typeface="Times New Roman" panose="02020603050405020304" pitchFamily="18" charset="0"/>
              </a:rPr>
              <a:t>运算符“</a:t>
            </a:r>
            <a:r>
              <a:rPr lang="en-US" altLang="zh-CN" dirty="0" smtClean="0">
                <a:solidFill>
                  <a:srgbClr val="3333FF"/>
                </a:solidFill>
                <a:ea typeface="楷体" panose="02010609060101010101" pitchFamily="49" charset="-122"/>
                <a:cs typeface="Times New Roman" panose="02020603050405020304" pitchFamily="18" charset="0"/>
              </a:rPr>
              <a:t>&amp;”</a:t>
            </a:r>
            <a:r>
              <a:rPr lang="zh-CN" altLang="en-US" dirty="0" smtClean="0">
                <a:solidFill>
                  <a:srgbClr val="3333FF"/>
                </a:solidFill>
                <a:ea typeface="楷体" panose="02010609060101010101" pitchFamily="49" charset="-122"/>
                <a:cs typeface="Times New Roman" panose="02020603050405020304" pitchFamily="18" charset="0"/>
              </a:rPr>
              <a:t>用于描述输出型参数。</a:t>
            </a:r>
            <a:endParaRPr lang="zh-CN" altLang="en-US" dirty="0">
              <a:solidFill>
                <a:srgbClr val="3333FF"/>
              </a:solidFill>
            </a:endParaRPr>
          </a:p>
        </p:txBody>
      </p:sp>
      <p:sp>
        <p:nvSpPr>
          <p:cNvPr id="5" name="TextBox 4"/>
          <p:cNvSpPr txBox="1"/>
          <p:nvPr/>
        </p:nvSpPr>
        <p:spPr>
          <a:xfrm>
            <a:off x="1571604" y="3523371"/>
            <a:ext cx="1785950" cy="738664"/>
          </a:xfrm>
          <a:prstGeom prst="rect">
            <a:avLst/>
          </a:prstGeom>
          <a:noFill/>
        </p:spPr>
        <p:txBody>
          <a:bodyPr wrap="square" rtlCol="0">
            <a:spAutoFit/>
          </a:bodyPr>
          <a:lstStyle/>
          <a:p>
            <a:pPr algn="l"/>
            <a:r>
              <a:rPr lang="en-US" altLang="zh-CN" sz="2000" dirty="0" err="1" smtClean="0">
                <a:solidFill>
                  <a:srgbClr val="3333FF"/>
                </a:solidFill>
              </a:rPr>
              <a:t>int</a:t>
            </a:r>
            <a:r>
              <a:rPr lang="en-US" altLang="zh-CN" sz="2000" dirty="0" smtClean="0">
                <a:solidFill>
                  <a:srgbClr val="3333FF"/>
                </a:solidFill>
              </a:rPr>
              <a:t> a=10;</a:t>
            </a:r>
          </a:p>
          <a:p>
            <a:pPr algn="l"/>
            <a:r>
              <a:rPr lang="en-US" altLang="zh-CN" sz="2000" dirty="0" err="1" smtClean="0">
                <a:solidFill>
                  <a:srgbClr val="3333FF"/>
                </a:solidFill>
              </a:rPr>
              <a:t>int</a:t>
            </a:r>
            <a:r>
              <a:rPr lang="en-US" altLang="zh-CN" sz="2000" dirty="0" smtClean="0">
                <a:solidFill>
                  <a:srgbClr val="3333FF"/>
                </a:solidFill>
              </a:rPr>
              <a:t> &amp;b=a;</a:t>
            </a:r>
            <a:endParaRPr lang="zh-CN" altLang="en-US" sz="2000" dirty="0">
              <a:solidFill>
                <a:srgbClr val="3333FF"/>
              </a:solidFill>
            </a:endParaRPr>
          </a:p>
        </p:txBody>
      </p:sp>
      <p:grpSp>
        <p:nvGrpSpPr>
          <p:cNvPr id="10" name="组合 9"/>
          <p:cNvGrpSpPr/>
          <p:nvPr/>
        </p:nvGrpSpPr>
        <p:grpSpPr>
          <a:xfrm>
            <a:off x="1714480" y="4381421"/>
            <a:ext cx="785818" cy="1031678"/>
            <a:chOff x="1928794" y="3326016"/>
            <a:chExt cx="785818" cy="1031678"/>
          </a:xfrm>
        </p:grpSpPr>
        <p:cxnSp>
          <p:nvCxnSpPr>
            <p:cNvPr id="7" name="直接箭头连接符 6"/>
            <p:cNvCxnSpPr/>
            <p:nvPr/>
          </p:nvCxnSpPr>
          <p:spPr>
            <a:xfrm rot="5400000" flipH="1" flipV="1">
              <a:off x="2000232" y="3610974"/>
              <a:ext cx="57150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28794" y="3968164"/>
              <a:ext cx="785818" cy="389530"/>
            </a:xfrm>
            <a:prstGeom prst="rect">
              <a:avLst/>
            </a:prstGeom>
            <a:noFill/>
          </p:spPr>
          <p:txBody>
            <a:bodyPr wrap="square" rtlCol="0">
              <a:spAutoFit/>
            </a:bodyPr>
            <a:lstStyle/>
            <a:p>
              <a:r>
                <a:rPr lang="zh-CN" altLang="en-US" sz="2000" dirty="0" smtClean="0">
                  <a:solidFill>
                    <a:srgbClr val="3333FF"/>
                  </a:solidFill>
                  <a:latin typeface="楷体" panose="02010609060101010101" pitchFamily="49" charset="-122"/>
                  <a:ea typeface="楷体" panose="02010609060101010101" pitchFamily="49" charset="-122"/>
                </a:rPr>
                <a:t>引用</a:t>
              </a:r>
              <a:endParaRPr lang="zh-CN" altLang="en-US" sz="2000" dirty="0">
                <a:solidFill>
                  <a:srgbClr val="3333FF"/>
                </a:solidFill>
                <a:latin typeface="楷体" panose="02010609060101010101" pitchFamily="49" charset="-122"/>
                <a:ea typeface="楷体" panose="02010609060101010101" pitchFamily="49" charset="-122"/>
              </a:endParaRPr>
            </a:p>
          </p:txBody>
        </p:sp>
      </p:grpSp>
      <p:sp>
        <p:nvSpPr>
          <p:cNvPr id="9" name="TextBox 8"/>
          <p:cNvSpPr txBox="1"/>
          <p:nvPr/>
        </p:nvSpPr>
        <p:spPr>
          <a:xfrm>
            <a:off x="1214414" y="2841331"/>
            <a:ext cx="1571636" cy="470257"/>
          </a:xfrm>
          <a:prstGeom prst="rect">
            <a:avLst/>
          </a:prstGeom>
          <a:noFill/>
        </p:spPr>
        <p:txBody>
          <a:bodyPr wrap="square" rtlCol="0">
            <a:spAutoFit/>
          </a:bodyPr>
          <a:lstStyle/>
          <a:p>
            <a:r>
              <a:rPr lang="zh-CN" altLang="en-US" dirty="0" smtClean="0">
                <a:solidFill>
                  <a:srgbClr val="FF0000"/>
                </a:solidFill>
                <a:latin typeface="微软雅黑" panose="020B0503020204020204" charset="-122"/>
                <a:ea typeface="微软雅黑" panose="020B0503020204020204" charset="-122"/>
              </a:rPr>
              <a:t>引用示例</a:t>
            </a:r>
            <a:endParaRPr lang="zh-CN" altLang="en-US" dirty="0">
              <a:solidFill>
                <a:srgbClr val="FF0000"/>
              </a:solidFill>
              <a:latin typeface="微软雅黑" panose="020B0503020204020204" charset="-122"/>
              <a:ea typeface="微软雅黑" panose="020B0503020204020204" charset="-122"/>
            </a:endParaRPr>
          </a:p>
        </p:txBody>
      </p:sp>
      <p:sp>
        <p:nvSpPr>
          <p:cNvPr id="11" name="TextBox 10"/>
          <p:cNvSpPr txBox="1"/>
          <p:nvPr/>
        </p:nvSpPr>
        <p:spPr>
          <a:xfrm>
            <a:off x="5076056" y="3341398"/>
            <a:ext cx="214314" cy="338554"/>
          </a:xfrm>
          <a:prstGeom prst="rect">
            <a:avLst/>
          </a:prstGeom>
          <a:noFill/>
        </p:spPr>
        <p:txBody>
          <a:bodyPr wrap="square" lIns="0" tIns="0" rIns="0" bIns="0" rtlCol="0">
            <a:spAutoFit/>
          </a:bodyPr>
          <a:lstStyle/>
          <a:p>
            <a:r>
              <a:rPr lang="en-US" altLang="zh-CN" sz="2000" i="1" dirty="0" smtClean="0"/>
              <a:t>a</a:t>
            </a:r>
            <a:endParaRPr lang="zh-CN" altLang="en-US" sz="2000" i="1" dirty="0"/>
          </a:p>
        </p:txBody>
      </p:sp>
      <p:sp>
        <p:nvSpPr>
          <p:cNvPr id="12" name="矩形 11"/>
          <p:cNvSpPr/>
          <p:nvPr/>
        </p:nvSpPr>
        <p:spPr>
          <a:xfrm>
            <a:off x="5374348" y="3373204"/>
            <a:ext cx="1071570"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10</a:t>
            </a:r>
            <a:endParaRPr lang="zh-CN" altLang="en-US"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TextBox 12"/>
          <p:cNvSpPr txBox="1"/>
          <p:nvPr/>
        </p:nvSpPr>
        <p:spPr>
          <a:xfrm>
            <a:off x="5076056" y="3645785"/>
            <a:ext cx="214314" cy="313997"/>
          </a:xfrm>
          <a:prstGeom prst="rect">
            <a:avLst/>
          </a:prstGeom>
          <a:noFill/>
        </p:spPr>
        <p:txBody>
          <a:bodyPr wrap="square" lIns="0" tIns="0" rIns="0" bIns="0" rtlCol="0">
            <a:spAutoFit/>
          </a:bodyPr>
          <a:lstStyle/>
          <a:p>
            <a:r>
              <a:rPr lang="en-US" altLang="zh-CN" sz="2000" i="1" dirty="0" smtClean="0"/>
              <a:t>b</a:t>
            </a:r>
            <a:endParaRPr lang="zh-CN" altLang="en-US" sz="2000" i="1" dirty="0"/>
          </a:p>
        </p:txBody>
      </p:sp>
      <p:grpSp>
        <p:nvGrpSpPr>
          <p:cNvPr id="16" name="组合 15"/>
          <p:cNvGrpSpPr/>
          <p:nvPr/>
        </p:nvGrpSpPr>
        <p:grpSpPr>
          <a:xfrm>
            <a:off x="4643438" y="4055777"/>
            <a:ext cx="3214710" cy="776472"/>
            <a:chOff x="4643438" y="3000372"/>
            <a:chExt cx="3214710" cy="776472"/>
          </a:xfrm>
        </p:grpSpPr>
        <p:sp>
          <p:nvSpPr>
            <p:cNvPr id="14" name="TextBox 13"/>
            <p:cNvSpPr txBox="1"/>
            <p:nvPr/>
          </p:nvSpPr>
          <p:spPr>
            <a:xfrm>
              <a:off x="4643438" y="3357562"/>
              <a:ext cx="3214710" cy="419282"/>
            </a:xfrm>
            <a:prstGeom prst="rect">
              <a:avLst/>
            </a:prstGeom>
            <a:noFill/>
          </p:spPr>
          <p:txBody>
            <a:bodyPr wrap="square" rtlCol="0">
              <a:spAutoFit/>
            </a:bodyPr>
            <a:lstStyle/>
            <a:p>
              <a:r>
                <a:rPr lang="zh-CN" altLang="en-US" sz="2200" dirty="0" smtClean="0">
                  <a:solidFill>
                    <a:srgbClr val="3333FF"/>
                  </a:solidFill>
                  <a:latin typeface="楷体" panose="02010609060101010101" pitchFamily="49" charset="-122"/>
                  <a:ea typeface="楷体" panose="02010609060101010101" pitchFamily="49" charset="-122"/>
                </a:rPr>
                <a:t>两个变量共享内存空间</a:t>
              </a:r>
              <a:endParaRPr lang="zh-CN" altLang="en-US" sz="2200" dirty="0">
                <a:solidFill>
                  <a:srgbClr val="3333FF"/>
                </a:solidFill>
                <a:latin typeface="楷体" panose="02010609060101010101" pitchFamily="49" charset="-122"/>
                <a:ea typeface="楷体" panose="02010609060101010101" pitchFamily="49" charset="-122"/>
              </a:endParaRPr>
            </a:p>
          </p:txBody>
        </p:sp>
        <p:sp>
          <p:nvSpPr>
            <p:cNvPr id="15" name="上箭头 14"/>
            <p:cNvSpPr/>
            <p:nvPr/>
          </p:nvSpPr>
          <p:spPr>
            <a:xfrm>
              <a:off x="5857884" y="3000372"/>
              <a:ext cx="142876"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7" name="TextBox 16"/>
          <p:cNvSpPr txBox="1"/>
          <p:nvPr/>
        </p:nvSpPr>
        <p:spPr>
          <a:xfrm>
            <a:off x="500034" y="430072"/>
            <a:ext cx="3429024" cy="49859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mtClean="0">
                <a:solidFill>
                  <a:srgbClr val="FF0000"/>
                </a:solidFill>
                <a:ea typeface="楷体" panose="02010609060101010101" pitchFamily="49" charset="-122"/>
                <a:cs typeface="Times New Roman" panose="02020603050405020304" pitchFamily="18" charset="0"/>
              </a:rPr>
              <a:t>如何描述输出型参数？</a:t>
            </a:r>
            <a:endParaRPr lang="zh-CN" altLang="en-US"/>
          </a:p>
        </p:txBody>
      </p:sp>
      <p:grpSp>
        <p:nvGrpSpPr>
          <p:cNvPr id="21" name="组合 20"/>
          <p:cNvGrpSpPr/>
          <p:nvPr/>
        </p:nvGrpSpPr>
        <p:grpSpPr>
          <a:xfrm>
            <a:off x="4643438" y="4913033"/>
            <a:ext cx="2714644" cy="1036247"/>
            <a:chOff x="4643438" y="4214818"/>
            <a:chExt cx="2714644" cy="1036247"/>
          </a:xfrm>
        </p:grpSpPr>
        <p:sp>
          <p:nvSpPr>
            <p:cNvPr id="19" name="下箭头 18"/>
            <p:cNvSpPr/>
            <p:nvPr/>
          </p:nvSpPr>
          <p:spPr>
            <a:xfrm>
              <a:off x="5857884" y="4214818"/>
              <a:ext cx="214314" cy="50006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0" name="TextBox 19"/>
            <p:cNvSpPr txBox="1"/>
            <p:nvPr/>
          </p:nvSpPr>
          <p:spPr>
            <a:xfrm>
              <a:off x="4643438" y="4786322"/>
              <a:ext cx="2714644" cy="464743"/>
            </a:xfrm>
            <a:prstGeom prst="rect">
              <a:avLst/>
            </a:prstGeom>
            <a:noFill/>
          </p:spPr>
          <p:txBody>
            <a:bodyPr wrap="square" rtlCol="0">
              <a:spAutoFit/>
            </a:bodyPr>
            <a:lstStyle/>
            <a:p>
              <a:r>
                <a:rPr lang="en-US" altLang="zh-CN" sz="2200" i="1" smtClean="0">
                  <a:solidFill>
                    <a:srgbClr val="FF00FF"/>
                  </a:solidFill>
                  <a:ea typeface="楷体" panose="02010609060101010101" pitchFamily="49" charset="-122"/>
                  <a:cs typeface="Times New Roman" panose="02020603050405020304" pitchFamily="18" charset="0"/>
                </a:rPr>
                <a:t>a</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i="1" smtClean="0">
                  <a:solidFill>
                    <a:srgbClr val="FF00FF"/>
                  </a:solidFill>
                  <a:ea typeface="楷体" panose="02010609060101010101" pitchFamily="49" charset="-122"/>
                  <a:cs typeface="Times New Roman" panose="02020603050405020304" pitchFamily="18" charset="0"/>
                </a:rPr>
                <a:t>b</a:t>
              </a:r>
              <a:r>
                <a:rPr lang="zh-CN" altLang="en-US" sz="2200" smtClean="0">
                  <a:solidFill>
                    <a:srgbClr val="FF00FF"/>
                  </a:solidFill>
                  <a:ea typeface="楷体" panose="02010609060101010101" pitchFamily="49" charset="-122"/>
                  <a:cs typeface="Times New Roman" panose="02020603050405020304" pitchFamily="18" charset="0"/>
                </a:rPr>
                <a:t>同步发生改变</a:t>
              </a:r>
              <a:endParaRPr lang="zh-CN" altLang="en-US" sz="2200">
                <a:solidFill>
                  <a:srgbClr val="FF00FF"/>
                </a:solidFill>
                <a:ea typeface="楷体" panose="02010609060101010101" pitchFamily="49" charset="-122"/>
                <a:cs typeface="Times New Roman" panose="02020603050405020304" pitchFamily="18" charset="0"/>
              </a:endParaRPr>
            </a:p>
          </p:txBody>
        </p:sp>
      </p:grpSp>
      <p:sp>
        <p:nvSpPr>
          <p:cNvPr id="18" name="幻灯片编号占位符 17"/>
          <p:cNvSpPr>
            <a:spLocks noGrp="1"/>
          </p:cNvSpPr>
          <p:nvPr>
            <p:ph type="sldNum" sz="quarter" idx="12"/>
          </p:nvPr>
        </p:nvSpPr>
        <p:spPr/>
        <p:txBody>
          <a:bodyPr/>
          <a:lstStyle/>
          <a:p>
            <a:fld id="{7AF016A1-9F15-429F-9EFD-84004B73C732}" type="slidenum">
              <a:rPr lang="en-US" altLang="zh-CN" smtClean="0"/>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10"/>
                                        </p:tgtEl>
                                      </p:cBhvr>
                                    </p:animEffect>
                                    <p:animScale>
                                      <p:cBhvr>
                                        <p:cTn id="33" dur="250" autoRev="1" fill="hold"/>
                                        <p:tgtEl>
                                          <p:spTgt spid="10"/>
                                        </p:tgtEl>
                                      </p:cBhvr>
                                      <p:by x="105000" y="105000"/>
                                    </p:animScale>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p:bldP spid="11" grpId="0"/>
      <p:bldP spid="12" grpId="0" bldLvl="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571500" y="220980"/>
            <a:ext cx="3883025" cy="5594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108000">
            <a:spAutoFit/>
          </a:bodyPr>
          <a:lstStyle/>
          <a:p>
            <a:pPr marL="457200" indent="-457200" algn="l">
              <a:lnSpc>
                <a:spcPct val="110000"/>
              </a:lnSpc>
            </a:pPr>
            <a:r>
              <a:rPr lang="en-US" altLang="zh-CN" b="1" smtClean="0">
                <a:solidFill>
                  <a:schemeClr val="bg1"/>
                </a:solidFill>
                <a:latin typeface="Times New Roman" panose="02020603050405020304" pitchFamily="18" charset="0"/>
                <a:cs typeface="Times New Roman" panose="02020603050405020304" pitchFamily="18" charset="0"/>
                <a:sym typeface="Wingdings" panose="05000000000000000000"/>
              </a:rPr>
              <a:t>2</a:t>
            </a:r>
            <a:r>
              <a:rPr lang="zh-CN" altLang="en-US" b="1" smtClean="0">
                <a:solidFill>
                  <a:schemeClr val="bg1"/>
                </a:solidFill>
                <a:latin typeface="Times New Roman" panose="02020603050405020304" pitchFamily="18" charset="0"/>
                <a:cs typeface="Times New Roman" panose="02020603050405020304" pitchFamily="18" charset="0"/>
                <a:sym typeface="Wingdings" panose="05000000000000000000"/>
              </a:rPr>
              <a:t>、</a:t>
            </a:r>
            <a:r>
              <a:rPr lang="zh-CN" altLang="en-US" b="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数据结构的定义</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p:cNvSpPr txBox="1"/>
          <p:nvPr/>
        </p:nvSpPr>
        <p:spPr>
          <a:xfrm>
            <a:off x="571500" y="1001395"/>
            <a:ext cx="8084820" cy="865505"/>
          </a:xfrm>
          <a:prstGeom prst="rect">
            <a:avLst/>
          </a:prstGeom>
          <a:noFill/>
        </p:spPr>
        <p:txBody>
          <a:bodyPr wrap="square" rtlCol="0" anchor="t">
            <a:spAutoFit/>
          </a:bodyPr>
          <a:lstStyle/>
          <a:p>
            <a:pPr lvl="1" indent="0" algn="l" defTabSz="1129030">
              <a:lnSpc>
                <a:spcPct val="105000"/>
              </a:lnSpc>
              <a:spcBef>
                <a:spcPct val="20000"/>
              </a:spcBef>
              <a:buClr>
                <a:schemeClr val="bg1"/>
              </a:buClr>
              <a:buFont typeface="Arial" panose="020B0604020202020204" pitchFamily="34" charset="0"/>
              <a:buNone/>
            </a:pPr>
            <a:r>
              <a:rPr kumimoji="0" lang="zh-CN" altLang="en-US" noProof="0" dirty="0">
                <a:ln>
                  <a:noFill/>
                </a:ln>
                <a:solidFill>
                  <a:schemeClr val="tx1"/>
                </a:solidFill>
                <a:effectLst/>
                <a:uLnTx/>
                <a:uFillTx/>
                <a:latin typeface="宋体" panose="02010600030101010101" pitchFamily="2" charset="-122"/>
                <a:ea typeface="宋体" panose="02010600030101010101" pitchFamily="2" charset="-122"/>
                <a:sym typeface="+mn-ea"/>
              </a:rPr>
              <a:t>按某种逻辑关系组织起来的一组数据元素，按一定的存储方法存储计算机中，并在其上定义了一个运算的集合。</a:t>
            </a:r>
            <a:r>
              <a:rPr lang="en-US" altLang="zh-CN">
                <a:solidFill>
                  <a:srgbClr val="000099"/>
                </a:solidFill>
                <a:ea typeface="仿宋_GB2312" pitchFamily="49" charset="-122"/>
                <a:sym typeface="+mn-ea"/>
              </a:rPr>
              <a:t> </a:t>
            </a:r>
            <a:endParaRPr lang="zh-CN" altLang="en-US"/>
          </a:p>
        </p:txBody>
      </p:sp>
      <p:sp>
        <p:nvSpPr>
          <p:cNvPr id="8" name="TextBox 1"/>
          <p:cNvSpPr txBox="1"/>
          <p:nvPr/>
        </p:nvSpPr>
        <p:spPr>
          <a:xfrm>
            <a:off x="1075025" y="2343128"/>
            <a:ext cx="3286148" cy="387798"/>
          </a:xfrm>
          <a:prstGeom prst="rect">
            <a:avLst/>
          </a:prstGeom>
          <a:noFill/>
        </p:spPr>
        <p:txBody>
          <a:bodyPr wrap="square" rtlCol="0">
            <a:spAutoFit/>
          </a:bodyPr>
          <a:lstStyle/>
          <a:p>
            <a:r>
              <a:rPr lang="zh-CN" altLang="en-US" sz="2400" smtClean="0">
                <a:solidFill>
                  <a:srgbClr val="FF0000"/>
                </a:solidFill>
                <a:latin typeface="黑体" panose="02010609060101010101" pitchFamily="49" charset="-122"/>
                <a:ea typeface="黑体" panose="02010609060101010101" pitchFamily="49" charset="-122"/>
              </a:rPr>
              <a:t>一个数据结构的构成：</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2" name="矩形 11"/>
          <p:cNvSpPr/>
          <p:nvPr/>
        </p:nvSpPr>
        <p:spPr bwMode="auto">
          <a:xfrm>
            <a:off x="5230158" y="1933240"/>
            <a:ext cx="1980000" cy="571504"/>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逻辑结构</a:t>
            </a:r>
          </a:p>
        </p:txBody>
      </p:sp>
      <p:sp>
        <p:nvSpPr>
          <p:cNvPr id="13" name="矩形 12"/>
          <p:cNvSpPr/>
          <p:nvPr/>
        </p:nvSpPr>
        <p:spPr bwMode="auto">
          <a:xfrm>
            <a:off x="5230158" y="2887334"/>
            <a:ext cx="1980000" cy="571504"/>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r>
              <a:rPr lang="zh-CN" altLang="en-US" sz="2000" b="1" dirty="0" smtClean="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存储</a:t>
            </a:r>
            <a:r>
              <a:rPr kumimoji="0" lang="zh-CN" alt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结构</a:t>
            </a:r>
          </a:p>
        </p:txBody>
      </p:sp>
      <p:sp>
        <p:nvSpPr>
          <p:cNvPr id="14" name="矩形 13"/>
          <p:cNvSpPr>
            <a:spLocks noChangeAspect="1"/>
          </p:cNvSpPr>
          <p:nvPr/>
        </p:nvSpPr>
        <p:spPr bwMode="auto">
          <a:xfrm>
            <a:off x="5250422" y="3862066"/>
            <a:ext cx="1980000" cy="51097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r>
              <a:rPr lang="zh-CN" altLang="en-US" sz="2000" b="1" smtClean="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数据运算</a:t>
            </a:r>
            <a:endParaRPr kumimoji="0" lang="zh-CN" alt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5" name="Text Box 7"/>
          <p:cNvSpPr txBox="1">
            <a:spLocks noChangeArrowheads="1"/>
          </p:cNvSpPr>
          <p:nvPr/>
        </p:nvSpPr>
        <p:spPr bwMode="auto">
          <a:xfrm>
            <a:off x="1071538" y="4718721"/>
            <a:ext cx="7072362" cy="200054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lnSpc>
                <a:spcPct val="130000"/>
              </a:lnSpc>
              <a:buFontTx/>
              <a:buBlip>
                <a:blip r:embed="rId2"/>
              </a:buBlip>
            </a:pPr>
            <a:r>
              <a:rPr lang="zh-CN" altLang="en-US" sz="2000" b="1" dirty="0">
                <a:solidFill>
                  <a:srgbClr val="3333CC"/>
                </a:solidFill>
                <a:latin typeface="楷体" panose="02010609060101010101" pitchFamily="49" charset="-122"/>
                <a:ea typeface="楷体" panose="02010609060101010101" pitchFamily="49" charset="-122"/>
              </a:rPr>
              <a:t>数据元素之间的</a:t>
            </a:r>
            <a:r>
              <a:rPr lang="zh-CN" altLang="en-US" sz="2000" b="1">
                <a:solidFill>
                  <a:srgbClr val="3333CC"/>
                </a:solidFill>
                <a:latin typeface="楷体" panose="02010609060101010101" pitchFamily="49" charset="-122"/>
                <a:ea typeface="楷体" panose="02010609060101010101" pitchFamily="49" charset="-122"/>
              </a:rPr>
              <a:t>逻辑</a:t>
            </a:r>
            <a:r>
              <a:rPr lang="zh-CN" altLang="en-US" sz="2000" b="1" smtClean="0">
                <a:solidFill>
                  <a:srgbClr val="3333CC"/>
                </a:solidFill>
                <a:latin typeface="楷体" panose="02010609060101010101" pitchFamily="49" charset="-122"/>
                <a:ea typeface="楷体" panose="02010609060101010101" pitchFamily="49" charset="-122"/>
              </a:rPr>
              <a:t>关系 </a:t>
            </a:r>
            <a:r>
              <a:rPr lang="zh-CN" altLang="en-US" sz="2000" b="1" smtClean="0">
                <a:solidFill>
                  <a:srgbClr val="FF3399"/>
                </a:solidFill>
                <a:latin typeface="楷体" panose="02010609060101010101" pitchFamily="49" charset="-122"/>
                <a:ea typeface="楷体" panose="02010609060101010101" pitchFamily="49" charset="-122"/>
                <a:sym typeface="Wingdings" panose="05000000000000000000"/>
              </a:rPr>
              <a:t></a:t>
            </a:r>
            <a:r>
              <a:rPr lang="zh-CN" altLang="en-US" sz="2000" b="1" smtClean="0">
                <a:solidFill>
                  <a:srgbClr val="3333CC"/>
                </a:solidFill>
                <a:latin typeface="楷体" panose="02010609060101010101" pitchFamily="49" charset="-122"/>
                <a:ea typeface="楷体" panose="02010609060101010101" pitchFamily="49" charset="-122"/>
                <a:sym typeface="Wingdings" panose="05000000000000000000"/>
              </a:rPr>
              <a:t> </a:t>
            </a:r>
            <a:r>
              <a:rPr lang="zh-CN" altLang="en-US" sz="2000" b="1" smtClean="0">
                <a:solidFill>
                  <a:srgbClr val="3333CC"/>
                </a:solidFill>
                <a:latin typeface="楷体" panose="02010609060101010101" pitchFamily="49" charset="-122"/>
                <a:ea typeface="楷体" panose="02010609060101010101" pitchFamily="49" charset="-122"/>
              </a:rPr>
              <a:t>数据</a:t>
            </a:r>
            <a:r>
              <a:rPr lang="zh-CN" altLang="en-US" sz="2000" b="1" dirty="0">
                <a:solidFill>
                  <a:srgbClr val="3333CC"/>
                </a:solidFill>
                <a:latin typeface="楷体" panose="02010609060101010101" pitchFamily="49" charset="-122"/>
                <a:ea typeface="楷体" panose="02010609060101010101" pitchFamily="49" charset="-122"/>
              </a:rPr>
              <a:t>的</a:t>
            </a:r>
            <a:r>
              <a:rPr lang="zh-CN" altLang="en-US" sz="2000" b="1" dirty="0">
                <a:solidFill>
                  <a:srgbClr val="C00000"/>
                </a:solidFill>
                <a:latin typeface="楷体" panose="02010609060101010101" pitchFamily="49" charset="-122"/>
                <a:ea typeface="楷体" panose="02010609060101010101" pitchFamily="49" charset="-122"/>
              </a:rPr>
              <a:t>逻辑结构</a:t>
            </a:r>
            <a:r>
              <a:rPr lang="zh-CN" altLang="en-US" sz="2000" b="1" dirty="0">
                <a:solidFill>
                  <a:srgbClr val="3333CC"/>
                </a:solidFill>
                <a:latin typeface="楷体" panose="02010609060101010101" pitchFamily="49" charset="-122"/>
                <a:ea typeface="楷体" panose="02010609060101010101" pitchFamily="49" charset="-122"/>
              </a:rPr>
              <a:t>。</a:t>
            </a:r>
          </a:p>
          <a:p>
            <a:pPr marL="457200" indent="-457200" algn="just">
              <a:lnSpc>
                <a:spcPct val="130000"/>
              </a:lnSpc>
              <a:buFontTx/>
              <a:buBlip>
                <a:blip r:embed="rId2"/>
              </a:buBlip>
            </a:pPr>
            <a:r>
              <a:rPr lang="zh-CN" altLang="en-US" sz="2000" b="1" dirty="0">
                <a:solidFill>
                  <a:srgbClr val="3333CC"/>
                </a:solidFill>
                <a:latin typeface="楷体" panose="02010609060101010101" pitchFamily="49" charset="-122"/>
                <a:ea typeface="楷体" panose="02010609060101010101" pitchFamily="49" charset="-122"/>
              </a:rPr>
              <a:t>数据元素及其关系在计算机存储器中的</a:t>
            </a:r>
            <a:r>
              <a:rPr lang="zh-CN" altLang="en-US" sz="2000" b="1">
                <a:solidFill>
                  <a:srgbClr val="3333CC"/>
                </a:solidFill>
                <a:latin typeface="楷体" panose="02010609060101010101" pitchFamily="49" charset="-122"/>
                <a:ea typeface="楷体" panose="02010609060101010101" pitchFamily="49" charset="-122"/>
              </a:rPr>
              <a:t>存储</a:t>
            </a:r>
            <a:r>
              <a:rPr lang="zh-CN" altLang="en-US" sz="2000" b="1" smtClean="0">
                <a:solidFill>
                  <a:srgbClr val="3333CC"/>
                </a:solidFill>
                <a:latin typeface="楷体" panose="02010609060101010101" pitchFamily="49" charset="-122"/>
                <a:ea typeface="楷体" panose="02010609060101010101" pitchFamily="49" charset="-122"/>
              </a:rPr>
              <a:t>方式 </a:t>
            </a:r>
            <a:r>
              <a:rPr lang="zh-CN" altLang="en-US" sz="2000" smtClean="0">
                <a:solidFill>
                  <a:srgbClr val="FF3399"/>
                </a:solidFill>
                <a:latin typeface="楷体" panose="02010609060101010101" pitchFamily="49" charset="-122"/>
                <a:ea typeface="楷体" panose="02010609060101010101" pitchFamily="49" charset="-122"/>
                <a:sym typeface="Wingdings" panose="05000000000000000000"/>
              </a:rPr>
              <a:t></a:t>
            </a:r>
            <a:r>
              <a:rPr lang="zh-CN" altLang="en-US" sz="2000" smtClean="0">
                <a:solidFill>
                  <a:srgbClr val="3333CC"/>
                </a:solidFill>
                <a:latin typeface="楷体" panose="02010609060101010101" pitchFamily="49" charset="-122"/>
                <a:ea typeface="楷体" panose="02010609060101010101" pitchFamily="49" charset="-122"/>
                <a:sym typeface="Wingdings" panose="05000000000000000000"/>
              </a:rPr>
              <a:t> </a:t>
            </a:r>
            <a:r>
              <a:rPr lang="zh-CN" altLang="en-US" sz="2000" b="1" smtClean="0">
                <a:solidFill>
                  <a:srgbClr val="3333CC"/>
                </a:solidFill>
                <a:latin typeface="楷体" panose="02010609060101010101" pitchFamily="49" charset="-122"/>
                <a:ea typeface="楷体" panose="02010609060101010101" pitchFamily="49" charset="-122"/>
              </a:rPr>
              <a:t>数据</a:t>
            </a:r>
            <a:r>
              <a:rPr lang="zh-CN" altLang="en-US" sz="2000" b="1" dirty="0">
                <a:solidFill>
                  <a:srgbClr val="3333CC"/>
                </a:solidFill>
                <a:latin typeface="楷体" panose="02010609060101010101" pitchFamily="49" charset="-122"/>
                <a:ea typeface="楷体" panose="02010609060101010101" pitchFamily="49" charset="-122"/>
              </a:rPr>
              <a:t>的</a:t>
            </a:r>
            <a:r>
              <a:rPr lang="zh-CN" altLang="en-US" sz="2000" b="1">
                <a:solidFill>
                  <a:srgbClr val="C00000"/>
                </a:solidFill>
                <a:latin typeface="楷体" panose="02010609060101010101" pitchFamily="49" charset="-122"/>
                <a:ea typeface="楷体" panose="02010609060101010101" pitchFamily="49" charset="-122"/>
              </a:rPr>
              <a:t>存储</a:t>
            </a:r>
            <a:r>
              <a:rPr lang="zh-CN" altLang="en-US" sz="2000" b="1" smtClean="0">
                <a:solidFill>
                  <a:srgbClr val="C00000"/>
                </a:solidFill>
                <a:latin typeface="楷体" panose="02010609060101010101" pitchFamily="49" charset="-122"/>
                <a:ea typeface="楷体" panose="02010609060101010101" pitchFamily="49" charset="-122"/>
              </a:rPr>
              <a:t>结构</a:t>
            </a:r>
            <a:r>
              <a:rPr lang="zh-CN" altLang="en-US" sz="2000" b="1" smtClean="0">
                <a:solidFill>
                  <a:srgbClr val="3333CC"/>
                </a:solidFill>
                <a:latin typeface="楷体" panose="02010609060101010101" pitchFamily="49" charset="-122"/>
                <a:ea typeface="楷体" panose="02010609060101010101" pitchFamily="49" charset="-122"/>
              </a:rPr>
              <a:t>（或</a:t>
            </a:r>
            <a:r>
              <a:rPr lang="zh-CN" altLang="en-US" sz="2000" b="1" smtClean="0">
                <a:solidFill>
                  <a:srgbClr val="C00000"/>
                </a:solidFill>
                <a:latin typeface="楷体" panose="02010609060101010101" pitchFamily="49" charset="-122"/>
                <a:ea typeface="楷体" panose="02010609060101010101" pitchFamily="49" charset="-122"/>
              </a:rPr>
              <a:t>物理结构</a:t>
            </a:r>
            <a:r>
              <a:rPr lang="zh-CN" altLang="en-US" sz="2000" b="1" smtClean="0">
                <a:solidFill>
                  <a:srgbClr val="0033CC"/>
                </a:solidFill>
                <a:latin typeface="楷体" panose="02010609060101010101" pitchFamily="49" charset="-122"/>
                <a:ea typeface="楷体" panose="02010609060101010101" pitchFamily="49" charset="-122"/>
              </a:rPr>
              <a:t>）</a:t>
            </a:r>
            <a:r>
              <a:rPr lang="zh-CN" altLang="en-US" sz="2000" b="1" smtClean="0">
                <a:solidFill>
                  <a:srgbClr val="3333CC"/>
                </a:solidFill>
                <a:latin typeface="楷体" panose="02010609060101010101" pitchFamily="49" charset="-122"/>
                <a:ea typeface="楷体" panose="02010609060101010101" pitchFamily="49" charset="-122"/>
              </a:rPr>
              <a:t>。</a:t>
            </a:r>
            <a:endParaRPr lang="zh-CN" altLang="en-US" sz="2000" b="1" dirty="0">
              <a:solidFill>
                <a:srgbClr val="3333CC"/>
              </a:solidFill>
              <a:latin typeface="楷体" panose="02010609060101010101" pitchFamily="49" charset="-122"/>
              <a:ea typeface="楷体" panose="02010609060101010101" pitchFamily="49" charset="-122"/>
            </a:endParaRPr>
          </a:p>
          <a:p>
            <a:pPr marL="457200" indent="-457200" algn="just">
              <a:lnSpc>
                <a:spcPct val="130000"/>
              </a:lnSpc>
              <a:buFontTx/>
              <a:buBlip>
                <a:blip r:embed="rId2"/>
              </a:buBlip>
            </a:pPr>
            <a:r>
              <a:rPr lang="zh-CN" altLang="en-US" sz="2000" b="1" dirty="0">
                <a:solidFill>
                  <a:srgbClr val="3333CC"/>
                </a:solidFill>
                <a:latin typeface="楷体" panose="02010609060101010101" pitchFamily="49" charset="-122"/>
                <a:ea typeface="楷体" panose="02010609060101010101" pitchFamily="49" charset="-122"/>
              </a:rPr>
              <a:t>施加在该数据</a:t>
            </a:r>
            <a:r>
              <a:rPr lang="zh-CN" altLang="en-US" sz="2000" b="1">
                <a:solidFill>
                  <a:srgbClr val="3333CC"/>
                </a:solidFill>
                <a:latin typeface="楷体" panose="02010609060101010101" pitchFamily="49" charset="-122"/>
                <a:ea typeface="楷体" panose="02010609060101010101" pitchFamily="49" charset="-122"/>
              </a:rPr>
              <a:t>上</a:t>
            </a:r>
            <a:r>
              <a:rPr lang="zh-CN" altLang="en-US" sz="2000" b="1" smtClean="0">
                <a:solidFill>
                  <a:srgbClr val="3333CC"/>
                </a:solidFill>
                <a:latin typeface="楷体" panose="02010609060101010101" pitchFamily="49" charset="-122"/>
                <a:ea typeface="楷体" panose="02010609060101010101" pitchFamily="49" charset="-122"/>
              </a:rPr>
              <a:t>的操作 </a:t>
            </a:r>
            <a:r>
              <a:rPr lang="zh-CN" altLang="en-US" sz="2000" smtClean="0">
                <a:solidFill>
                  <a:srgbClr val="FF3399"/>
                </a:solidFill>
                <a:latin typeface="楷体" panose="02010609060101010101" pitchFamily="49" charset="-122"/>
                <a:ea typeface="楷体" panose="02010609060101010101" pitchFamily="49" charset="-122"/>
                <a:sym typeface="Wingdings" panose="05000000000000000000"/>
              </a:rPr>
              <a:t></a:t>
            </a:r>
            <a:r>
              <a:rPr lang="zh-CN" altLang="en-US" sz="2000" smtClean="0">
                <a:solidFill>
                  <a:srgbClr val="3333CC"/>
                </a:solidFill>
                <a:latin typeface="楷体" panose="02010609060101010101" pitchFamily="49" charset="-122"/>
                <a:ea typeface="楷体" panose="02010609060101010101" pitchFamily="49" charset="-122"/>
                <a:sym typeface="Wingdings" panose="05000000000000000000"/>
              </a:rPr>
              <a:t> </a:t>
            </a:r>
            <a:r>
              <a:rPr lang="zh-CN" altLang="en-US" sz="2000" b="1" smtClean="0">
                <a:solidFill>
                  <a:srgbClr val="C00000"/>
                </a:solidFill>
                <a:latin typeface="楷体" panose="02010609060101010101" pitchFamily="49" charset="-122"/>
                <a:ea typeface="楷体" panose="02010609060101010101" pitchFamily="49" charset="-122"/>
              </a:rPr>
              <a:t>数据</a:t>
            </a:r>
            <a:r>
              <a:rPr lang="zh-CN" altLang="en-US" sz="2000" b="1" dirty="0" smtClean="0">
                <a:solidFill>
                  <a:srgbClr val="C00000"/>
                </a:solidFill>
                <a:latin typeface="楷体" panose="02010609060101010101" pitchFamily="49" charset="-122"/>
                <a:ea typeface="楷体" panose="02010609060101010101" pitchFamily="49" charset="-122"/>
              </a:rPr>
              <a:t>运算</a:t>
            </a:r>
            <a:r>
              <a:rPr lang="zh-CN" altLang="en-US" sz="2000" b="1" dirty="0">
                <a:solidFill>
                  <a:srgbClr val="3333CC"/>
                </a:solidFill>
                <a:latin typeface="楷体" panose="02010609060101010101" pitchFamily="49" charset="-122"/>
                <a:ea typeface="楷体" panose="02010609060101010101" pitchFamily="49" charset="-122"/>
              </a:rPr>
              <a:t>。</a:t>
            </a:r>
          </a:p>
        </p:txBody>
      </p:sp>
      <p:sp>
        <p:nvSpPr>
          <p:cNvPr id="16" name="下箭头 15"/>
          <p:cNvSpPr/>
          <p:nvPr/>
        </p:nvSpPr>
        <p:spPr bwMode="auto">
          <a:xfrm>
            <a:off x="6169012" y="2550782"/>
            <a:ext cx="142876" cy="285752"/>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19" name="下箭头 18"/>
          <p:cNvSpPr/>
          <p:nvPr/>
        </p:nvSpPr>
        <p:spPr bwMode="auto">
          <a:xfrm>
            <a:off x="6224257" y="3505187"/>
            <a:ext cx="142876" cy="285752"/>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5" name="幻灯片编号占位符 4"/>
          <p:cNvSpPr>
            <a:spLocks noGrp="1"/>
          </p:cNvSpPr>
          <p:nvPr>
            <p:ph type="sldNum" sz="quarter" idx="12"/>
          </p:nvPr>
        </p:nvSpPr>
        <p:spPr/>
        <p:txBody>
          <a:bodyPr/>
          <a:lstStyle/>
          <a:p>
            <a:fld id="{67864EE2-EAB3-4814-A7EB-820BD7610F1E}" type="slidenum">
              <a:rPr lang="en-US" altLang="zh-CN" smtClean="0"/>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00034" y="285728"/>
            <a:ext cx="7072362" cy="523220"/>
          </a:xfrm>
          <a:prstGeom prst="rect">
            <a:avLst/>
          </a:prstGeom>
          <a:noFill/>
          <a:ln w="9525">
            <a:noFill/>
            <a:miter lim="800000"/>
          </a:ln>
          <a:effectLst/>
        </p:spPr>
        <p:txBody>
          <a:bodyPr wrap="square">
            <a:spAutoFit/>
          </a:bodyPr>
          <a:lstStyle/>
          <a:p>
            <a:pPr algn="l">
              <a:lnSpc>
                <a:spcPct val="100000"/>
              </a:lnSpc>
            </a:pPr>
            <a:r>
              <a:rPr lang="zh-CN" altLang="en-US"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示例：</a:t>
            </a:r>
            <a:r>
              <a:rPr lang="zh-CN" altLang="en-US" sz="2600" dirty="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设计一个</a:t>
            </a:r>
            <a:r>
              <a:rPr lang="zh-CN" altLang="en-US" dirty="0" smtClean="0">
                <a:solidFill>
                  <a:srgbClr val="3333FF"/>
                </a:solidFill>
                <a:ea typeface="楷体" panose="02010609060101010101" pitchFamily="49" charset="-122"/>
                <a:cs typeface="Times New Roman" panose="02020603050405020304" pitchFamily="18" charset="0"/>
              </a:rPr>
              <a:t>交换两个整数的算法。</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857224" y="2202756"/>
            <a:ext cx="3714776"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00000"/>
              </a:lnSpc>
            </a:pP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swap1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x</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y</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=x;  x=y;  y=</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6" name="右大括号 5"/>
          <p:cNvSpPr/>
          <p:nvPr/>
        </p:nvSpPr>
        <p:spPr>
          <a:xfrm>
            <a:off x="4643438" y="2774260"/>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929190" y="2917136"/>
            <a:ext cx="2428892" cy="430887"/>
          </a:xfrm>
          <a:prstGeom prst="rect">
            <a:avLst/>
          </a:prstGeom>
          <a:noFill/>
        </p:spPr>
        <p:txBody>
          <a:bodyPr wrap="square" rtlCol="0">
            <a:spAutoFit/>
          </a:bodyPr>
          <a:lstStyle/>
          <a:p>
            <a:r>
              <a:rPr lang="zh-CN" altLang="en-US" sz="2000" smtClean="0">
                <a:solidFill>
                  <a:srgbClr val="3333FF"/>
                </a:solidFill>
                <a:ea typeface="楷体" panose="02010609060101010101" pitchFamily="49" charset="-122"/>
                <a:cs typeface="Times New Roman" panose="02020603050405020304" pitchFamily="18" charset="0"/>
              </a:rPr>
              <a:t>交换形参</a:t>
            </a:r>
            <a:r>
              <a:rPr lang="en-US" altLang="zh-CN" sz="2000" i="1" smtClean="0">
                <a:solidFill>
                  <a:srgbClr val="3333FF"/>
                </a:solidFill>
                <a:ea typeface="楷体" panose="02010609060101010101" pitchFamily="49" charset="-122"/>
                <a:cs typeface="Times New Roman" panose="02020603050405020304" pitchFamily="18" charset="0"/>
              </a:rPr>
              <a:t>x</a:t>
            </a:r>
            <a:r>
              <a:rPr lang="zh-CN" altLang="en-US" sz="2000" smtClean="0">
                <a:solidFill>
                  <a:srgbClr val="3333FF"/>
                </a:solidFill>
                <a:ea typeface="楷体" panose="02010609060101010101" pitchFamily="49" charset="-122"/>
                <a:cs typeface="Times New Roman" panose="02020603050405020304" pitchFamily="18" charset="0"/>
              </a:rPr>
              <a:t>和</a:t>
            </a:r>
            <a:r>
              <a:rPr lang="en-US" altLang="zh-CN" sz="2000" i="1" smtClean="0">
                <a:solidFill>
                  <a:srgbClr val="3333FF"/>
                </a:solidFill>
                <a:ea typeface="楷体" panose="02010609060101010101" pitchFamily="49" charset="-122"/>
                <a:cs typeface="Times New Roman" panose="02020603050405020304" pitchFamily="18" charset="0"/>
              </a:rPr>
              <a:t>y</a:t>
            </a:r>
            <a:r>
              <a:rPr lang="zh-CN" altLang="en-US" sz="2000" smtClean="0">
                <a:solidFill>
                  <a:srgbClr val="3333FF"/>
                </a:solidFill>
                <a:ea typeface="楷体" panose="02010609060101010101" pitchFamily="49" charset="-122"/>
                <a:cs typeface="Times New Roman" panose="02020603050405020304" pitchFamily="18" charset="0"/>
              </a:rPr>
              <a:t>的值</a:t>
            </a:r>
            <a:endParaRPr lang="zh-CN" altLang="en-US" sz="2000"/>
          </a:p>
        </p:txBody>
      </p:sp>
      <p:grpSp>
        <p:nvGrpSpPr>
          <p:cNvPr id="10" name="组合 9"/>
          <p:cNvGrpSpPr/>
          <p:nvPr/>
        </p:nvGrpSpPr>
        <p:grpSpPr>
          <a:xfrm>
            <a:off x="785786" y="4131582"/>
            <a:ext cx="7818662" cy="887864"/>
            <a:chOff x="785786" y="3500438"/>
            <a:chExt cx="7429552" cy="887864"/>
          </a:xfrm>
        </p:grpSpPr>
        <p:sp>
          <p:nvSpPr>
            <p:cNvPr id="3" name="TextBox 2"/>
            <p:cNvSpPr txBox="1"/>
            <p:nvPr/>
          </p:nvSpPr>
          <p:spPr>
            <a:xfrm>
              <a:off x="785786" y="4000504"/>
              <a:ext cx="7429552" cy="387798"/>
            </a:xfrm>
            <a:prstGeom prst="rect">
              <a:avLst/>
            </a:prstGeom>
            <a:noFill/>
          </p:spPr>
          <p:txBody>
            <a:bodyPr wrap="square" rtlCol="0">
              <a:spAutoFit/>
            </a:bodyPr>
            <a:lstStyle/>
            <a:p>
              <a:pPr algn="l"/>
              <a:r>
                <a:rPr lang="zh-CN" altLang="en-US" dirty="0" smtClean="0">
                  <a:solidFill>
                    <a:srgbClr val="3333FF"/>
                  </a:solidFill>
                  <a:ea typeface="楷体" panose="02010609060101010101" pitchFamily="49" charset="-122"/>
                  <a:cs typeface="Times New Roman" panose="02020603050405020304" pitchFamily="18" charset="0"/>
                </a:rPr>
                <a:t>当执行语句</a:t>
              </a:r>
              <a:r>
                <a:rPr lang="en-US" altLang="zh-CN" dirty="0" smtClean="0">
                  <a:solidFill>
                    <a:srgbClr val="FF00FF"/>
                  </a:solidFill>
                  <a:ea typeface="楷体" panose="02010609060101010101" pitchFamily="49" charset="-122"/>
                  <a:cs typeface="Times New Roman" panose="02020603050405020304" pitchFamily="18" charset="0"/>
                </a:rPr>
                <a:t>swap1(</a:t>
              </a:r>
              <a:r>
                <a:rPr lang="en-US" altLang="zh-CN" i="1" dirty="0" smtClean="0">
                  <a:solidFill>
                    <a:srgbClr val="FF00FF"/>
                  </a:solidFill>
                  <a:ea typeface="楷体" panose="02010609060101010101" pitchFamily="49" charset="-122"/>
                  <a:cs typeface="Times New Roman" panose="02020603050405020304" pitchFamily="18" charset="0"/>
                </a:rPr>
                <a:t>a</a:t>
              </a:r>
              <a:r>
                <a:rPr lang="zh-CN" altLang="en-US" dirty="0" smtClean="0">
                  <a:solidFill>
                    <a:srgbClr val="FF00FF"/>
                  </a:solidFill>
                  <a:ea typeface="楷体" panose="02010609060101010101" pitchFamily="49" charset="-122"/>
                  <a:cs typeface="Times New Roman" panose="02020603050405020304" pitchFamily="18" charset="0"/>
                </a:rPr>
                <a:t>，</a:t>
              </a:r>
              <a:r>
                <a:rPr lang="en-US" altLang="zh-CN" i="1" dirty="0" smtClean="0">
                  <a:solidFill>
                    <a:srgbClr val="FF00FF"/>
                  </a:solidFill>
                  <a:ea typeface="楷体" panose="02010609060101010101" pitchFamily="49" charset="-122"/>
                  <a:cs typeface="Times New Roman" panose="02020603050405020304" pitchFamily="18" charset="0"/>
                </a:rPr>
                <a:t>b</a:t>
              </a:r>
              <a:r>
                <a:rPr lang="en-US" altLang="zh-CN" dirty="0" smtClean="0">
                  <a:solidFill>
                    <a:srgbClr val="FF00FF"/>
                  </a:solidFill>
                  <a:ea typeface="楷体" panose="02010609060101010101" pitchFamily="49" charset="-122"/>
                  <a:cs typeface="Times New Roman" panose="02020603050405020304" pitchFamily="18" charset="0"/>
                </a:rPr>
                <a:t>)</a:t>
              </a:r>
              <a:r>
                <a:rPr lang="zh-CN" altLang="en-US" dirty="0" smtClean="0">
                  <a:solidFill>
                    <a:srgbClr val="3333FF"/>
                  </a:solidFill>
                  <a:ea typeface="楷体" panose="02010609060101010101" pitchFamily="49" charset="-122"/>
                  <a:cs typeface="Times New Roman" panose="02020603050405020304" pitchFamily="18" charset="0"/>
                </a:rPr>
                <a:t>时，</a:t>
              </a:r>
              <a:r>
                <a:rPr lang="en-US" altLang="zh-CN" i="1" dirty="0" smtClean="0">
                  <a:solidFill>
                    <a:srgbClr val="3333FF"/>
                  </a:solidFill>
                  <a:ea typeface="楷体" panose="02010609060101010101" pitchFamily="49" charset="-122"/>
                  <a:cs typeface="Times New Roman" panose="02020603050405020304" pitchFamily="18" charset="0"/>
                </a:rPr>
                <a:t>a</a:t>
              </a:r>
              <a:r>
                <a:rPr lang="zh-CN" altLang="en-US" dirty="0" smtClean="0">
                  <a:solidFill>
                    <a:srgbClr val="3333FF"/>
                  </a:solidFill>
                  <a:ea typeface="楷体" panose="02010609060101010101" pitchFamily="49" charset="-122"/>
                  <a:cs typeface="Times New Roman" panose="02020603050405020304" pitchFamily="18" charset="0"/>
                </a:rPr>
                <a:t>和</a:t>
              </a:r>
              <a:r>
                <a:rPr lang="en-US" altLang="zh-CN" i="1" dirty="0" smtClean="0">
                  <a:solidFill>
                    <a:srgbClr val="3333FF"/>
                  </a:solidFill>
                  <a:ea typeface="楷体" panose="02010609060101010101" pitchFamily="49" charset="-122"/>
                  <a:cs typeface="Times New Roman" panose="02020603050405020304" pitchFamily="18" charset="0"/>
                </a:rPr>
                <a:t>b</a:t>
              </a:r>
              <a:r>
                <a:rPr lang="zh-CN" altLang="en-US" dirty="0" smtClean="0">
                  <a:solidFill>
                    <a:srgbClr val="3333FF"/>
                  </a:solidFill>
                  <a:ea typeface="楷体" panose="02010609060101010101" pitchFamily="49" charset="-122"/>
                  <a:cs typeface="Times New Roman" panose="02020603050405020304" pitchFamily="18" charset="0"/>
                </a:rPr>
                <a:t>实参值不会发生交换。</a:t>
              </a:r>
              <a:endParaRPr lang="zh-CN" altLang="en-US" dirty="0">
                <a:solidFill>
                  <a:srgbClr val="3333FF"/>
                </a:solidFill>
              </a:endParaRPr>
            </a:p>
          </p:txBody>
        </p:sp>
        <p:sp>
          <p:nvSpPr>
            <p:cNvPr id="9" name="下箭头 8"/>
            <p:cNvSpPr/>
            <p:nvPr/>
          </p:nvSpPr>
          <p:spPr>
            <a:xfrm>
              <a:off x="2928926" y="3500438"/>
              <a:ext cx="214314"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1" name="TextBox 10"/>
          <p:cNvSpPr txBox="1"/>
          <p:nvPr/>
        </p:nvSpPr>
        <p:spPr>
          <a:xfrm>
            <a:off x="857224" y="5417466"/>
            <a:ext cx="7000924" cy="387798"/>
          </a:xfrm>
          <a:prstGeom prst="rect">
            <a:avLst/>
          </a:prstGeom>
          <a:noFill/>
        </p:spPr>
        <p:txBody>
          <a:bodyPr wrap="square" rtlCol="0">
            <a:spAutoFit/>
          </a:bodyPr>
          <a:lstStyle/>
          <a:p>
            <a:pPr algn="l"/>
            <a:r>
              <a:rPr lang="zh-CN" altLang="en-US" dirty="0" smtClean="0">
                <a:solidFill>
                  <a:srgbClr val="FF0000"/>
                </a:solidFill>
                <a:ea typeface="楷体" panose="02010609060101010101" pitchFamily="49" charset="-122"/>
                <a:cs typeface="Times New Roman" panose="02020603050405020304" pitchFamily="18" charset="0"/>
              </a:rPr>
              <a:t>分析：</a:t>
            </a:r>
            <a:r>
              <a:rPr lang="en-US" altLang="zh-CN" i="1" dirty="0" smtClean="0">
                <a:solidFill>
                  <a:srgbClr val="0000FF"/>
                </a:solidFill>
                <a:ea typeface="楷体" panose="02010609060101010101" pitchFamily="49" charset="-122"/>
                <a:cs typeface="Times New Roman" panose="02020603050405020304" pitchFamily="18" charset="0"/>
              </a:rPr>
              <a:t>x</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y</a:t>
            </a:r>
            <a:r>
              <a:rPr lang="zh-CN" altLang="en-US" dirty="0" smtClean="0">
                <a:solidFill>
                  <a:srgbClr val="0000FF"/>
                </a:solidFill>
                <a:ea typeface="楷体" panose="02010609060101010101" pitchFamily="49" charset="-122"/>
                <a:cs typeface="Times New Roman" panose="02020603050405020304" pitchFamily="18" charset="0"/>
              </a:rPr>
              <a:t>既是输入型参数，也是输出型参数</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12" name="TextBox 11"/>
          <p:cNvSpPr txBox="1"/>
          <p:nvPr/>
        </p:nvSpPr>
        <p:spPr>
          <a:xfrm>
            <a:off x="714348" y="1313010"/>
            <a:ext cx="4500594" cy="387798"/>
          </a:xfrm>
          <a:prstGeom prst="rect">
            <a:avLst/>
          </a:prstGeom>
          <a:noFill/>
        </p:spPr>
        <p:txBody>
          <a:bodyPr wrap="square" rtlCol="0">
            <a:spAutoFit/>
          </a:bodyPr>
          <a:lstStyle/>
          <a:p>
            <a:pPr algn="l"/>
            <a:r>
              <a:rPr lang="zh-CN" altLang="en-US" dirty="0" smtClean="0">
                <a:solidFill>
                  <a:srgbClr val="3333FF"/>
                </a:solidFill>
                <a:ea typeface="楷体" panose="02010609060101010101" pitchFamily="49" charset="-122"/>
                <a:cs typeface="Times New Roman" panose="02020603050405020304" pitchFamily="18" charset="0"/>
              </a:rPr>
              <a:t>编写一个函数</a:t>
            </a:r>
            <a:r>
              <a:rPr lang="en-US" altLang="zh-CN" dirty="0" smtClean="0">
                <a:solidFill>
                  <a:srgbClr val="3333FF"/>
                </a:solidFill>
                <a:ea typeface="楷体" panose="02010609060101010101" pitchFamily="49" charset="-122"/>
                <a:cs typeface="Times New Roman" panose="02020603050405020304" pitchFamily="18" charset="0"/>
              </a:rPr>
              <a:t>swap1(</a:t>
            </a:r>
            <a:r>
              <a:rPr lang="en-US" altLang="zh-CN" i="1" dirty="0" smtClean="0">
                <a:solidFill>
                  <a:srgbClr val="3333FF"/>
                </a:solidFill>
                <a:ea typeface="楷体" panose="02010609060101010101" pitchFamily="49" charset="-122"/>
                <a:cs typeface="Times New Roman" panose="02020603050405020304" pitchFamily="18" charset="0"/>
              </a:rPr>
              <a:t>x</a:t>
            </a:r>
            <a:r>
              <a:rPr lang="zh-CN" altLang="en-US" dirty="0" smtClean="0">
                <a:solidFill>
                  <a:srgbClr val="3333FF"/>
                </a:solidFill>
                <a:ea typeface="楷体" panose="02010609060101010101" pitchFamily="49" charset="-122"/>
                <a:cs typeface="Times New Roman" panose="02020603050405020304" pitchFamily="18" charset="0"/>
              </a:rPr>
              <a:t>，</a:t>
            </a:r>
            <a:r>
              <a:rPr lang="en-US" altLang="zh-CN" i="1" dirty="0" smtClean="0">
                <a:solidFill>
                  <a:srgbClr val="3333FF"/>
                </a:solidFill>
                <a:ea typeface="楷体" panose="02010609060101010101" pitchFamily="49" charset="-122"/>
                <a:cs typeface="Times New Roman" panose="02020603050405020304" pitchFamily="18" charset="0"/>
              </a:rPr>
              <a:t>y</a:t>
            </a:r>
            <a:r>
              <a:rPr lang="en-US" altLang="zh-CN" dirty="0" smtClean="0">
                <a:solidFill>
                  <a:srgbClr val="3333FF"/>
                </a:solidFill>
                <a:ea typeface="楷体" panose="02010609060101010101" pitchFamily="49" charset="-122"/>
                <a:cs typeface="Times New Roman" panose="02020603050405020304" pitchFamily="18" charset="0"/>
              </a:rPr>
              <a:t>)</a:t>
            </a:r>
            <a:r>
              <a:rPr lang="zh-CN" altLang="en-US" dirty="0" smtClean="0">
                <a:solidFill>
                  <a:srgbClr val="3333FF"/>
                </a:solidFill>
                <a:ea typeface="楷体" panose="02010609060101010101" pitchFamily="49" charset="-122"/>
                <a:cs typeface="Times New Roman" panose="02020603050405020304" pitchFamily="18" charset="0"/>
              </a:rPr>
              <a:t>：</a:t>
            </a:r>
            <a:endParaRPr lang="zh-CN" altLang="en-US" dirty="0"/>
          </a:p>
        </p:txBody>
      </p:sp>
      <p:sp>
        <p:nvSpPr>
          <p:cNvPr id="13" name="幻灯片编号占位符 12"/>
          <p:cNvSpPr>
            <a:spLocks noGrp="1"/>
          </p:cNvSpPr>
          <p:nvPr>
            <p:ph type="sldNum" sz="quarter" idx="12"/>
          </p:nvPr>
        </p:nvSpPr>
        <p:spPr/>
        <p:txBody>
          <a:bodyPr/>
          <a:lstStyle/>
          <a:p>
            <a:fld id="{7AF016A1-9F15-429F-9EFD-84004B73C732}" type="slidenum">
              <a:rPr lang="en-US" altLang="zh-CN" smtClean="0"/>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050"/>
          <p:cNvSpPr txBox="1">
            <a:spLocks noChangeArrowheads="1"/>
          </p:cNvSpPr>
          <p:nvPr/>
        </p:nvSpPr>
        <p:spPr bwMode="auto">
          <a:xfrm>
            <a:off x="395288" y="404664"/>
            <a:ext cx="8229600" cy="1130246"/>
          </a:xfrm>
          <a:prstGeom prst="rect">
            <a:avLst/>
          </a:prstGeom>
          <a:noFill/>
          <a:ln w="9525">
            <a:noFill/>
            <a:miter lim="800000"/>
          </a:ln>
          <a:effectLst/>
        </p:spPr>
        <p:txBody>
          <a:bodyPr>
            <a:spAutoFit/>
          </a:bodyPr>
          <a:lstStyle/>
          <a:p>
            <a:pPr algn="l">
              <a:lnSpc>
                <a:spcPct val="150000"/>
              </a:lnSpc>
              <a:spcBef>
                <a:spcPts val="1200"/>
              </a:spcBef>
              <a:spcAft>
                <a:spcPts val="1200"/>
              </a:spcAft>
            </a:pPr>
            <a:r>
              <a:rPr lang="en-US" altLang="zh-CN" dirty="0">
                <a:solidFill>
                  <a:srgbClr val="3333FF"/>
                </a:solidFill>
                <a:ea typeface="楷体" panose="02010609060101010101" pitchFamily="49" charset="-122"/>
                <a:cs typeface="Times New Roman" panose="02020603050405020304" pitchFamily="18" charset="0"/>
              </a:rPr>
              <a:t>     </a:t>
            </a:r>
            <a:r>
              <a:rPr lang="en-US" altLang="zh-CN" dirty="0">
                <a:solidFill>
                  <a:srgbClr val="FF0000"/>
                </a:solidFill>
                <a:ea typeface="黑体" panose="02010609060101010101" pitchFamily="49" charset="-122"/>
                <a:cs typeface="Times New Roman" panose="02020603050405020304" pitchFamily="18" charset="0"/>
              </a:rPr>
              <a:t> </a:t>
            </a:r>
            <a:r>
              <a:rPr lang="zh-CN" altLang="en-US" dirty="0" smtClean="0">
                <a:solidFill>
                  <a:srgbClr val="FF0000"/>
                </a:solidFill>
                <a:latin typeface="微软雅黑" panose="020B0503020204020204" charset="-122"/>
                <a:ea typeface="微软雅黑" panose="020B0503020204020204" charset="-122"/>
                <a:cs typeface="Times New Roman" panose="02020603050405020304" pitchFamily="18" charset="0"/>
              </a:rPr>
              <a:t>改正方法</a:t>
            </a:r>
            <a:r>
              <a:rPr lang="en-US" altLang="zh-CN" dirty="0" smtClean="0">
                <a:solidFill>
                  <a:srgbClr val="FF0000"/>
                </a:solidFill>
                <a:latin typeface="微软雅黑" panose="020B0503020204020204" charset="-122"/>
                <a:ea typeface="微软雅黑" panose="020B0503020204020204" charset="-122"/>
                <a:cs typeface="Times New Roman" panose="02020603050405020304" pitchFamily="18" charset="0"/>
              </a:rPr>
              <a:t>1</a:t>
            </a:r>
            <a:r>
              <a:rPr lang="zh-CN" altLang="en-US" dirty="0" smtClean="0">
                <a:solidFill>
                  <a:srgbClr val="FF0000"/>
                </a:solidFill>
                <a:latin typeface="微软雅黑" panose="020B0503020204020204" charset="-122"/>
                <a:ea typeface="微软雅黑" panose="020B0503020204020204" charset="-122"/>
                <a:cs typeface="Times New Roman" panose="02020603050405020304" pitchFamily="18" charset="0"/>
              </a:rPr>
              <a:t>：</a:t>
            </a:r>
            <a:r>
              <a:rPr lang="zh-CN" altLang="en-US" dirty="0" smtClean="0">
                <a:solidFill>
                  <a:srgbClr val="3333FF"/>
                </a:solidFill>
                <a:ea typeface="楷体" panose="02010609060101010101" pitchFamily="49" charset="-122"/>
                <a:cs typeface="Times New Roman" panose="02020603050405020304" pitchFamily="18" charset="0"/>
              </a:rPr>
              <a:t>采用</a:t>
            </a:r>
            <a:r>
              <a:rPr lang="zh-CN" altLang="en-US" dirty="0">
                <a:solidFill>
                  <a:srgbClr val="3333FF"/>
                </a:solidFill>
                <a:ea typeface="楷体" panose="02010609060101010101" pitchFamily="49" charset="-122"/>
                <a:cs typeface="Times New Roman" panose="02020603050405020304" pitchFamily="18" charset="0"/>
              </a:rPr>
              <a:t>指针的方式来回传形参的</a:t>
            </a:r>
            <a:r>
              <a:rPr lang="zh-CN" altLang="en-US" dirty="0" smtClean="0">
                <a:solidFill>
                  <a:srgbClr val="3333FF"/>
                </a:solidFill>
                <a:ea typeface="楷体" panose="02010609060101010101" pitchFamily="49" charset="-122"/>
                <a:cs typeface="Times New Roman" panose="02020603050405020304" pitchFamily="18" charset="0"/>
              </a:rPr>
              <a:t>值，需</a:t>
            </a:r>
            <a:r>
              <a:rPr lang="zh-CN" altLang="en-US" dirty="0">
                <a:solidFill>
                  <a:srgbClr val="3333FF"/>
                </a:solidFill>
                <a:ea typeface="楷体" panose="02010609060101010101" pitchFamily="49" charset="-122"/>
                <a:cs typeface="Times New Roman" panose="02020603050405020304" pitchFamily="18" charset="0"/>
              </a:rPr>
              <a:t>将上述函数改为</a:t>
            </a:r>
            <a:r>
              <a:rPr lang="zh-CN" altLang="en-US" dirty="0" smtClean="0">
                <a:solidFill>
                  <a:srgbClr val="3333FF"/>
                </a:solidFill>
                <a:ea typeface="楷体" panose="02010609060101010101" pitchFamily="49" charset="-122"/>
                <a:cs typeface="Times New Roman" panose="02020603050405020304" pitchFamily="18" charset="0"/>
              </a:rPr>
              <a:t>：</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3" name="TextBox 2"/>
          <p:cNvSpPr txBox="1"/>
          <p:nvPr/>
        </p:nvSpPr>
        <p:spPr>
          <a:xfrm>
            <a:off x="785786" y="4946626"/>
            <a:ext cx="7643866" cy="387798"/>
          </a:xfrm>
          <a:prstGeom prst="rect">
            <a:avLst/>
          </a:prstGeom>
          <a:noFill/>
        </p:spPr>
        <p:txBody>
          <a:bodyPr wrap="square" rtlCol="0">
            <a:spAutoFit/>
          </a:bodyPr>
          <a:lstStyle/>
          <a:p>
            <a:pPr algn="l"/>
            <a:r>
              <a:rPr lang="zh-CN" altLang="en-US" dirty="0" smtClean="0">
                <a:solidFill>
                  <a:srgbClr val="3333FF"/>
                </a:solidFill>
                <a:ea typeface="楷体" panose="02010609060101010101" pitchFamily="49" charset="-122"/>
                <a:cs typeface="Times New Roman" panose="02020603050405020304" pitchFamily="18" charset="0"/>
              </a:rPr>
              <a:t>上述函数的调用改为</a:t>
            </a:r>
            <a:r>
              <a:rPr lang="en-US" altLang="zh-CN" dirty="0" err="1" smtClean="0">
                <a:solidFill>
                  <a:srgbClr val="3333FF"/>
                </a:solidFill>
                <a:ea typeface="楷体" panose="02010609060101010101" pitchFamily="49" charset="-122"/>
                <a:cs typeface="Times New Roman" panose="02020603050405020304" pitchFamily="18" charset="0"/>
              </a:rPr>
              <a:t>swap2</a:t>
            </a:r>
            <a:r>
              <a:rPr lang="en-US" altLang="zh-CN" smtClean="0">
                <a:solidFill>
                  <a:srgbClr val="FF0000"/>
                </a:solidFill>
                <a:ea typeface="楷体" panose="02010609060101010101" pitchFamily="49" charset="-122"/>
                <a:cs typeface="Times New Roman" panose="02020603050405020304" pitchFamily="18" charset="0"/>
              </a:rPr>
              <a:t>(&amp;</a:t>
            </a:r>
            <a:r>
              <a:rPr lang="en-US" altLang="zh-CN" i="1" smtClean="0">
                <a:solidFill>
                  <a:srgbClr val="FF0000"/>
                </a:solidFill>
                <a:ea typeface="楷体" panose="02010609060101010101" pitchFamily="49" charset="-122"/>
                <a:cs typeface="Times New Roman" panose="02020603050405020304" pitchFamily="18" charset="0"/>
              </a:rPr>
              <a:t>a</a:t>
            </a:r>
            <a:r>
              <a:rPr lang="zh-CN" altLang="en-US" smtClean="0">
                <a:solidFill>
                  <a:srgbClr val="FF0000"/>
                </a:solidFill>
                <a:ea typeface="楷体" panose="02010609060101010101" pitchFamily="49" charset="-122"/>
                <a:cs typeface="Times New Roman" panose="02020603050405020304" pitchFamily="18" charset="0"/>
              </a:rPr>
              <a:t>，</a:t>
            </a:r>
            <a:r>
              <a:rPr lang="en-US" altLang="zh-CN" smtClean="0">
                <a:solidFill>
                  <a:srgbClr val="FF0000"/>
                </a:solidFill>
                <a:ea typeface="楷体" panose="02010609060101010101" pitchFamily="49" charset="-122"/>
                <a:cs typeface="Times New Roman" panose="02020603050405020304" pitchFamily="18" charset="0"/>
              </a:rPr>
              <a:t>&amp;</a:t>
            </a:r>
            <a:r>
              <a:rPr lang="en-US" altLang="zh-CN" i="1" err="1" smtClean="0">
                <a:solidFill>
                  <a:srgbClr val="FF0000"/>
                </a:solidFill>
                <a:ea typeface="楷体" panose="02010609060101010101" pitchFamily="49" charset="-122"/>
                <a:cs typeface="Times New Roman" panose="02020603050405020304" pitchFamily="18" charset="0"/>
              </a:rPr>
              <a:t>b</a:t>
            </a:r>
            <a:r>
              <a:rPr lang="en-US" altLang="zh-CN" smtClean="0">
                <a:solidFill>
                  <a:srgbClr val="3333FF"/>
                </a:solidFill>
                <a:ea typeface="楷体" panose="02010609060101010101" pitchFamily="49" charset="-122"/>
                <a:cs typeface="Times New Roman" panose="02020603050405020304" pitchFamily="18" charset="0"/>
              </a:rPr>
              <a:t>)  </a:t>
            </a:r>
            <a:r>
              <a:rPr lang="zh-CN" altLang="en-US"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mtClean="0">
                <a:solidFill>
                  <a:srgbClr val="3333FF"/>
                </a:solidFill>
                <a:ea typeface="楷体" panose="02010609060101010101" pitchFamily="49" charset="-122"/>
                <a:cs typeface="Times New Roman" panose="02020603050405020304" pitchFamily="18" charset="0"/>
              </a:rPr>
              <a:t>比较</a:t>
            </a:r>
            <a:r>
              <a:rPr lang="zh-CN" altLang="en-US" dirty="0" smtClean="0">
                <a:solidFill>
                  <a:srgbClr val="3333FF"/>
                </a:solidFill>
                <a:ea typeface="楷体" panose="02010609060101010101" pitchFamily="49" charset="-122"/>
                <a:cs typeface="Times New Roman" panose="02020603050405020304" pitchFamily="18" charset="0"/>
              </a:rPr>
              <a:t>复杂。</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4" name="TextBox 3"/>
          <p:cNvSpPr txBox="1"/>
          <p:nvPr/>
        </p:nvSpPr>
        <p:spPr>
          <a:xfrm>
            <a:off x="928662" y="1735107"/>
            <a:ext cx="4929222" cy="2906913"/>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wrap="square" lIns="180000" tIns="144000" rIns="180000" bIns="144000" rtlCol="0">
            <a:spAutoFit/>
          </a:bodyPr>
          <a:lstStyle/>
          <a:p>
            <a:pPr algn="l">
              <a:lnSpc>
                <a:spcPct val="100000"/>
              </a:lnSpc>
            </a:pP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swap2</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*x</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*y</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=*x;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的值放在</a:t>
            </a:r>
            <a:r>
              <a:rPr lang="en-US" altLang="zh-CN" sz="2000" dirty="0" err="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tmp</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p>
          <a:p>
            <a:pPr algn="l">
              <a:lnSpc>
                <a:spcPct val="100000"/>
              </a:lnSpc>
            </a:pP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x=*y;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所指的值改为*</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y</a:t>
            </a: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*y=</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所指的值改为</a:t>
            </a:r>
            <a:r>
              <a:rPr lang="en-US" altLang="zh-CN" sz="2000" dirty="0" err="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tmp</a:t>
            </a:r>
            <a:endPar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pP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 name="右大括号 5"/>
          <p:cNvSpPr/>
          <p:nvPr/>
        </p:nvSpPr>
        <p:spPr>
          <a:xfrm>
            <a:off x="5928198" y="2949553"/>
            <a:ext cx="144000" cy="1000132"/>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143636" y="3092429"/>
            <a:ext cx="1643074" cy="584775"/>
          </a:xfrm>
          <a:prstGeom prst="rect">
            <a:avLst/>
          </a:prstGeom>
          <a:noFill/>
        </p:spPr>
        <p:txBody>
          <a:bodyPr wrap="square" rtlCol="0">
            <a:spAutoFit/>
          </a:bodyPr>
          <a:lstStyle/>
          <a:p>
            <a:pPr algn="l"/>
            <a:r>
              <a:rPr lang="zh-CN" altLang="en-US" sz="2000" dirty="0" smtClean="0">
                <a:solidFill>
                  <a:srgbClr val="3333FF"/>
                </a:solidFill>
                <a:ea typeface="楷体" panose="02010609060101010101" pitchFamily="49" charset="-122"/>
                <a:cs typeface="Times New Roman" panose="02020603050405020304" pitchFamily="18" charset="0"/>
              </a:rPr>
              <a:t>交换形参</a:t>
            </a:r>
            <a:r>
              <a:rPr lang="en-US" altLang="zh-CN" sz="2000" i="1" dirty="0" smtClean="0">
                <a:solidFill>
                  <a:srgbClr val="3333FF"/>
                </a:solidFill>
                <a:ea typeface="楷体" panose="02010609060101010101" pitchFamily="49" charset="-122"/>
                <a:cs typeface="Times New Roman" panose="02020603050405020304" pitchFamily="18" charset="0"/>
              </a:rPr>
              <a:t>x</a:t>
            </a:r>
            <a:r>
              <a:rPr lang="zh-CN" altLang="en-US" sz="2000" dirty="0" smtClean="0">
                <a:solidFill>
                  <a:srgbClr val="3333FF"/>
                </a:solidFill>
                <a:ea typeface="楷体" panose="02010609060101010101" pitchFamily="49" charset="-122"/>
                <a:cs typeface="Times New Roman" panose="02020603050405020304" pitchFamily="18" charset="0"/>
              </a:rPr>
              <a:t>和</a:t>
            </a:r>
            <a:r>
              <a:rPr lang="en-US" altLang="zh-CN" sz="2000" i="1" dirty="0" smtClean="0">
                <a:solidFill>
                  <a:srgbClr val="3333FF"/>
                </a:solidFill>
                <a:ea typeface="楷体" panose="02010609060101010101" pitchFamily="49" charset="-122"/>
                <a:cs typeface="Times New Roman" panose="02020603050405020304" pitchFamily="18" charset="0"/>
              </a:rPr>
              <a:t>y</a:t>
            </a:r>
            <a:r>
              <a:rPr lang="zh-CN" altLang="en-US" sz="2000" dirty="0" smtClean="0">
                <a:solidFill>
                  <a:srgbClr val="3333FF"/>
                </a:solidFill>
                <a:ea typeface="楷体" panose="02010609060101010101" pitchFamily="49" charset="-122"/>
                <a:cs typeface="Times New Roman" panose="02020603050405020304" pitchFamily="18" charset="0"/>
              </a:rPr>
              <a:t>所指向的值</a:t>
            </a:r>
            <a:endParaRPr lang="zh-CN" altLang="en-US" sz="2000" dirty="0"/>
          </a:p>
        </p:txBody>
      </p:sp>
      <p:sp>
        <p:nvSpPr>
          <p:cNvPr id="9" name="幻灯片编号占位符 8"/>
          <p:cNvSpPr>
            <a:spLocks noGrp="1"/>
          </p:cNvSpPr>
          <p:nvPr>
            <p:ph type="sldNum" sz="quarter" idx="12"/>
          </p:nvPr>
        </p:nvSpPr>
        <p:spPr/>
        <p:txBody>
          <a:bodyPr/>
          <a:lstStyle/>
          <a:p>
            <a:fld id="{7AF016A1-9F15-429F-9EFD-84004B73C732}" type="slidenum">
              <a:rPr lang="en-US" altLang="zh-CN" smtClean="0"/>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p:cNvSpPr txBox="1">
            <a:spLocks noChangeArrowheads="1"/>
          </p:cNvSpPr>
          <p:nvPr/>
        </p:nvSpPr>
        <p:spPr bwMode="auto">
          <a:xfrm>
            <a:off x="1285852" y="1285860"/>
            <a:ext cx="4572032" cy="23092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44000" rIns="180000" bIns="108000">
            <a:spAutoFit/>
          </a:bodyPr>
          <a:lstStyle/>
          <a:p>
            <a:pPr algn="l">
              <a:lnSpc>
                <a:spcPct val="140000"/>
              </a:lnSpc>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swap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&amp;y</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ct val="70000"/>
              </a:lnSpc>
            </a:pP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形参前的“</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&amp;”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符号不是指针运算符</a:t>
            </a:r>
          </a:p>
          <a:p>
            <a:pPr algn="l">
              <a:lnSpc>
                <a:spcPct val="70000"/>
              </a:lnSpc>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=x;</a:t>
            </a:r>
          </a:p>
          <a:p>
            <a:pPr algn="l">
              <a:lnSpc>
                <a:spcPct val="70000"/>
              </a:lnSpc>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x=y; y=</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70000"/>
              </a:lnSpc>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b="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636" name="Text Box 4"/>
          <p:cNvSpPr txBox="1">
            <a:spLocks noChangeArrowheads="1"/>
          </p:cNvSpPr>
          <p:nvPr/>
        </p:nvSpPr>
        <p:spPr bwMode="auto">
          <a:xfrm>
            <a:off x="395288" y="260350"/>
            <a:ext cx="8462992" cy="646331"/>
          </a:xfrm>
          <a:prstGeom prst="rect">
            <a:avLst/>
          </a:prstGeom>
          <a:noFill/>
          <a:ln w="9525" algn="ctr">
            <a:noFill/>
            <a:miter lim="800000"/>
          </a:ln>
          <a:effectLst/>
        </p:spPr>
        <p:txBody>
          <a:bodyPr wrap="square">
            <a:spAutoFit/>
          </a:bodyPr>
          <a:lstStyle/>
          <a:p>
            <a:pPr algn="l">
              <a:lnSpc>
                <a:spcPct val="150000"/>
              </a:lnSpc>
            </a:pPr>
            <a:r>
              <a:rPr lang="en-US" altLang="zh-CN" dirty="0" smtClean="0">
                <a:solidFill>
                  <a:srgbClr val="FF0000"/>
                </a:solidFill>
                <a:ea typeface="黑体" panose="02010609060101010101" pitchFamily="49" charset="-122"/>
                <a:cs typeface="Times New Roman" panose="02020603050405020304" pitchFamily="18" charset="0"/>
              </a:rPr>
              <a:t> </a:t>
            </a:r>
            <a:r>
              <a:rPr lang="zh-CN" altLang="en-US" dirty="0" smtClean="0">
                <a:solidFill>
                  <a:srgbClr val="FF0000"/>
                </a:solidFill>
                <a:latin typeface="微软雅黑" panose="020B0503020204020204" charset="-122"/>
                <a:ea typeface="微软雅黑" panose="020B0503020204020204" charset="-122"/>
                <a:cs typeface="Times New Roman" panose="02020603050405020304" pitchFamily="18" charset="0"/>
              </a:rPr>
              <a:t>改正方法</a:t>
            </a:r>
            <a:r>
              <a:rPr lang="en-US" altLang="zh-CN" dirty="0" smtClean="0">
                <a:solidFill>
                  <a:srgbClr val="FF0000"/>
                </a:solidFill>
                <a:latin typeface="微软雅黑" panose="020B0503020204020204" charset="-122"/>
                <a:ea typeface="微软雅黑" panose="020B0503020204020204" charset="-122"/>
                <a:cs typeface="Times New Roman" panose="02020603050405020304" pitchFamily="18" charset="0"/>
              </a:rPr>
              <a:t>2</a:t>
            </a:r>
            <a:r>
              <a:rPr lang="zh-CN" altLang="en-US" dirty="0" smtClean="0">
                <a:solidFill>
                  <a:srgbClr val="FF0000"/>
                </a:solidFill>
                <a:latin typeface="微软雅黑" panose="020B0503020204020204" charset="-122"/>
                <a:ea typeface="微软雅黑" panose="020B0503020204020204" charset="-122"/>
                <a:cs typeface="Times New Roman" panose="02020603050405020304" pitchFamily="18" charset="0"/>
              </a:rPr>
              <a:t>：</a:t>
            </a:r>
            <a:r>
              <a:rPr lang="zh-CN" altLang="en-US" dirty="0" smtClean="0">
                <a:solidFill>
                  <a:srgbClr val="3333FF"/>
                </a:solidFill>
                <a:ea typeface="楷体" panose="02010609060101010101" pitchFamily="49" charset="-122"/>
                <a:cs typeface="Times New Roman" panose="02020603050405020304" pitchFamily="18" charset="0"/>
              </a:rPr>
              <a:t>采用</a:t>
            </a:r>
            <a:r>
              <a:rPr lang="zh-CN" altLang="en-US" dirty="0">
                <a:solidFill>
                  <a:srgbClr val="3333FF"/>
                </a:solidFill>
                <a:ea typeface="楷体" panose="02010609060101010101" pitchFamily="49" charset="-122"/>
                <a:cs typeface="Times New Roman" panose="02020603050405020304" pitchFamily="18" charset="0"/>
              </a:rPr>
              <a:t>引用型</a:t>
            </a:r>
            <a:r>
              <a:rPr lang="zh-CN" altLang="en-US" dirty="0" smtClean="0">
                <a:solidFill>
                  <a:srgbClr val="3333FF"/>
                </a:solidFill>
                <a:ea typeface="楷体" panose="02010609060101010101" pitchFamily="49" charset="-122"/>
                <a:cs typeface="Times New Roman" panose="02020603050405020304" pitchFamily="18" charset="0"/>
              </a:rPr>
              <a:t>形参  </a:t>
            </a:r>
            <a:r>
              <a:rPr lang="zh-CN" altLang="en-US" dirty="0" smtClean="0">
                <a:solidFill>
                  <a:srgbClr val="3333FF"/>
                </a:solidFill>
                <a:ea typeface="楷体" panose="02010609060101010101" pitchFamily="49" charset="-122"/>
                <a:cs typeface="Times New Roman" panose="02020603050405020304" pitchFamily="18" charset="0"/>
                <a:sym typeface="Wingdings" panose="05000000000000000000"/>
              </a:rPr>
              <a:t> 将输出型</a:t>
            </a:r>
            <a:r>
              <a:rPr lang="zh-CN" altLang="en-US" dirty="0" smtClean="0">
                <a:solidFill>
                  <a:srgbClr val="3333FF"/>
                </a:solidFill>
                <a:ea typeface="楷体" panose="02010609060101010101" pitchFamily="49" charset="-122"/>
                <a:cs typeface="Times New Roman" panose="02020603050405020304" pitchFamily="18" charset="0"/>
              </a:rPr>
              <a:t>形参改为引用类型。</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69637" name="Text Box 5"/>
          <p:cNvSpPr txBox="1">
            <a:spLocks noChangeArrowheads="1"/>
          </p:cNvSpPr>
          <p:nvPr/>
        </p:nvSpPr>
        <p:spPr bwMode="auto">
          <a:xfrm>
            <a:off x="857224" y="3786190"/>
            <a:ext cx="7632700" cy="2577629"/>
          </a:xfrm>
          <a:prstGeom prst="rect">
            <a:avLst/>
          </a:prstGeom>
          <a:noFill/>
          <a:ln w="9525" algn="ctr">
            <a:noFill/>
            <a:miter lim="800000"/>
          </a:ln>
          <a:effectLst/>
        </p:spPr>
        <p:txBody>
          <a:bodyPr>
            <a:spAutoFit/>
          </a:bodyPr>
          <a:lstStyle/>
          <a:p>
            <a:pPr algn="l">
              <a:lnSpc>
                <a:spcPct val="100000"/>
              </a:lnSpc>
            </a:pPr>
            <a:r>
              <a:rPr lang="zh-CN" altLang="en-US" dirty="0">
                <a:solidFill>
                  <a:srgbClr val="3333FF"/>
                </a:solidFill>
                <a:ea typeface="楷体" panose="02010609060101010101" pitchFamily="49" charset="-122"/>
                <a:cs typeface="Times New Roman" panose="02020603050405020304" pitchFamily="18" charset="0"/>
              </a:rPr>
              <a:t>当执行语句</a:t>
            </a:r>
            <a:r>
              <a:rPr lang="en-US" altLang="zh-CN" dirty="0" smtClean="0">
                <a:solidFill>
                  <a:srgbClr val="FF0000"/>
                </a:solidFill>
                <a:ea typeface="楷体" panose="02010609060101010101" pitchFamily="49" charset="-122"/>
                <a:cs typeface="Times New Roman" panose="02020603050405020304" pitchFamily="18" charset="0"/>
              </a:rPr>
              <a:t>swap(</a:t>
            </a:r>
            <a:r>
              <a:rPr lang="en-US" altLang="zh-CN" i="1" dirty="0" smtClean="0">
                <a:solidFill>
                  <a:srgbClr val="FF0000"/>
                </a:solidFill>
                <a:ea typeface="楷体" panose="02010609060101010101" pitchFamily="49" charset="-122"/>
                <a:cs typeface="Times New Roman" panose="02020603050405020304" pitchFamily="18" charset="0"/>
              </a:rPr>
              <a:t>a</a:t>
            </a:r>
            <a:r>
              <a:rPr lang="zh-CN" altLang="en-US" dirty="0" smtClean="0">
                <a:solidFill>
                  <a:srgbClr val="FF0000"/>
                </a:solidFill>
                <a:ea typeface="楷体" panose="02010609060101010101" pitchFamily="49" charset="-122"/>
                <a:cs typeface="Times New Roman" panose="02020603050405020304" pitchFamily="18" charset="0"/>
              </a:rPr>
              <a:t>，</a:t>
            </a:r>
            <a:r>
              <a:rPr lang="en-US" altLang="zh-CN" i="1" dirty="0" smtClean="0">
                <a:solidFill>
                  <a:srgbClr val="FF0000"/>
                </a:solidFill>
                <a:ea typeface="楷体" panose="02010609060101010101" pitchFamily="49" charset="-122"/>
                <a:cs typeface="Times New Roman" panose="02020603050405020304" pitchFamily="18" charset="0"/>
              </a:rPr>
              <a:t>b</a:t>
            </a:r>
            <a:r>
              <a:rPr lang="en-US" altLang="zh-CN" dirty="0">
                <a:solidFill>
                  <a:srgbClr val="FF0000"/>
                </a:solidFill>
                <a:ea typeface="楷体" panose="02010609060101010101" pitchFamily="49" charset="-122"/>
                <a:cs typeface="Times New Roman" panose="02020603050405020304" pitchFamily="18" charset="0"/>
              </a:rPr>
              <a:t>)</a:t>
            </a:r>
            <a:r>
              <a:rPr lang="zh-CN" altLang="en-US" dirty="0" smtClean="0">
                <a:solidFill>
                  <a:srgbClr val="3333FF"/>
                </a:solidFill>
                <a:ea typeface="楷体" panose="02010609060101010101" pitchFamily="49" charset="-122"/>
                <a:cs typeface="Times New Roman" panose="02020603050405020304" pitchFamily="18" charset="0"/>
              </a:rPr>
              <a:t>时，形、实参的匹配</a:t>
            </a:r>
            <a:r>
              <a:rPr lang="zh-CN" altLang="en-US" dirty="0">
                <a:solidFill>
                  <a:srgbClr val="3333FF"/>
                </a:solidFill>
                <a:ea typeface="楷体" panose="02010609060101010101" pitchFamily="49" charset="-122"/>
                <a:cs typeface="Times New Roman" panose="02020603050405020304" pitchFamily="18" charset="0"/>
              </a:rPr>
              <a:t>相当于：</a:t>
            </a:r>
          </a:p>
          <a:p>
            <a:pPr algn="l">
              <a:lnSpc>
                <a:spcPct val="100000"/>
              </a:lnSpc>
            </a:pPr>
            <a:r>
              <a:rPr lang="zh-CN" altLang="en-US" sz="2000" dirty="0">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int</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rPr>
              <a:t> &amp;</a:t>
            </a:r>
            <a:r>
              <a:rPr lang="en-US" altLang="zh-CN" sz="2000" dirty="0">
                <a:solidFill>
                  <a:srgbClr val="FF00FF"/>
                </a:solidFill>
                <a:ea typeface="楷体" panose="02010609060101010101" pitchFamily="49" charset="-122"/>
                <a:cs typeface="Times New Roman" panose="02020603050405020304" pitchFamily="18" charset="0"/>
              </a:rPr>
              <a:t>x=a</a:t>
            </a:r>
            <a:r>
              <a:rPr lang="en-US" altLang="zh-CN" sz="2000" dirty="0" smtClean="0">
                <a:solidFill>
                  <a:srgbClr val="FF00FF"/>
                </a:solidFill>
                <a:ea typeface="楷体" panose="02010609060101010101" pitchFamily="49" charset="-122"/>
                <a:cs typeface="Times New Roman" panose="02020603050405020304" pitchFamily="18" charset="0"/>
              </a:rPr>
              <a:t>;     //a</a:t>
            </a:r>
            <a:r>
              <a:rPr lang="zh-CN" altLang="en-US" sz="2000" dirty="0" smtClean="0">
                <a:solidFill>
                  <a:srgbClr val="FF00FF"/>
                </a:solidFill>
                <a:ea typeface="楷体" panose="02010609060101010101" pitchFamily="49" charset="-122"/>
                <a:cs typeface="Times New Roman" panose="02020603050405020304" pitchFamily="18" charset="0"/>
              </a:rPr>
              <a:t>为</a:t>
            </a:r>
            <a:r>
              <a:rPr lang="en-US" altLang="zh-CN" sz="2000" dirty="0" smtClean="0">
                <a:solidFill>
                  <a:srgbClr val="FF00FF"/>
                </a:solidFill>
                <a:ea typeface="楷体" panose="02010609060101010101" pitchFamily="49" charset="-122"/>
                <a:cs typeface="Times New Roman" panose="02020603050405020304" pitchFamily="18" charset="0"/>
              </a:rPr>
              <a:t>x</a:t>
            </a:r>
            <a:r>
              <a:rPr lang="zh-CN" altLang="en-US" sz="2000" dirty="0" smtClean="0">
                <a:solidFill>
                  <a:srgbClr val="FF00FF"/>
                </a:solidFill>
                <a:ea typeface="楷体" panose="02010609060101010101" pitchFamily="49" charset="-122"/>
                <a:cs typeface="Times New Roman" panose="02020603050405020304" pitchFamily="18" charset="0"/>
              </a:rPr>
              <a:t>的引用</a:t>
            </a:r>
            <a:endParaRPr lang="en-US" altLang="zh-CN" sz="2000" dirty="0">
              <a:solidFill>
                <a:srgbClr val="FF00FF"/>
              </a:solidFill>
              <a:ea typeface="楷体" panose="02010609060101010101" pitchFamily="49" charset="-122"/>
              <a:cs typeface="Times New Roman" panose="02020603050405020304" pitchFamily="18" charset="0"/>
            </a:endParaRPr>
          </a:p>
          <a:p>
            <a:pPr algn="l">
              <a:lnSpc>
                <a:spcPct val="100000"/>
              </a:lnSpc>
            </a:pP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int</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rPr>
              <a:t> &amp;</a:t>
            </a:r>
            <a:r>
              <a:rPr lang="en-US" altLang="zh-CN" sz="2000" dirty="0">
                <a:solidFill>
                  <a:srgbClr val="FF00FF"/>
                </a:solidFill>
                <a:ea typeface="楷体" panose="02010609060101010101" pitchFamily="49" charset="-122"/>
                <a:cs typeface="Times New Roman" panose="02020603050405020304" pitchFamily="18" charset="0"/>
              </a:rPr>
              <a:t>y=b</a:t>
            </a:r>
            <a:r>
              <a:rPr lang="en-US" altLang="zh-CN" sz="2000" dirty="0" smtClean="0">
                <a:solidFill>
                  <a:srgbClr val="FF00FF"/>
                </a:solidFill>
                <a:ea typeface="楷体" panose="02010609060101010101" pitchFamily="49" charset="-122"/>
                <a:cs typeface="Times New Roman" panose="02020603050405020304" pitchFamily="18" charset="0"/>
              </a:rPr>
              <a:t>;     //b</a:t>
            </a:r>
            <a:r>
              <a:rPr lang="zh-CN" altLang="en-US" sz="2000" dirty="0" smtClean="0">
                <a:solidFill>
                  <a:srgbClr val="FF00FF"/>
                </a:solidFill>
                <a:ea typeface="楷体" panose="02010609060101010101" pitchFamily="49" charset="-122"/>
                <a:cs typeface="Times New Roman" panose="02020603050405020304" pitchFamily="18" charset="0"/>
              </a:rPr>
              <a:t>为</a:t>
            </a:r>
            <a:r>
              <a:rPr lang="en-US" altLang="zh-CN" sz="2000" dirty="0" smtClean="0">
                <a:solidFill>
                  <a:srgbClr val="FF00FF"/>
                </a:solidFill>
                <a:ea typeface="楷体" panose="02010609060101010101" pitchFamily="49" charset="-122"/>
                <a:cs typeface="Times New Roman" panose="02020603050405020304" pitchFamily="18" charset="0"/>
              </a:rPr>
              <a:t>y</a:t>
            </a:r>
            <a:r>
              <a:rPr lang="zh-CN" altLang="en-US" sz="2000" dirty="0" smtClean="0">
                <a:solidFill>
                  <a:srgbClr val="FF00FF"/>
                </a:solidFill>
                <a:ea typeface="楷体" panose="02010609060101010101" pitchFamily="49" charset="-122"/>
                <a:cs typeface="Times New Roman" panose="02020603050405020304" pitchFamily="18" charset="0"/>
              </a:rPr>
              <a:t>的引用</a:t>
            </a:r>
            <a:endParaRPr lang="en-US" altLang="zh-CN" sz="2000" dirty="0">
              <a:solidFill>
                <a:srgbClr val="FF00FF"/>
              </a:solidFill>
              <a:ea typeface="楷体" panose="02010609060101010101" pitchFamily="49" charset="-122"/>
              <a:cs typeface="Times New Roman" panose="02020603050405020304" pitchFamily="18" charset="0"/>
            </a:endParaRPr>
          </a:p>
          <a:p>
            <a:pPr algn="l">
              <a:lnSpc>
                <a:spcPct val="150000"/>
              </a:lnSpc>
              <a:spcBef>
                <a:spcPts val="1200"/>
              </a:spcBef>
              <a:spcAft>
                <a:spcPts val="1200"/>
              </a:spcAft>
            </a:pPr>
            <a:r>
              <a:rPr lang="zh-CN" altLang="en-US" dirty="0" smtClean="0">
                <a:solidFill>
                  <a:srgbClr val="3333FF"/>
                </a:solidFill>
                <a:ea typeface="楷体" panose="02010609060101010101" pitchFamily="49" charset="-122"/>
                <a:cs typeface="Times New Roman" panose="02020603050405020304" pitchFamily="18" charset="0"/>
              </a:rPr>
              <a:t>这样，</a:t>
            </a:r>
            <a:r>
              <a:rPr lang="en-US" altLang="zh-CN" i="1" dirty="0" smtClean="0">
                <a:solidFill>
                  <a:srgbClr val="3333FF"/>
                </a:solidFill>
                <a:ea typeface="楷体" panose="02010609060101010101" pitchFamily="49" charset="-122"/>
                <a:cs typeface="Times New Roman" panose="02020603050405020304" pitchFamily="18" charset="0"/>
              </a:rPr>
              <a:t>a</a:t>
            </a:r>
            <a:r>
              <a:rPr lang="zh-CN" altLang="en-US" dirty="0" smtClean="0">
                <a:solidFill>
                  <a:srgbClr val="3333FF"/>
                </a:solidFill>
                <a:ea typeface="楷体" panose="02010609060101010101" pitchFamily="49" charset="-122"/>
                <a:cs typeface="Times New Roman" panose="02020603050405020304" pitchFamily="18" charset="0"/>
              </a:rPr>
              <a:t>与</a:t>
            </a:r>
            <a:r>
              <a:rPr lang="en-US" altLang="zh-CN" i="1" dirty="0" smtClean="0">
                <a:solidFill>
                  <a:srgbClr val="3333FF"/>
                </a:solidFill>
                <a:ea typeface="楷体" panose="02010609060101010101" pitchFamily="49" charset="-122"/>
                <a:cs typeface="Times New Roman" panose="02020603050405020304" pitchFamily="18" charset="0"/>
              </a:rPr>
              <a:t>x</a:t>
            </a:r>
            <a:r>
              <a:rPr lang="zh-CN" altLang="en-US" dirty="0" smtClean="0">
                <a:solidFill>
                  <a:srgbClr val="3333FF"/>
                </a:solidFill>
                <a:ea typeface="楷体" panose="02010609060101010101" pitchFamily="49" charset="-122"/>
                <a:cs typeface="Times New Roman" panose="02020603050405020304" pitchFamily="18" charset="0"/>
              </a:rPr>
              <a:t>共享存储空间、</a:t>
            </a:r>
            <a:r>
              <a:rPr lang="en-US" altLang="zh-CN" i="1" dirty="0">
                <a:solidFill>
                  <a:srgbClr val="3333FF"/>
                </a:solidFill>
                <a:ea typeface="楷体" panose="02010609060101010101" pitchFamily="49" charset="-122"/>
                <a:cs typeface="Times New Roman" panose="02020603050405020304" pitchFamily="18" charset="0"/>
              </a:rPr>
              <a:t>b</a:t>
            </a:r>
            <a:r>
              <a:rPr lang="zh-CN" altLang="en-US" dirty="0">
                <a:solidFill>
                  <a:srgbClr val="3333FF"/>
                </a:solidFill>
                <a:ea typeface="楷体" panose="02010609060101010101" pitchFamily="49" charset="-122"/>
                <a:cs typeface="Times New Roman" panose="02020603050405020304" pitchFamily="18" charset="0"/>
              </a:rPr>
              <a:t>与</a:t>
            </a:r>
            <a:r>
              <a:rPr lang="en-US" altLang="zh-CN" i="1" dirty="0">
                <a:solidFill>
                  <a:srgbClr val="3333FF"/>
                </a:solidFill>
                <a:ea typeface="楷体" panose="02010609060101010101" pitchFamily="49" charset="-122"/>
                <a:cs typeface="Times New Roman" panose="02020603050405020304" pitchFamily="18" charset="0"/>
              </a:rPr>
              <a:t>y</a:t>
            </a:r>
            <a:r>
              <a:rPr lang="zh-CN" altLang="en-US" dirty="0">
                <a:solidFill>
                  <a:srgbClr val="3333FF"/>
                </a:solidFill>
                <a:ea typeface="楷体" panose="02010609060101010101" pitchFamily="49" charset="-122"/>
                <a:cs typeface="Times New Roman" panose="02020603050405020304" pitchFamily="18" charset="0"/>
              </a:rPr>
              <a:t>共享</a:t>
            </a:r>
            <a:r>
              <a:rPr lang="zh-CN" altLang="en-US" dirty="0" smtClean="0">
                <a:solidFill>
                  <a:srgbClr val="3333FF"/>
                </a:solidFill>
                <a:ea typeface="楷体" panose="02010609060101010101" pitchFamily="49" charset="-122"/>
                <a:cs typeface="Times New Roman" panose="02020603050405020304" pitchFamily="18" charset="0"/>
              </a:rPr>
              <a:t>存储空间，因此执行函数后</a:t>
            </a:r>
            <a:r>
              <a:rPr lang="en-US" altLang="zh-CN" i="1" dirty="0">
                <a:solidFill>
                  <a:srgbClr val="3333FF"/>
                </a:solidFill>
                <a:ea typeface="楷体" panose="02010609060101010101" pitchFamily="49" charset="-122"/>
                <a:cs typeface="Times New Roman" panose="02020603050405020304" pitchFamily="18" charset="0"/>
              </a:rPr>
              <a:t>a</a:t>
            </a:r>
            <a:r>
              <a:rPr lang="zh-CN" altLang="en-US" dirty="0">
                <a:solidFill>
                  <a:srgbClr val="3333FF"/>
                </a:solidFill>
                <a:ea typeface="楷体" panose="02010609060101010101" pitchFamily="49" charset="-122"/>
                <a:cs typeface="Times New Roman" panose="02020603050405020304" pitchFamily="18" charset="0"/>
              </a:rPr>
              <a:t>和</a:t>
            </a:r>
            <a:r>
              <a:rPr lang="en-US" altLang="zh-CN" i="1" dirty="0">
                <a:solidFill>
                  <a:srgbClr val="3333FF"/>
                </a:solidFill>
                <a:ea typeface="楷体" panose="02010609060101010101" pitchFamily="49" charset="-122"/>
                <a:cs typeface="Times New Roman" panose="02020603050405020304" pitchFamily="18" charset="0"/>
              </a:rPr>
              <a:t>b</a:t>
            </a:r>
            <a:r>
              <a:rPr lang="zh-CN" altLang="en-US" dirty="0">
                <a:solidFill>
                  <a:srgbClr val="3333FF"/>
                </a:solidFill>
                <a:ea typeface="楷体" panose="02010609060101010101" pitchFamily="49" charset="-122"/>
                <a:cs typeface="Times New Roman" panose="02020603050405020304" pitchFamily="18" charset="0"/>
              </a:rPr>
              <a:t>的值发生了</a:t>
            </a:r>
            <a:r>
              <a:rPr lang="zh-CN" altLang="en-US" dirty="0" smtClean="0">
                <a:solidFill>
                  <a:srgbClr val="3333FF"/>
                </a:solidFill>
                <a:ea typeface="楷体" panose="02010609060101010101" pitchFamily="49" charset="-122"/>
                <a:cs typeface="Times New Roman" panose="02020603050405020304" pitchFamily="18" charset="0"/>
              </a:rPr>
              <a:t>交换  </a:t>
            </a:r>
            <a:r>
              <a:rPr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dirty="0"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FF0000"/>
                </a:solidFill>
                <a:latin typeface="微软雅黑" panose="020B0503020204020204" charset="-122"/>
                <a:ea typeface="微软雅黑" panose="020B0503020204020204" charset="-122"/>
                <a:cs typeface="Times New Roman" panose="02020603050405020304" pitchFamily="18" charset="0"/>
                <a:sym typeface="Wingdings" panose="05000000000000000000"/>
              </a:rPr>
              <a:t>简单明了</a:t>
            </a:r>
            <a:r>
              <a:rPr lang="zh-CN" altLang="en-US" dirty="0" smtClean="0">
                <a:solidFill>
                  <a:srgbClr val="3333FF"/>
                </a:solidFill>
                <a:ea typeface="楷体" panose="02010609060101010101" pitchFamily="49" charset="-122"/>
                <a:cs typeface="Times New Roman" panose="02020603050405020304" pitchFamily="18" charset="0"/>
              </a:rPr>
              <a:t>。</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6" name="右大括号 5"/>
          <p:cNvSpPr/>
          <p:nvPr/>
        </p:nvSpPr>
        <p:spPr>
          <a:xfrm>
            <a:off x="5929322" y="2285992"/>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215074" y="2428868"/>
            <a:ext cx="2428892" cy="430887"/>
          </a:xfrm>
          <a:prstGeom prst="rect">
            <a:avLst/>
          </a:prstGeom>
          <a:noFill/>
        </p:spPr>
        <p:txBody>
          <a:bodyPr wrap="square" rtlCol="0">
            <a:spAutoFit/>
          </a:bodyPr>
          <a:lstStyle/>
          <a:p>
            <a:r>
              <a:rPr lang="zh-CN" altLang="en-US" sz="2000" smtClean="0">
                <a:solidFill>
                  <a:srgbClr val="3333FF"/>
                </a:solidFill>
                <a:ea typeface="楷体" panose="02010609060101010101" pitchFamily="49" charset="-122"/>
                <a:cs typeface="Times New Roman" panose="02020603050405020304" pitchFamily="18" charset="0"/>
              </a:rPr>
              <a:t>交换形参</a:t>
            </a:r>
            <a:r>
              <a:rPr lang="en-US" altLang="zh-CN" sz="2000" i="1" smtClean="0">
                <a:solidFill>
                  <a:srgbClr val="3333FF"/>
                </a:solidFill>
                <a:ea typeface="楷体" panose="02010609060101010101" pitchFamily="49" charset="-122"/>
                <a:cs typeface="Times New Roman" panose="02020603050405020304" pitchFamily="18" charset="0"/>
              </a:rPr>
              <a:t>x</a:t>
            </a:r>
            <a:r>
              <a:rPr lang="zh-CN" altLang="en-US" sz="2000" smtClean="0">
                <a:solidFill>
                  <a:srgbClr val="3333FF"/>
                </a:solidFill>
                <a:ea typeface="楷体" panose="02010609060101010101" pitchFamily="49" charset="-122"/>
                <a:cs typeface="Times New Roman" panose="02020603050405020304" pitchFamily="18" charset="0"/>
              </a:rPr>
              <a:t>和</a:t>
            </a:r>
            <a:r>
              <a:rPr lang="en-US" altLang="zh-CN" sz="2000" i="1" smtClean="0">
                <a:solidFill>
                  <a:srgbClr val="3333FF"/>
                </a:solidFill>
                <a:ea typeface="楷体" panose="02010609060101010101" pitchFamily="49" charset="-122"/>
                <a:cs typeface="Times New Roman" panose="02020603050405020304" pitchFamily="18" charset="0"/>
              </a:rPr>
              <a:t>y</a:t>
            </a:r>
            <a:r>
              <a:rPr lang="zh-CN" altLang="en-US" sz="2000" smtClean="0">
                <a:solidFill>
                  <a:srgbClr val="3333FF"/>
                </a:solidFill>
                <a:ea typeface="楷体" panose="02010609060101010101" pitchFamily="49" charset="-122"/>
                <a:cs typeface="Times New Roman" panose="02020603050405020304" pitchFamily="18" charset="0"/>
              </a:rPr>
              <a:t>的值</a:t>
            </a:r>
            <a:endParaRPr lang="zh-CN" altLang="en-US" sz="2000"/>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504855" y="1339850"/>
            <a:ext cx="3352765" cy="2400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2000" dirty="0">
                <a:solidFill>
                  <a:srgbClr val="0033CC"/>
                </a:solidFill>
                <a:latin typeface="Times New Roman" panose="02020603050405020304" pitchFamily="18" charset="0"/>
                <a:cs typeface="Times New Roman" panose="02020603050405020304" pitchFamily="18" charset="0"/>
              </a:rPr>
              <a:t>void </a:t>
            </a:r>
            <a:r>
              <a:rPr lang="en-US" altLang="zh-CN" sz="2000" dirty="0" err="1">
                <a:solidFill>
                  <a:srgbClr val="FF0000"/>
                </a:solidFill>
                <a:latin typeface="Times New Roman" panose="02020603050405020304" pitchFamily="18" charset="0"/>
                <a:cs typeface="Times New Roman" panose="02020603050405020304" pitchFamily="18" charset="0"/>
              </a:rPr>
              <a:t>fun1</a:t>
            </a:r>
            <a:r>
              <a:rPr lang="en-US" altLang="zh-CN" sz="2000" dirty="0">
                <a:solidFill>
                  <a:srgbClr val="0033CC"/>
                </a:solidFill>
                <a:latin typeface="Times New Roman" panose="02020603050405020304" pitchFamily="18" charset="0"/>
                <a:cs typeface="Times New Roman" panose="02020603050405020304" pitchFamily="18" charset="0"/>
              </a:rPr>
              <a:t>(</a:t>
            </a:r>
            <a:r>
              <a:rPr lang="en-US" altLang="zh-CN" sz="2000" dirty="0" err="1">
                <a:solidFill>
                  <a:srgbClr val="0033CC"/>
                </a:solidFill>
                <a:latin typeface="Times New Roman" panose="02020603050405020304" pitchFamily="18" charset="0"/>
                <a:cs typeface="Times New Roman" panose="02020603050405020304" pitchFamily="18" charset="0"/>
              </a:rPr>
              <a:t>int</a:t>
            </a:r>
            <a:r>
              <a:rPr lang="en-US" altLang="zh-CN" sz="2000" dirty="0">
                <a:solidFill>
                  <a:srgbClr val="0033CC"/>
                </a:solidFill>
                <a:latin typeface="Times New Roman" panose="02020603050405020304" pitchFamily="18" charset="0"/>
                <a:cs typeface="Times New Roman" panose="02020603050405020304" pitchFamily="18" charset="0"/>
              </a:rPr>
              <a:t> n)</a:t>
            </a:r>
          </a:p>
          <a:p>
            <a:pPr marL="457200" indent="-457200" algn="just"/>
            <a:r>
              <a:rPr lang="en-US" altLang="zh-CN" sz="2000">
                <a:solidFill>
                  <a:srgbClr val="0033CC"/>
                </a:solidFill>
                <a:latin typeface="Times New Roman" panose="02020603050405020304" pitchFamily="18" charset="0"/>
                <a:cs typeface="Times New Roman" panose="02020603050405020304" pitchFamily="18" charset="0"/>
              </a:rPr>
              <a:t>{ </a:t>
            </a:r>
            <a:r>
              <a:rPr lang="en-US" altLang="zh-CN" sz="2000" smtClean="0">
                <a:solidFill>
                  <a:srgbClr val="0033CC"/>
                </a:solidFill>
                <a:latin typeface="Times New Roman" panose="02020603050405020304" pitchFamily="18" charset="0"/>
                <a:cs typeface="Times New Roman" panose="02020603050405020304" pitchFamily="18" charset="0"/>
              </a:rPr>
              <a:t>    </a:t>
            </a:r>
            <a:r>
              <a:rPr lang="en-US" altLang="zh-CN" sz="2000" dirty="0" err="1">
                <a:solidFill>
                  <a:srgbClr val="0033CC"/>
                </a:solidFill>
                <a:latin typeface="Times New Roman" panose="02020603050405020304" pitchFamily="18" charset="0"/>
                <a:cs typeface="Times New Roman" panose="02020603050405020304" pitchFamily="18" charset="0"/>
              </a:rPr>
              <a:t>int</a:t>
            </a:r>
            <a:r>
              <a:rPr lang="en-US" altLang="zh-CN" sz="2000" dirty="0">
                <a:solidFill>
                  <a:srgbClr val="0033CC"/>
                </a:solidFill>
                <a:latin typeface="Times New Roman" panose="02020603050405020304" pitchFamily="18" charset="0"/>
                <a:cs typeface="Times New Roman" panose="02020603050405020304" pitchFamily="18" charset="0"/>
              </a:rPr>
              <a:t> m=2;</a:t>
            </a:r>
          </a:p>
          <a:p>
            <a:pPr marL="457200" indent="-457200" algn="just"/>
            <a:r>
              <a:rPr lang="en-US" altLang="zh-CN" sz="2000">
                <a:solidFill>
                  <a:srgbClr val="0033CC"/>
                </a:solidFill>
                <a:latin typeface="Times New Roman" panose="02020603050405020304" pitchFamily="18" charset="0"/>
                <a:cs typeface="Times New Roman" panose="02020603050405020304" pitchFamily="18" charset="0"/>
              </a:rPr>
              <a:t>   </a:t>
            </a:r>
            <a:r>
              <a:rPr lang="en-US" altLang="zh-CN" sz="2000" smtClean="0">
                <a:solidFill>
                  <a:srgbClr val="0033CC"/>
                </a:solidFill>
                <a:latin typeface="Times New Roman" panose="02020603050405020304" pitchFamily="18" charset="0"/>
                <a:cs typeface="Times New Roman" panose="02020603050405020304" pitchFamily="18" charset="0"/>
              </a:rPr>
              <a:t>   fun2(</a:t>
            </a:r>
            <a:r>
              <a:rPr lang="en-US" altLang="zh-CN" sz="2000" smtClean="0">
                <a:solidFill>
                  <a:srgbClr val="FF00FF"/>
                </a:solidFill>
                <a:latin typeface="Times New Roman" panose="02020603050405020304" pitchFamily="18" charset="0"/>
                <a:cs typeface="Times New Roman" panose="02020603050405020304" pitchFamily="18" charset="0"/>
              </a:rPr>
              <a:t>m</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just"/>
            <a:r>
              <a:rPr lang="en-US" altLang="zh-CN" sz="2000">
                <a:solidFill>
                  <a:srgbClr val="0033CC"/>
                </a:solidFill>
                <a:latin typeface="Times New Roman" panose="02020603050405020304" pitchFamily="18" charset="0"/>
                <a:cs typeface="Times New Roman" panose="02020603050405020304" pitchFamily="18" charset="0"/>
              </a:rPr>
              <a:t>   </a:t>
            </a:r>
            <a:r>
              <a:rPr lang="en-US" altLang="zh-CN" sz="2000" smtClean="0">
                <a:solidFill>
                  <a:srgbClr val="0033CC"/>
                </a:solidFill>
                <a:latin typeface="Times New Roman" panose="02020603050405020304" pitchFamily="18" charset="0"/>
                <a:cs typeface="Times New Roman" panose="02020603050405020304" pitchFamily="18" charset="0"/>
              </a:rPr>
              <a:t>   printf</a:t>
            </a:r>
            <a:r>
              <a:rPr lang="en-US" altLang="zh-CN" sz="2000" dirty="0">
                <a:solidFill>
                  <a:srgbClr val="0033CC"/>
                </a:solidFill>
                <a:latin typeface="Times New Roman" panose="02020603050405020304" pitchFamily="18" charset="0"/>
                <a:cs typeface="Times New Roman" panose="02020603050405020304" pitchFamily="18" charset="0"/>
              </a:rPr>
              <a:t>(“%</a:t>
            </a:r>
            <a:r>
              <a:rPr lang="en-US" altLang="zh-CN" sz="2000">
                <a:solidFill>
                  <a:srgbClr val="0033CC"/>
                </a:solidFill>
                <a:latin typeface="Times New Roman" panose="02020603050405020304" pitchFamily="18" charset="0"/>
                <a:cs typeface="Times New Roman" panose="02020603050405020304" pitchFamily="18" charset="0"/>
              </a:rPr>
              <a:t>d\</a:t>
            </a:r>
            <a:r>
              <a:rPr lang="en-US" altLang="zh-CN" sz="2000" err="1">
                <a:solidFill>
                  <a:srgbClr val="0033CC"/>
                </a:solidFill>
                <a:latin typeface="Times New Roman" panose="02020603050405020304" pitchFamily="18" charset="0"/>
                <a:cs typeface="Times New Roman" panose="02020603050405020304" pitchFamily="18" charset="0"/>
              </a:rPr>
              <a:t>n</a:t>
            </a:r>
            <a:r>
              <a:rPr lang="en-US" altLang="zh-CN" sz="2000" smtClean="0">
                <a:solidFill>
                  <a:srgbClr val="0033CC"/>
                </a:solidFill>
                <a:latin typeface="Times New Roman" panose="02020603050405020304" pitchFamily="18" charset="0"/>
                <a:cs typeface="Times New Roman" panose="02020603050405020304" pitchFamily="18" charset="0"/>
              </a:rPr>
              <a:t>”</a:t>
            </a:r>
            <a:r>
              <a:rPr lang="zh-CN" altLang="en-US" sz="2000" smtClean="0">
                <a:solidFill>
                  <a:srgbClr val="0033CC"/>
                </a:solidFill>
                <a:latin typeface="Times New Roman" panose="02020603050405020304" pitchFamily="18" charset="0"/>
                <a:cs typeface="Times New Roman" panose="02020603050405020304" pitchFamily="18" charset="0"/>
              </a:rPr>
              <a:t>，</a:t>
            </a:r>
            <a:r>
              <a:rPr lang="en-US" altLang="zh-CN" sz="2000" smtClean="0">
                <a:solidFill>
                  <a:srgbClr val="0033CC"/>
                </a:solidFill>
                <a:latin typeface="Times New Roman" panose="02020603050405020304" pitchFamily="18" charset="0"/>
                <a:cs typeface="Times New Roman" panose="02020603050405020304" pitchFamily="18" charset="0"/>
              </a:rPr>
              <a:t>m</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just"/>
            <a:r>
              <a:rPr lang="en-US" altLang="zh-CN" sz="2000" dirty="0">
                <a:solidFill>
                  <a:srgbClr val="0033CC"/>
                </a:solidFill>
                <a:latin typeface="Times New Roman" panose="02020603050405020304" pitchFamily="18" charset="0"/>
                <a:cs typeface="Times New Roman" panose="02020603050405020304" pitchFamily="18" charset="0"/>
              </a:rPr>
              <a:t>}</a:t>
            </a:r>
          </a:p>
        </p:txBody>
      </p:sp>
      <p:sp>
        <p:nvSpPr>
          <p:cNvPr id="184323" name="Text Box 3"/>
          <p:cNvSpPr txBox="1">
            <a:spLocks noChangeArrowheads="1"/>
          </p:cNvSpPr>
          <p:nvPr/>
        </p:nvSpPr>
        <p:spPr bwMode="auto">
          <a:xfrm>
            <a:off x="4610130" y="1663661"/>
            <a:ext cx="3457575" cy="1908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2000" dirty="0">
                <a:solidFill>
                  <a:srgbClr val="0033CC"/>
                </a:solidFill>
                <a:latin typeface="Times New Roman" panose="02020603050405020304" pitchFamily="18" charset="0"/>
                <a:cs typeface="Times New Roman" panose="02020603050405020304" pitchFamily="18" charset="0"/>
              </a:rPr>
              <a:t>void </a:t>
            </a:r>
            <a:r>
              <a:rPr lang="en-US" altLang="zh-CN" sz="2000" dirty="0" err="1">
                <a:solidFill>
                  <a:srgbClr val="FF0000"/>
                </a:solidFill>
                <a:latin typeface="Times New Roman" panose="02020603050405020304" pitchFamily="18" charset="0"/>
                <a:cs typeface="Times New Roman" panose="02020603050405020304" pitchFamily="18" charset="0"/>
              </a:rPr>
              <a:t>fun2</a:t>
            </a:r>
            <a:r>
              <a:rPr lang="en-US" altLang="zh-CN" sz="2000" dirty="0">
                <a:solidFill>
                  <a:srgbClr val="0033CC"/>
                </a:solidFill>
                <a:latin typeface="Times New Roman" panose="02020603050405020304" pitchFamily="18" charset="0"/>
                <a:cs typeface="Times New Roman" panose="02020603050405020304" pitchFamily="18" charset="0"/>
              </a:rPr>
              <a:t>(</a:t>
            </a:r>
            <a:r>
              <a:rPr lang="en-US" altLang="zh-CN" sz="2000" dirty="0" err="1">
                <a:solidFill>
                  <a:srgbClr val="0033CC"/>
                </a:solidFill>
                <a:latin typeface="Times New Roman" panose="02020603050405020304" pitchFamily="18" charset="0"/>
                <a:cs typeface="Times New Roman" panose="02020603050405020304" pitchFamily="18" charset="0"/>
              </a:rPr>
              <a:t>int</a:t>
            </a:r>
            <a:r>
              <a:rPr lang="en-US" altLang="zh-CN" sz="2000" dirty="0">
                <a:solidFill>
                  <a:srgbClr val="0033CC"/>
                </a:solidFill>
                <a:latin typeface="Times New Roman" panose="02020603050405020304" pitchFamily="18" charset="0"/>
                <a:cs typeface="Times New Roman" panose="02020603050405020304" pitchFamily="18" charset="0"/>
              </a:rPr>
              <a:t> </a:t>
            </a:r>
            <a:r>
              <a:rPr lang="en-US" altLang="zh-CN" sz="2000" dirty="0">
                <a:solidFill>
                  <a:srgbClr val="FF00FF"/>
                </a:solidFill>
                <a:latin typeface="Times New Roman" panose="02020603050405020304" pitchFamily="18" charset="0"/>
                <a:cs typeface="Times New Roman" panose="02020603050405020304" pitchFamily="18" charset="0"/>
              </a:rPr>
              <a:t>x</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just"/>
            <a:r>
              <a:rPr lang="en-US" altLang="zh-CN" sz="2000">
                <a:solidFill>
                  <a:srgbClr val="0033CC"/>
                </a:solidFill>
                <a:latin typeface="Times New Roman" panose="02020603050405020304" pitchFamily="18" charset="0"/>
                <a:cs typeface="Times New Roman" panose="02020603050405020304" pitchFamily="18" charset="0"/>
              </a:rPr>
              <a:t>{ </a:t>
            </a:r>
            <a:r>
              <a:rPr lang="en-US" altLang="zh-CN" sz="2000" smtClean="0">
                <a:solidFill>
                  <a:srgbClr val="0033CC"/>
                </a:solidFill>
                <a:latin typeface="Times New Roman" panose="02020603050405020304" pitchFamily="18" charset="0"/>
                <a:cs typeface="Times New Roman" panose="02020603050405020304" pitchFamily="18" charset="0"/>
              </a:rPr>
              <a:t>     x</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just"/>
            <a:r>
              <a:rPr lang="en-US" altLang="zh-CN" sz="2000">
                <a:solidFill>
                  <a:srgbClr val="0033CC"/>
                </a:solidFill>
                <a:latin typeface="Times New Roman" panose="02020603050405020304" pitchFamily="18" charset="0"/>
                <a:cs typeface="Times New Roman" panose="02020603050405020304" pitchFamily="18" charset="0"/>
              </a:rPr>
              <a:t>   </a:t>
            </a:r>
            <a:r>
              <a:rPr lang="en-US" altLang="zh-CN" sz="2000" smtClean="0">
                <a:solidFill>
                  <a:srgbClr val="0033CC"/>
                </a:solidFill>
                <a:latin typeface="Times New Roman" panose="02020603050405020304" pitchFamily="18" charset="0"/>
                <a:cs typeface="Times New Roman" panose="02020603050405020304" pitchFamily="18" charset="0"/>
              </a:rPr>
              <a:t>    printf</a:t>
            </a:r>
            <a:r>
              <a:rPr lang="en-US" altLang="zh-CN" sz="2000" dirty="0">
                <a:solidFill>
                  <a:srgbClr val="0033CC"/>
                </a:solidFill>
                <a:latin typeface="Times New Roman" panose="02020603050405020304" pitchFamily="18" charset="0"/>
                <a:cs typeface="Times New Roman" panose="02020603050405020304" pitchFamily="18" charset="0"/>
              </a:rPr>
              <a:t>(“%</a:t>
            </a:r>
            <a:r>
              <a:rPr lang="en-US" altLang="zh-CN" sz="2000">
                <a:solidFill>
                  <a:srgbClr val="0033CC"/>
                </a:solidFill>
                <a:latin typeface="Times New Roman" panose="02020603050405020304" pitchFamily="18" charset="0"/>
                <a:cs typeface="Times New Roman" panose="02020603050405020304" pitchFamily="18" charset="0"/>
              </a:rPr>
              <a:t>d\</a:t>
            </a:r>
            <a:r>
              <a:rPr lang="en-US" altLang="zh-CN" sz="2000" err="1">
                <a:solidFill>
                  <a:srgbClr val="0033CC"/>
                </a:solidFill>
                <a:latin typeface="Times New Roman" panose="02020603050405020304" pitchFamily="18" charset="0"/>
                <a:cs typeface="Times New Roman" panose="02020603050405020304" pitchFamily="18" charset="0"/>
              </a:rPr>
              <a:t>n</a:t>
            </a:r>
            <a:r>
              <a:rPr lang="en-US" altLang="zh-CN" sz="2000" smtClean="0">
                <a:solidFill>
                  <a:srgbClr val="0033CC"/>
                </a:solidFill>
                <a:latin typeface="Times New Roman" panose="02020603050405020304" pitchFamily="18" charset="0"/>
                <a:cs typeface="Times New Roman" panose="02020603050405020304" pitchFamily="18" charset="0"/>
              </a:rPr>
              <a:t>”</a:t>
            </a:r>
            <a:r>
              <a:rPr lang="zh-CN" altLang="en-US" sz="2000" smtClean="0">
                <a:solidFill>
                  <a:srgbClr val="0033CC"/>
                </a:solidFill>
                <a:latin typeface="Times New Roman" panose="02020603050405020304" pitchFamily="18" charset="0"/>
                <a:cs typeface="Times New Roman" panose="02020603050405020304" pitchFamily="18" charset="0"/>
              </a:rPr>
              <a:t>，</a:t>
            </a:r>
            <a:r>
              <a:rPr lang="en-US" altLang="zh-CN" sz="2000" smtClean="0">
                <a:solidFill>
                  <a:srgbClr val="0033CC"/>
                </a:solidFill>
                <a:latin typeface="Times New Roman" panose="02020603050405020304" pitchFamily="18" charset="0"/>
                <a:cs typeface="Times New Roman" panose="02020603050405020304" pitchFamily="18" charset="0"/>
              </a:rPr>
              <a:t>x</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just"/>
            <a:r>
              <a:rPr lang="en-US" altLang="zh-CN" sz="2000" dirty="0">
                <a:solidFill>
                  <a:srgbClr val="0033CC"/>
                </a:solidFill>
                <a:latin typeface="Times New Roman" panose="02020603050405020304" pitchFamily="18" charset="0"/>
                <a:cs typeface="Times New Roman" panose="02020603050405020304" pitchFamily="18" charset="0"/>
              </a:rPr>
              <a:t>}</a:t>
            </a:r>
          </a:p>
        </p:txBody>
      </p:sp>
      <p:sp>
        <p:nvSpPr>
          <p:cNvPr id="184324" name="Text Box 4"/>
          <p:cNvSpPr txBox="1">
            <a:spLocks noChangeArrowheads="1"/>
          </p:cNvSpPr>
          <p:nvPr/>
        </p:nvSpPr>
        <p:spPr bwMode="auto">
          <a:xfrm>
            <a:off x="2349492" y="1916113"/>
            <a:ext cx="1079500" cy="389530"/>
          </a:xfrm>
          <a:prstGeom prst="rect">
            <a:avLst/>
          </a:prstGeom>
          <a:noFill/>
          <a:ln w="9525" algn="ctr">
            <a:noFill/>
            <a:miter lim="800000"/>
          </a:ln>
          <a:effectLst/>
        </p:spPr>
        <p:txBody>
          <a:bodyPr>
            <a:spAutoFit/>
          </a:bodyPr>
          <a:lstStyle/>
          <a:p>
            <a:pPr marL="457200" indent="-457200" algn="just"/>
            <a:r>
              <a:rPr lang="zh-CN" altLang="en-US" sz="2000" dirty="0">
                <a:solidFill>
                  <a:srgbClr val="FF3300"/>
                </a:solidFill>
                <a:latin typeface="楷体" panose="02010609060101010101" pitchFamily="49" charset="-122"/>
                <a:ea typeface="楷体" panose="02010609060101010101" pitchFamily="49" charset="-122"/>
              </a:rPr>
              <a:t>实参</a:t>
            </a:r>
          </a:p>
        </p:txBody>
      </p:sp>
      <p:sp>
        <p:nvSpPr>
          <p:cNvPr id="184325" name="Line 5"/>
          <p:cNvSpPr>
            <a:spLocks noChangeShapeType="1"/>
          </p:cNvSpPr>
          <p:nvPr/>
        </p:nvSpPr>
        <p:spPr bwMode="auto">
          <a:xfrm flipH="1">
            <a:off x="1701792" y="2132013"/>
            <a:ext cx="647700" cy="288925"/>
          </a:xfrm>
          <a:prstGeom prst="line">
            <a:avLst/>
          </a:prstGeom>
          <a:noFill/>
          <a:ln w="38100">
            <a:solidFill>
              <a:srgbClr val="7030A0"/>
            </a:solidFill>
            <a:round/>
            <a:tailEnd type="triangle" w="med" len="med"/>
          </a:ln>
          <a:effectLst/>
        </p:spPr>
        <p:txBody>
          <a:bodyPr>
            <a:spAutoFit/>
          </a:bodyPr>
          <a:lstStyle/>
          <a:p>
            <a:endParaRPr lang="zh-CN" altLang="en-US"/>
          </a:p>
        </p:txBody>
      </p:sp>
      <p:sp>
        <p:nvSpPr>
          <p:cNvPr id="184326" name="Text Box 6"/>
          <p:cNvSpPr txBox="1">
            <a:spLocks noChangeArrowheads="1"/>
          </p:cNvSpPr>
          <p:nvPr/>
        </p:nvSpPr>
        <p:spPr bwMode="auto">
          <a:xfrm>
            <a:off x="6488137" y="2166898"/>
            <a:ext cx="1298573" cy="430887"/>
          </a:xfrm>
          <a:prstGeom prst="rect">
            <a:avLst/>
          </a:prstGeom>
          <a:noFill/>
          <a:ln w="9525" algn="ctr">
            <a:noFill/>
            <a:miter lim="800000"/>
          </a:ln>
          <a:effectLst/>
        </p:spPr>
        <p:txBody>
          <a:bodyPr wrap="square">
            <a:spAutoFit/>
          </a:bodyPr>
          <a:lstStyle/>
          <a:p>
            <a:pPr marL="457200" indent="-457200" algn="just"/>
            <a:r>
              <a:rPr lang="zh-CN" altLang="en-US" sz="2000" dirty="0">
                <a:solidFill>
                  <a:srgbClr val="FF3300"/>
                </a:solidFill>
                <a:latin typeface="楷体" panose="02010609060101010101" pitchFamily="49" charset="-122"/>
                <a:ea typeface="楷体" panose="02010609060101010101" pitchFamily="49" charset="-122"/>
              </a:rPr>
              <a:t>普通形参</a:t>
            </a:r>
          </a:p>
        </p:txBody>
      </p:sp>
      <p:sp>
        <p:nvSpPr>
          <p:cNvPr id="184327" name="Line 7"/>
          <p:cNvSpPr>
            <a:spLocks noChangeShapeType="1"/>
          </p:cNvSpPr>
          <p:nvPr/>
        </p:nvSpPr>
        <p:spPr bwMode="auto">
          <a:xfrm flipH="1" flipV="1">
            <a:off x="6200800" y="2024023"/>
            <a:ext cx="360362" cy="287338"/>
          </a:xfrm>
          <a:prstGeom prst="line">
            <a:avLst/>
          </a:prstGeom>
          <a:noFill/>
          <a:ln w="38100">
            <a:solidFill>
              <a:srgbClr val="7030A0"/>
            </a:solidFill>
            <a:round/>
            <a:tailEnd type="triangle" w="med" len="med"/>
          </a:ln>
          <a:effectLst/>
        </p:spPr>
        <p:txBody>
          <a:bodyPr>
            <a:spAutoFit/>
          </a:bodyPr>
          <a:lstStyle/>
          <a:p>
            <a:endParaRPr lang="zh-CN" altLang="en-US"/>
          </a:p>
        </p:txBody>
      </p:sp>
      <p:sp>
        <p:nvSpPr>
          <p:cNvPr id="184328" name="Rectangle 8"/>
          <p:cNvSpPr>
            <a:spLocks noChangeArrowheads="1"/>
          </p:cNvSpPr>
          <p:nvPr/>
        </p:nvSpPr>
        <p:spPr bwMode="auto">
          <a:xfrm>
            <a:off x="1447824" y="4610688"/>
            <a:ext cx="1254125" cy="338554"/>
          </a:xfrm>
          <a:prstGeom prst="rect">
            <a:avLst/>
          </a:prstGeom>
        </p:spPr>
        <p:style>
          <a:lnRef idx="1">
            <a:schemeClr val="accent1"/>
          </a:lnRef>
          <a:fillRef idx="2">
            <a:schemeClr val="accent1"/>
          </a:fillRef>
          <a:effectRef idx="1">
            <a:schemeClr val="accent1"/>
          </a:effectRef>
          <a:fontRef idx="minor">
            <a:schemeClr val="dk1"/>
          </a:fontRef>
        </p:style>
        <p:txBody>
          <a:bodyPr anchor="ctr">
            <a:spAutoFit/>
          </a:bodyPr>
          <a:lstStyle/>
          <a:p>
            <a:pPr marL="457200" indent="-457200" algn="ctr"/>
            <a:r>
              <a:rPr lang="en-US" altLang="zh-CN" sz="2000" dirty="0" smtClean="0">
                <a:solidFill>
                  <a:srgbClr val="FF3300"/>
                </a:solidFill>
                <a:latin typeface="Times New Roman" panose="02020603050405020304" pitchFamily="18" charset="0"/>
                <a:cs typeface="Times New Roman" panose="02020603050405020304" pitchFamily="18" charset="0"/>
              </a:rPr>
              <a:t>fun2(</a:t>
            </a:r>
            <a:r>
              <a:rPr lang="en-US" altLang="zh-CN" sz="2000" dirty="0" smtClean="0">
                <a:solidFill>
                  <a:srgbClr val="6600CC"/>
                </a:solidFill>
                <a:latin typeface="Times New Roman" panose="02020603050405020304" pitchFamily="18" charset="0"/>
                <a:cs typeface="Times New Roman" panose="02020603050405020304" pitchFamily="18" charset="0"/>
              </a:rPr>
              <a:t>m</a:t>
            </a:r>
            <a:r>
              <a:rPr lang="en-US" altLang="zh-CN" sz="2000" dirty="0">
                <a:solidFill>
                  <a:srgbClr val="FF3300"/>
                </a:solidFill>
                <a:latin typeface="Times New Roman" panose="02020603050405020304" pitchFamily="18" charset="0"/>
                <a:cs typeface="Times New Roman" panose="02020603050405020304" pitchFamily="18" charset="0"/>
              </a:rPr>
              <a:t>)</a:t>
            </a:r>
          </a:p>
        </p:txBody>
      </p:sp>
      <p:sp>
        <p:nvSpPr>
          <p:cNvPr id="184329" name="Rectangle 9"/>
          <p:cNvSpPr>
            <a:spLocks noChangeArrowheads="1"/>
          </p:cNvSpPr>
          <p:nvPr/>
        </p:nvSpPr>
        <p:spPr bwMode="auto">
          <a:xfrm>
            <a:off x="5675329" y="4565652"/>
            <a:ext cx="1254125" cy="406400"/>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marL="457200" indent="-457200" algn="ctr"/>
            <a:r>
              <a:rPr lang="en-US" altLang="zh-CN" sz="2000" dirty="0" err="1">
                <a:solidFill>
                  <a:srgbClr val="FF3300"/>
                </a:solidFill>
                <a:latin typeface="Times New Roman" panose="02020603050405020304" pitchFamily="18" charset="0"/>
                <a:cs typeface="Times New Roman" panose="02020603050405020304" pitchFamily="18" charset="0"/>
              </a:rPr>
              <a:t>fun2</a:t>
            </a:r>
            <a:r>
              <a:rPr lang="en-US" altLang="zh-CN" sz="2000" dirty="0">
                <a:solidFill>
                  <a:srgbClr val="FF3300"/>
                </a:solidFill>
                <a:latin typeface="Times New Roman" panose="02020603050405020304" pitchFamily="18" charset="0"/>
                <a:cs typeface="Times New Roman" panose="02020603050405020304" pitchFamily="18" charset="0"/>
              </a:rPr>
              <a:t>(</a:t>
            </a:r>
            <a:r>
              <a:rPr lang="en-US" altLang="zh-CN" sz="2000" dirty="0">
                <a:solidFill>
                  <a:srgbClr val="6600CC"/>
                </a:solidFill>
                <a:latin typeface="Times New Roman" panose="02020603050405020304" pitchFamily="18" charset="0"/>
                <a:cs typeface="Times New Roman" panose="02020603050405020304" pitchFamily="18" charset="0"/>
              </a:rPr>
              <a:t>x</a:t>
            </a:r>
            <a:r>
              <a:rPr lang="en-US" altLang="zh-CN" sz="2000" dirty="0">
                <a:solidFill>
                  <a:srgbClr val="FF3300"/>
                </a:solidFill>
                <a:latin typeface="Times New Roman" panose="02020603050405020304" pitchFamily="18" charset="0"/>
                <a:cs typeface="Times New Roman" panose="02020603050405020304" pitchFamily="18" charset="0"/>
              </a:rPr>
              <a:t>)</a:t>
            </a:r>
          </a:p>
        </p:txBody>
      </p:sp>
      <p:sp>
        <p:nvSpPr>
          <p:cNvPr id="184330" name="Line 10"/>
          <p:cNvSpPr>
            <a:spLocks noChangeShapeType="1"/>
          </p:cNvSpPr>
          <p:nvPr/>
        </p:nvSpPr>
        <p:spPr bwMode="auto">
          <a:xfrm>
            <a:off x="2701948" y="4751389"/>
            <a:ext cx="2941621" cy="0"/>
          </a:xfrm>
          <a:prstGeom prst="line">
            <a:avLst/>
          </a:prstGeom>
          <a:noFill/>
          <a:ln w="38100">
            <a:solidFill>
              <a:srgbClr val="0033CC"/>
            </a:solidFill>
            <a:round/>
            <a:tailEnd type="triangle" w="med" len="med"/>
          </a:ln>
          <a:effectLst/>
        </p:spPr>
        <p:txBody>
          <a:bodyPr wrap="square">
            <a:spAutoFit/>
          </a:bodyPr>
          <a:lstStyle/>
          <a:p>
            <a:endParaRPr lang="zh-CN" altLang="en-US"/>
          </a:p>
        </p:txBody>
      </p:sp>
      <p:sp>
        <p:nvSpPr>
          <p:cNvPr id="184331" name="Text Box 11"/>
          <p:cNvSpPr txBox="1">
            <a:spLocks noChangeArrowheads="1"/>
          </p:cNvSpPr>
          <p:nvPr/>
        </p:nvSpPr>
        <p:spPr bwMode="auto">
          <a:xfrm>
            <a:off x="2786051" y="4286256"/>
            <a:ext cx="2786081" cy="389530"/>
          </a:xfrm>
          <a:prstGeom prst="rect">
            <a:avLst/>
          </a:prstGeom>
          <a:noFill/>
          <a:ln w="9525" algn="ctr">
            <a:noFill/>
            <a:miter lim="800000"/>
          </a:ln>
          <a:effectLst/>
        </p:spPr>
        <p:txBody>
          <a:bodyPr wrap="square">
            <a:spAutoFit/>
          </a:bodyPr>
          <a:lstStyle/>
          <a:p>
            <a:pPr marL="457200" indent="-457200" algn="just"/>
            <a:r>
              <a:rPr lang="zh-CN" altLang="en-US" sz="2000" dirty="0">
                <a:solidFill>
                  <a:srgbClr val="3333FF"/>
                </a:solidFill>
                <a:latin typeface="楷体" panose="02010609060101010101" pitchFamily="49" charset="-122"/>
                <a:ea typeface="楷体" panose="02010609060101010101" pitchFamily="49" charset="-122"/>
              </a:rPr>
              <a:t>实参到形参单向值传递</a:t>
            </a:r>
          </a:p>
        </p:txBody>
      </p:sp>
      <p:sp>
        <p:nvSpPr>
          <p:cNvPr id="184332" name="Text Box 12"/>
          <p:cNvSpPr txBox="1">
            <a:spLocks noChangeArrowheads="1"/>
          </p:cNvSpPr>
          <p:nvPr/>
        </p:nvSpPr>
        <p:spPr bwMode="auto">
          <a:xfrm>
            <a:off x="504855" y="549275"/>
            <a:ext cx="2852699" cy="498598"/>
          </a:xfrm>
          <a:prstGeom prst="rect">
            <a:avLst/>
          </a:prstGeom>
          <a:solidFill>
            <a:srgbClr val="6600CC"/>
          </a:solidFill>
          <a:ln w="9525" algn="ctr">
            <a:noFill/>
            <a:miter lim="800000"/>
          </a:ln>
          <a:effectLst/>
        </p:spPr>
        <p:txBody>
          <a:bodyPr wrap="square">
            <a:spAutoFit/>
          </a:bodyPr>
          <a:lstStyle/>
          <a:p>
            <a:pPr marL="457200" indent="-457200" algn="just"/>
            <a:r>
              <a:rPr lang="en-US" altLang="zh-CN" dirty="0">
                <a:solidFill>
                  <a:schemeClr val="bg1"/>
                </a:solidFill>
                <a:latin typeface="楷体" panose="02010609060101010101" pitchFamily="49" charset="-122"/>
                <a:ea typeface="楷体" panose="02010609060101010101" pitchFamily="49" charset="-122"/>
              </a:rPr>
              <a:t>  </a:t>
            </a:r>
            <a:r>
              <a:rPr lang="zh-CN" altLang="en-US" dirty="0">
                <a:solidFill>
                  <a:schemeClr val="bg1"/>
                </a:solidFill>
                <a:latin typeface="楷体" panose="02010609060101010101" pitchFamily="49" charset="-122"/>
                <a:ea typeface="楷体" panose="02010609060101010101" pitchFamily="49" charset="-122"/>
              </a:rPr>
              <a:t>普通的参数传递</a:t>
            </a:r>
          </a:p>
        </p:txBody>
      </p:sp>
      <p:sp>
        <p:nvSpPr>
          <p:cNvPr id="14" name="上弧形箭头 13"/>
          <p:cNvSpPr/>
          <p:nvPr/>
        </p:nvSpPr>
        <p:spPr>
          <a:xfrm>
            <a:off x="4071934" y="1285860"/>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4330"/>
                                        </p:tgtEl>
                                        <p:attrNameLst>
                                          <p:attrName>style.visibility</p:attrName>
                                        </p:attrNameLst>
                                      </p:cBhvr>
                                      <p:to>
                                        <p:strVal val="visible"/>
                                      </p:to>
                                    </p:set>
                                    <p:animEffect transition="in" filter="strips(downRight)">
                                      <p:cBhvr>
                                        <p:cTn id="13" dur="500"/>
                                        <p:tgtEl>
                                          <p:spTgt spid="18433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4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8" grpId="0" bldLvl="0" animBg="1"/>
      <p:bldP spid="184329" grpId="0" bldLvl="0" animBg="1"/>
      <p:bldP spid="184330" grpId="0" bldLvl="0" animBg="1"/>
      <p:bldP spid="18433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00034" y="1268413"/>
            <a:ext cx="3457575" cy="2400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2000" dirty="0">
                <a:solidFill>
                  <a:srgbClr val="3333FF"/>
                </a:solidFill>
                <a:latin typeface="Times New Roman" panose="02020603050405020304" pitchFamily="18" charset="0"/>
                <a:cs typeface="Times New Roman" panose="02020603050405020304" pitchFamily="18" charset="0"/>
              </a:rPr>
              <a:t>void </a:t>
            </a:r>
            <a:r>
              <a:rPr lang="en-US" altLang="zh-CN" sz="2000" dirty="0" err="1">
                <a:solidFill>
                  <a:srgbClr val="FF0000"/>
                </a:solidFill>
                <a:latin typeface="Times New Roman" panose="02020603050405020304" pitchFamily="18" charset="0"/>
                <a:cs typeface="Times New Roman" panose="02020603050405020304" pitchFamily="18" charset="0"/>
              </a:rPr>
              <a:t>fun1</a:t>
            </a:r>
            <a:r>
              <a:rPr lang="en-US" altLang="zh-CN" sz="2000" dirty="0">
                <a:solidFill>
                  <a:srgbClr val="3333FF"/>
                </a:solidFill>
                <a:latin typeface="Times New Roman" panose="02020603050405020304" pitchFamily="18" charset="0"/>
                <a:cs typeface="Times New Roman" panose="02020603050405020304" pitchFamily="18" charset="0"/>
              </a:rPr>
              <a:t>(</a:t>
            </a:r>
            <a:r>
              <a:rPr lang="en-US" altLang="zh-CN" sz="2000" dirty="0" err="1">
                <a:solidFill>
                  <a:srgbClr val="3333FF"/>
                </a:solidFill>
                <a:latin typeface="Times New Roman" panose="02020603050405020304" pitchFamily="18" charset="0"/>
                <a:cs typeface="Times New Roman" panose="02020603050405020304" pitchFamily="18" charset="0"/>
              </a:rPr>
              <a:t>int</a:t>
            </a:r>
            <a:r>
              <a:rPr lang="en-US" altLang="zh-CN" sz="2000" dirty="0">
                <a:solidFill>
                  <a:srgbClr val="3333FF"/>
                </a:solidFill>
                <a:latin typeface="Times New Roman" panose="02020603050405020304" pitchFamily="18" charset="0"/>
                <a:cs typeface="Times New Roman" panose="02020603050405020304" pitchFamily="18" charset="0"/>
              </a:rPr>
              <a:t> n)</a:t>
            </a:r>
          </a:p>
          <a:p>
            <a:pPr marL="457200" indent="-457200" algn="just"/>
            <a:r>
              <a:rPr lang="en-US" altLang="zh-CN" sz="2000">
                <a:solidFill>
                  <a:srgbClr val="3333FF"/>
                </a:solidFill>
                <a:latin typeface="Times New Roman" panose="02020603050405020304" pitchFamily="18" charset="0"/>
                <a:cs typeface="Times New Roman" panose="02020603050405020304" pitchFamily="18" charset="0"/>
              </a:rPr>
              <a:t>{  </a:t>
            </a:r>
            <a:r>
              <a:rPr lang="en-US" altLang="zh-CN" sz="2000" smtClean="0">
                <a:solidFill>
                  <a:srgbClr val="3333FF"/>
                </a:solidFill>
                <a:latin typeface="Times New Roman" panose="02020603050405020304" pitchFamily="18" charset="0"/>
                <a:cs typeface="Times New Roman" panose="02020603050405020304" pitchFamily="18" charset="0"/>
              </a:rPr>
              <a:t>    int </a:t>
            </a:r>
            <a:r>
              <a:rPr lang="en-US" altLang="zh-CN" sz="2000" dirty="0">
                <a:solidFill>
                  <a:srgbClr val="3333FF"/>
                </a:solidFill>
                <a:latin typeface="Times New Roman" panose="02020603050405020304" pitchFamily="18" charset="0"/>
                <a:cs typeface="Times New Roman" panose="02020603050405020304" pitchFamily="18" charset="0"/>
              </a:rPr>
              <a:t>m=2;</a:t>
            </a:r>
          </a:p>
          <a:p>
            <a:pPr marL="457200" indent="-457200" algn="just"/>
            <a:r>
              <a:rPr lang="en-US" altLang="zh-CN" sz="2000">
                <a:solidFill>
                  <a:srgbClr val="3333FF"/>
                </a:solidFill>
                <a:latin typeface="Times New Roman" panose="02020603050405020304" pitchFamily="18" charset="0"/>
                <a:cs typeface="Times New Roman" panose="02020603050405020304" pitchFamily="18" charset="0"/>
              </a:rPr>
              <a:t>   </a:t>
            </a:r>
            <a:r>
              <a:rPr lang="en-US" altLang="zh-CN" sz="2000" smtClean="0">
                <a:solidFill>
                  <a:srgbClr val="3333FF"/>
                </a:solidFill>
                <a:latin typeface="Times New Roman" panose="02020603050405020304" pitchFamily="18" charset="0"/>
                <a:cs typeface="Times New Roman" panose="02020603050405020304" pitchFamily="18" charset="0"/>
              </a:rPr>
              <a:t>    fun2(</a:t>
            </a:r>
            <a:r>
              <a:rPr lang="en-US" altLang="zh-CN" sz="2000" smtClean="0">
                <a:solidFill>
                  <a:srgbClr val="FF00FF"/>
                </a:solidFill>
                <a:latin typeface="Times New Roman" panose="02020603050405020304" pitchFamily="18" charset="0"/>
                <a:cs typeface="Times New Roman" panose="02020603050405020304" pitchFamily="18" charset="0"/>
              </a:rPr>
              <a:t>m</a:t>
            </a:r>
            <a:r>
              <a:rPr lang="en-US" altLang="zh-CN" sz="2000" dirty="0">
                <a:solidFill>
                  <a:srgbClr val="3333FF"/>
                </a:solidFill>
                <a:latin typeface="Times New Roman" panose="02020603050405020304" pitchFamily="18" charset="0"/>
                <a:cs typeface="Times New Roman" panose="02020603050405020304" pitchFamily="18" charset="0"/>
              </a:rPr>
              <a:t>);</a:t>
            </a:r>
          </a:p>
          <a:p>
            <a:pPr marL="457200" indent="-457200" algn="just"/>
            <a:r>
              <a:rPr lang="en-US" altLang="zh-CN" sz="2000">
                <a:solidFill>
                  <a:srgbClr val="3333FF"/>
                </a:solidFill>
                <a:latin typeface="Times New Roman" panose="02020603050405020304" pitchFamily="18" charset="0"/>
                <a:cs typeface="Times New Roman" panose="02020603050405020304" pitchFamily="18" charset="0"/>
              </a:rPr>
              <a:t>   </a:t>
            </a:r>
            <a:r>
              <a:rPr lang="en-US" altLang="zh-CN" sz="2000" smtClean="0">
                <a:solidFill>
                  <a:srgbClr val="3333FF"/>
                </a:solidFill>
                <a:latin typeface="Times New Roman" panose="02020603050405020304" pitchFamily="18" charset="0"/>
                <a:cs typeface="Times New Roman" panose="02020603050405020304" pitchFamily="18" charset="0"/>
              </a:rPr>
              <a:t>    printf</a:t>
            </a:r>
            <a:r>
              <a:rPr lang="en-US" altLang="zh-CN" sz="2000" dirty="0">
                <a:solidFill>
                  <a:srgbClr val="3333FF"/>
                </a:solidFill>
                <a:latin typeface="Times New Roman" panose="02020603050405020304" pitchFamily="18" charset="0"/>
                <a:cs typeface="Times New Roman" panose="02020603050405020304" pitchFamily="18" charset="0"/>
              </a:rPr>
              <a:t>(“%</a:t>
            </a:r>
            <a:r>
              <a:rPr lang="en-US" altLang="zh-CN" sz="2000">
                <a:solidFill>
                  <a:srgbClr val="3333FF"/>
                </a:solidFill>
                <a:latin typeface="Times New Roman" panose="02020603050405020304" pitchFamily="18" charset="0"/>
                <a:cs typeface="Times New Roman" panose="02020603050405020304" pitchFamily="18" charset="0"/>
              </a:rPr>
              <a:t>d\</a:t>
            </a:r>
            <a:r>
              <a:rPr lang="en-US" altLang="zh-CN" sz="2000" err="1">
                <a:solidFill>
                  <a:srgbClr val="3333FF"/>
                </a:solidFill>
                <a:latin typeface="Times New Roman" panose="02020603050405020304" pitchFamily="18" charset="0"/>
                <a:cs typeface="Times New Roman" panose="02020603050405020304" pitchFamily="18" charset="0"/>
              </a:rPr>
              <a:t>n</a:t>
            </a:r>
            <a:r>
              <a:rPr lang="en-US" altLang="zh-CN" sz="2000" smtClean="0">
                <a:solidFill>
                  <a:srgbClr val="3333FF"/>
                </a:solidFill>
                <a:latin typeface="Times New Roman" panose="02020603050405020304" pitchFamily="18" charset="0"/>
                <a:cs typeface="Times New Roman" panose="02020603050405020304" pitchFamily="18" charset="0"/>
              </a:rPr>
              <a:t>”</a:t>
            </a:r>
            <a:r>
              <a:rPr lang="zh-CN" altLang="en-US" sz="2000" smtClean="0">
                <a:solidFill>
                  <a:srgbClr val="3333FF"/>
                </a:solidFill>
                <a:latin typeface="Times New Roman" panose="02020603050405020304" pitchFamily="18" charset="0"/>
                <a:cs typeface="Times New Roman" panose="02020603050405020304" pitchFamily="18" charset="0"/>
              </a:rPr>
              <a:t>，</a:t>
            </a:r>
            <a:r>
              <a:rPr lang="en-US" altLang="zh-CN" sz="2000" smtClean="0">
                <a:solidFill>
                  <a:srgbClr val="3333FF"/>
                </a:solidFill>
                <a:latin typeface="Times New Roman" panose="02020603050405020304" pitchFamily="18" charset="0"/>
                <a:cs typeface="Times New Roman" panose="02020603050405020304" pitchFamily="18" charset="0"/>
              </a:rPr>
              <a:t>m</a:t>
            </a:r>
            <a:r>
              <a:rPr lang="en-US" altLang="zh-CN" sz="2000" dirty="0">
                <a:solidFill>
                  <a:srgbClr val="3333FF"/>
                </a:solidFill>
                <a:latin typeface="Times New Roman" panose="02020603050405020304" pitchFamily="18" charset="0"/>
                <a:cs typeface="Times New Roman" panose="02020603050405020304" pitchFamily="18" charset="0"/>
              </a:rPr>
              <a:t>);</a:t>
            </a:r>
          </a:p>
          <a:p>
            <a:pPr marL="457200" indent="-457200" algn="just"/>
            <a:r>
              <a:rPr lang="en-US" altLang="zh-CN" sz="2000" dirty="0">
                <a:solidFill>
                  <a:srgbClr val="3333FF"/>
                </a:solidFill>
                <a:latin typeface="Times New Roman" panose="02020603050405020304" pitchFamily="18" charset="0"/>
                <a:cs typeface="Times New Roman" panose="02020603050405020304" pitchFamily="18" charset="0"/>
              </a:rPr>
              <a:t>}</a:t>
            </a:r>
          </a:p>
        </p:txBody>
      </p:sp>
      <p:sp>
        <p:nvSpPr>
          <p:cNvPr id="185347" name="Text Box 3"/>
          <p:cNvSpPr txBox="1">
            <a:spLocks noChangeArrowheads="1"/>
          </p:cNvSpPr>
          <p:nvPr/>
        </p:nvSpPr>
        <p:spPr bwMode="auto">
          <a:xfrm>
            <a:off x="4605309" y="1663661"/>
            <a:ext cx="3457575" cy="1908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2000" dirty="0">
                <a:solidFill>
                  <a:srgbClr val="3333FF"/>
                </a:solidFill>
                <a:latin typeface="Times New Roman" panose="02020603050405020304" pitchFamily="18" charset="0"/>
                <a:cs typeface="Times New Roman" panose="02020603050405020304" pitchFamily="18" charset="0"/>
              </a:rPr>
              <a:t>void </a:t>
            </a:r>
            <a:r>
              <a:rPr lang="en-US" altLang="zh-CN" sz="2000" dirty="0" err="1">
                <a:solidFill>
                  <a:srgbClr val="FF0000"/>
                </a:solidFill>
                <a:latin typeface="Times New Roman" panose="02020603050405020304" pitchFamily="18" charset="0"/>
                <a:cs typeface="Times New Roman" panose="02020603050405020304" pitchFamily="18" charset="0"/>
              </a:rPr>
              <a:t>fun2</a:t>
            </a:r>
            <a:r>
              <a:rPr lang="en-US" altLang="zh-CN" sz="2000" dirty="0">
                <a:solidFill>
                  <a:srgbClr val="3333FF"/>
                </a:solidFill>
                <a:latin typeface="Times New Roman" panose="02020603050405020304" pitchFamily="18" charset="0"/>
                <a:cs typeface="Times New Roman" panose="02020603050405020304" pitchFamily="18" charset="0"/>
              </a:rPr>
              <a:t>(</a:t>
            </a:r>
            <a:r>
              <a:rPr lang="en-US" altLang="zh-CN" sz="2000" dirty="0" err="1">
                <a:solidFill>
                  <a:srgbClr val="3333FF"/>
                </a:solidFill>
                <a:latin typeface="Times New Roman" panose="02020603050405020304" pitchFamily="18" charset="0"/>
                <a:cs typeface="Times New Roman" panose="02020603050405020304" pitchFamily="18" charset="0"/>
              </a:rPr>
              <a:t>int</a:t>
            </a:r>
            <a:r>
              <a:rPr lang="en-US" altLang="zh-CN" sz="2000" dirty="0">
                <a:solidFill>
                  <a:srgbClr val="3333FF"/>
                </a:solidFill>
                <a:latin typeface="Times New Roman" panose="02020603050405020304" pitchFamily="18" charset="0"/>
                <a:cs typeface="Times New Roman" panose="02020603050405020304" pitchFamily="18" charset="0"/>
              </a:rPr>
              <a:t> </a:t>
            </a:r>
            <a:r>
              <a:rPr lang="en-US" altLang="zh-CN" sz="2000" dirty="0">
                <a:solidFill>
                  <a:srgbClr val="FF00FF"/>
                </a:solidFill>
                <a:latin typeface="Times New Roman" panose="02020603050405020304" pitchFamily="18" charset="0"/>
                <a:cs typeface="Times New Roman" panose="02020603050405020304" pitchFamily="18" charset="0"/>
              </a:rPr>
              <a:t>&amp;x</a:t>
            </a:r>
            <a:r>
              <a:rPr lang="en-US" altLang="zh-CN" sz="2000" dirty="0">
                <a:solidFill>
                  <a:srgbClr val="3333FF"/>
                </a:solidFill>
                <a:latin typeface="Times New Roman" panose="02020603050405020304" pitchFamily="18" charset="0"/>
                <a:cs typeface="Times New Roman" panose="02020603050405020304" pitchFamily="18" charset="0"/>
              </a:rPr>
              <a:t>)</a:t>
            </a:r>
          </a:p>
          <a:p>
            <a:pPr marL="457200" indent="-457200" algn="just"/>
            <a:r>
              <a:rPr lang="en-US" altLang="zh-CN" sz="2000">
                <a:solidFill>
                  <a:srgbClr val="3333FF"/>
                </a:solidFill>
                <a:latin typeface="Times New Roman" panose="02020603050405020304" pitchFamily="18" charset="0"/>
                <a:cs typeface="Times New Roman" panose="02020603050405020304" pitchFamily="18" charset="0"/>
              </a:rPr>
              <a:t>{ </a:t>
            </a:r>
            <a:r>
              <a:rPr lang="en-US" altLang="zh-CN" sz="2000" smtClean="0">
                <a:solidFill>
                  <a:srgbClr val="3333FF"/>
                </a:solidFill>
                <a:latin typeface="Times New Roman" panose="02020603050405020304" pitchFamily="18" charset="0"/>
                <a:cs typeface="Times New Roman" panose="02020603050405020304" pitchFamily="18" charset="0"/>
              </a:rPr>
              <a:t>    </a:t>
            </a:r>
            <a:r>
              <a:rPr lang="en-US" altLang="zh-CN" sz="2000" dirty="0">
                <a:solidFill>
                  <a:srgbClr val="3333FF"/>
                </a:solidFill>
                <a:latin typeface="Times New Roman" panose="02020603050405020304" pitchFamily="18" charset="0"/>
                <a:cs typeface="Times New Roman" panose="02020603050405020304" pitchFamily="18" charset="0"/>
              </a:rPr>
              <a:t>x++;</a:t>
            </a:r>
          </a:p>
          <a:p>
            <a:pPr marL="457200" indent="-457200" algn="just"/>
            <a:r>
              <a:rPr lang="en-US" altLang="zh-CN" sz="2000">
                <a:solidFill>
                  <a:srgbClr val="3333FF"/>
                </a:solidFill>
                <a:latin typeface="Times New Roman" panose="02020603050405020304" pitchFamily="18" charset="0"/>
                <a:cs typeface="Times New Roman" panose="02020603050405020304" pitchFamily="18" charset="0"/>
              </a:rPr>
              <a:t>   </a:t>
            </a:r>
            <a:r>
              <a:rPr lang="en-US" altLang="zh-CN" sz="2000" smtClean="0">
                <a:solidFill>
                  <a:srgbClr val="3333FF"/>
                </a:solidFill>
                <a:latin typeface="Times New Roman" panose="02020603050405020304" pitchFamily="18" charset="0"/>
                <a:cs typeface="Times New Roman" panose="02020603050405020304" pitchFamily="18" charset="0"/>
              </a:rPr>
              <a:t>   printf</a:t>
            </a:r>
            <a:r>
              <a:rPr lang="en-US" altLang="zh-CN" sz="2000" dirty="0">
                <a:solidFill>
                  <a:srgbClr val="3333FF"/>
                </a:solidFill>
                <a:latin typeface="Times New Roman" panose="02020603050405020304" pitchFamily="18" charset="0"/>
                <a:cs typeface="Times New Roman" panose="02020603050405020304" pitchFamily="18" charset="0"/>
              </a:rPr>
              <a:t>(“%</a:t>
            </a:r>
            <a:r>
              <a:rPr lang="en-US" altLang="zh-CN" sz="2000">
                <a:solidFill>
                  <a:srgbClr val="3333FF"/>
                </a:solidFill>
                <a:latin typeface="Times New Roman" panose="02020603050405020304" pitchFamily="18" charset="0"/>
                <a:cs typeface="Times New Roman" panose="02020603050405020304" pitchFamily="18" charset="0"/>
              </a:rPr>
              <a:t>d\</a:t>
            </a:r>
            <a:r>
              <a:rPr lang="en-US" altLang="zh-CN" sz="2000" err="1">
                <a:solidFill>
                  <a:srgbClr val="3333FF"/>
                </a:solidFill>
                <a:latin typeface="Times New Roman" panose="02020603050405020304" pitchFamily="18" charset="0"/>
                <a:cs typeface="Times New Roman" panose="02020603050405020304" pitchFamily="18" charset="0"/>
              </a:rPr>
              <a:t>n</a:t>
            </a:r>
            <a:r>
              <a:rPr lang="en-US" altLang="zh-CN" sz="2000" smtClean="0">
                <a:solidFill>
                  <a:srgbClr val="3333FF"/>
                </a:solidFill>
                <a:latin typeface="Times New Roman" panose="02020603050405020304" pitchFamily="18" charset="0"/>
                <a:cs typeface="Times New Roman" panose="02020603050405020304" pitchFamily="18" charset="0"/>
              </a:rPr>
              <a:t>”</a:t>
            </a:r>
            <a:r>
              <a:rPr lang="zh-CN" altLang="en-US" sz="2000" smtClean="0">
                <a:solidFill>
                  <a:srgbClr val="3333FF"/>
                </a:solidFill>
                <a:latin typeface="Times New Roman" panose="02020603050405020304" pitchFamily="18" charset="0"/>
                <a:cs typeface="Times New Roman" panose="02020603050405020304" pitchFamily="18" charset="0"/>
              </a:rPr>
              <a:t>，</a:t>
            </a:r>
            <a:r>
              <a:rPr lang="en-US" altLang="zh-CN" sz="2000" smtClean="0">
                <a:solidFill>
                  <a:srgbClr val="3333FF"/>
                </a:solidFill>
                <a:latin typeface="Times New Roman" panose="02020603050405020304" pitchFamily="18" charset="0"/>
                <a:cs typeface="Times New Roman" panose="02020603050405020304" pitchFamily="18" charset="0"/>
              </a:rPr>
              <a:t>x</a:t>
            </a:r>
            <a:r>
              <a:rPr lang="en-US" altLang="zh-CN" sz="2000" dirty="0">
                <a:solidFill>
                  <a:srgbClr val="3333FF"/>
                </a:solidFill>
                <a:latin typeface="Times New Roman" panose="02020603050405020304" pitchFamily="18" charset="0"/>
                <a:cs typeface="Times New Roman" panose="02020603050405020304" pitchFamily="18" charset="0"/>
              </a:rPr>
              <a:t>);</a:t>
            </a:r>
          </a:p>
          <a:p>
            <a:pPr marL="457200" indent="-457200" algn="just"/>
            <a:r>
              <a:rPr lang="en-US" altLang="zh-CN" sz="2000" dirty="0">
                <a:solidFill>
                  <a:srgbClr val="3333FF"/>
                </a:solidFill>
                <a:latin typeface="Times New Roman" panose="02020603050405020304" pitchFamily="18" charset="0"/>
                <a:cs typeface="Times New Roman" panose="02020603050405020304" pitchFamily="18" charset="0"/>
              </a:rPr>
              <a:t>}</a:t>
            </a:r>
          </a:p>
        </p:txBody>
      </p:sp>
      <p:sp>
        <p:nvSpPr>
          <p:cNvPr id="185348" name="Text Box 4"/>
          <p:cNvSpPr txBox="1">
            <a:spLocks noChangeArrowheads="1"/>
          </p:cNvSpPr>
          <p:nvPr/>
        </p:nvSpPr>
        <p:spPr bwMode="auto">
          <a:xfrm>
            <a:off x="2433618" y="1857364"/>
            <a:ext cx="1079500" cy="389530"/>
          </a:xfrm>
          <a:prstGeom prst="rect">
            <a:avLst/>
          </a:prstGeom>
          <a:noFill/>
          <a:ln w="9525" algn="ctr">
            <a:noFill/>
            <a:miter lim="800000"/>
          </a:ln>
          <a:effectLst/>
        </p:spPr>
        <p:txBody>
          <a:bodyPr>
            <a:spAutoFit/>
          </a:bodyPr>
          <a:lstStyle/>
          <a:p>
            <a:pPr marL="457200" indent="-457200" algn="just"/>
            <a:r>
              <a:rPr lang="zh-CN" altLang="en-US" sz="2000" dirty="0">
                <a:solidFill>
                  <a:srgbClr val="FF3300"/>
                </a:solidFill>
                <a:latin typeface="楷体" panose="02010609060101010101" pitchFamily="49" charset="-122"/>
                <a:ea typeface="楷体" panose="02010609060101010101" pitchFamily="49" charset="-122"/>
              </a:rPr>
              <a:t>实参</a:t>
            </a:r>
          </a:p>
        </p:txBody>
      </p:sp>
      <p:sp>
        <p:nvSpPr>
          <p:cNvPr id="185349" name="Line 5"/>
          <p:cNvSpPr>
            <a:spLocks noChangeShapeType="1"/>
          </p:cNvSpPr>
          <p:nvPr/>
        </p:nvSpPr>
        <p:spPr bwMode="auto">
          <a:xfrm flipH="1">
            <a:off x="1785918" y="2073264"/>
            <a:ext cx="647700" cy="288925"/>
          </a:xfrm>
          <a:prstGeom prst="line">
            <a:avLst/>
          </a:prstGeom>
          <a:noFill/>
          <a:ln w="38100">
            <a:solidFill>
              <a:srgbClr val="7030A0"/>
            </a:solidFill>
            <a:round/>
            <a:tailEnd type="triangle" w="med" len="med"/>
          </a:ln>
          <a:effectLst/>
        </p:spPr>
        <p:txBody>
          <a:bodyPr>
            <a:spAutoFit/>
          </a:bodyPr>
          <a:lstStyle/>
          <a:p>
            <a:endParaRPr lang="zh-CN" altLang="en-US"/>
          </a:p>
        </p:txBody>
      </p:sp>
      <p:sp>
        <p:nvSpPr>
          <p:cNvPr id="185350" name="Text Box 6"/>
          <p:cNvSpPr txBox="1">
            <a:spLocks noChangeArrowheads="1"/>
          </p:cNvSpPr>
          <p:nvPr/>
        </p:nvSpPr>
        <p:spPr bwMode="auto">
          <a:xfrm>
            <a:off x="6716725" y="2214553"/>
            <a:ext cx="1584325" cy="389530"/>
          </a:xfrm>
          <a:prstGeom prst="rect">
            <a:avLst/>
          </a:prstGeom>
          <a:noFill/>
          <a:ln w="9525" algn="ctr">
            <a:noFill/>
            <a:miter lim="800000"/>
          </a:ln>
          <a:effectLst/>
        </p:spPr>
        <p:txBody>
          <a:bodyPr>
            <a:spAutoFit/>
          </a:bodyPr>
          <a:lstStyle/>
          <a:p>
            <a:pPr marL="457200" indent="-457200" algn="just"/>
            <a:r>
              <a:rPr lang="zh-CN" altLang="en-US" sz="2000" dirty="0">
                <a:solidFill>
                  <a:srgbClr val="FF3300"/>
                </a:solidFill>
                <a:latin typeface="楷体" panose="02010609060101010101" pitchFamily="49" charset="-122"/>
                <a:ea typeface="楷体" panose="02010609060101010101" pitchFamily="49" charset="-122"/>
              </a:rPr>
              <a:t>引用型形参</a:t>
            </a:r>
          </a:p>
        </p:txBody>
      </p:sp>
      <p:sp>
        <p:nvSpPr>
          <p:cNvPr id="185351" name="Line 7"/>
          <p:cNvSpPr>
            <a:spLocks noChangeShapeType="1"/>
          </p:cNvSpPr>
          <p:nvPr/>
        </p:nvSpPr>
        <p:spPr bwMode="auto">
          <a:xfrm flipH="1" flipV="1">
            <a:off x="6429388" y="2071678"/>
            <a:ext cx="360362" cy="287337"/>
          </a:xfrm>
          <a:prstGeom prst="line">
            <a:avLst/>
          </a:prstGeom>
          <a:noFill/>
          <a:ln w="38100">
            <a:solidFill>
              <a:srgbClr val="7030A0"/>
            </a:solidFill>
            <a:round/>
            <a:tailEnd type="triangle" w="med" len="med"/>
          </a:ln>
          <a:effectLst/>
        </p:spPr>
        <p:txBody>
          <a:bodyPr>
            <a:spAutoFit/>
          </a:bodyPr>
          <a:lstStyle/>
          <a:p>
            <a:endParaRPr lang="zh-CN" altLang="en-US"/>
          </a:p>
        </p:txBody>
      </p:sp>
      <p:sp>
        <p:nvSpPr>
          <p:cNvPr id="185356" name="Text Box 12"/>
          <p:cNvSpPr txBox="1">
            <a:spLocks noChangeArrowheads="1"/>
          </p:cNvSpPr>
          <p:nvPr/>
        </p:nvSpPr>
        <p:spPr bwMode="auto">
          <a:xfrm>
            <a:off x="357158" y="430072"/>
            <a:ext cx="3498875" cy="498598"/>
          </a:xfrm>
          <a:prstGeom prst="rect">
            <a:avLst/>
          </a:prstGeom>
          <a:solidFill>
            <a:srgbClr val="6600CC"/>
          </a:solidFill>
          <a:ln w="9525" algn="ctr">
            <a:noFill/>
            <a:miter lim="800000"/>
          </a:ln>
          <a:effectLst/>
        </p:spPr>
        <p:txBody>
          <a:bodyPr wrap="square">
            <a:spAutoFit/>
          </a:bodyPr>
          <a:lstStyle/>
          <a:p>
            <a:pPr marL="457200" indent="-457200" algn="just"/>
            <a:r>
              <a:rPr lang="en-US" altLang="zh-CN" dirty="0">
                <a:solidFill>
                  <a:schemeClr val="bg1"/>
                </a:solidFill>
                <a:latin typeface="楷体" panose="02010609060101010101" pitchFamily="49" charset="-122"/>
                <a:ea typeface="楷体" panose="02010609060101010101" pitchFamily="49" charset="-122"/>
              </a:rPr>
              <a:t>  </a:t>
            </a:r>
            <a:r>
              <a:rPr lang="zh-CN" altLang="en-US" dirty="0">
                <a:solidFill>
                  <a:schemeClr val="bg1"/>
                </a:solidFill>
                <a:latin typeface="楷体" panose="02010609060101010101" pitchFamily="49" charset="-122"/>
                <a:ea typeface="楷体" panose="02010609060101010101" pitchFamily="49" charset="-122"/>
              </a:rPr>
              <a:t>引用类型的参数传递</a:t>
            </a:r>
          </a:p>
        </p:txBody>
      </p:sp>
      <p:sp>
        <p:nvSpPr>
          <p:cNvPr id="185352" name="Rectangle 8"/>
          <p:cNvSpPr>
            <a:spLocks noChangeArrowheads="1"/>
          </p:cNvSpPr>
          <p:nvPr/>
        </p:nvSpPr>
        <p:spPr bwMode="auto">
          <a:xfrm>
            <a:off x="1703337" y="4453539"/>
            <a:ext cx="1254125" cy="338554"/>
          </a:xfrm>
          <a:prstGeom prst="rect">
            <a:avLst/>
          </a:prstGeom>
        </p:spPr>
        <p:style>
          <a:lnRef idx="1">
            <a:schemeClr val="accent2"/>
          </a:lnRef>
          <a:fillRef idx="2">
            <a:schemeClr val="accent2"/>
          </a:fillRef>
          <a:effectRef idx="1">
            <a:schemeClr val="accent2"/>
          </a:effectRef>
          <a:fontRef idx="minor">
            <a:schemeClr val="dk1"/>
          </a:fontRef>
        </p:style>
        <p:txBody>
          <a:bodyPr anchor="ctr">
            <a:spAutoFit/>
          </a:bodyPr>
          <a:lstStyle/>
          <a:p>
            <a:pPr marL="457200" indent="-457200" algn="ctr"/>
            <a:r>
              <a:rPr lang="en-US" altLang="zh-CN" sz="2000" dirty="0" smtClean="0">
                <a:solidFill>
                  <a:srgbClr val="FF3300"/>
                </a:solidFill>
                <a:latin typeface="Times New Roman" panose="02020603050405020304" pitchFamily="18" charset="0"/>
                <a:cs typeface="Times New Roman" panose="02020603050405020304" pitchFamily="18" charset="0"/>
              </a:rPr>
              <a:t>fun2(</a:t>
            </a:r>
            <a:r>
              <a:rPr lang="en-US" altLang="zh-CN" sz="2000" dirty="0" smtClean="0">
                <a:solidFill>
                  <a:srgbClr val="6600CC"/>
                </a:solidFill>
                <a:latin typeface="Times New Roman" panose="02020603050405020304" pitchFamily="18" charset="0"/>
                <a:cs typeface="Times New Roman" panose="02020603050405020304" pitchFamily="18" charset="0"/>
              </a:rPr>
              <a:t>m</a:t>
            </a:r>
            <a:r>
              <a:rPr lang="en-US" altLang="zh-CN" sz="2000" dirty="0">
                <a:solidFill>
                  <a:srgbClr val="FF3300"/>
                </a:solidFill>
                <a:latin typeface="Times New Roman" panose="02020603050405020304" pitchFamily="18" charset="0"/>
                <a:cs typeface="Times New Roman" panose="02020603050405020304" pitchFamily="18" charset="0"/>
              </a:rPr>
              <a:t>)</a:t>
            </a:r>
          </a:p>
        </p:txBody>
      </p:sp>
      <p:sp>
        <p:nvSpPr>
          <p:cNvPr id="185353" name="Rectangle 9"/>
          <p:cNvSpPr>
            <a:spLocks noChangeArrowheads="1"/>
          </p:cNvSpPr>
          <p:nvPr/>
        </p:nvSpPr>
        <p:spPr bwMode="auto">
          <a:xfrm>
            <a:off x="6116609" y="4408503"/>
            <a:ext cx="1254125" cy="406400"/>
          </a:xfrm>
          <a:prstGeom prst="rect">
            <a:avLst/>
          </a:prstGeom>
        </p:spPr>
        <p:style>
          <a:lnRef idx="1">
            <a:schemeClr val="accent2"/>
          </a:lnRef>
          <a:fillRef idx="2">
            <a:schemeClr val="accent2"/>
          </a:fillRef>
          <a:effectRef idx="1">
            <a:schemeClr val="accent2"/>
          </a:effectRef>
          <a:fontRef idx="minor">
            <a:schemeClr val="dk1"/>
          </a:fontRef>
        </p:style>
        <p:txBody>
          <a:bodyPr anchor="ctr">
            <a:spAutoFit/>
          </a:bodyPr>
          <a:lstStyle/>
          <a:p>
            <a:pPr marL="457200" indent="-457200" algn="ctr"/>
            <a:r>
              <a:rPr lang="en-US" altLang="zh-CN" sz="2000" dirty="0" err="1">
                <a:solidFill>
                  <a:srgbClr val="FF3300"/>
                </a:solidFill>
                <a:latin typeface="Times New Roman" panose="02020603050405020304" pitchFamily="18" charset="0"/>
                <a:cs typeface="Times New Roman" panose="02020603050405020304" pitchFamily="18" charset="0"/>
              </a:rPr>
              <a:t>fun2</a:t>
            </a:r>
            <a:r>
              <a:rPr lang="en-US" altLang="zh-CN" sz="2000" dirty="0">
                <a:solidFill>
                  <a:srgbClr val="FF3300"/>
                </a:solidFill>
                <a:latin typeface="Times New Roman" panose="02020603050405020304" pitchFamily="18" charset="0"/>
                <a:cs typeface="Times New Roman" panose="02020603050405020304" pitchFamily="18" charset="0"/>
              </a:rPr>
              <a:t>(</a:t>
            </a:r>
            <a:r>
              <a:rPr lang="en-US" altLang="zh-CN" sz="2000" dirty="0">
                <a:solidFill>
                  <a:srgbClr val="6600CC"/>
                </a:solidFill>
                <a:latin typeface="Times New Roman" panose="02020603050405020304" pitchFamily="18" charset="0"/>
                <a:cs typeface="Times New Roman" panose="02020603050405020304" pitchFamily="18" charset="0"/>
              </a:rPr>
              <a:t>x</a:t>
            </a:r>
            <a:r>
              <a:rPr lang="en-US" altLang="zh-CN" sz="2000" dirty="0">
                <a:solidFill>
                  <a:srgbClr val="FF3300"/>
                </a:solidFill>
                <a:latin typeface="Times New Roman" panose="02020603050405020304" pitchFamily="18" charset="0"/>
                <a:cs typeface="Times New Roman" panose="02020603050405020304" pitchFamily="18" charset="0"/>
              </a:rPr>
              <a:t>)</a:t>
            </a:r>
          </a:p>
        </p:txBody>
      </p:sp>
      <p:sp>
        <p:nvSpPr>
          <p:cNvPr id="185354" name="Line 10"/>
          <p:cNvSpPr>
            <a:spLocks noChangeShapeType="1"/>
          </p:cNvSpPr>
          <p:nvPr/>
        </p:nvSpPr>
        <p:spPr bwMode="auto">
          <a:xfrm flipV="1">
            <a:off x="2963820" y="4572008"/>
            <a:ext cx="3168000" cy="0"/>
          </a:xfrm>
          <a:prstGeom prst="line">
            <a:avLst/>
          </a:prstGeom>
          <a:noFill/>
          <a:ln w="38100">
            <a:solidFill>
              <a:srgbClr val="0033CC"/>
            </a:solidFill>
            <a:round/>
            <a:tailEnd type="triangle" w="med" len="med"/>
          </a:ln>
          <a:effectLst/>
        </p:spPr>
        <p:txBody>
          <a:bodyPr wrap="square">
            <a:spAutoFit/>
          </a:bodyPr>
          <a:lstStyle/>
          <a:p>
            <a:endParaRPr lang="zh-CN" altLang="en-US"/>
          </a:p>
        </p:txBody>
      </p:sp>
      <p:sp>
        <p:nvSpPr>
          <p:cNvPr id="185355" name="Text Box 11"/>
          <p:cNvSpPr txBox="1">
            <a:spLocks noChangeArrowheads="1"/>
          </p:cNvSpPr>
          <p:nvPr/>
        </p:nvSpPr>
        <p:spPr bwMode="auto">
          <a:xfrm>
            <a:off x="3143240" y="4141121"/>
            <a:ext cx="2822625" cy="430887"/>
          </a:xfrm>
          <a:prstGeom prst="rect">
            <a:avLst/>
          </a:prstGeom>
          <a:noFill/>
          <a:ln w="9525" algn="ctr">
            <a:noFill/>
            <a:miter lim="800000"/>
          </a:ln>
          <a:effectLst/>
        </p:spPr>
        <p:txBody>
          <a:bodyPr wrap="square">
            <a:spAutoFit/>
          </a:bodyPr>
          <a:lstStyle/>
          <a:p>
            <a:pPr marL="457200" indent="-457200" algn="just"/>
            <a:r>
              <a:rPr lang="zh-CN" altLang="en-US" sz="2000" smtClean="0">
                <a:solidFill>
                  <a:srgbClr val="3333FF"/>
                </a:solidFill>
                <a:latin typeface="楷体" panose="02010609060101010101" pitchFamily="49" charset="-122"/>
                <a:ea typeface="楷体" panose="02010609060101010101" pitchFamily="49" charset="-122"/>
                <a:sym typeface="Wingdings" panose="05000000000000000000"/>
              </a:rPr>
              <a:t></a:t>
            </a:r>
            <a:r>
              <a:rPr lang="zh-CN" altLang="en-US" sz="1800" smtClean="0">
                <a:solidFill>
                  <a:srgbClr val="3333FF"/>
                </a:solidFill>
                <a:latin typeface="楷体" panose="02010609060101010101" pitchFamily="49" charset="-122"/>
                <a:ea typeface="楷体" panose="02010609060101010101" pitchFamily="49" charset="-122"/>
              </a:rPr>
              <a:t>实参</a:t>
            </a:r>
            <a:r>
              <a:rPr lang="zh-CN" altLang="en-US" sz="1800" dirty="0">
                <a:solidFill>
                  <a:srgbClr val="3333FF"/>
                </a:solidFill>
                <a:latin typeface="楷体" panose="02010609060101010101" pitchFamily="49" charset="-122"/>
                <a:ea typeface="楷体" panose="02010609060101010101" pitchFamily="49" charset="-122"/>
              </a:rPr>
              <a:t>到形参单向值传递</a:t>
            </a:r>
          </a:p>
        </p:txBody>
      </p:sp>
      <p:sp>
        <p:nvSpPr>
          <p:cNvPr id="185357" name="Freeform 13"/>
          <p:cNvSpPr/>
          <p:nvPr/>
        </p:nvSpPr>
        <p:spPr bwMode="auto">
          <a:xfrm>
            <a:off x="2939093" y="4727591"/>
            <a:ext cx="3168000" cy="0"/>
          </a:xfrm>
          <a:custGeom>
            <a:avLst/>
            <a:gdLst/>
            <a:ahLst/>
            <a:cxnLst>
              <a:cxn ang="0">
                <a:pos x="1600" y="0"/>
              </a:cxn>
              <a:cxn ang="0">
                <a:pos x="0" y="7"/>
              </a:cxn>
            </a:cxnLst>
            <a:rect l="0" t="0" r="r" b="b"/>
            <a:pathLst>
              <a:path w="1600" h="7">
                <a:moveTo>
                  <a:pt x="1600" y="0"/>
                </a:moveTo>
                <a:lnTo>
                  <a:pt x="0" y="7"/>
                </a:lnTo>
              </a:path>
            </a:pathLst>
          </a:custGeom>
          <a:noFill/>
          <a:ln w="38100" cap="flat" cmpd="sng">
            <a:solidFill>
              <a:srgbClr val="0033CC"/>
            </a:solidFill>
            <a:prstDash val="solid"/>
            <a:round/>
            <a:headEnd type="none" w="med" len="med"/>
            <a:tailEnd type="triangle" w="med" len="med"/>
          </a:ln>
          <a:effectLst/>
        </p:spPr>
        <p:txBody>
          <a:bodyPr>
            <a:spAutoFit/>
          </a:bodyPr>
          <a:lstStyle/>
          <a:p>
            <a:endParaRPr lang="zh-CN" altLang="en-US"/>
          </a:p>
        </p:txBody>
      </p:sp>
      <p:sp>
        <p:nvSpPr>
          <p:cNvPr id="185358" name="Text Box 14"/>
          <p:cNvSpPr txBox="1">
            <a:spLocks noChangeArrowheads="1"/>
          </p:cNvSpPr>
          <p:nvPr/>
        </p:nvSpPr>
        <p:spPr bwMode="auto">
          <a:xfrm>
            <a:off x="3035259" y="4857760"/>
            <a:ext cx="3097213" cy="735586"/>
          </a:xfrm>
          <a:prstGeom prst="rect">
            <a:avLst/>
          </a:prstGeom>
          <a:noFill/>
          <a:ln w="9525" algn="ctr">
            <a:noFill/>
            <a:miter lim="800000"/>
          </a:ln>
          <a:effectLst/>
        </p:spPr>
        <p:txBody>
          <a:bodyPr>
            <a:spAutoFit/>
          </a:bodyPr>
          <a:lstStyle/>
          <a:p>
            <a:pPr marL="457200" indent="-457200" algn="just"/>
            <a:r>
              <a:rPr lang="zh-CN" altLang="en-US" sz="2000" smtClean="0">
                <a:solidFill>
                  <a:srgbClr val="3333FF"/>
                </a:solidFill>
                <a:latin typeface="楷体" panose="02010609060101010101" pitchFamily="49" charset="-122"/>
                <a:ea typeface="楷体" panose="02010609060101010101" pitchFamily="49" charset="-122"/>
                <a:sym typeface="Wingdings" panose="05000000000000000000"/>
              </a:rPr>
              <a:t></a:t>
            </a:r>
            <a:r>
              <a:rPr lang="zh-CN" altLang="en-US" sz="1800" smtClean="0">
                <a:solidFill>
                  <a:srgbClr val="3333FF"/>
                </a:solidFill>
                <a:latin typeface="楷体" panose="02010609060101010101" pitchFamily="49" charset="-122"/>
                <a:ea typeface="楷体" panose="02010609060101010101" pitchFamily="49" charset="-122"/>
              </a:rPr>
              <a:t>形参</a:t>
            </a:r>
            <a:r>
              <a:rPr lang="zh-CN" altLang="en-US" sz="1800" dirty="0">
                <a:solidFill>
                  <a:srgbClr val="3333FF"/>
                </a:solidFill>
                <a:latin typeface="楷体" panose="02010609060101010101" pitchFamily="49" charset="-122"/>
                <a:ea typeface="楷体" panose="02010609060101010101" pitchFamily="49" charset="-122"/>
              </a:rPr>
              <a:t>回传</a:t>
            </a:r>
            <a:r>
              <a:rPr lang="zh-CN" altLang="en-US" sz="1800">
                <a:solidFill>
                  <a:srgbClr val="3333FF"/>
                </a:solidFill>
                <a:latin typeface="楷体" panose="02010609060101010101" pitchFamily="49" charset="-122"/>
                <a:ea typeface="楷体" panose="02010609060101010101" pitchFamily="49" charset="-122"/>
              </a:rPr>
              <a:t>给</a:t>
            </a:r>
            <a:r>
              <a:rPr lang="zh-CN" altLang="en-US" sz="1800" smtClean="0">
                <a:solidFill>
                  <a:srgbClr val="3333FF"/>
                </a:solidFill>
                <a:latin typeface="楷体" panose="02010609060101010101" pitchFamily="49" charset="-122"/>
                <a:ea typeface="楷体" panose="02010609060101010101" pitchFamily="49" charset="-122"/>
              </a:rPr>
              <a:t>实参，实参</a:t>
            </a:r>
            <a:r>
              <a:rPr lang="zh-CN" altLang="en-US" sz="1800">
                <a:solidFill>
                  <a:srgbClr val="3333FF"/>
                </a:solidFill>
                <a:latin typeface="楷体" panose="02010609060101010101" pitchFamily="49" charset="-122"/>
                <a:ea typeface="楷体" panose="02010609060101010101" pitchFamily="49" charset="-122"/>
              </a:rPr>
              <a:t>和</a:t>
            </a:r>
            <a:r>
              <a:rPr lang="zh-CN" altLang="en-US" sz="1800" smtClean="0">
                <a:solidFill>
                  <a:srgbClr val="3333FF"/>
                </a:solidFill>
                <a:latin typeface="楷体" panose="02010609060101010101" pitchFamily="49" charset="-122"/>
                <a:ea typeface="楷体" panose="02010609060101010101" pitchFamily="49" charset="-122"/>
              </a:rPr>
              <a:t>形参同步</a:t>
            </a:r>
            <a:r>
              <a:rPr lang="zh-CN" altLang="en-US" sz="1800" dirty="0">
                <a:solidFill>
                  <a:srgbClr val="3333FF"/>
                </a:solidFill>
                <a:latin typeface="楷体" panose="02010609060101010101" pitchFamily="49" charset="-122"/>
                <a:ea typeface="楷体" panose="02010609060101010101" pitchFamily="49" charset="-122"/>
              </a:rPr>
              <a:t>发生改变</a:t>
            </a:r>
          </a:p>
        </p:txBody>
      </p:sp>
      <p:sp>
        <p:nvSpPr>
          <p:cNvPr id="16" name="上弧形箭头 15"/>
          <p:cNvSpPr/>
          <p:nvPr/>
        </p:nvSpPr>
        <p:spPr>
          <a:xfrm>
            <a:off x="4071934" y="1357298"/>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5354"/>
                                        </p:tgtEl>
                                        <p:attrNameLst>
                                          <p:attrName>style.visibility</p:attrName>
                                        </p:attrNameLst>
                                      </p:cBhvr>
                                      <p:to>
                                        <p:strVal val="visible"/>
                                      </p:to>
                                    </p:set>
                                    <p:animEffect transition="in" filter="strips(downRight)">
                                      <p:cBhvr>
                                        <p:cTn id="13" dur="500"/>
                                        <p:tgtEl>
                                          <p:spTgt spid="185354"/>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53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85357"/>
                                        </p:tgtEl>
                                        <p:attrNameLst>
                                          <p:attrName>style.visibility</p:attrName>
                                        </p:attrNameLst>
                                      </p:cBhvr>
                                      <p:to>
                                        <p:strVal val="visible"/>
                                      </p:to>
                                    </p:set>
                                    <p:animEffect transition="in" filter="strips(downLeft)">
                                      <p:cBhvr>
                                        <p:cTn id="21" dur="500"/>
                                        <p:tgtEl>
                                          <p:spTgt spid="18535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85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bldLvl="0" animBg="1"/>
      <p:bldP spid="185353" grpId="0" bldLvl="0" animBg="1"/>
      <p:bldP spid="185354" grpId="0" bldLvl="0" animBg="1"/>
      <p:bldP spid="185355" grpId="0" bldLvl="0" animBg="1"/>
      <p:bldP spid="185357" grpId="0" bldLvl="0" animBg="1"/>
      <p:bldP spid="18535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428596" y="1357298"/>
            <a:ext cx="8501122" cy="559897"/>
          </a:xfrm>
          <a:prstGeom prst="rect">
            <a:avLst/>
          </a:prstGeom>
          <a:noFill/>
          <a:ln w="9525">
            <a:noFill/>
            <a:miter lim="800000"/>
          </a:ln>
          <a:effectLst/>
        </p:spPr>
        <p:txBody>
          <a:bodyPr wrap="square">
            <a:spAutoFit/>
          </a:bodyPr>
          <a:lstStyle/>
          <a:p>
            <a:pPr algn="l">
              <a:lnSpc>
                <a:spcPct val="120000"/>
              </a:lnSpc>
            </a:pPr>
            <a:r>
              <a:rPr lang="en-US" altLang="zh-CN"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solidFill>
                  <a:srgbClr val="FF0000"/>
                </a:solidFill>
                <a:ea typeface="楷体" panose="02010609060101010101" pitchFamily="49" charset="-122"/>
                <a:cs typeface="Times New Roman" panose="02020603050405020304" pitchFamily="18" charset="0"/>
              </a:rPr>
              <a:t>例</a:t>
            </a:r>
            <a:r>
              <a:rPr lang="en-US" altLang="zh-CN" sz="2800" dirty="0" smtClean="0">
                <a:solidFill>
                  <a:srgbClr val="FF0000"/>
                </a:solidFill>
                <a:ea typeface="楷体" panose="02010609060101010101" pitchFamily="49" charset="-122"/>
                <a:cs typeface="Times New Roman" panose="02020603050405020304" pitchFamily="18" charset="0"/>
              </a:rPr>
              <a:t>1-5</a:t>
            </a:r>
            <a:r>
              <a:rPr lang="en-US" altLang="zh-CN"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3333FF"/>
                </a:solidFill>
                <a:ea typeface="楷体" panose="02010609060101010101" pitchFamily="49" charset="-122"/>
                <a:cs typeface="Times New Roman" panose="02020603050405020304" pitchFamily="18" charset="0"/>
              </a:rPr>
              <a:t>设计一个算法：求一元二次方程</a:t>
            </a:r>
            <a:r>
              <a:rPr lang="en-US" altLang="zh-CN" i="1" dirty="0" err="1">
                <a:solidFill>
                  <a:srgbClr val="FF00FF"/>
                </a:solidFill>
                <a:ea typeface="楷体" panose="02010609060101010101" pitchFamily="49" charset="-122"/>
                <a:cs typeface="Times New Roman" panose="02020603050405020304" pitchFamily="18" charset="0"/>
              </a:rPr>
              <a:t>ax</a:t>
            </a:r>
            <a:r>
              <a:rPr lang="en-US" altLang="zh-CN" baseline="30000" dirty="0" err="1">
                <a:solidFill>
                  <a:srgbClr val="FF00FF"/>
                </a:solidFill>
                <a:ea typeface="楷体" panose="02010609060101010101" pitchFamily="49" charset="-122"/>
                <a:cs typeface="Times New Roman" panose="02020603050405020304" pitchFamily="18" charset="0"/>
              </a:rPr>
              <a:t>2</a:t>
            </a:r>
            <a:r>
              <a:rPr lang="en-US" altLang="zh-CN" dirty="0" err="1">
                <a:solidFill>
                  <a:srgbClr val="FF00FF"/>
                </a:solidFill>
                <a:ea typeface="楷体" panose="02010609060101010101" pitchFamily="49" charset="-122"/>
                <a:cs typeface="Times New Roman" panose="02020603050405020304" pitchFamily="18" charset="0"/>
              </a:rPr>
              <a:t>+</a:t>
            </a:r>
            <a:r>
              <a:rPr lang="en-US" altLang="zh-CN" i="1" dirty="0" err="1">
                <a:solidFill>
                  <a:srgbClr val="FF00FF"/>
                </a:solidFill>
                <a:ea typeface="楷体" panose="02010609060101010101" pitchFamily="49" charset="-122"/>
                <a:cs typeface="Times New Roman" panose="02020603050405020304" pitchFamily="18" charset="0"/>
              </a:rPr>
              <a:t>bx</a:t>
            </a:r>
            <a:r>
              <a:rPr lang="en-US" altLang="zh-CN" dirty="0" err="1">
                <a:solidFill>
                  <a:srgbClr val="FF00FF"/>
                </a:solidFill>
                <a:ea typeface="楷体" panose="02010609060101010101" pitchFamily="49" charset="-122"/>
                <a:cs typeface="Times New Roman" panose="02020603050405020304" pitchFamily="18" charset="0"/>
              </a:rPr>
              <a:t>+</a:t>
            </a:r>
            <a:r>
              <a:rPr lang="en-US" altLang="zh-CN" i="1" dirty="0" err="1">
                <a:solidFill>
                  <a:srgbClr val="FF00FF"/>
                </a:solidFill>
                <a:ea typeface="楷体" panose="02010609060101010101" pitchFamily="49" charset="-122"/>
                <a:cs typeface="Times New Roman" panose="02020603050405020304" pitchFamily="18" charset="0"/>
              </a:rPr>
              <a:t>c</a:t>
            </a:r>
            <a:r>
              <a:rPr lang="en-US" altLang="zh-CN" dirty="0">
                <a:solidFill>
                  <a:srgbClr val="FF00FF"/>
                </a:solidFill>
                <a:ea typeface="楷体" panose="02010609060101010101" pitchFamily="49" charset="-122"/>
                <a:cs typeface="Times New Roman" panose="02020603050405020304" pitchFamily="18" charset="0"/>
              </a:rPr>
              <a:t>=0</a:t>
            </a:r>
            <a:r>
              <a:rPr lang="zh-CN" altLang="en-US" dirty="0">
                <a:solidFill>
                  <a:srgbClr val="3333FF"/>
                </a:solidFill>
                <a:ea typeface="楷体" panose="02010609060101010101" pitchFamily="49" charset="-122"/>
                <a:cs typeface="Times New Roman" panose="02020603050405020304" pitchFamily="18" charset="0"/>
              </a:rPr>
              <a:t>的</a:t>
            </a:r>
            <a:r>
              <a:rPr lang="zh-CN" altLang="en-US" dirty="0" smtClean="0">
                <a:solidFill>
                  <a:srgbClr val="3333FF"/>
                </a:solidFill>
                <a:ea typeface="楷体" panose="02010609060101010101" pitchFamily="49" charset="-122"/>
                <a:cs typeface="Times New Roman" panose="02020603050405020304" pitchFamily="18" charset="0"/>
              </a:rPr>
              <a:t>根。      </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26636" name="Text Box 12"/>
          <p:cNvSpPr txBox="1">
            <a:spLocks noChangeArrowheads="1"/>
          </p:cNvSpPr>
          <p:nvPr/>
        </p:nvSpPr>
        <p:spPr bwMode="auto">
          <a:xfrm>
            <a:off x="571472" y="571480"/>
            <a:ext cx="2881312" cy="457200"/>
          </a:xfrm>
          <a:prstGeom prst="rect">
            <a:avLst/>
          </a:prstGeom>
          <a:solidFill>
            <a:srgbClr val="0033CC"/>
          </a:solidFill>
          <a:ln w="9525">
            <a:noFill/>
            <a:miter lim="800000"/>
          </a:ln>
          <a:effectLst/>
        </p:spPr>
        <p:txBody>
          <a:bodyPr>
            <a:spAutoFit/>
          </a:bodyPr>
          <a:lstStyle/>
          <a:p>
            <a:pPr algn="l">
              <a:lnSpc>
                <a:spcPct val="100000"/>
              </a:lnSpc>
            </a:pPr>
            <a:r>
              <a:rPr kumimoji="0" lang="zh-CN" altLang="en-US" dirty="0">
                <a:solidFill>
                  <a:schemeClr val="bg1"/>
                </a:solidFill>
                <a:latin typeface="楷体" panose="02010609060101010101" pitchFamily="49" charset="-122"/>
                <a:ea typeface="楷体" panose="02010609060101010101" pitchFamily="49" charset="-122"/>
              </a:rPr>
              <a:t>描述算法示例</a:t>
            </a:r>
          </a:p>
        </p:txBody>
      </p:sp>
      <p:sp>
        <p:nvSpPr>
          <p:cNvPr id="26638" name="Text Box 14"/>
          <p:cNvSpPr txBox="1">
            <a:spLocks noChangeArrowheads="1"/>
          </p:cNvSpPr>
          <p:nvPr/>
        </p:nvSpPr>
        <p:spPr bwMode="auto">
          <a:xfrm>
            <a:off x="755650" y="2141176"/>
            <a:ext cx="7959754" cy="387798"/>
          </a:xfrm>
          <a:prstGeom prst="rect">
            <a:avLst/>
          </a:prstGeom>
          <a:noFill/>
          <a:ln w="9525" algn="ctr">
            <a:noFill/>
            <a:miter lim="800000"/>
          </a:ln>
          <a:effectLst/>
        </p:spPr>
        <p:txBody>
          <a:bodyPr wrap="square">
            <a:spAutoFit/>
          </a:bodyPr>
          <a:lstStyle/>
          <a:p>
            <a:pPr algn="l"/>
            <a:r>
              <a:rPr lang="zh-CN" altLang="en-US" dirty="0" smtClean="0">
                <a:solidFill>
                  <a:srgbClr val="3333FF"/>
                </a:solidFill>
                <a:ea typeface="楷体" panose="02010609060101010101" pitchFamily="49" charset="-122"/>
                <a:cs typeface="Times New Roman" panose="02020603050405020304" pitchFamily="18" charset="0"/>
              </a:rPr>
              <a:t>算法可以采用自然语言、流程图或者表格</a:t>
            </a:r>
            <a:r>
              <a:rPr lang="zh-CN" altLang="en-US" dirty="0">
                <a:solidFill>
                  <a:srgbClr val="3333FF"/>
                </a:solidFill>
                <a:ea typeface="楷体" panose="02010609060101010101" pitchFamily="49" charset="-122"/>
                <a:cs typeface="Times New Roman" panose="02020603050405020304" pitchFamily="18" charset="0"/>
              </a:rPr>
              <a:t>方式等来</a:t>
            </a:r>
            <a:r>
              <a:rPr lang="zh-CN" altLang="en-US" dirty="0" smtClean="0">
                <a:solidFill>
                  <a:srgbClr val="3333FF"/>
                </a:solidFill>
                <a:ea typeface="楷体" panose="02010609060101010101" pitchFamily="49" charset="-122"/>
                <a:cs typeface="Times New Roman" panose="02020603050405020304" pitchFamily="18" charset="0"/>
              </a:rPr>
              <a:t>描述。</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5" name="TextBox 4"/>
          <p:cNvSpPr txBox="1"/>
          <p:nvPr/>
        </p:nvSpPr>
        <p:spPr>
          <a:xfrm>
            <a:off x="428596" y="2861900"/>
            <a:ext cx="8215370" cy="1992020"/>
          </a:xfrm>
          <a:prstGeom prst="rect">
            <a:avLst/>
          </a:prstGeom>
          <a:noFill/>
        </p:spPr>
        <p:txBody>
          <a:bodyPr wrap="square" rtlCol="0">
            <a:spAutoFit/>
          </a:bodyPr>
          <a:lstStyle/>
          <a:p>
            <a:pPr algn="l">
              <a:lnSpc>
                <a:spcPct val="150000"/>
              </a:lnSpc>
              <a:spcBef>
                <a:spcPts val="1200"/>
              </a:spcBef>
              <a:spcAft>
                <a:spcPts val="1200"/>
              </a:spcAft>
            </a:pP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但是，</a:t>
            </a:r>
            <a:r>
              <a:rPr lang="zh-CN" altLang="en-US" dirty="0" smtClean="0">
                <a:solidFill>
                  <a:srgbClr val="3333FF"/>
                </a:solidFill>
                <a:ea typeface="楷体" panose="02010609060101010101" pitchFamily="49" charset="-122"/>
                <a:cs typeface="Times New Roman" panose="02020603050405020304" pitchFamily="18" charset="0"/>
              </a:rPr>
              <a:t>一个学习计算机的学生应该使用某种计算机语言来描述算法。本课程采用</a:t>
            </a:r>
            <a:r>
              <a:rPr lang="en-US" altLang="zh-CN" dirty="0" smtClean="0">
                <a:solidFill>
                  <a:srgbClr val="3333FF"/>
                </a:solidFill>
                <a:ea typeface="楷体" panose="02010609060101010101" pitchFamily="49" charset="-122"/>
                <a:cs typeface="Times New Roman" panose="02020603050405020304" pitchFamily="18" charset="0"/>
              </a:rPr>
              <a:t>C/C++</a:t>
            </a:r>
            <a:r>
              <a:rPr lang="zh-CN" altLang="en-US" dirty="0" smtClean="0">
                <a:solidFill>
                  <a:srgbClr val="3333FF"/>
                </a:solidFill>
                <a:ea typeface="楷体" panose="02010609060101010101" pitchFamily="49" charset="-122"/>
                <a:cs typeface="Times New Roman" panose="02020603050405020304" pitchFamily="18" charset="0"/>
              </a:rPr>
              <a:t>语言描述算法。</a:t>
            </a:r>
            <a:endParaRPr lang="en-US" altLang="zh-CN" dirty="0" smtClean="0">
              <a:solidFill>
                <a:srgbClr val="3333FF"/>
              </a:solidFill>
              <a:ea typeface="楷体" panose="02010609060101010101" pitchFamily="49" charset="-122"/>
              <a:cs typeface="Times New Roman" panose="02020603050405020304" pitchFamily="18" charset="0"/>
            </a:endParaRPr>
          </a:p>
          <a:p>
            <a:pPr algn="l">
              <a:lnSpc>
                <a:spcPct val="150000"/>
              </a:lnSpc>
              <a:spcBef>
                <a:spcPts val="1200"/>
              </a:spcBef>
              <a:spcAft>
                <a:spcPts val="1200"/>
              </a:spcAft>
            </a:pPr>
            <a:r>
              <a:rPr lang="en-US" altLang="zh-CN" dirty="0" smtClean="0">
                <a:solidFill>
                  <a:srgbClr val="3333FF"/>
                </a:solidFill>
                <a:ea typeface="楷体" panose="02010609060101010101" pitchFamily="49" charset="-122"/>
                <a:cs typeface="Times New Roman" panose="02020603050405020304" pitchFamily="18" charset="0"/>
              </a:rPr>
              <a:t>          C++</a:t>
            </a:r>
            <a:r>
              <a:rPr lang="zh-CN" altLang="en-US" dirty="0" smtClean="0">
                <a:solidFill>
                  <a:srgbClr val="3333FF"/>
                </a:solidFill>
                <a:ea typeface="楷体" panose="02010609060101010101" pitchFamily="49" charset="-122"/>
                <a:cs typeface="Times New Roman" panose="02020603050405020304" pitchFamily="18" charset="0"/>
              </a:rPr>
              <a:t>的作用是在描述算法时使用其提供的引用类型！</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467122" y="808680"/>
            <a:ext cx="5281342" cy="5860680"/>
          </a:xfrm>
          <a:prstGeom prst="rect">
            <a:avLst/>
          </a:prstGeom>
        </p:spPr>
        <p:style>
          <a:lnRef idx="2">
            <a:schemeClr val="accent3"/>
          </a:lnRef>
          <a:fillRef idx="1">
            <a:schemeClr val="lt1"/>
          </a:fillRef>
          <a:effectRef idx="0">
            <a:schemeClr val="accent3"/>
          </a:effectRef>
          <a:fontRef idx="minor">
            <a:schemeClr val="dk1"/>
          </a:fontRef>
        </p:style>
        <p:txBody>
          <a:bodyPr wrap="square" lIns="108000" tIns="108000" rIns="108000" bIns="108000">
            <a:spAutoFit/>
          </a:bodyPr>
          <a:lstStyle/>
          <a:p>
            <a:pPr algn="l">
              <a:lnSpc>
                <a:spcPts val="1700"/>
              </a:lnSpc>
            </a:pP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solution</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(float a</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float b</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float c</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float &amp;x1</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float &amp;x2</a:t>
            </a:r>
            <a:r>
              <a:rPr lang="en-US" altLang="zh-CN" sz="20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float  d</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x2</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d=b*b-4*a*c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(d&gt;0)</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b+sqrt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(d))/(2*a);</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x2</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sqrt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(d))/(2*a);</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2; 	//2</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个实根</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(d==0)</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b)/(2*a);</a:t>
            </a: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1;	 //1</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个实根</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d&lt;0</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的情况</a:t>
            </a:r>
          </a:p>
          <a:p>
            <a:pPr algn="l">
              <a:lnSpc>
                <a:spcPts val="1700"/>
              </a:lnSpc>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0;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不存在实根</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7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39266" name="Text Box 2"/>
          <p:cNvSpPr txBox="1">
            <a:spLocks noChangeArrowheads="1"/>
          </p:cNvSpPr>
          <p:nvPr/>
        </p:nvSpPr>
        <p:spPr bwMode="auto">
          <a:xfrm>
            <a:off x="4217221" y="188640"/>
            <a:ext cx="3248018" cy="45720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00000"/>
              </a:lnSpc>
            </a:pPr>
            <a:r>
              <a:rPr kumimoji="0" lang="zh-CN" altLang="en-US" dirty="0">
                <a:solidFill>
                  <a:srgbClr val="3333FF"/>
                </a:solidFill>
                <a:ea typeface="楷体" panose="02010609060101010101" pitchFamily="49" charset="-122"/>
                <a:cs typeface="Times New Roman" panose="02020603050405020304" pitchFamily="18" charset="0"/>
              </a:rPr>
              <a:t>用</a:t>
            </a:r>
            <a:r>
              <a:rPr kumimoji="0" lang="en-US" altLang="zh-CN" dirty="0">
                <a:solidFill>
                  <a:srgbClr val="3333FF"/>
                </a:solidFill>
                <a:ea typeface="楷体" panose="02010609060101010101" pitchFamily="49" charset="-122"/>
                <a:cs typeface="Times New Roman" panose="02020603050405020304" pitchFamily="18" charset="0"/>
              </a:rPr>
              <a:t>C/C++</a:t>
            </a:r>
            <a:r>
              <a:rPr kumimoji="0" lang="zh-CN" altLang="en-US" dirty="0">
                <a:solidFill>
                  <a:srgbClr val="3333FF"/>
                </a:solidFill>
                <a:ea typeface="楷体" panose="02010609060101010101" pitchFamily="49" charset="-122"/>
                <a:cs typeface="Times New Roman" panose="02020603050405020304" pitchFamily="18" charset="0"/>
              </a:rPr>
              <a:t>描述如下：</a:t>
            </a:r>
          </a:p>
        </p:txBody>
      </p:sp>
      <p:sp>
        <p:nvSpPr>
          <p:cNvPr id="16" name="燕尾形箭头 15"/>
          <p:cNvSpPr/>
          <p:nvPr/>
        </p:nvSpPr>
        <p:spPr>
          <a:xfrm>
            <a:off x="2571768" y="3380448"/>
            <a:ext cx="785818" cy="357190"/>
          </a:xfrm>
          <a:prstGeom prst="notched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17" name="组合 16"/>
          <p:cNvGrpSpPr/>
          <p:nvPr/>
        </p:nvGrpSpPr>
        <p:grpSpPr>
          <a:xfrm>
            <a:off x="500034" y="1640286"/>
            <a:ext cx="2214578" cy="3493968"/>
            <a:chOff x="6429388" y="1785926"/>
            <a:chExt cx="2214578" cy="3493968"/>
          </a:xfrm>
        </p:grpSpPr>
        <p:sp>
          <p:nvSpPr>
            <p:cNvPr id="5" name="圆角矩形 4"/>
            <p:cNvSpPr/>
            <p:nvPr/>
          </p:nvSpPr>
          <p:spPr>
            <a:xfrm>
              <a:off x="6786578" y="2857496"/>
              <a:ext cx="1143008" cy="6429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2000" dirty="0" smtClean="0">
                  <a:solidFill>
                    <a:srgbClr val="0000FF"/>
                  </a:solidFill>
                  <a:latin typeface="Times New Roman" panose="02020603050405020304" pitchFamily="18" charset="0"/>
                  <a:cs typeface="Times New Roman" panose="02020603050405020304" pitchFamily="18" charset="0"/>
                </a:rPr>
                <a:t>solution</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429388" y="1785926"/>
              <a:ext cx="1857388" cy="400110"/>
            </a:xfrm>
            <a:prstGeom prst="rect">
              <a:avLst/>
            </a:prstGeom>
            <a:noFill/>
          </p:spPr>
          <p:txBody>
            <a:bodyPr wrap="square" rtlCol="0">
              <a:spAutoFit/>
            </a:bodyPr>
            <a:lstStyle/>
            <a:p>
              <a:pPr algn="l">
                <a:lnSpc>
                  <a:spcPct val="100000"/>
                </a:lnSpc>
                <a:spcBef>
                  <a:spcPts val="0"/>
                </a:spcBef>
              </a:pPr>
              <a:r>
                <a:rPr lang="zh-CN" altLang="en-US" sz="2000" dirty="0" smtClean="0">
                  <a:solidFill>
                    <a:srgbClr val="FF0000"/>
                  </a:solidFill>
                  <a:latin typeface="楷体" panose="02010609060101010101" pitchFamily="49" charset="-122"/>
                  <a:ea typeface="楷体" panose="02010609060101010101" pitchFamily="49" charset="-122"/>
                </a:rPr>
                <a:t>输入：</a:t>
              </a:r>
              <a:r>
                <a:rPr lang="en-US" altLang="zh-CN" sz="2000" i="1" dirty="0" smtClean="0"/>
                <a:t>a    b   c</a:t>
              </a:r>
              <a:endParaRPr lang="zh-CN" altLang="en-US" sz="2000" i="1" dirty="0"/>
            </a:p>
          </p:txBody>
        </p:sp>
        <p:sp>
          <p:nvSpPr>
            <p:cNvPr id="12" name="TextBox 11"/>
            <p:cNvSpPr txBox="1"/>
            <p:nvPr/>
          </p:nvSpPr>
          <p:spPr>
            <a:xfrm>
              <a:off x="6929454" y="4199287"/>
              <a:ext cx="928694" cy="400110"/>
            </a:xfrm>
            <a:prstGeom prst="rect">
              <a:avLst/>
            </a:prstGeom>
            <a:noFill/>
          </p:spPr>
          <p:txBody>
            <a:bodyPr wrap="square" rtlCol="0">
              <a:spAutoFit/>
            </a:bodyPr>
            <a:lstStyle/>
            <a:p>
              <a:pPr algn="l">
                <a:lnSpc>
                  <a:spcPct val="100000"/>
                </a:lnSpc>
                <a:spcBef>
                  <a:spcPts val="0"/>
                </a:spcBef>
              </a:pPr>
              <a:r>
                <a:rPr lang="zh-CN" altLang="en-US" sz="2000" dirty="0" smtClean="0">
                  <a:solidFill>
                    <a:srgbClr val="FF0000"/>
                  </a:solidFill>
                  <a:latin typeface="楷体" panose="02010609060101010101" pitchFamily="49" charset="-122"/>
                  <a:ea typeface="楷体" panose="02010609060101010101" pitchFamily="49" charset="-122"/>
                </a:rPr>
                <a:t>输出：</a:t>
              </a:r>
              <a:endParaRPr lang="zh-CN" altLang="en-US" sz="2000" dirty="0">
                <a:latin typeface="楷体" panose="02010609060101010101" pitchFamily="49" charset="-122"/>
                <a:ea typeface="楷体" panose="02010609060101010101" pitchFamily="49" charset="-122"/>
              </a:endParaRPr>
            </a:p>
          </p:txBody>
        </p:sp>
        <p:sp>
          <p:nvSpPr>
            <p:cNvPr id="13" name="下箭头 12"/>
            <p:cNvSpPr/>
            <p:nvPr/>
          </p:nvSpPr>
          <p:spPr>
            <a:xfrm>
              <a:off x="7286644" y="2285992"/>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4" name="下箭头 13"/>
            <p:cNvSpPr/>
            <p:nvPr/>
          </p:nvSpPr>
          <p:spPr>
            <a:xfrm>
              <a:off x="7286644" y="3643314"/>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5" name="TextBox 14"/>
            <p:cNvSpPr txBox="1"/>
            <p:nvPr/>
          </p:nvSpPr>
          <p:spPr>
            <a:xfrm>
              <a:off x="6786578" y="4572008"/>
              <a:ext cx="1857388" cy="707886"/>
            </a:xfrm>
            <a:prstGeom prst="rect">
              <a:avLst/>
            </a:prstGeom>
            <a:noFill/>
          </p:spPr>
          <p:txBody>
            <a:bodyPr wrap="square" rtlCol="0">
              <a:spAutoFit/>
            </a:bodyPr>
            <a:lstStyle/>
            <a:p>
              <a:pPr marL="457200" indent="-457200" algn="l">
                <a:lnSpc>
                  <a:spcPct val="100000"/>
                </a:lnSpc>
                <a:spcBef>
                  <a:spcPts val="0"/>
                </a:spcBef>
                <a:buBlip>
                  <a:blip r:embed="rId2"/>
                </a:buBlip>
              </a:pPr>
              <a:r>
                <a:rPr lang="zh-CN" altLang="en-US" sz="2000" dirty="0" smtClean="0">
                  <a:latin typeface="楷体" panose="02010609060101010101" pitchFamily="49" charset="-122"/>
                  <a:ea typeface="楷体" panose="02010609060101010101" pitchFamily="49" charset="-122"/>
                </a:rPr>
                <a:t>根个数</a:t>
              </a:r>
            </a:p>
            <a:p>
              <a:pPr marL="457200" indent="-457200" algn="l">
                <a:lnSpc>
                  <a:spcPct val="100000"/>
                </a:lnSpc>
                <a:spcBef>
                  <a:spcPts val="0"/>
                </a:spcBef>
                <a:buBlip>
                  <a:blip r:embed="rId2"/>
                </a:buBlip>
              </a:pPr>
              <a:r>
                <a:rPr lang="en-US" altLang="zh-CN" sz="2000" i="1" dirty="0" smtClean="0"/>
                <a:t>x</a:t>
              </a:r>
              <a:r>
                <a:rPr lang="en-US" altLang="zh-CN" sz="2000" baseline="-25000" dirty="0" smtClean="0"/>
                <a:t>1</a:t>
              </a:r>
              <a:r>
                <a:rPr lang="en-US" altLang="zh-CN" sz="2000" i="1" dirty="0" smtClean="0"/>
                <a:t>   x</a:t>
              </a:r>
              <a:r>
                <a:rPr lang="en-US" altLang="zh-CN" sz="2000" baseline="-25000" dirty="0" smtClean="0"/>
                <a:t>2</a:t>
              </a:r>
            </a:p>
          </p:txBody>
        </p:sp>
      </p:grpSp>
      <p:sp>
        <p:nvSpPr>
          <p:cNvPr id="18" name="TextBox 17"/>
          <p:cNvSpPr txBox="1"/>
          <p:nvPr/>
        </p:nvSpPr>
        <p:spPr>
          <a:xfrm>
            <a:off x="357158" y="836891"/>
            <a:ext cx="1785950" cy="448969"/>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算法框架：</a:t>
            </a:r>
            <a:endParaRPr lang="zh-CN" altLang="en-US">
              <a:latin typeface="楷体" panose="02010609060101010101" pitchFamily="49" charset="-122"/>
              <a:ea typeface="楷体" panose="02010609060101010101" pitchFamily="49" charset="-122"/>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8143932" cy="2506804"/>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ct val="150000"/>
              </a:lnSpc>
              <a:spcBef>
                <a:spcPts val="0"/>
              </a:spcBef>
            </a:pP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spcBef>
                <a:spcPts val="0"/>
              </a:spcBef>
            </a:pP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在用</a:t>
            </a: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C/C++</a:t>
            </a: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语言</a:t>
            </a: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描述算法时，输入型参数和输出型参数如何设计？</a:t>
            </a:r>
            <a:endPar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spcBef>
                <a:spcPts val="0"/>
              </a:spcBef>
            </a:pP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一个算法只能用</a:t>
            </a: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C/C++</a:t>
            </a: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语言中的一个函数</a:t>
            </a: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描述吗？</a:t>
            </a:r>
            <a:endParaRPr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00298" y="642918"/>
            <a:ext cx="4214842" cy="7067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1.4   </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算法分析基础</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5" name="TextBox 4"/>
          <p:cNvSpPr txBox="1"/>
          <p:nvPr/>
        </p:nvSpPr>
        <p:spPr>
          <a:xfrm>
            <a:off x="357158" y="2714620"/>
            <a:ext cx="3071834" cy="498598"/>
          </a:xfrm>
          <a:prstGeom prst="rect">
            <a:avLst/>
          </a:prstGeom>
          <a:noFill/>
        </p:spPr>
        <p:txBody>
          <a:bodyPr wrap="square" rtlCol="0">
            <a:spAutoFit/>
          </a:bodyPr>
          <a:lstStyle/>
          <a:p>
            <a:pPr algn="l"/>
            <a:r>
              <a:rPr lang="zh-CN" altLang="en-US" smtClean="0">
                <a:solidFill>
                  <a:srgbClr val="0000FF"/>
                </a:solidFill>
                <a:latin typeface="楷体" panose="02010609060101010101" pitchFamily="49" charset="-122"/>
                <a:ea typeface="楷体" panose="02010609060101010101" pitchFamily="49" charset="-122"/>
              </a:rPr>
              <a:t>分析算法</a:t>
            </a:r>
            <a:r>
              <a:rPr lang="zh-CN" altLang="en-US" dirty="0" smtClean="0">
                <a:solidFill>
                  <a:srgbClr val="0000FF"/>
                </a:solidFill>
                <a:latin typeface="楷体" panose="02010609060101010101" pitchFamily="49" charset="-122"/>
                <a:ea typeface="楷体" panose="02010609060101010101" pitchFamily="49" charset="-122"/>
              </a:rPr>
              <a:t>占用的资源</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6" name="左大括号 5"/>
          <p:cNvSpPr/>
          <p:nvPr/>
        </p:nvSpPr>
        <p:spPr bwMode="auto">
          <a:xfrm>
            <a:off x="3500430" y="2357430"/>
            <a:ext cx="214314" cy="1214446"/>
          </a:xfrm>
          <a:prstGeom prst="leftBrace">
            <a:avLst/>
          </a:prstGeom>
          <a:noFill/>
          <a:ln w="19050" cap="flat" cmpd="sng" algn="ctr">
            <a:solidFill>
              <a:srgbClr val="6600CC"/>
            </a:solidFill>
            <a:prstDash val="solid"/>
            <a:round/>
            <a:headEnd type="none" w="med" len="med"/>
            <a:tailEnd type="none" w="med" len="med"/>
          </a:ln>
          <a:effectLst/>
        </p:spPr>
        <p:txBody>
          <a:bodyPr vert="horz" wrap="none" lIns="91440" tIns="45720" rIns="91440" bIns="45720" numCol="1" rtlCol="0" anchor="ctr" anchorCtr="0" compatLnSpc="1">
            <a:spAutoFit/>
          </a:bodyPr>
          <a:lstStyle/>
          <a:p>
            <a:pPr marL="0" marR="0" indent="0" algn="ctr" defTabSz="914400" rtl="0" eaLnBrk="1" fontAlgn="base" latinLnBrk="0" hangingPunct="1">
              <a:lnSpc>
                <a:spcPct val="110000"/>
              </a:lnSpc>
              <a:spcBef>
                <a:spcPct val="50000"/>
              </a:spcBef>
              <a:spcAft>
                <a:spcPct val="0"/>
              </a:spcAft>
              <a:buClrTx/>
              <a:buSzTx/>
              <a:buFontTx/>
              <a:buNone/>
            </a:pPr>
            <a:endParaRPr kumimoji="1"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7" name="TextBox 6"/>
          <p:cNvSpPr txBox="1"/>
          <p:nvPr/>
        </p:nvSpPr>
        <p:spPr>
          <a:xfrm>
            <a:off x="3714744" y="2223960"/>
            <a:ext cx="1571636" cy="498598"/>
          </a:xfrm>
          <a:prstGeom prst="rect">
            <a:avLst/>
          </a:prstGeom>
          <a:noFill/>
        </p:spPr>
        <p:txBody>
          <a:bodyPr wrap="square" rtlCol="0">
            <a:spAutoFit/>
          </a:bodyPr>
          <a:lstStyle/>
          <a:p>
            <a:pPr algn="l"/>
            <a:r>
              <a:rPr lang="en-US" altLang="zh-CN" smtClean="0">
                <a:solidFill>
                  <a:srgbClr val="0000FF"/>
                </a:solidFill>
                <a:ea typeface="楷体" panose="02010609060101010101" pitchFamily="49" charset="-122"/>
                <a:cs typeface="Times New Roman" panose="02020603050405020304" pitchFamily="18" charset="0"/>
              </a:rPr>
              <a:t>CPU</a:t>
            </a:r>
            <a:r>
              <a:rPr lang="zh-CN" altLang="en-US" smtClean="0">
                <a:solidFill>
                  <a:srgbClr val="0000FF"/>
                </a:solidFill>
                <a:ea typeface="楷体" panose="02010609060101010101" pitchFamily="49" charset="-122"/>
                <a:cs typeface="Times New Roman" panose="02020603050405020304" pitchFamily="18" charset="0"/>
              </a:rPr>
              <a:t>时间</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8" name="TextBox 7"/>
          <p:cNvSpPr txBox="1"/>
          <p:nvPr/>
        </p:nvSpPr>
        <p:spPr>
          <a:xfrm>
            <a:off x="3786182" y="3216154"/>
            <a:ext cx="1500198" cy="498598"/>
          </a:xfrm>
          <a:prstGeom prst="rect">
            <a:avLst/>
          </a:prstGeom>
          <a:noFill/>
        </p:spPr>
        <p:txBody>
          <a:bodyPr wrap="square" rtlCol="0">
            <a:spAutoFit/>
          </a:bodyPr>
          <a:lstStyle/>
          <a:p>
            <a:pPr algn="l"/>
            <a:r>
              <a:rPr lang="zh-CN" altLang="en-US" smtClean="0">
                <a:solidFill>
                  <a:srgbClr val="0000FF"/>
                </a:solidFill>
                <a:latin typeface="楷体" panose="02010609060101010101" pitchFamily="49" charset="-122"/>
                <a:ea typeface="楷体" panose="02010609060101010101" pitchFamily="49" charset="-122"/>
              </a:rPr>
              <a:t>内存空间</a:t>
            </a:r>
            <a:endParaRPr lang="zh-CN" altLang="en-US" dirty="0">
              <a:solidFill>
                <a:srgbClr val="0000FF"/>
              </a:solidFill>
              <a:latin typeface="楷体" panose="02010609060101010101" pitchFamily="49" charset="-122"/>
              <a:ea typeface="楷体" panose="02010609060101010101" pitchFamily="49" charset="-122"/>
            </a:endParaRPr>
          </a:p>
        </p:txBody>
      </p:sp>
      <p:grpSp>
        <p:nvGrpSpPr>
          <p:cNvPr id="13" name="组合 12"/>
          <p:cNvGrpSpPr/>
          <p:nvPr/>
        </p:nvGrpSpPr>
        <p:grpSpPr>
          <a:xfrm>
            <a:off x="5429256" y="2239954"/>
            <a:ext cx="3286148" cy="465448"/>
            <a:chOff x="5429256" y="2239954"/>
            <a:chExt cx="3286148" cy="465448"/>
          </a:xfrm>
        </p:grpSpPr>
        <p:sp>
          <p:nvSpPr>
            <p:cNvPr id="9" name="右箭头 8"/>
            <p:cNvSpPr/>
            <p:nvPr/>
          </p:nvSpPr>
          <p:spPr>
            <a:xfrm>
              <a:off x="5429256" y="2357430"/>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143636" y="2239954"/>
              <a:ext cx="2571768" cy="465448"/>
            </a:xfrm>
            <a:prstGeom prst="rect">
              <a:avLst/>
            </a:prstGeom>
            <a:noFill/>
          </p:spPr>
          <p:txBody>
            <a:bodyPr wrap="square" rtlCol="0">
              <a:spAutoFit/>
            </a:bodyPr>
            <a:lstStyle/>
            <a:p>
              <a:pPr algn="l"/>
              <a:r>
                <a:rPr lang="zh-CN" altLang="en-US" dirty="0" smtClean="0">
                  <a:solidFill>
                    <a:srgbClr val="0000FF"/>
                  </a:solidFill>
                  <a:ea typeface="楷体" panose="02010609060101010101" pitchFamily="49" charset="-122"/>
                  <a:cs typeface="Times New Roman" panose="02020603050405020304" pitchFamily="18" charset="0"/>
                </a:rPr>
                <a:t>时间性能分析</a:t>
              </a:r>
              <a:endParaRPr lang="zh-CN" altLang="en-US" dirty="0">
                <a:solidFill>
                  <a:srgbClr val="0000FF"/>
                </a:solidFill>
                <a:ea typeface="楷体" panose="02010609060101010101" pitchFamily="49" charset="-122"/>
                <a:cs typeface="Times New Roman" panose="02020603050405020304" pitchFamily="18" charset="0"/>
              </a:endParaRPr>
            </a:p>
          </p:txBody>
        </p:sp>
      </p:grpSp>
      <p:grpSp>
        <p:nvGrpSpPr>
          <p:cNvPr id="14" name="组合 13"/>
          <p:cNvGrpSpPr/>
          <p:nvPr/>
        </p:nvGrpSpPr>
        <p:grpSpPr>
          <a:xfrm>
            <a:off x="5429256" y="3201986"/>
            <a:ext cx="3286148" cy="465448"/>
            <a:chOff x="5429256" y="3201986"/>
            <a:chExt cx="3286148" cy="465448"/>
          </a:xfrm>
        </p:grpSpPr>
        <p:sp>
          <p:nvSpPr>
            <p:cNvPr id="11" name="右箭头 10"/>
            <p:cNvSpPr/>
            <p:nvPr/>
          </p:nvSpPr>
          <p:spPr>
            <a:xfrm>
              <a:off x="5429256" y="3294062"/>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2" name="TextBox 11"/>
            <p:cNvSpPr txBox="1"/>
            <p:nvPr/>
          </p:nvSpPr>
          <p:spPr>
            <a:xfrm>
              <a:off x="6143636" y="3201986"/>
              <a:ext cx="2571768" cy="465448"/>
            </a:xfrm>
            <a:prstGeom prst="rect">
              <a:avLst/>
            </a:prstGeom>
            <a:noFill/>
          </p:spPr>
          <p:txBody>
            <a:bodyPr wrap="square" rtlCol="0">
              <a:spAutoFit/>
            </a:bodyPr>
            <a:lstStyle/>
            <a:p>
              <a:pPr algn="l"/>
              <a:r>
                <a:rPr lang="zh-CN" altLang="en-US" dirty="0" smtClean="0">
                  <a:solidFill>
                    <a:srgbClr val="0000FF"/>
                  </a:solidFill>
                  <a:ea typeface="楷体" panose="02010609060101010101" pitchFamily="49" charset="-122"/>
                  <a:cs typeface="Times New Roman" panose="02020603050405020304" pitchFamily="18" charset="0"/>
                </a:rPr>
                <a:t>空间性能分析</a:t>
              </a:r>
              <a:endParaRPr lang="zh-CN" altLang="en-US" dirty="0">
                <a:solidFill>
                  <a:srgbClr val="0000FF"/>
                </a:solidFill>
                <a:ea typeface="楷体" panose="02010609060101010101" pitchFamily="49" charset="-122"/>
                <a:cs typeface="Times New Roman" panose="02020603050405020304" pitchFamily="18" charset="0"/>
              </a:endParaRPr>
            </a:p>
          </p:txBody>
        </p:sp>
      </p:grpSp>
      <p:sp>
        <p:nvSpPr>
          <p:cNvPr id="15" name="TextBox 14"/>
          <p:cNvSpPr txBox="1"/>
          <p:nvPr/>
        </p:nvSpPr>
        <p:spPr>
          <a:xfrm>
            <a:off x="500034" y="4214818"/>
            <a:ext cx="7715304" cy="498598"/>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dirty="0" smtClean="0">
                <a:solidFill>
                  <a:srgbClr val="C00000"/>
                </a:solidFill>
                <a:ea typeface="楷体" panose="02010609060101010101" pitchFamily="49" charset="-122"/>
                <a:cs typeface="Times New Roman" panose="02020603050405020304" pitchFamily="18" charset="0"/>
              </a:rPr>
              <a:t>算法分析目的：</a:t>
            </a:r>
            <a:r>
              <a:rPr lang="zh-CN" altLang="en-US" dirty="0" smtClean="0">
                <a:solidFill>
                  <a:srgbClr val="0000FF"/>
                </a:solidFill>
                <a:ea typeface="楷体" panose="02010609060101010101" pitchFamily="49" charset="-122"/>
                <a:cs typeface="Times New Roman" panose="02020603050405020304" pitchFamily="18" charset="0"/>
              </a:rPr>
              <a:t>分析算法的时空</a:t>
            </a:r>
            <a:r>
              <a:rPr lang="zh-CN" altLang="en-US" smtClean="0">
                <a:solidFill>
                  <a:srgbClr val="0000FF"/>
                </a:solidFill>
                <a:ea typeface="楷体" panose="02010609060101010101" pitchFamily="49" charset="-122"/>
                <a:cs typeface="Times New Roman" panose="02020603050405020304" pitchFamily="18" charset="0"/>
              </a:rPr>
              <a:t>效率以便改进算法性能。</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16" name="幻灯片编号占位符 15"/>
          <p:cNvSpPr>
            <a:spLocks noGrp="1"/>
          </p:cNvSpPr>
          <p:nvPr>
            <p:ph type="sldNum" sz="quarter" idx="12"/>
          </p:nvPr>
        </p:nvSpPr>
        <p:spPr/>
        <p:txBody>
          <a:bodyPr/>
          <a:lstStyle/>
          <a:p>
            <a:fld id="{7AF016A1-9F15-429F-9EFD-84004B73C732}" type="slidenum">
              <a:rPr lang="en-US" altLang="zh-CN" smtClean="0"/>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1255713"/>
            <a:ext cx="7783513" cy="1612749"/>
          </a:xfrm>
          <a:prstGeom prst="rect">
            <a:avLst/>
          </a:prstGeom>
          <a:noFill/>
          <a:ln w="9525">
            <a:noFill/>
            <a:miter lim="800000"/>
          </a:ln>
          <a:effectLst/>
        </p:spPr>
        <p:txBody>
          <a:bodyPr>
            <a:spAutoFit/>
          </a:bodyPr>
          <a:lstStyle/>
          <a:p>
            <a:pPr algn="l">
              <a:lnSpc>
                <a:spcPct val="130000"/>
              </a:lnSpc>
            </a:pPr>
            <a:r>
              <a:rPr lang="en-US" altLang="zh-CN" sz="2800" dirty="0">
                <a:solidFill>
                  <a:srgbClr val="0000FF"/>
                </a:solidFill>
                <a:ea typeface="楷体" panose="02010609060101010101" pitchFamily="49" charset="-122"/>
                <a:cs typeface="Times New Roman" panose="02020603050405020304" pitchFamily="18" charset="0"/>
              </a:rPr>
              <a:t>      </a:t>
            </a:r>
            <a:r>
              <a:rPr lang="zh-CN" altLang="en-US" dirty="0">
                <a:solidFill>
                  <a:srgbClr val="0000FF"/>
                </a:solidFill>
                <a:ea typeface="楷体" panose="02010609060101010101" pitchFamily="49" charset="-122"/>
                <a:cs typeface="Times New Roman" panose="02020603050405020304" pitchFamily="18" charset="0"/>
              </a:rPr>
              <a:t>一个算法是由控制结构（顺序、分支和循环三种）和</a:t>
            </a:r>
            <a:r>
              <a:rPr lang="zh-CN" altLang="en-US" dirty="0">
                <a:solidFill>
                  <a:srgbClr val="FF0000"/>
                </a:solidFill>
                <a:ea typeface="楷体" panose="02010609060101010101" pitchFamily="49" charset="-122"/>
                <a:cs typeface="Times New Roman" panose="02020603050405020304" pitchFamily="18" charset="0"/>
              </a:rPr>
              <a:t>原</a:t>
            </a:r>
            <a:r>
              <a:rPr lang="zh-CN" altLang="en-US" dirty="0" smtClean="0">
                <a:solidFill>
                  <a:srgbClr val="FF0000"/>
                </a:solidFill>
                <a:ea typeface="楷体" panose="02010609060101010101" pitchFamily="49" charset="-122"/>
                <a:cs typeface="Times New Roman" panose="02020603050405020304" pitchFamily="18" charset="0"/>
              </a:rPr>
              <a:t>操作</a:t>
            </a:r>
            <a:r>
              <a:rPr lang="zh-CN" altLang="en-US" dirty="0" smtClean="0">
                <a:solidFill>
                  <a:srgbClr val="0000FF"/>
                </a:solidFill>
                <a:ea typeface="楷体" panose="02010609060101010101" pitchFamily="49" charset="-122"/>
                <a:cs typeface="Times New Roman" panose="02020603050405020304" pitchFamily="18" charset="0"/>
              </a:rPr>
              <a:t>（指固有数据类型的操作，如</a:t>
            </a:r>
            <a:r>
              <a:rPr lang="en-US" altLang="zh-CN" dirty="0" smtClean="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dirty="0" smtClean="0">
                <a:solidFill>
                  <a:srgbClr val="0000FF"/>
                </a:solidFill>
                <a:latin typeface="+mj-ea"/>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和</a:t>
            </a:r>
            <a:r>
              <a:rPr lang="en-US" altLang="zh-CN" dirty="0" smtClean="0">
                <a:solidFill>
                  <a:srgbClr val="0000FF"/>
                </a:solidFill>
                <a:latin typeface="+mn-ea"/>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等）构成</a:t>
            </a:r>
            <a:r>
              <a:rPr lang="zh-CN" altLang="en-US" dirty="0">
                <a:solidFill>
                  <a:srgbClr val="0000FF"/>
                </a:solidFill>
                <a:ea typeface="楷体" panose="02010609060101010101" pitchFamily="49" charset="-122"/>
                <a:cs typeface="Times New Roman" panose="02020603050405020304" pitchFamily="18" charset="0"/>
              </a:rPr>
              <a:t>的。</a:t>
            </a:r>
            <a:r>
              <a:rPr lang="zh-CN" altLang="en-US" dirty="0" smtClean="0">
                <a:solidFill>
                  <a:srgbClr val="0000FF"/>
                </a:solidFill>
                <a:ea typeface="楷体" panose="02010609060101010101" pitchFamily="49" charset="-122"/>
                <a:cs typeface="Times New Roman" panose="02020603050405020304" pitchFamily="18" charset="0"/>
              </a:rPr>
              <a:t>算法执行时间</a:t>
            </a:r>
            <a:r>
              <a:rPr lang="zh-CN" altLang="en-US" dirty="0">
                <a:solidFill>
                  <a:srgbClr val="0000FF"/>
                </a:solidFill>
                <a:ea typeface="楷体" panose="02010609060101010101" pitchFamily="49" charset="-122"/>
                <a:cs typeface="Times New Roman" panose="02020603050405020304" pitchFamily="18" charset="0"/>
              </a:rPr>
              <a:t>取决于两者的综合效果。</a:t>
            </a:r>
          </a:p>
        </p:txBody>
      </p:sp>
      <p:sp>
        <p:nvSpPr>
          <p:cNvPr id="90116" name="Text Box 4"/>
          <p:cNvSpPr txBox="1">
            <a:spLocks noChangeArrowheads="1"/>
          </p:cNvSpPr>
          <p:nvPr/>
        </p:nvSpPr>
        <p:spPr bwMode="auto">
          <a:xfrm>
            <a:off x="1357290" y="3143248"/>
            <a:ext cx="3529013" cy="465448"/>
          </a:xfrm>
          <a:prstGeom prst="rect">
            <a:avLst/>
          </a:prstGeom>
          <a:noFill/>
          <a:ln w="19050" algn="ctr">
            <a:noFill/>
            <a:miter lim="800000"/>
          </a:ln>
          <a:effectLst/>
        </p:spPr>
        <p:txBody>
          <a:bodyPr>
            <a:spAutoFit/>
          </a:bodyPr>
          <a:lstStyle/>
          <a:p>
            <a:pPr algn="l"/>
            <a:r>
              <a:rPr lang="zh-CN" altLang="en-US" dirty="0">
                <a:solidFill>
                  <a:srgbClr val="0000FF"/>
                </a:solidFill>
                <a:ea typeface="楷体" panose="02010609060101010101" pitchFamily="49" charset="-122"/>
                <a:cs typeface="Times New Roman" panose="02020603050405020304" pitchFamily="18" charset="0"/>
              </a:rPr>
              <a:t>一个算法的基本构成：</a:t>
            </a:r>
          </a:p>
        </p:txBody>
      </p:sp>
      <p:grpSp>
        <p:nvGrpSpPr>
          <p:cNvPr id="11" name="组合 10"/>
          <p:cNvGrpSpPr/>
          <p:nvPr/>
        </p:nvGrpSpPr>
        <p:grpSpPr>
          <a:xfrm>
            <a:off x="1665288" y="4005263"/>
            <a:ext cx="6219825" cy="914400"/>
            <a:chOff x="1665288" y="4005263"/>
            <a:chExt cx="6219825" cy="914400"/>
          </a:xfrm>
        </p:grpSpPr>
        <p:sp>
          <p:nvSpPr>
            <p:cNvPr id="26630" name="Rectangle 6"/>
            <p:cNvSpPr>
              <a:spLocks noChangeArrowheads="1"/>
            </p:cNvSpPr>
            <p:nvPr/>
          </p:nvSpPr>
          <p:spPr bwMode="auto">
            <a:xfrm>
              <a:off x="1665288" y="4005263"/>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anose="02010609060101010101" pitchFamily="49" charset="-122"/>
                  <a:ea typeface="仿宋" panose="02010609060101010101" pitchFamily="49" charset="-122"/>
                  <a:cs typeface="Times New Roman" panose="02020603050405020304" pitchFamily="18" charset="0"/>
                </a:rPr>
                <a:t>控制语句</a:t>
              </a:r>
              <a:r>
                <a:rPr lang="en-US" altLang="zh-CN" sz="2000" dirty="0">
                  <a:solidFill>
                    <a:srgbClr val="808000"/>
                  </a:solidFill>
                  <a:latin typeface="Times New Roman" panose="02020603050405020304" pitchFamily="18" charset="0"/>
                  <a:ea typeface="仿宋" panose="02010609060101010101" pitchFamily="49" charset="-122"/>
                  <a:cs typeface="Times New Roman" panose="02020603050405020304" pitchFamily="18" charset="0"/>
                </a:rPr>
                <a:t>1</a:t>
              </a:r>
            </a:p>
            <a:p>
              <a:pPr>
                <a:lnSpc>
                  <a:spcPct val="100000"/>
                </a:lnSpc>
                <a:spcBef>
                  <a:spcPct val="0"/>
                </a:spcBef>
              </a:pPr>
              <a:r>
                <a:rPr lang="zh-CN" altLang="en-US" sz="2000" dirty="0">
                  <a:solidFill>
                    <a:srgbClr val="808000"/>
                  </a:solidFill>
                  <a:latin typeface="仿宋" panose="02010609060101010101" pitchFamily="49" charset="-122"/>
                  <a:ea typeface="仿宋" panose="02010609060101010101" pitchFamily="49" charset="-122"/>
                  <a:cs typeface="Times New Roman" panose="02020603050405020304" pitchFamily="18" charset="0"/>
                </a:rPr>
                <a:t>原操作</a:t>
              </a:r>
            </a:p>
          </p:txBody>
        </p:sp>
        <p:sp>
          <p:nvSpPr>
            <p:cNvPr id="26631" name="Rectangle 7"/>
            <p:cNvSpPr>
              <a:spLocks noChangeArrowheads="1"/>
            </p:cNvSpPr>
            <p:nvPr/>
          </p:nvSpPr>
          <p:spPr bwMode="auto">
            <a:xfrm>
              <a:off x="6361113" y="4005263"/>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anose="02010609060101010101" pitchFamily="49" charset="-122"/>
                  <a:ea typeface="仿宋" panose="02010609060101010101" pitchFamily="49" charset="-122"/>
                  <a:cs typeface="Times New Roman" panose="02020603050405020304" pitchFamily="18" charset="0"/>
                </a:rPr>
                <a:t>控制语句</a:t>
              </a:r>
              <a:r>
                <a:rPr lang="en-US" altLang="zh-CN" sz="2000" i="1" dirty="0">
                  <a:solidFill>
                    <a:srgbClr val="808000"/>
                  </a:solidFill>
                  <a:latin typeface="Times New Roman" panose="02020603050405020304" pitchFamily="18" charset="0"/>
                  <a:ea typeface="仿宋" panose="02010609060101010101" pitchFamily="49" charset="-122"/>
                  <a:cs typeface="Times New Roman" panose="02020603050405020304" pitchFamily="18" charset="0"/>
                </a:rPr>
                <a:t>n</a:t>
              </a:r>
            </a:p>
            <a:p>
              <a:pPr>
                <a:lnSpc>
                  <a:spcPct val="100000"/>
                </a:lnSpc>
                <a:spcBef>
                  <a:spcPct val="0"/>
                </a:spcBef>
              </a:pPr>
              <a:r>
                <a:rPr lang="zh-CN" altLang="en-US" sz="2000" dirty="0">
                  <a:solidFill>
                    <a:srgbClr val="808000"/>
                  </a:solidFill>
                  <a:latin typeface="仿宋" panose="02010609060101010101" pitchFamily="49" charset="-122"/>
                  <a:ea typeface="仿宋" panose="02010609060101010101" pitchFamily="49" charset="-122"/>
                  <a:cs typeface="Times New Roman" panose="02020603050405020304" pitchFamily="18" charset="0"/>
                </a:rPr>
                <a:t>原操作</a:t>
              </a:r>
            </a:p>
          </p:txBody>
        </p:sp>
        <p:sp>
          <p:nvSpPr>
            <p:cNvPr id="26632" name="Text Box 8"/>
            <p:cNvSpPr txBox="1">
              <a:spLocks noChangeArrowheads="1"/>
            </p:cNvSpPr>
            <p:nvPr/>
          </p:nvSpPr>
          <p:spPr bwMode="auto">
            <a:xfrm>
              <a:off x="5370513" y="4081463"/>
              <a:ext cx="685800" cy="579437"/>
            </a:xfrm>
            <a:prstGeom prst="rect">
              <a:avLst/>
            </a:prstGeom>
            <a:noFill/>
            <a:ln w="9525">
              <a:noFill/>
              <a:miter lim="800000"/>
            </a:ln>
            <a:effectLst/>
          </p:spPr>
          <p:txBody>
            <a:bodyPr>
              <a:spAutoFit/>
            </a:bodyPr>
            <a:lstStyle/>
            <a:p>
              <a:pPr algn="l">
                <a:lnSpc>
                  <a:spcPct val="100000"/>
                </a:lnSpc>
              </a:pPr>
              <a:r>
                <a:rPr lang="en-US" altLang="zh-CN" sz="3200">
                  <a:solidFill>
                    <a:schemeClr val="tx1"/>
                  </a:solidFill>
                  <a:ea typeface="宋体" panose="02010600030101010101" pitchFamily="2" charset="-122"/>
                  <a:cs typeface="Times New Roman" panose="02020603050405020304" pitchFamily="18" charset="0"/>
                </a:rPr>
                <a:t>…</a:t>
              </a:r>
              <a:endParaRPr lang="en-US" altLang="zh-CN" sz="3200">
                <a:solidFill>
                  <a:schemeClr val="tx1"/>
                </a:solidFill>
                <a:ea typeface="宋体" panose="02010600030101010101" pitchFamily="2" charset="-122"/>
              </a:endParaRPr>
            </a:p>
          </p:txBody>
        </p:sp>
        <p:sp>
          <p:nvSpPr>
            <p:cNvPr id="90117" name="Rectangle 5"/>
            <p:cNvSpPr>
              <a:spLocks noChangeArrowheads="1"/>
            </p:cNvSpPr>
            <p:nvPr/>
          </p:nvSpPr>
          <p:spPr bwMode="auto">
            <a:xfrm>
              <a:off x="3624263" y="4005263"/>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anose="02010609060101010101" pitchFamily="49" charset="-122"/>
                  <a:ea typeface="仿宋" panose="02010609060101010101" pitchFamily="49" charset="-122"/>
                  <a:cs typeface="Times New Roman" panose="02020603050405020304" pitchFamily="18" charset="0"/>
                </a:rPr>
                <a:t>控制语句</a:t>
              </a:r>
              <a:r>
                <a:rPr lang="en-US" altLang="zh-CN" sz="2000" dirty="0">
                  <a:solidFill>
                    <a:srgbClr val="808000"/>
                  </a:solidFill>
                  <a:latin typeface="Times New Roman" panose="02020603050405020304" pitchFamily="18" charset="0"/>
                  <a:ea typeface="仿宋" panose="02010609060101010101" pitchFamily="49" charset="-122"/>
                  <a:cs typeface="Times New Roman" panose="02020603050405020304" pitchFamily="18" charset="0"/>
                </a:rPr>
                <a:t>2</a:t>
              </a:r>
            </a:p>
            <a:p>
              <a:pPr>
                <a:lnSpc>
                  <a:spcPct val="100000"/>
                </a:lnSpc>
                <a:spcBef>
                  <a:spcPct val="0"/>
                </a:spcBef>
              </a:pPr>
              <a:r>
                <a:rPr lang="zh-CN" altLang="en-US" sz="2000" dirty="0">
                  <a:solidFill>
                    <a:srgbClr val="808000"/>
                  </a:solidFill>
                  <a:latin typeface="仿宋" panose="02010609060101010101" pitchFamily="49" charset="-122"/>
                  <a:ea typeface="仿宋" panose="02010609060101010101" pitchFamily="49" charset="-122"/>
                  <a:cs typeface="Times New Roman" panose="02020603050405020304" pitchFamily="18" charset="0"/>
                </a:rPr>
                <a:t>原操作</a:t>
              </a:r>
            </a:p>
          </p:txBody>
        </p:sp>
      </p:grpSp>
      <p:sp>
        <p:nvSpPr>
          <p:cNvPr id="10" name="Text Box 10"/>
          <p:cNvSpPr txBox="1">
            <a:spLocks noChangeArrowheads="1"/>
          </p:cNvSpPr>
          <p:nvPr/>
        </p:nvSpPr>
        <p:spPr bwMode="auto">
          <a:xfrm>
            <a:off x="323528" y="420822"/>
            <a:ext cx="4680585" cy="49198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pc="50" dirty="0">
                <a:ln w="11430"/>
                <a:solidFill>
                  <a:schemeClr val="bg1"/>
                </a:solidFill>
                <a:latin typeface="黑体" panose="02010609060101010101" pitchFamily="49" charset="-122"/>
                <a:ea typeface="黑体" panose="02010609060101010101" pitchFamily="49" charset="-122"/>
              </a:rPr>
              <a:t>算法时间复杂度分析 </a:t>
            </a:r>
            <a:endParaRPr lang="zh-CN" altLang="en-US"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50635" y="309082"/>
            <a:ext cx="3786214" cy="5594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108000">
            <a:spAutoFit/>
          </a:bodyPr>
          <a:lstStyle/>
          <a:p>
            <a:pPr marL="457200" indent="-457200" algn="l">
              <a:lnSpc>
                <a:spcPct val="110000"/>
              </a:lnSpc>
            </a:pPr>
            <a:r>
              <a:rPr lang="en-US" altLang="zh-CN" b="1" smtClean="0">
                <a:solidFill>
                  <a:schemeClr val="bg1"/>
                </a:solidFill>
                <a:latin typeface="Times New Roman" panose="02020603050405020304" pitchFamily="18" charset="0"/>
                <a:cs typeface="Times New Roman" panose="02020603050405020304" pitchFamily="18" charset="0"/>
                <a:sym typeface="Wingdings" panose="05000000000000000000"/>
              </a:rPr>
              <a:t>3</a:t>
            </a:r>
            <a:r>
              <a:rPr lang="zh-CN" altLang="en-US" b="1" smtClean="0">
                <a:solidFill>
                  <a:schemeClr val="bg1"/>
                </a:solidFill>
                <a:latin typeface="Times New Roman" panose="02020603050405020304" pitchFamily="18" charset="0"/>
                <a:cs typeface="Times New Roman" panose="02020603050405020304" pitchFamily="18" charset="0"/>
                <a:sym typeface="Wingdings" panose="05000000000000000000"/>
              </a:rPr>
              <a:t>、</a:t>
            </a:r>
            <a:r>
              <a:rPr lang="zh-CN" altLang="en-US"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逻辑结构</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 Box 5"/>
          <p:cNvSpPr txBox="1">
            <a:spLocks noChangeArrowheads="1"/>
          </p:cNvSpPr>
          <p:nvPr/>
        </p:nvSpPr>
        <p:spPr bwMode="auto">
          <a:xfrm>
            <a:off x="714982" y="1565257"/>
            <a:ext cx="6643734" cy="939800"/>
          </a:xfrm>
          <a:prstGeom prst="rect">
            <a:avLst/>
          </a:prstGeom>
          <a:scene3d>
            <a:camera prst="perspectiveBelow"/>
            <a:lightRig rig="threePt" dir="t"/>
          </a:scene3d>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ct val="120000"/>
              </a:lnSpc>
              <a:buBlip>
                <a:blip r:embed="rId2"/>
              </a:buBlip>
            </a:pPr>
            <a:r>
              <a:rPr lang="zh-CN" altLang="en-US" b="1"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从逻辑上来看，</a:t>
            </a:r>
            <a:r>
              <a:rPr lang="zh-CN" altLang="en-US"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数据结构</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是</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指</a:t>
            </a:r>
            <a:r>
              <a:rPr lang="zh-CN" altLang="en-US" sz="22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带</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结构</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数据元素的集合</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Text Box 2"/>
          <p:cNvSpPr txBox="1">
            <a:spLocks noChangeArrowheads="1"/>
          </p:cNvSpPr>
          <p:nvPr/>
        </p:nvSpPr>
        <p:spPr bwMode="auto">
          <a:xfrm>
            <a:off x="467544" y="3169806"/>
            <a:ext cx="6624736" cy="347763"/>
          </a:xfrm>
          <a:prstGeom prst="rect">
            <a:avLst/>
          </a:prstGeom>
          <a:noFill/>
          <a:ln w="57150" algn="ctr">
            <a:noFill/>
            <a:miter lim="800000"/>
            <a:tailEnd type="none" w="lg" len="lg"/>
          </a:ln>
          <a:effectLst/>
        </p:spPr>
        <p:txBody>
          <a:bodyPr wrap="square" tIns="76176" bIns="0">
            <a:spAutoFit/>
          </a:bodyPr>
          <a:lstStyle/>
          <a:p>
            <a:pPr marL="457200" indent="-457200"/>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数据逻辑结构    ＝      </a:t>
            </a:r>
            <a:r>
              <a:rPr lang="zh-CN" altLang="en-US" sz="2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数据对象</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　　</a:t>
            </a:r>
            <a:r>
              <a:rPr lang="zh-CN" altLang="en-US" sz="2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结构</a:t>
            </a:r>
          </a:p>
        </p:txBody>
      </p:sp>
      <p:sp>
        <p:nvSpPr>
          <p:cNvPr id="5" name="Line 3"/>
          <p:cNvSpPr>
            <a:spLocks noChangeShapeType="1"/>
          </p:cNvSpPr>
          <p:nvPr/>
        </p:nvSpPr>
        <p:spPr bwMode="auto">
          <a:xfrm flipV="1">
            <a:off x="4001130" y="3576445"/>
            <a:ext cx="0" cy="577851"/>
          </a:xfrm>
          <a:prstGeom prst="line">
            <a:avLst/>
          </a:prstGeom>
          <a:noFill/>
          <a:ln w="38100">
            <a:solidFill>
              <a:srgbClr val="339933"/>
            </a:solidFill>
            <a:round/>
            <a:tailEnd type="stealth" w="lg" len="lg"/>
          </a:ln>
          <a:effectLst/>
        </p:spPr>
        <p:txBody>
          <a:bodyPr wrap="none" tIns="76176" bIns="0" anchor="ctr">
            <a:spAutoFit/>
          </a:bodyPr>
          <a:lstStyle/>
          <a:p>
            <a:endParaRPr lang="zh-CN" altLang="en-US"/>
          </a:p>
        </p:txBody>
      </p:sp>
      <p:sp>
        <p:nvSpPr>
          <p:cNvPr id="6" name="Line 4"/>
          <p:cNvSpPr>
            <a:spLocks noChangeShapeType="1"/>
          </p:cNvSpPr>
          <p:nvPr/>
        </p:nvSpPr>
        <p:spPr bwMode="auto">
          <a:xfrm flipV="1">
            <a:off x="6239521" y="3502797"/>
            <a:ext cx="0" cy="577851"/>
          </a:xfrm>
          <a:prstGeom prst="line">
            <a:avLst/>
          </a:prstGeom>
          <a:noFill/>
          <a:ln w="38100">
            <a:solidFill>
              <a:srgbClr val="339933"/>
            </a:solidFill>
            <a:round/>
            <a:tailEnd type="stealth" w="lg" len="lg"/>
          </a:ln>
          <a:effectLst/>
        </p:spPr>
        <p:txBody>
          <a:bodyPr wrap="none" tIns="76176" bIns="0" anchor="ctr">
            <a:spAutoFit/>
          </a:bodyPr>
          <a:lstStyle/>
          <a:p>
            <a:endParaRPr lang="zh-CN" altLang="en-US"/>
          </a:p>
        </p:txBody>
      </p:sp>
      <p:sp>
        <p:nvSpPr>
          <p:cNvPr id="7" name="TextBox 9"/>
          <p:cNvSpPr txBox="1"/>
          <p:nvPr/>
        </p:nvSpPr>
        <p:spPr>
          <a:xfrm>
            <a:off x="5287014" y="4224570"/>
            <a:ext cx="1928826" cy="1292662"/>
          </a:xfrm>
          <a:prstGeom prst="rect">
            <a:avLst/>
          </a:prstGeom>
          <a:noFill/>
        </p:spPr>
        <p:txBody>
          <a:bodyPr wrap="square" rtlCol="0">
            <a:spAutoFit/>
          </a:bodyPr>
          <a:lstStyle/>
          <a:p>
            <a:pPr algn="ctr">
              <a:lnSpc>
                <a:spcPct val="130000"/>
              </a:lnSpc>
            </a:pP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数据元素之间的关系构成结构</a:t>
            </a:r>
          </a:p>
        </p:txBody>
      </p:sp>
      <p:sp>
        <p:nvSpPr>
          <p:cNvPr id="8" name="TextBox 10"/>
          <p:cNvSpPr txBox="1"/>
          <p:nvPr/>
        </p:nvSpPr>
        <p:spPr>
          <a:xfrm>
            <a:off x="3143874" y="4224570"/>
            <a:ext cx="1714512" cy="1292662"/>
          </a:xfrm>
          <a:prstGeom prst="rect">
            <a:avLst/>
          </a:prstGeom>
          <a:noFill/>
        </p:spPr>
        <p:txBody>
          <a:bodyPr wrap="square" rtlCol="0">
            <a:spAutoFit/>
          </a:bodyPr>
          <a:lstStyle/>
          <a:p>
            <a:pPr>
              <a:lnSpc>
                <a:spcPct val="130000"/>
              </a:lnSpc>
            </a:pPr>
            <a:r>
              <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相同性质的数据元素的集合</a:t>
            </a:r>
          </a:p>
        </p:txBody>
      </p:sp>
      <p:sp>
        <p:nvSpPr>
          <p:cNvPr id="12" name="幻灯片编号占位符 11"/>
          <p:cNvSpPr>
            <a:spLocks noGrp="1"/>
          </p:cNvSpPr>
          <p:nvPr>
            <p:ph type="sldNum" sz="quarter" idx="12"/>
          </p:nvPr>
        </p:nvSpPr>
        <p:spPr/>
        <p:txBody>
          <a:bodyPr/>
          <a:lstStyle/>
          <a:p>
            <a:fld id="{7AF016A1-9F15-429F-9EFD-84004B73C732}" type="slidenum">
              <a:rPr lang="en-US" altLang="zh-CN" smtClean="0"/>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468313" y="333375"/>
            <a:ext cx="1727200" cy="448969"/>
          </a:xfrm>
          <a:prstGeom prst="rect">
            <a:avLst/>
          </a:prstGeom>
          <a:noFill/>
          <a:ln w="9525" algn="ctr">
            <a:noFill/>
            <a:miter lim="800000"/>
          </a:ln>
          <a:effectLst/>
        </p:spPr>
        <p:txBody>
          <a:bodyPr>
            <a:spAutoFit/>
          </a:bodyPr>
          <a:lstStyle/>
          <a:p>
            <a:pPr marL="457200" indent="-457200" algn="just"/>
            <a:r>
              <a:rPr lang="zh-CN" altLang="en-US" dirty="0">
                <a:solidFill>
                  <a:srgbClr val="0000FF"/>
                </a:solidFill>
                <a:latin typeface="楷体" panose="02010609060101010101" pitchFamily="49" charset="-122"/>
                <a:ea typeface="楷体" panose="02010609060101010101" pitchFamily="49" charset="-122"/>
              </a:rPr>
              <a:t>例如：</a:t>
            </a:r>
          </a:p>
        </p:txBody>
      </p:sp>
      <p:sp>
        <p:nvSpPr>
          <p:cNvPr id="186373" name="Text Box 5"/>
          <p:cNvSpPr txBox="1">
            <a:spLocks noChangeArrowheads="1"/>
          </p:cNvSpPr>
          <p:nvPr/>
        </p:nvSpPr>
        <p:spPr bwMode="auto">
          <a:xfrm>
            <a:off x="857224" y="1063608"/>
            <a:ext cx="4000528" cy="373031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void </a:t>
            </a:r>
            <a:r>
              <a:rPr lang="en-US" altLang="zh-CN" sz="2000" dirty="0">
                <a:solidFill>
                  <a:srgbClr val="FF0000"/>
                </a:solidFill>
                <a:latin typeface="Times New Roman" panose="02020603050405020304" pitchFamily="18" charset="0"/>
                <a:cs typeface="Times New Roman" panose="02020603050405020304" pitchFamily="18" charset="0"/>
              </a:rPr>
              <a:t>fun</a:t>
            </a:r>
            <a:r>
              <a:rPr lang="en-US" altLang="zh-CN" sz="2000" dirty="0">
                <a:solidFill>
                  <a:srgbClr val="0000FF"/>
                </a:solidFill>
                <a:latin typeface="Times New Roman" panose="02020603050405020304" pitchFamily="18" charset="0"/>
                <a:cs typeface="Times New Roman" panose="02020603050405020304" pitchFamily="18" charset="0"/>
              </a:rPr>
              <a:t>(</a:t>
            </a:r>
            <a:r>
              <a:rPr lang="en-US" altLang="zh-CN" sz="2000" dirty="0" err="1">
                <a:solidFill>
                  <a:srgbClr val="0000FF"/>
                </a:solidFill>
                <a:latin typeface="Times New Roman" panose="02020603050405020304" pitchFamily="18" charset="0"/>
                <a:cs typeface="Times New Roman" panose="02020603050405020304" pitchFamily="18" charset="0"/>
              </a:rPr>
              <a:t>int</a:t>
            </a:r>
            <a:r>
              <a:rPr lang="en-US" altLang="zh-CN" sz="2000" dirty="0">
                <a:solidFill>
                  <a:srgbClr val="0000FF"/>
                </a:solidFill>
                <a:latin typeface="Times New Roman" panose="02020603050405020304" pitchFamily="18" charset="0"/>
                <a:cs typeface="Times New Roman" panose="02020603050405020304" pitchFamily="18" charset="0"/>
              </a:rPr>
              <a:t> a</a:t>
            </a:r>
            <a:r>
              <a:rPr lang="en-US" altLang="zh-CN" sz="2000" dirty="0" smtClean="0">
                <a:solidFill>
                  <a:srgbClr val="0000FF"/>
                </a:solidFill>
                <a:latin typeface="Times New Roman" panose="02020603050405020304" pitchFamily="18" charset="0"/>
                <a:cs typeface="Times New Roman" panose="02020603050405020304" pitchFamily="18" charset="0"/>
              </a:rPr>
              <a:t>[]</a:t>
            </a:r>
            <a:r>
              <a:rPr lang="zh-CN" altLang="en-US" sz="2000" dirty="0" smtClean="0">
                <a:solidFill>
                  <a:srgbClr val="0000FF"/>
                </a:solidFill>
                <a:latin typeface="Times New Roman" panose="02020603050405020304" pitchFamily="18" charset="0"/>
                <a:cs typeface="Times New Roman" panose="02020603050405020304" pitchFamily="18" charset="0"/>
              </a:rPr>
              <a:t>，</a:t>
            </a:r>
            <a:r>
              <a:rPr lang="en-US" altLang="zh-CN" sz="2000" dirty="0" err="1" smtClean="0">
                <a:solidFill>
                  <a:srgbClr val="0000FF"/>
                </a:solidFill>
                <a:latin typeface="Times New Roman" panose="02020603050405020304" pitchFamily="18" charset="0"/>
                <a:cs typeface="Times New Roman" panose="02020603050405020304" pitchFamily="18" charset="0"/>
              </a:rPr>
              <a:t>int</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n)</a:t>
            </a: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err="1">
                <a:solidFill>
                  <a:srgbClr val="0000FF"/>
                </a:solidFill>
                <a:latin typeface="Times New Roman" panose="02020603050405020304" pitchFamily="18" charset="0"/>
                <a:cs typeface="Times New Roman" panose="02020603050405020304" pitchFamily="18" charset="0"/>
              </a:rPr>
              <a:t>int</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for (</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=0;i&lt;</a:t>
            </a:r>
            <a:r>
              <a:rPr lang="en-US" altLang="zh-CN" sz="2000" dirty="0" err="1">
                <a:solidFill>
                  <a:srgbClr val="0000FF"/>
                </a:solidFill>
                <a:latin typeface="Times New Roman" panose="02020603050405020304" pitchFamily="18" charset="0"/>
                <a:cs typeface="Times New Roman" panose="02020603050405020304" pitchFamily="18" charset="0"/>
              </a:rPr>
              <a:t>n;i</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a[</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]=2*</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for </a:t>
            </a:r>
            <a:r>
              <a:rPr lang="en-US" altLang="zh-CN" sz="2000" dirty="0">
                <a:solidFill>
                  <a:srgbClr val="0000FF"/>
                </a:solidFill>
                <a:latin typeface="Times New Roman" panose="02020603050405020304" pitchFamily="18" charset="0"/>
                <a:cs typeface="Times New Roman" panose="02020603050405020304" pitchFamily="18" charset="0"/>
              </a:rPr>
              <a:t>(</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=0;i&lt;</a:t>
            </a:r>
            <a:r>
              <a:rPr lang="en-US" altLang="zh-CN" sz="2000" dirty="0" err="1">
                <a:solidFill>
                  <a:srgbClr val="0000FF"/>
                </a:solidFill>
                <a:latin typeface="Times New Roman" panose="02020603050405020304" pitchFamily="18" charset="0"/>
                <a:cs typeface="Times New Roman" panose="02020603050405020304" pitchFamily="18" charset="0"/>
              </a:rPr>
              <a:t>n;i</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err="1" smtClean="0">
                <a:solidFill>
                  <a:srgbClr val="0000FF"/>
                </a:solidFill>
                <a:latin typeface="Times New Roman" panose="02020603050405020304" pitchFamily="18" charset="0"/>
                <a:cs typeface="Times New Roman" panose="02020603050405020304" pitchFamily="18" charset="0"/>
              </a:rPr>
              <a:t>printf</a:t>
            </a:r>
            <a:r>
              <a:rPr lang="en-US" altLang="zh-CN" sz="2000" dirty="0" smtClean="0">
                <a:solidFill>
                  <a:srgbClr val="0000FF"/>
                </a:solidFill>
                <a:latin typeface="Times New Roman" panose="02020603050405020304" pitchFamily="18" charset="0"/>
                <a:cs typeface="Times New Roman" panose="02020603050405020304" pitchFamily="18" charset="0"/>
              </a:rPr>
              <a:t>("%d"</a:t>
            </a:r>
            <a:r>
              <a:rPr lang="zh-CN" altLang="en-US" sz="2000" dirty="0" smtClean="0">
                <a:solidFill>
                  <a:srgbClr val="0000FF"/>
                </a:solidFill>
                <a:latin typeface="Times New Roman" panose="02020603050405020304" pitchFamily="18" charset="0"/>
                <a:cs typeface="Times New Roman" panose="02020603050405020304" pitchFamily="18" charset="0"/>
              </a:rPr>
              <a:t>，</a:t>
            </a:r>
            <a:r>
              <a:rPr lang="en-US" altLang="zh-CN" sz="2000" dirty="0" smtClean="0">
                <a:solidFill>
                  <a:srgbClr val="0000FF"/>
                </a:solidFill>
                <a:latin typeface="Times New Roman" panose="02020603050405020304" pitchFamily="18" charset="0"/>
                <a:cs typeface="Times New Roman" panose="02020603050405020304" pitchFamily="18" charset="0"/>
              </a:rPr>
              <a:t> a[</a:t>
            </a:r>
            <a:r>
              <a:rPr lang="en-US" altLang="zh-CN" sz="2000" dirty="0" err="1" smtClean="0">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err="1" smtClean="0">
                <a:solidFill>
                  <a:srgbClr val="0000FF"/>
                </a:solidFill>
                <a:latin typeface="Times New Roman" panose="02020603050405020304" pitchFamily="18" charset="0"/>
                <a:cs typeface="Times New Roman" panose="02020603050405020304" pitchFamily="18" charset="0"/>
              </a:rPr>
              <a:t>printf</a:t>
            </a:r>
            <a:r>
              <a:rPr lang="en-US" altLang="zh-CN" sz="2000" dirty="0" smtClean="0">
                <a:solidFill>
                  <a:srgbClr val="0000FF"/>
                </a:solidFill>
                <a:latin typeface="Times New Roman" panose="02020603050405020304" pitchFamily="18" charset="0"/>
                <a:cs typeface="Times New Roman" panose="02020603050405020304" pitchFamily="18" charset="0"/>
              </a:rPr>
              <a:t>("\n");</a:t>
            </a:r>
            <a:endParaRPr lang="en-US" altLang="zh-CN" sz="2000" dirty="0">
              <a:solidFill>
                <a:srgbClr val="0000FF"/>
              </a:solidFill>
              <a:latin typeface="Times New Roman" panose="02020603050405020304" pitchFamily="18" charset="0"/>
              <a:cs typeface="Times New Roman" panose="02020603050405020304" pitchFamily="18" charset="0"/>
            </a:endParaRPr>
          </a:p>
          <a:p>
            <a:pPr marL="457200" indent="-457200" algn="l">
              <a:lnSpc>
                <a:spcPct val="150000"/>
              </a:lnSpc>
              <a:spcBef>
                <a:spcPts val="0"/>
              </a:spcBef>
              <a:spcAft>
                <a:spcPts val="0"/>
              </a:spcAft>
            </a:pPr>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nvGrpSpPr>
          <p:cNvPr id="29" name="组合 28"/>
          <p:cNvGrpSpPr/>
          <p:nvPr/>
        </p:nvGrpSpPr>
        <p:grpSpPr>
          <a:xfrm>
            <a:off x="1214414" y="1571612"/>
            <a:ext cx="6143668" cy="2790072"/>
            <a:chOff x="1214414" y="1571612"/>
            <a:chExt cx="6143668" cy="2790072"/>
          </a:xfrm>
        </p:grpSpPr>
        <p:sp>
          <p:nvSpPr>
            <p:cNvPr id="16" name="矩形 15"/>
            <p:cNvSpPr/>
            <p:nvPr/>
          </p:nvSpPr>
          <p:spPr>
            <a:xfrm>
              <a:off x="1643042" y="3429000"/>
              <a:ext cx="2428892" cy="428628"/>
            </a:xfrm>
            <a:prstGeom prst="rect">
              <a:avLst/>
            </a:prstGeom>
            <a:solidFill>
              <a:srgbClr val="6600CC">
                <a:alpha val="22000"/>
              </a:srgbClr>
            </a:solidFill>
            <a:ln>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43042" y="2551106"/>
              <a:ext cx="1500198" cy="428628"/>
            </a:xfrm>
            <a:prstGeom prst="rect">
              <a:avLst/>
            </a:prstGeom>
            <a:solidFill>
              <a:srgbClr val="6600CC">
                <a:alpha val="2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14414" y="3933056"/>
              <a:ext cx="2214578" cy="428628"/>
            </a:xfrm>
            <a:prstGeom prst="rect">
              <a:avLst/>
            </a:prstGeom>
            <a:solidFill>
              <a:srgbClr val="6600CC">
                <a:alpha val="21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285852" y="1571612"/>
              <a:ext cx="1357322" cy="428628"/>
            </a:xfrm>
            <a:prstGeom prst="rect">
              <a:avLst/>
            </a:prstGeom>
            <a:solidFill>
              <a:srgbClr val="6600CC">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383" name="Text Box 15"/>
            <p:cNvSpPr txBox="1">
              <a:spLocks noChangeArrowheads="1"/>
            </p:cNvSpPr>
            <p:nvPr/>
          </p:nvSpPr>
          <p:spPr bwMode="auto">
            <a:xfrm>
              <a:off x="5845194" y="2816042"/>
              <a:ext cx="1512888" cy="419282"/>
            </a:xfrm>
            <a:prstGeom prst="rect">
              <a:avLst/>
            </a:prstGeom>
            <a:noFill/>
            <a:ln w="19050" algn="ctr">
              <a:noFill/>
              <a:miter lim="800000"/>
            </a:ln>
            <a:effectLst/>
          </p:spPr>
          <p:txBody>
            <a:bodyPr>
              <a:spAutoFit/>
            </a:bodyPr>
            <a:lstStyle/>
            <a:p>
              <a:r>
                <a:rPr lang="zh-CN" altLang="en-US" sz="2200" dirty="0">
                  <a:solidFill>
                    <a:srgbClr val="FF00FF"/>
                  </a:solidFill>
                  <a:latin typeface="楷体" panose="02010609060101010101" pitchFamily="49" charset="-122"/>
                  <a:ea typeface="楷体" panose="02010609060101010101" pitchFamily="49" charset="-122"/>
                </a:rPr>
                <a:t>原操作</a:t>
              </a:r>
            </a:p>
          </p:txBody>
        </p:sp>
        <p:cxnSp>
          <p:nvCxnSpPr>
            <p:cNvPr id="19" name="直接箭头连接符 18"/>
            <p:cNvCxnSpPr/>
            <p:nvPr/>
          </p:nvCxnSpPr>
          <p:spPr>
            <a:xfrm rot="10800000">
              <a:off x="2643174" y="1806564"/>
              <a:ext cx="3571900" cy="10715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5" idx="3"/>
            </p:cNvCxnSpPr>
            <p:nvPr/>
          </p:nvCxnSpPr>
          <p:spPr>
            <a:xfrm rot="10800000">
              <a:off x="3143240" y="2765420"/>
              <a:ext cx="3000396" cy="18415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6" idx="3"/>
            </p:cNvCxnSpPr>
            <p:nvPr/>
          </p:nvCxnSpPr>
          <p:spPr>
            <a:xfrm rot="10800000" flipV="1">
              <a:off x="4071934" y="3021010"/>
              <a:ext cx="2071702" cy="62230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3"/>
            </p:cNvCxnSpPr>
            <p:nvPr/>
          </p:nvCxnSpPr>
          <p:spPr>
            <a:xfrm rot="10800000" flipV="1">
              <a:off x="3428992" y="3104376"/>
              <a:ext cx="2786082" cy="10429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 name="幻灯片编号占位符 4"/>
          <p:cNvSpPr>
            <a:spLocks noGrp="1"/>
          </p:cNvSpPr>
          <p:nvPr>
            <p:ph type="sldNum" sz="quarter" idx="12"/>
          </p:nvPr>
        </p:nvSpPr>
        <p:spPr/>
        <p:txBody>
          <a:bodyPr/>
          <a:lstStyle/>
          <a:p>
            <a:fld id="{7AF016A1-9F15-429F-9EFD-84004B73C732}" type="slidenum">
              <a:rPr lang="en-US" altLang="zh-CN" smtClean="0"/>
              <a:t>50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285728"/>
            <a:ext cx="2786082" cy="44896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mtClean="0">
                <a:solidFill>
                  <a:srgbClr val="FF0000"/>
                </a:solidFill>
                <a:latin typeface="楷体" panose="02010609060101010101" pitchFamily="49" charset="-122"/>
                <a:ea typeface="楷体" panose="02010609060101010101" pitchFamily="49" charset="-122"/>
              </a:rPr>
              <a:t>算法分析方式：</a:t>
            </a:r>
            <a:endParaRPr lang="zh-CN" altLang="en-US">
              <a:solidFill>
                <a:srgbClr val="FF0000"/>
              </a:solidFill>
              <a:latin typeface="楷体" panose="02010609060101010101" pitchFamily="49" charset="-122"/>
              <a:ea typeface="楷体" panose="02010609060101010101" pitchFamily="49" charset="-122"/>
            </a:endParaRPr>
          </a:p>
        </p:txBody>
      </p:sp>
      <p:sp>
        <p:nvSpPr>
          <p:cNvPr id="9" name="TextBox 8"/>
          <p:cNvSpPr txBox="1"/>
          <p:nvPr/>
        </p:nvSpPr>
        <p:spPr>
          <a:xfrm>
            <a:off x="500034" y="1073014"/>
            <a:ext cx="8429684" cy="498598"/>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mtClean="0">
                <a:solidFill>
                  <a:srgbClr val="FF00FF"/>
                </a:solidFill>
                <a:ea typeface="楷体" panose="02010609060101010101" pitchFamily="49" charset="-122"/>
                <a:cs typeface="Times New Roman" panose="02020603050405020304" pitchFamily="18" charset="0"/>
              </a:rPr>
              <a:t>事后分析统计方法</a:t>
            </a:r>
            <a:r>
              <a:rPr lang="zh-CN" altLang="en-US" smtClean="0">
                <a:solidFill>
                  <a:srgbClr val="0000FF"/>
                </a:solidFill>
                <a:ea typeface="楷体" panose="02010609060101010101" pitchFamily="49" charset="-122"/>
                <a:cs typeface="Times New Roman" panose="02020603050405020304" pitchFamily="18" charset="0"/>
              </a:rPr>
              <a:t>：编写算法对应程序，统计其执行时间。</a:t>
            </a:r>
          </a:p>
        </p:txBody>
      </p:sp>
      <p:sp>
        <p:nvSpPr>
          <p:cNvPr id="11" name="Text Box 2"/>
          <p:cNvSpPr txBox="1">
            <a:spLocks noChangeArrowheads="1"/>
          </p:cNvSpPr>
          <p:nvPr/>
        </p:nvSpPr>
        <p:spPr bwMode="auto">
          <a:xfrm>
            <a:off x="642910" y="1939424"/>
            <a:ext cx="3500462" cy="15481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buFontTx/>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编写程序的</a:t>
            </a:r>
            <a:r>
              <a:rPr lang="zh-CN" altLang="en-US" sz="2200" dirty="0">
                <a:solidFill>
                  <a:srgbClr val="0000FF"/>
                </a:solidFill>
                <a:ea typeface="楷体" panose="02010609060101010101" pitchFamily="49" charset="-122"/>
                <a:cs typeface="Times New Roman" panose="02020603050405020304" pitchFamily="18" charset="0"/>
              </a:rPr>
              <a:t>语言不同</a:t>
            </a:r>
          </a:p>
          <a:p>
            <a:pPr marL="457200" indent="-457200" algn="just">
              <a:buFontTx/>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执行程序的</a:t>
            </a:r>
            <a:r>
              <a:rPr lang="zh-CN" altLang="en-US" sz="2200" dirty="0">
                <a:solidFill>
                  <a:srgbClr val="0000FF"/>
                </a:solidFill>
                <a:ea typeface="楷体" panose="02010609060101010101" pitchFamily="49" charset="-122"/>
                <a:cs typeface="Times New Roman" panose="02020603050405020304" pitchFamily="18" charset="0"/>
              </a:rPr>
              <a:t>环境不同</a:t>
            </a:r>
          </a:p>
          <a:p>
            <a:pPr marL="457200" indent="-457200" algn="just">
              <a:buFontTx/>
              <a:buBlip>
                <a:blip r:embed="rId3"/>
              </a:buBlip>
            </a:pPr>
            <a:r>
              <a:rPr lang="zh-CN" altLang="en-US" sz="2200">
                <a:solidFill>
                  <a:srgbClr val="0000FF"/>
                </a:solidFill>
                <a:ea typeface="楷体" panose="02010609060101010101" pitchFamily="49" charset="-122"/>
                <a:cs typeface="Times New Roman" panose="02020603050405020304" pitchFamily="18" charset="0"/>
              </a:rPr>
              <a:t>其他</a:t>
            </a:r>
            <a:r>
              <a:rPr lang="zh-CN" altLang="en-US" sz="2200" smtClean="0">
                <a:solidFill>
                  <a:srgbClr val="0000FF"/>
                </a:solidFill>
                <a:ea typeface="楷体" panose="02010609060101010101" pitchFamily="49" charset="-122"/>
                <a:cs typeface="Times New Roman" panose="02020603050405020304" pitchFamily="18" charset="0"/>
              </a:rPr>
              <a:t>因素</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12" name="TextBox 11"/>
          <p:cNvSpPr txBox="1"/>
          <p:nvPr/>
        </p:nvSpPr>
        <p:spPr>
          <a:xfrm>
            <a:off x="500034" y="4082564"/>
            <a:ext cx="8358246" cy="1377172"/>
          </a:xfrm>
          <a:prstGeom prst="rect">
            <a:avLst/>
          </a:prstGeom>
          <a:noFill/>
        </p:spPr>
        <p:txBody>
          <a:bodyPr wrap="square" rtlCol="0">
            <a:spAutoFit/>
          </a:bodyPr>
          <a:lstStyle/>
          <a:p>
            <a:pPr marL="457200" indent="-457200" algn="l">
              <a:lnSpc>
                <a:spcPct val="150000"/>
              </a:lnSpc>
              <a:spcBef>
                <a:spcPts val="0"/>
              </a:spcBef>
            </a:pPr>
            <a:r>
              <a:rPr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FF00FF"/>
                </a:solidFill>
                <a:ea typeface="楷体" panose="02010609060101010101" pitchFamily="49" charset="-122"/>
                <a:cs typeface="Times New Roman" panose="02020603050405020304" pitchFamily="18" charset="0"/>
              </a:rPr>
              <a:t>事前估算分析方法</a:t>
            </a:r>
            <a:r>
              <a:rPr lang="zh-CN" altLang="en-US" dirty="0" smtClean="0">
                <a:solidFill>
                  <a:srgbClr val="0000FF"/>
                </a:solidFill>
                <a:ea typeface="楷体" panose="02010609060101010101" pitchFamily="49" charset="-122"/>
                <a:cs typeface="Times New Roman" panose="02020603050405020304" pitchFamily="18" charset="0"/>
              </a:rPr>
              <a:t>：撇开上述因素，认为算法的执行时间是问题规模</a:t>
            </a:r>
            <a:r>
              <a:rPr lang="en-US" altLang="zh-CN" i="1" dirty="0" smtClean="0">
                <a:solidFill>
                  <a:srgbClr val="0000FF"/>
                </a:solidFill>
                <a:ea typeface="楷体" panose="02010609060101010101" pitchFamily="49" charset="-122"/>
                <a:cs typeface="Times New Roman" panose="02020603050405020304" pitchFamily="18" charset="0"/>
              </a:rPr>
              <a:t>n</a:t>
            </a:r>
            <a:r>
              <a:rPr lang="zh-CN" altLang="en-US" dirty="0" smtClean="0">
                <a:solidFill>
                  <a:srgbClr val="0000FF"/>
                </a:solidFill>
                <a:ea typeface="楷体" panose="02010609060101010101" pitchFamily="49" charset="-122"/>
                <a:cs typeface="Times New Roman" panose="02020603050405020304" pitchFamily="18" charset="0"/>
              </a:rPr>
              <a:t>的函数。 </a:t>
            </a:r>
            <a:r>
              <a:rPr lang="zh-CN" altLang="en-US" sz="3600" dirty="0" smtClean="0">
                <a:solidFill>
                  <a:srgbClr val="0070C0"/>
                </a:solidFill>
                <a:ea typeface="楷体" panose="02010609060101010101" pitchFamily="49" charset="-122"/>
                <a:cs typeface="Times New Roman" panose="02020603050405020304" pitchFamily="18" charset="0"/>
                <a:sym typeface="Wingdings" panose="05000000000000000000"/>
              </a:rPr>
              <a:t></a:t>
            </a:r>
            <a:endParaRPr lang="zh-CN" altLang="en-US" sz="3600" dirty="0" smtClean="0">
              <a:solidFill>
                <a:srgbClr val="0070C0"/>
              </a:solidFill>
              <a:ea typeface="楷体" panose="02010609060101010101" pitchFamily="49" charset="-122"/>
              <a:cs typeface="Times New Roman" panose="02020603050405020304" pitchFamily="18" charset="0"/>
            </a:endParaRPr>
          </a:p>
        </p:txBody>
      </p:sp>
      <p:sp>
        <p:nvSpPr>
          <p:cNvPr id="13" name="TextBox 12"/>
          <p:cNvSpPr txBox="1"/>
          <p:nvPr/>
        </p:nvSpPr>
        <p:spPr>
          <a:xfrm>
            <a:off x="4643438" y="2368052"/>
            <a:ext cx="2428892" cy="769441"/>
          </a:xfrm>
          <a:prstGeom prst="rect">
            <a:avLst/>
          </a:prstGeom>
          <a:noFill/>
        </p:spPr>
        <p:txBody>
          <a:bodyPr wrap="square" rtlCol="0">
            <a:spAutoFit/>
          </a:bodyPr>
          <a:lstStyle/>
          <a:p>
            <a:pPr algn="l"/>
            <a:r>
              <a:rPr lang="zh-CN" altLang="en-US" sz="2000" smtClean="0">
                <a:solidFill>
                  <a:srgbClr val="0000FF"/>
                </a:solidFill>
                <a:ea typeface="楷体" panose="02010609060101010101" pitchFamily="49" charset="-122"/>
                <a:cs typeface="Times New Roman" panose="02020603050405020304" pitchFamily="18" charset="0"/>
              </a:rPr>
              <a:t>所以不能用绝对执行时间进行比较。</a:t>
            </a:r>
          </a:p>
        </p:txBody>
      </p:sp>
      <p:sp>
        <p:nvSpPr>
          <p:cNvPr id="14" name="右大括号 13"/>
          <p:cNvSpPr/>
          <p:nvPr/>
        </p:nvSpPr>
        <p:spPr>
          <a:xfrm>
            <a:off x="4286248" y="2153738"/>
            <a:ext cx="285752" cy="1285884"/>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7"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580085" y="3068960"/>
            <a:ext cx="8140697" cy="2567241"/>
          </a:xfrm>
          <a:prstGeom prst="rect">
            <a:avLst/>
          </a:prstGeom>
          <a:noFill/>
          <a:ln w="19050" algn="ctr">
            <a:noFill/>
            <a:miter lim="800000"/>
          </a:ln>
          <a:effectLst/>
        </p:spPr>
        <p:txBody>
          <a:bodyPr wrap="square">
            <a:spAutoFit/>
          </a:bodyPr>
          <a:lstStyle/>
          <a:p>
            <a:pPr marL="457200" indent="-457200" algn="l">
              <a:lnSpc>
                <a:spcPct val="150000"/>
              </a:lnSpc>
              <a:spcBef>
                <a:spcPts val="0"/>
              </a:spcBef>
              <a:buBlip>
                <a:blip r:embed="rId3"/>
              </a:buBlip>
            </a:pPr>
            <a:r>
              <a:rPr lang="zh-CN" altLang="en-US" sz="2200" dirty="0" smtClean="0">
                <a:solidFill>
                  <a:srgbClr val="0000FF"/>
                </a:solidFill>
                <a:ea typeface="楷体" panose="02010609060101010101" pitchFamily="49" charset="-122"/>
                <a:cs typeface="Times New Roman" panose="02020603050405020304" pitchFamily="18" charset="0"/>
              </a:rPr>
              <a:t>求</a:t>
            </a:r>
            <a:r>
              <a:rPr lang="zh-CN" altLang="en-US" sz="2200" dirty="0">
                <a:solidFill>
                  <a:srgbClr val="0000FF"/>
                </a:solidFill>
                <a:ea typeface="楷体" panose="02010609060101010101" pitchFamily="49" charset="-122"/>
                <a:cs typeface="Times New Roman" panose="02020603050405020304" pitchFamily="18" charset="0"/>
              </a:rPr>
              <a:t>出算法所有原操作的执行次数（也称为</a:t>
            </a:r>
            <a:r>
              <a:rPr lang="zh-CN" altLang="en-US" sz="2200" dirty="0">
                <a:solidFill>
                  <a:srgbClr val="FF0000"/>
                </a:solidFill>
                <a:ea typeface="楷体" panose="02010609060101010101" pitchFamily="49" charset="-122"/>
                <a:cs typeface="Times New Roman" panose="02020603050405020304" pitchFamily="18" charset="0"/>
              </a:rPr>
              <a:t>频度</a:t>
            </a:r>
            <a:r>
              <a:rPr lang="zh-CN" altLang="en-US" sz="2200" dirty="0">
                <a:solidFill>
                  <a:srgbClr val="0000FF"/>
                </a:solidFill>
                <a:ea typeface="楷体" panose="02010609060101010101" pitchFamily="49" charset="-122"/>
                <a:cs typeface="Times New Roman" panose="02020603050405020304" pitchFamily="18" charset="0"/>
              </a:rPr>
              <a:t>） </a:t>
            </a:r>
            <a:r>
              <a:rPr lang="zh-CN" altLang="en-US" sz="2200" dirty="0" smtClean="0">
                <a:solidFill>
                  <a:srgbClr val="0000FF"/>
                </a:solidFill>
                <a:ea typeface="楷体" panose="02010609060101010101" pitchFamily="49" charset="-122"/>
                <a:cs typeface="Times New Roman" panose="02020603050405020304" pitchFamily="18" charset="0"/>
              </a:rPr>
              <a:t>，它</a:t>
            </a:r>
            <a:r>
              <a:rPr lang="zh-CN" altLang="en-US" sz="2200" dirty="0">
                <a:solidFill>
                  <a:srgbClr val="0000FF"/>
                </a:solidFill>
                <a:ea typeface="楷体" panose="02010609060101010101" pitchFamily="49" charset="-122"/>
                <a:cs typeface="Times New Roman" panose="02020603050405020304" pitchFamily="18" charset="0"/>
              </a:rPr>
              <a:t>是</a:t>
            </a:r>
            <a:r>
              <a:rPr lang="zh-CN" altLang="en-US" sz="2200" dirty="0">
                <a:solidFill>
                  <a:srgbClr val="FF00FF"/>
                </a:solidFill>
                <a:ea typeface="楷体" panose="02010609060101010101" pitchFamily="49" charset="-122"/>
                <a:cs typeface="Times New Roman" panose="02020603050405020304" pitchFamily="18" charset="0"/>
              </a:rPr>
              <a:t>问题规模</a:t>
            </a:r>
            <a:r>
              <a:rPr lang="en-US" altLang="zh-CN" sz="2200" i="1" dirty="0">
                <a:solidFill>
                  <a:srgbClr val="FF00FF"/>
                </a:solidFill>
                <a:ea typeface="楷体" panose="02010609060101010101" pitchFamily="49" charset="-122"/>
                <a:cs typeface="Times New Roman" panose="02020603050405020304" pitchFamily="18" charset="0"/>
              </a:rPr>
              <a:t>n</a:t>
            </a:r>
            <a:r>
              <a:rPr lang="zh-CN" altLang="en-US" sz="2200" dirty="0">
                <a:solidFill>
                  <a:srgbClr val="0000FF"/>
                </a:solidFill>
                <a:ea typeface="楷体" panose="02010609060101010101" pitchFamily="49" charset="-122"/>
                <a:cs typeface="Times New Roman" panose="02020603050405020304" pitchFamily="18" charset="0"/>
              </a:rPr>
              <a:t>的</a:t>
            </a:r>
            <a:r>
              <a:rPr lang="zh-CN" altLang="en-US" sz="2200" dirty="0" smtClean="0">
                <a:solidFill>
                  <a:srgbClr val="0000FF"/>
                </a:solidFill>
                <a:ea typeface="楷体" panose="02010609060101010101" pitchFamily="49" charset="-122"/>
                <a:cs typeface="Times New Roman" panose="02020603050405020304" pitchFamily="18" charset="0"/>
              </a:rPr>
              <a:t>函数，用</a:t>
            </a:r>
            <a:r>
              <a:rPr lang="en-US" altLang="zh-CN" sz="2200" dirty="0">
                <a:solidFill>
                  <a:srgbClr val="0000FF"/>
                </a:solidFill>
                <a:ea typeface="楷体" panose="02010609060101010101" pitchFamily="49" charset="-122"/>
                <a:cs typeface="Times New Roman" panose="02020603050405020304" pitchFamily="18" charset="0"/>
              </a:rPr>
              <a:t>T(</a:t>
            </a:r>
            <a:r>
              <a:rPr lang="en-US" altLang="zh-CN" sz="2200" i="1" dirty="0">
                <a:solidFill>
                  <a:srgbClr val="0000FF"/>
                </a:solidFill>
                <a:ea typeface="楷体" panose="02010609060101010101" pitchFamily="49" charset="-122"/>
                <a:cs typeface="Times New Roman" panose="02020603050405020304" pitchFamily="18" charset="0"/>
              </a:rPr>
              <a:t>n</a:t>
            </a:r>
            <a:r>
              <a:rPr lang="en-US" altLang="zh-CN" sz="2200" dirty="0">
                <a:solidFill>
                  <a:srgbClr val="0000FF"/>
                </a:solidFill>
                <a:ea typeface="楷体" panose="02010609060101010101" pitchFamily="49" charset="-122"/>
                <a:cs typeface="Times New Roman" panose="02020603050405020304" pitchFamily="18" charset="0"/>
              </a:rPr>
              <a:t>)</a:t>
            </a:r>
            <a:r>
              <a:rPr lang="zh-CN" altLang="en-US" sz="2200" dirty="0">
                <a:solidFill>
                  <a:srgbClr val="0000FF"/>
                </a:solidFill>
                <a:ea typeface="楷体" panose="02010609060101010101" pitchFamily="49" charset="-122"/>
                <a:cs typeface="Times New Roman" panose="02020603050405020304" pitchFamily="18" charset="0"/>
              </a:rPr>
              <a:t>表示。</a:t>
            </a:r>
          </a:p>
          <a:p>
            <a:pPr marL="457200" indent="-457200" algn="l">
              <a:lnSpc>
                <a:spcPct val="150000"/>
              </a:lnSpc>
              <a:spcBef>
                <a:spcPts val="0"/>
              </a:spcBef>
              <a:buBlip>
                <a:blip r:embed="rId3"/>
              </a:buBlip>
            </a:pPr>
            <a:r>
              <a:rPr lang="zh-CN" altLang="en-US" sz="2200" dirty="0" smtClean="0">
                <a:solidFill>
                  <a:srgbClr val="0000FF"/>
                </a:solidFill>
                <a:ea typeface="楷体" panose="02010609060101010101" pitchFamily="49" charset="-122"/>
                <a:cs typeface="Times New Roman" panose="02020603050405020304" pitchFamily="18" charset="0"/>
              </a:rPr>
              <a:t>算法</a:t>
            </a:r>
            <a:r>
              <a:rPr lang="zh-CN" altLang="en-US" sz="2200" dirty="0">
                <a:solidFill>
                  <a:srgbClr val="0000FF"/>
                </a:solidFill>
                <a:ea typeface="楷体" panose="02010609060101010101" pitchFamily="49" charset="-122"/>
                <a:cs typeface="Times New Roman" panose="02020603050405020304" pitchFamily="18" charset="0"/>
              </a:rPr>
              <a:t>执行时间</a:t>
            </a:r>
            <a:r>
              <a:rPr lang="zh-CN" altLang="en-US" sz="2200" dirty="0" smtClean="0">
                <a:solidFill>
                  <a:srgbClr val="0000FF"/>
                </a:solidFill>
                <a:ea typeface="楷体" panose="02010609060101010101" pitchFamily="49" charset="-122"/>
                <a:cs typeface="Times New Roman" panose="02020603050405020304" pitchFamily="18" charset="0"/>
              </a:rPr>
              <a:t>大致 </a:t>
            </a:r>
            <a:r>
              <a:rPr lang="en-US" altLang="zh-CN" sz="2200" dirty="0" smtClean="0">
                <a:solidFill>
                  <a:srgbClr val="0000FF"/>
                </a:solidFill>
                <a:ea typeface="楷体" panose="02010609060101010101" pitchFamily="49" charset="-122"/>
                <a:cs typeface="Times New Roman" panose="02020603050405020304" pitchFamily="18" charset="0"/>
              </a:rPr>
              <a:t>= </a:t>
            </a:r>
            <a:r>
              <a:rPr lang="zh-CN" altLang="en-US" sz="2200" dirty="0" smtClean="0">
                <a:solidFill>
                  <a:srgbClr val="0000FF"/>
                </a:solidFill>
                <a:ea typeface="楷体" panose="02010609060101010101" pitchFamily="49" charset="-122"/>
                <a:cs typeface="Times New Roman" panose="02020603050405020304" pitchFamily="18" charset="0"/>
              </a:rPr>
              <a:t>原</a:t>
            </a:r>
            <a:r>
              <a:rPr lang="zh-CN" altLang="en-US" sz="2200" dirty="0">
                <a:solidFill>
                  <a:srgbClr val="0000FF"/>
                </a:solidFill>
                <a:ea typeface="楷体" panose="02010609060101010101" pitchFamily="49" charset="-122"/>
                <a:cs typeface="Times New Roman" panose="02020603050405020304" pitchFamily="18" charset="0"/>
              </a:rPr>
              <a:t>操作所需的</a:t>
            </a:r>
            <a:r>
              <a:rPr lang="zh-CN" altLang="en-US" sz="2200" dirty="0" smtClean="0">
                <a:solidFill>
                  <a:srgbClr val="0000FF"/>
                </a:solidFill>
                <a:ea typeface="楷体" panose="02010609060101010101" pitchFamily="49" charset="-122"/>
                <a:cs typeface="Times New Roman" panose="02020603050405020304" pitchFamily="18" charset="0"/>
              </a:rPr>
              <a:t>时间</a:t>
            </a:r>
            <a:r>
              <a:rPr lang="en-US" altLang="zh-CN" sz="2200" dirty="0" smtClean="0">
                <a:solidFill>
                  <a:srgbClr val="0000FF"/>
                </a:solidFill>
                <a:ea typeface="楷体" panose="02010609060101010101" pitchFamily="49" charset="-122"/>
                <a:cs typeface="Times New Roman" panose="02020603050405020304" pitchFamily="18" charset="0"/>
              </a:rPr>
              <a:t>×T(</a:t>
            </a:r>
            <a:r>
              <a:rPr lang="en-US" altLang="zh-CN" sz="2200" i="1" dirty="0" smtClean="0">
                <a:solidFill>
                  <a:srgbClr val="0000FF"/>
                </a:solidFill>
                <a:ea typeface="楷体" panose="02010609060101010101" pitchFamily="49" charset="-122"/>
                <a:cs typeface="Times New Roman" panose="02020603050405020304" pitchFamily="18" charset="0"/>
              </a:rPr>
              <a:t>n</a:t>
            </a:r>
            <a:r>
              <a:rPr lang="en-US" altLang="zh-CN" sz="2200" dirty="0" smtClean="0">
                <a:solidFill>
                  <a:srgbClr val="0000FF"/>
                </a:solidFill>
                <a:ea typeface="楷体" panose="02010609060101010101" pitchFamily="49" charset="-122"/>
                <a:cs typeface="Times New Roman" panose="02020603050405020304" pitchFamily="18" charset="0"/>
              </a:rPr>
              <a:t>)</a:t>
            </a:r>
            <a:r>
              <a:rPr lang="zh-CN" altLang="en-US" sz="2200" dirty="0" smtClean="0">
                <a:solidFill>
                  <a:srgbClr val="0000FF"/>
                </a:solidFill>
                <a:ea typeface="楷体" panose="02010609060101010101" pitchFamily="49" charset="-122"/>
                <a:cs typeface="Times New Roman" panose="02020603050405020304" pitchFamily="18" charset="0"/>
              </a:rPr>
              <a:t>。所以</a:t>
            </a:r>
            <a:r>
              <a:rPr lang="en-US" altLang="zh-CN" sz="2200" dirty="0" smtClean="0">
                <a:solidFill>
                  <a:srgbClr val="FF00FF"/>
                </a:solidFill>
                <a:ea typeface="楷体" panose="02010609060101010101" pitchFamily="49" charset="-122"/>
                <a:cs typeface="Times New Roman" panose="02020603050405020304" pitchFamily="18" charset="0"/>
              </a:rPr>
              <a:t>T(</a:t>
            </a:r>
            <a:r>
              <a:rPr lang="en-US" altLang="zh-CN" sz="2200" i="1" dirty="0" smtClean="0">
                <a:solidFill>
                  <a:srgbClr val="FF00FF"/>
                </a:solidFill>
                <a:ea typeface="楷体" panose="02010609060101010101" pitchFamily="49" charset="-122"/>
                <a:cs typeface="Times New Roman" panose="02020603050405020304" pitchFamily="18" charset="0"/>
              </a:rPr>
              <a:t>n</a:t>
            </a:r>
            <a:r>
              <a:rPr lang="en-US" altLang="zh-CN" sz="2200" dirty="0" smtClean="0">
                <a:solidFill>
                  <a:srgbClr val="FF00FF"/>
                </a:solidFill>
                <a:ea typeface="楷体" panose="02010609060101010101" pitchFamily="49" charset="-122"/>
                <a:cs typeface="Times New Roman" panose="02020603050405020304" pitchFamily="18" charset="0"/>
              </a:rPr>
              <a:t>)</a:t>
            </a:r>
            <a:r>
              <a:rPr lang="zh-CN" altLang="en-US" sz="2200" dirty="0" smtClean="0">
                <a:solidFill>
                  <a:srgbClr val="FF00FF"/>
                </a:solidFill>
                <a:ea typeface="楷体" panose="02010609060101010101" pitchFamily="49" charset="-122"/>
                <a:cs typeface="Times New Roman" panose="02020603050405020304" pitchFamily="18" charset="0"/>
              </a:rPr>
              <a:t>与</a:t>
            </a:r>
            <a:r>
              <a:rPr lang="zh-CN" altLang="en-US" sz="2200" dirty="0">
                <a:solidFill>
                  <a:srgbClr val="FF00FF"/>
                </a:solidFill>
                <a:ea typeface="楷体" panose="02010609060101010101" pitchFamily="49" charset="-122"/>
                <a:cs typeface="Times New Roman" panose="02020603050405020304" pitchFamily="18" charset="0"/>
              </a:rPr>
              <a:t>算法的执行时间成正比 </a:t>
            </a:r>
            <a:r>
              <a:rPr lang="zh-CN" altLang="en-US" sz="2200" dirty="0" smtClean="0">
                <a:solidFill>
                  <a:srgbClr val="0000FF"/>
                </a:solidFill>
                <a:ea typeface="楷体" panose="02010609060101010101" pitchFamily="49" charset="-122"/>
                <a:cs typeface="Times New Roman" panose="02020603050405020304" pitchFamily="18" charset="0"/>
              </a:rPr>
              <a:t>。为此用</a:t>
            </a:r>
            <a:r>
              <a:rPr lang="en-US" altLang="zh-CN" sz="2200" dirty="0">
                <a:solidFill>
                  <a:srgbClr val="0000FF"/>
                </a:solidFill>
                <a:ea typeface="楷体" panose="02010609060101010101" pitchFamily="49" charset="-122"/>
                <a:cs typeface="Times New Roman" panose="02020603050405020304" pitchFamily="18" charset="0"/>
              </a:rPr>
              <a:t>T(</a:t>
            </a:r>
            <a:r>
              <a:rPr lang="en-US" altLang="zh-CN" sz="2200" i="1" dirty="0">
                <a:solidFill>
                  <a:srgbClr val="0000FF"/>
                </a:solidFill>
                <a:ea typeface="楷体" panose="02010609060101010101" pitchFamily="49" charset="-122"/>
                <a:cs typeface="Times New Roman" panose="02020603050405020304" pitchFamily="18" charset="0"/>
              </a:rPr>
              <a:t>n</a:t>
            </a:r>
            <a:r>
              <a:rPr lang="en-US" altLang="zh-CN" sz="2200" dirty="0">
                <a:solidFill>
                  <a:srgbClr val="0000FF"/>
                </a:solidFill>
                <a:ea typeface="楷体" panose="02010609060101010101" pitchFamily="49" charset="-122"/>
                <a:cs typeface="Times New Roman" panose="02020603050405020304" pitchFamily="18" charset="0"/>
              </a:rPr>
              <a:t>)</a:t>
            </a:r>
            <a:r>
              <a:rPr lang="zh-CN" altLang="en-US" sz="2200" dirty="0">
                <a:solidFill>
                  <a:srgbClr val="0000FF"/>
                </a:solidFill>
                <a:ea typeface="楷体" panose="02010609060101010101" pitchFamily="49" charset="-122"/>
                <a:cs typeface="Times New Roman" panose="02020603050405020304" pitchFamily="18" charset="0"/>
              </a:rPr>
              <a:t>表示算法的执行时间。</a:t>
            </a:r>
          </a:p>
          <a:p>
            <a:pPr marL="457200" indent="-457200" algn="l">
              <a:lnSpc>
                <a:spcPct val="150000"/>
              </a:lnSpc>
              <a:spcBef>
                <a:spcPts val="0"/>
              </a:spcBef>
              <a:buBlip>
                <a:blip r:embed="rId3"/>
              </a:buBlip>
            </a:pPr>
            <a:r>
              <a:rPr lang="zh-CN" altLang="en-US" sz="2200" dirty="0" smtClean="0">
                <a:solidFill>
                  <a:srgbClr val="0000FF"/>
                </a:solidFill>
                <a:ea typeface="楷体" panose="02010609060101010101" pitchFamily="49" charset="-122"/>
                <a:cs typeface="Times New Roman" panose="02020603050405020304" pitchFamily="18" charset="0"/>
              </a:rPr>
              <a:t>比较</a:t>
            </a:r>
            <a:r>
              <a:rPr lang="zh-CN" altLang="en-US" sz="2200" dirty="0">
                <a:solidFill>
                  <a:srgbClr val="0000FF"/>
                </a:solidFill>
                <a:ea typeface="楷体" panose="02010609060101010101" pitchFamily="49" charset="-122"/>
                <a:cs typeface="Times New Roman" panose="02020603050405020304" pitchFamily="18" charset="0"/>
              </a:rPr>
              <a:t>不同算法的</a:t>
            </a:r>
            <a:r>
              <a:rPr lang="en-US" altLang="zh-CN" sz="2200" dirty="0">
                <a:solidFill>
                  <a:srgbClr val="0000FF"/>
                </a:solidFill>
                <a:ea typeface="楷体" panose="02010609060101010101" pitchFamily="49" charset="-122"/>
                <a:cs typeface="Times New Roman" panose="02020603050405020304" pitchFamily="18" charset="0"/>
              </a:rPr>
              <a:t>T(</a:t>
            </a:r>
            <a:r>
              <a:rPr lang="en-US" altLang="zh-CN" sz="2200" i="1" dirty="0">
                <a:solidFill>
                  <a:srgbClr val="0000FF"/>
                </a:solidFill>
                <a:ea typeface="楷体" panose="02010609060101010101" pitchFamily="49" charset="-122"/>
                <a:cs typeface="Times New Roman" panose="02020603050405020304" pitchFamily="18" charset="0"/>
              </a:rPr>
              <a:t>n</a:t>
            </a:r>
            <a:r>
              <a:rPr lang="en-US" altLang="zh-CN" sz="2200" dirty="0">
                <a:solidFill>
                  <a:srgbClr val="0000FF"/>
                </a:solidFill>
                <a:ea typeface="楷体" panose="02010609060101010101" pitchFamily="49" charset="-122"/>
                <a:cs typeface="Times New Roman" panose="02020603050405020304" pitchFamily="18" charset="0"/>
              </a:rPr>
              <a:t>)</a:t>
            </a:r>
            <a:r>
              <a:rPr lang="zh-CN" altLang="en-US" sz="2200" dirty="0">
                <a:solidFill>
                  <a:srgbClr val="0000FF"/>
                </a:solidFill>
                <a:ea typeface="楷体" panose="02010609060101010101" pitchFamily="49" charset="-122"/>
                <a:cs typeface="Times New Roman" panose="02020603050405020304" pitchFamily="18" charset="0"/>
              </a:rPr>
              <a:t>大小得出算法执行时间的好坏。</a:t>
            </a:r>
          </a:p>
        </p:txBody>
      </p:sp>
      <p:sp>
        <p:nvSpPr>
          <p:cNvPr id="3" name="TextBox 2"/>
          <p:cNvSpPr txBox="1"/>
          <p:nvPr/>
        </p:nvSpPr>
        <p:spPr>
          <a:xfrm>
            <a:off x="611560" y="1412776"/>
            <a:ext cx="7344816" cy="1107996"/>
          </a:xfrm>
          <a:prstGeom prst="rect">
            <a:avLst/>
          </a:prstGeom>
          <a:noFill/>
        </p:spPr>
        <p:txBody>
          <a:bodyPr wrap="square" rtlCol="0">
            <a:spAutoFit/>
          </a:bodyPr>
          <a:lstStyle/>
          <a:p>
            <a:pPr algn="l">
              <a:lnSpc>
                <a:spcPct val="150000"/>
              </a:lnSpc>
              <a:spcBef>
                <a:spcPts val="0"/>
              </a:spcBef>
            </a:pPr>
            <a:r>
              <a:rPr lang="en-US" altLang="zh-CN" sz="2200" dirty="0" smtClean="0">
                <a:solidFill>
                  <a:srgbClr val="FF3399"/>
                </a:solidFill>
                <a:latin typeface="楷体" panose="02010609060101010101" pitchFamily="49" charset="-122"/>
                <a:ea typeface="楷体" panose="02010609060101010101" pitchFamily="49" charset="-122"/>
              </a:rPr>
              <a:t>	</a:t>
            </a:r>
            <a:r>
              <a:rPr lang="zh-CN" altLang="en-US" sz="2200" dirty="0" smtClean="0">
                <a:solidFill>
                  <a:srgbClr val="FF3399"/>
                </a:solidFill>
                <a:latin typeface="楷体" panose="02010609060101010101" pitchFamily="49" charset="-122"/>
                <a:ea typeface="楷体" panose="02010609060101010101" pitchFamily="49" charset="-122"/>
              </a:rPr>
              <a:t>问题规模</a:t>
            </a:r>
            <a:r>
              <a:rPr lang="zh-CN" altLang="en-US" sz="2200" dirty="0" smtClean="0">
                <a:solidFill>
                  <a:srgbClr val="0000FF"/>
                </a:solidFill>
                <a:ea typeface="楷体" panose="02010609060101010101" pitchFamily="49" charset="-122"/>
                <a:cs typeface="Times New Roman" panose="02020603050405020304" pitchFamily="18" charset="0"/>
              </a:rPr>
              <a:t>是</a:t>
            </a:r>
            <a:r>
              <a:rPr lang="zh-CN" altLang="en-US" sz="2200" dirty="0" smtClean="0">
                <a:solidFill>
                  <a:srgbClr val="0000FF"/>
                </a:solidFill>
                <a:latin typeface="楷体" panose="02010609060101010101" pitchFamily="49" charset="-122"/>
                <a:ea typeface="楷体" panose="02010609060101010101" pitchFamily="49" charset="-122"/>
              </a:rPr>
              <a:t>用于</a:t>
            </a:r>
            <a:r>
              <a:rPr lang="zh-CN" altLang="en-US" sz="2200" dirty="0">
                <a:solidFill>
                  <a:srgbClr val="0000FF"/>
                </a:solidFill>
                <a:latin typeface="楷体" panose="02010609060101010101" pitchFamily="49" charset="-122"/>
                <a:ea typeface="楷体" panose="02010609060101010101" pitchFamily="49" charset="-122"/>
              </a:rPr>
              <a:t>表示求解问题大小的正整数，如</a:t>
            </a:r>
            <a:r>
              <a:rPr lang="en-US" altLang="zh-CN" sz="2200" i="1" dirty="0">
                <a:solidFill>
                  <a:srgbClr val="0000FF"/>
                </a:solidFill>
                <a:ea typeface="楷体" panose="02010609060101010101" pitchFamily="49" charset="-122"/>
                <a:cs typeface="Times New Roman" panose="02020603050405020304" pitchFamily="18" charset="0"/>
              </a:rPr>
              <a:t>n</a:t>
            </a:r>
            <a:r>
              <a:rPr lang="zh-CN" altLang="en-US" sz="2200" dirty="0">
                <a:solidFill>
                  <a:srgbClr val="0000FF"/>
                </a:solidFill>
                <a:latin typeface="楷体" panose="02010609060101010101" pitchFamily="49" charset="-122"/>
                <a:ea typeface="楷体" panose="02010609060101010101" pitchFamily="49" charset="-122"/>
              </a:rPr>
              <a:t>个记录</a:t>
            </a:r>
            <a:r>
              <a:rPr lang="zh-CN" altLang="en-US" sz="2200" dirty="0" smtClean="0">
                <a:solidFill>
                  <a:srgbClr val="0000FF"/>
                </a:solidFill>
                <a:latin typeface="楷体" panose="02010609060101010101" pitchFamily="49" charset="-122"/>
                <a:ea typeface="楷体" panose="02010609060101010101" pitchFamily="49" charset="-122"/>
              </a:rPr>
              <a:t>排序，则算法的问题规模为</a:t>
            </a:r>
            <a:r>
              <a:rPr lang="en-US" altLang="zh-CN" sz="2200" i="1" dirty="0">
                <a:solidFill>
                  <a:srgbClr val="0000FF"/>
                </a:solidFill>
                <a:ea typeface="楷体" panose="02010609060101010101" pitchFamily="49" charset="-122"/>
                <a:cs typeface="Times New Roman" panose="02020603050405020304" pitchFamily="18" charset="0"/>
              </a:rPr>
              <a:t>n </a:t>
            </a:r>
            <a:r>
              <a:rPr lang="zh-CN" altLang="en-US" sz="2200" dirty="0" smtClean="0">
                <a:solidFill>
                  <a:srgbClr val="0000FF"/>
                </a:solidFill>
                <a:latin typeface="楷体" panose="02010609060101010101" pitchFamily="49" charset="-122"/>
                <a:ea typeface="楷体" panose="02010609060101010101" pitchFamily="49" charset="-122"/>
              </a:rPr>
              <a:t>。</a:t>
            </a:r>
            <a:endParaRPr lang="zh-CN" altLang="en-US" sz="2200" dirty="0">
              <a:solidFill>
                <a:srgbClr val="0000FF"/>
              </a:solidFill>
              <a:latin typeface="楷体" panose="02010609060101010101" pitchFamily="49" charset="-122"/>
              <a:ea typeface="楷体" panose="02010609060101010101" pitchFamily="49" charset="-122"/>
            </a:endParaRPr>
          </a:p>
        </p:txBody>
      </p:sp>
      <p:sp>
        <p:nvSpPr>
          <p:cNvPr id="7" name="TextBox 6"/>
          <p:cNvSpPr txBox="1"/>
          <p:nvPr/>
        </p:nvSpPr>
        <p:spPr>
          <a:xfrm>
            <a:off x="785786" y="500042"/>
            <a:ext cx="3714776" cy="49859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dirty="0" smtClean="0">
                <a:solidFill>
                  <a:srgbClr val="FF3300"/>
                </a:solidFill>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FF3300"/>
                </a:solidFill>
                <a:ea typeface="楷体" panose="02010609060101010101" pitchFamily="49" charset="-122"/>
                <a:cs typeface="Times New Roman" panose="02020603050405020304" pitchFamily="18" charset="0"/>
              </a:rPr>
              <a:t>分析算法的执行时间</a:t>
            </a:r>
            <a:endParaRPr lang="zh-CN" altLang="en-US" dirty="0">
              <a:solidFill>
                <a:srgbClr val="FF3300"/>
              </a:solidFill>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857224" y="1814600"/>
            <a:ext cx="7429552" cy="3757540"/>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MAX   20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定义最大的方阶</a:t>
            </a:r>
          </a:p>
          <a:p>
            <a:pPr algn="just">
              <a:lnSpc>
                <a:spcPct val="1000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matrixadd</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A[MAX][MAX</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B[MAX][MAX</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C[MAX][MAX])</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//①</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//②</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a:t>
            </a:r>
            <a:r>
              <a:rPr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][j]+B[</a:t>
            </a:r>
            <a:r>
              <a:rPr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③ </a:t>
            </a:r>
          </a:p>
          <a:p>
            <a:pPr algn="just">
              <a:lnSpc>
                <a:spcPct val="100000"/>
              </a:lnSpc>
            </a:pP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08899" name="Text Box 3"/>
          <p:cNvSpPr txBox="1">
            <a:spLocks noChangeArrowheads="1"/>
          </p:cNvSpPr>
          <p:nvPr/>
        </p:nvSpPr>
        <p:spPr bwMode="auto">
          <a:xfrm>
            <a:off x="468313" y="543336"/>
            <a:ext cx="8135937" cy="89255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p>
            <a:pPr algn="just">
              <a:lnSpc>
                <a:spcPct val="100000"/>
              </a:lnSpc>
            </a:pPr>
            <a:r>
              <a:rPr lang="zh-CN" altLang="en-US" dirty="0">
                <a:solidFill>
                  <a:srgbClr val="FF0000"/>
                </a:solidFill>
                <a:ea typeface="楷体" panose="02010609060101010101" pitchFamily="49" charset="-122"/>
                <a:cs typeface="Times New Roman" panose="02020603050405020304" pitchFamily="18" charset="0"/>
              </a:rPr>
              <a:t>　　</a:t>
            </a:r>
            <a:r>
              <a:rPr lang="en-US" altLang="zh-CN" sz="2800" dirty="0">
                <a:solidFill>
                  <a:srgbClr val="FF0000"/>
                </a:solidFill>
                <a:ea typeface="楷体" panose="02010609060101010101" pitchFamily="49" charset="-122"/>
                <a:cs typeface="Times New Roman" panose="02020603050405020304" pitchFamily="18" charset="0"/>
              </a:rPr>
              <a:t>【</a:t>
            </a:r>
            <a:r>
              <a:rPr lang="zh-CN" altLang="en-US" sz="2800" dirty="0">
                <a:solidFill>
                  <a:srgbClr val="FF0000"/>
                </a:solidFill>
                <a:ea typeface="楷体" panose="02010609060101010101" pitchFamily="49" charset="-122"/>
                <a:cs typeface="Times New Roman" panose="02020603050405020304" pitchFamily="18" charset="0"/>
              </a:rPr>
              <a:t>例</a:t>
            </a:r>
            <a:r>
              <a:rPr lang="en-US" altLang="zh-CN" sz="2800" dirty="0" smtClean="0">
                <a:solidFill>
                  <a:srgbClr val="FF0000"/>
                </a:solidFill>
                <a:ea typeface="楷体" panose="02010609060101010101" pitchFamily="49" charset="-122"/>
                <a:cs typeface="Times New Roman" panose="02020603050405020304" pitchFamily="18" charset="0"/>
              </a:rPr>
              <a:t>1-6】</a:t>
            </a:r>
            <a:r>
              <a:rPr lang="zh-CN" altLang="en-US" dirty="0">
                <a:solidFill>
                  <a:srgbClr val="0000FF"/>
                </a:solidFill>
                <a:ea typeface="楷体" panose="02010609060101010101" pitchFamily="49" charset="-122"/>
                <a:cs typeface="Times New Roman" panose="02020603050405020304" pitchFamily="18" charset="0"/>
              </a:rPr>
              <a:t>求两个</a:t>
            </a:r>
            <a:r>
              <a:rPr lang="en-US" altLang="zh-CN" i="1" dirty="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阶方阵的相加</a:t>
            </a:r>
            <a:r>
              <a:rPr lang="en-US" altLang="zh-CN" i="1" dirty="0">
                <a:solidFill>
                  <a:srgbClr val="0000FF"/>
                </a:solidFill>
                <a:ea typeface="楷体" panose="02010609060101010101" pitchFamily="49" charset="-122"/>
                <a:cs typeface="Times New Roman" panose="02020603050405020304" pitchFamily="18" charset="0"/>
              </a:rPr>
              <a:t>C</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A</a:t>
            </a:r>
            <a:r>
              <a:rPr lang="en-US" altLang="zh-CN" dirty="0" err="1">
                <a:solidFill>
                  <a:srgbClr val="0000FF"/>
                </a:solidFill>
                <a:ea typeface="楷体" panose="02010609060101010101" pitchFamily="49" charset="-122"/>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B</a:t>
            </a:r>
            <a:r>
              <a:rPr lang="zh-CN" altLang="en-US" dirty="0">
                <a:solidFill>
                  <a:srgbClr val="0000FF"/>
                </a:solidFill>
                <a:ea typeface="楷体" panose="02010609060101010101" pitchFamily="49" charset="-122"/>
                <a:cs typeface="Times New Roman" panose="02020603050405020304" pitchFamily="18" charset="0"/>
              </a:rPr>
              <a:t>的算法</a:t>
            </a:r>
            <a:r>
              <a:rPr lang="zh-CN" altLang="en-US" dirty="0" smtClean="0">
                <a:solidFill>
                  <a:srgbClr val="0000FF"/>
                </a:solidFill>
                <a:ea typeface="楷体" panose="02010609060101010101" pitchFamily="49" charset="-122"/>
                <a:cs typeface="Times New Roman" panose="02020603050405020304" pitchFamily="18" charset="0"/>
              </a:rPr>
              <a:t>如下，分析</a:t>
            </a:r>
            <a:r>
              <a:rPr lang="zh-CN" altLang="en-US" dirty="0">
                <a:solidFill>
                  <a:srgbClr val="0000FF"/>
                </a:solidFill>
                <a:ea typeface="楷体" panose="02010609060101010101" pitchFamily="49" charset="-122"/>
                <a:cs typeface="Times New Roman" panose="02020603050405020304" pitchFamily="18" charset="0"/>
              </a:rPr>
              <a:t>其时间复杂度。</a:t>
            </a: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4282" y="168279"/>
            <a:ext cx="5072098" cy="45115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50000"/>
              </a:lnSpc>
            </a:pP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MAX   20    //</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定义最大的方阶</a:t>
            </a:r>
          </a:p>
          <a:p>
            <a:pPr algn="just">
              <a:lnSpc>
                <a:spcPct val="150000"/>
              </a:lnSpc>
            </a:pP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18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matrixadd</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A[MAX][</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B[MAX][</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C[MAX][MAX])</a:t>
            </a:r>
          </a:p>
          <a:p>
            <a:pPr algn="just">
              <a:lnSpc>
                <a:spcPct val="150000"/>
              </a:lnSpc>
            </a:pP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18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pP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①</a:t>
            </a:r>
          </a:p>
          <a:p>
            <a:pPr algn="just">
              <a:lnSpc>
                <a:spcPct val="150000"/>
              </a:lnSpc>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n;j</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②</a:t>
            </a:r>
          </a:p>
          <a:p>
            <a:pPr algn="just">
              <a:lnSpc>
                <a:spcPct val="150000"/>
              </a:lnSpc>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1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a:t>
            </a:r>
            <a:r>
              <a:rPr lang="en-US" altLang="zh-CN" sz="1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][j]+B[</a:t>
            </a:r>
            <a:r>
              <a:rPr lang="en-US" altLang="zh-CN" sz="1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③ </a:t>
            </a:r>
          </a:p>
          <a:p>
            <a:pPr algn="just">
              <a:lnSpc>
                <a:spcPct val="150000"/>
              </a:lnSpc>
            </a:pP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0" name="TextBox 9"/>
          <p:cNvSpPr txBox="1"/>
          <p:nvPr/>
        </p:nvSpPr>
        <p:spPr>
          <a:xfrm>
            <a:off x="5500694" y="857232"/>
            <a:ext cx="3500462" cy="1209562"/>
          </a:xfrm>
          <a:prstGeom prst="rect">
            <a:avLst/>
          </a:prstGeom>
          <a:noFill/>
        </p:spPr>
        <p:txBody>
          <a:bodyPr wrap="square" rtlCol="0">
            <a:spAutoFit/>
          </a:bodyPr>
          <a:lstStyle/>
          <a:p>
            <a:pPr algn="l"/>
            <a:r>
              <a:rPr lang="zh-CN" altLang="en-US" sz="2200" smtClean="0">
                <a:solidFill>
                  <a:srgbClr val="FF0000"/>
                </a:solidFill>
                <a:ea typeface="楷体" panose="02010609060101010101" pitchFamily="49" charset="-122"/>
                <a:cs typeface="Times New Roman" panose="02020603050405020304" pitchFamily="18" charset="0"/>
              </a:rPr>
              <a:t>      解：</a:t>
            </a:r>
            <a:r>
              <a:rPr lang="zh-CN" altLang="en-US" sz="2200" smtClean="0">
                <a:solidFill>
                  <a:srgbClr val="0000FF"/>
                </a:solidFill>
                <a:ea typeface="楷体" panose="02010609060101010101" pitchFamily="49" charset="-122"/>
                <a:cs typeface="Times New Roman" panose="02020603050405020304" pitchFamily="18" charset="0"/>
              </a:rPr>
              <a:t>除变量定义语句外，该算法包括</a:t>
            </a:r>
            <a:r>
              <a:rPr lang="en-US" altLang="zh-CN" sz="2200" smtClean="0">
                <a:solidFill>
                  <a:srgbClr val="0000FF"/>
                </a:solidFill>
                <a:ea typeface="楷体" panose="02010609060101010101" pitchFamily="49" charset="-122"/>
                <a:cs typeface="Times New Roman" panose="02020603050405020304" pitchFamily="18" charset="0"/>
              </a:rPr>
              <a:t>3</a:t>
            </a:r>
            <a:r>
              <a:rPr lang="zh-CN" altLang="en-US" sz="2200" smtClean="0">
                <a:solidFill>
                  <a:srgbClr val="0000FF"/>
                </a:solidFill>
                <a:ea typeface="楷体" panose="02010609060101010101" pitchFamily="49" charset="-122"/>
                <a:cs typeface="Times New Roman" panose="02020603050405020304" pitchFamily="18" charset="0"/>
              </a:rPr>
              <a:t>个可执行语句①、②和③。</a:t>
            </a:r>
            <a:endParaRPr lang="zh-CN" altLang="en-US" sz="2200"/>
          </a:p>
        </p:txBody>
      </p:sp>
      <p:grpSp>
        <p:nvGrpSpPr>
          <p:cNvPr id="19" name="组合 18"/>
          <p:cNvGrpSpPr/>
          <p:nvPr/>
        </p:nvGrpSpPr>
        <p:grpSpPr>
          <a:xfrm>
            <a:off x="4929190" y="2454244"/>
            <a:ext cx="4143404" cy="430887"/>
            <a:chOff x="4929190" y="2454244"/>
            <a:chExt cx="4143404" cy="430887"/>
          </a:xfrm>
        </p:grpSpPr>
        <p:sp>
          <p:nvSpPr>
            <p:cNvPr id="11" name="TextBox 10"/>
            <p:cNvSpPr txBox="1"/>
            <p:nvPr/>
          </p:nvSpPr>
          <p:spPr>
            <a:xfrm>
              <a:off x="5572132" y="2454244"/>
              <a:ext cx="3500462" cy="430887"/>
            </a:xfrm>
            <a:prstGeom prst="rect">
              <a:avLst/>
            </a:prstGeom>
            <a:noFill/>
          </p:spPr>
          <p:txBody>
            <a:bodyPr wrap="square" rtlCol="0">
              <a:spAutoFit/>
            </a:bodyPr>
            <a:lstStyle/>
            <a:p>
              <a:pPr algn="l"/>
              <a:r>
                <a:rPr lang="zh-CN" altLang="en-US" sz="2000" smtClean="0">
                  <a:solidFill>
                    <a:srgbClr val="0000FF"/>
                  </a:solidFill>
                  <a:ea typeface="楷体" panose="02010609060101010101" pitchFamily="49" charset="-122"/>
                  <a:cs typeface="Times New Roman" panose="02020603050405020304" pitchFamily="18" charset="0"/>
                </a:rPr>
                <a:t>频度为</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，循环体执行</a:t>
              </a:r>
              <a:r>
                <a:rPr lang="en-US" altLang="zh-CN" sz="2000" i="1" smtClean="0">
                  <a:solidFill>
                    <a:srgbClr val="0000FF"/>
                  </a:solidFill>
                  <a:ea typeface="楷体" panose="02010609060101010101" pitchFamily="49" charset="-122"/>
                  <a:cs typeface="Times New Roman" panose="02020603050405020304" pitchFamily="18" charset="0"/>
                </a:rPr>
                <a:t>n</a:t>
              </a:r>
              <a:r>
                <a:rPr lang="zh-CN" altLang="en-US" sz="2000" smtClean="0">
                  <a:solidFill>
                    <a:srgbClr val="0000FF"/>
                  </a:solidFill>
                  <a:ea typeface="楷体" panose="02010609060101010101" pitchFamily="49" charset="-122"/>
                  <a:cs typeface="Times New Roman" panose="02020603050405020304" pitchFamily="18" charset="0"/>
                </a:rPr>
                <a:t>次</a:t>
              </a:r>
              <a:endParaRPr lang="zh-CN" altLang="en-US" sz="2000"/>
            </a:p>
          </p:txBody>
        </p:sp>
        <p:cxnSp>
          <p:nvCxnSpPr>
            <p:cNvPr id="15" name="直接连接符 14"/>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929190" y="2993351"/>
            <a:ext cx="2714644" cy="430887"/>
            <a:chOff x="4929190" y="2993351"/>
            <a:chExt cx="2714644" cy="430887"/>
          </a:xfrm>
        </p:grpSpPr>
        <p:sp>
          <p:nvSpPr>
            <p:cNvPr id="12" name="TextBox 11"/>
            <p:cNvSpPr txBox="1"/>
            <p:nvPr/>
          </p:nvSpPr>
          <p:spPr>
            <a:xfrm>
              <a:off x="5572132" y="2993351"/>
              <a:ext cx="2071702" cy="430887"/>
            </a:xfrm>
            <a:prstGeom prst="rect">
              <a:avLst/>
            </a:prstGeom>
            <a:noFill/>
          </p:spPr>
          <p:txBody>
            <a:bodyPr wrap="square" rtlCol="0">
              <a:spAutoFit/>
            </a:bodyPr>
            <a:lstStyle/>
            <a:p>
              <a:pPr algn="l"/>
              <a:r>
                <a:rPr lang="zh-CN" altLang="en-US" sz="2000" smtClean="0">
                  <a:solidFill>
                    <a:srgbClr val="0000FF"/>
                  </a:solidFill>
                  <a:ea typeface="楷体" panose="02010609060101010101" pitchFamily="49" charset="-122"/>
                  <a:cs typeface="Times New Roman" panose="02020603050405020304" pitchFamily="18" charset="0"/>
                </a:rPr>
                <a:t>频度为</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smtClean="0">
                  <a:solidFill>
                    <a:srgbClr val="0000FF"/>
                  </a:solidFill>
                  <a:ea typeface="楷体" panose="02010609060101010101" pitchFamily="49" charset="-122"/>
                  <a:cs typeface="Times New Roman" panose="02020603050405020304" pitchFamily="18" charset="0"/>
                </a:rPr>
                <a:t>+1)</a:t>
              </a:r>
              <a:endParaRPr lang="zh-CN" altLang="en-US" sz="2000"/>
            </a:p>
          </p:txBody>
        </p:sp>
        <p:cxnSp>
          <p:nvCxnSpPr>
            <p:cNvPr id="16" name="直接连接符 15"/>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929190" y="3564855"/>
            <a:ext cx="2286016" cy="430887"/>
            <a:chOff x="4929190" y="3564855"/>
            <a:chExt cx="2286016" cy="430887"/>
          </a:xfrm>
        </p:grpSpPr>
        <p:sp>
          <p:nvSpPr>
            <p:cNvPr id="13" name="TextBox 12"/>
            <p:cNvSpPr txBox="1"/>
            <p:nvPr/>
          </p:nvSpPr>
          <p:spPr>
            <a:xfrm>
              <a:off x="5572132" y="3564855"/>
              <a:ext cx="1643074" cy="430887"/>
            </a:xfrm>
            <a:prstGeom prst="rect">
              <a:avLst/>
            </a:prstGeom>
            <a:noFill/>
          </p:spPr>
          <p:txBody>
            <a:bodyPr wrap="square" rtlCol="0">
              <a:spAutoFit/>
            </a:bodyPr>
            <a:lstStyle/>
            <a:p>
              <a:pPr algn="l"/>
              <a:r>
                <a:rPr lang="zh-CN" altLang="en-US" sz="2000" smtClean="0">
                  <a:solidFill>
                    <a:srgbClr val="0000FF"/>
                  </a:solidFill>
                  <a:ea typeface="楷体" panose="02010609060101010101" pitchFamily="49" charset="-122"/>
                  <a:cs typeface="Times New Roman" panose="02020603050405020304" pitchFamily="18" charset="0"/>
                </a:rPr>
                <a:t>频度为</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2</a:t>
              </a:r>
              <a:endParaRPr lang="zh-CN" altLang="en-US" sz="2000"/>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429256" y="3929066"/>
            <a:ext cx="3571900" cy="2020171"/>
            <a:chOff x="5429256" y="3929066"/>
            <a:chExt cx="3571900" cy="2020171"/>
          </a:xfrm>
        </p:grpSpPr>
        <p:sp>
          <p:nvSpPr>
            <p:cNvPr id="5" name="TextBox 4"/>
            <p:cNvSpPr txBox="1"/>
            <p:nvPr/>
          </p:nvSpPr>
          <p:spPr>
            <a:xfrm>
              <a:off x="5429256" y="4572008"/>
              <a:ext cx="2714644" cy="464743"/>
            </a:xfrm>
            <a:prstGeom prst="rect">
              <a:avLst/>
            </a:prstGeom>
            <a:noFill/>
          </p:spPr>
          <p:txBody>
            <a:bodyPr wrap="square" rtlCol="0">
              <a:spAutoFit/>
            </a:bodyPr>
            <a:lstStyle/>
            <a:p>
              <a:pPr algn="l"/>
              <a:r>
                <a:rPr lang="zh-CN" altLang="en-US" sz="2200" smtClean="0">
                  <a:solidFill>
                    <a:srgbClr val="0000FF"/>
                  </a:solidFill>
                  <a:ea typeface="楷体" panose="02010609060101010101" pitchFamily="49" charset="-122"/>
                  <a:cs typeface="Times New Roman" panose="02020603050405020304" pitchFamily="18" charset="0"/>
                </a:rPr>
                <a:t>所有语句频度之和为：</a:t>
              </a:r>
              <a:endParaRPr lang="zh-CN" altLang="en-US" sz="2200"/>
            </a:p>
          </p:txBody>
        </p:sp>
        <p:sp>
          <p:nvSpPr>
            <p:cNvPr id="6" name="TextBox 5"/>
            <p:cNvSpPr txBox="1"/>
            <p:nvPr/>
          </p:nvSpPr>
          <p:spPr>
            <a:xfrm>
              <a:off x="5572132" y="5072074"/>
              <a:ext cx="3429024" cy="877163"/>
            </a:xfrm>
            <a:prstGeom prst="rect">
              <a:avLst/>
            </a:prstGeom>
            <a:noFill/>
          </p:spPr>
          <p:txBody>
            <a:bodyPr wrap="square" rtlCol="0">
              <a:spAutoFit/>
            </a:bodyPr>
            <a:lstStyle/>
            <a:p>
              <a:pPr algn="l">
                <a:lnSpc>
                  <a:spcPts val="2400"/>
                </a:lnSpc>
              </a:pPr>
              <a:r>
                <a:rPr lang="zh-CN" altLang="en-US" sz="2200" smtClean="0">
                  <a:ea typeface="楷体" panose="02010609060101010101" pitchFamily="49" charset="-122"/>
                  <a:cs typeface="Times New Roman" panose="02020603050405020304" pitchFamily="18" charset="0"/>
                </a:rPr>
                <a:t> </a:t>
              </a:r>
              <a:r>
                <a:rPr lang="en-US" altLang="zh-CN" sz="2200" smtClean="0">
                  <a:solidFill>
                    <a:srgbClr val="FF00FF"/>
                  </a:solidFill>
                  <a:ea typeface="楷体" panose="02010609060101010101" pitchFamily="49" charset="-122"/>
                  <a:cs typeface="Times New Roman" panose="02020603050405020304" pitchFamily="18" charset="0"/>
                </a:rPr>
                <a:t>T(</a:t>
              </a:r>
              <a:r>
                <a:rPr lang="en-US" altLang="zh-CN" sz="2200" i="1" smtClean="0">
                  <a:solidFill>
                    <a:srgbClr val="FF00FF"/>
                  </a:solidFill>
                  <a:ea typeface="楷体" panose="02010609060101010101" pitchFamily="49" charset="-122"/>
                  <a:cs typeface="Times New Roman" panose="02020603050405020304" pitchFamily="18" charset="0"/>
                </a:rPr>
                <a:t>n</a:t>
              </a:r>
              <a:r>
                <a:rPr lang="en-US" altLang="zh-CN" sz="2200" smtClean="0">
                  <a:solidFill>
                    <a:srgbClr val="FF00FF"/>
                  </a:solidFill>
                  <a:ea typeface="楷体" panose="02010609060101010101" pitchFamily="49" charset="-122"/>
                  <a:cs typeface="Times New Roman" panose="02020603050405020304" pitchFamily="18" charset="0"/>
                </a:rPr>
                <a:t>) = </a:t>
              </a:r>
              <a:r>
                <a:rPr lang="en-US" altLang="zh-CN" sz="2200" i="1" smtClean="0">
                  <a:solidFill>
                    <a:srgbClr val="FF00FF"/>
                  </a:solidFill>
                  <a:ea typeface="楷体" panose="02010609060101010101" pitchFamily="49" charset="-122"/>
                  <a:cs typeface="Times New Roman" panose="02020603050405020304" pitchFamily="18" charset="0"/>
                </a:rPr>
                <a:t> n</a:t>
              </a:r>
              <a:r>
                <a:rPr lang="en-US" altLang="zh-CN" sz="2200" smtClean="0">
                  <a:solidFill>
                    <a:srgbClr val="FF00FF"/>
                  </a:solidFill>
                  <a:ea typeface="楷体" panose="02010609060101010101" pitchFamily="49" charset="-122"/>
                  <a:cs typeface="Times New Roman" panose="02020603050405020304" pitchFamily="18" charset="0"/>
                </a:rPr>
                <a:t>+1+</a:t>
              </a:r>
              <a:r>
                <a:rPr lang="en-US" altLang="zh-CN" sz="2200" i="1" smtClean="0">
                  <a:solidFill>
                    <a:srgbClr val="FF00FF"/>
                  </a:solidFill>
                  <a:ea typeface="楷体" panose="02010609060101010101" pitchFamily="49" charset="-122"/>
                  <a:cs typeface="Times New Roman" panose="02020603050405020304" pitchFamily="18" charset="0"/>
                </a:rPr>
                <a:t>n</a:t>
              </a:r>
              <a:r>
                <a:rPr lang="en-US" altLang="zh-CN" sz="2200" smtClean="0">
                  <a:solidFill>
                    <a:srgbClr val="FF00FF"/>
                  </a:solidFill>
                  <a:ea typeface="楷体" panose="02010609060101010101" pitchFamily="49" charset="-122"/>
                  <a:cs typeface="Times New Roman" panose="02020603050405020304" pitchFamily="18" charset="0"/>
                </a:rPr>
                <a:t>(</a:t>
              </a:r>
              <a:r>
                <a:rPr lang="en-US" altLang="zh-CN" sz="2200" i="1" smtClean="0">
                  <a:solidFill>
                    <a:srgbClr val="FF00FF"/>
                  </a:solidFill>
                  <a:ea typeface="楷体" panose="02010609060101010101" pitchFamily="49" charset="-122"/>
                  <a:cs typeface="Times New Roman" panose="02020603050405020304" pitchFamily="18" charset="0"/>
                </a:rPr>
                <a:t>n</a:t>
              </a:r>
              <a:r>
                <a:rPr lang="en-US" altLang="zh-CN" sz="2200" smtClean="0">
                  <a:solidFill>
                    <a:srgbClr val="FF00FF"/>
                  </a:solidFill>
                  <a:ea typeface="楷体" panose="02010609060101010101" pitchFamily="49" charset="-122"/>
                  <a:cs typeface="Times New Roman" panose="02020603050405020304" pitchFamily="18" charset="0"/>
                </a:rPr>
                <a:t>+1)+</a:t>
              </a:r>
              <a:r>
                <a:rPr lang="en-US" altLang="zh-CN" sz="2200" i="1" smtClean="0">
                  <a:solidFill>
                    <a:srgbClr val="FF00FF"/>
                  </a:solidFill>
                  <a:ea typeface="楷体" panose="02010609060101010101" pitchFamily="49" charset="-122"/>
                  <a:cs typeface="Times New Roman" panose="02020603050405020304" pitchFamily="18" charset="0"/>
                </a:rPr>
                <a:t>n</a:t>
              </a:r>
              <a:r>
                <a:rPr lang="en-US" altLang="zh-CN" sz="2200" baseline="30000" smtClean="0">
                  <a:solidFill>
                    <a:srgbClr val="FF00FF"/>
                  </a:solidFill>
                  <a:ea typeface="楷体" panose="02010609060101010101" pitchFamily="49" charset="-122"/>
                  <a:cs typeface="Times New Roman" panose="02020603050405020304" pitchFamily="18" charset="0"/>
                </a:rPr>
                <a:t>2 </a:t>
              </a:r>
            </a:p>
            <a:p>
              <a:pPr algn="l">
                <a:lnSpc>
                  <a:spcPts val="2400"/>
                </a:lnSpc>
              </a:pPr>
              <a:r>
                <a:rPr lang="en-US" altLang="zh-CN" sz="2200" smtClean="0">
                  <a:solidFill>
                    <a:srgbClr val="FF00FF"/>
                  </a:solidFill>
                  <a:ea typeface="楷体" panose="02010609060101010101" pitchFamily="49" charset="-122"/>
                  <a:cs typeface="Times New Roman" panose="02020603050405020304" pitchFamily="18" charset="0"/>
                </a:rPr>
                <a:t>         =  2</a:t>
              </a:r>
              <a:r>
                <a:rPr lang="en-US" altLang="zh-CN" sz="2200" i="1" smtClean="0">
                  <a:solidFill>
                    <a:srgbClr val="FF00FF"/>
                  </a:solidFill>
                  <a:ea typeface="楷体" panose="02010609060101010101" pitchFamily="49" charset="-122"/>
                  <a:cs typeface="Times New Roman" panose="02020603050405020304" pitchFamily="18" charset="0"/>
                </a:rPr>
                <a:t>n</a:t>
              </a:r>
              <a:r>
                <a:rPr lang="en-US" altLang="zh-CN" sz="2200" baseline="30000" smtClean="0">
                  <a:solidFill>
                    <a:srgbClr val="FF00FF"/>
                  </a:solidFill>
                  <a:ea typeface="楷体" panose="02010609060101010101" pitchFamily="49" charset="-122"/>
                  <a:cs typeface="Times New Roman" panose="02020603050405020304" pitchFamily="18" charset="0"/>
                </a:rPr>
                <a:t>2</a:t>
              </a:r>
              <a:r>
                <a:rPr lang="en-US" altLang="zh-CN" sz="2200" smtClean="0">
                  <a:solidFill>
                    <a:srgbClr val="FF00FF"/>
                  </a:solidFill>
                  <a:ea typeface="楷体" panose="02010609060101010101" pitchFamily="49" charset="-122"/>
                  <a:cs typeface="Times New Roman" panose="02020603050405020304" pitchFamily="18" charset="0"/>
                </a:rPr>
                <a:t>+2</a:t>
              </a:r>
              <a:r>
                <a:rPr lang="en-US" altLang="zh-CN" sz="2200" i="1" smtClean="0">
                  <a:solidFill>
                    <a:srgbClr val="FF00FF"/>
                  </a:solidFill>
                  <a:ea typeface="楷体" panose="02010609060101010101" pitchFamily="49" charset="-122"/>
                  <a:cs typeface="Times New Roman" panose="02020603050405020304" pitchFamily="18" charset="0"/>
                </a:rPr>
                <a:t>n</a:t>
              </a:r>
              <a:r>
                <a:rPr lang="en-US" altLang="zh-CN" sz="2200" smtClean="0">
                  <a:solidFill>
                    <a:srgbClr val="FF00FF"/>
                  </a:solidFill>
                  <a:ea typeface="楷体" panose="02010609060101010101" pitchFamily="49" charset="-122"/>
                  <a:cs typeface="Times New Roman" panose="02020603050405020304" pitchFamily="18" charset="0"/>
                </a:rPr>
                <a:t>+1</a:t>
              </a:r>
              <a:endParaRPr lang="zh-CN" altLang="en-US" sz="2200"/>
            </a:p>
          </p:txBody>
        </p:sp>
        <p:sp>
          <p:nvSpPr>
            <p:cNvPr id="18" name="下箭头 17"/>
            <p:cNvSpPr/>
            <p:nvPr/>
          </p:nvSpPr>
          <p:spPr>
            <a:xfrm>
              <a:off x="6929454" y="3929066"/>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
        <p:nvSpPr>
          <p:cNvPr id="8" name="幻灯片编号占位符 7"/>
          <p:cNvSpPr>
            <a:spLocks noGrp="1"/>
          </p:cNvSpPr>
          <p:nvPr>
            <p:ph type="sldNum" sz="quarter" idx="12"/>
          </p:nvPr>
        </p:nvSpPr>
        <p:spPr/>
        <p:txBody>
          <a:bodyPr/>
          <a:lstStyle/>
          <a:p>
            <a:fld id="{7AF016A1-9F15-429F-9EFD-84004B73C732}" type="slidenum">
              <a:rPr lang="en-US" altLang="zh-CN" smtClean="0"/>
              <a:t>54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609572" y="1000108"/>
            <a:ext cx="7848600" cy="1089529"/>
          </a:xfrm>
          <a:prstGeom prst="rect">
            <a:avLst/>
          </a:prstGeom>
          <a:noFill/>
          <a:ln w="9525">
            <a:noFill/>
            <a:miter lim="800000"/>
          </a:ln>
          <a:effectLst/>
        </p:spPr>
        <p:txBody>
          <a:bodyPr>
            <a:spAutoFit/>
          </a:bodyPr>
          <a:lstStyle/>
          <a:p>
            <a:pPr algn="just"/>
            <a:r>
              <a:rPr lang="zh-CN" altLang="en-US" dirty="0">
                <a:solidFill>
                  <a:srgbClr val="0000FF"/>
                </a:solidFill>
                <a:ea typeface="楷体" panose="02010609060101010101" pitchFamily="49" charset="-122"/>
                <a:cs typeface="Times New Roman" panose="02020603050405020304" pitchFamily="18" charset="0"/>
              </a:rPr>
              <a:t>算法中执行时间</a:t>
            </a:r>
            <a:r>
              <a:rPr lang="en-US" altLang="zh-CN" dirty="0">
                <a:solidFill>
                  <a:srgbClr val="0000FF"/>
                </a:solidFill>
                <a:ea typeface="楷体" panose="02010609060101010101" pitchFamily="49" charset="-122"/>
                <a:cs typeface="Times New Roman" panose="02020603050405020304" pitchFamily="18" charset="0"/>
              </a:rPr>
              <a:t>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是问题规模</a:t>
            </a:r>
            <a:r>
              <a:rPr lang="en-US" altLang="zh-CN" i="1" dirty="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的某个函数</a:t>
            </a:r>
            <a:r>
              <a:rPr lang="en-US" altLang="zh-CN" i="1">
                <a:solidFill>
                  <a:srgbClr val="0000FF"/>
                </a:solidFill>
                <a:ea typeface="楷体" panose="02010609060101010101" pitchFamily="49" charset="-122"/>
                <a:cs typeface="Times New Roman" panose="02020603050405020304" pitchFamily="18" charset="0"/>
              </a:rPr>
              <a:t>f</a:t>
            </a:r>
            <a:r>
              <a:rPr lang="en-US" altLang="zh-CN">
                <a:solidFill>
                  <a:srgbClr val="0000FF"/>
                </a:solidFill>
                <a:ea typeface="楷体" panose="02010609060101010101" pitchFamily="49" charset="-122"/>
                <a:cs typeface="Times New Roman" panose="02020603050405020304" pitchFamily="18" charset="0"/>
              </a:rPr>
              <a:t>(</a:t>
            </a:r>
            <a:r>
              <a:rPr lang="en-US" altLang="zh-CN" i="1">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，记</a:t>
            </a:r>
            <a:r>
              <a:rPr lang="zh-CN" altLang="en-US" dirty="0">
                <a:solidFill>
                  <a:srgbClr val="0000FF"/>
                </a:solidFill>
                <a:ea typeface="楷体" panose="02010609060101010101" pitchFamily="49" charset="-122"/>
                <a:cs typeface="Times New Roman" panose="02020603050405020304" pitchFamily="18" charset="0"/>
              </a:rPr>
              <a:t>作：</a:t>
            </a:r>
          </a:p>
          <a:p>
            <a:pPr algn="just"/>
            <a:r>
              <a:rPr lang="zh-CN" altLang="en-US" dirty="0">
                <a:solidFill>
                  <a:srgbClr val="0000FF"/>
                </a:solidFill>
                <a:ea typeface="楷体" panose="02010609060101010101" pitchFamily="49" charset="-122"/>
                <a:cs typeface="Times New Roman" panose="02020603050405020304" pitchFamily="18" charset="0"/>
              </a:rPr>
              <a:t>    </a:t>
            </a:r>
            <a:r>
              <a:rPr lang="en-US" altLang="zh-CN">
                <a:solidFill>
                  <a:srgbClr val="FF0000"/>
                </a:solidFill>
                <a:ea typeface="楷体" panose="02010609060101010101" pitchFamily="49" charset="-122"/>
                <a:cs typeface="Times New Roman" panose="02020603050405020304" pitchFamily="18" charset="0"/>
              </a:rPr>
              <a:t>T(</a:t>
            </a:r>
            <a:r>
              <a:rPr lang="en-US" altLang="zh-CN" i="1">
                <a:solidFill>
                  <a:srgbClr val="FF0000"/>
                </a:solidFill>
                <a:ea typeface="楷体" panose="02010609060101010101" pitchFamily="49" charset="-122"/>
                <a:cs typeface="Times New Roman" panose="02020603050405020304" pitchFamily="18" charset="0"/>
              </a:rPr>
              <a:t>n</a:t>
            </a:r>
            <a:r>
              <a:rPr lang="en-US" altLang="zh-CN" smtClean="0">
                <a:solidFill>
                  <a:srgbClr val="FF0000"/>
                </a:solidFill>
                <a:ea typeface="楷体" panose="02010609060101010101" pitchFamily="49" charset="-122"/>
                <a:cs typeface="Times New Roman" panose="02020603050405020304" pitchFamily="18" charset="0"/>
              </a:rPr>
              <a:t>) = O(</a:t>
            </a:r>
            <a:r>
              <a:rPr lang="en-US" altLang="zh-CN" i="1" smtClean="0">
                <a:solidFill>
                  <a:srgbClr val="FF0000"/>
                </a:solidFill>
                <a:ea typeface="楷体" panose="02010609060101010101" pitchFamily="49" charset="-122"/>
                <a:cs typeface="Times New Roman" panose="02020603050405020304" pitchFamily="18" charset="0"/>
              </a:rPr>
              <a:t>f</a:t>
            </a:r>
            <a:r>
              <a:rPr lang="en-US" altLang="zh-CN" smtClean="0">
                <a:solidFill>
                  <a:srgbClr val="FF0000"/>
                </a:solidFill>
                <a:ea typeface="楷体" panose="02010609060101010101" pitchFamily="49" charset="-122"/>
                <a:cs typeface="Times New Roman" panose="02020603050405020304" pitchFamily="18" charset="0"/>
              </a:rPr>
              <a:t>(</a:t>
            </a:r>
            <a:r>
              <a:rPr lang="en-US" altLang="zh-CN" i="1" smtClean="0">
                <a:solidFill>
                  <a:srgbClr val="FF0000"/>
                </a:solidFill>
                <a:ea typeface="楷体" panose="02010609060101010101" pitchFamily="49" charset="-122"/>
                <a:cs typeface="Times New Roman" panose="02020603050405020304" pitchFamily="18" charset="0"/>
              </a:rPr>
              <a:t>n</a:t>
            </a:r>
            <a:r>
              <a:rPr lang="en-US" altLang="zh-CN" dirty="0">
                <a:solidFill>
                  <a:srgbClr val="FF0000"/>
                </a:solidFill>
                <a:ea typeface="楷体" panose="02010609060101010101" pitchFamily="49" charset="-122"/>
                <a:cs typeface="Times New Roman" panose="02020603050405020304" pitchFamily="18" charset="0"/>
              </a:rPr>
              <a:t>))</a:t>
            </a:r>
          </a:p>
        </p:txBody>
      </p:sp>
      <p:sp>
        <p:nvSpPr>
          <p:cNvPr id="214021" name="Text Box 5"/>
          <p:cNvSpPr txBox="1">
            <a:spLocks noChangeArrowheads="1"/>
          </p:cNvSpPr>
          <p:nvPr/>
        </p:nvSpPr>
        <p:spPr bwMode="auto">
          <a:xfrm>
            <a:off x="611188" y="285728"/>
            <a:ext cx="5746762" cy="472309"/>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smtClean="0">
                <a:solidFill>
                  <a:srgbClr val="FF3300"/>
                </a:solidFill>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FF3300"/>
                </a:solidFill>
                <a:ea typeface="楷体" panose="02010609060101010101" pitchFamily="49" charset="-122"/>
                <a:cs typeface="Times New Roman" panose="02020603050405020304" pitchFamily="18" charset="0"/>
              </a:rPr>
              <a:t>算法</a:t>
            </a:r>
            <a:r>
              <a:rPr lang="zh-CN" altLang="en-US" dirty="0">
                <a:solidFill>
                  <a:srgbClr val="FF3300"/>
                </a:solidFill>
                <a:ea typeface="楷体" panose="02010609060101010101" pitchFamily="49" charset="-122"/>
                <a:cs typeface="Times New Roman" panose="02020603050405020304" pitchFamily="18" charset="0"/>
              </a:rPr>
              <a:t>的执行时间用时间复杂度来表示</a:t>
            </a:r>
          </a:p>
        </p:txBody>
      </p:sp>
      <p:sp>
        <p:nvSpPr>
          <p:cNvPr id="4" name="Text Box 2"/>
          <p:cNvSpPr txBox="1">
            <a:spLocks noChangeArrowheads="1"/>
          </p:cNvSpPr>
          <p:nvPr/>
        </p:nvSpPr>
        <p:spPr bwMode="auto">
          <a:xfrm>
            <a:off x="395288" y="2169375"/>
            <a:ext cx="8305800" cy="830997"/>
          </a:xfrm>
          <a:prstGeom prst="rect">
            <a:avLst/>
          </a:prstGeom>
          <a:noFill/>
          <a:ln w="9525">
            <a:noFill/>
            <a:miter lim="800000"/>
          </a:ln>
          <a:effectLst/>
        </p:spPr>
        <p:txBody>
          <a:bodyPr>
            <a:spAutoFit/>
          </a:bodyPr>
          <a:lstStyle/>
          <a:p>
            <a:pPr algn="just">
              <a:lnSpc>
                <a:spcPct val="100000"/>
              </a:lnSpc>
            </a:pPr>
            <a:r>
              <a:rPr lang="en-US" altLang="zh-CN" dirty="0">
                <a:solidFill>
                  <a:srgbClr val="0000FF"/>
                </a:solidFill>
                <a:ea typeface="楷体" panose="02010609060101010101" pitchFamily="49" charset="-122"/>
                <a:cs typeface="Times New Roman" panose="02020603050405020304" pitchFamily="18" charset="0"/>
              </a:rPr>
              <a:t>  </a:t>
            </a:r>
            <a:r>
              <a:rPr lang="en-US" altLang="zh-CN"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记号</a:t>
            </a:r>
            <a:r>
              <a:rPr lang="zh-CN" altLang="en-US">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O</a:t>
            </a:r>
            <a:r>
              <a:rPr lang="zh-CN" altLang="en-US" smtClean="0">
                <a:solidFill>
                  <a:srgbClr val="0000FF"/>
                </a:solidFill>
                <a:ea typeface="楷体" panose="02010609060101010101" pitchFamily="49" charset="-122"/>
                <a:cs typeface="Times New Roman" panose="02020603050405020304" pitchFamily="18" charset="0"/>
              </a:rPr>
              <a:t>”读</a:t>
            </a:r>
            <a:r>
              <a:rPr lang="zh-CN" altLang="en-US" dirty="0">
                <a:solidFill>
                  <a:srgbClr val="0000FF"/>
                </a:solidFill>
                <a:ea typeface="楷体" panose="02010609060101010101" pitchFamily="49" charset="-122"/>
                <a:cs typeface="Times New Roman" panose="02020603050405020304" pitchFamily="18" charset="0"/>
              </a:rPr>
              <a:t>作“</a:t>
            </a:r>
            <a:r>
              <a:rPr lang="zh-CN" altLang="en-US">
                <a:solidFill>
                  <a:srgbClr val="FF00FF"/>
                </a:solidFill>
                <a:ea typeface="楷体" panose="02010609060101010101" pitchFamily="49" charset="-122"/>
                <a:cs typeface="Times New Roman" panose="02020603050405020304" pitchFamily="18" charset="0"/>
              </a:rPr>
              <a:t>大</a:t>
            </a:r>
            <a:r>
              <a:rPr lang="en-US" altLang="zh-CN" smtClean="0">
                <a:solidFill>
                  <a:srgbClr val="FF00FF"/>
                </a:solidFill>
                <a:ea typeface="楷体" panose="02010609060101010101" pitchFamily="49" charset="-122"/>
                <a:cs typeface="Times New Roman" panose="02020603050405020304" pitchFamily="18" charset="0"/>
              </a:rPr>
              <a:t>O</a:t>
            </a:r>
            <a:r>
              <a:rPr lang="zh-CN" altLang="en-US" smtClean="0">
                <a:solidFill>
                  <a:srgbClr val="0000FF"/>
                </a:solidFill>
                <a:ea typeface="楷体" panose="02010609060101010101" pitchFamily="49" charset="-122"/>
                <a:cs typeface="Times New Roman" panose="02020603050405020304" pitchFamily="18" charset="0"/>
              </a:rPr>
              <a:t>”，它</a:t>
            </a:r>
            <a:r>
              <a:rPr lang="zh-CN" altLang="en-US" dirty="0">
                <a:solidFill>
                  <a:srgbClr val="0000FF"/>
                </a:solidFill>
                <a:ea typeface="楷体" panose="02010609060101010101" pitchFamily="49" charset="-122"/>
                <a:cs typeface="Times New Roman" panose="02020603050405020304" pitchFamily="18" charset="0"/>
              </a:rPr>
              <a:t>表示随问题规模</a:t>
            </a:r>
            <a:r>
              <a:rPr lang="en-US" altLang="zh-CN" i="1" dirty="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的增大算法执行时间的增长率和</a:t>
            </a:r>
            <a:r>
              <a:rPr lang="en-US" altLang="zh-CN" i="1" dirty="0">
                <a:solidFill>
                  <a:srgbClr val="0000FF"/>
                </a:solidFill>
                <a:ea typeface="楷体" panose="02010609060101010101" pitchFamily="49" charset="-122"/>
                <a:cs typeface="Times New Roman" panose="02020603050405020304" pitchFamily="18" charset="0"/>
              </a:rPr>
              <a:t>f</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的</a:t>
            </a:r>
            <a:r>
              <a:rPr lang="zh-CN" altLang="en-US" dirty="0">
                <a:solidFill>
                  <a:srgbClr val="FF00FF"/>
                </a:solidFill>
                <a:ea typeface="楷体" panose="02010609060101010101" pitchFamily="49" charset="-122"/>
                <a:cs typeface="Times New Roman" panose="02020603050405020304" pitchFamily="18" charset="0"/>
              </a:rPr>
              <a:t>增长率</a:t>
            </a:r>
            <a:r>
              <a:rPr lang="zh-CN" altLang="en-US">
                <a:solidFill>
                  <a:srgbClr val="FF00FF"/>
                </a:solidFill>
                <a:ea typeface="楷体" panose="02010609060101010101" pitchFamily="49" charset="-122"/>
                <a:cs typeface="Times New Roman" panose="02020603050405020304" pitchFamily="18" charset="0"/>
              </a:rPr>
              <a:t>相同</a:t>
            </a:r>
            <a:r>
              <a:rPr lang="zh-CN" altLang="en-US" smtClean="0">
                <a:solidFill>
                  <a:srgbClr val="0000FF"/>
                </a:solidFill>
                <a:ea typeface="楷体" panose="02010609060101010101" pitchFamily="49" charset="-122"/>
                <a:cs typeface="Times New Roman" panose="02020603050405020304" pitchFamily="18" charset="0"/>
              </a:rPr>
              <a:t>。 </a:t>
            </a:r>
            <a:r>
              <a:rPr lang="zh-CN" altLang="en-US" smtClean="0">
                <a:solidFill>
                  <a:srgbClr val="6600CC"/>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Wingdings" panose="05000000000000000000"/>
              </a:rPr>
              <a:t></a:t>
            </a:r>
            <a:r>
              <a:rPr lang="zh-CN" altLang="en-US"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mtClean="0">
                <a:solidFill>
                  <a:srgbClr val="FF0000"/>
                </a:solidFill>
                <a:ea typeface="楷体" panose="02010609060101010101" pitchFamily="49" charset="-122"/>
                <a:cs typeface="Times New Roman" panose="02020603050405020304" pitchFamily="18" charset="0"/>
                <a:sym typeface="Wingdings" panose="05000000000000000000"/>
              </a:rPr>
              <a:t>趋势分析</a:t>
            </a:r>
            <a:endParaRPr lang="en-US" altLang="zh-CN" dirty="0">
              <a:solidFill>
                <a:srgbClr val="FF0000"/>
              </a:solidFill>
              <a:ea typeface="楷体" panose="02010609060101010101" pitchFamily="49" charset="-122"/>
              <a:cs typeface="Times New Roman" panose="02020603050405020304" pitchFamily="18" charset="0"/>
            </a:endParaRPr>
          </a:p>
        </p:txBody>
      </p:sp>
      <p:grpSp>
        <p:nvGrpSpPr>
          <p:cNvPr id="16" name="组合 15"/>
          <p:cNvGrpSpPr/>
          <p:nvPr/>
        </p:nvGrpSpPr>
        <p:grpSpPr>
          <a:xfrm>
            <a:off x="1714480" y="3175000"/>
            <a:ext cx="6357982" cy="2897206"/>
            <a:chOff x="1714480" y="3175000"/>
            <a:chExt cx="6357982" cy="2897206"/>
          </a:xfrm>
        </p:grpSpPr>
        <p:cxnSp>
          <p:nvCxnSpPr>
            <p:cNvPr id="8" name="直接箭头连接符 7"/>
            <p:cNvCxnSpPr/>
            <p:nvPr/>
          </p:nvCxnSpPr>
          <p:spPr>
            <a:xfrm flipV="1">
              <a:off x="1714480" y="5715016"/>
              <a:ext cx="585791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678629" y="4679165"/>
              <a:ext cx="278608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9322" y="4214818"/>
              <a:ext cx="714380" cy="430887"/>
            </a:xfrm>
            <a:prstGeom prst="rect">
              <a:avLst/>
            </a:prstGeom>
            <a:noFill/>
          </p:spPr>
          <p:txBody>
            <a:bodyPr wrap="square" rtlCol="0">
              <a:spAutoFit/>
            </a:bodyPr>
            <a:lstStyle/>
            <a:p>
              <a:r>
                <a:rPr lang="en-US" altLang="zh-CN" sz="2000" dirty="0" smtClean="0">
                  <a:solidFill>
                    <a:srgbClr val="0000FF"/>
                  </a:solidFill>
                </a:rPr>
                <a:t>T(</a:t>
              </a:r>
              <a:r>
                <a:rPr lang="en-US" altLang="zh-CN" sz="2000" i="1" dirty="0" smtClean="0">
                  <a:solidFill>
                    <a:srgbClr val="0000FF"/>
                  </a:solidFill>
                </a:rPr>
                <a:t>n</a:t>
              </a:r>
              <a:r>
                <a:rPr lang="en-US" altLang="zh-CN" sz="2000" dirty="0" smtClean="0">
                  <a:solidFill>
                    <a:srgbClr val="0000FF"/>
                  </a:solidFill>
                </a:rPr>
                <a:t>)</a:t>
              </a:r>
              <a:endParaRPr lang="zh-CN" altLang="en-US" sz="2000" dirty="0">
                <a:solidFill>
                  <a:srgbClr val="0000FF"/>
                </a:solidFill>
              </a:endParaRPr>
            </a:p>
          </p:txBody>
        </p:sp>
        <p:sp>
          <p:nvSpPr>
            <p:cNvPr id="12" name="TextBox 11"/>
            <p:cNvSpPr txBox="1"/>
            <p:nvPr/>
          </p:nvSpPr>
          <p:spPr>
            <a:xfrm>
              <a:off x="7572396" y="5498443"/>
              <a:ext cx="500066" cy="430887"/>
            </a:xfrm>
            <a:prstGeom prst="rect">
              <a:avLst/>
            </a:prstGeom>
            <a:noFill/>
          </p:spPr>
          <p:txBody>
            <a:bodyPr wrap="square" rtlCol="0">
              <a:spAutoFit/>
            </a:bodyPr>
            <a:lstStyle/>
            <a:p>
              <a:r>
                <a:rPr lang="en-US" altLang="zh-CN" sz="2000" i="1" dirty="0" smtClean="0">
                  <a:solidFill>
                    <a:srgbClr val="0000FF"/>
                  </a:solidFill>
                </a:rPr>
                <a:t>n</a:t>
              </a:r>
              <a:endParaRPr lang="zh-CN" altLang="en-US" sz="2000" dirty="0">
                <a:solidFill>
                  <a:srgbClr val="0000FF"/>
                </a:solidFill>
              </a:endParaRPr>
            </a:p>
          </p:txBody>
        </p:sp>
        <p:sp>
          <p:nvSpPr>
            <p:cNvPr id="13" name="任意多边形 12"/>
            <p:cNvSpPr/>
            <p:nvPr/>
          </p:nvSpPr>
          <p:spPr>
            <a:xfrm>
              <a:off x="1879600" y="3175000"/>
              <a:ext cx="4660900" cy="2247900"/>
            </a:xfrm>
            <a:custGeom>
              <a:avLst/>
              <a:gdLst>
                <a:gd name="connsiteX0" fmla="*/ 0 w 4660900"/>
                <a:gd name="connsiteY0" fmla="*/ 2247900 h 2247900"/>
                <a:gd name="connsiteX1" fmla="*/ 1587500 w 4660900"/>
                <a:gd name="connsiteY1" fmla="*/ 2032000 h 2247900"/>
                <a:gd name="connsiteX2" fmla="*/ 2794000 w 4660900"/>
                <a:gd name="connsiteY2" fmla="*/ 1358900 h 2247900"/>
                <a:gd name="connsiteX3" fmla="*/ 4025900 w 4660900"/>
                <a:gd name="connsiteY3" fmla="*/ 635000 h 2247900"/>
                <a:gd name="connsiteX4" fmla="*/ 4660900 w 4660900"/>
                <a:gd name="connsiteY4" fmla="*/ 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900" h="2247900">
                  <a:moveTo>
                    <a:pt x="0" y="2247900"/>
                  </a:moveTo>
                  <a:cubicBezTo>
                    <a:pt x="560916" y="2214033"/>
                    <a:pt x="1121833" y="2180167"/>
                    <a:pt x="1587500" y="2032000"/>
                  </a:cubicBezTo>
                  <a:cubicBezTo>
                    <a:pt x="2053167" y="1883833"/>
                    <a:pt x="2387600" y="1591733"/>
                    <a:pt x="2794000" y="1358900"/>
                  </a:cubicBezTo>
                  <a:cubicBezTo>
                    <a:pt x="3200400" y="1126067"/>
                    <a:pt x="3714750" y="861483"/>
                    <a:pt x="4025900" y="635000"/>
                  </a:cubicBezTo>
                  <a:cubicBezTo>
                    <a:pt x="4337050" y="408517"/>
                    <a:pt x="4498975" y="204258"/>
                    <a:pt x="4660900" y="0"/>
                  </a:cubicBezTo>
                </a:path>
              </a:pathLst>
            </a:custGeom>
            <a:ln w="28575">
              <a:solidFill>
                <a:srgbClr val="808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任意多边形 13"/>
            <p:cNvSpPr/>
            <p:nvPr/>
          </p:nvSpPr>
          <p:spPr>
            <a:xfrm>
              <a:off x="1879600" y="3771900"/>
              <a:ext cx="4978400" cy="1841500"/>
            </a:xfrm>
            <a:custGeom>
              <a:avLst/>
              <a:gdLst>
                <a:gd name="connsiteX0" fmla="*/ 0 w 4978400"/>
                <a:gd name="connsiteY0" fmla="*/ 1841500 h 1841500"/>
                <a:gd name="connsiteX1" fmla="*/ 1168400 w 4978400"/>
                <a:gd name="connsiteY1" fmla="*/ 1689100 h 1841500"/>
                <a:gd name="connsiteX2" fmla="*/ 2400300 w 4978400"/>
                <a:gd name="connsiteY2" fmla="*/ 1384300 h 1841500"/>
                <a:gd name="connsiteX3" fmla="*/ 3619500 w 4978400"/>
                <a:gd name="connsiteY3" fmla="*/ 698500 h 1841500"/>
                <a:gd name="connsiteX4" fmla="*/ 4978400 w 4978400"/>
                <a:gd name="connsiteY4" fmla="*/ 0 h 184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400" h="1841500">
                  <a:moveTo>
                    <a:pt x="0" y="1841500"/>
                  </a:moveTo>
                  <a:cubicBezTo>
                    <a:pt x="384175" y="1803400"/>
                    <a:pt x="768350" y="1765300"/>
                    <a:pt x="1168400" y="1689100"/>
                  </a:cubicBezTo>
                  <a:cubicBezTo>
                    <a:pt x="1568450" y="1612900"/>
                    <a:pt x="1991783" y="1549400"/>
                    <a:pt x="2400300" y="1384300"/>
                  </a:cubicBezTo>
                  <a:cubicBezTo>
                    <a:pt x="2808817" y="1219200"/>
                    <a:pt x="3189817" y="929217"/>
                    <a:pt x="3619500" y="698500"/>
                  </a:cubicBezTo>
                  <a:cubicBezTo>
                    <a:pt x="4049183" y="467783"/>
                    <a:pt x="4513791" y="233891"/>
                    <a:pt x="4978400" y="0"/>
                  </a:cubicBezTo>
                </a:path>
              </a:pathLst>
            </a:custGeom>
            <a:ln w="28575">
              <a:solidFill>
                <a:srgbClr val="0000FF"/>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5143504" y="3500438"/>
              <a:ext cx="714380" cy="406330"/>
            </a:xfrm>
            <a:prstGeom prst="rect">
              <a:avLst/>
            </a:prstGeom>
            <a:noFill/>
          </p:spPr>
          <p:txBody>
            <a:bodyPr wrap="square" rtlCol="0">
              <a:spAutoFit/>
            </a:bodyPr>
            <a:lstStyle/>
            <a:p>
              <a:r>
                <a:rPr lang="en-US" altLang="zh-CN" sz="2000" i="1" dirty="0" smtClean="0">
                  <a:solidFill>
                    <a:srgbClr val="808000"/>
                  </a:solidFill>
                </a:rPr>
                <a:t>f</a:t>
              </a:r>
              <a:r>
                <a:rPr lang="en-US" altLang="zh-CN" sz="2000" dirty="0" smtClean="0">
                  <a:solidFill>
                    <a:srgbClr val="808000"/>
                  </a:solidFill>
                </a:rPr>
                <a:t>(</a:t>
              </a:r>
              <a:r>
                <a:rPr lang="en-US" altLang="zh-CN" sz="2000" i="1" dirty="0" smtClean="0">
                  <a:solidFill>
                    <a:srgbClr val="808000"/>
                  </a:solidFill>
                </a:rPr>
                <a:t>n</a:t>
              </a:r>
              <a:r>
                <a:rPr lang="en-US" altLang="zh-CN" sz="2000" dirty="0" smtClean="0">
                  <a:solidFill>
                    <a:srgbClr val="808000"/>
                  </a:solidFill>
                </a:rPr>
                <a:t>)</a:t>
              </a:r>
              <a:endParaRPr lang="zh-CN" altLang="en-US" sz="2000" dirty="0">
                <a:solidFill>
                  <a:srgbClr val="808000"/>
                </a:solidFill>
              </a:endParaRPr>
            </a:p>
          </p:txBody>
        </p:sp>
      </p:grpSp>
      <p:sp>
        <p:nvSpPr>
          <p:cNvPr id="6" name="幻灯片编号占位符 5"/>
          <p:cNvSpPr>
            <a:spLocks noGrp="1"/>
          </p:cNvSpPr>
          <p:nvPr>
            <p:ph type="sldNum" sz="quarter" idx="12"/>
          </p:nvPr>
        </p:nvSpPr>
        <p:spPr/>
        <p:txBody>
          <a:bodyPr/>
          <a:lstStyle/>
          <a:p>
            <a:fld id="{7AF016A1-9F15-429F-9EFD-84004B73C732}" type="slidenum">
              <a:rPr lang="en-US" altLang="zh-CN" smtClean="0"/>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95288" y="357166"/>
            <a:ext cx="8305800" cy="22057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ts val="3400"/>
              </a:lnSpc>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形式定义为：</a:t>
            </a:r>
          </a:p>
          <a:p>
            <a:pPr algn="l">
              <a:lnSpc>
                <a:spcPts val="3400"/>
              </a:lnSpc>
            </a:pPr>
            <a:r>
              <a:rPr lang="en-US" altLang="zh-CN"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T(</a:t>
            </a:r>
            <a:r>
              <a:rPr lang="en-US" altLang="zh-CN"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O(</a:t>
            </a:r>
            <a:r>
              <a:rPr lang="en-US" altLang="zh-CN"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表示存在一个正的常数</a:t>
            </a:r>
            <a:r>
              <a:rPr lang="en-US" altLang="zh-CN"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得当</a:t>
            </a:r>
            <a:r>
              <a:rPr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a:solidFill>
                  <a:srgbClr val="0000FF"/>
                </a:solidFill>
                <a:latin typeface="Times New Roman" panose="02020603050405020304" pitchFamily="18" charset="0"/>
                <a:cs typeface="Times New Roman" panose="02020603050405020304" pitchFamily="18" charset="0"/>
              </a:rPr>
              <a:t>≥</a:t>
            </a:r>
            <a:r>
              <a:rPr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时都满足：</a:t>
            </a:r>
          </a:p>
          <a:p>
            <a:pPr algn="l">
              <a:lnSpc>
                <a:spcPts val="3400"/>
              </a:lnSpc>
            </a:pP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solidFill>
                  <a:srgbClr val="0000FF"/>
                </a:solidFill>
                <a:latin typeface="+mj-ea"/>
                <a:ea typeface="+mj-ea"/>
                <a:cs typeface="Times New Roman" panose="02020603050405020304" pitchFamily="18" charset="0"/>
              </a:rPr>
              <a:t>≤</a:t>
            </a:r>
            <a:r>
              <a:rPr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5" name="Line 7"/>
          <p:cNvSpPr>
            <a:spLocks noChangeShapeType="1"/>
          </p:cNvSpPr>
          <p:nvPr/>
        </p:nvSpPr>
        <p:spPr bwMode="auto">
          <a:xfrm flipV="1">
            <a:off x="4300563" y="2571744"/>
            <a:ext cx="0" cy="360363"/>
          </a:xfrm>
          <a:prstGeom prst="line">
            <a:avLst/>
          </a:prstGeom>
          <a:noFill/>
          <a:ln w="38100">
            <a:solidFill>
              <a:srgbClr val="C00000"/>
            </a:solidFill>
            <a:round/>
            <a:tailEnd type="triangle" w="med" len="med"/>
          </a:ln>
          <a:effectLst/>
        </p:spPr>
        <p:txBody>
          <a:bodyPr wrap="none" anchor="ctr">
            <a:spAutoFit/>
          </a:bodyPr>
          <a:lstStyle/>
          <a:p>
            <a:pPr algn="l"/>
            <a:endParaRPr lang="zh-CN" altLang="en-US" dirty="0"/>
          </a:p>
        </p:txBody>
      </p:sp>
      <p:sp>
        <p:nvSpPr>
          <p:cNvPr id="6" name="Text Box 8"/>
          <p:cNvSpPr txBox="1">
            <a:spLocks noChangeArrowheads="1"/>
          </p:cNvSpPr>
          <p:nvPr/>
        </p:nvSpPr>
        <p:spPr bwMode="auto">
          <a:xfrm>
            <a:off x="3189300" y="3070121"/>
            <a:ext cx="2382832" cy="430887"/>
          </a:xfrm>
          <a:prstGeom prst="rect">
            <a:avLst/>
          </a:prstGeom>
          <a:noFill/>
          <a:ln w="19050" algn="ctr">
            <a:noFill/>
            <a:miter lim="800000"/>
          </a:ln>
          <a:effectLst/>
        </p:spPr>
        <p:txBody>
          <a:bodyPr wrap="square">
            <a:spAutoFit/>
          </a:bodyPr>
          <a:lstStyle/>
          <a:p>
            <a:r>
              <a:rPr lang="en-US" altLang="zh-CN" sz="2000" i="1" dirty="0" smtClean="0">
                <a:solidFill>
                  <a:srgbClr val="0000FF"/>
                </a:solidFill>
                <a:ea typeface="楷体" panose="02010609060101010101" pitchFamily="49" charset="-122"/>
                <a:cs typeface="Times New Roman" panose="02020603050405020304" pitchFamily="18" charset="0"/>
              </a:rPr>
              <a:t>f</a:t>
            </a:r>
            <a:r>
              <a:rPr lang="en-US" altLang="zh-CN" sz="2000" dirty="0" smtClean="0">
                <a:solidFill>
                  <a:srgbClr val="0000FF"/>
                </a:solidFill>
                <a:ea typeface="楷体" panose="02010609060101010101" pitchFamily="49" charset="-122"/>
                <a:cs typeface="Times New Roman" panose="02020603050405020304" pitchFamily="18" charset="0"/>
              </a:rPr>
              <a:t>(</a:t>
            </a:r>
            <a:r>
              <a:rPr lang="en-US" altLang="zh-CN" sz="2000" i="1" dirty="0" smtClean="0">
                <a:solidFill>
                  <a:srgbClr val="0000FF"/>
                </a:solidFill>
                <a:ea typeface="楷体" panose="02010609060101010101" pitchFamily="49" charset="-122"/>
                <a:cs typeface="Times New Roman" panose="02020603050405020304" pitchFamily="18" charset="0"/>
              </a:rPr>
              <a:t>n</a:t>
            </a:r>
            <a:r>
              <a:rPr lang="en-US" altLang="zh-CN" sz="2000" dirty="0" smtClean="0">
                <a:solidFill>
                  <a:srgbClr val="0000FF"/>
                </a:solidFill>
                <a:ea typeface="楷体" panose="02010609060101010101" pitchFamily="49" charset="-122"/>
                <a:cs typeface="Times New Roman" panose="02020603050405020304" pitchFamily="18" charset="0"/>
              </a:rPr>
              <a:t>)</a:t>
            </a:r>
            <a:r>
              <a:rPr lang="zh-CN" altLang="en-US" sz="2000" dirty="0" smtClean="0">
                <a:solidFill>
                  <a:srgbClr val="0000FF"/>
                </a:solidFill>
                <a:ea typeface="楷体" panose="02010609060101010101" pitchFamily="49" charset="-122"/>
                <a:cs typeface="Times New Roman" panose="02020603050405020304" pitchFamily="18" charset="0"/>
              </a:rPr>
              <a:t>是</a:t>
            </a:r>
            <a:r>
              <a:rPr lang="en-US" altLang="zh-CN" sz="2000" dirty="0" smtClean="0">
                <a:solidFill>
                  <a:srgbClr val="0000FF"/>
                </a:solidFill>
                <a:ea typeface="楷体" panose="02010609060101010101" pitchFamily="49" charset="-122"/>
                <a:cs typeface="Times New Roman" panose="02020603050405020304" pitchFamily="18" charset="0"/>
              </a:rPr>
              <a:t>T(</a:t>
            </a:r>
            <a:r>
              <a:rPr lang="en-US" altLang="zh-CN" sz="2000" i="1" dirty="0" smtClean="0">
                <a:solidFill>
                  <a:srgbClr val="0000FF"/>
                </a:solidFill>
                <a:ea typeface="楷体" panose="02010609060101010101" pitchFamily="49" charset="-122"/>
                <a:cs typeface="Times New Roman" panose="02020603050405020304" pitchFamily="18" charset="0"/>
              </a:rPr>
              <a:t>n</a:t>
            </a:r>
            <a:r>
              <a:rPr lang="en-US" altLang="zh-CN" sz="2000" dirty="0" smtClean="0">
                <a:solidFill>
                  <a:srgbClr val="0000FF"/>
                </a:solidFill>
                <a:ea typeface="楷体" panose="02010609060101010101" pitchFamily="49" charset="-122"/>
                <a:cs typeface="Times New Roman" panose="02020603050405020304" pitchFamily="18" charset="0"/>
              </a:rPr>
              <a:t>)</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en-US" sz="2000" dirty="0">
                <a:solidFill>
                  <a:srgbClr val="0000FF"/>
                </a:solidFill>
                <a:ea typeface="楷体" panose="02010609060101010101" pitchFamily="49" charset="-122"/>
                <a:cs typeface="Times New Roman" panose="02020603050405020304" pitchFamily="18" charset="0"/>
              </a:rPr>
              <a:t>上界</a:t>
            </a:r>
          </a:p>
        </p:txBody>
      </p:sp>
      <p:sp>
        <p:nvSpPr>
          <p:cNvPr id="8" name="Line 7"/>
          <p:cNvSpPr>
            <a:spLocks noChangeShapeType="1"/>
          </p:cNvSpPr>
          <p:nvPr/>
        </p:nvSpPr>
        <p:spPr bwMode="auto">
          <a:xfrm flipV="1">
            <a:off x="3586183" y="3572693"/>
            <a:ext cx="0" cy="360363"/>
          </a:xfrm>
          <a:prstGeom prst="line">
            <a:avLst/>
          </a:prstGeom>
          <a:noFill/>
          <a:ln w="38100">
            <a:solidFill>
              <a:srgbClr val="C00000"/>
            </a:solidFill>
            <a:round/>
            <a:tailEnd type="triangle" w="med" len="med"/>
          </a:ln>
          <a:effectLst/>
        </p:spPr>
        <p:txBody>
          <a:bodyPr wrap="none" anchor="ctr">
            <a:spAutoFit/>
          </a:bodyPr>
          <a:lstStyle/>
          <a:p>
            <a:endParaRPr lang="zh-CN" altLang="en-US"/>
          </a:p>
        </p:txBody>
      </p:sp>
      <p:sp>
        <p:nvSpPr>
          <p:cNvPr id="9" name="Text Box 8"/>
          <p:cNvSpPr txBox="1">
            <a:spLocks noChangeArrowheads="1"/>
          </p:cNvSpPr>
          <p:nvPr/>
        </p:nvSpPr>
        <p:spPr bwMode="auto">
          <a:xfrm>
            <a:off x="1928794" y="3955703"/>
            <a:ext cx="3597278" cy="769441"/>
          </a:xfrm>
          <a:prstGeom prst="rect">
            <a:avLst/>
          </a:prstGeom>
          <a:noFill/>
          <a:ln w="19050" algn="ctr">
            <a:noFill/>
            <a:miter lim="800000"/>
          </a:ln>
          <a:effectLst/>
        </p:spPr>
        <p:txBody>
          <a:bodyPr wrap="square">
            <a:spAutoFit/>
          </a:bodyPr>
          <a:lstStyle/>
          <a:p>
            <a:r>
              <a:rPr lang="zh-CN" altLang="en-US" sz="2000" dirty="0" smtClean="0">
                <a:solidFill>
                  <a:srgbClr val="0000FF"/>
                </a:solidFill>
                <a:latin typeface="楷体" panose="02010609060101010101" pitchFamily="49" charset="-122"/>
                <a:ea typeface="楷体" panose="02010609060101010101" pitchFamily="49" charset="-122"/>
              </a:rPr>
              <a:t>这种上界可能很多，通常取最接近的上界，即</a:t>
            </a:r>
            <a:r>
              <a:rPr lang="zh-CN" altLang="en-US" sz="2000" dirty="0" smtClean="0">
                <a:solidFill>
                  <a:srgbClr val="FF00FF"/>
                </a:solidFill>
                <a:latin typeface="楷体" panose="02010609060101010101" pitchFamily="49" charset="-122"/>
                <a:ea typeface="楷体" panose="02010609060101010101" pitchFamily="49" charset="-122"/>
              </a:rPr>
              <a:t>紧凑上界</a:t>
            </a:r>
            <a:endParaRPr lang="zh-CN" altLang="en-US" sz="2000" dirty="0">
              <a:solidFill>
                <a:srgbClr val="FF00FF"/>
              </a:solidFill>
              <a:latin typeface="楷体" panose="02010609060101010101" pitchFamily="49" charset="-122"/>
              <a:ea typeface="楷体" panose="02010609060101010101" pitchFamily="49" charset="-122"/>
            </a:endParaRPr>
          </a:p>
        </p:txBody>
      </p:sp>
      <p:grpSp>
        <p:nvGrpSpPr>
          <p:cNvPr id="19" name="组合 18"/>
          <p:cNvGrpSpPr/>
          <p:nvPr/>
        </p:nvGrpSpPr>
        <p:grpSpPr>
          <a:xfrm>
            <a:off x="1285852" y="4857760"/>
            <a:ext cx="4500594" cy="1049207"/>
            <a:chOff x="714348" y="4857760"/>
            <a:chExt cx="4500594" cy="1049207"/>
          </a:xfrm>
        </p:grpSpPr>
        <p:sp>
          <p:nvSpPr>
            <p:cNvPr id="10" name="TextBox 9"/>
            <p:cNvSpPr txBox="1"/>
            <p:nvPr/>
          </p:nvSpPr>
          <p:spPr>
            <a:xfrm>
              <a:off x="714348" y="4857760"/>
              <a:ext cx="1928826" cy="498598"/>
            </a:xfrm>
            <a:prstGeom prst="rect">
              <a:avLst/>
            </a:prstGeom>
            <a:noFill/>
          </p:spPr>
          <p:txBody>
            <a:bodyPr wrap="square" rtlCol="0">
              <a:spAutoFit/>
            </a:bodyPr>
            <a:lstStyle/>
            <a:p>
              <a:pPr algn="l"/>
              <a:r>
                <a:rPr lang="zh-CN" altLang="en-US" smtClean="0">
                  <a:solidFill>
                    <a:srgbClr val="0000FF"/>
                  </a:solidFill>
                  <a:latin typeface="楷体" panose="02010609060101010101" pitchFamily="49" charset="-122"/>
                  <a:ea typeface="楷体" panose="02010609060101010101" pitchFamily="49" charset="-122"/>
                </a:rPr>
                <a:t>大致情况：</a:t>
              </a:r>
              <a:endParaRPr lang="zh-CN" altLang="en-US">
                <a:solidFill>
                  <a:srgbClr val="0000FF"/>
                </a:solidFill>
                <a:latin typeface="楷体" panose="02010609060101010101" pitchFamily="49" charset="-122"/>
                <a:ea typeface="楷体" panose="02010609060101010101" pitchFamily="49" charset="-122"/>
              </a:endParaRPr>
            </a:p>
          </p:txBody>
        </p:sp>
        <p:sp>
          <p:nvSpPr>
            <p:cNvPr id="11" name="TextBox 10"/>
            <p:cNvSpPr txBox="1"/>
            <p:nvPr/>
          </p:nvSpPr>
          <p:spPr>
            <a:xfrm>
              <a:off x="2571736" y="5143512"/>
              <a:ext cx="857256" cy="406265"/>
            </a:xfrm>
            <a:prstGeom prst="rect">
              <a:avLst/>
            </a:prstGeom>
            <a:noFill/>
          </p:spPr>
          <p:txBody>
            <a:bodyPr wrap="square" lIns="0" tIns="0" rIns="0" bIns="0" rtlCol="0">
              <a:spAutoFit/>
            </a:bodyPr>
            <a:lstStyle/>
            <a:p>
              <a:r>
                <a:rPr lang="en-US" altLang="zh-CN" smtClean="0">
                  <a:solidFill>
                    <a:srgbClr val="0000FF"/>
                  </a:solidFill>
                </a:rPr>
                <a:t>lim</a:t>
              </a:r>
              <a:endParaRPr lang="zh-CN" altLang="en-US">
                <a:solidFill>
                  <a:srgbClr val="0000FF"/>
                </a:solidFill>
              </a:endParaRPr>
            </a:p>
          </p:txBody>
        </p:sp>
        <p:sp>
          <p:nvSpPr>
            <p:cNvPr id="12" name="TextBox 11"/>
            <p:cNvSpPr txBox="1"/>
            <p:nvPr/>
          </p:nvSpPr>
          <p:spPr>
            <a:xfrm>
              <a:off x="2786050" y="5523065"/>
              <a:ext cx="571504" cy="270843"/>
            </a:xfrm>
            <a:prstGeom prst="rect">
              <a:avLst/>
            </a:prstGeom>
            <a:noFill/>
          </p:spPr>
          <p:txBody>
            <a:bodyPr wrap="square" lIns="0" tIns="0" rIns="0" bIns="0" rtlCol="0">
              <a:spAutoFit/>
            </a:bodyPr>
            <a:lstStyle/>
            <a:p>
              <a:pPr algn="l"/>
              <a:r>
                <a:rPr lang="en-US" altLang="zh-CN" sz="1600" i="1" smtClean="0">
                  <a:solidFill>
                    <a:srgbClr val="0000FF"/>
                  </a:solidFill>
                </a:rPr>
                <a:t>n</a:t>
              </a:r>
              <a:r>
                <a:rPr lang="zh-CN" altLang="en-US" sz="1600" smtClean="0">
                  <a:solidFill>
                    <a:srgbClr val="0000FF"/>
                  </a:solidFill>
                </a:rPr>
                <a:t>→ ∞ </a:t>
              </a:r>
              <a:endParaRPr lang="zh-CN" altLang="en-US" sz="1600">
                <a:solidFill>
                  <a:srgbClr val="0000FF"/>
                </a:solidFill>
              </a:endParaRPr>
            </a:p>
          </p:txBody>
        </p:sp>
        <p:sp>
          <p:nvSpPr>
            <p:cNvPr id="14" name="TextBox 13"/>
            <p:cNvSpPr txBox="1"/>
            <p:nvPr/>
          </p:nvSpPr>
          <p:spPr>
            <a:xfrm>
              <a:off x="3357554" y="4980992"/>
              <a:ext cx="857256" cy="376834"/>
            </a:xfrm>
            <a:prstGeom prst="rect">
              <a:avLst/>
            </a:prstGeom>
            <a:noFill/>
          </p:spPr>
          <p:txBody>
            <a:bodyPr wrap="square" lIns="0" tIns="0" rIns="0" bIns="0" rtlCol="0">
              <a:spAutoFit/>
            </a:bodyPr>
            <a:lstStyle/>
            <a:p>
              <a:r>
                <a:rPr lang="en-US" altLang="zh-CN" i="1" dirty="0" smtClean="0">
                  <a:solidFill>
                    <a:srgbClr val="0000FF"/>
                  </a:solidFill>
                </a:rPr>
                <a:t>T</a:t>
              </a:r>
              <a:r>
                <a:rPr lang="en-US" altLang="zh-CN" dirty="0" smtClean="0">
                  <a:solidFill>
                    <a:srgbClr val="0000FF"/>
                  </a:solidFill>
                </a:rPr>
                <a:t>(</a:t>
              </a:r>
              <a:r>
                <a:rPr lang="en-US" altLang="zh-CN" i="1" dirty="0" smtClean="0">
                  <a:solidFill>
                    <a:srgbClr val="0000FF"/>
                  </a:solidFill>
                </a:rPr>
                <a:t>n</a:t>
              </a:r>
              <a:r>
                <a:rPr lang="en-US" altLang="zh-CN" dirty="0" smtClean="0">
                  <a:solidFill>
                    <a:srgbClr val="0000FF"/>
                  </a:solidFill>
                </a:rPr>
                <a:t>)</a:t>
              </a:r>
              <a:endParaRPr lang="zh-CN" altLang="en-US" dirty="0">
                <a:solidFill>
                  <a:srgbClr val="0000FF"/>
                </a:solidFill>
              </a:endParaRPr>
            </a:p>
          </p:txBody>
        </p:sp>
        <p:sp>
          <p:nvSpPr>
            <p:cNvPr id="15" name="TextBox 14"/>
            <p:cNvSpPr txBox="1"/>
            <p:nvPr/>
          </p:nvSpPr>
          <p:spPr>
            <a:xfrm>
              <a:off x="3357554" y="5500702"/>
              <a:ext cx="857256" cy="406265"/>
            </a:xfrm>
            <a:prstGeom prst="rect">
              <a:avLst/>
            </a:prstGeom>
            <a:noFill/>
          </p:spPr>
          <p:txBody>
            <a:bodyPr wrap="square" lIns="0" tIns="0" rIns="0" bIns="0" rtlCol="0">
              <a:spAutoFit/>
            </a:bodyPr>
            <a:lstStyle/>
            <a:p>
              <a:r>
                <a:rPr lang="en-US" altLang="zh-CN" i="1" smtClean="0">
                  <a:solidFill>
                    <a:srgbClr val="0000FF"/>
                  </a:solidFill>
                </a:rPr>
                <a:t>f</a:t>
              </a:r>
              <a:r>
                <a:rPr lang="en-US" altLang="zh-CN" smtClean="0">
                  <a:solidFill>
                    <a:srgbClr val="0000FF"/>
                  </a:solidFill>
                </a:rPr>
                <a:t>(</a:t>
              </a:r>
              <a:r>
                <a:rPr lang="en-US" altLang="zh-CN" i="1" smtClean="0">
                  <a:solidFill>
                    <a:srgbClr val="0000FF"/>
                  </a:solidFill>
                </a:rPr>
                <a:t>n</a:t>
              </a:r>
              <a:r>
                <a:rPr lang="en-US" altLang="zh-CN" smtClean="0">
                  <a:solidFill>
                    <a:srgbClr val="0000FF"/>
                  </a:solidFill>
                </a:rPr>
                <a:t>)</a:t>
              </a:r>
              <a:endParaRPr lang="zh-CN" altLang="en-US">
                <a:solidFill>
                  <a:srgbClr val="0000FF"/>
                </a:solidFill>
              </a:endParaRPr>
            </a:p>
          </p:txBody>
        </p:sp>
        <p:cxnSp>
          <p:nvCxnSpPr>
            <p:cNvPr id="17" name="直接连接符 16"/>
            <p:cNvCxnSpPr/>
            <p:nvPr/>
          </p:nvCxnSpPr>
          <p:spPr>
            <a:xfrm>
              <a:off x="3500430" y="5429264"/>
              <a:ext cx="57150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71934" y="5214950"/>
              <a:ext cx="1143008" cy="376834"/>
            </a:xfrm>
            <a:prstGeom prst="rect">
              <a:avLst/>
            </a:prstGeom>
            <a:noFill/>
          </p:spPr>
          <p:txBody>
            <a:bodyPr wrap="square" lIns="0" tIns="0" rIns="0" bIns="0" rtlCol="0">
              <a:spAutoFit/>
            </a:bodyPr>
            <a:lstStyle/>
            <a:p>
              <a:r>
                <a:rPr lang="en-US" altLang="zh-CN" i="1" smtClean="0">
                  <a:solidFill>
                    <a:srgbClr val="0000FF"/>
                  </a:solidFill>
                </a:rPr>
                <a:t>=  M</a:t>
              </a:r>
              <a:endParaRPr lang="zh-CN" altLang="en-US">
                <a:solidFill>
                  <a:srgbClr val="0000FF"/>
                </a:solidFill>
              </a:endParaRPr>
            </a:p>
          </p:txBody>
        </p:sp>
      </p:grpSp>
      <p:sp>
        <p:nvSpPr>
          <p:cNvPr id="13" name="幻灯片编号占位符 12"/>
          <p:cNvSpPr>
            <a:spLocks noGrp="1"/>
          </p:cNvSpPr>
          <p:nvPr>
            <p:ph type="sldNum" sz="quarter" idx="12"/>
          </p:nvPr>
        </p:nvSpPr>
        <p:spPr/>
        <p:txBody>
          <a:bodyPr/>
          <a:lstStyle/>
          <a:p>
            <a:fld id="{7AF016A1-9F15-429F-9EFD-84004B73C732}" type="slidenum">
              <a:rPr lang="en-US" altLang="zh-CN" smtClean="0"/>
              <a:t>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571472" y="1857364"/>
            <a:ext cx="8001056" cy="1532727"/>
          </a:xfrm>
          <a:prstGeom prst="rect">
            <a:avLst/>
          </a:prstGeom>
          <a:noFill/>
          <a:ln w="9525">
            <a:noFill/>
            <a:miter lim="800000"/>
          </a:ln>
          <a:effectLst/>
        </p:spPr>
        <p:txBody>
          <a:bodyPr wrap="square">
            <a:spAutoFit/>
          </a:bodyPr>
          <a:lstStyle/>
          <a:p>
            <a:pPr algn="l">
              <a:lnSpc>
                <a:spcPct val="130000"/>
              </a:lnSpc>
              <a:spcBef>
                <a:spcPct val="0"/>
              </a:spcBef>
            </a:pPr>
            <a:r>
              <a:rPr lang="en-US" altLang="zh-CN" dirty="0">
                <a:solidFill>
                  <a:srgbClr val="FF3300"/>
                </a:solidFill>
                <a:ea typeface="楷体" panose="02010609060101010101" pitchFamily="49" charset="-122"/>
                <a:cs typeface="Times New Roman" panose="02020603050405020304" pitchFamily="18" charset="0"/>
              </a:rPr>
              <a:t>       </a:t>
            </a:r>
            <a:r>
              <a:rPr lang="zh-CN" altLang="en-US" dirty="0">
                <a:solidFill>
                  <a:srgbClr val="0000FF"/>
                </a:solidFill>
                <a:ea typeface="楷体" panose="02010609060101010101" pitchFamily="49" charset="-122"/>
                <a:cs typeface="Times New Roman" panose="02020603050405020304" pitchFamily="18" charset="0"/>
              </a:rPr>
              <a:t>也就是只求出</a:t>
            </a:r>
            <a:r>
              <a:rPr lang="en-US" altLang="zh-CN" dirty="0">
                <a:solidFill>
                  <a:srgbClr val="0000FF"/>
                </a:solidFill>
                <a:ea typeface="楷体" panose="02010609060101010101" pitchFamily="49" charset="-122"/>
                <a:cs typeface="Times New Roman" panose="02020603050405020304" pitchFamily="18" charset="0"/>
              </a:rPr>
              <a:t>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的</a:t>
            </a:r>
            <a:r>
              <a:rPr lang="zh-CN" altLang="en-US">
                <a:solidFill>
                  <a:srgbClr val="0000FF"/>
                </a:solidFill>
                <a:ea typeface="楷体" panose="02010609060101010101" pitchFamily="49" charset="-122"/>
                <a:cs typeface="Times New Roman" panose="02020603050405020304" pitchFamily="18" charset="0"/>
              </a:rPr>
              <a:t>最高</a:t>
            </a:r>
            <a:r>
              <a:rPr lang="zh-CN" altLang="en-US" smtClean="0">
                <a:solidFill>
                  <a:srgbClr val="0000FF"/>
                </a:solidFill>
                <a:ea typeface="楷体" panose="02010609060101010101" pitchFamily="49" charset="-122"/>
                <a:cs typeface="Times New Roman" panose="02020603050405020304" pitchFamily="18" charset="0"/>
              </a:rPr>
              <a:t>阶，忽略</a:t>
            </a:r>
            <a:r>
              <a:rPr lang="zh-CN" altLang="en-US" dirty="0">
                <a:solidFill>
                  <a:srgbClr val="0000FF"/>
                </a:solidFill>
                <a:ea typeface="楷体" panose="02010609060101010101" pitchFamily="49" charset="-122"/>
                <a:cs typeface="Times New Roman" panose="02020603050405020304" pitchFamily="18" charset="0"/>
              </a:rPr>
              <a:t>其低阶项和</a:t>
            </a:r>
            <a:r>
              <a:rPr lang="zh-CN" altLang="en-US">
                <a:solidFill>
                  <a:srgbClr val="0000FF"/>
                </a:solidFill>
                <a:ea typeface="楷体" panose="02010609060101010101" pitchFamily="49" charset="-122"/>
                <a:cs typeface="Times New Roman" panose="02020603050405020304" pitchFamily="18" charset="0"/>
              </a:rPr>
              <a:t>常</a:t>
            </a:r>
            <a:r>
              <a:rPr lang="zh-CN" altLang="en-US" smtClean="0">
                <a:solidFill>
                  <a:srgbClr val="0000FF"/>
                </a:solidFill>
                <a:ea typeface="楷体" panose="02010609060101010101" pitchFamily="49" charset="-122"/>
                <a:cs typeface="Times New Roman" panose="02020603050405020304" pitchFamily="18" charset="0"/>
              </a:rPr>
              <a:t>系数，这样</a:t>
            </a:r>
            <a:r>
              <a:rPr lang="zh-CN" altLang="en-US" dirty="0">
                <a:solidFill>
                  <a:srgbClr val="0000FF"/>
                </a:solidFill>
                <a:ea typeface="楷体" panose="02010609060101010101" pitchFamily="49" charset="-122"/>
                <a:cs typeface="Times New Roman" panose="02020603050405020304" pitchFamily="18" charset="0"/>
              </a:rPr>
              <a:t>既可简化</a:t>
            </a:r>
            <a:r>
              <a:rPr lang="en-US" altLang="zh-CN" dirty="0">
                <a:solidFill>
                  <a:srgbClr val="0000FF"/>
                </a:solidFill>
                <a:ea typeface="楷体" panose="02010609060101010101" pitchFamily="49" charset="-122"/>
                <a:cs typeface="Times New Roman" panose="02020603050405020304" pitchFamily="18" charset="0"/>
              </a:rPr>
              <a:t>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zh-CN" altLang="en-US">
                <a:solidFill>
                  <a:srgbClr val="0000FF"/>
                </a:solidFill>
                <a:ea typeface="楷体" panose="02010609060101010101" pitchFamily="49" charset="-122"/>
                <a:cs typeface="Times New Roman" panose="02020603050405020304" pitchFamily="18" charset="0"/>
              </a:rPr>
              <a:t>的</a:t>
            </a:r>
            <a:r>
              <a:rPr lang="zh-CN" altLang="en-US" smtClean="0">
                <a:solidFill>
                  <a:srgbClr val="0000FF"/>
                </a:solidFill>
                <a:ea typeface="楷体" panose="02010609060101010101" pitchFamily="49" charset="-122"/>
                <a:cs typeface="Times New Roman" panose="02020603050405020304" pitchFamily="18" charset="0"/>
              </a:rPr>
              <a:t>计算，又</a:t>
            </a:r>
            <a:r>
              <a:rPr lang="zh-CN" altLang="en-US" dirty="0">
                <a:solidFill>
                  <a:srgbClr val="0000FF"/>
                </a:solidFill>
                <a:ea typeface="楷体" panose="02010609060101010101" pitchFamily="49" charset="-122"/>
                <a:cs typeface="Times New Roman" panose="02020603050405020304" pitchFamily="18" charset="0"/>
              </a:rPr>
              <a:t>能比较客观地反映出当</a:t>
            </a:r>
            <a:r>
              <a:rPr lang="en-US" altLang="zh-CN" i="1" dirty="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很大时算法的时间性</a:t>
            </a:r>
            <a:r>
              <a:rPr lang="zh-CN" altLang="en-US">
                <a:solidFill>
                  <a:srgbClr val="0000FF"/>
                </a:solidFill>
                <a:ea typeface="楷体" panose="02010609060101010101" pitchFamily="49" charset="-122"/>
                <a:cs typeface="Times New Roman" panose="02020603050405020304" pitchFamily="18" charset="0"/>
              </a:rPr>
              <a:t>能</a:t>
            </a:r>
            <a:r>
              <a:rPr lang="zh-CN" altLang="en-US" smtClean="0">
                <a:solidFill>
                  <a:srgbClr val="0000FF"/>
                </a:solidFill>
                <a:ea typeface="楷体" panose="02010609060101010101" pitchFamily="49" charset="-122"/>
                <a:cs typeface="Times New Roman" panose="02020603050405020304" pitchFamily="18" charset="0"/>
              </a:rPr>
              <a:t>。     </a:t>
            </a:r>
            <a:endParaRPr lang="en-US" altLang="zh-CN" dirty="0">
              <a:solidFill>
                <a:srgbClr val="C00000"/>
              </a:solidFill>
              <a:ea typeface="楷体" panose="02010609060101010101" pitchFamily="49" charset="-122"/>
              <a:cs typeface="Times New Roman" panose="02020603050405020304" pitchFamily="18" charset="0"/>
            </a:endParaRPr>
          </a:p>
        </p:txBody>
      </p:sp>
      <p:sp>
        <p:nvSpPr>
          <p:cNvPr id="211971" name="AutoShape 3"/>
          <p:cNvSpPr>
            <a:spLocks noChangeArrowheads="1"/>
          </p:cNvSpPr>
          <p:nvPr/>
        </p:nvSpPr>
        <p:spPr bwMode="auto">
          <a:xfrm>
            <a:off x="5357818" y="636574"/>
            <a:ext cx="2643206" cy="863600"/>
          </a:xfrm>
          <a:prstGeom prst="wedgeRectCallout">
            <a:avLst>
              <a:gd name="adj1" fmla="val -64643"/>
              <a:gd name="adj2" fmla="val 101288"/>
            </a:avLst>
          </a:prstGeom>
        </p:spPr>
        <p:style>
          <a:lnRef idx="1">
            <a:schemeClr val="accent5"/>
          </a:lnRef>
          <a:fillRef idx="2">
            <a:schemeClr val="accent5"/>
          </a:fillRef>
          <a:effectRef idx="1">
            <a:schemeClr val="accent5"/>
          </a:effectRef>
          <a:fontRef idx="minor">
            <a:schemeClr val="dk1"/>
          </a:fontRef>
        </p:style>
        <p:txBody>
          <a:bodyPr/>
          <a:lstStyle/>
          <a:p>
            <a:pPr algn="l">
              <a:lnSpc>
                <a:spcPct val="100000"/>
              </a:lnSpc>
              <a:spcBef>
                <a:spcPct val="0"/>
              </a:spcBef>
            </a:pPr>
            <a:r>
              <a:rPr lang="zh-CN" altLang="en-US" sz="2000" dirty="0">
                <a:solidFill>
                  <a:srgbClr val="C00000"/>
                </a:solidFill>
                <a:latin typeface="楷体" panose="02010609060101010101" pitchFamily="49" charset="-122"/>
                <a:ea typeface="楷体" panose="02010609060101010101" pitchFamily="49" charset="-122"/>
              </a:rPr>
              <a:t>本质</a:t>
            </a:r>
            <a:r>
              <a:rPr lang="zh-CN" altLang="en-US" sz="2000">
                <a:solidFill>
                  <a:srgbClr val="C00000"/>
                </a:solidFill>
                <a:latin typeface="楷体" panose="02010609060101010101" pitchFamily="49" charset="-122"/>
                <a:ea typeface="楷体" panose="02010609060101010101" pitchFamily="49" charset="-122"/>
              </a:rPr>
              <a:t>上</a:t>
            </a:r>
            <a:r>
              <a:rPr lang="zh-CN" altLang="en-US" sz="2000" smtClean="0">
                <a:solidFill>
                  <a:srgbClr val="C00000"/>
                </a:solidFill>
                <a:latin typeface="楷体" panose="02010609060101010101" pitchFamily="49" charset="-122"/>
                <a:ea typeface="楷体" panose="02010609060101010101" pitchFamily="49" charset="-122"/>
              </a:rPr>
              <a:t>讲，是</a:t>
            </a:r>
            <a:r>
              <a:rPr lang="zh-CN" altLang="en-US" sz="2000">
                <a:solidFill>
                  <a:srgbClr val="C00000"/>
                </a:solidFill>
                <a:latin typeface="楷体" panose="02010609060101010101" pitchFamily="49" charset="-122"/>
                <a:ea typeface="楷体" panose="02010609060101010101" pitchFamily="49" charset="-122"/>
              </a:rPr>
              <a:t>一</a:t>
            </a:r>
            <a:r>
              <a:rPr lang="zh-CN" altLang="en-US" sz="2000" smtClean="0">
                <a:solidFill>
                  <a:srgbClr val="C00000"/>
                </a:solidFill>
                <a:latin typeface="楷体" panose="02010609060101010101" pitchFamily="49" charset="-122"/>
                <a:ea typeface="楷体" panose="02010609060101010101" pitchFamily="49" charset="-122"/>
              </a:rPr>
              <a:t>种</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sz="2000" i="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C00000"/>
                </a:solidFill>
                <a:latin typeface="楷体" panose="02010609060101010101" pitchFamily="49" charset="-122"/>
                <a:ea typeface="楷体" panose="02010609060101010101" pitchFamily="49" charset="-122"/>
              </a:rPr>
              <a:t>最高</a:t>
            </a:r>
            <a:r>
              <a:rPr lang="zh-CN" altLang="en-US" sz="2000" dirty="0">
                <a:solidFill>
                  <a:srgbClr val="C00000"/>
                </a:solidFill>
                <a:latin typeface="楷体" panose="02010609060101010101" pitchFamily="49" charset="-122"/>
                <a:ea typeface="楷体" panose="02010609060101010101" pitchFamily="49" charset="-122"/>
              </a:rPr>
              <a:t>数量级的比较</a:t>
            </a:r>
          </a:p>
        </p:txBody>
      </p:sp>
      <p:sp>
        <p:nvSpPr>
          <p:cNvPr id="6" name="TextBox 5"/>
          <p:cNvSpPr txBox="1"/>
          <p:nvPr/>
        </p:nvSpPr>
        <p:spPr>
          <a:xfrm>
            <a:off x="1214414" y="3857628"/>
            <a:ext cx="5143536"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00000"/>
              </a:lnSpc>
              <a:spcBef>
                <a:spcPct val="0"/>
              </a:spcBef>
            </a:pPr>
            <a:r>
              <a:rPr lang="zh-CN" altLang="en-US" smtClean="0">
                <a:solidFill>
                  <a:srgbClr val="0000FF"/>
                </a:solidFill>
                <a:ea typeface="楷体" panose="02010609060101010101" pitchFamily="49" charset="-122"/>
                <a:cs typeface="Times New Roman" panose="02020603050405020304" pitchFamily="18" charset="0"/>
              </a:rPr>
              <a:t> 例如 ：</a:t>
            </a:r>
            <a:r>
              <a:rPr lang="en-US" altLang="zh-CN" smtClean="0">
                <a:solidFill>
                  <a:srgbClr val="0000FF"/>
                </a:solidFill>
                <a:ea typeface="楷体" panose="02010609060101010101" pitchFamily="49" charset="-122"/>
                <a:cs typeface="Times New Roman" panose="02020603050405020304" pitchFamily="18" charset="0"/>
              </a:rPr>
              <a:t>T(</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 = </a:t>
            </a:r>
            <a:r>
              <a:rPr lang="en-US" altLang="zh-CN" smtClean="0">
                <a:solidFill>
                  <a:srgbClr val="C00000"/>
                </a:solidFill>
                <a:ea typeface="楷体" panose="02010609060101010101" pitchFamily="49" charset="-122"/>
                <a:cs typeface="Times New Roman" panose="02020603050405020304" pitchFamily="18" charset="0"/>
              </a:rPr>
              <a:t>2</a:t>
            </a:r>
            <a:r>
              <a:rPr lang="en-US" altLang="zh-CN" i="1" smtClean="0">
                <a:solidFill>
                  <a:srgbClr val="C00000"/>
                </a:solidFill>
                <a:ea typeface="楷体" panose="02010609060101010101" pitchFamily="49" charset="-122"/>
                <a:cs typeface="Times New Roman" panose="02020603050405020304" pitchFamily="18" charset="0"/>
              </a:rPr>
              <a:t>n</a:t>
            </a:r>
            <a:r>
              <a:rPr lang="en-US" altLang="zh-CN" baseline="30000" smtClean="0">
                <a:solidFill>
                  <a:srgbClr val="C00000"/>
                </a:solidFill>
                <a:ea typeface="楷体" panose="02010609060101010101" pitchFamily="49" charset="-122"/>
                <a:cs typeface="Times New Roman" panose="02020603050405020304" pitchFamily="18" charset="0"/>
              </a:rPr>
              <a:t>2</a:t>
            </a:r>
            <a:r>
              <a:rPr lang="en-US" altLang="zh-CN" smtClean="0">
                <a:solidFill>
                  <a:srgbClr val="C00000"/>
                </a:solidFill>
                <a:ea typeface="楷体" panose="02010609060101010101" pitchFamily="49" charset="-122"/>
                <a:cs typeface="Times New Roman" panose="02020603050405020304" pitchFamily="18" charset="0"/>
              </a:rPr>
              <a:t>+2</a:t>
            </a:r>
            <a:r>
              <a:rPr lang="en-US" altLang="zh-CN" i="1" smtClean="0">
                <a:solidFill>
                  <a:srgbClr val="C00000"/>
                </a:solidFill>
                <a:ea typeface="楷体" panose="02010609060101010101" pitchFamily="49" charset="-122"/>
                <a:cs typeface="Times New Roman" panose="02020603050405020304" pitchFamily="18" charset="0"/>
              </a:rPr>
              <a:t>n</a:t>
            </a:r>
            <a:r>
              <a:rPr lang="en-US" altLang="zh-CN" smtClean="0">
                <a:solidFill>
                  <a:srgbClr val="C00000"/>
                </a:solidFill>
                <a:ea typeface="楷体" panose="02010609060101010101" pitchFamily="49" charset="-122"/>
                <a:cs typeface="Times New Roman" panose="02020603050405020304" pitchFamily="18" charset="0"/>
              </a:rPr>
              <a:t>+1 = O(</a:t>
            </a:r>
            <a:r>
              <a:rPr lang="en-US" altLang="zh-CN" i="1" smtClean="0">
                <a:solidFill>
                  <a:srgbClr val="C00000"/>
                </a:solidFill>
                <a:ea typeface="楷体" panose="02010609060101010101" pitchFamily="49" charset="-122"/>
                <a:cs typeface="Times New Roman" panose="02020603050405020304" pitchFamily="18" charset="0"/>
              </a:rPr>
              <a:t>n</a:t>
            </a:r>
            <a:r>
              <a:rPr lang="en-US" altLang="zh-CN" baseline="30000" smtClean="0">
                <a:solidFill>
                  <a:srgbClr val="C00000"/>
                </a:solidFill>
                <a:ea typeface="楷体" panose="02010609060101010101" pitchFamily="49" charset="-122"/>
                <a:cs typeface="Times New Roman" panose="02020603050405020304" pitchFamily="18" charset="0"/>
              </a:rPr>
              <a:t>2</a:t>
            </a:r>
            <a:r>
              <a:rPr lang="en-US" altLang="zh-CN" smtClean="0">
                <a:solidFill>
                  <a:srgbClr val="C00000"/>
                </a:solidFill>
                <a:ea typeface="楷体" panose="02010609060101010101" pitchFamily="49" charset="-122"/>
                <a:cs typeface="Times New Roman" panose="02020603050405020304" pitchFamily="18" charset="0"/>
              </a:rPr>
              <a:t>)</a:t>
            </a:r>
            <a:endParaRPr lang="zh-CN" altLang="en-US"/>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215931" y="1000108"/>
            <a:ext cx="8785225" cy="3477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l">
              <a:lnSpc>
                <a:spcPct val="150000"/>
              </a:lnSpc>
              <a:buFontTx/>
              <a:buBlip>
                <a:blip r:embed="rId3"/>
              </a:buBlip>
            </a:pP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一个没有循环的算法的执行时间与问题规模</a:t>
            </a:r>
            <a:r>
              <a:rPr lang="en-US" altLang="zh-CN" sz="22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无关，记</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a:t>
            </a:r>
            <a:r>
              <a:rPr lang="en-US" altLang="zh-CN"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称作</a:t>
            </a:r>
            <a:r>
              <a:rPr lang="zh-CN" altLang="en-US" sz="22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常数阶</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l">
              <a:lnSpc>
                <a:spcPct val="150000"/>
              </a:lnSpc>
              <a:buFontTx/>
              <a:buBlip>
                <a:blip r:embed="rId3"/>
              </a:buBlip>
            </a:pP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一个只有一重循环的算法的执行时间与问题规模</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的增长呈线性</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增大</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关系，记</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a:t>
            </a:r>
            <a:r>
              <a:rPr lang="en-US" altLang="zh-CN"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称</a:t>
            </a:r>
            <a:r>
              <a:rPr lang="zh-CN" altLang="en-US" sz="22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线性阶</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l">
              <a:lnSpc>
                <a:spcPct val="150000"/>
              </a:lnSpc>
              <a:buFontTx/>
              <a:buBlip>
                <a:blip r:embed="rId3"/>
              </a:buBlip>
            </a:pP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其余常用的算法时间复杂度还有</a:t>
            </a:r>
            <a:r>
              <a:rPr lang="zh-CN" altLang="en-US" sz="22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平方阶</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立方阶</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对数阶</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200"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指数阶</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i="1"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p>
        </p:txBody>
      </p:sp>
      <p:sp>
        <p:nvSpPr>
          <p:cNvPr id="4" name="TextBox 3"/>
          <p:cNvSpPr txBox="1"/>
          <p:nvPr/>
        </p:nvSpPr>
        <p:spPr>
          <a:xfrm>
            <a:off x="428596" y="357166"/>
            <a:ext cx="1285884" cy="470257"/>
          </a:xfrm>
          <a:prstGeom prst="rect">
            <a:avLst/>
          </a:prstGeom>
          <a:noFill/>
        </p:spPr>
        <p:txBody>
          <a:bodyPr wrap="square" rtlCol="0">
            <a:spAutoFit/>
          </a:bodyPr>
          <a:lstStyle/>
          <a:p>
            <a:pPr algn="l"/>
            <a:r>
              <a:rPr lang="zh-CN" altLang="en-US" smtClean="0">
                <a:solidFill>
                  <a:srgbClr val="C00000"/>
                </a:solidFill>
                <a:latin typeface="微软雅黑" panose="020B0503020204020204" charset="-122"/>
                <a:ea typeface="微软雅黑" panose="020B0503020204020204" charset="-122"/>
              </a:rPr>
              <a:t>一般地：</a:t>
            </a:r>
            <a:endParaRPr lang="zh-CN" altLang="en-US">
              <a:solidFill>
                <a:srgbClr val="C00000"/>
              </a:solidFill>
              <a:latin typeface="微软雅黑" panose="020B0503020204020204" charset="-122"/>
              <a:ea typeface="微软雅黑" panose="020B0503020204020204" charset="-122"/>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12994">
                                            <p:txEl>
                                              <p:pRg st="0" end="0"/>
                                            </p:txEl>
                                          </p:spTgt>
                                        </p:tgtEl>
                                        <p:attrNameLst>
                                          <p:attrName>style.visibility</p:attrName>
                                        </p:attrNameLst>
                                      </p:cBhvr>
                                      <p:to>
                                        <p:strVal val="visible"/>
                                      </p:to>
                                    </p:set>
                                    <p:anim calcmode="discrete" valueType="clr">
                                      <p:cBhvr override="childStyle">
                                        <p:cTn id="7" dur="80"/>
                                        <p:tgtEl>
                                          <p:spTgt spid="21299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299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12994">
                                            <p:txEl>
                                              <p:pRg st="1" end="1"/>
                                            </p:txEl>
                                          </p:spTgt>
                                        </p:tgtEl>
                                        <p:attrNameLst>
                                          <p:attrName>style.visibility</p:attrName>
                                        </p:attrNameLst>
                                      </p:cBhvr>
                                      <p:to>
                                        <p:strVal val="visible"/>
                                      </p:to>
                                    </p:set>
                                    <p:anim calcmode="discrete" valueType="clr">
                                      <p:cBhvr override="childStyle">
                                        <p:cTn id="14" dur="80"/>
                                        <p:tgtEl>
                                          <p:spTgt spid="21299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299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299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12994">
                                            <p:txEl>
                                              <p:pRg st="2" end="2"/>
                                            </p:txEl>
                                          </p:spTgt>
                                        </p:tgtEl>
                                        <p:attrNameLst>
                                          <p:attrName>style.visibility</p:attrName>
                                        </p:attrNameLst>
                                      </p:cBhvr>
                                      <p:to>
                                        <p:strVal val="visible"/>
                                      </p:to>
                                    </p:set>
                                    <p:anim calcmode="discrete" valueType="clr">
                                      <p:cBhvr override="childStyle">
                                        <p:cTn id="21" dur="80"/>
                                        <p:tgtEl>
                                          <p:spTgt spid="21299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299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299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39750" y="620713"/>
            <a:ext cx="8382000" cy="1015663"/>
          </a:xfrm>
          <a:prstGeom prst="rect">
            <a:avLst/>
          </a:prstGeom>
          <a:noFill/>
          <a:ln w="9525">
            <a:noFill/>
            <a:miter lim="800000"/>
          </a:ln>
          <a:effectLst/>
        </p:spPr>
        <p:txBody>
          <a:bodyPr>
            <a:spAutoFit/>
          </a:bodyPr>
          <a:lstStyle/>
          <a:p>
            <a:pPr algn="l">
              <a:lnSpc>
                <a:spcPct val="100000"/>
              </a:lnSpc>
            </a:pPr>
            <a:r>
              <a:rPr lang="en-US" altLang="zh-CN" dirty="0">
                <a:solidFill>
                  <a:srgbClr val="0000FF"/>
                </a:solidFill>
                <a:ea typeface="楷体" panose="02010609060101010101" pitchFamily="49" charset="-122"/>
                <a:cs typeface="Times New Roman" panose="02020603050405020304" pitchFamily="18" charset="0"/>
              </a:rPr>
              <a:t>  </a:t>
            </a:r>
            <a:r>
              <a:rPr lang="zh-CN" altLang="en-US" dirty="0">
                <a:solidFill>
                  <a:srgbClr val="0000FF"/>
                </a:solidFill>
                <a:ea typeface="楷体" panose="02010609060101010101" pitchFamily="49" charset="-122"/>
                <a:cs typeface="Times New Roman" panose="02020603050405020304" pitchFamily="18" charset="0"/>
              </a:rPr>
              <a:t>各种不同算法时间复杂度的比较关系如下：</a:t>
            </a:r>
          </a:p>
          <a:p>
            <a:pPr algn="l">
              <a:lnSpc>
                <a:spcPct val="100000"/>
              </a:lnSpc>
            </a:pPr>
            <a:r>
              <a:rPr lang="zh-CN" altLang="en-US" dirty="0">
                <a:solidFill>
                  <a:srgbClr val="0000FF"/>
                </a:solidFill>
                <a:ea typeface="楷体" panose="02010609060101010101" pitchFamily="49" charset="-122"/>
                <a:cs typeface="Times New Roman" panose="02020603050405020304" pitchFamily="18" charset="0"/>
              </a:rPr>
              <a:t>           </a:t>
            </a:r>
            <a:r>
              <a:rPr lang="en-US" altLang="zh-CN" sz="2000" dirty="0">
                <a:solidFill>
                  <a:srgbClr val="0000FF"/>
                </a:solidFill>
                <a:ea typeface="楷体" panose="02010609060101010101" pitchFamily="49" charset="-122"/>
                <a:cs typeface="Times New Roman" panose="02020603050405020304" pitchFamily="18" charset="0"/>
              </a:rPr>
              <a:t>O(1)&lt;O(</a:t>
            </a:r>
            <a:r>
              <a:rPr lang="en-US" altLang="zh-CN" sz="2000" dirty="0" err="1">
                <a:solidFill>
                  <a:srgbClr val="0000FF"/>
                </a:solidFill>
                <a:ea typeface="楷体" panose="02010609060101010101" pitchFamily="49" charset="-122"/>
                <a:cs typeface="Times New Roman" panose="02020603050405020304" pitchFamily="18" charset="0"/>
              </a:rPr>
              <a:t>log</a:t>
            </a:r>
            <a:r>
              <a:rPr lang="en-US" altLang="zh-CN" sz="2000" baseline="-30000" dirty="0" err="1">
                <a:solidFill>
                  <a:srgbClr val="0000FF"/>
                </a:solidFill>
                <a:ea typeface="楷体" panose="02010609060101010101" pitchFamily="49" charset="-122"/>
                <a:cs typeface="Times New Roman" panose="02020603050405020304" pitchFamily="18" charset="0"/>
              </a:rPr>
              <a:t>2</a:t>
            </a:r>
            <a:r>
              <a:rPr lang="en-US" altLang="zh-CN" sz="2000" i="1" dirty="0" err="1">
                <a:solidFill>
                  <a:srgbClr val="0000FF"/>
                </a:solidFill>
                <a:ea typeface="楷体" panose="02010609060101010101" pitchFamily="49" charset="-122"/>
                <a:cs typeface="Times New Roman" panose="02020603050405020304" pitchFamily="18" charset="0"/>
              </a:rPr>
              <a:t>n</a:t>
            </a:r>
            <a:r>
              <a:rPr lang="en-US" altLang="zh-CN" sz="2000" dirty="0">
                <a:solidFill>
                  <a:srgbClr val="0000FF"/>
                </a:solidFill>
                <a:ea typeface="楷体" panose="02010609060101010101" pitchFamily="49" charset="-122"/>
                <a:cs typeface="Times New Roman" panose="02020603050405020304" pitchFamily="18" charset="0"/>
              </a:rPr>
              <a:t>)&lt;O(</a:t>
            </a:r>
            <a:r>
              <a:rPr lang="en-US" altLang="zh-CN" sz="2000" i="1" dirty="0">
                <a:solidFill>
                  <a:srgbClr val="0000FF"/>
                </a:solidFill>
                <a:ea typeface="楷体" panose="02010609060101010101" pitchFamily="49" charset="-122"/>
                <a:cs typeface="Times New Roman" panose="02020603050405020304" pitchFamily="18" charset="0"/>
              </a:rPr>
              <a:t>n</a:t>
            </a:r>
            <a:r>
              <a:rPr lang="en-US" altLang="zh-CN" sz="2000" dirty="0">
                <a:solidFill>
                  <a:srgbClr val="0000FF"/>
                </a:solidFill>
                <a:ea typeface="楷体" panose="02010609060101010101" pitchFamily="49" charset="-122"/>
                <a:cs typeface="Times New Roman" panose="02020603050405020304" pitchFamily="18" charset="0"/>
              </a:rPr>
              <a:t>)&lt;O(</a:t>
            </a:r>
            <a:r>
              <a:rPr lang="en-US" altLang="zh-CN" sz="2000" i="1" dirty="0" err="1">
                <a:solidFill>
                  <a:srgbClr val="0000FF"/>
                </a:solidFill>
                <a:ea typeface="楷体" panose="02010609060101010101" pitchFamily="49" charset="-122"/>
                <a:cs typeface="Times New Roman" panose="02020603050405020304" pitchFamily="18" charset="0"/>
              </a:rPr>
              <a:t>n</a:t>
            </a:r>
            <a:r>
              <a:rPr lang="en-US" altLang="zh-CN" sz="2000" dirty="0" err="1">
                <a:solidFill>
                  <a:srgbClr val="0000FF"/>
                </a:solidFill>
                <a:ea typeface="楷体" panose="02010609060101010101" pitchFamily="49" charset="-122"/>
                <a:cs typeface="Times New Roman" panose="02020603050405020304" pitchFamily="18" charset="0"/>
              </a:rPr>
              <a:t>log</a:t>
            </a:r>
            <a:r>
              <a:rPr lang="en-US" altLang="zh-CN" sz="2000" baseline="-30000" dirty="0" err="1">
                <a:solidFill>
                  <a:srgbClr val="0000FF"/>
                </a:solidFill>
                <a:ea typeface="楷体" panose="02010609060101010101" pitchFamily="49" charset="-122"/>
                <a:cs typeface="Times New Roman" panose="02020603050405020304" pitchFamily="18" charset="0"/>
              </a:rPr>
              <a:t>2</a:t>
            </a:r>
            <a:r>
              <a:rPr lang="en-US" altLang="zh-CN" sz="2000" i="1" dirty="0" err="1">
                <a:solidFill>
                  <a:srgbClr val="0000FF"/>
                </a:solidFill>
                <a:ea typeface="楷体" panose="02010609060101010101" pitchFamily="49" charset="-122"/>
                <a:cs typeface="Times New Roman" panose="02020603050405020304" pitchFamily="18" charset="0"/>
              </a:rPr>
              <a:t>n</a:t>
            </a:r>
            <a:r>
              <a:rPr lang="en-US" altLang="zh-CN" sz="2000" dirty="0">
                <a:solidFill>
                  <a:srgbClr val="0000FF"/>
                </a:solidFill>
                <a:ea typeface="楷体" panose="02010609060101010101" pitchFamily="49" charset="-122"/>
                <a:cs typeface="Times New Roman" panose="02020603050405020304" pitchFamily="18" charset="0"/>
              </a:rPr>
              <a:t>)&lt;O(</a:t>
            </a:r>
            <a:r>
              <a:rPr lang="en-US" altLang="zh-CN" sz="2000" i="1" dirty="0" err="1">
                <a:solidFill>
                  <a:srgbClr val="0000FF"/>
                </a:solidFill>
                <a:ea typeface="楷体" panose="02010609060101010101" pitchFamily="49" charset="-122"/>
                <a:cs typeface="Times New Roman" panose="02020603050405020304" pitchFamily="18" charset="0"/>
              </a:rPr>
              <a:t>n</a:t>
            </a:r>
            <a:r>
              <a:rPr lang="en-US" altLang="zh-CN" sz="2000" baseline="30000" dirty="0" err="1">
                <a:solidFill>
                  <a:srgbClr val="0000FF"/>
                </a:solidFill>
                <a:ea typeface="楷体" panose="02010609060101010101" pitchFamily="49" charset="-122"/>
                <a:cs typeface="Times New Roman" panose="02020603050405020304" pitchFamily="18" charset="0"/>
              </a:rPr>
              <a:t>2</a:t>
            </a:r>
            <a:r>
              <a:rPr lang="en-US" altLang="zh-CN" sz="2000" dirty="0">
                <a:solidFill>
                  <a:srgbClr val="0000FF"/>
                </a:solidFill>
                <a:ea typeface="楷体" panose="02010609060101010101" pitchFamily="49" charset="-122"/>
                <a:cs typeface="Times New Roman" panose="02020603050405020304" pitchFamily="18" charset="0"/>
              </a:rPr>
              <a:t>)&lt;O(</a:t>
            </a:r>
            <a:r>
              <a:rPr lang="en-US" altLang="zh-CN" sz="2000" i="1" dirty="0" err="1">
                <a:solidFill>
                  <a:srgbClr val="0000FF"/>
                </a:solidFill>
                <a:ea typeface="楷体" panose="02010609060101010101" pitchFamily="49" charset="-122"/>
                <a:cs typeface="Times New Roman" panose="02020603050405020304" pitchFamily="18" charset="0"/>
              </a:rPr>
              <a:t>n</a:t>
            </a:r>
            <a:r>
              <a:rPr lang="en-US" altLang="zh-CN" sz="2000" baseline="30000" dirty="0" err="1">
                <a:solidFill>
                  <a:srgbClr val="0000FF"/>
                </a:solidFill>
                <a:ea typeface="楷体" panose="02010609060101010101" pitchFamily="49" charset="-122"/>
                <a:cs typeface="Times New Roman" panose="02020603050405020304" pitchFamily="18" charset="0"/>
              </a:rPr>
              <a:t>3</a:t>
            </a:r>
            <a:r>
              <a:rPr lang="en-US" altLang="zh-CN" sz="2000" dirty="0">
                <a:solidFill>
                  <a:srgbClr val="0000FF"/>
                </a:solidFill>
                <a:ea typeface="楷体" panose="02010609060101010101" pitchFamily="49" charset="-122"/>
                <a:cs typeface="Times New Roman" panose="02020603050405020304" pitchFamily="18" charset="0"/>
              </a:rPr>
              <a:t>)&lt;O(</a:t>
            </a:r>
            <a:r>
              <a:rPr lang="en-US" altLang="zh-CN" sz="2000" dirty="0" err="1">
                <a:solidFill>
                  <a:srgbClr val="0000FF"/>
                </a:solidFill>
                <a:ea typeface="楷体" panose="02010609060101010101" pitchFamily="49" charset="-122"/>
                <a:cs typeface="Times New Roman" panose="02020603050405020304" pitchFamily="18" charset="0"/>
              </a:rPr>
              <a:t>2</a:t>
            </a:r>
            <a:r>
              <a:rPr lang="en-US" altLang="zh-CN" sz="2000" i="1" baseline="30000" dirty="0" err="1">
                <a:solidFill>
                  <a:srgbClr val="0000FF"/>
                </a:solidFill>
                <a:ea typeface="楷体" panose="02010609060101010101" pitchFamily="49" charset="-122"/>
                <a:cs typeface="Times New Roman" panose="02020603050405020304" pitchFamily="18" charset="0"/>
              </a:rPr>
              <a:t>n</a:t>
            </a:r>
            <a:r>
              <a:rPr lang="en-US" altLang="zh-CN" sz="2000" dirty="0">
                <a:solidFill>
                  <a:srgbClr val="0000FF"/>
                </a:solidFill>
                <a:ea typeface="楷体" panose="02010609060101010101" pitchFamily="49" charset="-122"/>
                <a:cs typeface="Times New Roman" panose="02020603050405020304" pitchFamily="18" charset="0"/>
              </a:rPr>
              <a:t>)&lt;O(</a:t>
            </a:r>
            <a:r>
              <a:rPr lang="en-US" altLang="zh-CN" sz="2000" i="1" dirty="0">
                <a:solidFill>
                  <a:srgbClr val="0000FF"/>
                </a:solidFill>
                <a:ea typeface="楷体" panose="02010609060101010101" pitchFamily="49" charset="-122"/>
                <a:cs typeface="Times New Roman" panose="02020603050405020304" pitchFamily="18" charset="0"/>
              </a:rPr>
              <a:t>n</a:t>
            </a:r>
            <a:r>
              <a:rPr lang="en-US" altLang="zh-CN" sz="2000" dirty="0">
                <a:solidFill>
                  <a:srgbClr val="0000FF"/>
                </a:solidFill>
                <a:ea typeface="楷体" panose="02010609060101010101" pitchFamily="49" charset="-122"/>
                <a:cs typeface="Times New Roman" panose="02020603050405020304" pitchFamily="18" charset="0"/>
              </a:rPr>
              <a:t>!)</a:t>
            </a:r>
            <a:endParaRPr lang="en-US" altLang="zh-CN" sz="2000" b="0" dirty="0">
              <a:solidFill>
                <a:srgbClr val="0000FF"/>
              </a:solidFill>
              <a:ea typeface="楷体" panose="02010609060101010101" pitchFamily="49" charset="-122"/>
              <a:cs typeface="Times New Roman" panose="02020603050405020304" pitchFamily="18" charset="0"/>
            </a:endParaRPr>
          </a:p>
        </p:txBody>
      </p:sp>
      <p:sp>
        <p:nvSpPr>
          <p:cNvPr id="137218" name="Text Box 2"/>
          <p:cNvSpPr txBox="1">
            <a:spLocks noChangeArrowheads="1"/>
          </p:cNvSpPr>
          <p:nvPr/>
        </p:nvSpPr>
        <p:spPr bwMode="auto">
          <a:xfrm>
            <a:off x="571472" y="4000504"/>
            <a:ext cx="8143932" cy="1902059"/>
          </a:xfrm>
          <a:prstGeom prst="rect">
            <a:avLst/>
          </a:prstGeom>
          <a:noFill/>
          <a:ln w="19050" algn="ctr">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l"/>
            <a:r>
              <a:rPr lang="zh-CN" altLang="en-US" dirty="0">
                <a:ea typeface="楷体" panose="02010609060101010101" pitchFamily="49" charset="-122"/>
                <a:cs typeface="Times New Roman" panose="02020603050405020304" pitchFamily="18" charset="0"/>
              </a:rPr>
              <a:t>　</a:t>
            </a:r>
            <a:r>
              <a:rPr lang="zh-CN" altLang="en-US">
                <a:ea typeface="楷体" panose="02010609060101010101" pitchFamily="49" charset="-122"/>
                <a:cs typeface="Times New Roman" panose="02020603050405020304" pitchFamily="18" charset="0"/>
              </a:rPr>
              <a:t>　</a:t>
            </a:r>
            <a:r>
              <a:rPr lang="zh-CN" altLang="en-US" smtClean="0">
                <a:solidFill>
                  <a:srgbClr val="FF0000"/>
                </a:solidFill>
                <a:ea typeface="楷体" panose="02010609060101010101" pitchFamily="49" charset="-122"/>
                <a:cs typeface="Times New Roman" panose="02020603050405020304" pitchFamily="18" charset="0"/>
              </a:rPr>
              <a:t>算法时间性能比较：</a:t>
            </a:r>
            <a:r>
              <a:rPr lang="zh-CN" altLang="en-US" smtClean="0">
                <a:solidFill>
                  <a:srgbClr val="0000FF"/>
                </a:solidFill>
                <a:ea typeface="楷体" panose="02010609060101010101" pitchFamily="49" charset="-122"/>
                <a:cs typeface="Times New Roman" panose="02020603050405020304" pitchFamily="18" charset="0"/>
              </a:rPr>
              <a:t>假如</a:t>
            </a:r>
            <a:r>
              <a:rPr lang="zh-CN" altLang="en-US" dirty="0">
                <a:solidFill>
                  <a:srgbClr val="0000FF"/>
                </a:solidFill>
                <a:ea typeface="楷体" panose="02010609060101010101" pitchFamily="49" charset="-122"/>
                <a:cs typeface="Times New Roman" panose="02020603050405020304" pitchFamily="18" charset="0"/>
              </a:rPr>
              <a:t>求同一问题有两个算法：</a:t>
            </a:r>
            <a:r>
              <a:rPr lang="en-US" altLang="zh-CN" i="1" dirty="0">
                <a:solidFill>
                  <a:srgbClr val="0000FF"/>
                </a:solidFill>
                <a:ea typeface="楷体" panose="02010609060101010101" pitchFamily="49" charset="-122"/>
                <a:cs typeface="Times New Roman" panose="02020603050405020304" pitchFamily="18" charset="0"/>
              </a:rPr>
              <a:t>A</a:t>
            </a:r>
            <a:r>
              <a:rPr lang="zh-CN" altLang="en-US">
                <a:solidFill>
                  <a:srgbClr val="0000FF"/>
                </a:solidFill>
                <a:ea typeface="楷体" panose="02010609060101010101" pitchFamily="49" charset="-122"/>
                <a:cs typeface="Times New Roman" panose="02020603050405020304" pitchFamily="18" charset="0"/>
              </a:rPr>
              <a:t>和</a:t>
            </a:r>
            <a:r>
              <a:rPr lang="en-US" altLang="zh-CN" i="1" smtClean="0">
                <a:solidFill>
                  <a:srgbClr val="0000FF"/>
                </a:solidFill>
                <a:ea typeface="楷体" panose="02010609060101010101" pitchFamily="49" charset="-122"/>
                <a:cs typeface="Times New Roman" panose="02020603050405020304" pitchFamily="18" charset="0"/>
              </a:rPr>
              <a:t>B</a:t>
            </a:r>
            <a:r>
              <a:rPr lang="zh-CN" altLang="en-US" smtClean="0">
                <a:solidFill>
                  <a:srgbClr val="0000FF"/>
                </a:solidFill>
                <a:ea typeface="楷体" panose="02010609060101010101" pitchFamily="49" charset="-122"/>
                <a:cs typeface="Times New Roman" panose="02020603050405020304" pitchFamily="18" charset="0"/>
              </a:rPr>
              <a:t>，如果</a:t>
            </a:r>
            <a:r>
              <a:rPr lang="zh-CN" altLang="en-US" dirty="0">
                <a:solidFill>
                  <a:srgbClr val="0000FF"/>
                </a:solidFill>
                <a:ea typeface="楷体" panose="02010609060101010101" pitchFamily="49" charset="-122"/>
                <a:cs typeface="Times New Roman" panose="02020603050405020304" pitchFamily="18" charset="0"/>
              </a:rPr>
              <a:t>算法</a:t>
            </a:r>
            <a:r>
              <a:rPr lang="en-US" altLang="zh-CN" i="1">
                <a:solidFill>
                  <a:srgbClr val="0000FF"/>
                </a:solidFill>
                <a:ea typeface="楷体" panose="02010609060101010101" pitchFamily="49" charset="-122"/>
                <a:cs typeface="Times New Roman" panose="02020603050405020304" pitchFamily="18" charset="0"/>
              </a:rPr>
              <a:t>A</a:t>
            </a:r>
            <a:r>
              <a:rPr lang="zh-CN" altLang="en-US" smtClean="0">
                <a:solidFill>
                  <a:srgbClr val="0000FF"/>
                </a:solidFill>
                <a:ea typeface="楷体" panose="02010609060101010101" pitchFamily="49" charset="-122"/>
                <a:cs typeface="Times New Roman" panose="02020603050405020304" pitchFamily="18" charset="0"/>
              </a:rPr>
              <a:t>的平均时间</a:t>
            </a:r>
            <a:r>
              <a:rPr lang="zh-CN" altLang="en-US" dirty="0">
                <a:solidFill>
                  <a:srgbClr val="0000FF"/>
                </a:solidFill>
                <a:ea typeface="楷体" panose="02010609060101010101" pitchFamily="49" charset="-122"/>
                <a:cs typeface="Times New Roman" panose="02020603050405020304" pitchFamily="18" charset="0"/>
              </a:rPr>
              <a:t>复杂度为</a:t>
            </a:r>
            <a:r>
              <a:rPr lang="en-US" altLang="zh-CN">
                <a:solidFill>
                  <a:srgbClr val="0000FF"/>
                </a:solidFill>
                <a:ea typeface="楷体" panose="02010609060101010101" pitchFamily="49" charset="-122"/>
                <a:cs typeface="Times New Roman" panose="02020603050405020304" pitchFamily="18" charset="0"/>
              </a:rPr>
              <a:t>O(</a:t>
            </a:r>
            <a:r>
              <a:rPr lang="en-US" altLang="zh-CN" i="1">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，而</a:t>
            </a:r>
            <a:r>
              <a:rPr lang="zh-CN" altLang="en-US" dirty="0">
                <a:solidFill>
                  <a:srgbClr val="0000FF"/>
                </a:solidFill>
                <a:ea typeface="楷体" panose="02010609060101010101" pitchFamily="49" charset="-122"/>
                <a:cs typeface="Times New Roman" panose="02020603050405020304" pitchFamily="18" charset="0"/>
              </a:rPr>
              <a:t>算法</a:t>
            </a:r>
            <a:r>
              <a:rPr lang="en-US" altLang="zh-CN" i="1">
                <a:solidFill>
                  <a:srgbClr val="0000FF"/>
                </a:solidFill>
                <a:ea typeface="楷体" panose="02010609060101010101" pitchFamily="49" charset="-122"/>
                <a:cs typeface="Times New Roman" panose="02020603050405020304" pitchFamily="18" charset="0"/>
              </a:rPr>
              <a:t>B</a:t>
            </a:r>
            <a:r>
              <a:rPr lang="zh-CN" altLang="en-US" smtClean="0">
                <a:solidFill>
                  <a:srgbClr val="0000FF"/>
                </a:solidFill>
                <a:ea typeface="楷体" panose="02010609060101010101" pitchFamily="49" charset="-122"/>
                <a:cs typeface="Times New Roman" panose="02020603050405020304" pitchFamily="18" charset="0"/>
              </a:rPr>
              <a:t>的平均时间</a:t>
            </a:r>
            <a:r>
              <a:rPr lang="zh-CN" altLang="en-US" dirty="0">
                <a:solidFill>
                  <a:srgbClr val="0000FF"/>
                </a:solidFill>
                <a:ea typeface="楷体" panose="02010609060101010101" pitchFamily="49" charset="-122"/>
                <a:cs typeface="Times New Roman" panose="02020603050405020304" pitchFamily="18" charset="0"/>
              </a:rPr>
              <a:t>复杂度为</a:t>
            </a:r>
            <a:r>
              <a:rPr lang="en-US" altLang="zh-CN" dirty="0">
                <a:solidFill>
                  <a:srgbClr val="0000FF"/>
                </a:solidFill>
                <a:ea typeface="楷体" panose="02010609060101010101" pitchFamily="49" charset="-122"/>
                <a:cs typeface="Times New Roman" panose="02020603050405020304" pitchFamily="18" charset="0"/>
              </a:rPr>
              <a:t>O(</a:t>
            </a:r>
            <a:r>
              <a:rPr lang="en-US" altLang="zh-CN" i="1" dirty="0" err="1">
                <a:solidFill>
                  <a:srgbClr val="0000FF"/>
                </a:solidFill>
                <a:ea typeface="楷体" panose="02010609060101010101" pitchFamily="49" charset="-122"/>
                <a:cs typeface="Times New Roman" panose="02020603050405020304" pitchFamily="18" charset="0"/>
              </a:rPr>
              <a:t>n</a:t>
            </a:r>
            <a:r>
              <a:rPr lang="en-US" altLang="zh-CN" baseline="30000" dirty="0" err="1">
                <a:solidFill>
                  <a:srgbClr val="0000FF"/>
                </a:solidFill>
                <a:ea typeface="楷体" panose="02010609060101010101" pitchFamily="49" charset="-122"/>
                <a:cs typeface="Times New Roman" panose="02020603050405020304" pitchFamily="18" charset="0"/>
              </a:rPr>
              <a:t>2</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a:t>
            </a:r>
          </a:p>
          <a:p>
            <a:pPr algn="l"/>
            <a:r>
              <a:rPr lang="zh-CN" altLang="en-US" dirty="0">
                <a:ea typeface="楷体" panose="02010609060101010101" pitchFamily="49" charset="-122"/>
                <a:cs typeface="Times New Roman" panose="02020603050405020304" pitchFamily="18" charset="0"/>
              </a:rPr>
              <a:t>　　</a:t>
            </a:r>
            <a:r>
              <a:rPr lang="zh-CN" altLang="en-US" dirty="0">
                <a:solidFill>
                  <a:srgbClr val="FF3300"/>
                </a:solidFill>
                <a:ea typeface="楷体" panose="02010609060101010101" pitchFamily="49" charset="-122"/>
                <a:cs typeface="Times New Roman" panose="02020603050405020304" pitchFamily="18" charset="0"/>
              </a:rPr>
              <a:t>一般</a:t>
            </a:r>
            <a:r>
              <a:rPr lang="zh-CN" altLang="en-US">
                <a:solidFill>
                  <a:srgbClr val="FF3300"/>
                </a:solidFill>
                <a:ea typeface="楷体" panose="02010609060101010101" pitchFamily="49" charset="-122"/>
                <a:cs typeface="Times New Roman" panose="02020603050405020304" pitchFamily="18" charset="0"/>
              </a:rPr>
              <a:t>情况</a:t>
            </a:r>
            <a:r>
              <a:rPr lang="zh-CN" altLang="en-US" smtClean="0">
                <a:solidFill>
                  <a:srgbClr val="FF3300"/>
                </a:solidFill>
                <a:ea typeface="楷体" panose="02010609060101010101" pitchFamily="49" charset="-122"/>
                <a:cs typeface="Times New Roman" panose="02020603050405020304" pitchFamily="18" charset="0"/>
              </a:rPr>
              <a:t>下</a:t>
            </a:r>
            <a:r>
              <a:rPr lang="zh-CN" altLang="en-US" smtClean="0">
                <a:solidFill>
                  <a:srgbClr val="0000FF"/>
                </a:solidFill>
                <a:ea typeface="楷体" panose="02010609060101010101" pitchFamily="49" charset="-122"/>
                <a:cs typeface="Times New Roman" panose="02020603050405020304" pitchFamily="18" charset="0"/>
              </a:rPr>
              <a:t>，认为</a:t>
            </a:r>
            <a:r>
              <a:rPr lang="zh-CN" altLang="en-US" dirty="0">
                <a:solidFill>
                  <a:srgbClr val="0000FF"/>
                </a:solidFill>
                <a:ea typeface="楷体" panose="02010609060101010101" pitchFamily="49" charset="-122"/>
                <a:cs typeface="Times New Roman" panose="02020603050405020304" pitchFamily="18" charset="0"/>
              </a:rPr>
              <a:t>算法</a:t>
            </a:r>
            <a:r>
              <a:rPr lang="en-US" altLang="zh-CN" i="1" dirty="0">
                <a:solidFill>
                  <a:srgbClr val="0000FF"/>
                </a:solidFill>
                <a:ea typeface="楷体" panose="02010609060101010101" pitchFamily="49" charset="-122"/>
                <a:cs typeface="Times New Roman" panose="02020603050405020304" pitchFamily="18" charset="0"/>
              </a:rPr>
              <a:t>A</a:t>
            </a:r>
            <a:r>
              <a:rPr lang="zh-CN" altLang="en-US" dirty="0">
                <a:solidFill>
                  <a:srgbClr val="0000FF"/>
                </a:solidFill>
                <a:ea typeface="楷体" panose="02010609060101010101" pitchFamily="49" charset="-122"/>
                <a:cs typeface="Times New Roman" panose="02020603050405020304" pitchFamily="18" charset="0"/>
              </a:rPr>
              <a:t>的时间性能好比算法</a:t>
            </a:r>
            <a:r>
              <a:rPr lang="en-US" altLang="zh-CN" i="1" dirty="0">
                <a:solidFill>
                  <a:srgbClr val="0000FF"/>
                </a:solidFill>
                <a:ea typeface="楷体" panose="02010609060101010101" pitchFamily="49" charset="-122"/>
                <a:cs typeface="Times New Roman" panose="02020603050405020304" pitchFamily="18" charset="0"/>
              </a:rPr>
              <a:t>B</a:t>
            </a:r>
            <a:r>
              <a:rPr lang="zh-CN" altLang="en-US" dirty="0">
                <a:solidFill>
                  <a:srgbClr val="0000FF"/>
                </a:solidFill>
                <a:ea typeface="楷体" panose="02010609060101010101" pitchFamily="49" charset="-122"/>
                <a:cs typeface="Times New Roman" panose="02020603050405020304" pitchFamily="18" charset="0"/>
              </a:rPr>
              <a:t>。</a:t>
            </a:r>
          </a:p>
        </p:txBody>
      </p:sp>
      <p:grpSp>
        <p:nvGrpSpPr>
          <p:cNvPr id="12" name="组合 11"/>
          <p:cNvGrpSpPr/>
          <p:nvPr/>
        </p:nvGrpSpPr>
        <p:grpSpPr>
          <a:xfrm>
            <a:off x="6715140" y="1701788"/>
            <a:ext cx="1071570" cy="968820"/>
            <a:chOff x="6715140" y="1701788"/>
            <a:chExt cx="1071570" cy="968820"/>
          </a:xfrm>
        </p:grpSpPr>
        <p:sp>
          <p:nvSpPr>
            <p:cNvPr id="5" name="右大括号 4"/>
            <p:cNvSpPr/>
            <p:nvPr/>
          </p:nvSpPr>
          <p:spPr>
            <a:xfrm rot="5400000">
              <a:off x="7108049" y="1308879"/>
              <a:ext cx="142876" cy="928694"/>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715140" y="1928802"/>
              <a:ext cx="1071570" cy="741806"/>
            </a:xfrm>
            <a:prstGeom prst="rect">
              <a:avLst/>
            </a:prstGeom>
            <a:noFill/>
          </p:spPr>
          <p:txBody>
            <a:bodyPr wrap="square" rtlCol="0">
              <a:spAutoFit/>
            </a:bodyPr>
            <a:lstStyle/>
            <a:p>
              <a:r>
                <a:rPr lang="zh-CN" altLang="en-US" sz="2000" smtClean="0">
                  <a:solidFill>
                    <a:srgbClr val="FF00FF"/>
                  </a:solidFill>
                  <a:latin typeface="楷体" panose="02010609060101010101" pitchFamily="49" charset="-122"/>
                  <a:ea typeface="楷体" panose="02010609060101010101" pitchFamily="49" charset="-122"/>
                </a:rPr>
                <a:t>指数</a:t>
              </a:r>
              <a:r>
                <a:rPr lang="zh-CN" altLang="en-US" sz="200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阶：</a:t>
              </a:r>
              <a:r>
                <a:rPr lang="en-US" altLang="zh-CN" sz="2000" smtClean="0">
                  <a:solidFill>
                    <a:srgbClr val="FF00FF"/>
                  </a:solidFill>
                  <a:ea typeface="楷体" panose="02010609060101010101" pitchFamily="49" charset="-122"/>
                  <a:cs typeface="Times New Roman" panose="02020603050405020304" pitchFamily="18" charset="0"/>
                </a:rPr>
                <a:t>NP</a:t>
              </a:r>
              <a:r>
                <a:rPr lang="zh-CN" altLang="en-US" sz="2000" smtClean="0">
                  <a:solidFill>
                    <a:srgbClr val="FF00FF"/>
                  </a:solidFill>
                  <a:ea typeface="楷体" panose="02010609060101010101" pitchFamily="49" charset="-122"/>
                  <a:cs typeface="Times New Roman" panose="02020603050405020304" pitchFamily="18" charset="0"/>
                </a:rPr>
                <a:t>问题</a:t>
              </a:r>
              <a:endParaRPr lang="zh-CN" altLang="en-US" sz="2000">
                <a:solidFill>
                  <a:srgbClr val="FF00FF"/>
                </a:solidFill>
                <a:latin typeface="楷体" panose="02010609060101010101" pitchFamily="49" charset="-122"/>
                <a:ea typeface="楷体" panose="02010609060101010101" pitchFamily="49" charset="-122"/>
              </a:endParaRPr>
            </a:p>
          </p:txBody>
        </p:sp>
      </p:grpSp>
      <p:grpSp>
        <p:nvGrpSpPr>
          <p:cNvPr id="11" name="组合 10"/>
          <p:cNvGrpSpPr/>
          <p:nvPr/>
        </p:nvGrpSpPr>
        <p:grpSpPr>
          <a:xfrm>
            <a:off x="1571604" y="1714488"/>
            <a:ext cx="4572032" cy="983755"/>
            <a:chOff x="1571604" y="1714488"/>
            <a:chExt cx="4572032" cy="983755"/>
          </a:xfrm>
        </p:grpSpPr>
        <p:sp>
          <p:nvSpPr>
            <p:cNvPr id="7" name="右大括号 6"/>
            <p:cNvSpPr/>
            <p:nvPr/>
          </p:nvSpPr>
          <p:spPr>
            <a:xfrm rot="5400000">
              <a:off x="3786182" y="-500090"/>
              <a:ext cx="142876" cy="4572032"/>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214678" y="1928802"/>
              <a:ext cx="1357322" cy="769441"/>
            </a:xfrm>
            <a:prstGeom prst="rect">
              <a:avLst/>
            </a:prstGeom>
            <a:noFill/>
          </p:spPr>
          <p:txBody>
            <a:bodyPr wrap="square" rtlCol="0">
              <a:spAutoFit/>
            </a:bodyPr>
            <a:lstStyle/>
            <a:p>
              <a:r>
                <a:rPr lang="zh-CN" altLang="en-US" sz="2000" smtClean="0">
                  <a:solidFill>
                    <a:srgbClr val="FF00FF"/>
                  </a:solidFill>
                  <a:latin typeface="楷体" panose="02010609060101010101" pitchFamily="49" charset="-122"/>
                  <a:ea typeface="楷体" panose="02010609060101010101" pitchFamily="49" charset="-122"/>
                </a:rPr>
                <a:t>多项式</a:t>
              </a:r>
              <a:r>
                <a:rPr lang="zh-CN" altLang="en-US" sz="200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阶：</a:t>
              </a:r>
              <a:r>
                <a:rPr lang="en-US" altLang="zh-CN" sz="2000" smtClean="0">
                  <a:solidFill>
                    <a:srgbClr val="FF00FF"/>
                  </a:solidFill>
                  <a:ea typeface="楷体" panose="02010609060101010101" pitchFamily="49" charset="-122"/>
                  <a:cs typeface="Times New Roman" panose="02020603050405020304" pitchFamily="18" charset="0"/>
                </a:rPr>
                <a:t>P</a:t>
              </a:r>
              <a:r>
                <a:rPr lang="zh-CN" altLang="en-US" sz="2000" smtClean="0">
                  <a:solidFill>
                    <a:srgbClr val="FF00FF"/>
                  </a:solidFill>
                  <a:ea typeface="楷体" panose="02010609060101010101" pitchFamily="49" charset="-122"/>
                  <a:cs typeface="Times New Roman" panose="02020603050405020304" pitchFamily="18" charset="0"/>
                </a:rPr>
                <a:t>问题</a:t>
              </a:r>
              <a:endParaRPr lang="zh-CN" altLang="en-US" sz="2000">
                <a:solidFill>
                  <a:srgbClr val="FF00FF"/>
                </a:solidFill>
                <a:ea typeface="楷体" panose="02010609060101010101" pitchFamily="49" charset="-122"/>
                <a:cs typeface="Times New Roman" panose="02020603050405020304" pitchFamily="18" charset="0"/>
              </a:endParaRPr>
            </a:p>
          </p:txBody>
        </p:sp>
      </p:grpSp>
      <p:sp>
        <p:nvSpPr>
          <p:cNvPr id="10" name="TextBox 9"/>
          <p:cNvSpPr txBox="1"/>
          <p:nvPr/>
        </p:nvSpPr>
        <p:spPr>
          <a:xfrm>
            <a:off x="4000496" y="2786058"/>
            <a:ext cx="3143272" cy="837152"/>
          </a:xfrm>
          <a:prstGeom prst="rect">
            <a:avLst/>
          </a:prstGeom>
          <a:noFill/>
        </p:spPr>
        <p:txBody>
          <a:bodyPr wrap="square" rtlCol="0">
            <a:spAutoFit/>
          </a:bodyPr>
          <a:lstStyle/>
          <a:p>
            <a:r>
              <a:rPr lang="en-US" altLang="zh-CN" sz="2200" smtClean="0">
                <a:solidFill>
                  <a:srgbClr val="FF0000"/>
                </a:solidFill>
                <a:ea typeface="楷体" panose="02010609060101010101" pitchFamily="49" charset="-122"/>
                <a:cs typeface="Times New Roman" panose="02020603050405020304" pitchFamily="18" charset="0"/>
              </a:rPr>
              <a:t>NP = P</a:t>
            </a:r>
            <a:r>
              <a:rPr lang="zh-CN" altLang="en-US" sz="2200" smtClean="0">
                <a:solidFill>
                  <a:srgbClr val="FF0000"/>
                </a:solidFill>
                <a:ea typeface="楷体" panose="02010609060101010101" pitchFamily="49" charset="-122"/>
                <a:cs typeface="Times New Roman" panose="02020603050405020304" pitchFamily="18" charset="0"/>
              </a:rPr>
              <a:t>？是目前计算机科学的难题之一</a:t>
            </a:r>
            <a:endParaRPr lang="zh-CN" altLang="en-US" sz="2200">
              <a:solidFill>
                <a:srgbClr val="FF0000"/>
              </a:solidFill>
              <a:ea typeface="楷体" panose="02010609060101010101" pitchFamily="49" charset="-122"/>
              <a:cs typeface="Times New Roman" panose="02020603050405020304" pitchFamily="18" charset="0"/>
            </a:endParaRPr>
          </a:p>
        </p:txBody>
      </p:sp>
      <p:sp>
        <p:nvSpPr>
          <p:cNvPr id="8" name="幻灯片编号占位符 7"/>
          <p:cNvSpPr>
            <a:spLocks noGrp="1"/>
          </p:cNvSpPr>
          <p:nvPr>
            <p:ph type="sldNum" sz="quarter" idx="12"/>
          </p:nvPr>
        </p:nvSpPr>
        <p:spPr/>
        <p:txBody>
          <a:bodyPr/>
          <a:lstStyle/>
          <a:p>
            <a:fld id="{7AF016A1-9F15-429F-9EFD-84004B73C732}" type="slidenum">
              <a:rPr lang="en-US" altLang="zh-CN" smtClean="0"/>
              <a:t>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137218"/>
                                        </p:tgtEl>
                                        <p:attrNameLst>
                                          <p:attrName>style.visibility</p:attrName>
                                        </p:attrNameLst>
                                      </p:cBhvr>
                                      <p:to>
                                        <p:strVal val="visible"/>
                                      </p:to>
                                    </p:set>
                                    <p:anim calcmode="discrete" valueType="clr">
                                      <p:cBhvr override="childStyle">
                                        <p:cTn id="17" dur="80"/>
                                        <p:tgtEl>
                                          <p:spTgt spid="1372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37218"/>
                                        </p:tgtEl>
                                        <p:attrNameLst>
                                          <p:attrName>fillcolor</p:attrName>
                                        </p:attrNameLst>
                                      </p:cBhvr>
                                      <p:tavLst>
                                        <p:tav tm="0">
                                          <p:val>
                                            <p:clrVal>
                                              <a:schemeClr val="accent2"/>
                                            </p:clrVal>
                                          </p:val>
                                        </p:tav>
                                        <p:tav tm="50000">
                                          <p:val>
                                            <p:clrVal>
                                              <a:schemeClr val="hlink"/>
                                            </p:clrVal>
                                          </p:val>
                                        </p:tav>
                                      </p:tavLst>
                                    </p:anim>
                                    <p:set>
                                      <p:cBhvr>
                                        <p:cTn id="19" dur="80"/>
                                        <p:tgtEl>
                                          <p:spTgt spid="1372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ldLvl="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p:nvPr/>
        </p:nvSpPr>
        <p:spPr>
          <a:xfrm>
            <a:off x="304800" y="1066800"/>
            <a:ext cx="8534400" cy="25069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4"/>
              </a:buBlip>
              <a:defRPr sz="2400" b="1">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b="1">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5"/>
              </a:buBlip>
              <a:defRPr sz="2000" b="1">
                <a:solidFill>
                  <a:schemeClr val="tx1"/>
                </a:solidFill>
                <a:latin typeface="+mn-lt"/>
                <a:ea typeface="宋体" panose="02010600030101010101" pitchFamily="2" charset="-122"/>
              </a:defRPr>
            </a:lvl5pPr>
          </a:lstStyle>
          <a:p>
            <a:pPr marL="342900" lvl="0" indent="-342900" algn="just" eaLnBrk="1" hangingPunct="1">
              <a:buNone/>
            </a:pP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a:t>
            </a:r>
            <a:r>
              <a:rPr lang="zh-CN" altLang="en-US" sz="2400" dirty="0" smtClean="0">
                <a:latin typeface="宋体" panose="02010600030101010101" pitchFamily="2" charset="-122"/>
                <a:ea typeface="宋体" panose="02010600030101010101" pitchFamily="2" charset="-122"/>
              </a:rPr>
              <a:t>）集合</a:t>
            </a:r>
            <a:r>
              <a:rPr lang="zh-CN" altLang="en-US" sz="2400" dirty="0">
                <a:latin typeface="Times New Roman" panose="02020603050405020304" pitchFamily="18" charset="0"/>
                <a:ea typeface="宋体" panose="02010600030101010101" pitchFamily="2" charset="-122"/>
              </a:rPr>
              <a:t>结构 </a:t>
            </a:r>
          </a:p>
          <a:p>
            <a:pPr lvl="0" algn="just" eaLnBrk="1" hangingPunct="1">
              <a:buNone/>
            </a:pPr>
            <a:r>
              <a:rPr lang="zh-CN" altLang="en-US" sz="2400" dirty="0" smtClean="0">
                <a:latin typeface="宋体" panose="02010600030101010101" pitchFamily="2" charset="-122"/>
              </a:rPr>
              <a:t>（</a:t>
            </a:r>
            <a:r>
              <a:rPr lang="en-US" altLang="zh-CN" sz="2400" dirty="0" smtClean="0">
                <a:latin typeface="宋体" panose="02010600030101010101" pitchFamily="2" charset="-122"/>
              </a:rPr>
              <a:t>b</a:t>
            </a:r>
            <a:r>
              <a:rPr lang="zh-CN" altLang="en-US" sz="2400" dirty="0" smtClean="0">
                <a:latin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线性</a:t>
            </a:r>
            <a:r>
              <a:rPr lang="zh-CN" altLang="en-US" sz="2400" dirty="0">
                <a:latin typeface="Times New Roman" panose="02020603050405020304" pitchFamily="18" charset="0"/>
                <a:ea typeface="宋体" panose="02010600030101010101" pitchFamily="2" charset="-122"/>
              </a:rPr>
              <a:t>结构</a:t>
            </a:r>
            <a:endParaRPr lang="zh-CN" altLang="en-US" sz="2400" dirty="0">
              <a:latin typeface="宋体" panose="02010600030101010101" pitchFamily="2" charset="-122"/>
              <a:ea typeface="宋体" panose="02010600030101010101" pitchFamily="2" charset="-122"/>
            </a:endParaRPr>
          </a:p>
          <a:p>
            <a:pPr lvl="0" algn="just" eaLnBrk="1" hangingPunct="1">
              <a:buNone/>
            </a:pPr>
            <a:r>
              <a:rPr lang="zh-CN" altLang="en-US" sz="2400" dirty="0" smtClean="0">
                <a:latin typeface="宋体" panose="02010600030101010101" pitchFamily="2" charset="-122"/>
              </a:rPr>
              <a:t>（</a:t>
            </a:r>
            <a:r>
              <a:rPr lang="en-US" altLang="zh-CN" sz="2400" dirty="0" smtClean="0">
                <a:latin typeface="宋体" panose="02010600030101010101" pitchFamily="2" charset="-122"/>
              </a:rPr>
              <a:t>c</a:t>
            </a:r>
            <a:r>
              <a:rPr lang="zh-CN" altLang="en-US" sz="2400" dirty="0" smtClean="0">
                <a:latin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树形</a:t>
            </a:r>
            <a:r>
              <a:rPr lang="zh-CN" altLang="en-US" sz="2400" dirty="0">
                <a:latin typeface="Times New Roman" panose="02020603050405020304" pitchFamily="18" charset="0"/>
                <a:ea typeface="宋体" panose="02010600030101010101" pitchFamily="2" charset="-122"/>
              </a:rPr>
              <a:t>结构</a:t>
            </a:r>
            <a:r>
              <a:rPr lang="zh-CN" altLang="en-US" sz="2400" dirty="0">
                <a:latin typeface="宋体" panose="02010600030101010101" pitchFamily="2" charset="-122"/>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lvl="0" algn="just" eaLnBrk="1" hangingPunct="1">
              <a:buNone/>
            </a:pPr>
            <a:r>
              <a:rPr lang="zh-CN" altLang="en-US" sz="2400" dirty="0" smtClean="0">
                <a:latin typeface="宋体" panose="02010600030101010101" pitchFamily="2" charset="-122"/>
              </a:rPr>
              <a:t>（</a:t>
            </a:r>
            <a:r>
              <a:rPr lang="en-US" altLang="zh-CN" sz="2400" dirty="0" smtClean="0">
                <a:latin typeface="宋体" panose="02010600030101010101" pitchFamily="2" charset="-122"/>
              </a:rPr>
              <a:t>d</a:t>
            </a:r>
            <a:r>
              <a:rPr lang="zh-CN" altLang="en-US" sz="2400" dirty="0" smtClean="0">
                <a:latin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图</a:t>
            </a:r>
            <a:r>
              <a:rPr lang="zh-CN" altLang="en-US" sz="2400" dirty="0">
                <a:latin typeface="Times New Roman" panose="02020603050405020304" pitchFamily="18" charset="0"/>
                <a:ea typeface="宋体" panose="02010600030101010101" pitchFamily="2" charset="-122"/>
              </a:rPr>
              <a:t>状结构</a:t>
            </a:r>
            <a:r>
              <a:rPr lang="zh-CN" altLang="en-US" sz="2400" dirty="0">
                <a:latin typeface="宋体" panose="02010600030101010101" pitchFamily="2" charset="-122"/>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marL="342900" lvl="0" indent="-342900" algn="just" eaLnBrk="1" hangingPunct="1">
              <a:buNone/>
            </a:pPr>
            <a:endParaRPr lang="zh-CN" altLang="en-US" dirty="0">
              <a:latin typeface="Times New Roman" panose="02020603050405020304" pitchFamily="18" charset="0"/>
              <a:ea typeface="宋体" panose="02010600030101010101" pitchFamily="2" charset="-122"/>
            </a:endParaRPr>
          </a:p>
          <a:p>
            <a:pPr marL="342900" lvl="0" indent="-342900" eaLnBrk="1" hangingPunct="1">
              <a:buNone/>
            </a:pPr>
            <a:r>
              <a:rPr lang="zh-CN" altLang="en-US" dirty="0"/>
              <a:t> </a:t>
            </a:r>
          </a:p>
        </p:txBody>
      </p:sp>
      <p:graphicFrame>
        <p:nvGraphicFramePr>
          <p:cNvPr id="12292" name="Object 1024"/>
          <p:cNvGraphicFramePr>
            <a:graphicFrameLocks noChangeAspect="1"/>
          </p:cNvGraphicFramePr>
          <p:nvPr/>
        </p:nvGraphicFramePr>
        <p:xfrm>
          <a:off x="4211638" y="1268413"/>
          <a:ext cx="4460875" cy="3602037"/>
        </p:xfrm>
        <a:graphic>
          <a:graphicData uri="http://schemas.openxmlformats.org/presentationml/2006/ole">
            <mc:AlternateContent xmlns:mc="http://schemas.openxmlformats.org/markup-compatibility/2006">
              <mc:Choice xmlns:v="urn:schemas-microsoft-com:vml" Requires="v">
                <p:oleObj spid="_x0000_s3167" r:id="rId6" imgW="2505075" imgH="1971675" progId="Paint.Picture">
                  <p:embed/>
                </p:oleObj>
              </mc:Choice>
              <mc:Fallback>
                <p:oleObj r:id="rId6" imgW="2505075" imgH="1971675" progId="Paint.Picture">
                  <p:embed/>
                  <p:pic>
                    <p:nvPicPr>
                      <p:cNvPr id="0" name="图片 3075"/>
                      <p:cNvPicPr/>
                      <p:nvPr/>
                    </p:nvPicPr>
                    <p:blipFill>
                      <a:blip r:embed="rId7"/>
                      <a:stretch>
                        <a:fillRect/>
                      </a:stretch>
                    </p:blipFill>
                    <p:spPr>
                      <a:xfrm>
                        <a:off x="4211638" y="1268413"/>
                        <a:ext cx="4460875" cy="3602037"/>
                      </a:xfrm>
                      <a:prstGeom prst="rect">
                        <a:avLst/>
                      </a:prstGeom>
                      <a:noFill/>
                      <a:ln w="38100">
                        <a:noFill/>
                        <a:miter/>
                      </a:ln>
                    </p:spPr>
                  </p:pic>
                </p:oleObj>
              </mc:Fallback>
            </mc:AlternateContent>
          </a:graphicData>
        </a:graphic>
      </p:graphicFrame>
      <p:sp>
        <p:nvSpPr>
          <p:cNvPr id="6" name="TextBox 5"/>
          <p:cNvSpPr txBox="1"/>
          <p:nvPr/>
        </p:nvSpPr>
        <p:spPr>
          <a:xfrm>
            <a:off x="320675" y="5013325"/>
            <a:ext cx="8351838" cy="128650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4"/>
              </a:buBlip>
              <a:defRPr sz="2400" b="1">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b="1">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5"/>
              </a:buBlip>
              <a:defRPr sz="2000" b="1">
                <a:solidFill>
                  <a:schemeClr val="tx1"/>
                </a:solidFill>
                <a:latin typeface="+mn-lt"/>
                <a:ea typeface="宋体" panose="02010600030101010101" pitchFamily="2" charset="-122"/>
              </a:defRPr>
            </a:lvl5pPr>
          </a:lstStyle>
          <a:p>
            <a:pPr marL="0" lvl="0" indent="0" eaLnBrk="1" hangingPunct="1">
              <a:spcBef>
                <a:spcPts val="600"/>
              </a:spcBef>
              <a:spcAft>
                <a:spcPts val="600"/>
              </a:spcAft>
              <a:buClrTx/>
              <a:buSzPct val="100000"/>
              <a:buChar char="n"/>
            </a:pPr>
            <a:r>
              <a:rPr lang="en-US" altLang="zh-CN" sz="2400" dirty="0">
                <a:solidFill>
                  <a:schemeClr val="tx1"/>
                </a:solidFill>
                <a:latin typeface="+mn-ea"/>
              </a:rPr>
              <a:t>4</a:t>
            </a:r>
            <a:r>
              <a:rPr lang="zh-CN" altLang="en-US" sz="2400" dirty="0">
                <a:solidFill>
                  <a:schemeClr val="tx1"/>
                </a:solidFill>
                <a:latin typeface="+mn-ea"/>
              </a:rPr>
              <a:t>类基本的逻辑结构：集合、线性、树形、图状；</a:t>
            </a:r>
            <a:endParaRPr lang="en-US" altLang="zh-CN" sz="2400" dirty="0">
              <a:solidFill>
                <a:schemeClr val="tx1"/>
              </a:solidFill>
              <a:latin typeface="+mn-ea"/>
            </a:endParaRPr>
          </a:p>
          <a:p>
            <a:pPr marL="0" lvl="0" indent="0" eaLnBrk="1" hangingPunct="1">
              <a:spcBef>
                <a:spcPts val="600"/>
              </a:spcBef>
              <a:spcAft>
                <a:spcPts val="600"/>
              </a:spcAft>
              <a:buClrTx/>
              <a:buSzPct val="100000"/>
              <a:buChar char="n"/>
            </a:pPr>
            <a:r>
              <a:rPr lang="en-US" altLang="zh-CN" sz="2400" dirty="0">
                <a:solidFill>
                  <a:schemeClr val="tx1"/>
                </a:solidFill>
                <a:latin typeface="+mn-ea"/>
              </a:rPr>
              <a:t>3</a:t>
            </a:r>
            <a:r>
              <a:rPr lang="zh-CN" altLang="en-US" sz="2400" dirty="0">
                <a:solidFill>
                  <a:schemeClr val="tx1"/>
                </a:solidFill>
                <a:latin typeface="+mn-ea"/>
              </a:rPr>
              <a:t>类基本的逻辑结构</a:t>
            </a:r>
            <a:r>
              <a:rPr lang="zh-CN" altLang="en-US" sz="2400" dirty="0">
                <a:solidFill>
                  <a:schemeClr val="tx1"/>
                </a:solidFill>
                <a:latin typeface="+mn-ea"/>
                <a:sym typeface="Wingdings" panose="05000000000000000000" pitchFamily="2" charset="2"/>
              </a:rPr>
              <a:t>：线性、树形、图状；</a:t>
            </a:r>
            <a:endParaRPr lang="en-US" altLang="zh-CN" sz="2400" dirty="0">
              <a:solidFill>
                <a:schemeClr val="tx1"/>
              </a:solidFill>
              <a:latin typeface="+mn-ea"/>
            </a:endParaRPr>
          </a:p>
          <a:p>
            <a:pPr marL="0" lvl="0" indent="0" eaLnBrk="1" hangingPunct="1">
              <a:spcBef>
                <a:spcPts val="600"/>
              </a:spcBef>
              <a:spcAft>
                <a:spcPts val="600"/>
              </a:spcAft>
              <a:buClrTx/>
              <a:buSzPct val="100000"/>
              <a:buChar char="n"/>
            </a:pPr>
            <a:r>
              <a:rPr lang="en-US" altLang="zh-CN" sz="2400" dirty="0">
                <a:solidFill>
                  <a:schemeClr val="tx1"/>
                </a:solidFill>
                <a:latin typeface="+mn-ea"/>
              </a:rPr>
              <a:t>2</a:t>
            </a:r>
            <a:r>
              <a:rPr lang="zh-CN" altLang="en-US" sz="2400" dirty="0">
                <a:solidFill>
                  <a:schemeClr val="tx1"/>
                </a:solidFill>
                <a:latin typeface="+mn-ea"/>
              </a:rPr>
              <a:t>类基本的逻辑结构：线性、非线性。</a:t>
            </a:r>
          </a:p>
        </p:txBody>
      </p:sp>
      <p:sp>
        <p:nvSpPr>
          <p:cNvPr id="17412" name="Rectangle 4" descr="信纸">
            <a:hlinkClick r:id="" action="ppaction://hlinkshowjump?jump=nextslide"/>
          </p:cNvPr>
          <p:cNvSpPr>
            <a:spLocks noChangeArrowheads="1"/>
          </p:cNvSpPr>
          <p:nvPr/>
        </p:nvSpPr>
        <p:spPr bwMode="auto">
          <a:xfrm>
            <a:off x="304772" y="360659"/>
            <a:ext cx="3714776" cy="461645"/>
          </a:xfrm>
          <a:prstGeom prst="rect">
            <a:avLst/>
          </a:prstGeom>
          <a:blipFill dpi="0" rotWithShape="1">
            <a:blip r:embed="rId8"/>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0"/>
              </a:spcBef>
            </a:pP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charset="0"/>
                <a:ea typeface="隶书" pitchFamily="49" charset="-122"/>
              </a:rPr>
              <a:t>①</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逻辑</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结构的类型</a:t>
            </a:r>
            <a:endPar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endParaRPr>
          </a:p>
        </p:txBody>
      </p:sp>
      <p:sp>
        <p:nvSpPr>
          <p:cNvPr id="7" name="幻灯片编号占位符 6"/>
          <p:cNvSpPr>
            <a:spLocks noGrp="1"/>
          </p:cNvSpPr>
          <p:nvPr>
            <p:ph type="sldNum" sz="quarter" idx="12"/>
          </p:nvPr>
        </p:nvSpPr>
        <p:spPr/>
        <p:txBody>
          <a:bodyPr/>
          <a:lstStyle/>
          <a:p>
            <a:fld id="{7AF016A1-9F15-429F-9EFD-84004B73C732}" type="slidenum">
              <a:rPr lang="en-US" altLang="zh-CN" smtClean="0"/>
              <a:t>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026"/>
          <p:cNvSpPr txBox="1">
            <a:spLocks noChangeArrowheads="1"/>
          </p:cNvSpPr>
          <p:nvPr/>
        </p:nvSpPr>
        <p:spPr bwMode="auto">
          <a:xfrm>
            <a:off x="642910" y="1228539"/>
            <a:ext cx="8143932" cy="1200329"/>
          </a:xfrm>
          <a:prstGeom prst="rect">
            <a:avLst/>
          </a:prstGeom>
          <a:noFill/>
          <a:ln w="9525">
            <a:noFill/>
            <a:miter lim="800000"/>
          </a:ln>
          <a:effectLst/>
        </p:spPr>
        <p:txBody>
          <a:bodyPr wrap="square">
            <a:spAutoFit/>
          </a:bodyPr>
          <a:lstStyle/>
          <a:p>
            <a:pPr algn="just">
              <a:lnSpc>
                <a:spcPts val="3600"/>
              </a:lnSpc>
            </a:pPr>
            <a:r>
              <a:rPr lang="zh-CN" altLang="en-US" dirty="0" smtClean="0">
                <a:solidFill>
                  <a:srgbClr val="0000FF"/>
                </a:solidFill>
                <a:ea typeface="楷体" panose="02010609060101010101" pitchFamily="49" charset="-122"/>
                <a:cs typeface="Times New Roman" panose="02020603050405020304" pitchFamily="18" charset="0"/>
              </a:rPr>
              <a:t>算法中的</a:t>
            </a:r>
            <a:r>
              <a:rPr lang="zh-CN" altLang="en-US" dirty="0" smtClean="0">
                <a:solidFill>
                  <a:srgbClr val="FF0000"/>
                </a:solidFill>
                <a:ea typeface="楷体" panose="02010609060101010101" pitchFamily="49" charset="-122"/>
                <a:cs typeface="Times New Roman" panose="02020603050405020304" pitchFamily="18" charset="0"/>
              </a:rPr>
              <a:t>基本操作</a:t>
            </a:r>
            <a:r>
              <a:rPr lang="zh-CN" altLang="en-US" dirty="0" smtClean="0">
                <a:solidFill>
                  <a:srgbClr val="0000FF"/>
                </a:solidFill>
                <a:ea typeface="楷体" panose="02010609060101010101" pitchFamily="49" charset="-122"/>
                <a:cs typeface="Times New Roman" panose="02020603050405020304" pitchFamily="18" charset="0"/>
              </a:rPr>
              <a:t>一般是最深层循环内的</a:t>
            </a:r>
            <a:r>
              <a:rPr lang="zh-CN" altLang="en-US" dirty="0" smtClean="0">
                <a:solidFill>
                  <a:srgbClr val="FF00FF"/>
                </a:solidFill>
                <a:ea typeface="楷体" panose="02010609060101010101" pitchFamily="49" charset="-122"/>
                <a:cs typeface="Times New Roman" panose="02020603050405020304" pitchFamily="18" charset="0"/>
              </a:rPr>
              <a:t>原操作</a:t>
            </a:r>
            <a:r>
              <a:rPr lang="zh-CN" altLang="en-US" dirty="0" smtClean="0">
                <a:solidFill>
                  <a:srgbClr val="0000FF"/>
                </a:solidFill>
                <a:ea typeface="楷体" panose="02010609060101010101" pitchFamily="49" charset="-122"/>
                <a:cs typeface="Times New Roman" panose="02020603050405020304" pitchFamily="18" charset="0"/>
              </a:rPr>
              <a:t>。</a:t>
            </a:r>
            <a:endParaRPr lang="en-US" altLang="zh-CN" dirty="0" smtClean="0">
              <a:solidFill>
                <a:srgbClr val="FF00FF"/>
              </a:solidFill>
              <a:ea typeface="楷体" panose="02010609060101010101" pitchFamily="49" charset="-122"/>
              <a:cs typeface="Times New Roman" panose="02020603050405020304" pitchFamily="18" charset="0"/>
            </a:endParaRPr>
          </a:p>
          <a:p>
            <a:pPr algn="just">
              <a:lnSpc>
                <a:spcPts val="3600"/>
              </a:lnSpc>
            </a:pPr>
            <a:r>
              <a:rPr lang="zh-CN" altLang="en-US" dirty="0" smtClean="0">
                <a:solidFill>
                  <a:srgbClr val="0000FF"/>
                </a:solidFill>
                <a:ea typeface="楷体" panose="02010609060101010101" pitchFamily="49" charset="-122"/>
                <a:cs typeface="Times New Roman" panose="02020603050405020304" pitchFamily="18" charset="0"/>
              </a:rPr>
              <a:t>算法</a:t>
            </a:r>
            <a:r>
              <a:rPr lang="zh-CN" altLang="en-US" dirty="0">
                <a:solidFill>
                  <a:srgbClr val="0000FF"/>
                </a:solidFill>
                <a:ea typeface="楷体" panose="02010609060101010101" pitchFamily="49" charset="-122"/>
                <a:cs typeface="Times New Roman" panose="02020603050405020304" pitchFamily="18" charset="0"/>
              </a:rPr>
              <a:t>执行时间</a:t>
            </a:r>
            <a:r>
              <a:rPr lang="zh-CN" altLang="en-US" dirty="0" smtClean="0">
                <a:solidFill>
                  <a:srgbClr val="0000FF"/>
                </a:solidFill>
                <a:ea typeface="楷体" panose="02010609060101010101" pitchFamily="49" charset="-122"/>
                <a:cs typeface="Times New Roman" panose="02020603050405020304" pitchFamily="18" charset="0"/>
              </a:rPr>
              <a:t>大致 </a:t>
            </a:r>
            <a:r>
              <a:rPr lang="en-US" altLang="zh-CN"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基本</a:t>
            </a:r>
            <a:r>
              <a:rPr lang="zh-CN" altLang="en-US" dirty="0">
                <a:solidFill>
                  <a:srgbClr val="FF0000"/>
                </a:solidFill>
                <a:ea typeface="楷体" panose="02010609060101010101" pitchFamily="49" charset="-122"/>
                <a:cs typeface="Times New Roman" panose="02020603050405020304" pitchFamily="18" charset="0"/>
              </a:rPr>
              <a:t>操作</a:t>
            </a:r>
            <a:r>
              <a:rPr lang="zh-CN" altLang="en-US" dirty="0">
                <a:solidFill>
                  <a:srgbClr val="0000FF"/>
                </a:solidFill>
                <a:ea typeface="楷体" panose="02010609060101010101" pitchFamily="49" charset="-122"/>
                <a:cs typeface="Times New Roman" panose="02020603050405020304" pitchFamily="18" charset="0"/>
              </a:rPr>
              <a:t>所需的</a:t>
            </a:r>
            <a:r>
              <a:rPr lang="zh-CN" altLang="en-US" dirty="0" smtClean="0">
                <a:solidFill>
                  <a:srgbClr val="0000FF"/>
                </a:solidFill>
                <a:ea typeface="楷体" panose="02010609060101010101" pitchFamily="49" charset="-122"/>
                <a:cs typeface="Times New Roman" panose="02020603050405020304" pitchFamily="18" charset="0"/>
              </a:rPr>
              <a:t>时间 </a:t>
            </a:r>
            <a:r>
              <a:rPr lang="en-US" altLang="zh-CN" dirty="0" smtClean="0">
                <a:solidFill>
                  <a:srgbClr val="0000FF"/>
                </a:solidFill>
                <a:latin typeface="+mj-ea"/>
                <a:ea typeface="+mj-ea"/>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其</a:t>
            </a:r>
            <a:r>
              <a:rPr lang="zh-CN" altLang="en-US" dirty="0">
                <a:solidFill>
                  <a:schemeClr val="tx1"/>
                </a:solidFill>
                <a:ea typeface="楷体" panose="02010609060101010101" pitchFamily="49" charset="-122"/>
                <a:cs typeface="Times New Roman" panose="02020603050405020304" pitchFamily="18" charset="0"/>
              </a:rPr>
              <a:t>运算</a:t>
            </a:r>
            <a:r>
              <a:rPr lang="zh-CN" altLang="en-US" dirty="0" smtClean="0">
                <a:solidFill>
                  <a:schemeClr val="tx1"/>
                </a:solidFill>
                <a:ea typeface="楷体" panose="02010609060101010101" pitchFamily="49" charset="-122"/>
                <a:cs typeface="Times New Roman" panose="02020603050405020304" pitchFamily="18" charset="0"/>
              </a:rPr>
              <a:t>次数</a:t>
            </a:r>
            <a:r>
              <a:rPr lang="zh-CN" altLang="en-US" dirty="0" smtClean="0">
                <a:solidFill>
                  <a:srgbClr val="0000FF"/>
                </a:solidFill>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     </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30723" name="Text Box 3"/>
          <p:cNvSpPr txBox="1">
            <a:spLocks noChangeArrowheads="1"/>
          </p:cNvSpPr>
          <p:nvPr/>
        </p:nvSpPr>
        <p:spPr bwMode="auto">
          <a:xfrm>
            <a:off x="684213" y="408263"/>
            <a:ext cx="4530729" cy="4639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smtClean="0">
                <a:solidFill>
                  <a:srgbClr val="FF0000"/>
                </a:solidFill>
                <a:latin typeface="楷体" panose="02010609060101010101" pitchFamily="49" charset="-122"/>
                <a:ea typeface="楷体" panose="02010609060101010101" pitchFamily="49" charset="-122"/>
                <a:sym typeface="Wingdings" panose="05000000000000000000"/>
              </a:rPr>
              <a:t> </a:t>
            </a:r>
            <a:r>
              <a:rPr lang="zh-CN" altLang="en-US" smtClean="0">
                <a:solidFill>
                  <a:srgbClr val="FF0000"/>
                </a:solidFill>
                <a:latin typeface="楷体" panose="02010609060101010101" pitchFamily="49" charset="-122"/>
                <a:ea typeface="楷体" panose="02010609060101010101" pitchFamily="49" charset="-122"/>
              </a:rPr>
              <a:t>简化</a:t>
            </a:r>
            <a:r>
              <a:rPr lang="zh-CN" altLang="en-US" dirty="0">
                <a:solidFill>
                  <a:srgbClr val="FF0000"/>
                </a:solidFill>
                <a:latin typeface="楷体" panose="02010609060101010101" pitchFamily="49" charset="-122"/>
                <a:ea typeface="楷体" panose="02010609060101010101" pitchFamily="49" charset="-122"/>
              </a:rPr>
              <a:t>的算法时间复杂度分析</a:t>
            </a:r>
          </a:p>
        </p:txBody>
      </p:sp>
      <p:grpSp>
        <p:nvGrpSpPr>
          <p:cNvPr id="9" name="组合 8"/>
          <p:cNvGrpSpPr/>
          <p:nvPr/>
        </p:nvGrpSpPr>
        <p:grpSpPr>
          <a:xfrm>
            <a:off x="571472" y="2571744"/>
            <a:ext cx="8143932" cy="1102178"/>
            <a:chOff x="571472" y="2571744"/>
            <a:chExt cx="8143932" cy="1102178"/>
          </a:xfrm>
        </p:grpSpPr>
        <p:sp>
          <p:nvSpPr>
            <p:cNvPr id="5" name="TextBox 4"/>
            <p:cNvSpPr txBox="1"/>
            <p:nvPr/>
          </p:nvSpPr>
          <p:spPr>
            <a:xfrm>
              <a:off x="571472" y="3286124"/>
              <a:ext cx="8143932" cy="387798"/>
            </a:xfrm>
            <a:prstGeom prst="rect">
              <a:avLst/>
            </a:prstGeom>
            <a:noFill/>
          </p:spPr>
          <p:txBody>
            <a:bodyPr wrap="square" rtlCol="0">
              <a:spAutoFit/>
            </a:bodyPr>
            <a:lstStyle/>
            <a:p>
              <a:pPr algn="l"/>
              <a:r>
                <a:rPr lang="zh-CN" altLang="en-US" dirty="0" smtClean="0">
                  <a:solidFill>
                    <a:srgbClr val="0000FF"/>
                  </a:solidFill>
                  <a:ea typeface="楷体" panose="02010609060101010101" pitchFamily="49" charset="-122"/>
                  <a:cs typeface="Times New Roman" panose="02020603050405020304" pitchFamily="18" charset="0"/>
                </a:rPr>
                <a:t> 在算法分析时，计算</a:t>
              </a:r>
              <a:r>
                <a:rPr lang="en-US" altLang="zh-CN" i="1" dirty="0" smtClean="0">
                  <a:solidFill>
                    <a:srgbClr val="0000FF"/>
                  </a:solidFill>
                  <a:ea typeface="楷体" panose="02010609060101010101" pitchFamily="49" charset="-122"/>
                  <a:cs typeface="Times New Roman" panose="02020603050405020304" pitchFamily="18" charset="0"/>
                </a:rPr>
                <a:t>T</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时仅仅考虑</a:t>
              </a:r>
              <a:r>
                <a:rPr lang="zh-CN" altLang="en-US" dirty="0">
                  <a:solidFill>
                    <a:srgbClr val="FF0000"/>
                  </a:solidFill>
                  <a:ea typeface="楷体" panose="02010609060101010101" pitchFamily="49" charset="-122"/>
                  <a:cs typeface="Times New Roman" panose="02020603050405020304" pitchFamily="18" charset="0"/>
                </a:rPr>
                <a:t>基本操作</a:t>
              </a:r>
              <a:r>
                <a:rPr lang="zh-CN" altLang="en-US" dirty="0" smtClean="0">
                  <a:solidFill>
                    <a:srgbClr val="0000FF"/>
                  </a:solidFill>
                  <a:ea typeface="楷体" panose="02010609060101010101" pitchFamily="49" charset="-122"/>
                  <a:cs typeface="Times New Roman" panose="02020603050405020304" pitchFamily="18" charset="0"/>
                </a:rPr>
                <a:t>的</a:t>
              </a:r>
              <a:r>
                <a:rPr lang="zh-CN" altLang="en-US" dirty="0" smtClean="0">
                  <a:solidFill>
                    <a:schemeClr val="tx1"/>
                  </a:solidFill>
                  <a:ea typeface="楷体" panose="02010609060101010101" pitchFamily="49" charset="-122"/>
                  <a:cs typeface="Times New Roman" panose="02020603050405020304" pitchFamily="18" charset="0"/>
                </a:rPr>
                <a:t>运算次数</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p>
          </p:txBody>
        </p:sp>
        <p:sp>
          <p:nvSpPr>
            <p:cNvPr id="6" name="下箭头 5"/>
            <p:cNvSpPr/>
            <p:nvPr/>
          </p:nvSpPr>
          <p:spPr>
            <a:xfrm>
              <a:off x="3857620" y="2571744"/>
              <a:ext cx="214314" cy="57150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 name="TextBox 6"/>
            <p:cNvSpPr txBox="1"/>
            <p:nvPr/>
          </p:nvSpPr>
          <p:spPr>
            <a:xfrm>
              <a:off x="4214810" y="2668558"/>
              <a:ext cx="1000132" cy="403252"/>
            </a:xfrm>
            <a:prstGeom prst="rect">
              <a:avLst/>
            </a:prstGeom>
            <a:noFill/>
          </p:spPr>
          <p:txBody>
            <a:bodyPr wrap="square" rtlCol="0">
              <a:spAutoFit/>
            </a:bodyPr>
            <a:lstStyle/>
            <a:p>
              <a:pPr algn="l"/>
              <a:r>
                <a:rPr lang="zh-CN" altLang="en-US" sz="2000" smtClean="0">
                  <a:solidFill>
                    <a:srgbClr val="0000FF"/>
                  </a:solidFill>
                  <a:latin typeface="楷体" panose="02010609060101010101" pitchFamily="49" charset="-122"/>
                  <a:ea typeface="楷体" panose="02010609060101010101" pitchFamily="49" charset="-122"/>
                </a:rPr>
                <a:t>转化</a:t>
              </a:r>
              <a:endParaRPr lang="zh-CN" altLang="en-US" sz="2000">
                <a:solidFill>
                  <a:srgbClr val="0000FF"/>
                </a:solidFill>
                <a:latin typeface="楷体" panose="02010609060101010101" pitchFamily="49" charset="-122"/>
                <a:ea typeface="楷体" panose="02010609060101010101" pitchFamily="49" charset="-122"/>
              </a:endParaRPr>
            </a:p>
          </p:txBody>
        </p:sp>
      </p:grpSp>
      <p:sp>
        <p:nvSpPr>
          <p:cNvPr id="8" name="幻灯片编号占位符 7"/>
          <p:cNvSpPr>
            <a:spLocks noGrp="1"/>
          </p:cNvSpPr>
          <p:nvPr>
            <p:ph type="sldNum" sz="quarter" idx="12"/>
          </p:nvPr>
        </p:nvSpPr>
        <p:spPr/>
        <p:txBody>
          <a:bodyPr/>
          <a:lstStyle/>
          <a:p>
            <a:fld id="{7AF016A1-9F15-429F-9EFD-84004B73C732}" type="slidenum">
              <a:rPr lang="en-US" altLang="zh-CN" smtClean="0"/>
              <a:t>60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0114">
                                            <p:txEl>
                                              <p:pRg st="1" end="1"/>
                                            </p:txEl>
                                          </p:spTgt>
                                        </p:tgtEl>
                                        <p:attrNameLst>
                                          <p:attrName>style.visibility</p:attrName>
                                        </p:attrNameLst>
                                      </p:cBhvr>
                                      <p:to>
                                        <p:strVal val="visible"/>
                                      </p:to>
                                    </p:set>
                                    <p:anim calcmode="discrete" valueType="clr">
                                      <p:cBhvr override="childStyle">
                                        <p:cTn id="7" dur="80"/>
                                        <p:tgtEl>
                                          <p:spTgt spid="901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011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011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55650" y="1500174"/>
            <a:ext cx="7959754" cy="35972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MAX   20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定义最大的方阶</a:t>
            </a:r>
          </a:p>
          <a:p>
            <a:pPr algn="just">
              <a:lnSpc>
                <a:spcPct val="1000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matrixadd</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A[MAX][MAX</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B[MAX][MAX</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C[MAX][MAX])</a:t>
            </a:r>
          </a:p>
          <a:p>
            <a:pPr algn="just">
              <a:lnSpc>
                <a:spcPct val="1000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][j]+B[</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 </a:t>
            </a:r>
          </a:p>
          <a:p>
            <a:pPr algn="just">
              <a:lnSpc>
                <a:spcPct val="1000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6194" name="Text Box 2"/>
          <p:cNvSpPr txBox="1">
            <a:spLocks noChangeArrowheads="1"/>
          </p:cNvSpPr>
          <p:nvPr/>
        </p:nvSpPr>
        <p:spPr bwMode="auto">
          <a:xfrm>
            <a:off x="520907" y="204811"/>
            <a:ext cx="8247091" cy="892552"/>
          </a:xfrm>
          <a:prstGeom prst="rect">
            <a:avLst/>
          </a:prstGeom>
          <a:no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lnSpc>
                <a:spcPct val="100000"/>
              </a:lnSpc>
            </a:pPr>
            <a:r>
              <a:rPr lang="zh-CN" altLang="en-US" dirty="0">
                <a:solidFill>
                  <a:srgbClr val="FF0000"/>
                </a:solidFill>
                <a:ea typeface="楷体" panose="02010609060101010101" pitchFamily="49" charset="-122"/>
                <a:cs typeface="Times New Roman" panose="02020603050405020304" pitchFamily="18" charset="0"/>
              </a:rPr>
              <a:t>　　</a:t>
            </a:r>
            <a:r>
              <a:rPr lang="en-US" altLang="zh-CN" sz="2800" b="0" dirty="0">
                <a:solidFill>
                  <a:srgbClr val="FF0000"/>
                </a:solidFill>
                <a:ea typeface="楷体" panose="02010609060101010101" pitchFamily="49" charset="-122"/>
                <a:cs typeface="Times New Roman" panose="02020603050405020304" pitchFamily="18" charset="0"/>
              </a:rPr>
              <a:t>【</a:t>
            </a:r>
            <a:r>
              <a:rPr lang="zh-CN" altLang="en-US" sz="2800" b="0" dirty="0">
                <a:solidFill>
                  <a:srgbClr val="FF0000"/>
                </a:solidFill>
                <a:ea typeface="楷体" panose="02010609060101010101" pitchFamily="49" charset="-122"/>
                <a:cs typeface="Times New Roman" panose="02020603050405020304" pitchFamily="18" charset="0"/>
              </a:rPr>
              <a:t>例</a:t>
            </a:r>
            <a:r>
              <a:rPr lang="en-US" altLang="zh-CN" sz="2800" b="0" dirty="0" smtClean="0">
                <a:solidFill>
                  <a:srgbClr val="FF0000"/>
                </a:solidFill>
                <a:ea typeface="楷体" panose="02010609060101010101" pitchFamily="49" charset="-122"/>
                <a:cs typeface="Times New Roman" panose="02020603050405020304" pitchFamily="18" charset="0"/>
              </a:rPr>
              <a:t>1-6】</a:t>
            </a:r>
            <a:r>
              <a:rPr lang="zh-CN" altLang="en-US" b="0" dirty="0">
                <a:solidFill>
                  <a:srgbClr val="0000FF"/>
                </a:solidFill>
                <a:ea typeface="楷体" panose="02010609060101010101" pitchFamily="49" charset="-122"/>
                <a:cs typeface="Times New Roman" panose="02020603050405020304" pitchFamily="18" charset="0"/>
              </a:rPr>
              <a:t>求两个</a:t>
            </a:r>
            <a:r>
              <a:rPr lang="en-US" altLang="zh-CN" b="0" i="1" dirty="0">
                <a:solidFill>
                  <a:srgbClr val="0000FF"/>
                </a:solidFill>
                <a:ea typeface="楷体" panose="02010609060101010101" pitchFamily="49" charset="-122"/>
                <a:cs typeface="Times New Roman" panose="02020603050405020304" pitchFamily="18" charset="0"/>
              </a:rPr>
              <a:t>n</a:t>
            </a:r>
            <a:r>
              <a:rPr lang="zh-CN" altLang="en-US" b="0" dirty="0">
                <a:solidFill>
                  <a:srgbClr val="0000FF"/>
                </a:solidFill>
                <a:ea typeface="楷体" panose="02010609060101010101" pitchFamily="49" charset="-122"/>
                <a:cs typeface="Times New Roman" panose="02020603050405020304" pitchFamily="18" charset="0"/>
              </a:rPr>
              <a:t>阶方阵的相加</a:t>
            </a:r>
            <a:r>
              <a:rPr lang="en-US" altLang="zh-CN" b="0" i="1" dirty="0">
                <a:solidFill>
                  <a:srgbClr val="0000FF"/>
                </a:solidFill>
                <a:ea typeface="楷体" panose="02010609060101010101" pitchFamily="49" charset="-122"/>
                <a:cs typeface="Times New Roman" panose="02020603050405020304" pitchFamily="18" charset="0"/>
              </a:rPr>
              <a:t>C</a:t>
            </a:r>
            <a:r>
              <a:rPr lang="en-US" altLang="zh-CN" b="0" dirty="0">
                <a:solidFill>
                  <a:srgbClr val="0000FF"/>
                </a:solidFill>
                <a:ea typeface="楷体" panose="02010609060101010101" pitchFamily="49" charset="-122"/>
                <a:cs typeface="Times New Roman" panose="02020603050405020304" pitchFamily="18" charset="0"/>
              </a:rPr>
              <a:t>=</a:t>
            </a:r>
            <a:r>
              <a:rPr lang="en-US" altLang="zh-CN" b="0" i="1" dirty="0" err="1">
                <a:solidFill>
                  <a:srgbClr val="0000FF"/>
                </a:solidFill>
                <a:ea typeface="楷体" panose="02010609060101010101" pitchFamily="49" charset="-122"/>
                <a:cs typeface="Times New Roman" panose="02020603050405020304" pitchFamily="18" charset="0"/>
              </a:rPr>
              <a:t>A</a:t>
            </a:r>
            <a:r>
              <a:rPr lang="en-US" altLang="zh-CN" b="0" dirty="0" err="1">
                <a:solidFill>
                  <a:srgbClr val="0000FF"/>
                </a:solidFill>
                <a:ea typeface="楷体" panose="02010609060101010101" pitchFamily="49" charset="-122"/>
                <a:cs typeface="Times New Roman" panose="02020603050405020304" pitchFamily="18" charset="0"/>
              </a:rPr>
              <a:t>+</a:t>
            </a:r>
            <a:r>
              <a:rPr lang="en-US" altLang="zh-CN" b="0" i="1" dirty="0" err="1">
                <a:solidFill>
                  <a:srgbClr val="0000FF"/>
                </a:solidFill>
                <a:ea typeface="楷体" panose="02010609060101010101" pitchFamily="49" charset="-122"/>
                <a:cs typeface="Times New Roman" panose="02020603050405020304" pitchFamily="18" charset="0"/>
              </a:rPr>
              <a:t>B</a:t>
            </a:r>
            <a:r>
              <a:rPr lang="zh-CN" altLang="en-US" b="0" dirty="0">
                <a:solidFill>
                  <a:srgbClr val="0000FF"/>
                </a:solidFill>
                <a:ea typeface="楷体" panose="02010609060101010101" pitchFamily="49" charset="-122"/>
                <a:cs typeface="Times New Roman" panose="02020603050405020304" pitchFamily="18" charset="0"/>
              </a:rPr>
              <a:t>的算法</a:t>
            </a:r>
            <a:r>
              <a:rPr lang="zh-CN" altLang="en-US" b="0" dirty="0" smtClean="0">
                <a:solidFill>
                  <a:srgbClr val="0000FF"/>
                </a:solidFill>
                <a:ea typeface="楷体" panose="02010609060101010101" pitchFamily="49" charset="-122"/>
                <a:cs typeface="Times New Roman" panose="02020603050405020304" pitchFamily="18" charset="0"/>
              </a:rPr>
              <a:t>如下，分析</a:t>
            </a:r>
            <a:r>
              <a:rPr lang="zh-CN" altLang="en-US" b="0" dirty="0">
                <a:solidFill>
                  <a:srgbClr val="0000FF"/>
                </a:solidFill>
                <a:ea typeface="楷体" panose="02010609060101010101" pitchFamily="49" charset="-122"/>
                <a:cs typeface="Times New Roman" panose="02020603050405020304" pitchFamily="18" charset="0"/>
              </a:rPr>
              <a:t>其时间复杂度。</a:t>
            </a:r>
          </a:p>
        </p:txBody>
      </p:sp>
      <p:sp>
        <p:nvSpPr>
          <p:cNvPr id="136195" name="AutoShape 3"/>
          <p:cNvSpPr/>
          <p:nvPr/>
        </p:nvSpPr>
        <p:spPr bwMode="auto">
          <a:xfrm>
            <a:off x="4859338" y="5243499"/>
            <a:ext cx="1570050" cy="484205"/>
          </a:xfrm>
          <a:prstGeom prst="borderCallout2">
            <a:avLst>
              <a:gd name="adj1" fmla="val 21556"/>
              <a:gd name="adj2" fmla="val -4597"/>
              <a:gd name="adj3" fmla="val 21556"/>
              <a:gd name="adj4" fmla="val -4597"/>
              <a:gd name="adj5" fmla="val -123056"/>
              <a:gd name="adj6" fmla="val -17625"/>
            </a:avLst>
          </a:prstGeom>
          <a:ln w="38100">
            <a:solidFill>
              <a:srgbClr val="92D050"/>
            </a:solidFill>
          </a:ln>
        </p:spPr>
        <p:style>
          <a:lnRef idx="1">
            <a:schemeClr val="accent3"/>
          </a:lnRef>
          <a:fillRef idx="2">
            <a:schemeClr val="accent3"/>
          </a:fillRef>
          <a:effectRef idx="1">
            <a:schemeClr val="accent3"/>
          </a:effectRef>
          <a:fontRef idx="minor">
            <a:schemeClr val="dk1"/>
          </a:fontRef>
        </p:style>
        <p:txBody>
          <a:bodyPr/>
          <a:lstStyle/>
          <a:p>
            <a:pPr>
              <a:lnSpc>
                <a:spcPct val="100000"/>
              </a:lnSpc>
              <a:spcBef>
                <a:spcPct val="0"/>
              </a:spcBef>
            </a:pPr>
            <a:r>
              <a:rPr lang="zh-CN" altLang="en-US" sz="2000" dirty="0">
                <a:solidFill>
                  <a:srgbClr val="0000FF"/>
                </a:solidFill>
                <a:latin typeface="楷体" panose="02010609060101010101" pitchFamily="49" charset="-122"/>
                <a:ea typeface="楷体" panose="02010609060101010101" pitchFamily="49" charset="-122"/>
              </a:rPr>
              <a:t>基本操作</a:t>
            </a: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38150" y="546101"/>
            <a:ext cx="8382000" cy="2456057"/>
          </a:xfrm>
          <a:prstGeom prst="rect">
            <a:avLst/>
          </a:prstGeom>
          <a:noFill/>
          <a:ln w="9525">
            <a:noFill/>
            <a:miter lim="800000"/>
          </a:ln>
          <a:effectLst/>
        </p:spPr>
        <p:txBody>
          <a:bodyPr>
            <a:spAutoFit/>
          </a:bodyPr>
          <a:lstStyle/>
          <a:p>
            <a:pPr algn="just">
              <a:lnSpc>
                <a:spcPct val="120000"/>
              </a:lnSpc>
            </a:pPr>
            <a:r>
              <a:rPr lang="en-US" altLang="zh-CN" b="0" dirty="0">
                <a:ea typeface="楷体" panose="02010609060101010101" pitchFamily="49" charset="-122"/>
                <a:cs typeface="Times New Roman" panose="02020603050405020304" pitchFamily="18" charset="0"/>
              </a:rPr>
              <a:t>  </a:t>
            </a:r>
            <a:r>
              <a:rPr lang="zh-CN" altLang="en-US" b="0" dirty="0">
                <a:ea typeface="楷体" panose="02010609060101010101" pitchFamily="49" charset="-122"/>
                <a:cs typeface="Times New Roman" panose="02020603050405020304" pitchFamily="18" charset="0"/>
              </a:rPr>
              <a:t>　</a:t>
            </a:r>
            <a:r>
              <a:rPr lang="zh-CN" altLang="en-US" dirty="0">
                <a:solidFill>
                  <a:srgbClr val="FF3300"/>
                </a:solidFill>
                <a:ea typeface="楷体" panose="02010609060101010101" pitchFamily="49" charset="-122"/>
                <a:cs typeface="Times New Roman" panose="02020603050405020304" pitchFamily="18" charset="0"/>
              </a:rPr>
              <a:t>解：</a:t>
            </a:r>
            <a:r>
              <a:rPr lang="zh-CN" altLang="en-US" dirty="0">
                <a:solidFill>
                  <a:srgbClr val="0000FF"/>
                </a:solidFill>
                <a:ea typeface="楷体" panose="02010609060101010101" pitchFamily="49" charset="-122"/>
                <a:cs typeface="Times New Roman" panose="02020603050405020304" pitchFamily="18" charset="0"/>
              </a:rPr>
              <a:t>该算法中的基本操作是两重循环中最深层的语句</a:t>
            </a:r>
            <a:r>
              <a:rPr lang="en-US" altLang="zh-CN" dirty="0">
                <a:solidFill>
                  <a:srgbClr val="0000FF"/>
                </a:solidFill>
                <a:ea typeface="楷体" panose="02010609060101010101" pitchFamily="49" charset="-122"/>
                <a:cs typeface="Times New Roman" panose="02020603050405020304" pitchFamily="18" charset="0"/>
              </a:rPr>
              <a:t>C[</a:t>
            </a:r>
            <a:r>
              <a:rPr lang="en-US" altLang="zh-CN" dirty="0" err="1">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][j]=A[</a:t>
            </a:r>
            <a:r>
              <a:rPr lang="en-US" altLang="zh-CN" dirty="0" err="1">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][j]+B[</a:t>
            </a:r>
            <a:r>
              <a:rPr lang="en-US" altLang="zh-CN" dirty="0" err="1">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a:t>
            </a:r>
            <a:r>
              <a:rPr lang="en-US" altLang="zh-CN">
                <a:solidFill>
                  <a:srgbClr val="0000FF"/>
                </a:solidFill>
                <a:ea typeface="楷体" panose="02010609060101010101" pitchFamily="49" charset="-122"/>
                <a:cs typeface="Times New Roman" panose="02020603050405020304" pitchFamily="18" charset="0"/>
              </a:rPr>
              <a:t>j</a:t>
            </a:r>
            <a:r>
              <a:rPr lang="en-US" altLang="zh-CN" smtClean="0">
                <a:solidFill>
                  <a:srgbClr val="00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，分析</a:t>
            </a:r>
            <a:r>
              <a:rPr lang="zh-CN" altLang="en-US" dirty="0">
                <a:solidFill>
                  <a:srgbClr val="0000FF"/>
                </a:solidFill>
                <a:ea typeface="楷体" panose="02010609060101010101" pitchFamily="49" charset="-122"/>
                <a:cs typeface="Times New Roman" panose="02020603050405020304" pitchFamily="18" charset="0"/>
              </a:rPr>
              <a:t>它</a:t>
            </a:r>
            <a:r>
              <a:rPr lang="zh-CN" altLang="en-US">
                <a:solidFill>
                  <a:srgbClr val="0000FF"/>
                </a:solidFill>
                <a:ea typeface="楷体" panose="02010609060101010101" pitchFamily="49" charset="-122"/>
                <a:cs typeface="Times New Roman" panose="02020603050405020304" pitchFamily="18" charset="0"/>
              </a:rPr>
              <a:t>的</a:t>
            </a:r>
            <a:r>
              <a:rPr lang="zh-CN" altLang="en-US" smtClean="0">
                <a:solidFill>
                  <a:srgbClr val="0000FF"/>
                </a:solidFill>
                <a:ea typeface="楷体" panose="02010609060101010101" pitchFamily="49" charset="-122"/>
                <a:cs typeface="Times New Roman" panose="02020603050405020304" pitchFamily="18" charset="0"/>
              </a:rPr>
              <a:t>频度，即</a:t>
            </a:r>
            <a:r>
              <a:rPr lang="zh-CN" altLang="en-US" dirty="0">
                <a:solidFill>
                  <a:srgbClr val="0000FF"/>
                </a:solidFill>
                <a:ea typeface="楷体" panose="02010609060101010101" pitchFamily="49" charset="-122"/>
                <a:cs typeface="Times New Roman" panose="02020603050405020304" pitchFamily="18" charset="0"/>
              </a:rPr>
              <a:t>：</a:t>
            </a:r>
          </a:p>
          <a:p>
            <a:pPr algn="just">
              <a:lnSpc>
                <a:spcPct val="150000"/>
              </a:lnSpc>
            </a:pPr>
            <a:r>
              <a:rPr lang="zh-CN" altLang="en-US">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T(</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 =</a:t>
            </a:r>
            <a:endParaRPr lang="en-US" altLang="zh-CN" dirty="0">
              <a:solidFill>
                <a:srgbClr val="0000FF"/>
              </a:solidFill>
              <a:ea typeface="楷体" panose="02010609060101010101" pitchFamily="49" charset="-122"/>
              <a:cs typeface="Times New Roman" panose="02020603050405020304" pitchFamily="18" charset="0"/>
            </a:endParaRPr>
          </a:p>
          <a:p>
            <a:pPr algn="just">
              <a:lnSpc>
                <a:spcPct val="150000"/>
              </a:lnSpc>
            </a:pPr>
            <a:r>
              <a:rPr lang="en-US" altLang="zh-CN">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         = O(</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baseline="30000" smtClean="0">
                <a:solidFill>
                  <a:srgbClr val="0000FF"/>
                </a:solidFill>
                <a:ea typeface="楷体" panose="02010609060101010101" pitchFamily="49" charset="-122"/>
                <a:cs typeface="Times New Roman" panose="02020603050405020304" pitchFamily="18" charset="0"/>
              </a:rPr>
              <a:t>2</a:t>
            </a:r>
            <a:r>
              <a:rPr lang="en-US" altLang="zh-CN" dirty="0">
                <a:solidFill>
                  <a:srgbClr val="0000FF"/>
                </a:solidFill>
                <a:ea typeface="楷体" panose="02010609060101010101" pitchFamily="49" charset="-122"/>
                <a:cs typeface="Times New Roman" panose="02020603050405020304" pitchFamily="18" charset="0"/>
              </a:rPr>
              <a:t>)</a:t>
            </a:r>
          </a:p>
        </p:txBody>
      </p:sp>
      <p:graphicFrame>
        <p:nvGraphicFramePr>
          <p:cNvPr id="31747" name="Object 3"/>
          <p:cNvGraphicFramePr>
            <a:graphicFrameLocks noChangeAspect="1"/>
          </p:cNvGraphicFramePr>
          <p:nvPr/>
        </p:nvGraphicFramePr>
        <p:xfrm>
          <a:off x="1963738" y="1538288"/>
          <a:ext cx="3763962" cy="798512"/>
        </p:xfrm>
        <a:graphic>
          <a:graphicData uri="http://schemas.openxmlformats.org/presentationml/2006/ole">
            <mc:AlternateContent xmlns:mc="http://schemas.openxmlformats.org/markup-compatibility/2006">
              <mc:Choice xmlns:v="urn:schemas-microsoft-com:vml" Requires="v">
                <p:oleObj spid="_x0000_s1202" name="公式" r:id="rId3" imgW="50292000" imgH="10668000" progId="">
                  <p:embed/>
                </p:oleObj>
              </mc:Choice>
              <mc:Fallback>
                <p:oleObj name="公式" r:id="rId3" imgW="50292000" imgH="10668000" progId="">
                  <p:embed/>
                  <p:pic>
                    <p:nvPicPr>
                      <p:cNvPr id="0" name="图片 1024"/>
                      <p:cNvPicPr>
                        <a:picLocks noChangeAspect="1"/>
                      </p:cNvPicPr>
                      <p:nvPr/>
                    </p:nvPicPr>
                    <p:blipFill>
                      <a:blip r:embed="rId4"/>
                      <a:stretch>
                        <a:fillRect/>
                      </a:stretch>
                    </p:blipFill>
                    <p:spPr>
                      <a:xfrm>
                        <a:off x="1963738" y="1538288"/>
                        <a:ext cx="3763962" cy="798512"/>
                      </a:xfrm>
                      <a:prstGeom prst="rect">
                        <a:avLst/>
                      </a:prstGeom>
                      <a:noFill/>
                      <a:ln w="9525">
                        <a:noFill/>
                      </a:ln>
                    </p:spPr>
                  </p:pic>
                </p:oleObj>
              </mc:Fallback>
            </mc:AlternateContent>
          </a:graphicData>
        </a:graphic>
      </p:graphicFrame>
      <p:graphicFrame>
        <p:nvGraphicFramePr>
          <p:cNvPr id="31748" name="Object 4"/>
          <p:cNvGraphicFramePr>
            <a:graphicFrameLocks noChangeAspect="1"/>
          </p:cNvGraphicFramePr>
          <p:nvPr/>
        </p:nvGraphicFramePr>
        <p:xfrm>
          <a:off x="4514850" y="2384425"/>
          <a:ext cx="114300" cy="215900"/>
        </p:xfrm>
        <a:graphic>
          <a:graphicData uri="http://schemas.openxmlformats.org/presentationml/2006/ole">
            <mc:AlternateContent xmlns:mc="http://schemas.openxmlformats.org/markup-compatibility/2006">
              <mc:Choice xmlns:v="urn:schemas-microsoft-com:vml" Requires="v">
                <p:oleObj spid="_x0000_s1203" name="公式" r:id="rId5" imgW="2743200" imgH="5181600" progId="">
                  <p:embed/>
                </p:oleObj>
              </mc:Choice>
              <mc:Fallback>
                <p:oleObj name="公式" r:id="rId5" imgW="2743200" imgH="5181600" progId="">
                  <p:embed/>
                  <p:pic>
                    <p:nvPicPr>
                      <p:cNvPr id="0" name="图片 1025"/>
                      <p:cNvPicPr>
                        <a:picLocks noChangeAspect="1"/>
                      </p:cNvPicPr>
                      <p:nvPr/>
                    </p:nvPicPr>
                    <p:blipFill>
                      <a:blip r:embed="rId6"/>
                      <a:stretch>
                        <a:fillRect/>
                      </a:stretch>
                    </p:blipFill>
                    <p:spPr>
                      <a:xfrm>
                        <a:off x="4514850" y="2384425"/>
                        <a:ext cx="114300" cy="215900"/>
                      </a:xfrm>
                      <a:prstGeom prst="rect">
                        <a:avLst/>
                      </a:prstGeom>
                      <a:noFill/>
                      <a:ln w="9525">
                        <a:noFill/>
                      </a:ln>
                    </p:spPr>
                  </p:pic>
                </p:oleObj>
              </mc:Fallback>
            </mc:AlternateContent>
          </a:graphicData>
        </a:graphic>
      </p:graphicFrame>
      <p:sp>
        <p:nvSpPr>
          <p:cNvPr id="71685" name="Text Box 2053"/>
          <p:cNvSpPr txBox="1">
            <a:spLocks noChangeArrowheads="1"/>
          </p:cNvSpPr>
          <p:nvPr/>
        </p:nvSpPr>
        <p:spPr bwMode="auto">
          <a:xfrm>
            <a:off x="571472" y="3214686"/>
            <a:ext cx="7920037" cy="904863"/>
          </a:xfrm>
          <a:prstGeom prst="rect">
            <a:avLst/>
          </a:prstGeom>
          <a:noFill/>
          <a:ln w="19050" algn="ctr">
            <a:noFill/>
            <a:miter lim="800000"/>
          </a:ln>
          <a:effectLst/>
        </p:spPr>
        <p:txBody>
          <a:bodyPr>
            <a:spAutoFit/>
          </a:bodyPr>
          <a:lstStyle/>
          <a:p>
            <a:pPr algn="l"/>
            <a:r>
              <a:rPr lang="zh-CN" altLang="en-US" dirty="0">
                <a:solidFill>
                  <a:srgbClr val="0000FF"/>
                </a:solidFill>
                <a:ea typeface="楷体" panose="02010609060101010101" pitchFamily="49" charset="-122"/>
                <a:cs typeface="Times New Roman" panose="02020603050405020304" pitchFamily="18" charset="0"/>
              </a:rPr>
              <a:t>　　这种简化的时间复杂度分析方法得到的</a:t>
            </a:r>
            <a:r>
              <a:rPr lang="zh-CN" altLang="en-US">
                <a:solidFill>
                  <a:srgbClr val="FF00FF"/>
                </a:solidFill>
                <a:ea typeface="楷体" panose="02010609060101010101" pitchFamily="49" charset="-122"/>
                <a:cs typeface="Times New Roman" panose="02020603050405020304" pitchFamily="18" charset="0"/>
              </a:rPr>
              <a:t>结果</a:t>
            </a:r>
            <a:r>
              <a:rPr lang="zh-CN" altLang="en-US" smtClean="0">
                <a:solidFill>
                  <a:srgbClr val="FF00FF"/>
                </a:solidFill>
                <a:ea typeface="楷体" panose="02010609060101010101" pitchFamily="49" charset="-122"/>
                <a:cs typeface="Times New Roman" panose="02020603050405020304" pitchFamily="18" charset="0"/>
              </a:rPr>
              <a:t>相同</a:t>
            </a:r>
            <a:r>
              <a:rPr lang="zh-CN" altLang="en-US" smtClean="0">
                <a:solidFill>
                  <a:srgbClr val="0000FF"/>
                </a:solidFill>
                <a:ea typeface="楷体" panose="02010609060101010101" pitchFamily="49" charset="-122"/>
                <a:cs typeface="Times New Roman" panose="02020603050405020304" pitchFamily="18" charset="0"/>
              </a:rPr>
              <a:t>，但</a:t>
            </a:r>
            <a:r>
              <a:rPr lang="zh-CN" altLang="en-US" dirty="0">
                <a:solidFill>
                  <a:srgbClr val="0000FF"/>
                </a:solidFill>
                <a:ea typeface="楷体" panose="02010609060101010101" pitchFamily="49" charset="-122"/>
                <a:cs typeface="Times New Roman" panose="02020603050405020304" pitchFamily="18" charset="0"/>
              </a:rPr>
              <a:t>分析过程更简单。</a:t>
            </a: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6286544" cy="1089529"/>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r>
              <a:rPr lang="zh-CN" altLang="en-US" smtClean="0">
                <a:solidFill>
                  <a:srgbClr val="0000FF"/>
                </a:solidFill>
                <a:ea typeface="楷体" panose="02010609060101010101" pitchFamily="49" charset="-122"/>
                <a:cs typeface="Times New Roman" panose="02020603050405020304" pitchFamily="18" charset="0"/>
              </a:rPr>
              <a:t>       下列</a:t>
            </a:r>
            <a:r>
              <a:rPr lang="zh-CN" altLang="en-US" dirty="0" smtClean="0">
                <a:solidFill>
                  <a:srgbClr val="0000FF"/>
                </a:solidFill>
                <a:ea typeface="楷体" panose="02010609060101010101" pitchFamily="49" charset="-122"/>
                <a:cs typeface="Times New Roman" panose="02020603050405020304" pitchFamily="18" charset="0"/>
              </a:rPr>
              <a:t>程序段的时间复杂度是</a:t>
            </a:r>
            <a:r>
              <a:rPr lang="zh-CN" altLang="en-US" u="sng"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a:t>
            </a:r>
            <a:endParaRPr lang="en-US" altLang="zh-CN" dirty="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642910" y="3859096"/>
            <a:ext cx="7500990" cy="469167"/>
          </a:xfrm>
          <a:prstGeom prst="rect">
            <a:avLst/>
          </a:prstGeom>
          <a:noFill/>
        </p:spPr>
        <p:txBody>
          <a:bodyPr wrap="square" rtlCol="0">
            <a:spAutoFit/>
          </a:bodyPr>
          <a:lstStyle/>
          <a:p>
            <a:pPr algn="l"/>
            <a:r>
              <a:rPr lang="en-US" altLang="zh-CN" dirty="0" err="1" smtClean="0">
                <a:solidFill>
                  <a:srgbClr val="0000FF"/>
                </a:solidFill>
                <a:ea typeface="楷体" panose="02010609060101010101" pitchFamily="49" charset="-122"/>
                <a:cs typeface="Times New Roman" panose="02020603050405020304" pitchFamily="18" charset="0"/>
              </a:rPr>
              <a:t>A.O</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dirty="0" err="1" smtClean="0">
                <a:solidFill>
                  <a:srgbClr val="0000FF"/>
                </a:solidFill>
                <a:ea typeface="楷体" panose="02010609060101010101" pitchFamily="49" charset="-122"/>
                <a:cs typeface="Times New Roman" panose="02020603050405020304" pitchFamily="18" charset="0"/>
              </a:rPr>
              <a:t>log</a:t>
            </a:r>
            <a:r>
              <a:rPr lang="en-US" altLang="zh-CN" baseline="-25000" dirty="0" err="1" smtClean="0">
                <a:solidFill>
                  <a:srgbClr val="0000FF"/>
                </a:solidFill>
                <a:ea typeface="楷体" panose="02010609060101010101" pitchFamily="49" charset="-122"/>
                <a:cs typeface="Times New Roman" panose="02020603050405020304" pitchFamily="18" charset="0"/>
              </a:rPr>
              <a:t>2</a:t>
            </a:r>
            <a:r>
              <a:rPr lang="en-US" altLang="zh-CN" i="1" dirty="0" err="1"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ea typeface="楷体" panose="02010609060101010101" pitchFamily="49" charset="-122"/>
                <a:cs typeface="Times New Roman" panose="02020603050405020304" pitchFamily="18" charset="0"/>
              </a:rPr>
              <a:t>)	</a:t>
            </a:r>
            <a:r>
              <a:rPr lang="en-US" altLang="zh-CN" dirty="0" err="1" smtClean="0">
                <a:solidFill>
                  <a:srgbClr val="0000FF"/>
                </a:solidFill>
                <a:ea typeface="楷体" panose="02010609060101010101" pitchFamily="49" charset="-122"/>
                <a:cs typeface="Times New Roman" panose="02020603050405020304" pitchFamily="18" charset="0"/>
              </a:rPr>
              <a:t>B.O</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ea typeface="楷体" panose="02010609060101010101" pitchFamily="49" charset="-122"/>
                <a:cs typeface="Times New Roman" panose="02020603050405020304" pitchFamily="18" charset="0"/>
              </a:rPr>
              <a:t>)	          </a:t>
            </a:r>
            <a:r>
              <a:rPr lang="en-US" altLang="zh-CN" dirty="0" err="1" smtClean="0">
                <a:solidFill>
                  <a:srgbClr val="FF00FF"/>
                </a:solidFill>
                <a:ea typeface="楷体" panose="02010609060101010101" pitchFamily="49" charset="-122"/>
                <a:cs typeface="Times New Roman" panose="02020603050405020304" pitchFamily="18" charset="0"/>
              </a:rPr>
              <a:t>C.O</a:t>
            </a:r>
            <a:r>
              <a:rPr lang="en-US" altLang="zh-CN" dirty="0" smtClean="0">
                <a:solidFill>
                  <a:srgbClr val="FF00FF"/>
                </a:solidFill>
                <a:ea typeface="楷体" panose="02010609060101010101" pitchFamily="49" charset="-122"/>
                <a:cs typeface="Times New Roman" panose="02020603050405020304" pitchFamily="18" charset="0"/>
              </a:rPr>
              <a:t>(</a:t>
            </a:r>
            <a:r>
              <a:rPr lang="en-US" altLang="zh-CN" i="1" dirty="0" err="1" smtClean="0">
                <a:solidFill>
                  <a:srgbClr val="FF00FF"/>
                </a:solidFill>
                <a:ea typeface="楷体" panose="02010609060101010101" pitchFamily="49" charset="-122"/>
                <a:cs typeface="Times New Roman" panose="02020603050405020304" pitchFamily="18" charset="0"/>
              </a:rPr>
              <a:t>n</a:t>
            </a:r>
            <a:r>
              <a:rPr lang="en-US" altLang="zh-CN" dirty="0" err="1" smtClean="0">
                <a:solidFill>
                  <a:srgbClr val="FF00FF"/>
                </a:solidFill>
                <a:ea typeface="楷体" panose="02010609060101010101" pitchFamily="49" charset="-122"/>
                <a:cs typeface="Times New Roman" panose="02020603050405020304" pitchFamily="18" charset="0"/>
              </a:rPr>
              <a:t>log</a:t>
            </a:r>
            <a:r>
              <a:rPr lang="en-US" altLang="zh-CN" baseline="-25000" dirty="0" err="1" smtClean="0">
                <a:solidFill>
                  <a:srgbClr val="FF00FF"/>
                </a:solidFill>
                <a:ea typeface="楷体" panose="02010609060101010101" pitchFamily="49" charset="-122"/>
                <a:cs typeface="Times New Roman" panose="02020603050405020304" pitchFamily="18" charset="0"/>
              </a:rPr>
              <a:t>2</a:t>
            </a:r>
            <a:r>
              <a:rPr lang="en-US" altLang="zh-CN" i="1" dirty="0" err="1" smtClean="0">
                <a:solidFill>
                  <a:srgbClr val="FF00FF"/>
                </a:solidFill>
                <a:ea typeface="楷体" panose="02010609060101010101" pitchFamily="49" charset="-122"/>
                <a:cs typeface="Times New Roman" panose="02020603050405020304" pitchFamily="18" charset="0"/>
              </a:rPr>
              <a:t>n</a:t>
            </a:r>
            <a:r>
              <a:rPr lang="en-US" altLang="zh-CN" dirty="0" smtClean="0">
                <a:solidFill>
                  <a:srgbClr val="FF00FF"/>
                </a:solidFill>
                <a:ea typeface="楷体" panose="02010609060101010101" pitchFamily="49" charset="-122"/>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	    </a:t>
            </a:r>
            <a:r>
              <a:rPr lang="en-US" altLang="zh-CN" dirty="0" err="1" smtClean="0">
                <a:solidFill>
                  <a:srgbClr val="0000FF"/>
                </a:solidFill>
                <a:ea typeface="楷体" panose="02010609060101010101" pitchFamily="49" charset="-122"/>
                <a:cs typeface="Times New Roman" panose="02020603050405020304" pitchFamily="18" charset="0"/>
              </a:rPr>
              <a:t>D.O</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err="1" smtClean="0">
                <a:solidFill>
                  <a:srgbClr val="0000FF"/>
                </a:solidFill>
                <a:ea typeface="楷体" panose="02010609060101010101" pitchFamily="49" charset="-122"/>
                <a:cs typeface="Times New Roman" panose="02020603050405020304" pitchFamily="18" charset="0"/>
              </a:rPr>
              <a:t>n</a:t>
            </a:r>
            <a:r>
              <a:rPr lang="en-US" altLang="zh-CN" baseline="30000" dirty="0" err="1" smtClean="0">
                <a:solidFill>
                  <a:srgbClr val="0000FF"/>
                </a:solidFill>
                <a:ea typeface="楷体" panose="02010609060101010101" pitchFamily="49" charset="-122"/>
                <a:cs typeface="Times New Roman" panose="02020603050405020304" pitchFamily="18" charset="0"/>
              </a:rPr>
              <a:t>2</a:t>
            </a:r>
            <a:r>
              <a:rPr lang="en-US" altLang="zh-CN"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ndParaRPr>
          </a:p>
        </p:txBody>
      </p:sp>
      <p:sp>
        <p:nvSpPr>
          <p:cNvPr id="4" name="TextBox 3"/>
          <p:cNvSpPr txBox="1"/>
          <p:nvPr/>
        </p:nvSpPr>
        <p:spPr>
          <a:xfrm>
            <a:off x="1571604" y="1573080"/>
            <a:ext cx="3286148" cy="1883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count=0;</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for(k=</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1;k</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n;k</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for(j=</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1;j</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n;j</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count++;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57290" y="4573476"/>
            <a:ext cx="5184775" cy="498598"/>
          </a:xfrm>
          <a:prstGeom prst="rect">
            <a:avLst/>
          </a:prstGeom>
          <a:noFill/>
          <a:ln w="9525">
            <a:noFill/>
            <a:miter lim="800000"/>
          </a:ln>
          <a:effectLst/>
        </p:spPr>
        <p:txBody>
          <a:bodyPr>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说明：本题为</a:t>
            </a:r>
            <a:r>
              <a:rPr lang="en-US" altLang="zh-CN" dirty="0" smtClean="0">
                <a:solidFill>
                  <a:srgbClr val="FF3300"/>
                </a:solidFill>
                <a:ea typeface="楷体" panose="02010609060101010101" pitchFamily="49" charset="-122"/>
                <a:cs typeface="Times New Roman" panose="02020603050405020304" pitchFamily="18" charset="0"/>
              </a:rPr>
              <a:t>2014</a:t>
            </a:r>
            <a:r>
              <a:rPr lang="zh-CN" altLang="en-US" dirty="0" smtClean="0">
                <a:solidFill>
                  <a:srgbClr val="FF3300"/>
                </a:solidFill>
                <a:ea typeface="楷体" panose="02010609060101010101" pitchFamily="49" charset="-122"/>
                <a:cs typeface="Times New Roman" panose="02020603050405020304" pitchFamily="18" charset="0"/>
              </a:rPr>
              <a:t>年</a:t>
            </a:r>
            <a:r>
              <a:rPr lang="zh-CN" altLang="en-US" dirty="0">
                <a:solidFill>
                  <a:srgbClr val="FF3300"/>
                </a:solidFill>
                <a:ea typeface="楷体" panose="02010609060101010101" pitchFamily="49" charset="-122"/>
                <a:cs typeface="Times New Roman" panose="02020603050405020304" pitchFamily="18" charset="0"/>
              </a:rPr>
              <a:t>全国考研题 </a:t>
            </a:r>
          </a:p>
        </p:txBody>
      </p:sp>
      <p:sp>
        <p:nvSpPr>
          <p:cNvPr id="8" name="AutoShape 3"/>
          <p:cNvSpPr/>
          <p:nvPr/>
        </p:nvSpPr>
        <p:spPr bwMode="auto">
          <a:xfrm>
            <a:off x="5216528" y="3230547"/>
            <a:ext cx="1570050" cy="484205"/>
          </a:xfrm>
          <a:prstGeom prst="borderCallout2">
            <a:avLst>
              <a:gd name="adj1" fmla="val 21556"/>
              <a:gd name="adj2" fmla="val -4597"/>
              <a:gd name="adj3" fmla="val 21556"/>
              <a:gd name="adj4" fmla="val -4597"/>
              <a:gd name="adj5" fmla="val 8087"/>
              <a:gd name="adj6" fmla="val -106603"/>
            </a:avLst>
          </a:prstGeom>
        </p:spPr>
        <p:style>
          <a:lnRef idx="1">
            <a:schemeClr val="accent5"/>
          </a:lnRef>
          <a:fillRef idx="2">
            <a:schemeClr val="accent5"/>
          </a:fillRef>
          <a:effectRef idx="1">
            <a:schemeClr val="accent5"/>
          </a:effectRef>
          <a:fontRef idx="minor">
            <a:schemeClr val="dk1"/>
          </a:fontRef>
        </p:style>
        <p:txBody>
          <a:bodyPr/>
          <a:lstStyle/>
          <a:p>
            <a:pPr>
              <a:lnSpc>
                <a:spcPct val="100000"/>
              </a:lnSpc>
              <a:spcBef>
                <a:spcPct val="0"/>
              </a:spcBef>
            </a:pPr>
            <a:r>
              <a:rPr lang="zh-CN" altLang="en-US" sz="2000" dirty="0">
                <a:solidFill>
                  <a:srgbClr val="0000FF"/>
                </a:solidFill>
                <a:latin typeface="楷体" panose="02010609060101010101" pitchFamily="49" charset="-122"/>
                <a:ea typeface="楷体" panose="02010609060101010101" pitchFamily="49" charset="-122"/>
              </a:rPr>
              <a:t>基本操作</a:t>
            </a:r>
          </a:p>
        </p:txBody>
      </p:sp>
      <p:sp>
        <p:nvSpPr>
          <p:cNvPr id="10" name="幻灯片编号占位符 9"/>
          <p:cNvSpPr>
            <a:spLocks noGrp="1"/>
          </p:cNvSpPr>
          <p:nvPr>
            <p:ph type="sldNum" sz="quarter" idx="12"/>
          </p:nvPr>
        </p:nvSpPr>
        <p:spPr/>
        <p:txBody>
          <a:bodyPr/>
          <a:lstStyle/>
          <a:p>
            <a:fld id="{7AF016A1-9F15-429F-9EFD-84004B73C732}" type="slidenum">
              <a:rPr lang="en-US" altLang="zh-CN" smtClean="0"/>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476375" y="1341438"/>
            <a:ext cx="3024187" cy="314007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s=0</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(s&lt;n)</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91140" name="Text Box 4"/>
          <p:cNvSpPr txBox="1">
            <a:spLocks noChangeArrowheads="1"/>
          </p:cNvSpPr>
          <p:nvPr/>
        </p:nvSpPr>
        <p:spPr bwMode="auto">
          <a:xfrm>
            <a:off x="4857752" y="2889249"/>
            <a:ext cx="1600200" cy="396875"/>
          </a:xfrm>
          <a:prstGeom prst="rect">
            <a:avLst/>
          </a:prstGeom>
          <a:noFill/>
          <a:ln w="9525">
            <a:noFill/>
            <a:miter lim="800000"/>
          </a:ln>
          <a:effectLst/>
        </p:spPr>
        <p:txBody>
          <a:bodyPr>
            <a:spAutoFit/>
          </a:bodyPr>
          <a:lstStyle/>
          <a:p>
            <a:pPr algn="l">
              <a:lnSpc>
                <a:spcPct val="100000"/>
              </a:lnSpc>
            </a:pPr>
            <a:r>
              <a:rPr lang="zh-CN" altLang="en-US" sz="2000" dirty="0">
                <a:solidFill>
                  <a:srgbClr val="0000FF"/>
                </a:solidFill>
                <a:latin typeface="楷体" panose="02010609060101010101" pitchFamily="49" charset="-122"/>
                <a:ea typeface="楷体" panose="02010609060101010101" pitchFamily="49" charset="-122"/>
              </a:rPr>
              <a:t>基本操作</a:t>
            </a:r>
          </a:p>
        </p:txBody>
      </p:sp>
      <p:sp>
        <p:nvSpPr>
          <p:cNvPr id="135170" name="Text Box 2"/>
          <p:cNvSpPr txBox="1">
            <a:spLocks noChangeArrowheads="1"/>
          </p:cNvSpPr>
          <p:nvPr/>
        </p:nvSpPr>
        <p:spPr bwMode="auto">
          <a:xfrm>
            <a:off x="971550" y="620713"/>
            <a:ext cx="6553200" cy="457200"/>
          </a:xfrm>
          <a:prstGeom prst="rect">
            <a:avLst/>
          </a:prstGeom>
          <a:noFill/>
          <a:ln w="38100" algn="ctr">
            <a:noFill/>
            <a:miter lim="800000"/>
          </a:ln>
          <a:effectLst/>
        </p:spPr>
        <p:txBody>
          <a:bodyPr>
            <a:spAutoFit/>
          </a:bodyPr>
          <a:lstStyle/>
          <a:p>
            <a:pPr algn="just">
              <a:lnSpc>
                <a:spcPct val="100000"/>
              </a:lnSpc>
            </a:pPr>
            <a:r>
              <a:rPr lang="en-US" altLang="zh-CN" smtClean="0">
                <a:solidFill>
                  <a:srgbClr val="FF0000"/>
                </a:solidFill>
                <a:ea typeface="楷体" panose="02010609060101010101" pitchFamily="49" charset="-122"/>
                <a:cs typeface="Times New Roman" panose="02020603050405020304" pitchFamily="18" charset="0"/>
              </a:rPr>
              <a:t>【</a:t>
            </a:r>
            <a:r>
              <a:rPr lang="zh-CN" altLang="en-US" smtClean="0">
                <a:solidFill>
                  <a:srgbClr val="FF0000"/>
                </a:solidFill>
                <a:ea typeface="楷体" panose="02010609060101010101" pitchFamily="49" charset="-122"/>
                <a:cs typeface="Times New Roman" panose="02020603050405020304" pitchFamily="18" charset="0"/>
              </a:rPr>
              <a:t>例</a:t>
            </a:r>
            <a:r>
              <a:rPr lang="en-US" altLang="zh-CN" smtClean="0">
                <a:solidFill>
                  <a:srgbClr val="FF0000"/>
                </a:solidFill>
                <a:ea typeface="楷体" panose="02010609060101010101" pitchFamily="49" charset="-122"/>
                <a:cs typeface="Times New Roman" panose="02020603050405020304" pitchFamily="18" charset="0"/>
              </a:rPr>
              <a:t>1-5】</a:t>
            </a:r>
            <a:r>
              <a:rPr lang="zh-CN" altLang="en-US" smtClean="0">
                <a:solidFill>
                  <a:srgbClr val="0000FF"/>
                </a:solidFill>
                <a:ea typeface="楷体" panose="02010609060101010101" pitchFamily="49" charset="-122"/>
                <a:cs typeface="Times New Roman" panose="02020603050405020304" pitchFamily="18" charset="0"/>
              </a:rPr>
              <a:t>分析</a:t>
            </a:r>
            <a:r>
              <a:rPr lang="zh-CN" altLang="en-US" dirty="0">
                <a:solidFill>
                  <a:srgbClr val="0000FF"/>
                </a:solidFill>
                <a:ea typeface="楷体" panose="02010609060101010101" pitchFamily="49" charset="-122"/>
                <a:cs typeface="Times New Roman" panose="02020603050405020304" pitchFamily="18" charset="0"/>
              </a:rPr>
              <a:t>以下算法的时间复杂度。</a:t>
            </a:r>
          </a:p>
        </p:txBody>
      </p:sp>
      <p:sp>
        <p:nvSpPr>
          <p:cNvPr id="6" name="右大括号 5"/>
          <p:cNvSpPr/>
          <p:nvPr/>
        </p:nvSpPr>
        <p:spPr>
          <a:xfrm>
            <a:off x="4572000" y="2714620"/>
            <a:ext cx="142876" cy="857256"/>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57158" y="316129"/>
            <a:ext cx="7543800" cy="964367"/>
          </a:xfrm>
          <a:prstGeom prst="rect">
            <a:avLst/>
          </a:prstGeom>
          <a:noFill/>
          <a:ln w="9525">
            <a:noFill/>
            <a:miter lim="800000"/>
          </a:ln>
          <a:effectLst/>
        </p:spPr>
        <p:txBody>
          <a:bodyPr>
            <a:spAutoFit/>
          </a:bodyPr>
          <a:lstStyle/>
          <a:p>
            <a:pPr algn="l">
              <a:lnSpc>
                <a:spcPts val="3400"/>
              </a:lnSpc>
            </a:pPr>
            <a:r>
              <a:rPr lang="en-US" altLang="zh-CN" dirty="0">
                <a:solidFill>
                  <a:srgbClr val="FF3300"/>
                </a:solidFill>
                <a:ea typeface="楷体" panose="02010609060101010101" pitchFamily="49" charset="-122"/>
                <a:cs typeface="Times New Roman" panose="02020603050405020304" pitchFamily="18" charset="0"/>
              </a:rPr>
              <a:t>      </a:t>
            </a:r>
            <a:r>
              <a:rPr lang="zh-CN" altLang="en-US" dirty="0">
                <a:solidFill>
                  <a:srgbClr val="FF3300"/>
                </a:solidFill>
                <a:ea typeface="楷体" panose="02010609060101010101" pitchFamily="49" charset="-122"/>
                <a:cs typeface="Times New Roman" panose="02020603050405020304" pitchFamily="18" charset="0"/>
              </a:rPr>
              <a:t>解：</a:t>
            </a:r>
            <a:r>
              <a:rPr lang="zh-CN" altLang="en-US" dirty="0">
                <a:solidFill>
                  <a:srgbClr val="0000FF"/>
                </a:solidFill>
                <a:ea typeface="楷体" panose="02010609060101010101" pitchFamily="49" charset="-122"/>
                <a:cs typeface="Times New Roman" panose="02020603050405020304" pitchFamily="18" charset="0"/>
              </a:rPr>
              <a:t>对于</a:t>
            </a:r>
            <a:r>
              <a:rPr lang="en-US" altLang="zh-CN" dirty="0">
                <a:solidFill>
                  <a:srgbClr val="0000FF"/>
                </a:solidFill>
                <a:ea typeface="楷体" panose="02010609060101010101" pitchFamily="49" charset="-122"/>
                <a:cs typeface="Times New Roman" panose="02020603050405020304" pitchFamily="18" charset="0"/>
              </a:rPr>
              <a:t>while</a:t>
            </a:r>
            <a:r>
              <a:rPr lang="zh-CN" altLang="en-US" dirty="0">
                <a:solidFill>
                  <a:srgbClr val="0000FF"/>
                </a:solidFill>
                <a:ea typeface="楷体" panose="02010609060101010101" pitchFamily="49" charset="-122"/>
                <a:cs typeface="Times New Roman" panose="02020603050405020304" pitchFamily="18" charset="0"/>
              </a:rPr>
              <a:t>循环</a:t>
            </a:r>
            <a:r>
              <a:rPr lang="zh-CN" altLang="en-US" dirty="0" smtClean="0">
                <a:solidFill>
                  <a:srgbClr val="0000FF"/>
                </a:solidFill>
                <a:ea typeface="楷体" panose="02010609060101010101" pitchFamily="49" charset="-122"/>
                <a:cs typeface="Times New Roman" panose="02020603050405020304" pitchFamily="18" charset="0"/>
              </a:rPr>
              <a:t>语句，设</a:t>
            </a:r>
            <a:r>
              <a:rPr lang="zh-CN" altLang="en-US" dirty="0">
                <a:solidFill>
                  <a:srgbClr val="0000FF"/>
                </a:solidFill>
                <a:ea typeface="楷体" panose="02010609060101010101" pitchFamily="49" charset="-122"/>
                <a:cs typeface="Times New Roman" panose="02020603050405020304" pitchFamily="18" charset="0"/>
              </a:rPr>
              <a:t>执行的次数为</a:t>
            </a:r>
            <a:r>
              <a:rPr lang="en-US" altLang="zh-CN" i="1" dirty="0" smtClean="0">
                <a:solidFill>
                  <a:srgbClr val="0000FF"/>
                </a:solidFill>
                <a:ea typeface="楷体" panose="02010609060101010101" pitchFamily="49" charset="-122"/>
                <a:cs typeface="Times New Roman" panose="02020603050405020304" pitchFamily="18" charset="0"/>
              </a:rPr>
              <a:t>m</a:t>
            </a:r>
            <a:r>
              <a:rPr lang="zh-CN" altLang="en-US" dirty="0" smtClean="0">
                <a:solidFill>
                  <a:srgbClr val="0000FF"/>
                </a:solidFill>
                <a:ea typeface="楷体" panose="02010609060101010101" pitchFamily="49" charset="-122"/>
                <a:cs typeface="Times New Roman" panose="02020603050405020304" pitchFamily="18" charset="0"/>
              </a:rPr>
              <a:t>，变量</a:t>
            </a:r>
            <a:r>
              <a:rPr lang="en-US" altLang="zh-CN" i="1" dirty="0" err="1" smtClean="0">
                <a:solidFill>
                  <a:srgbClr val="0000FF"/>
                </a:solidFill>
                <a:ea typeface="楷体" panose="02010609060101010101" pitchFamily="49" charset="-122"/>
                <a:cs typeface="Times New Roman" panose="02020603050405020304" pitchFamily="18" charset="0"/>
              </a:rPr>
              <a:t>i</a:t>
            </a:r>
            <a:r>
              <a:rPr lang="zh-CN" altLang="en-US" dirty="0">
                <a:solidFill>
                  <a:srgbClr val="0000FF"/>
                </a:solidFill>
                <a:ea typeface="楷体" panose="02010609060101010101" pitchFamily="49" charset="-122"/>
                <a:cs typeface="Times New Roman" panose="02020603050405020304" pitchFamily="18" charset="0"/>
              </a:rPr>
              <a:t>从</a:t>
            </a:r>
            <a:r>
              <a:rPr lang="en-US" altLang="zh-CN" dirty="0">
                <a:solidFill>
                  <a:srgbClr val="0000FF"/>
                </a:solidFill>
                <a:ea typeface="楷体" panose="02010609060101010101" pitchFamily="49" charset="-122"/>
                <a:cs typeface="Times New Roman" panose="02020603050405020304" pitchFamily="18" charset="0"/>
              </a:rPr>
              <a:t>0</a:t>
            </a:r>
            <a:r>
              <a:rPr lang="zh-CN" altLang="en-US" dirty="0">
                <a:solidFill>
                  <a:srgbClr val="0000FF"/>
                </a:solidFill>
                <a:ea typeface="楷体" panose="02010609060101010101" pitchFamily="49" charset="-122"/>
                <a:cs typeface="Times New Roman" panose="02020603050405020304" pitchFamily="18" charset="0"/>
              </a:rPr>
              <a:t>开始递增</a:t>
            </a:r>
            <a:r>
              <a:rPr lang="en-US" altLang="zh-CN" dirty="0" smtClean="0">
                <a:solidFill>
                  <a:srgbClr val="0000FF"/>
                </a:solidFill>
                <a:ea typeface="楷体" panose="02010609060101010101" pitchFamily="49" charset="-122"/>
                <a:cs typeface="Times New Roman" panose="02020603050405020304" pitchFamily="18" charset="0"/>
              </a:rPr>
              <a:t>1</a:t>
            </a:r>
            <a:r>
              <a:rPr lang="zh-CN" altLang="en-US" dirty="0" smtClean="0">
                <a:solidFill>
                  <a:srgbClr val="0000FF"/>
                </a:solidFill>
                <a:ea typeface="楷体" panose="02010609060101010101" pitchFamily="49" charset="-122"/>
                <a:cs typeface="Times New Roman" panose="02020603050405020304" pitchFamily="18" charset="0"/>
              </a:rPr>
              <a:t>，直到</a:t>
            </a:r>
            <a:r>
              <a:rPr lang="en-US" altLang="zh-CN" i="1" dirty="0">
                <a:solidFill>
                  <a:srgbClr val="0000FF"/>
                </a:solidFill>
                <a:ea typeface="楷体" panose="02010609060101010101" pitchFamily="49" charset="-122"/>
                <a:cs typeface="Times New Roman" panose="02020603050405020304" pitchFamily="18" charset="0"/>
              </a:rPr>
              <a:t>m</a:t>
            </a:r>
            <a:r>
              <a:rPr lang="zh-CN" altLang="en-US" dirty="0" smtClean="0">
                <a:solidFill>
                  <a:srgbClr val="0000FF"/>
                </a:solidFill>
                <a:ea typeface="楷体" panose="02010609060101010101" pitchFamily="49" charset="-122"/>
                <a:cs typeface="Times New Roman" panose="02020603050405020304" pitchFamily="18" charset="0"/>
              </a:rPr>
              <a:t>为止，有：</a:t>
            </a:r>
            <a:endParaRPr lang="zh-CN" altLang="en-US" dirty="0">
              <a:solidFill>
                <a:srgbClr val="0000FF"/>
              </a:solidFill>
              <a:ea typeface="楷体" panose="02010609060101010101" pitchFamily="49" charset="-122"/>
              <a:cs typeface="Times New Roman" panose="02020603050405020304" pitchFamily="18" charset="0"/>
            </a:endParaRPr>
          </a:p>
        </p:txBody>
      </p:sp>
      <p:graphicFrame>
        <p:nvGraphicFramePr>
          <p:cNvPr id="205826" name="Object 2"/>
          <p:cNvGraphicFramePr>
            <a:graphicFrameLocks noChangeAspect="1"/>
          </p:cNvGraphicFramePr>
          <p:nvPr/>
        </p:nvGraphicFramePr>
        <p:xfrm>
          <a:off x="4521200" y="5198956"/>
          <a:ext cx="101600" cy="177800"/>
        </p:xfrm>
        <a:graphic>
          <a:graphicData uri="http://schemas.openxmlformats.org/presentationml/2006/ole">
            <mc:AlternateContent xmlns:mc="http://schemas.openxmlformats.org/markup-compatibility/2006">
              <mc:Choice xmlns:v="urn:schemas-microsoft-com:vml" Requires="v">
                <p:oleObj spid="_x0000_s2139" name="Equation" r:id="rId3" imgW="2438400" imgH="4267200" progId="">
                  <p:embed/>
                </p:oleObj>
              </mc:Choice>
              <mc:Fallback>
                <p:oleObj name="Equation" r:id="rId3" imgW="2438400" imgH="4267200" progId="">
                  <p:embed/>
                  <p:pic>
                    <p:nvPicPr>
                      <p:cNvPr id="0" name="图片 2048"/>
                      <p:cNvPicPr>
                        <a:picLocks noChangeAspect="1"/>
                      </p:cNvPicPr>
                      <p:nvPr/>
                    </p:nvPicPr>
                    <p:blipFill>
                      <a:blip r:embed="rId4"/>
                      <a:stretch>
                        <a:fillRect/>
                      </a:stretch>
                    </p:blipFill>
                    <p:spPr>
                      <a:xfrm>
                        <a:off x="4521200" y="5198956"/>
                        <a:ext cx="101600" cy="177800"/>
                      </a:xfrm>
                      <a:prstGeom prst="rect">
                        <a:avLst/>
                      </a:prstGeom>
                      <a:noFill/>
                      <a:ln w="9525">
                        <a:noFill/>
                      </a:ln>
                    </p:spPr>
                  </p:pic>
                </p:oleObj>
              </mc:Fallback>
            </mc:AlternateContent>
          </a:graphicData>
        </a:graphic>
      </p:graphicFrame>
      <p:sp>
        <p:nvSpPr>
          <p:cNvPr id="92165" name="Rectangle 5"/>
          <p:cNvSpPr>
            <a:spLocks noChangeArrowheads="1"/>
          </p:cNvSpPr>
          <p:nvPr/>
        </p:nvSpPr>
        <p:spPr bwMode="auto">
          <a:xfrm>
            <a:off x="4462463" y="3328988"/>
            <a:ext cx="9144000" cy="0"/>
          </a:xfrm>
          <a:prstGeom prst="rect">
            <a:avLst/>
          </a:prstGeom>
          <a:noFill/>
          <a:ln w="9525">
            <a:noFill/>
            <a:miter lim="800000"/>
          </a:ln>
          <a:effectLst/>
        </p:spPr>
        <p:txBody>
          <a:bodyPr>
            <a:spAutoFit/>
          </a:bodyPr>
          <a:lstStyle/>
          <a:p>
            <a:endParaRPr lang="zh-CN" altLang="en-US"/>
          </a:p>
        </p:txBody>
      </p:sp>
      <p:sp>
        <p:nvSpPr>
          <p:cNvPr id="34" name="TextBox 33"/>
          <p:cNvSpPr txBox="1"/>
          <p:nvPr/>
        </p:nvSpPr>
        <p:spPr>
          <a:xfrm>
            <a:off x="382808" y="1412776"/>
            <a:ext cx="7429552" cy="461665"/>
          </a:xfrm>
          <a:prstGeom prst="rect">
            <a:avLst/>
          </a:prstGeom>
          <a:noFill/>
        </p:spPr>
        <p:txBody>
          <a:bodyPr wrap="square" rtlCol="0">
            <a:spAutoFit/>
          </a:bodyPr>
          <a:lstStyle/>
          <a:p>
            <a:pPr algn="l">
              <a:lnSpc>
                <a:spcPct val="100000"/>
              </a:lnSpc>
            </a:pPr>
            <a:r>
              <a:rPr lang="zh-CN" altLang="en-US" dirty="0" smtClean="0">
                <a:solidFill>
                  <a:srgbClr val="0000FF"/>
                </a:solidFill>
                <a:ea typeface="楷体" panose="02010609060101010101" pitchFamily="49" charset="-122"/>
                <a:cs typeface="Times New Roman" panose="02020603050405020304" pitchFamily="18" charset="0"/>
              </a:rPr>
              <a:t> 循环结束：</a:t>
            </a:r>
            <a:r>
              <a:rPr lang="en-US" altLang="zh-CN" i="1" dirty="0" smtClean="0">
                <a:solidFill>
                  <a:srgbClr val="0000FF"/>
                </a:solidFill>
                <a:ea typeface="楷体" panose="02010609060101010101" pitchFamily="49" charset="-122"/>
                <a:cs typeface="Times New Roman" panose="02020603050405020304" pitchFamily="18" charset="0"/>
              </a:rPr>
              <a:t>s</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m</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m+</a:t>
            </a:r>
            <a:r>
              <a:rPr lang="en-US" altLang="zh-CN" dirty="0" smtClean="0">
                <a:solidFill>
                  <a:srgbClr val="0000FF"/>
                </a:solidFill>
                <a:ea typeface="楷体" panose="02010609060101010101" pitchFamily="49" charset="-122"/>
                <a:cs typeface="Times New Roman" panose="02020603050405020304" pitchFamily="18" charset="0"/>
              </a:rPr>
              <a:t>1)/2</a:t>
            </a:r>
            <a:r>
              <a:rPr lang="en-US" altLang="zh-CN" dirty="0" smtClean="0">
                <a:solidFill>
                  <a:srgbClr val="0000FF"/>
                </a:solidFill>
                <a:latin typeface="+mn-ea"/>
                <a:ea typeface="+mn-ea"/>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zh-CN" altLang="en-US" dirty="0" smtClean="0">
                <a:solidFill>
                  <a:srgbClr val="0000FF"/>
                </a:solidFill>
                <a:ea typeface="楷体" panose="02010609060101010101" pitchFamily="49" charset="-122"/>
                <a:cs typeface="Times New Roman" panose="02020603050405020304" pitchFamily="18" charset="0"/>
              </a:rPr>
              <a:t>，或者</a:t>
            </a:r>
            <a:r>
              <a:rPr lang="en-US" altLang="zh-CN" i="1" dirty="0" smtClean="0">
                <a:solidFill>
                  <a:srgbClr val="0000FF"/>
                </a:solidFill>
                <a:ea typeface="楷体" panose="02010609060101010101" pitchFamily="49" charset="-122"/>
                <a:cs typeface="Times New Roman" panose="02020603050405020304" pitchFamily="18" charset="0"/>
              </a:rPr>
              <a:t>m</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m+</a:t>
            </a:r>
            <a:r>
              <a:rPr lang="en-US" altLang="zh-CN" dirty="0" smtClean="0">
                <a:solidFill>
                  <a:srgbClr val="0000FF"/>
                </a:solidFill>
                <a:ea typeface="楷体" panose="02010609060101010101" pitchFamily="49" charset="-122"/>
                <a:cs typeface="Times New Roman" panose="02020603050405020304" pitchFamily="18" charset="0"/>
              </a:rPr>
              <a:t>1)/2+</a:t>
            </a:r>
            <a:r>
              <a:rPr lang="en-US" altLang="zh-CN" i="1" dirty="0" smtClean="0">
                <a:solidFill>
                  <a:srgbClr val="0000FF"/>
                </a:solidFill>
                <a:ea typeface="楷体" panose="02010609060101010101" pitchFamily="49" charset="-122"/>
                <a:cs typeface="Times New Roman" panose="02020603050405020304" pitchFamily="18" charset="0"/>
              </a:rPr>
              <a:t>k</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zh-CN" altLang="en-US" dirty="0" smtClean="0">
                <a:solidFill>
                  <a:srgbClr val="0000FF"/>
                </a:solidFill>
                <a:ea typeface="楷体" panose="02010609060101010101" pitchFamily="49" charset="-122"/>
                <a:cs typeface="Times New Roman" panose="02020603050405020304" pitchFamily="18" charset="0"/>
              </a:rPr>
              <a:t> 。        </a:t>
            </a:r>
            <a:endParaRPr lang="zh-CN" altLang="en-US" dirty="0"/>
          </a:p>
        </p:txBody>
      </p:sp>
      <p:grpSp>
        <p:nvGrpSpPr>
          <p:cNvPr id="40" name="组合 39"/>
          <p:cNvGrpSpPr/>
          <p:nvPr/>
        </p:nvGrpSpPr>
        <p:grpSpPr>
          <a:xfrm>
            <a:off x="827014" y="3524113"/>
            <a:ext cx="2571768" cy="461665"/>
            <a:chOff x="1357290" y="2895897"/>
            <a:chExt cx="2571768" cy="461665"/>
          </a:xfrm>
        </p:grpSpPr>
        <p:grpSp>
          <p:nvGrpSpPr>
            <p:cNvPr id="19" name="组合 18"/>
            <p:cNvGrpSpPr/>
            <p:nvPr/>
          </p:nvGrpSpPr>
          <p:grpSpPr>
            <a:xfrm>
              <a:off x="3038317" y="3012083"/>
              <a:ext cx="462113" cy="345479"/>
              <a:chOff x="6005523" y="4329116"/>
              <a:chExt cx="462113" cy="345479"/>
            </a:xfrm>
          </p:grpSpPr>
          <p:cxnSp>
            <p:nvCxnSpPr>
              <p:cNvPr id="20" name="直接连接符 1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43636" y="4329116"/>
                <a:ext cx="324000" cy="345479"/>
              </a:xfrm>
              <a:prstGeom prst="rect">
                <a:avLst/>
              </a:prstGeom>
              <a:noFill/>
            </p:spPr>
            <p:txBody>
              <a:bodyPr wrap="square" lIns="0" tIns="0" rIns="0" bIns="0" rtlCol="0">
                <a:spAutoFit/>
              </a:bodyPr>
              <a:lstStyle/>
              <a:p>
                <a:r>
                  <a:rPr lang="en-US" altLang="zh-CN" sz="2200" i="1" dirty="0" smtClean="0">
                    <a:solidFill>
                      <a:srgbClr val="0000FF"/>
                    </a:solidFill>
                  </a:rPr>
                  <a:t>n</a:t>
                </a:r>
                <a:endParaRPr lang="zh-CN" altLang="en-US" sz="2200" i="1" dirty="0">
                  <a:solidFill>
                    <a:srgbClr val="0000FF"/>
                  </a:solidFill>
                </a:endParaRPr>
              </a:p>
            </p:txBody>
          </p:sp>
          <p:cxnSp>
            <p:nvCxnSpPr>
              <p:cNvPr id="22" name="直接连接符 2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357290" y="2895897"/>
              <a:ext cx="2571768" cy="461665"/>
            </a:xfrm>
            <a:prstGeom prst="rect">
              <a:avLst/>
            </a:prstGeom>
            <a:noFill/>
          </p:spPr>
          <p:txBody>
            <a:bodyPr wrap="square" rtlCol="0">
              <a:spAutoFit/>
            </a:bodyPr>
            <a:lstStyle/>
            <a:p>
              <a:pPr algn="l">
                <a:lnSpc>
                  <a:spcPct val="100000"/>
                </a:lnSpc>
              </a:pPr>
              <a:r>
                <a:rPr lang="en-US" altLang="zh-CN" dirty="0" smtClean="0">
                  <a:solidFill>
                    <a:srgbClr val="0000FF"/>
                  </a:solidFill>
                  <a:ea typeface="楷体" panose="02010609060101010101" pitchFamily="49" charset="-122"/>
                  <a:cs typeface="Times New Roman" panose="02020603050405020304" pitchFamily="18" charset="0"/>
                </a:rPr>
                <a:t>T(</a:t>
              </a:r>
              <a:r>
                <a:rPr lang="en-US" altLang="zh-CN" i="1" dirty="0"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m=</a:t>
              </a:r>
              <a:r>
                <a:rPr lang="en-US" altLang="zh-CN" smtClean="0">
                  <a:solidFill>
                    <a:srgbClr val="0000FF"/>
                  </a:solidFill>
                  <a:ea typeface="楷体" panose="02010609060101010101" pitchFamily="49" charset="-122"/>
                  <a:cs typeface="Times New Roman" panose="02020603050405020304" pitchFamily="18" charset="0"/>
                </a:rPr>
                <a:t>O</a:t>
              </a:r>
              <a:r>
                <a:rPr lang="en-US" altLang="zh-CN" dirty="0" smtClean="0">
                  <a:solidFill>
                    <a:srgbClr val="0000FF"/>
                  </a:solidFill>
                  <a:ea typeface="楷体" panose="02010609060101010101" pitchFamily="49" charset="-122"/>
                  <a:cs typeface="Times New Roman" panose="02020603050405020304" pitchFamily="18" charset="0"/>
                </a:rPr>
                <a:t>(          )</a:t>
              </a:r>
              <a:endParaRPr lang="zh-CN" altLang="en-US" dirty="0"/>
            </a:p>
          </p:txBody>
        </p:sp>
      </p:grpSp>
      <p:grpSp>
        <p:nvGrpSpPr>
          <p:cNvPr id="37" name="组合 36"/>
          <p:cNvGrpSpPr/>
          <p:nvPr/>
        </p:nvGrpSpPr>
        <p:grpSpPr>
          <a:xfrm>
            <a:off x="827014" y="4238493"/>
            <a:ext cx="5715040" cy="498598"/>
            <a:chOff x="1071538" y="4786322"/>
            <a:chExt cx="5715040" cy="498598"/>
          </a:xfrm>
        </p:grpSpPr>
        <p:grpSp>
          <p:nvGrpSpPr>
            <p:cNvPr id="29" name="组合 28"/>
            <p:cNvGrpSpPr/>
            <p:nvPr/>
          </p:nvGrpSpPr>
          <p:grpSpPr>
            <a:xfrm>
              <a:off x="5572132" y="4857760"/>
              <a:ext cx="462113" cy="345479"/>
              <a:chOff x="6005523" y="4329116"/>
              <a:chExt cx="462113" cy="345479"/>
            </a:xfrm>
          </p:grpSpPr>
          <p:cxnSp>
            <p:nvCxnSpPr>
              <p:cNvPr id="30" name="直接连接符 2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43636" y="4329116"/>
                <a:ext cx="324000" cy="345479"/>
              </a:xfrm>
              <a:prstGeom prst="rect">
                <a:avLst/>
              </a:prstGeom>
              <a:noFill/>
            </p:spPr>
            <p:txBody>
              <a:bodyPr wrap="square" lIns="0" tIns="0" rIns="0" bIns="0" rtlCol="0">
                <a:spAutoFit/>
              </a:bodyPr>
              <a:lstStyle/>
              <a:p>
                <a:r>
                  <a:rPr lang="en-US" altLang="zh-CN" sz="2200" i="1" dirty="0" smtClean="0">
                    <a:solidFill>
                      <a:srgbClr val="0000FF"/>
                    </a:solidFill>
                  </a:rPr>
                  <a:t>n</a:t>
                </a:r>
                <a:endParaRPr lang="zh-CN" altLang="en-US" sz="2200" i="1" dirty="0">
                  <a:solidFill>
                    <a:srgbClr val="0000FF"/>
                  </a:solidFill>
                </a:endParaRPr>
              </a:p>
            </p:txBody>
          </p:sp>
          <p:cxnSp>
            <p:nvCxnSpPr>
              <p:cNvPr id="32" name="直接连接符 3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071538" y="4786322"/>
              <a:ext cx="5715040" cy="498598"/>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所以，该</a:t>
              </a:r>
              <a:r>
                <a:rPr lang="zh-CN" altLang="en-US" dirty="0" smtClean="0">
                  <a:solidFill>
                    <a:srgbClr val="0000FF"/>
                  </a:solidFill>
                  <a:ea typeface="楷体" panose="02010609060101010101" pitchFamily="49" charset="-122"/>
                  <a:cs typeface="Times New Roman" panose="02020603050405020304" pitchFamily="18" charset="0"/>
                </a:rPr>
                <a:t>算法的时间复杂度为</a:t>
              </a:r>
              <a:r>
                <a:rPr lang="en-US" altLang="zh-CN" dirty="0" smtClean="0">
                  <a:solidFill>
                    <a:srgbClr val="0000FF"/>
                  </a:solidFill>
                  <a:ea typeface="楷体" panose="02010609060101010101" pitchFamily="49" charset="-122"/>
                  <a:cs typeface="Times New Roman" panose="02020603050405020304" pitchFamily="18" charset="0"/>
                </a:rPr>
                <a:t>O(         )</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p>
          </p:txBody>
        </p:sp>
      </p:grpSp>
      <p:sp>
        <p:nvSpPr>
          <p:cNvPr id="26" name="TextBox 25"/>
          <p:cNvSpPr txBox="1"/>
          <p:nvPr/>
        </p:nvSpPr>
        <p:spPr>
          <a:xfrm>
            <a:off x="755576" y="2060848"/>
            <a:ext cx="928694" cy="461665"/>
          </a:xfrm>
          <a:prstGeom prst="rect">
            <a:avLst/>
          </a:prstGeom>
          <a:noFill/>
        </p:spPr>
        <p:txBody>
          <a:bodyPr wrap="square" rtlCol="0">
            <a:spAutoFit/>
          </a:bodyPr>
          <a:lstStyle/>
          <a:p>
            <a:pPr algn="l">
              <a:lnSpc>
                <a:spcPct val="100000"/>
              </a:lnSpc>
            </a:pPr>
            <a:r>
              <a:rPr lang="zh-CN" altLang="en-US" dirty="0" smtClean="0">
                <a:solidFill>
                  <a:srgbClr val="0000FF"/>
                </a:solidFill>
                <a:ea typeface="楷体" panose="02010609060101010101" pitchFamily="49" charset="-122"/>
                <a:cs typeface="Times New Roman" panose="02020603050405020304" pitchFamily="18" charset="0"/>
              </a:rPr>
              <a:t> 则：       </a:t>
            </a:r>
            <a:endParaRPr lang="zh-CN" altLang="en-US" dirty="0"/>
          </a:p>
        </p:txBody>
      </p:sp>
      <p:grpSp>
        <p:nvGrpSpPr>
          <p:cNvPr id="48" name="组合 47"/>
          <p:cNvGrpSpPr/>
          <p:nvPr/>
        </p:nvGrpSpPr>
        <p:grpSpPr>
          <a:xfrm>
            <a:off x="5480306" y="1828704"/>
            <a:ext cx="2143140" cy="687982"/>
            <a:chOff x="6429388" y="2344730"/>
            <a:chExt cx="2143140" cy="687982"/>
          </a:xfrm>
        </p:grpSpPr>
        <p:cxnSp>
          <p:nvCxnSpPr>
            <p:cNvPr id="28" name="直接箭头连接符 27"/>
            <p:cNvCxnSpPr/>
            <p:nvPr/>
          </p:nvCxnSpPr>
          <p:spPr>
            <a:xfrm rot="5400000" flipH="1" flipV="1">
              <a:off x="7331888" y="2486812"/>
              <a:ext cx="285752" cy="158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29388" y="2643182"/>
              <a:ext cx="2143140" cy="38953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用于修正的常量</a:t>
              </a:r>
              <a:endParaRPr lang="zh-CN" altLang="en-US" sz="2000">
                <a:solidFill>
                  <a:srgbClr val="0000FF"/>
                </a:solidFill>
                <a:latin typeface="楷体" panose="02010609060101010101" pitchFamily="49" charset="-122"/>
                <a:ea typeface="楷体" panose="02010609060101010101" pitchFamily="49" charset="-122"/>
              </a:endParaRPr>
            </a:p>
          </p:txBody>
        </p:sp>
      </p:grpSp>
      <p:grpSp>
        <p:nvGrpSpPr>
          <p:cNvPr id="47" name="组合 46"/>
          <p:cNvGrpSpPr/>
          <p:nvPr/>
        </p:nvGrpSpPr>
        <p:grpSpPr>
          <a:xfrm>
            <a:off x="827014" y="2609124"/>
            <a:ext cx="2714644" cy="830372"/>
            <a:chOff x="1357290" y="3587049"/>
            <a:chExt cx="2714644" cy="830372"/>
          </a:xfrm>
        </p:grpSpPr>
        <p:cxnSp>
          <p:nvCxnSpPr>
            <p:cNvPr id="10" name="直接连接符 9"/>
            <p:cNvCxnSpPr/>
            <p:nvPr/>
          </p:nvCxnSpPr>
          <p:spPr>
            <a:xfrm flipV="1">
              <a:off x="2620948" y="3597276"/>
              <a:ext cx="12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5535" y="3628094"/>
              <a:ext cx="1433523" cy="342017"/>
            </a:xfrm>
            <a:prstGeom prst="rect">
              <a:avLst/>
            </a:prstGeom>
            <a:noFill/>
          </p:spPr>
          <p:txBody>
            <a:bodyPr wrap="square" lIns="0" tIns="0" rIns="0" bIns="0" rtlCol="0">
              <a:spAutoFit/>
            </a:bodyPr>
            <a:lstStyle/>
            <a:p>
              <a:r>
                <a:rPr lang="en-US" altLang="zh-CN" sz="2200" dirty="0" smtClean="0">
                  <a:solidFill>
                    <a:srgbClr val="0000FF"/>
                  </a:solidFill>
                </a:rPr>
                <a:t>8</a:t>
              </a:r>
              <a:r>
                <a:rPr lang="en-US" altLang="zh-CN" sz="2200" i="1" dirty="0" smtClean="0">
                  <a:solidFill>
                    <a:srgbClr val="0000FF"/>
                  </a:solidFill>
                </a:rPr>
                <a:t>n+</a:t>
              </a:r>
              <a:r>
                <a:rPr lang="en-US" altLang="zh-CN" sz="2200" dirty="0" smtClean="0">
                  <a:solidFill>
                    <a:srgbClr val="0000FF"/>
                  </a:solidFill>
                </a:rPr>
                <a:t>1</a:t>
              </a:r>
              <a:r>
                <a:rPr lang="en-US" altLang="zh-CN" sz="2200" i="1" dirty="0" smtClean="0">
                  <a:solidFill>
                    <a:srgbClr val="0000FF"/>
                  </a:solidFill>
                  <a:latin typeface="+mn-ea"/>
                  <a:ea typeface="+mn-ea"/>
                </a:rPr>
                <a:t>- </a:t>
              </a:r>
              <a:r>
                <a:rPr lang="en-US" altLang="zh-CN" sz="2200" dirty="0" smtClean="0">
                  <a:solidFill>
                    <a:srgbClr val="0000FF"/>
                  </a:solidFill>
                </a:rPr>
                <a:t>8</a:t>
              </a:r>
              <a:r>
                <a:rPr lang="en-US" altLang="zh-CN" sz="2200" i="1" dirty="0" smtClean="0">
                  <a:solidFill>
                    <a:srgbClr val="0000FF"/>
                  </a:solidFill>
                </a:rPr>
                <a:t>k</a:t>
              </a:r>
              <a:endParaRPr lang="zh-CN" altLang="en-US" sz="2200" i="1" dirty="0">
                <a:solidFill>
                  <a:srgbClr val="0000FF"/>
                </a:solidFill>
              </a:endParaRPr>
            </a:p>
          </p:txBody>
        </p:sp>
        <p:cxnSp>
          <p:nvCxnSpPr>
            <p:cNvPr id="13" name="直接连接符 12"/>
            <p:cNvCxnSpPr/>
            <p:nvPr/>
          </p:nvCxnSpPr>
          <p:spPr>
            <a:xfrm rot="5400000">
              <a:off x="2447116" y="370761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482835" y="381476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57290" y="3752852"/>
              <a:ext cx="785818" cy="469167"/>
            </a:xfrm>
            <a:prstGeom prst="rect">
              <a:avLst/>
            </a:prstGeom>
            <a:noFill/>
          </p:spPr>
          <p:txBody>
            <a:bodyPr wrap="square" rtlCol="0">
              <a:spAutoFit/>
            </a:bodyPr>
            <a:lstStyle/>
            <a:p>
              <a:pPr algn="l"/>
              <a:r>
                <a:rPr lang="en-US" altLang="zh-CN" i="1" smtClean="0">
                  <a:solidFill>
                    <a:srgbClr val="0000FF"/>
                  </a:solidFill>
                </a:rPr>
                <a:t>m</a:t>
              </a:r>
              <a:r>
                <a:rPr lang="en-US" altLang="zh-CN" smtClean="0">
                  <a:solidFill>
                    <a:srgbClr val="0000FF"/>
                  </a:solidFill>
                </a:rPr>
                <a:t>=</a:t>
              </a:r>
              <a:endParaRPr lang="zh-CN" altLang="en-US">
                <a:solidFill>
                  <a:srgbClr val="0000FF"/>
                </a:solidFill>
              </a:endParaRPr>
            </a:p>
          </p:txBody>
        </p:sp>
        <p:sp>
          <p:nvSpPr>
            <p:cNvPr id="43" name="TextBox 42"/>
            <p:cNvSpPr txBox="1"/>
            <p:nvPr/>
          </p:nvSpPr>
          <p:spPr>
            <a:xfrm>
              <a:off x="1928795" y="3587049"/>
              <a:ext cx="642941" cy="342017"/>
            </a:xfrm>
            <a:prstGeom prst="rect">
              <a:avLst/>
            </a:prstGeom>
            <a:noFill/>
          </p:spPr>
          <p:txBody>
            <a:bodyPr wrap="square" lIns="0" tIns="0" rIns="0" bIns="0" rtlCol="0">
              <a:spAutoFit/>
            </a:bodyPr>
            <a:lstStyle/>
            <a:p>
              <a:r>
                <a:rPr lang="en-US" altLang="zh-CN" sz="2200" i="1" smtClean="0">
                  <a:solidFill>
                    <a:srgbClr val="0000FF"/>
                  </a:solidFill>
                  <a:latin typeface="+mn-ea"/>
                  <a:ea typeface="+mn-ea"/>
                </a:rPr>
                <a:t>-</a:t>
              </a:r>
              <a:r>
                <a:rPr lang="en-US" altLang="zh-CN" sz="2200" smtClean="0">
                  <a:solidFill>
                    <a:srgbClr val="0000FF"/>
                  </a:solidFill>
                  <a:ea typeface="+mn-ea"/>
                  <a:cs typeface="Times New Roman" panose="02020603050405020304" pitchFamily="18" charset="0"/>
                </a:rPr>
                <a:t>1+</a:t>
              </a:r>
              <a:endParaRPr lang="zh-CN" altLang="en-US" sz="2200" dirty="0">
                <a:solidFill>
                  <a:srgbClr val="0000FF"/>
                </a:solidFill>
                <a:cs typeface="Times New Roman" panose="02020603050405020304" pitchFamily="18" charset="0"/>
              </a:endParaRPr>
            </a:p>
          </p:txBody>
        </p:sp>
        <p:sp>
          <p:nvSpPr>
            <p:cNvPr id="44" name="TextBox 43"/>
            <p:cNvSpPr txBox="1"/>
            <p:nvPr/>
          </p:nvSpPr>
          <p:spPr>
            <a:xfrm>
              <a:off x="2714612" y="4071942"/>
              <a:ext cx="500066" cy="345479"/>
            </a:xfrm>
            <a:prstGeom prst="rect">
              <a:avLst/>
            </a:prstGeom>
            <a:noFill/>
          </p:spPr>
          <p:txBody>
            <a:bodyPr wrap="square" lIns="0" tIns="0" rIns="0" bIns="0" rtlCol="0">
              <a:spAutoFit/>
            </a:bodyPr>
            <a:lstStyle/>
            <a:p>
              <a:r>
                <a:rPr lang="en-US" altLang="zh-CN" sz="2200" smtClean="0">
                  <a:solidFill>
                    <a:srgbClr val="0000FF"/>
                  </a:solidFill>
                  <a:cs typeface="Times New Roman" panose="02020603050405020304" pitchFamily="18" charset="0"/>
                </a:rPr>
                <a:t>2</a:t>
              </a:r>
              <a:endParaRPr lang="zh-CN" altLang="en-US" sz="2200" dirty="0">
                <a:solidFill>
                  <a:srgbClr val="0000FF"/>
                </a:solidFill>
                <a:cs typeface="Times New Roman" panose="02020603050405020304" pitchFamily="18" charset="0"/>
              </a:endParaRPr>
            </a:p>
          </p:txBody>
        </p:sp>
        <p:cxnSp>
          <p:nvCxnSpPr>
            <p:cNvPr id="46" name="直接连接符 45"/>
            <p:cNvCxnSpPr/>
            <p:nvPr/>
          </p:nvCxnSpPr>
          <p:spPr>
            <a:xfrm flipV="1">
              <a:off x="2000232" y="4016319"/>
              <a:ext cx="2071702"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5" name="幻灯片编号占位符 4"/>
          <p:cNvSpPr>
            <a:spLocks noGrp="1"/>
          </p:cNvSpPr>
          <p:nvPr>
            <p:ph type="sldNum" sz="quarter" idx="12"/>
          </p:nvPr>
        </p:nvSpPr>
        <p:spPr/>
        <p:txBody>
          <a:bodyPr/>
          <a:lstStyle/>
          <a:p>
            <a:fld id="{7AF016A1-9F15-429F-9EFD-84004B73C732}" type="slidenum">
              <a:rPr lang="en-US" altLang="zh-CN" smtClean="0"/>
              <a:t>65</a:t>
            </a:fld>
            <a:endParaRPr lang="en-US" altLang="zh-CN" dirty="0"/>
          </a:p>
        </p:txBody>
      </p:sp>
      <p:sp>
        <p:nvSpPr>
          <p:cNvPr id="39" name="Text Box 2"/>
          <p:cNvSpPr txBox="1">
            <a:spLocks noChangeArrowheads="1"/>
          </p:cNvSpPr>
          <p:nvPr/>
        </p:nvSpPr>
        <p:spPr bwMode="auto">
          <a:xfrm>
            <a:off x="6684790" y="2972716"/>
            <a:ext cx="2255139" cy="316021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s=0</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(s&lt;n)</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28600" y="1371600"/>
            <a:ext cx="8686800" cy="2308324"/>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ts val="0"/>
              </a:spcBef>
            </a:pPr>
            <a:r>
              <a:rPr lang="en-US" altLang="zh-CN"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空间复杂</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度</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用于度量一个算法在运行过程中</a:t>
            </a:r>
            <a:r>
              <a:rPr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临时占用的存储空间</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大小。</a:t>
            </a:r>
            <a:endPar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spcBef>
                <a:spcPts val="0"/>
              </a:spcBef>
            </a:pP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也作为问题规模</a:t>
            </a:r>
            <a:r>
              <a:rPr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函数，采用数量级形式描述，记</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a:t>
            </a:r>
          </a:p>
          <a:p>
            <a:pPr algn="just">
              <a:lnSpc>
                <a:spcPct val="150000"/>
              </a:lnSpc>
              <a:spcBef>
                <a:spcPts val="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808000"/>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i="1" dirty="0">
                <a:solidFill>
                  <a:srgbClr val="808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solidFill>
                  <a:srgbClr val="808000"/>
                </a:solidFill>
                <a:latin typeface="Times New Roman" panose="02020603050405020304" pitchFamily="18" charset="0"/>
                <a:ea typeface="楷体" panose="02010609060101010101" pitchFamily="49" charset="-122"/>
                <a:cs typeface="Times New Roman" panose="02020603050405020304" pitchFamily="18" charset="0"/>
              </a:rPr>
              <a:t>) = O(g(</a:t>
            </a:r>
            <a:r>
              <a:rPr lang="en-US" altLang="zh-CN" i="1" dirty="0">
                <a:solidFill>
                  <a:srgbClr val="808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solidFill>
                  <a:srgbClr val="8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Box 5"/>
          <p:cNvSpPr txBox="1"/>
          <p:nvPr/>
        </p:nvSpPr>
        <p:spPr>
          <a:xfrm>
            <a:off x="285720" y="3933056"/>
            <a:ext cx="8572560" cy="113024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spcBef>
                <a:spcPts val="0"/>
              </a:spcBef>
            </a:pPr>
            <a:r>
              <a:rPr lang="en-US" altLang="zh-CN" dirty="0" smtClean="0">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若一个算法的空间复杂度为</a:t>
            </a:r>
            <a:r>
              <a:rPr lang="en-US" altLang="zh-CN" dirty="0" smtClean="0">
                <a:solidFill>
                  <a:srgbClr val="0000FF"/>
                </a:solidFill>
                <a:ea typeface="楷体" panose="02010609060101010101" pitchFamily="49" charset="-122"/>
                <a:cs typeface="Times New Roman" panose="02020603050405020304" pitchFamily="18" charset="0"/>
              </a:rPr>
              <a:t>O(1)</a:t>
            </a:r>
            <a:r>
              <a:rPr lang="zh-CN" altLang="en-US" dirty="0" smtClean="0">
                <a:solidFill>
                  <a:srgbClr val="0000FF"/>
                </a:solidFill>
                <a:ea typeface="楷体" panose="02010609060101010101" pitchFamily="49" charset="-122"/>
                <a:cs typeface="Times New Roman" panose="02020603050405020304" pitchFamily="18" charset="0"/>
              </a:rPr>
              <a:t>，则称此算法为</a:t>
            </a:r>
            <a:r>
              <a:rPr lang="zh-CN" altLang="en-US" dirty="0" smtClean="0">
                <a:solidFill>
                  <a:srgbClr val="FF00FF"/>
                </a:solidFill>
                <a:ea typeface="楷体" panose="02010609060101010101" pitchFamily="49" charset="-122"/>
                <a:cs typeface="Times New Roman" panose="02020603050405020304" pitchFamily="18" charset="0"/>
              </a:rPr>
              <a:t>原地工作</a:t>
            </a:r>
            <a:r>
              <a:rPr lang="zh-CN" altLang="en-US" dirty="0" smtClean="0">
                <a:solidFill>
                  <a:srgbClr val="0000FF"/>
                </a:solidFill>
                <a:ea typeface="楷体" panose="02010609060101010101" pitchFamily="49" charset="-122"/>
                <a:cs typeface="Times New Roman" panose="02020603050405020304" pitchFamily="18" charset="0"/>
              </a:rPr>
              <a:t>或</a:t>
            </a:r>
            <a:r>
              <a:rPr lang="zh-CN" altLang="en-US" dirty="0" smtClean="0">
                <a:solidFill>
                  <a:srgbClr val="FF00FF"/>
                </a:solidFill>
                <a:ea typeface="楷体" panose="02010609060101010101" pitchFamily="49" charset="-122"/>
                <a:cs typeface="Times New Roman" panose="02020603050405020304" pitchFamily="18" charset="0"/>
              </a:rPr>
              <a:t>就地工作算法</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p>
        </p:txBody>
      </p:sp>
      <p:sp>
        <p:nvSpPr>
          <p:cNvPr id="5" name="Text Box 10"/>
          <p:cNvSpPr txBox="1">
            <a:spLocks noChangeArrowheads="1"/>
          </p:cNvSpPr>
          <p:nvPr/>
        </p:nvSpPr>
        <p:spPr bwMode="auto">
          <a:xfrm>
            <a:off x="233435" y="332656"/>
            <a:ext cx="4680585" cy="5251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pc="50" dirty="0" smtClean="0">
                <a:ln w="11430"/>
                <a:solidFill>
                  <a:schemeClr val="bg1"/>
                </a:solidFill>
                <a:latin typeface="黑体" panose="02010609060101010101" pitchFamily="49" charset="-122"/>
                <a:ea typeface="黑体" panose="02010609060101010101" pitchFamily="49" charset="-122"/>
              </a:rPr>
              <a:t>算法</a:t>
            </a:r>
            <a:r>
              <a:rPr lang="zh-CN" altLang="en-US" spc="50" dirty="0">
                <a:ln w="11430"/>
                <a:solidFill>
                  <a:schemeClr val="bg1"/>
                </a:solidFill>
                <a:latin typeface="黑体" panose="02010609060101010101" pitchFamily="49" charset="-122"/>
                <a:ea typeface="黑体" panose="02010609060101010101" pitchFamily="49" charset="-122"/>
              </a:rPr>
              <a:t>空间</a:t>
            </a:r>
            <a:r>
              <a:rPr lang="zh-CN" altLang="en-US" spc="50" dirty="0" smtClean="0">
                <a:ln w="11430"/>
                <a:solidFill>
                  <a:schemeClr val="bg1"/>
                </a:solidFill>
                <a:latin typeface="黑体" panose="02010609060101010101" pitchFamily="49" charset="-122"/>
                <a:ea typeface="黑体" panose="02010609060101010101" pitchFamily="49" charset="-122"/>
              </a:rPr>
              <a:t>复杂</a:t>
            </a:r>
            <a:r>
              <a:rPr lang="zh-CN" altLang="en-US" spc="50" dirty="0">
                <a:ln w="11430"/>
                <a:solidFill>
                  <a:schemeClr val="bg1"/>
                </a:solidFill>
                <a:latin typeface="黑体" panose="02010609060101010101" pitchFamily="49" charset="-122"/>
                <a:ea typeface="黑体" panose="02010609060101010101" pitchFamily="49" charset="-122"/>
              </a:rPr>
              <a:t>度分析 </a:t>
            </a:r>
            <a:endParaRPr lang="zh-CN" altLang="en-US"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幻灯片编号占位符 6"/>
          <p:cNvSpPr>
            <a:spLocks noGrp="1"/>
          </p:cNvSpPr>
          <p:nvPr>
            <p:ph type="sldNum" sz="quarter" idx="12"/>
          </p:nvPr>
        </p:nvSpPr>
        <p:spPr/>
        <p:txBody>
          <a:bodyPr/>
          <a:lstStyle/>
          <a:p>
            <a:fld id="{7AF016A1-9F15-429F-9EFD-84004B73C732}" type="slidenum">
              <a:rPr lang="en-US" altLang="zh-CN" smtClean="0"/>
              <a:t>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9750" y="404813"/>
            <a:ext cx="7032646" cy="523220"/>
          </a:xfrm>
          <a:prstGeom prst="rect">
            <a:avLst/>
          </a:prstGeom>
          <a:noFill/>
          <a:ln w="9525">
            <a:noFill/>
            <a:miter lim="800000"/>
          </a:ln>
          <a:effectLst/>
        </p:spPr>
        <p:txBody>
          <a:bodyPr wrap="square">
            <a:spAutoFit/>
          </a:bodyPr>
          <a:lstStyle/>
          <a:p>
            <a:pPr algn="l">
              <a:lnSpc>
                <a:spcPct val="100000"/>
              </a:lnSpc>
            </a:pPr>
            <a:r>
              <a:rPr lang="en-US" altLang="zh-CN">
                <a:solidFill>
                  <a:srgbClr val="FF3300"/>
                </a:solidFill>
                <a:ea typeface="楷体" panose="02010609060101010101" pitchFamily="49" charset="-122"/>
                <a:cs typeface="Times New Roman" panose="02020603050405020304" pitchFamily="18" charset="0"/>
              </a:rPr>
              <a:t> </a:t>
            </a:r>
            <a:r>
              <a:rPr lang="en-US" altLang="zh-CN" sz="2800" smtClean="0">
                <a:solidFill>
                  <a:srgbClr val="FF0000"/>
                </a:solidFill>
                <a:ea typeface="楷体" panose="02010609060101010101" pitchFamily="49" charset="-122"/>
                <a:cs typeface="Times New Roman" panose="02020603050405020304" pitchFamily="18" charset="0"/>
              </a:rPr>
              <a:t>【</a:t>
            </a:r>
            <a:r>
              <a:rPr lang="zh-CN" altLang="en-US" sz="2800" smtClean="0">
                <a:solidFill>
                  <a:srgbClr val="FF0000"/>
                </a:solidFill>
                <a:ea typeface="楷体" panose="02010609060101010101" pitchFamily="49" charset="-122"/>
                <a:cs typeface="Times New Roman" panose="02020603050405020304" pitchFamily="18" charset="0"/>
              </a:rPr>
              <a:t>例（补充）</a:t>
            </a:r>
            <a:r>
              <a:rPr lang="en-US" altLang="zh-CN" sz="2800" smtClean="0">
                <a:solidFill>
                  <a:srgbClr val="FF0000"/>
                </a:solidFill>
                <a:ea typeface="楷体" panose="02010609060101010101" pitchFamily="49" charset="-122"/>
                <a:cs typeface="Times New Roman" panose="02020603050405020304" pitchFamily="18" charset="0"/>
              </a:rPr>
              <a:t>】</a:t>
            </a:r>
            <a:r>
              <a:rPr lang="en-US" altLang="zh-CN" smtClean="0">
                <a:ea typeface="楷体" panose="02010609060101010101" pitchFamily="49" charset="-122"/>
                <a:cs typeface="Times New Roman" panose="02020603050405020304" pitchFamily="18" charset="0"/>
              </a:rPr>
              <a:t>  </a:t>
            </a:r>
            <a:r>
              <a:rPr lang="zh-CN" altLang="en-US" smtClean="0">
                <a:solidFill>
                  <a:srgbClr val="0000FF"/>
                </a:solidFill>
                <a:ea typeface="楷体" panose="02010609060101010101" pitchFamily="49" charset="-122"/>
                <a:cs typeface="Times New Roman" panose="02020603050405020304" pitchFamily="18" charset="0"/>
              </a:rPr>
              <a:t>分析如下算法的</a:t>
            </a:r>
            <a:r>
              <a:rPr lang="zh-CN" altLang="en-US" dirty="0">
                <a:solidFill>
                  <a:srgbClr val="0000FF"/>
                </a:solidFill>
                <a:ea typeface="楷体" panose="02010609060101010101" pitchFamily="49" charset="-122"/>
                <a:cs typeface="Times New Roman" panose="02020603050405020304" pitchFamily="18" charset="0"/>
              </a:rPr>
              <a:t>空间复杂度。      </a:t>
            </a:r>
          </a:p>
        </p:txBody>
      </p:sp>
      <p:sp>
        <p:nvSpPr>
          <p:cNvPr id="72709" name="Text Box 5"/>
          <p:cNvSpPr txBox="1">
            <a:spLocks noChangeArrowheads="1"/>
          </p:cNvSpPr>
          <p:nvPr/>
        </p:nvSpPr>
        <p:spPr bwMode="auto">
          <a:xfrm>
            <a:off x="428596" y="5000636"/>
            <a:ext cx="8286808" cy="1052596"/>
          </a:xfrm>
          <a:prstGeom prst="rect">
            <a:avLst/>
          </a:prstGeom>
          <a:noFill/>
          <a:ln w="19050" algn="ctr">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lnSpc>
                <a:spcPct val="120000"/>
              </a:lnSpc>
            </a:pPr>
            <a:r>
              <a:rPr lang="zh-CN" altLang="en-US" dirty="0">
                <a:ea typeface="楷体" panose="02010609060101010101" pitchFamily="49" charset="-122"/>
                <a:cs typeface="Times New Roman" panose="02020603050405020304" pitchFamily="18" charset="0"/>
              </a:rPr>
              <a:t>　</a:t>
            </a:r>
            <a:r>
              <a:rPr lang="zh-CN" altLang="en-US">
                <a:ea typeface="楷体" panose="02010609060101010101" pitchFamily="49" charset="-122"/>
                <a:cs typeface="Times New Roman" panose="02020603050405020304" pitchFamily="18" charset="0"/>
              </a:rPr>
              <a:t>　</a:t>
            </a:r>
            <a:r>
              <a:rPr lang="zh-CN" altLang="en-US" sz="2800" smtClean="0">
                <a:solidFill>
                  <a:srgbClr val="FF3300"/>
                </a:solidFill>
                <a:ea typeface="楷体" panose="02010609060101010101" pitchFamily="49" charset="-122"/>
                <a:cs typeface="Times New Roman" panose="02020603050405020304" pitchFamily="18" charset="0"/>
              </a:rPr>
              <a:t>解：</a:t>
            </a:r>
            <a:r>
              <a:rPr lang="zh-CN" altLang="en-US" smtClean="0">
                <a:solidFill>
                  <a:srgbClr val="0000FF"/>
                </a:solidFill>
                <a:ea typeface="楷体" panose="02010609060101010101" pitchFamily="49" charset="-122"/>
                <a:cs typeface="Times New Roman" panose="02020603050405020304" pitchFamily="18" charset="0"/>
              </a:rPr>
              <a:t>算法</a:t>
            </a:r>
            <a:r>
              <a:rPr lang="zh-CN" altLang="en-US">
                <a:solidFill>
                  <a:srgbClr val="0000FF"/>
                </a:solidFill>
                <a:ea typeface="楷体" panose="02010609060101010101" pitchFamily="49" charset="-122"/>
                <a:cs typeface="Times New Roman" panose="02020603050405020304" pitchFamily="18" charset="0"/>
              </a:rPr>
              <a:t>中</a:t>
            </a:r>
            <a:r>
              <a:rPr lang="zh-CN" altLang="en-US" smtClean="0">
                <a:solidFill>
                  <a:srgbClr val="0000FF"/>
                </a:solidFill>
                <a:ea typeface="楷体" panose="02010609060101010101" pitchFamily="49" charset="-122"/>
                <a:cs typeface="Times New Roman" panose="02020603050405020304" pitchFamily="18" charset="0"/>
              </a:rPr>
              <a:t>临时分配的变量个数</a:t>
            </a:r>
            <a:r>
              <a:rPr lang="zh-CN" altLang="en-US" dirty="0">
                <a:solidFill>
                  <a:srgbClr val="0000FF"/>
                </a:solidFill>
                <a:ea typeface="楷体" panose="02010609060101010101" pitchFamily="49" charset="-122"/>
                <a:cs typeface="Times New Roman" panose="02020603050405020304" pitchFamily="18" charset="0"/>
              </a:rPr>
              <a:t>与问题规模</a:t>
            </a:r>
            <a:r>
              <a:rPr lang="en-US" altLang="zh-CN" i="1">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无关，所以</a:t>
            </a:r>
            <a:r>
              <a:rPr lang="zh-CN" altLang="en-US" dirty="0">
                <a:solidFill>
                  <a:srgbClr val="0000FF"/>
                </a:solidFill>
                <a:ea typeface="楷体" panose="02010609060101010101" pitchFamily="49" charset="-122"/>
                <a:cs typeface="Times New Roman" panose="02020603050405020304" pitchFamily="18" charset="0"/>
              </a:rPr>
              <a:t>空间复杂度均为</a:t>
            </a:r>
            <a:r>
              <a:rPr lang="en-US" altLang="zh-CN" dirty="0">
                <a:solidFill>
                  <a:srgbClr val="0000FF"/>
                </a:solidFill>
                <a:ea typeface="楷体" panose="02010609060101010101" pitchFamily="49" charset="-122"/>
                <a:cs typeface="Times New Roman" panose="02020603050405020304" pitchFamily="18" charset="0"/>
              </a:rPr>
              <a:t>O(1)</a:t>
            </a:r>
            <a:r>
              <a:rPr lang="zh-CN" altLang="en-US" dirty="0">
                <a:solidFill>
                  <a:srgbClr val="0000FF"/>
                </a:solidFill>
                <a:ea typeface="楷体" panose="02010609060101010101" pitchFamily="49" charset="-122"/>
                <a:cs typeface="Times New Roman" panose="02020603050405020304" pitchFamily="18" charset="0"/>
              </a:rPr>
              <a:t>。</a:t>
            </a:r>
          </a:p>
        </p:txBody>
      </p:sp>
      <p:sp>
        <p:nvSpPr>
          <p:cNvPr id="72710" name="Text Box 6"/>
          <p:cNvSpPr txBox="1">
            <a:spLocks noChangeArrowheads="1"/>
          </p:cNvSpPr>
          <p:nvPr/>
        </p:nvSpPr>
        <p:spPr bwMode="auto">
          <a:xfrm>
            <a:off x="928662" y="1071546"/>
            <a:ext cx="3913189" cy="357187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00000"/>
              </a:lnSpc>
            </a:pP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fun(</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n)</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err="1"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i</a:t>
            </a:r>
            <a:r>
              <a:rPr lang="zh-CN" altLang="en-US"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j</a:t>
            </a:r>
            <a:r>
              <a:rPr lang="zh-CN" altLang="en-US"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k</a:t>
            </a:r>
            <a:r>
              <a:rPr lang="zh-CN" altLang="en-US"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s=0</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0;j</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0;k</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j;k</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return(s);</a:t>
            </a:r>
          </a:p>
          <a:p>
            <a:pPr algn="just">
              <a:lnSpc>
                <a:spcPct val="8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8" name="组合 7"/>
          <p:cNvGrpSpPr/>
          <p:nvPr/>
        </p:nvGrpSpPr>
        <p:grpSpPr>
          <a:xfrm>
            <a:off x="4984726" y="1728762"/>
            <a:ext cx="1801851" cy="2357454"/>
            <a:chOff x="4984727" y="1728762"/>
            <a:chExt cx="1491488" cy="2357454"/>
          </a:xfrm>
        </p:grpSpPr>
        <p:sp>
          <p:nvSpPr>
            <p:cNvPr id="6" name="右大括号 5"/>
            <p:cNvSpPr/>
            <p:nvPr/>
          </p:nvSpPr>
          <p:spPr>
            <a:xfrm>
              <a:off x="4984727" y="172876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199039" y="2143116"/>
              <a:ext cx="1277176" cy="144655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临时占用的存储空间：</a:t>
              </a:r>
              <a:r>
                <a:rPr lang="zh-CN" altLang="en-US" sz="2000" smtClean="0">
                  <a:solidFill>
                    <a:srgbClr val="FF00FF"/>
                  </a:solidFill>
                  <a:ea typeface="楷体" panose="02010609060101010101" pitchFamily="49" charset="-122"/>
                  <a:cs typeface="Times New Roman" panose="02020603050405020304" pitchFamily="18" charset="0"/>
                </a:rPr>
                <a:t>函数体内分配的空间</a:t>
              </a:r>
              <a:endParaRPr lang="zh-CN" altLang="en-US" sz="2000"/>
            </a:p>
          </p:txBody>
        </p:sp>
      </p:grpSp>
      <p:sp>
        <p:nvSpPr>
          <p:cNvPr id="5" name="幻灯片编号占位符 4"/>
          <p:cNvSpPr>
            <a:spLocks noGrp="1"/>
          </p:cNvSpPr>
          <p:nvPr>
            <p:ph type="sldNum" sz="quarter" idx="12"/>
          </p:nvPr>
        </p:nvSpPr>
        <p:spPr/>
        <p:txBody>
          <a:bodyPr/>
          <a:lstStyle/>
          <a:p>
            <a:fld id="{7AF016A1-9F15-429F-9EFD-84004B73C732}" type="slidenum">
              <a:rPr lang="en-US" altLang="zh-CN" smtClean="0"/>
              <a:t>67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1" nodeType="clickEffect">
                                  <p:stCondLst>
                                    <p:cond delay="0"/>
                                  </p:stCondLst>
                                  <p:iterate type="lt">
                                    <p:tmPct val="50000"/>
                                  </p:iterate>
                                  <p:childTnLst>
                                    <p:set>
                                      <p:cBhvr>
                                        <p:cTn id="10" dur="1" fill="hold">
                                          <p:stCondLst>
                                            <p:cond delay="0"/>
                                          </p:stCondLst>
                                        </p:cTn>
                                        <p:tgtEl>
                                          <p:spTgt spid="72709"/>
                                        </p:tgtEl>
                                        <p:attrNameLst>
                                          <p:attrName>style.visibility</p:attrName>
                                        </p:attrNameLst>
                                      </p:cBhvr>
                                      <p:to>
                                        <p:strVal val="visible"/>
                                      </p:to>
                                    </p:set>
                                    <p:anim calcmode="discrete" valueType="clr">
                                      <p:cBhvr override="childStyle">
                                        <p:cTn id="11" dur="80"/>
                                        <p:tgtEl>
                                          <p:spTgt spid="7270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72709"/>
                                        </p:tgtEl>
                                        <p:attrNameLst>
                                          <p:attrName>fillcolor</p:attrName>
                                        </p:attrNameLst>
                                      </p:cBhvr>
                                      <p:tavLst>
                                        <p:tav tm="0">
                                          <p:val>
                                            <p:clrVal>
                                              <a:schemeClr val="accent2"/>
                                            </p:clrVal>
                                          </p:val>
                                        </p:tav>
                                        <p:tav tm="50000">
                                          <p:val>
                                            <p:clrVal>
                                              <a:schemeClr val="hlink"/>
                                            </p:clrVal>
                                          </p:val>
                                        </p:tav>
                                      </p:tavLst>
                                    </p:anim>
                                    <p:set>
                                      <p:cBhvr>
                                        <p:cTn id="13" dur="80"/>
                                        <p:tgtEl>
                                          <p:spTgt spid="727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1"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Text Box 7"/>
          <p:cNvSpPr txBox="1">
            <a:spLocks noChangeArrowheads="1"/>
          </p:cNvSpPr>
          <p:nvPr/>
        </p:nvSpPr>
        <p:spPr bwMode="auto">
          <a:xfrm>
            <a:off x="214282" y="313485"/>
            <a:ext cx="7464447" cy="4723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r>
              <a:rPr lang="zh-CN" altLang="en-US" dirty="0">
                <a:solidFill>
                  <a:srgbClr val="0000FF"/>
                </a:solidFill>
                <a:ea typeface="楷体" panose="02010609060101010101" pitchFamily="49" charset="-122"/>
                <a:cs typeface="Times New Roman" panose="02020603050405020304" pitchFamily="18" charset="0"/>
              </a:rPr>
              <a:t>为什么空间复杂度分析只考虑</a:t>
            </a:r>
            <a:r>
              <a:rPr lang="zh-CN" altLang="en-US" dirty="0">
                <a:solidFill>
                  <a:srgbClr val="FF0000"/>
                </a:solidFill>
                <a:ea typeface="楷体" panose="02010609060101010101" pitchFamily="49" charset="-122"/>
                <a:cs typeface="Times New Roman" panose="02020603050405020304" pitchFamily="18" charset="0"/>
              </a:rPr>
              <a:t>临时占用</a:t>
            </a:r>
            <a:r>
              <a:rPr lang="zh-CN" altLang="en-US">
                <a:solidFill>
                  <a:srgbClr val="FF0000"/>
                </a:solidFill>
                <a:ea typeface="楷体" panose="02010609060101010101" pitchFamily="49" charset="-122"/>
                <a:cs typeface="Times New Roman" panose="02020603050405020304" pitchFamily="18" charset="0"/>
              </a:rPr>
              <a:t>的</a:t>
            </a:r>
            <a:r>
              <a:rPr lang="zh-CN" altLang="en-US" smtClean="0">
                <a:solidFill>
                  <a:srgbClr val="FF0000"/>
                </a:solidFill>
                <a:ea typeface="楷体" panose="02010609060101010101" pitchFamily="49" charset="-122"/>
                <a:cs typeface="Times New Roman" panose="02020603050405020304" pitchFamily="18" charset="0"/>
              </a:rPr>
              <a:t>存储空间？</a:t>
            </a:r>
            <a:endParaRPr lang="en-US" altLang="zh-CN" dirty="0">
              <a:solidFill>
                <a:srgbClr val="FF0000"/>
              </a:solidFill>
              <a:ea typeface="楷体" panose="02010609060101010101" pitchFamily="49" charset="-122"/>
              <a:cs typeface="Times New Roman" panose="02020603050405020304" pitchFamily="18" charset="0"/>
            </a:endParaRPr>
          </a:p>
        </p:txBody>
      </p:sp>
      <p:grpSp>
        <p:nvGrpSpPr>
          <p:cNvPr id="19" name="组合 18"/>
          <p:cNvGrpSpPr/>
          <p:nvPr/>
        </p:nvGrpSpPr>
        <p:grpSpPr>
          <a:xfrm>
            <a:off x="320615" y="1211240"/>
            <a:ext cx="7929618" cy="5128082"/>
            <a:chOff x="357158" y="908050"/>
            <a:chExt cx="7929618" cy="5128082"/>
          </a:xfrm>
        </p:grpSpPr>
        <p:sp>
          <p:nvSpPr>
            <p:cNvPr id="5" name="Rectangle 5"/>
            <p:cNvSpPr>
              <a:spLocks noChangeArrowheads="1"/>
            </p:cNvSpPr>
            <p:nvPr/>
          </p:nvSpPr>
          <p:spPr bwMode="auto">
            <a:xfrm>
              <a:off x="5924576" y="4000504"/>
              <a:ext cx="1579278" cy="40633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err="1">
                  <a:solidFill>
                    <a:srgbClr val="0000FF"/>
                  </a:solidFill>
                  <a:latin typeface="Times New Roman" panose="02020603050405020304" pitchFamily="18" charset="0"/>
                  <a:cs typeface="Times New Roman" panose="02020603050405020304" pitchFamily="18" charset="0"/>
                </a:rPr>
                <a:t>maxfun</a:t>
              </a:r>
              <a:r>
                <a:rPr lang="en-US" altLang="zh-CN" sz="2000" dirty="0">
                  <a:solidFill>
                    <a:srgbClr val="0000FF"/>
                  </a:solidFill>
                  <a:latin typeface="Times New Roman" panose="02020603050405020304" pitchFamily="18" charset="0"/>
                  <a:cs typeface="Times New Roman" panose="02020603050405020304" pitchFamily="18" charset="0"/>
                </a:rPr>
                <a:t>()  </a:t>
              </a:r>
            </a:p>
          </p:txBody>
        </p:sp>
        <p:sp>
          <p:nvSpPr>
            <p:cNvPr id="6" name="Rectangle 6"/>
            <p:cNvSpPr>
              <a:spLocks noChangeArrowheads="1"/>
            </p:cNvSpPr>
            <p:nvPr/>
          </p:nvSpPr>
          <p:spPr bwMode="auto">
            <a:xfrm>
              <a:off x="6169735" y="2178114"/>
              <a:ext cx="1208985" cy="40633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r>
                <a:rPr lang="en-US" altLang="zh-CN" sz="2000" dirty="0">
                  <a:solidFill>
                    <a:srgbClr val="0000FF"/>
                  </a:solidFill>
                  <a:latin typeface="Times New Roman" panose="02020603050405020304" pitchFamily="18" charset="0"/>
                  <a:cs typeface="Times New Roman" panose="02020603050405020304" pitchFamily="18" charset="0"/>
                </a:rPr>
                <a:t>    max()  </a:t>
              </a:r>
            </a:p>
          </p:txBody>
        </p:sp>
        <p:sp>
          <p:nvSpPr>
            <p:cNvPr id="7" name="Freeform 7"/>
            <p:cNvSpPr/>
            <p:nvPr/>
          </p:nvSpPr>
          <p:spPr bwMode="auto">
            <a:xfrm>
              <a:off x="6778651" y="2735338"/>
              <a:ext cx="1588" cy="1111250"/>
            </a:xfrm>
            <a:custGeom>
              <a:avLst/>
              <a:gdLst/>
              <a:ahLst/>
              <a:cxnLst>
                <a:cxn ang="0">
                  <a:pos x="0" y="0"/>
                </a:cxn>
                <a:cxn ang="0">
                  <a:pos x="0" y="700"/>
                </a:cxn>
              </a:cxnLst>
              <a:rect l="0" t="0" r="r" b="b"/>
              <a:pathLst>
                <a:path w="1" h="700">
                  <a:moveTo>
                    <a:pt x="0" y="0"/>
                  </a:moveTo>
                  <a:lnTo>
                    <a:pt x="0" y="700"/>
                  </a:lnTo>
                </a:path>
              </a:pathLst>
            </a:custGeom>
            <a:noFill/>
            <a:ln w="57150" cap="flat" cmpd="sng">
              <a:solidFill>
                <a:srgbClr val="6600CC"/>
              </a:solidFill>
              <a:prstDash val="solid"/>
              <a:round/>
              <a:headEnd type="arrow" w="med" len="med"/>
              <a:tailEnd type="none" w="med" len="med"/>
            </a:ln>
            <a:effectLst/>
          </p:spPr>
          <p:txBody>
            <a:bodyPr>
              <a:spAutoFit/>
            </a:bodyPr>
            <a:lstStyle/>
            <a:p>
              <a:endParaRPr lang="zh-CN" altLang="en-US"/>
            </a:p>
          </p:txBody>
        </p:sp>
        <p:sp>
          <p:nvSpPr>
            <p:cNvPr id="8" name="Text Box 8"/>
            <p:cNvSpPr txBox="1">
              <a:spLocks noChangeArrowheads="1"/>
            </p:cNvSpPr>
            <p:nvPr/>
          </p:nvSpPr>
          <p:spPr bwMode="auto">
            <a:xfrm>
              <a:off x="6918351" y="3087763"/>
              <a:ext cx="1368425" cy="430887"/>
            </a:xfrm>
            <a:prstGeom prst="rect">
              <a:avLst/>
            </a:prstGeom>
            <a:noFill/>
            <a:ln w="9525" algn="ctr">
              <a:noFill/>
              <a:miter lim="800000"/>
            </a:ln>
            <a:effectLst/>
          </p:spPr>
          <p:txBody>
            <a:bodyPr>
              <a:spAutoFit/>
            </a:bodyPr>
            <a:lstStyle/>
            <a:p>
              <a:pPr marL="457200" indent="-457200"/>
              <a:r>
                <a:rPr lang="en-US" altLang="zh-CN" sz="2000" smtClean="0">
                  <a:solidFill>
                    <a:srgbClr val="0000FF"/>
                  </a:solidFill>
                </a:rPr>
                <a:t>max(b</a:t>
              </a:r>
              <a:r>
                <a:rPr lang="zh-CN" altLang="en-US" sz="2000" smtClean="0">
                  <a:solidFill>
                    <a:srgbClr val="0000FF"/>
                  </a:solidFill>
                </a:rPr>
                <a:t>，</a:t>
              </a:r>
              <a:r>
                <a:rPr lang="en-US" altLang="zh-CN" sz="2000" smtClean="0">
                  <a:solidFill>
                    <a:srgbClr val="0000FF"/>
                  </a:solidFill>
                </a:rPr>
                <a:t>n</a:t>
              </a:r>
              <a:r>
                <a:rPr lang="en-US" altLang="zh-CN" sz="2000" dirty="0">
                  <a:solidFill>
                    <a:srgbClr val="0000FF"/>
                  </a:solidFill>
                </a:rPr>
                <a:t>)</a:t>
              </a:r>
            </a:p>
          </p:txBody>
        </p:sp>
        <p:sp>
          <p:nvSpPr>
            <p:cNvPr id="197636" name="Text Box 4"/>
            <p:cNvSpPr txBox="1">
              <a:spLocks noChangeArrowheads="1"/>
            </p:cNvSpPr>
            <p:nvPr/>
          </p:nvSpPr>
          <p:spPr bwMode="auto">
            <a:xfrm>
              <a:off x="357158" y="908050"/>
              <a:ext cx="3532184" cy="252998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lnSpc>
                  <a:spcPct val="70000"/>
                </a:lnSpc>
              </a:pPr>
              <a:r>
                <a:rPr lang="en-US" altLang="zh-CN" sz="2000" dirty="0" err="1">
                  <a:solidFill>
                    <a:srgbClr val="0000FF"/>
                  </a:solidFill>
                  <a:latin typeface="Times New Roman" panose="02020603050405020304" pitchFamily="18" charset="0"/>
                  <a:cs typeface="Times New Roman" panose="02020603050405020304" pitchFamily="18" charset="0"/>
                </a:rPr>
                <a:t>int</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a:solidFill>
                    <a:srgbClr val="FF0000"/>
                  </a:solidFill>
                  <a:latin typeface="Times New Roman" panose="02020603050405020304" pitchFamily="18" charset="0"/>
                  <a:cs typeface="Times New Roman" panose="02020603050405020304" pitchFamily="18" charset="0"/>
                </a:rPr>
                <a:t>max(</a:t>
              </a:r>
              <a:r>
                <a:rPr lang="en-US" altLang="zh-CN" sz="2000" err="1">
                  <a:solidFill>
                    <a:srgbClr val="FF0000"/>
                  </a:solidFill>
                  <a:latin typeface="Times New Roman" panose="02020603050405020304" pitchFamily="18" charset="0"/>
                  <a:cs typeface="Times New Roman" panose="02020603050405020304" pitchFamily="18" charset="0"/>
                </a:rPr>
                <a:t>int</a:t>
              </a:r>
              <a:r>
                <a:rPr lang="en-US" altLang="zh-CN" sz="2000">
                  <a:solidFill>
                    <a:srgbClr val="FF0000"/>
                  </a:solidFill>
                  <a:latin typeface="Times New Roman" panose="02020603050405020304" pitchFamily="18" charset="0"/>
                  <a:cs typeface="Times New Roman" panose="02020603050405020304" pitchFamily="18" charset="0"/>
                </a:rPr>
                <a:t> </a:t>
              </a:r>
              <a:r>
                <a:rPr lang="en-US" altLang="zh-CN" sz="2000" smtClean="0">
                  <a:solidFill>
                    <a:srgbClr val="FF0000"/>
                  </a:solidFill>
                  <a:latin typeface="Times New Roman" panose="02020603050405020304" pitchFamily="18" charset="0"/>
                  <a:cs typeface="Times New Roman" panose="02020603050405020304" pitchFamily="18" charset="0"/>
                </a:rPr>
                <a:t> a[]</a:t>
              </a:r>
              <a:r>
                <a:rPr lang="zh-CN" altLang="en-US" sz="2000" smtClean="0">
                  <a:solidFill>
                    <a:srgbClr val="FF0000"/>
                  </a:solidFill>
                  <a:latin typeface="Times New Roman" panose="02020603050405020304" pitchFamily="18" charset="0"/>
                  <a:cs typeface="Times New Roman" panose="02020603050405020304" pitchFamily="18" charset="0"/>
                </a:rPr>
                <a:t>，</a:t>
              </a:r>
              <a:r>
                <a:rPr lang="en-US" altLang="zh-CN" sz="2000" smtClean="0">
                  <a:solidFill>
                    <a:srgbClr val="FF0000"/>
                  </a:solidFill>
                  <a:latin typeface="Times New Roman" panose="02020603050405020304" pitchFamily="18" charset="0"/>
                  <a:cs typeface="Times New Roman" panose="02020603050405020304" pitchFamily="18" charset="0"/>
                </a:rPr>
                <a:t>int </a:t>
              </a:r>
              <a:r>
                <a:rPr lang="en-US" altLang="zh-CN" sz="2000" dirty="0">
                  <a:solidFill>
                    <a:srgbClr val="FF0000"/>
                  </a:solidFill>
                  <a:latin typeface="Times New Roman" panose="02020603050405020304" pitchFamily="18" charset="0"/>
                  <a:cs typeface="Times New Roman" panose="02020603050405020304" pitchFamily="18" charset="0"/>
                </a:rPr>
                <a:t>n)</a:t>
              </a:r>
            </a:p>
            <a:p>
              <a:pPr marL="457200" indent="-457200" algn="just">
                <a:lnSpc>
                  <a:spcPct val="70000"/>
                </a:lnSpc>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err="1">
                  <a:solidFill>
                    <a:srgbClr val="0000FF"/>
                  </a:solidFill>
                  <a:latin typeface="Times New Roman" panose="02020603050405020304" pitchFamily="18" charset="0"/>
                  <a:cs typeface="Times New Roman" panose="02020603050405020304" pitchFamily="18" charset="0"/>
                </a:rPr>
                <a:t>int</a:t>
              </a:r>
              <a:r>
                <a:rPr lang="en-US" altLang="zh-CN" sz="2000">
                  <a:solidFill>
                    <a:srgbClr val="0000FF"/>
                  </a:solidFill>
                  <a:latin typeface="Times New Roman" panose="02020603050405020304" pitchFamily="18" charset="0"/>
                  <a:cs typeface="Times New Roman" panose="02020603050405020304" pitchFamily="18" charset="0"/>
                </a:rPr>
                <a:t> </a:t>
              </a:r>
              <a:r>
                <a:rPr lang="en-US" altLang="zh-CN" sz="2000" smtClean="0">
                  <a:solidFill>
                    <a:srgbClr val="0000FF"/>
                  </a:solidFill>
                  <a:latin typeface="Times New Roman" panose="02020603050405020304" pitchFamily="18" charset="0"/>
                  <a:cs typeface="Times New Roman" panose="02020603050405020304" pitchFamily="18" charset="0"/>
                </a:rPr>
                <a:t>i</a:t>
              </a:r>
              <a:r>
                <a:rPr lang="zh-CN" altLang="en-US" sz="2000" smtClean="0">
                  <a:solidFill>
                    <a:srgbClr val="0000FF"/>
                  </a:solidFill>
                  <a:latin typeface="Times New Roman" panose="02020603050405020304" pitchFamily="18" charset="0"/>
                  <a:cs typeface="Times New Roman" panose="02020603050405020304" pitchFamily="18" charset="0"/>
                </a:rPr>
                <a:t>，</a:t>
              </a:r>
              <a:r>
                <a:rPr lang="en-US" altLang="zh-CN" sz="2000" smtClean="0">
                  <a:solidFill>
                    <a:srgbClr val="0000FF"/>
                  </a:solidFill>
                  <a:latin typeface="Times New Roman" panose="02020603050405020304" pitchFamily="18" charset="0"/>
                  <a:cs typeface="Times New Roman" panose="02020603050405020304" pitchFamily="18" charset="0"/>
                </a:rPr>
                <a:t> maxi=0</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just">
                <a:lnSpc>
                  <a:spcPct val="70000"/>
                </a:lnSpc>
              </a:pPr>
              <a:r>
                <a:rPr lang="en-US" altLang="zh-CN" sz="2000" dirty="0">
                  <a:solidFill>
                    <a:srgbClr val="0000FF"/>
                  </a:solidFill>
                  <a:latin typeface="Times New Roman" panose="02020603050405020304" pitchFamily="18" charset="0"/>
                  <a:cs typeface="Times New Roman" panose="02020603050405020304" pitchFamily="18" charset="0"/>
                </a:rPr>
                <a:t>	</a:t>
              </a:r>
              <a:r>
                <a:rPr lang="nb-NO" altLang="zh-CN" sz="2000" dirty="0">
                  <a:solidFill>
                    <a:srgbClr val="0000FF"/>
                  </a:solidFill>
                  <a:latin typeface="Times New Roman" panose="02020603050405020304" pitchFamily="18" charset="0"/>
                  <a:cs typeface="Times New Roman" panose="02020603050405020304" pitchFamily="18" charset="0"/>
                </a:rPr>
                <a:t>for (i=1;i&lt;=n;i++)</a:t>
              </a:r>
            </a:p>
            <a:p>
              <a:pPr marL="457200" indent="-457200" algn="just">
                <a:lnSpc>
                  <a:spcPct val="70000"/>
                </a:lnSpc>
              </a:pPr>
              <a:r>
                <a:rPr lang="nb-NO"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if (a[</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]&gt;a[maxi])</a:t>
              </a:r>
            </a:p>
            <a:p>
              <a:pPr marL="457200" indent="-457200" algn="just">
                <a:lnSpc>
                  <a:spcPct val="70000"/>
                </a:lnSpc>
              </a:pPr>
              <a:r>
                <a:rPr lang="en-US" altLang="zh-CN" sz="2000" dirty="0">
                  <a:solidFill>
                    <a:srgbClr val="0000FF"/>
                  </a:solidFill>
                  <a:latin typeface="Times New Roman" panose="02020603050405020304" pitchFamily="18" charset="0"/>
                  <a:cs typeface="Times New Roman" panose="02020603050405020304" pitchFamily="18" charset="0"/>
                </a:rPr>
                <a:t>			maxi=</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a:t>
              </a:r>
            </a:p>
            <a:p>
              <a:pPr marL="457200" indent="-457200" algn="just">
                <a:lnSpc>
                  <a:spcPct val="70000"/>
                </a:lnSpc>
              </a:pPr>
              <a:r>
                <a:rPr lang="en-US" altLang="zh-CN" sz="2000" dirty="0">
                  <a:solidFill>
                    <a:srgbClr val="0000FF"/>
                  </a:solidFill>
                  <a:latin typeface="Times New Roman" panose="02020603050405020304" pitchFamily="18" charset="0"/>
                  <a:cs typeface="Times New Roman" panose="02020603050405020304" pitchFamily="18" charset="0"/>
                </a:rPr>
                <a:t>	return a[maxi];</a:t>
              </a:r>
            </a:p>
            <a:p>
              <a:pPr marL="457200" indent="-457200" algn="just">
                <a:lnSpc>
                  <a:spcPct val="70000"/>
                </a:lnSpc>
              </a:pPr>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197637" name="Text Box 5"/>
            <p:cNvSpPr txBox="1">
              <a:spLocks noChangeArrowheads="1"/>
            </p:cNvSpPr>
            <p:nvPr/>
          </p:nvSpPr>
          <p:spPr bwMode="auto">
            <a:xfrm>
              <a:off x="357159" y="3789363"/>
              <a:ext cx="4286279" cy="224676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2000" dirty="0">
                  <a:solidFill>
                    <a:srgbClr val="0000FF"/>
                  </a:solidFill>
                  <a:latin typeface="Times New Roman" panose="02020603050405020304" pitchFamily="18" charset="0"/>
                  <a:cs typeface="Times New Roman" panose="02020603050405020304" pitchFamily="18" charset="0"/>
                </a:rPr>
                <a:t>void </a:t>
              </a:r>
              <a:r>
                <a:rPr lang="en-US" altLang="zh-CN" sz="2000" dirty="0" err="1">
                  <a:solidFill>
                    <a:srgbClr val="FF0000"/>
                  </a:solidFill>
                  <a:latin typeface="Times New Roman" panose="02020603050405020304" pitchFamily="18" charset="0"/>
                  <a:cs typeface="Times New Roman" panose="02020603050405020304" pitchFamily="18" charset="0"/>
                </a:rPr>
                <a:t>maxfun</a:t>
              </a:r>
              <a:r>
                <a:rPr lang="en-US" altLang="zh-CN" sz="2000" dirty="0">
                  <a:solidFill>
                    <a:srgbClr val="FF0000"/>
                  </a:solidFill>
                  <a:latin typeface="Times New Roman" panose="02020603050405020304" pitchFamily="18" charset="0"/>
                  <a:cs typeface="Times New Roman" panose="02020603050405020304" pitchFamily="18" charset="0"/>
                </a:rPr>
                <a:t>()</a:t>
              </a:r>
              <a:endParaRPr lang="pt-BR" altLang="zh-CN" sz="2000" dirty="0">
                <a:solidFill>
                  <a:srgbClr val="FF0000"/>
                </a:solidFill>
                <a:latin typeface="Times New Roman" panose="02020603050405020304" pitchFamily="18" charset="0"/>
                <a:cs typeface="Times New Roman" panose="02020603050405020304" pitchFamily="18" charset="0"/>
              </a:endParaRPr>
            </a:p>
            <a:p>
              <a:pPr marL="457200" indent="-457200" algn="just"/>
              <a:r>
                <a:rPr lang="pt-BR" altLang="zh-CN" sz="2000" dirty="0">
                  <a:solidFill>
                    <a:srgbClr val="0000FF"/>
                  </a:solidFill>
                  <a:latin typeface="Times New Roman" panose="02020603050405020304" pitchFamily="18" charset="0"/>
                  <a:cs typeface="Times New Roman" panose="02020603050405020304" pitchFamily="18" charset="0"/>
                </a:rPr>
                <a:t>{	int b[]={</a:t>
              </a:r>
              <a:r>
                <a:rPr lang="pt-BR" altLang="zh-CN" sz="2000" dirty="0" smtClean="0">
                  <a:solidFill>
                    <a:srgbClr val="0000FF"/>
                  </a:solidFill>
                  <a:latin typeface="Times New Roman" panose="02020603050405020304" pitchFamily="18" charset="0"/>
                  <a:cs typeface="Times New Roman" panose="02020603050405020304" pitchFamily="18" charset="0"/>
                </a:rPr>
                <a:t>1</a:t>
              </a:r>
              <a:r>
                <a:rPr lang="zh-CN" altLang="pt-BR" sz="2000" dirty="0" smtClean="0">
                  <a:solidFill>
                    <a:srgbClr val="0000FF"/>
                  </a:solidFill>
                  <a:latin typeface="Times New Roman" panose="02020603050405020304" pitchFamily="18" charset="0"/>
                  <a:cs typeface="Times New Roman" panose="02020603050405020304" pitchFamily="18" charset="0"/>
                </a:rPr>
                <a:t>，</a:t>
              </a:r>
              <a:r>
                <a:rPr lang="pt-BR" altLang="zh-CN" sz="2000" dirty="0" smtClean="0">
                  <a:solidFill>
                    <a:srgbClr val="0000FF"/>
                  </a:solidFill>
                  <a:latin typeface="Times New Roman" panose="02020603050405020304" pitchFamily="18" charset="0"/>
                  <a:cs typeface="Times New Roman" panose="02020603050405020304" pitchFamily="18" charset="0"/>
                </a:rPr>
                <a:t>2</a:t>
              </a:r>
              <a:r>
                <a:rPr lang="zh-CN" altLang="pt-BR" sz="2000" dirty="0" smtClean="0">
                  <a:solidFill>
                    <a:srgbClr val="0000FF"/>
                  </a:solidFill>
                  <a:latin typeface="Times New Roman" panose="02020603050405020304" pitchFamily="18" charset="0"/>
                  <a:cs typeface="Times New Roman" panose="02020603050405020304" pitchFamily="18" charset="0"/>
                </a:rPr>
                <a:t>，</a:t>
              </a:r>
              <a:r>
                <a:rPr lang="pt-BR" altLang="zh-CN" sz="2000" dirty="0" smtClean="0">
                  <a:solidFill>
                    <a:srgbClr val="0000FF"/>
                  </a:solidFill>
                  <a:latin typeface="Times New Roman" panose="02020603050405020304" pitchFamily="18" charset="0"/>
                  <a:cs typeface="Times New Roman" panose="02020603050405020304" pitchFamily="18" charset="0"/>
                </a:rPr>
                <a:t>3</a:t>
              </a:r>
              <a:r>
                <a:rPr lang="zh-CN" altLang="pt-BR" sz="2000" dirty="0" smtClean="0">
                  <a:solidFill>
                    <a:srgbClr val="0000FF"/>
                  </a:solidFill>
                  <a:latin typeface="Times New Roman" panose="02020603050405020304" pitchFamily="18" charset="0"/>
                  <a:cs typeface="Times New Roman" panose="02020603050405020304" pitchFamily="18" charset="0"/>
                </a:rPr>
                <a:t>，</a:t>
              </a:r>
              <a:r>
                <a:rPr lang="pt-BR" altLang="zh-CN" sz="2000" dirty="0" smtClean="0">
                  <a:solidFill>
                    <a:srgbClr val="0000FF"/>
                  </a:solidFill>
                  <a:latin typeface="Times New Roman" panose="02020603050405020304" pitchFamily="18" charset="0"/>
                  <a:cs typeface="Times New Roman" panose="02020603050405020304" pitchFamily="18" charset="0"/>
                </a:rPr>
                <a:t>4</a:t>
              </a:r>
              <a:r>
                <a:rPr lang="zh-CN" altLang="pt-BR" sz="2000" dirty="0" smtClean="0">
                  <a:solidFill>
                    <a:srgbClr val="0000FF"/>
                  </a:solidFill>
                  <a:latin typeface="Times New Roman" panose="02020603050405020304" pitchFamily="18" charset="0"/>
                  <a:cs typeface="Times New Roman" panose="02020603050405020304" pitchFamily="18" charset="0"/>
                </a:rPr>
                <a:t>，</a:t>
              </a:r>
              <a:r>
                <a:rPr lang="pt-BR" altLang="zh-CN" sz="2000" dirty="0" smtClean="0">
                  <a:solidFill>
                    <a:srgbClr val="0000FF"/>
                  </a:solidFill>
                  <a:latin typeface="Times New Roman" panose="02020603050405020304" pitchFamily="18" charset="0"/>
                  <a:cs typeface="Times New Roman" panose="02020603050405020304" pitchFamily="18" charset="0"/>
                </a:rPr>
                <a:t>5}</a:t>
              </a:r>
              <a:r>
                <a:rPr lang="zh-CN" altLang="pt-BR" sz="2000" dirty="0" smtClean="0">
                  <a:solidFill>
                    <a:srgbClr val="0000FF"/>
                  </a:solidFill>
                  <a:latin typeface="Times New Roman" panose="02020603050405020304" pitchFamily="18" charset="0"/>
                  <a:cs typeface="Times New Roman" panose="02020603050405020304" pitchFamily="18" charset="0"/>
                </a:rPr>
                <a:t>，</a:t>
              </a:r>
              <a:r>
                <a:rPr lang="pt-BR" altLang="zh-CN" sz="2000" dirty="0" smtClean="0">
                  <a:solidFill>
                    <a:srgbClr val="0000FF"/>
                  </a:solidFill>
                  <a:latin typeface="Times New Roman" panose="02020603050405020304" pitchFamily="18" charset="0"/>
                  <a:cs typeface="Times New Roman" panose="02020603050405020304" pitchFamily="18" charset="0"/>
                </a:rPr>
                <a:t>n=5</a:t>
              </a:r>
              <a:r>
                <a:rPr lang="pt-BR" altLang="zh-CN" sz="2000" dirty="0">
                  <a:solidFill>
                    <a:srgbClr val="0000FF"/>
                  </a:solidFill>
                  <a:latin typeface="Times New Roman" panose="02020603050405020304" pitchFamily="18" charset="0"/>
                  <a:cs typeface="Times New Roman" panose="02020603050405020304" pitchFamily="18" charset="0"/>
                </a:rPr>
                <a:t>;</a:t>
              </a:r>
            </a:p>
            <a:p>
              <a:pPr marL="457200" indent="-457200" algn="just"/>
              <a:r>
                <a:rPr lang="pt-BR" altLang="zh-CN" sz="2000" dirty="0">
                  <a:solidFill>
                    <a:srgbClr val="0000FF"/>
                  </a:solidFill>
                  <a:latin typeface="Times New Roman" panose="02020603050405020304" pitchFamily="18" charset="0"/>
                  <a:cs typeface="Times New Roman" panose="02020603050405020304" pitchFamily="18" charset="0"/>
                </a:rPr>
                <a:t>	printf("Max=%d\n</a:t>
              </a:r>
              <a:r>
                <a:rPr lang="pt-BR" altLang="zh-CN" sz="2000" dirty="0" smtClean="0">
                  <a:solidFill>
                    <a:srgbClr val="0000FF"/>
                  </a:solidFill>
                  <a:latin typeface="Times New Roman" panose="02020603050405020304" pitchFamily="18" charset="0"/>
                  <a:cs typeface="Times New Roman" panose="02020603050405020304" pitchFamily="18" charset="0"/>
                </a:rPr>
                <a:t>"</a:t>
              </a:r>
              <a:r>
                <a:rPr lang="zh-CN" altLang="pt-BR" sz="2000" dirty="0" smtClean="0">
                  <a:solidFill>
                    <a:srgbClr val="0000FF"/>
                  </a:solidFill>
                  <a:latin typeface="Times New Roman" panose="02020603050405020304" pitchFamily="18" charset="0"/>
                  <a:cs typeface="Times New Roman" panose="02020603050405020304" pitchFamily="18" charset="0"/>
                </a:rPr>
                <a:t>，</a:t>
              </a:r>
              <a:r>
                <a:rPr lang="pt-BR" altLang="zh-CN" sz="2000" dirty="0" smtClean="0">
                  <a:solidFill>
                    <a:srgbClr val="FF00FF"/>
                  </a:solidFill>
                  <a:latin typeface="Times New Roman" panose="02020603050405020304" pitchFamily="18" charset="0"/>
                  <a:cs typeface="Times New Roman" panose="02020603050405020304" pitchFamily="18" charset="0"/>
                </a:rPr>
                <a:t>max(b</a:t>
              </a:r>
              <a:r>
                <a:rPr lang="zh-CN" altLang="pt-BR" sz="2000" dirty="0" smtClean="0">
                  <a:solidFill>
                    <a:srgbClr val="FF00FF"/>
                  </a:solidFill>
                  <a:latin typeface="Times New Roman" panose="02020603050405020304" pitchFamily="18" charset="0"/>
                  <a:cs typeface="Times New Roman" panose="02020603050405020304" pitchFamily="18" charset="0"/>
                </a:rPr>
                <a:t>，</a:t>
              </a:r>
              <a:r>
                <a:rPr lang="pt-BR" altLang="zh-CN" sz="2000" dirty="0" smtClean="0">
                  <a:solidFill>
                    <a:srgbClr val="FF00FF"/>
                  </a:solidFill>
                  <a:latin typeface="Times New Roman" panose="02020603050405020304" pitchFamily="18" charset="0"/>
                  <a:cs typeface="Times New Roman" panose="02020603050405020304" pitchFamily="18" charset="0"/>
                </a:rPr>
                <a:t>n</a:t>
              </a:r>
              <a:r>
                <a:rPr lang="pt-BR" altLang="zh-CN" sz="2000" dirty="0">
                  <a:solidFill>
                    <a:srgbClr val="FF00FF"/>
                  </a:solidFill>
                  <a:latin typeface="Times New Roman" panose="02020603050405020304" pitchFamily="18" charset="0"/>
                  <a:cs typeface="Times New Roman" panose="02020603050405020304" pitchFamily="18" charset="0"/>
                </a:rPr>
                <a:t>)</a:t>
              </a:r>
              <a:r>
                <a:rPr lang="pt-BR" altLang="zh-CN" sz="2000" dirty="0">
                  <a:solidFill>
                    <a:srgbClr val="0000FF"/>
                  </a:solidFill>
                  <a:latin typeface="Times New Roman" panose="02020603050405020304" pitchFamily="18" charset="0"/>
                  <a:cs typeface="Times New Roman" panose="02020603050405020304" pitchFamily="18" charset="0"/>
                </a:rPr>
                <a:t>);</a:t>
              </a:r>
            </a:p>
            <a:p>
              <a:pPr marL="457200" indent="-457200" algn="just"/>
              <a:r>
                <a:rPr lang="pt-BR" altLang="zh-CN" sz="2000" dirty="0">
                  <a:solidFill>
                    <a:srgbClr val="0000FF"/>
                  </a:solidFill>
                  <a:latin typeface="Times New Roman" panose="02020603050405020304" pitchFamily="18" charset="0"/>
                  <a:cs typeface="Times New Roman" panose="02020603050405020304" pitchFamily="18" charset="0"/>
                </a:rPr>
                <a:t>}</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cxnSp>
          <p:nvCxnSpPr>
            <p:cNvPr id="13" name="直接箭头连接符 12"/>
            <p:cNvCxnSpPr/>
            <p:nvPr/>
          </p:nvCxnSpPr>
          <p:spPr>
            <a:xfrm rot="5400000" flipH="1" flipV="1">
              <a:off x="1745078" y="3593638"/>
              <a:ext cx="2880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143372" y="1109088"/>
            <a:ext cx="5000628" cy="83715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zh-CN" altLang="en-US" sz="2200" smtClean="0">
                <a:solidFill>
                  <a:srgbClr val="FF00FF"/>
                </a:solidFill>
                <a:ea typeface="楷体" panose="02010609060101010101" pitchFamily="49" charset="-122"/>
                <a:cs typeface="Times New Roman" panose="02020603050405020304" pitchFamily="18" charset="0"/>
              </a:rPr>
              <a:t>如果</a:t>
            </a:r>
            <a:r>
              <a:rPr lang="en-US" altLang="zh-CN" sz="2200" smtClean="0">
                <a:solidFill>
                  <a:srgbClr val="FF00FF"/>
                </a:solidFill>
                <a:ea typeface="楷体" panose="02010609060101010101" pitchFamily="49" charset="-122"/>
                <a:cs typeface="Times New Roman" panose="02020603050405020304" pitchFamily="18" charset="0"/>
              </a:rPr>
              <a:t>max</a:t>
            </a:r>
            <a:r>
              <a:rPr lang="zh-CN" altLang="en-US" sz="2200" smtClean="0">
                <a:solidFill>
                  <a:srgbClr val="FF00FF"/>
                </a:solidFill>
                <a:ea typeface="楷体" panose="02010609060101010101" pitchFamily="49" charset="-122"/>
                <a:cs typeface="Times New Roman" panose="02020603050405020304" pitchFamily="18" charset="0"/>
              </a:rPr>
              <a:t>函数中再考虑形参</a:t>
            </a:r>
            <a:r>
              <a:rPr lang="en-US" altLang="zh-CN" sz="2200" i="1" smtClean="0">
                <a:solidFill>
                  <a:srgbClr val="FF00FF"/>
                </a:solidFill>
                <a:ea typeface="楷体" panose="02010609060101010101" pitchFamily="49" charset="-122"/>
                <a:cs typeface="Times New Roman" panose="02020603050405020304" pitchFamily="18" charset="0"/>
              </a:rPr>
              <a:t>a</a:t>
            </a:r>
            <a:r>
              <a:rPr lang="zh-CN" altLang="en-US" sz="2200" smtClean="0">
                <a:solidFill>
                  <a:srgbClr val="FF00FF"/>
                </a:solidFill>
                <a:ea typeface="楷体" panose="02010609060101010101" pitchFamily="49" charset="-122"/>
                <a:cs typeface="Times New Roman" panose="02020603050405020304" pitchFamily="18" charset="0"/>
              </a:rPr>
              <a:t>的空间，就重复累计了执行整个算法所需的空间。</a:t>
            </a:r>
            <a:endParaRPr lang="zh-CN" altLang="en-US" sz="2200">
              <a:solidFill>
                <a:srgbClr val="FF00FF"/>
              </a:solidFill>
              <a:ea typeface="楷体" panose="02010609060101010101" pitchFamily="49" charset="-122"/>
              <a:cs typeface="Times New Roman" panose="02020603050405020304" pitchFamily="18" charset="0"/>
            </a:endParaRPr>
          </a:p>
        </p:txBody>
      </p:sp>
      <p:grpSp>
        <p:nvGrpSpPr>
          <p:cNvPr id="20" name="组合 19"/>
          <p:cNvGrpSpPr/>
          <p:nvPr/>
        </p:nvGrpSpPr>
        <p:grpSpPr>
          <a:xfrm>
            <a:off x="3976653" y="1971640"/>
            <a:ext cx="4916490" cy="403252"/>
            <a:chOff x="4013196" y="1668450"/>
            <a:chExt cx="4916490" cy="403252"/>
          </a:xfrm>
        </p:grpSpPr>
        <p:sp>
          <p:nvSpPr>
            <p:cNvPr id="10" name="TextBox 9"/>
            <p:cNvSpPr txBox="1"/>
            <p:nvPr/>
          </p:nvSpPr>
          <p:spPr>
            <a:xfrm>
              <a:off x="5214942" y="1668450"/>
              <a:ext cx="3714744" cy="403252"/>
            </a:xfrm>
            <a:prstGeom prst="rect">
              <a:avLst/>
            </a:prstGeom>
            <a:noFill/>
          </p:spPr>
          <p:txBody>
            <a:bodyPr wrap="square" rtlCol="0">
              <a:spAutoFit/>
            </a:bodyPr>
            <a:lstStyle/>
            <a:p>
              <a:pPr algn="l"/>
              <a:r>
                <a:rPr lang="pt-BR" altLang="zh-CN" sz="2000" dirty="0" smtClean="0">
                  <a:solidFill>
                    <a:srgbClr val="0000FF"/>
                  </a:solidFill>
                  <a:ea typeface="楷体" panose="02010609060101010101" pitchFamily="49" charset="-122"/>
                  <a:cs typeface="Times New Roman" panose="02020603050405020304" pitchFamily="18" charset="0"/>
                </a:rPr>
                <a:t>max</a:t>
              </a:r>
              <a:r>
                <a:rPr lang="zh-CN" altLang="pt-BR" sz="2000" dirty="0" smtClean="0">
                  <a:solidFill>
                    <a:srgbClr val="0000FF"/>
                  </a:solidFill>
                  <a:ea typeface="楷体" panose="02010609060101010101" pitchFamily="49" charset="-122"/>
                  <a:cs typeface="Times New Roman" panose="02020603050405020304" pitchFamily="18" charset="0"/>
                </a:rPr>
                <a:t>算法</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pt-BR" sz="2000" dirty="0" smtClean="0">
                  <a:solidFill>
                    <a:srgbClr val="0000FF"/>
                  </a:solidFill>
                  <a:ea typeface="楷体" panose="02010609060101010101" pitchFamily="49" charset="-122"/>
                  <a:cs typeface="Times New Roman" panose="02020603050405020304" pitchFamily="18" charset="0"/>
                </a:rPr>
                <a:t>空间复杂度为</a:t>
              </a:r>
              <a:r>
                <a:rPr lang="pt-BR" altLang="zh-CN" sz="2000" dirty="0" smtClean="0">
                  <a:solidFill>
                    <a:srgbClr val="0000FF"/>
                  </a:solidFill>
                  <a:ea typeface="楷体" panose="02010609060101010101" pitchFamily="49" charset="-122"/>
                  <a:cs typeface="Times New Roman" panose="02020603050405020304" pitchFamily="18" charset="0"/>
                </a:rPr>
                <a:t>O(1)</a:t>
              </a:r>
              <a:endParaRPr lang="zh-CN" altLang="en-US" sz="2000" dirty="0">
                <a:solidFill>
                  <a:srgbClr val="0000FF"/>
                </a:solidFill>
              </a:endParaRPr>
            </a:p>
          </p:txBody>
        </p:sp>
        <p:sp>
          <p:nvSpPr>
            <p:cNvPr id="17" name="右箭头 16"/>
            <p:cNvSpPr/>
            <p:nvPr/>
          </p:nvSpPr>
          <p:spPr>
            <a:xfrm>
              <a:off x="4013196" y="1819264"/>
              <a:ext cx="107157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21" name="组合 20"/>
          <p:cNvGrpSpPr/>
          <p:nvPr/>
        </p:nvGrpSpPr>
        <p:grpSpPr>
          <a:xfrm>
            <a:off x="4678333" y="4981201"/>
            <a:ext cx="4429188" cy="769441"/>
            <a:chOff x="4714876" y="4678011"/>
            <a:chExt cx="4429188" cy="769441"/>
          </a:xfrm>
        </p:grpSpPr>
        <p:sp>
          <p:nvSpPr>
            <p:cNvPr id="9" name="TextBox 8"/>
            <p:cNvSpPr txBox="1"/>
            <p:nvPr/>
          </p:nvSpPr>
          <p:spPr>
            <a:xfrm>
              <a:off x="5072066" y="4678011"/>
              <a:ext cx="4071998" cy="769441"/>
            </a:xfrm>
            <a:prstGeom prst="rect">
              <a:avLst/>
            </a:prstGeom>
            <a:noFill/>
          </p:spPr>
          <p:txBody>
            <a:bodyPr wrap="square" rtlCol="0">
              <a:spAutoFit/>
            </a:bodyPr>
            <a:lstStyle/>
            <a:p>
              <a:pPr algn="l"/>
              <a:r>
                <a:rPr lang="pt-BR" altLang="zh-CN" sz="2000" dirty="0" smtClean="0">
                  <a:solidFill>
                    <a:srgbClr val="0000FF"/>
                  </a:solidFill>
                  <a:ea typeface="楷体" panose="02010609060101010101" pitchFamily="49" charset="-122"/>
                  <a:cs typeface="Times New Roman" panose="02020603050405020304" pitchFamily="18" charset="0"/>
                </a:rPr>
                <a:t>maxfun</a:t>
              </a:r>
              <a:r>
                <a:rPr lang="zh-CN" altLang="pt-BR" sz="2000" dirty="0" smtClean="0">
                  <a:solidFill>
                    <a:srgbClr val="0000FF"/>
                  </a:solidFill>
                  <a:ea typeface="楷体" panose="02010609060101010101" pitchFamily="49" charset="-122"/>
                  <a:cs typeface="Times New Roman" panose="02020603050405020304" pitchFamily="18" charset="0"/>
                </a:rPr>
                <a:t>算法中为</a:t>
              </a:r>
              <a:r>
                <a:rPr lang="pt-BR" altLang="zh-CN" sz="2000" i="1" dirty="0" smtClean="0">
                  <a:solidFill>
                    <a:srgbClr val="0000FF"/>
                  </a:solidFill>
                  <a:ea typeface="楷体" panose="02010609060101010101" pitchFamily="49" charset="-122"/>
                  <a:cs typeface="Times New Roman" panose="02020603050405020304" pitchFamily="18" charset="0"/>
                </a:rPr>
                <a:t>b</a:t>
              </a:r>
              <a:r>
                <a:rPr lang="zh-CN" altLang="pt-BR" sz="2000" dirty="0" smtClean="0">
                  <a:solidFill>
                    <a:srgbClr val="0000FF"/>
                  </a:solidFill>
                  <a:ea typeface="楷体" panose="02010609060101010101" pitchFamily="49" charset="-122"/>
                  <a:cs typeface="Times New Roman" panose="02020603050405020304" pitchFamily="18" charset="0"/>
                </a:rPr>
                <a:t>数组分配了相应的内存空间</a:t>
              </a:r>
              <a:r>
                <a:rPr lang="zh-CN" altLang="en-US" sz="2000" dirty="0" smtClean="0">
                  <a:solidFill>
                    <a:srgbClr val="0000FF"/>
                  </a:solidFill>
                  <a:ea typeface="楷体" panose="02010609060101010101" pitchFamily="49" charset="-122"/>
                  <a:cs typeface="Times New Roman" panose="02020603050405020304" pitchFamily="18" charset="0"/>
                </a:rPr>
                <a:t>，</a:t>
              </a:r>
              <a:r>
                <a:rPr lang="zh-CN" altLang="pt-BR" sz="2000" dirty="0" smtClean="0">
                  <a:solidFill>
                    <a:srgbClr val="0000FF"/>
                  </a:solidFill>
                  <a:ea typeface="楷体" panose="02010609060101010101" pitchFamily="49" charset="-122"/>
                  <a:cs typeface="Times New Roman" panose="02020603050405020304" pitchFamily="18" charset="0"/>
                </a:rPr>
                <a:t>其空间复杂度为</a:t>
              </a:r>
              <a:r>
                <a:rPr lang="pt-BR" altLang="zh-CN" sz="2000" dirty="0" smtClean="0">
                  <a:solidFill>
                    <a:srgbClr val="0000FF"/>
                  </a:solidFill>
                  <a:ea typeface="楷体" panose="02010609060101010101" pitchFamily="49" charset="-122"/>
                  <a:cs typeface="Times New Roman" panose="02020603050405020304" pitchFamily="18" charset="0"/>
                </a:rPr>
                <a:t>O(</a:t>
              </a:r>
              <a:r>
                <a:rPr lang="pt-BR" altLang="zh-CN" sz="2000" i="1" dirty="0" smtClean="0">
                  <a:solidFill>
                    <a:srgbClr val="0000FF"/>
                  </a:solidFill>
                  <a:ea typeface="楷体" panose="02010609060101010101" pitchFamily="49" charset="-122"/>
                  <a:cs typeface="Times New Roman" panose="02020603050405020304" pitchFamily="18" charset="0"/>
                </a:rPr>
                <a:t>n</a:t>
              </a:r>
              <a:r>
                <a:rPr lang="pt-BR" altLang="zh-CN" sz="2000" dirty="0" smtClean="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ndParaRPr>
            </a:p>
          </p:txBody>
        </p:sp>
        <p:sp>
          <p:nvSpPr>
            <p:cNvPr id="18" name="右箭头 17"/>
            <p:cNvSpPr/>
            <p:nvPr/>
          </p:nvSpPr>
          <p:spPr>
            <a:xfrm>
              <a:off x="4714876" y="4927150"/>
              <a:ext cx="35719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11" name="幻灯片编号占位符 10"/>
          <p:cNvSpPr>
            <a:spLocks noGrp="1"/>
          </p:cNvSpPr>
          <p:nvPr>
            <p:ph type="sldNum" sz="quarter" idx="12"/>
          </p:nvPr>
        </p:nvSpPr>
        <p:spPr/>
        <p:txBody>
          <a:bodyPr/>
          <a:lstStyle/>
          <a:p>
            <a:fld id="{7AF016A1-9F15-429F-9EFD-84004B73C732}" type="slidenum">
              <a:rPr lang="en-US" altLang="zh-CN" smtClean="0"/>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19"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1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4"/>
          <p:cNvSpPr txBox="1">
            <a:spLocks noChangeArrowheads="1"/>
          </p:cNvSpPr>
          <p:nvPr/>
        </p:nvSpPr>
        <p:spPr bwMode="auto">
          <a:xfrm>
            <a:off x="428596" y="2391242"/>
            <a:ext cx="8569325" cy="2015936"/>
          </a:xfrm>
          <a:prstGeom prst="rect">
            <a:avLst/>
          </a:prstGeom>
          <a:noFill/>
          <a:ln w="9525" algn="ctr">
            <a:noFill/>
            <a:miter lim="800000"/>
          </a:ln>
          <a:effectLst/>
        </p:spPr>
        <p:txBody>
          <a:bodyPr>
            <a:spAutoFit/>
          </a:bodyPr>
          <a:lstStyle/>
          <a:p>
            <a:pPr algn="l">
              <a:lnSpc>
                <a:spcPts val="5000"/>
              </a:lnSpc>
            </a:pPr>
            <a:r>
              <a:rPr lang="zh-CN" altLang="en-US" dirty="0">
                <a:ea typeface="楷体" panose="02010609060101010101" pitchFamily="49" charset="-122"/>
                <a:cs typeface="Times New Roman" panose="02020603050405020304" pitchFamily="18" charset="0"/>
              </a:rPr>
              <a:t>　　</a:t>
            </a:r>
            <a:r>
              <a:rPr lang="zh-CN" altLang="en-US"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定义：</a:t>
            </a:r>
            <a:r>
              <a:rPr lang="zh-CN" altLang="en-US" dirty="0" smtClean="0">
                <a:solidFill>
                  <a:srgbClr val="0000FF"/>
                </a:solidFill>
                <a:ea typeface="楷体" panose="02010609060101010101" pitchFamily="49" charset="-122"/>
                <a:cs typeface="Times New Roman" panose="02020603050405020304" pitchFamily="18" charset="0"/>
              </a:rPr>
              <a:t>设</a:t>
            </a:r>
            <a:r>
              <a:rPr lang="zh-CN" altLang="en-US" dirty="0">
                <a:solidFill>
                  <a:srgbClr val="0000FF"/>
                </a:solidFill>
                <a:ea typeface="楷体" panose="02010609060101010101" pitchFamily="49" charset="-122"/>
                <a:cs typeface="Times New Roman" panose="02020603050405020304" pitchFamily="18" charset="0"/>
              </a:rPr>
              <a:t>一个算法的输入规模</a:t>
            </a:r>
            <a:r>
              <a:rPr lang="zh-CN" altLang="en-US">
                <a:solidFill>
                  <a:srgbClr val="0000FF"/>
                </a:solidFill>
                <a:ea typeface="楷体" panose="02010609060101010101" pitchFamily="49" charset="-122"/>
                <a:cs typeface="Times New Roman" panose="02020603050405020304" pitchFamily="18" charset="0"/>
              </a:rPr>
              <a:t>为</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D</a:t>
            </a:r>
            <a:r>
              <a:rPr lang="en-US" altLang="zh-CN" i="1" baseline="-25000" smtClean="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是所有输入</a:t>
            </a:r>
            <a:r>
              <a:rPr lang="zh-CN" altLang="en-US">
                <a:solidFill>
                  <a:srgbClr val="0000FF"/>
                </a:solidFill>
                <a:ea typeface="楷体" panose="02010609060101010101" pitchFamily="49" charset="-122"/>
                <a:cs typeface="Times New Roman" panose="02020603050405020304" pitchFamily="18" charset="0"/>
              </a:rPr>
              <a:t>的</a:t>
            </a:r>
            <a:r>
              <a:rPr lang="zh-CN" altLang="en-US" smtClean="0">
                <a:solidFill>
                  <a:srgbClr val="0000FF"/>
                </a:solidFill>
                <a:ea typeface="楷体" panose="02010609060101010101" pitchFamily="49" charset="-122"/>
                <a:cs typeface="Times New Roman" panose="02020603050405020304" pitchFamily="18" charset="0"/>
              </a:rPr>
              <a:t>集合，任</a:t>
            </a:r>
            <a:r>
              <a:rPr lang="zh-CN" altLang="en-US" dirty="0">
                <a:solidFill>
                  <a:srgbClr val="0000FF"/>
                </a:solidFill>
                <a:ea typeface="楷体" panose="02010609060101010101" pitchFamily="49" charset="-122"/>
                <a:cs typeface="Times New Roman" panose="02020603050405020304" pitchFamily="18" charset="0"/>
              </a:rPr>
              <a:t>一输入</a:t>
            </a:r>
            <a:r>
              <a:rPr lang="en-US" altLang="zh-CN" i="1" dirty="0" err="1">
                <a:solidFill>
                  <a:srgbClr val="0000FF"/>
                </a:solidFill>
                <a:ea typeface="楷体" panose="02010609060101010101" pitchFamily="49" charset="-122"/>
                <a:cs typeface="Times New Roman" panose="02020603050405020304" pitchFamily="18" charset="0"/>
              </a:rPr>
              <a:t>I</a:t>
            </a:r>
            <a:r>
              <a:rPr lang="en-US" altLang="zh-CN" err="1">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D</a:t>
            </a:r>
            <a:r>
              <a:rPr lang="en-US" altLang="zh-CN" i="1" baseline="-25000"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P</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是</a:t>
            </a:r>
            <a:r>
              <a:rPr lang="en-US" altLang="zh-CN" i="1" dirty="0">
                <a:solidFill>
                  <a:srgbClr val="0000FF"/>
                </a:solidFill>
                <a:ea typeface="楷体" panose="02010609060101010101" pitchFamily="49" charset="-122"/>
                <a:cs typeface="Times New Roman" panose="02020603050405020304" pitchFamily="18" charset="0"/>
              </a:rPr>
              <a:t>I</a:t>
            </a:r>
            <a:r>
              <a:rPr lang="zh-CN" altLang="en-US">
                <a:solidFill>
                  <a:srgbClr val="0000FF"/>
                </a:solidFill>
                <a:ea typeface="楷体" panose="02010609060101010101" pitchFamily="49" charset="-122"/>
                <a:cs typeface="Times New Roman" panose="02020603050405020304" pitchFamily="18" charset="0"/>
              </a:rPr>
              <a:t>出现</a:t>
            </a:r>
            <a:r>
              <a:rPr lang="zh-CN" altLang="en-US" smtClean="0">
                <a:solidFill>
                  <a:srgbClr val="0000FF"/>
                </a:solidFill>
                <a:ea typeface="楷体" panose="02010609060101010101" pitchFamily="49" charset="-122"/>
                <a:cs typeface="Times New Roman" panose="02020603050405020304" pitchFamily="18" charset="0"/>
              </a:rPr>
              <a:t>的概率，有   </a:t>
            </a:r>
            <a:r>
              <a:rPr lang="zh-CN" altLang="en-US" dirty="0">
                <a:solidFill>
                  <a:srgbClr val="0000FF"/>
                </a:solidFill>
                <a:ea typeface="楷体" panose="02010609060101010101" pitchFamily="49" charset="-122"/>
                <a:cs typeface="Times New Roman" panose="02020603050405020304" pitchFamily="18" charset="0"/>
              </a:rPr>
              <a:t>　　　</a:t>
            </a:r>
            <a:r>
              <a:rPr lang="zh-CN" altLang="en-US" smtClean="0">
                <a:solidFill>
                  <a:srgbClr val="0000FF"/>
                </a:solidFill>
                <a:ea typeface="楷体" panose="02010609060101010101" pitchFamily="49" charset="-122"/>
                <a:cs typeface="Times New Roman" panose="02020603050405020304" pitchFamily="18" charset="0"/>
              </a:rPr>
              <a:t>     ，</a:t>
            </a:r>
            <a:r>
              <a:rPr lang="en-US" altLang="zh-CN" i="1" smtClean="0">
                <a:solidFill>
                  <a:srgbClr val="0000FF"/>
                </a:solidFill>
                <a:ea typeface="楷体" panose="02010609060101010101" pitchFamily="49" charset="-122"/>
                <a:cs typeface="Times New Roman" panose="02020603050405020304" pitchFamily="18" charset="0"/>
              </a:rPr>
              <a:t>T</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是算法在输入</a:t>
            </a:r>
            <a:r>
              <a:rPr lang="en-US" altLang="zh-CN" i="1">
                <a:solidFill>
                  <a:srgbClr val="0000FF"/>
                </a:solidFill>
                <a:ea typeface="楷体" panose="02010609060101010101" pitchFamily="49" charset="-122"/>
                <a:cs typeface="Times New Roman" panose="02020603050405020304" pitchFamily="18" charset="0"/>
              </a:rPr>
              <a:t>I</a:t>
            </a:r>
            <a:r>
              <a:rPr lang="zh-CN" altLang="en-US" smtClean="0">
                <a:solidFill>
                  <a:srgbClr val="0000FF"/>
                </a:solidFill>
                <a:ea typeface="楷体" panose="02010609060101010101" pitchFamily="49" charset="-122"/>
                <a:cs typeface="Times New Roman" panose="02020603050405020304" pitchFamily="18" charset="0"/>
              </a:rPr>
              <a:t>下的执行时间，则算法的</a:t>
            </a:r>
            <a:r>
              <a:rPr lang="zh-CN" altLang="en-US" smtClean="0">
                <a:solidFill>
                  <a:srgbClr val="FF0000"/>
                </a:solidFill>
                <a:ea typeface="楷体" panose="02010609060101010101" pitchFamily="49" charset="-122"/>
                <a:cs typeface="Times New Roman" panose="02020603050405020304" pitchFamily="18" charset="0"/>
              </a:rPr>
              <a:t>平均时间复杂</a:t>
            </a:r>
            <a:r>
              <a:rPr lang="zh-CN" altLang="en-US" dirty="0">
                <a:solidFill>
                  <a:srgbClr val="FF0000"/>
                </a:solidFill>
                <a:ea typeface="楷体" panose="02010609060101010101" pitchFamily="49" charset="-122"/>
                <a:cs typeface="Times New Roman" panose="02020603050405020304" pitchFamily="18" charset="0"/>
              </a:rPr>
              <a:t>度</a:t>
            </a:r>
            <a:r>
              <a:rPr lang="zh-CN" altLang="en-US" dirty="0">
                <a:solidFill>
                  <a:srgbClr val="0000FF"/>
                </a:solidFill>
                <a:ea typeface="楷体" panose="02010609060101010101" pitchFamily="49" charset="-122"/>
                <a:cs typeface="Times New Roman" panose="02020603050405020304" pitchFamily="18" charset="0"/>
              </a:rPr>
              <a:t>为：</a:t>
            </a:r>
          </a:p>
        </p:txBody>
      </p:sp>
      <p:sp>
        <p:nvSpPr>
          <p:cNvPr id="35" name="Rectangle 3" descr="信纸">
            <a:hlinkClick r:id="rId4" action="ppaction://hlinksldjump"/>
          </p:cNvPr>
          <p:cNvSpPr>
            <a:spLocks noChangeArrowheads="1"/>
          </p:cNvSpPr>
          <p:nvPr/>
        </p:nvSpPr>
        <p:spPr bwMode="auto">
          <a:xfrm>
            <a:off x="323528" y="1280953"/>
            <a:ext cx="6643734" cy="584775"/>
          </a:xfrm>
          <a:prstGeom prst="rect">
            <a:avLst/>
          </a:prstGeom>
          <a:blipFill dpi="0" rotWithShape="1">
            <a:blip r:embed="rId5"/>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1</a:t>
            </a:r>
            <a:r>
              <a:rPr lang="zh-CN" altLang="en-US" sz="2800" spc="50" dirty="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a:t>
            </a:r>
            <a:r>
              <a:rPr lang="zh-CN" altLang="en-US" sz="2800" dirty="0" smtClean="0">
                <a:solidFill>
                  <a:srgbClr val="FF0000"/>
                </a:solidFill>
                <a:ea typeface="隶书" pitchFamily="49" charset="-122"/>
                <a:cs typeface="Times New Roman" panose="02020603050405020304" pitchFamily="18" charset="0"/>
              </a:rPr>
              <a:t>最好、最坏和平均时间复杂度分析</a:t>
            </a:r>
            <a:r>
              <a:rPr lang="zh-CN" altLang="en-US" sz="3200" spc="50" dirty="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 </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endParaRPr>
          </a:p>
        </p:txBody>
      </p:sp>
      <p:graphicFrame>
        <p:nvGraphicFramePr>
          <p:cNvPr id="1026" name="Object 2"/>
          <p:cNvGraphicFramePr>
            <a:graphicFrameLocks noChangeAspect="1"/>
          </p:cNvGraphicFramePr>
          <p:nvPr/>
        </p:nvGraphicFramePr>
        <p:xfrm>
          <a:off x="2849563" y="4572000"/>
          <a:ext cx="2432050" cy="1066800"/>
        </p:xfrm>
        <a:graphic>
          <a:graphicData uri="http://schemas.openxmlformats.org/presentationml/2006/ole">
            <mc:AlternateContent xmlns:mc="http://schemas.openxmlformats.org/markup-compatibility/2006">
              <mc:Choice xmlns:v="urn:schemas-microsoft-com:vml" Requires="v">
                <p:oleObj spid="_x0000_s4362" name="Equation" r:id="rId6" imgW="29260800" imgH="12801600" progId="">
                  <p:embed/>
                </p:oleObj>
              </mc:Choice>
              <mc:Fallback>
                <p:oleObj name="Equation" r:id="rId6" imgW="29260800" imgH="12801600" progId="">
                  <p:embed/>
                  <p:pic>
                    <p:nvPicPr>
                      <p:cNvPr id="0" name="图片 1024"/>
                      <p:cNvPicPr>
                        <a:picLocks noChangeAspect="1"/>
                      </p:cNvPicPr>
                      <p:nvPr/>
                    </p:nvPicPr>
                    <p:blipFill>
                      <a:blip r:embed="rId7"/>
                      <a:stretch>
                        <a:fillRect/>
                      </a:stretch>
                    </p:blipFill>
                    <p:spPr>
                      <a:xfrm>
                        <a:off x="2849563" y="4572000"/>
                        <a:ext cx="2432050" cy="1066800"/>
                      </a:xfrm>
                      <a:prstGeom prst="rect">
                        <a:avLst/>
                      </a:prstGeom>
                      <a:noFill/>
                      <a:ln w="9525">
                        <a:noFill/>
                      </a:ln>
                    </p:spPr>
                  </p:pic>
                </p:oleObj>
              </mc:Fallback>
            </mc:AlternateContent>
          </a:graphicData>
        </a:graphic>
      </p:graphicFrame>
      <p:graphicFrame>
        <p:nvGraphicFramePr>
          <p:cNvPr id="36" name="对象 35"/>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4363" name="Equation" r:id="rId8" imgW="2438400" imgH="4572000" progId="">
                  <p:embed/>
                </p:oleObj>
              </mc:Choice>
              <mc:Fallback>
                <p:oleObj name="Equation" r:id="rId8" imgW="2438400" imgH="4572000" progId="">
                  <p:embed/>
                  <p:pic>
                    <p:nvPicPr>
                      <p:cNvPr id="0" name="图片 1026"/>
                      <p:cNvPicPr>
                        <a:picLocks noChangeAspect="1"/>
                      </p:cNvPicPr>
                      <p:nvPr/>
                    </p:nvPicPr>
                    <p:blipFill>
                      <a:blip r:embed="rId9"/>
                      <a:stretch>
                        <a:fillRect/>
                      </a:stretch>
                    </p:blipFill>
                    <p:spPr>
                      <a:xfrm>
                        <a:off x="4521200" y="3333750"/>
                        <a:ext cx="101600" cy="190500"/>
                      </a:xfrm>
                      <a:prstGeom prst="rect">
                        <a:avLst/>
                      </a:prstGeom>
                      <a:noFill/>
                      <a:ln w="9525">
                        <a:noFill/>
                      </a:ln>
                    </p:spPr>
                  </p:pic>
                </p:oleObj>
              </mc:Fallback>
            </mc:AlternateContent>
          </a:graphicData>
        </a:graphic>
      </p:graphicFrame>
      <p:graphicFrame>
        <p:nvGraphicFramePr>
          <p:cNvPr id="1028" name="Object 4"/>
          <p:cNvGraphicFramePr>
            <a:graphicFrameLocks noChangeAspect="1"/>
          </p:cNvGraphicFramePr>
          <p:nvPr/>
        </p:nvGraphicFramePr>
        <p:xfrm>
          <a:off x="6000760" y="2857496"/>
          <a:ext cx="1393825" cy="1066800"/>
        </p:xfrm>
        <a:graphic>
          <a:graphicData uri="http://schemas.openxmlformats.org/presentationml/2006/ole">
            <mc:AlternateContent xmlns:mc="http://schemas.openxmlformats.org/markup-compatibility/2006">
              <mc:Choice xmlns:v="urn:schemas-microsoft-com:vml" Requires="v">
                <p:oleObj spid="_x0000_s4364" name="Equation" r:id="rId10" imgW="16764000" imgH="12801600" progId="">
                  <p:embed/>
                </p:oleObj>
              </mc:Choice>
              <mc:Fallback>
                <p:oleObj name="Equation" r:id="rId10" imgW="16764000" imgH="12801600" progId="">
                  <p:embed/>
                  <p:pic>
                    <p:nvPicPr>
                      <p:cNvPr id="0" name="图片 1027"/>
                      <p:cNvPicPr>
                        <a:picLocks noChangeAspect="1"/>
                      </p:cNvPicPr>
                      <p:nvPr/>
                    </p:nvPicPr>
                    <p:blipFill>
                      <a:blip r:embed="rId11"/>
                      <a:stretch>
                        <a:fillRect/>
                      </a:stretch>
                    </p:blipFill>
                    <p:spPr>
                      <a:xfrm>
                        <a:off x="6000760" y="2857496"/>
                        <a:ext cx="1393825" cy="1066800"/>
                      </a:xfrm>
                      <a:prstGeom prst="rect">
                        <a:avLst/>
                      </a:prstGeom>
                      <a:noFill/>
                      <a:ln w="9525">
                        <a:noFill/>
                      </a:ln>
                    </p:spPr>
                  </p:pic>
                </p:oleObj>
              </mc:Fallback>
            </mc:AlternateContent>
          </a:graphicData>
        </a:graphic>
      </p:graphicFrame>
      <p:sp>
        <p:nvSpPr>
          <p:cNvPr id="9" name="Text Box 10"/>
          <p:cNvSpPr txBox="1">
            <a:spLocks noChangeArrowheads="1"/>
          </p:cNvSpPr>
          <p:nvPr/>
        </p:nvSpPr>
        <p:spPr bwMode="auto">
          <a:xfrm>
            <a:off x="323528" y="420822"/>
            <a:ext cx="4680585" cy="5251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、其他情况的</a:t>
            </a:r>
            <a:r>
              <a:rPr lang="zh-CN" altLang="en-US" spc="50" dirty="0" smtClean="0">
                <a:ln w="11430"/>
                <a:solidFill>
                  <a:schemeClr val="bg1"/>
                </a:solidFill>
                <a:latin typeface="黑体" panose="02010609060101010101" pitchFamily="49" charset="-122"/>
                <a:ea typeface="黑体" panose="02010609060101010101" pitchFamily="49" charset="-122"/>
              </a:rPr>
              <a:t>算法分析 </a:t>
            </a:r>
            <a:endParaRPr lang="zh-CN" altLang="en-US"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614351" y="764704"/>
            <a:ext cx="7772424" cy="1092583"/>
          </a:xfrm>
          <a:prstGeom prst="rect">
            <a:avLst/>
          </a:prstGeom>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indent="266700" algn="just">
              <a:lnSpc>
                <a:spcPct val="100000"/>
              </a:lnSpc>
              <a:spcBef>
                <a:spcPct val="0"/>
              </a:spcBef>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元素之间</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关系</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indent="266700" algn="just">
              <a:lnSpc>
                <a:spcPct val="100000"/>
              </a:lnSpc>
              <a:spcBef>
                <a:spcPct val="0"/>
              </a:spcBef>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特点</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数据元素之间除了</a:t>
            </a:r>
            <a:r>
              <a:rPr lang="zh-CN" altLang="en-US" sz="2200" dirty="0" smtClean="0">
                <a:solidFill>
                  <a:srgbClr val="3333CC"/>
                </a:solidFill>
                <a:ea typeface="楷体" panose="02010609060101010101" pitchFamily="49" charset="-122"/>
                <a:cs typeface="Times New Roman" panose="02020603050405020304" pitchFamily="18" charset="0"/>
              </a:rPr>
              <a:t>“属于同一</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个集合”的关系</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外，别</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无其他逻辑关系。是最松散</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的，不</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受任何</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制约</a:t>
            </a:r>
            <a:r>
              <a:rPr lang="zh-CN" altLang="en-US" sz="2200" dirty="0" smtClean="0">
                <a:solidFill>
                  <a:srgbClr val="3333CC"/>
                </a:solidFill>
                <a:ea typeface="楷体" panose="02010609060101010101" pitchFamily="49" charset="-122"/>
                <a:cs typeface="Times New Roman" panose="02020603050405020304" pitchFamily="18" charset="0"/>
              </a:rPr>
              <a:t>的关系</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 name="组合 10"/>
          <p:cNvGrpSpPr/>
          <p:nvPr/>
        </p:nvGrpSpPr>
        <p:grpSpPr>
          <a:xfrm>
            <a:off x="2919102" y="2152146"/>
            <a:ext cx="1740186" cy="916814"/>
            <a:chOff x="2608262" y="3929066"/>
            <a:chExt cx="1820862" cy="1389061"/>
          </a:xfrm>
        </p:grpSpPr>
        <p:sp>
          <p:nvSpPr>
            <p:cNvPr id="17414" name="Oval 6"/>
            <p:cNvSpPr>
              <a:spLocks noChangeArrowheads="1"/>
            </p:cNvSpPr>
            <p:nvPr/>
          </p:nvSpPr>
          <p:spPr bwMode="auto">
            <a:xfrm>
              <a:off x="2608262" y="4505327"/>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7416" name="Oval 8"/>
            <p:cNvSpPr>
              <a:spLocks noChangeArrowheads="1"/>
            </p:cNvSpPr>
            <p:nvPr/>
          </p:nvSpPr>
          <p:spPr bwMode="auto">
            <a:xfrm>
              <a:off x="2824162" y="3929066"/>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7418" name="Oval 10"/>
            <p:cNvSpPr>
              <a:spLocks noChangeArrowheads="1"/>
            </p:cNvSpPr>
            <p:nvPr/>
          </p:nvSpPr>
          <p:spPr bwMode="auto">
            <a:xfrm>
              <a:off x="3327399" y="4362452"/>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7420" name="Oval 12"/>
            <p:cNvSpPr>
              <a:spLocks noChangeArrowheads="1"/>
            </p:cNvSpPr>
            <p:nvPr/>
          </p:nvSpPr>
          <p:spPr bwMode="auto">
            <a:xfrm>
              <a:off x="3040062" y="4937127"/>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43363" name="Oval 3"/>
            <p:cNvSpPr>
              <a:spLocks noChangeArrowheads="1"/>
            </p:cNvSpPr>
            <p:nvPr/>
          </p:nvSpPr>
          <p:spPr bwMode="auto">
            <a:xfrm>
              <a:off x="4048124" y="400209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43364" name="Oval 4"/>
            <p:cNvSpPr>
              <a:spLocks noChangeArrowheads="1"/>
            </p:cNvSpPr>
            <p:nvPr/>
          </p:nvSpPr>
          <p:spPr bwMode="auto">
            <a:xfrm>
              <a:off x="3976687" y="4794252"/>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grpSp>
      <p:sp>
        <p:nvSpPr>
          <p:cNvPr id="10" name="TextBox 9"/>
          <p:cNvSpPr txBox="1"/>
          <p:nvPr/>
        </p:nvSpPr>
        <p:spPr>
          <a:xfrm>
            <a:off x="251520" y="188640"/>
            <a:ext cx="1643074" cy="501470"/>
          </a:xfrm>
          <a:prstGeom prst="rect">
            <a:avLst/>
          </a:prstGeom>
          <a:solidFill>
            <a:srgbClr val="339933"/>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gn="l">
              <a:lnSpc>
                <a:spcPts val="2700"/>
              </a:lnSpc>
            </a:pP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）集合</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179512" y="4406270"/>
            <a:ext cx="8201052" cy="1092583"/>
          </a:xfrm>
          <a:prstGeom prst="rect">
            <a:avLst/>
          </a:prstGeom>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indent="266700" algn="just">
              <a:lnSpc>
                <a:spcPct val="100000"/>
              </a:lnSpc>
              <a:spcBef>
                <a:spcPct val="0"/>
              </a:spcBef>
            </a:pPr>
            <a:r>
              <a:rPr lang="zh-CN" altLang="en-US" sz="2200" dirty="0" smtClean="0">
                <a:solidFill>
                  <a:srgbClr val="FF0000"/>
                </a:solidFill>
                <a:ea typeface="楷体" panose="02010609060101010101" pitchFamily="49" charset="-122"/>
                <a:cs typeface="Times New Roman" panose="02020603050405020304" pitchFamily="18" charset="0"/>
              </a:rPr>
              <a:t>    元素</a:t>
            </a: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之间</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关系：</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一对一</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indent="266700" algn="just">
              <a:lnSpc>
                <a:spcPct val="100000"/>
              </a:lnSpc>
              <a:spcBef>
                <a:spcPct val="0"/>
              </a:spcBef>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特点</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solidFill>
                  <a:srgbClr val="3333CC"/>
                </a:solidFill>
                <a:ea typeface="楷体" panose="02010609060101010101" pitchFamily="49" charset="-122"/>
                <a:cs typeface="Times New Roman" panose="02020603050405020304" pitchFamily="18" charset="0"/>
              </a:rPr>
              <a:t>开始元素和终端元素都是</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唯一</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的，除此之外，</a:t>
            </a:r>
            <a:r>
              <a:rPr lang="zh-CN" altLang="en-US" sz="2200" dirty="0" smtClean="0">
                <a:solidFill>
                  <a:srgbClr val="3333CC"/>
                </a:solidFill>
                <a:ea typeface="楷体" panose="02010609060101010101" pitchFamily="49" charset="-122"/>
                <a:cs typeface="Times New Roman" panose="02020603050405020304" pitchFamily="18" charset="0"/>
              </a:rPr>
              <a:t>其余元素都</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有且仅有一</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个前驱</a:t>
            </a:r>
            <a:r>
              <a:rPr lang="zh-CN" altLang="en-US" sz="2200" dirty="0" smtClean="0">
                <a:solidFill>
                  <a:srgbClr val="3333CC"/>
                </a:solidFill>
                <a:ea typeface="楷体" panose="02010609060101010101" pitchFamily="49" charset="-122"/>
                <a:cs typeface="Times New Roman" panose="02020603050405020304" pitchFamily="18" charset="0"/>
              </a:rPr>
              <a:t>元素和</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sz="2200" dirty="0" smtClean="0">
                <a:solidFill>
                  <a:srgbClr val="3333CC"/>
                </a:solidFill>
                <a:ea typeface="楷体" panose="02010609060101010101" pitchFamily="49" charset="-122"/>
                <a:cs typeface="Times New Roman" panose="02020603050405020304" pitchFamily="18" charset="0"/>
              </a:rPr>
              <a:t>后继元素。</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3" name="组合 12"/>
          <p:cNvGrpSpPr/>
          <p:nvPr/>
        </p:nvGrpSpPr>
        <p:grpSpPr>
          <a:xfrm>
            <a:off x="1763688" y="5844827"/>
            <a:ext cx="4572000" cy="523220"/>
            <a:chOff x="1485880" y="3120094"/>
            <a:chExt cx="4572000" cy="523220"/>
          </a:xfrm>
        </p:grpSpPr>
        <p:sp>
          <p:nvSpPr>
            <p:cNvPr id="14" name="Oval 5"/>
            <p:cNvSpPr>
              <a:spLocks noChangeArrowheads="1"/>
            </p:cNvSpPr>
            <p:nvPr/>
          </p:nvSpPr>
          <p:spPr bwMode="auto">
            <a:xfrm>
              <a:off x="1485880" y="3194706"/>
              <a:ext cx="381000" cy="38100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15" name="Line 6"/>
            <p:cNvSpPr>
              <a:spLocks noChangeShapeType="1"/>
            </p:cNvSpPr>
            <p:nvPr/>
          </p:nvSpPr>
          <p:spPr bwMode="auto">
            <a:xfrm>
              <a:off x="1866880" y="3372507"/>
              <a:ext cx="533400" cy="0"/>
            </a:xfrm>
            <a:prstGeom prst="line">
              <a:avLst/>
            </a:prstGeom>
            <a:noFill/>
            <a:ln w="38100">
              <a:solidFill>
                <a:srgbClr val="6600CC"/>
              </a:solidFill>
              <a:miter lim="800000"/>
              <a:tailEnd type="triangle" w="med" len="med"/>
            </a:ln>
            <a:effectLst/>
          </p:spPr>
          <p:txBody>
            <a:bodyPr wrap="none"/>
            <a:lstStyle/>
            <a:p>
              <a:endParaRPr lang="zh-CN" altLang="en-US"/>
            </a:p>
          </p:txBody>
        </p:sp>
        <p:sp>
          <p:nvSpPr>
            <p:cNvPr id="16" name="Oval 7"/>
            <p:cNvSpPr>
              <a:spLocks noChangeArrowheads="1"/>
            </p:cNvSpPr>
            <p:nvPr/>
          </p:nvSpPr>
          <p:spPr bwMode="auto">
            <a:xfrm>
              <a:off x="2400280" y="3194706"/>
              <a:ext cx="381000" cy="38100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17" name="Line 8"/>
            <p:cNvSpPr>
              <a:spLocks noChangeShapeType="1"/>
            </p:cNvSpPr>
            <p:nvPr/>
          </p:nvSpPr>
          <p:spPr bwMode="auto">
            <a:xfrm>
              <a:off x="2781280" y="3372507"/>
              <a:ext cx="533400" cy="0"/>
            </a:xfrm>
            <a:prstGeom prst="line">
              <a:avLst/>
            </a:prstGeom>
            <a:noFill/>
            <a:ln w="38100">
              <a:solidFill>
                <a:srgbClr val="6600CC"/>
              </a:solidFill>
              <a:miter lim="800000"/>
              <a:tailEnd type="triangle" w="med" len="med"/>
            </a:ln>
            <a:effectLst/>
          </p:spPr>
          <p:txBody>
            <a:bodyPr wrap="none"/>
            <a:lstStyle/>
            <a:p>
              <a:endParaRPr lang="zh-CN" altLang="en-US"/>
            </a:p>
          </p:txBody>
        </p:sp>
        <p:sp>
          <p:nvSpPr>
            <p:cNvPr id="18" name="Oval 9"/>
            <p:cNvSpPr>
              <a:spLocks noChangeArrowheads="1"/>
            </p:cNvSpPr>
            <p:nvPr/>
          </p:nvSpPr>
          <p:spPr bwMode="auto">
            <a:xfrm>
              <a:off x="3314680" y="3194706"/>
              <a:ext cx="381000" cy="38100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19" name="Line 10"/>
            <p:cNvSpPr>
              <a:spLocks noChangeShapeType="1"/>
            </p:cNvSpPr>
            <p:nvPr/>
          </p:nvSpPr>
          <p:spPr bwMode="auto">
            <a:xfrm>
              <a:off x="3695680" y="3372507"/>
              <a:ext cx="533400" cy="0"/>
            </a:xfrm>
            <a:prstGeom prst="line">
              <a:avLst/>
            </a:prstGeom>
            <a:noFill/>
            <a:ln w="38100">
              <a:solidFill>
                <a:srgbClr val="6600CC"/>
              </a:solidFill>
              <a:miter lim="800000"/>
              <a:tailEnd type="triangle" w="med" len="med"/>
            </a:ln>
            <a:effectLst/>
          </p:spPr>
          <p:txBody>
            <a:bodyPr wrap="none"/>
            <a:lstStyle/>
            <a:p>
              <a:endParaRPr lang="zh-CN" altLang="en-US"/>
            </a:p>
          </p:txBody>
        </p:sp>
        <p:sp>
          <p:nvSpPr>
            <p:cNvPr id="20" name="Oval 11"/>
            <p:cNvSpPr>
              <a:spLocks noChangeArrowheads="1"/>
            </p:cNvSpPr>
            <p:nvPr/>
          </p:nvSpPr>
          <p:spPr bwMode="auto">
            <a:xfrm>
              <a:off x="5676880" y="3194706"/>
              <a:ext cx="381000" cy="38100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21" name="Line 12"/>
            <p:cNvSpPr>
              <a:spLocks noChangeShapeType="1"/>
            </p:cNvSpPr>
            <p:nvPr/>
          </p:nvSpPr>
          <p:spPr bwMode="auto">
            <a:xfrm>
              <a:off x="5143480" y="3372507"/>
              <a:ext cx="533400" cy="0"/>
            </a:xfrm>
            <a:prstGeom prst="line">
              <a:avLst/>
            </a:prstGeom>
            <a:noFill/>
            <a:ln w="38100">
              <a:solidFill>
                <a:srgbClr val="6600CC"/>
              </a:solidFill>
              <a:miter lim="800000"/>
              <a:tailEnd type="triangle" w="med" len="med"/>
            </a:ln>
            <a:effectLst/>
          </p:spPr>
          <p:txBody>
            <a:bodyPr wrap="none"/>
            <a:lstStyle/>
            <a:p>
              <a:endParaRPr lang="zh-CN" altLang="en-US"/>
            </a:p>
          </p:txBody>
        </p:sp>
        <p:sp>
          <p:nvSpPr>
            <p:cNvPr id="22" name="Text Box 13"/>
            <p:cNvSpPr txBox="1">
              <a:spLocks noChangeArrowheads="1"/>
            </p:cNvSpPr>
            <p:nvPr/>
          </p:nvSpPr>
          <p:spPr bwMode="auto">
            <a:xfrm>
              <a:off x="4381480" y="3120094"/>
              <a:ext cx="685800" cy="523220"/>
            </a:xfrm>
            <a:prstGeom prst="rect">
              <a:avLst/>
            </a:prstGeom>
            <a:noFill/>
            <a:ln w="9525">
              <a:noFill/>
              <a:miter lim="800000"/>
            </a:ln>
            <a:effectLst/>
          </p:spPr>
          <p:txBody>
            <a:bodyPr>
              <a:spAutoFit/>
            </a:bodyPr>
            <a:lstStyle/>
            <a:p>
              <a:pPr algn="l">
                <a:lnSpc>
                  <a:spcPct val="100000"/>
                </a:lnSpc>
              </a:pPr>
              <a:r>
                <a:rPr lang="en-US" altLang="zh-CN" sz="2800" b="0">
                  <a:solidFill>
                    <a:schemeClr val="tx1"/>
                  </a:solidFill>
                  <a:latin typeface="宋体" panose="02010600030101010101" pitchFamily="2" charset="-122"/>
                  <a:ea typeface="宋体" panose="02010600030101010101" pitchFamily="2" charset="-122"/>
                  <a:cs typeface="Tahoma" panose="020B0604030504040204" pitchFamily="34" charset="0"/>
                </a:rPr>
                <a:t>…</a:t>
              </a:r>
              <a:endParaRPr lang="en-US" altLang="zh-CN" sz="2800" b="0">
                <a:solidFill>
                  <a:schemeClr val="tx1"/>
                </a:solidFill>
                <a:latin typeface="Tahoma" panose="020B0604030504040204" pitchFamily="34" charset="0"/>
                <a:ea typeface="宋体" panose="02010600030101010101" pitchFamily="2" charset="-122"/>
              </a:endParaRPr>
            </a:p>
          </p:txBody>
        </p:sp>
      </p:grpSp>
      <p:sp>
        <p:nvSpPr>
          <p:cNvPr id="23" name="TextBox 11"/>
          <p:cNvSpPr txBox="1"/>
          <p:nvPr/>
        </p:nvSpPr>
        <p:spPr>
          <a:xfrm>
            <a:off x="206977" y="3530540"/>
            <a:ext cx="2571768" cy="524553"/>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gn="l">
              <a:lnSpc>
                <a:spcPct val="100000"/>
              </a:lnSpc>
            </a:pP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线性</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结构</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0" y="1000108"/>
            <a:ext cx="9144000" cy="0"/>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0" y="1000108"/>
            <a:ext cx="9144000" cy="0"/>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0" y="1000108"/>
            <a:ext cx="9144000" cy="0"/>
          </a:xfrm>
          <a:prstGeom prst="rect">
            <a:avLst/>
          </a:prstGeom>
          <a:noFill/>
          <a:ln w="9525" algn="ctr">
            <a:noFill/>
            <a:miter lim="800000"/>
          </a:ln>
          <a:effectLst/>
        </p:spPr>
        <p:txBody>
          <a:bodyPr wrap="none" anchor="ctr">
            <a:spAutoFit/>
          </a:bodyPr>
          <a:lstStyle/>
          <a:p>
            <a:endParaRPr lang="zh-CN" altLang="en-US"/>
          </a:p>
        </p:txBody>
      </p:sp>
      <p:sp>
        <p:nvSpPr>
          <p:cNvPr id="200719" name="Text Box 15"/>
          <p:cNvSpPr txBox="1">
            <a:spLocks noChangeArrowheads="1"/>
          </p:cNvSpPr>
          <p:nvPr/>
        </p:nvSpPr>
        <p:spPr bwMode="auto">
          <a:xfrm>
            <a:off x="293713" y="948490"/>
            <a:ext cx="6207113" cy="3059299"/>
          </a:xfrm>
          <a:prstGeom prst="rect">
            <a:avLst/>
          </a:prstGeom>
          <a:noFill/>
          <a:ln w="19050" algn="ctr">
            <a:noFill/>
            <a:miter lim="800000"/>
          </a:ln>
          <a:effectLst/>
        </p:spPr>
        <p:txBody>
          <a:bodyPr wrap="square">
            <a:spAutoFit/>
          </a:bodyPr>
          <a:lstStyle/>
          <a:p>
            <a:pPr algn="l">
              <a:lnSpc>
                <a:spcPct val="90000"/>
              </a:lnSpc>
            </a:pPr>
            <a:r>
              <a:rPr lang="zh-CN" altLang="en-US" smtClean="0">
                <a:solidFill>
                  <a:srgbClr val="0000FF"/>
                </a:solidFill>
                <a:ea typeface="楷体" panose="02010609060101010101" pitchFamily="49" charset="-122"/>
                <a:cs typeface="Times New Roman" panose="02020603050405020304" pitchFamily="18" charset="0"/>
              </a:rPr>
              <a:t>例如，</a:t>
            </a:r>
            <a:r>
              <a:rPr lang="en-US" altLang="zh-CN" smtClean="0">
                <a:solidFill>
                  <a:srgbClr val="0000FF"/>
                </a:solidFill>
                <a:ea typeface="楷体" panose="02010609060101010101" pitchFamily="49" charset="-122"/>
                <a:cs typeface="Times New Roman" panose="02020603050405020304" pitchFamily="18" charset="0"/>
              </a:rPr>
              <a:t>10</a:t>
            </a:r>
            <a:r>
              <a:rPr lang="zh-CN" altLang="en-US" dirty="0">
                <a:solidFill>
                  <a:srgbClr val="0000FF"/>
                </a:solidFill>
                <a:ea typeface="楷体" panose="02010609060101010101" pitchFamily="49" charset="-122"/>
                <a:cs typeface="Times New Roman" panose="02020603050405020304" pitchFamily="18" charset="0"/>
              </a:rPr>
              <a:t>个</a:t>
            </a:r>
            <a:r>
              <a:rPr lang="en-US" altLang="zh-CN" dirty="0">
                <a:solidFill>
                  <a:srgbClr val="0000FF"/>
                </a:solidFill>
                <a:ea typeface="楷体" panose="02010609060101010101" pitchFamily="49" charset="-122"/>
                <a:cs typeface="Times New Roman" panose="02020603050405020304" pitchFamily="18" charset="0"/>
              </a:rPr>
              <a:t>1</a:t>
            </a:r>
            <a:r>
              <a:rPr lang="zh-CN" altLang="en-US" dirty="0">
                <a:solidFill>
                  <a:srgbClr val="0000FF"/>
                </a:solidFill>
                <a:ea typeface="楷体" panose="02010609060101010101" pitchFamily="49" charset="-122"/>
                <a:cs typeface="Times New Roman" panose="02020603050405020304" pitchFamily="18" charset="0"/>
              </a:rPr>
              <a:t>～</a:t>
            </a:r>
            <a:r>
              <a:rPr lang="en-US" altLang="zh-CN" dirty="0">
                <a:solidFill>
                  <a:srgbClr val="0000FF"/>
                </a:solidFill>
                <a:ea typeface="楷体" panose="02010609060101010101" pitchFamily="49" charset="-122"/>
                <a:cs typeface="Times New Roman" panose="02020603050405020304" pitchFamily="18" charset="0"/>
              </a:rPr>
              <a:t>10</a:t>
            </a:r>
            <a:r>
              <a:rPr lang="zh-CN" altLang="en-US" dirty="0">
                <a:solidFill>
                  <a:srgbClr val="0000FF"/>
                </a:solidFill>
                <a:ea typeface="楷体" panose="02010609060101010101" pitchFamily="49" charset="-122"/>
                <a:cs typeface="Times New Roman" panose="02020603050405020304" pitchFamily="18" charset="0"/>
              </a:rPr>
              <a:t>的</a:t>
            </a:r>
            <a:r>
              <a:rPr lang="zh-CN" altLang="en-US" dirty="0" smtClean="0">
                <a:solidFill>
                  <a:srgbClr val="0000FF"/>
                </a:solidFill>
                <a:ea typeface="楷体" panose="02010609060101010101" pitchFamily="49" charset="-122"/>
                <a:cs typeface="Times New Roman" panose="02020603050405020304" pitchFamily="18" charset="0"/>
              </a:rPr>
              <a:t>整数序列递增</a:t>
            </a:r>
            <a:r>
              <a:rPr lang="zh-CN" altLang="en-US" dirty="0">
                <a:solidFill>
                  <a:srgbClr val="0000FF"/>
                </a:solidFill>
                <a:ea typeface="楷体" panose="02010609060101010101" pitchFamily="49" charset="-122"/>
                <a:cs typeface="Times New Roman" panose="02020603050405020304" pitchFamily="18" charset="0"/>
              </a:rPr>
              <a:t>排序：</a:t>
            </a:r>
          </a:p>
          <a:p>
            <a:pPr algn="l">
              <a:lnSpc>
                <a:spcPct val="150000"/>
              </a:lnSpc>
            </a:pPr>
            <a:r>
              <a:rPr lang="zh-CN" altLang="en-US" dirty="0">
                <a:solidFill>
                  <a:srgbClr val="0000FF"/>
                </a:solidFill>
                <a:ea typeface="楷体" panose="02010609060101010101" pitchFamily="49" charset="-122"/>
                <a:cs typeface="Times New Roman" panose="02020603050405020304" pitchFamily="18" charset="0"/>
              </a:rPr>
              <a:t>　　</a:t>
            </a:r>
            <a:r>
              <a:rPr lang="en-US" altLang="zh-CN" sz="2200" i="1" dirty="0">
                <a:solidFill>
                  <a:srgbClr val="FF00FF"/>
                </a:solidFill>
                <a:ea typeface="楷体" panose="02010609060101010101" pitchFamily="49" charset="-122"/>
                <a:cs typeface="Times New Roman" panose="02020603050405020304" pitchFamily="18" charset="0"/>
              </a:rPr>
              <a:t>n</a:t>
            </a:r>
            <a:r>
              <a:rPr lang="en-US" altLang="zh-CN" sz="2200" dirty="0">
                <a:solidFill>
                  <a:srgbClr val="FF00FF"/>
                </a:solidFill>
                <a:ea typeface="楷体" panose="02010609060101010101" pitchFamily="49" charset="-122"/>
                <a:cs typeface="Times New Roman" panose="02020603050405020304" pitchFamily="18" charset="0"/>
              </a:rPr>
              <a:t>=10</a:t>
            </a:r>
          </a:p>
          <a:p>
            <a:pPr algn="l">
              <a:lnSpc>
                <a:spcPct val="90000"/>
              </a:lnSpc>
            </a:pPr>
            <a:r>
              <a:rPr lang="zh-CN" altLang="en-US" sz="2200" dirty="0">
                <a:solidFill>
                  <a:srgbClr val="FF00FF"/>
                </a:solidFill>
                <a:ea typeface="楷体" panose="02010609060101010101" pitchFamily="49" charset="-122"/>
                <a:cs typeface="Times New Roman" panose="02020603050405020304" pitchFamily="18" charset="0"/>
              </a:rPr>
              <a:t>　　</a:t>
            </a:r>
            <a:r>
              <a:rPr lang="en-US" altLang="zh-CN" sz="2200" i="1" dirty="0" err="1">
                <a:solidFill>
                  <a:srgbClr val="FF00FF"/>
                </a:solidFill>
                <a:ea typeface="楷体" panose="02010609060101010101" pitchFamily="49" charset="-122"/>
                <a:cs typeface="Times New Roman" panose="02020603050405020304" pitchFamily="18" charset="0"/>
              </a:rPr>
              <a:t>I</a:t>
            </a:r>
            <a:r>
              <a:rPr lang="en-US" altLang="zh-CN" sz="2200" baseline="-25000" dirty="0" err="1">
                <a:solidFill>
                  <a:srgbClr val="FF00FF"/>
                </a:solidFill>
                <a:ea typeface="楷体" panose="02010609060101010101" pitchFamily="49" charset="-122"/>
                <a:cs typeface="Times New Roman" panose="02020603050405020304" pitchFamily="18" charset="0"/>
              </a:rPr>
              <a:t>1</a:t>
            </a:r>
            <a:r>
              <a:rPr lang="en-US" altLang="zh-CN" sz="220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1</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2</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3</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4</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5</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6</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7</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8</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9</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10</a:t>
            </a:r>
            <a:r>
              <a:rPr lang="en-US" altLang="zh-CN" sz="2200" dirty="0">
                <a:solidFill>
                  <a:srgbClr val="FF00FF"/>
                </a:solidFill>
                <a:ea typeface="楷体" panose="02010609060101010101" pitchFamily="49" charset="-122"/>
                <a:cs typeface="Times New Roman" panose="02020603050405020304" pitchFamily="18" charset="0"/>
              </a:rPr>
              <a:t>}</a:t>
            </a:r>
          </a:p>
          <a:p>
            <a:pPr algn="l">
              <a:lnSpc>
                <a:spcPct val="90000"/>
              </a:lnSpc>
            </a:pPr>
            <a:r>
              <a:rPr lang="zh-CN" altLang="en-US" sz="2200" dirty="0">
                <a:solidFill>
                  <a:srgbClr val="FF00FF"/>
                </a:solidFill>
                <a:ea typeface="楷体" panose="02010609060101010101" pitchFamily="49" charset="-122"/>
                <a:cs typeface="Times New Roman" panose="02020603050405020304" pitchFamily="18" charset="0"/>
              </a:rPr>
              <a:t>　　</a:t>
            </a:r>
            <a:r>
              <a:rPr lang="en-US" altLang="zh-CN" sz="2200" i="1" dirty="0" err="1">
                <a:solidFill>
                  <a:srgbClr val="FF00FF"/>
                </a:solidFill>
                <a:ea typeface="楷体" panose="02010609060101010101" pitchFamily="49" charset="-122"/>
                <a:cs typeface="Times New Roman" panose="02020603050405020304" pitchFamily="18" charset="0"/>
              </a:rPr>
              <a:t>I</a:t>
            </a:r>
            <a:r>
              <a:rPr lang="en-US" altLang="zh-CN" sz="2200" baseline="-25000" dirty="0" err="1">
                <a:solidFill>
                  <a:srgbClr val="FF00FF"/>
                </a:solidFill>
                <a:ea typeface="楷体" panose="02010609060101010101" pitchFamily="49" charset="-122"/>
                <a:cs typeface="Times New Roman" panose="02020603050405020304" pitchFamily="18" charset="0"/>
              </a:rPr>
              <a:t>2</a:t>
            </a:r>
            <a:r>
              <a:rPr lang="en-US" altLang="zh-CN" sz="220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2</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1</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3</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4</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5</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6</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7</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8</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9</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10</a:t>
            </a:r>
            <a:r>
              <a:rPr lang="en-US" altLang="zh-CN" sz="2200" dirty="0">
                <a:solidFill>
                  <a:srgbClr val="FF00FF"/>
                </a:solidFill>
                <a:ea typeface="楷体" panose="02010609060101010101" pitchFamily="49" charset="-122"/>
                <a:cs typeface="Times New Roman" panose="02020603050405020304" pitchFamily="18" charset="0"/>
              </a:rPr>
              <a:t>}</a:t>
            </a:r>
          </a:p>
          <a:p>
            <a:pPr algn="l">
              <a:lnSpc>
                <a:spcPct val="90000"/>
              </a:lnSpc>
            </a:pPr>
            <a:r>
              <a:rPr lang="en-US" altLang="zh-CN" sz="2200" dirty="0">
                <a:solidFill>
                  <a:srgbClr val="FF00FF"/>
                </a:solidFill>
                <a:ea typeface="楷体" panose="02010609060101010101" pitchFamily="49" charset="-122"/>
                <a:cs typeface="Times New Roman" panose="02020603050405020304" pitchFamily="18" charset="0"/>
              </a:rPr>
              <a:t>	…</a:t>
            </a:r>
          </a:p>
          <a:p>
            <a:pPr algn="l">
              <a:lnSpc>
                <a:spcPct val="90000"/>
              </a:lnSpc>
            </a:pPr>
            <a:r>
              <a:rPr lang="zh-CN" altLang="en-US" sz="2200" dirty="0">
                <a:solidFill>
                  <a:srgbClr val="FF00FF"/>
                </a:solidFill>
                <a:ea typeface="楷体" panose="02010609060101010101" pitchFamily="49" charset="-122"/>
                <a:cs typeface="Times New Roman" panose="02020603050405020304" pitchFamily="18" charset="0"/>
              </a:rPr>
              <a:t>　　</a:t>
            </a:r>
            <a:r>
              <a:rPr lang="en-US" altLang="zh-CN" sz="2200" i="1" dirty="0" err="1" smtClean="0">
                <a:solidFill>
                  <a:srgbClr val="FF00FF"/>
                </a:solidFill>
                <a:ea typeface="楷体" panose="02010609060101010101" pitchFamily="49" charset="-122"/>
                <a:cs typeface="Times New Roman" panose="02020603050405020304" pitchFamily="18" charset="0"/>
              </a:rPr>
              <a:t>I</a:t>
            </a:r>
            <a:r>
              <a:rPr lang="en-US" altLang="zh-CN" sz="2200" i="1" baseline="-25000" dirty="0" err="1" smtClean="0">
                <a:solidFill>
                  <a:srgbClr val="FF00FF"/>
                </a:solidFill>
                <a:ea typeface="楷体" panose="02010609060101010101" pitchFamily="49" charset="-122"/>
                <a:cs typeface="Times New Roman" panose="02020603050405020304" pitchFamily="18" charset="0"/>
              </a:rPr>
              <a:t>m</a:t>
            </a:r>
            <a:r>
              <a:rPr lang="en-US" altLang="zh-CN" sz="220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10</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9</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8</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7</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6</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5</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4</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3</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2</a:t>
            </a:r>
            <a:r>
              <a:rPr lang="zh-CN" altLang="en-US" sz="2200" smtClean="0">
                <a:solidFill>
                  <a:srgbClr val="FF00FF"/>
                </a:solidFill>
                <a:ea typeface="楷体" panose="02010609060101010101" pitchFamily="49" charset="-122"/>
                <a:cs typeface="Times New Roman" panose="02020603050405020304" pitchFamily="18" charset="0"/>
              </a:rPr>
              <a:t>，</a:t>
            </a:r>
            <a:r>
              <a:rPr lang="en-US" altLang="zh-CN" sz="2200" smtClean="0">
                <a:solidFill>
                  <a:srgbClr val="FF00FF"/>
                </a:solidFill>
                <a:ea typeface="楷体" panose="02010609060101010101" pitchFamily="49" charset="-122"/>
                <a:cs typeface="Times New Roman" panose="02020603050405020304" pitchFamily="18" charset="0"/>
              </a:rPr>
              <a:t>1</a:t>
            </a:r>
            <a:r>
              <a:rPr lang="en-US" altLang="zh-CN" sz="2200" dirty="0">
                <a:solidFill>
                  <a:srgbClr val="FF00FF"/>
                </a:solidFill>
                <a:ea typeface="楷体" panose="02010609060101010101" pitchFamily="49" charset="-122"/>
                <a:cs typeface="Times New Roman" panose="02020603050405020304" pitchFamily="18" charset="0"/>
              </a:rPr>
              <a:t>}</a:t>
            </a:r>
          </a:p>
        </p:txBody>
      </p:sp>
      <p:sp>
        <p:nvSpPr>
          <p:cNvPr id="200720" name="AutoShape 16"/>
          <p:cNvSpPr/>
          <p:nvPr/>
        </p:nvSpPr>
        <p:spPr bwMode="auto">
          <a:xfrm>
            <a:off x="5857883" y="2214554"/>
            <a:ext cx="287337" cy="1728788"/>
          </a:xfrm>
          <a:prstGeom prst="rightBrace">
            <a:avLst>
              <a:gd name="adj1" fmla="val 50138"/>
              <a:gd name="adj2" fmla="val 50000"/>
            </a:avLst>
          </a:prstGeom>
          <a:noFill/>
          <a:ln w="28575">
            <a:solidFill>
              <a:srgbClr val="6600CC"/>
            </a:solidFill>
            <a:round/>
          </a:ln>
          <a:effectLst/>
        </p:spPr>
        <p:txBody>
          <a:bodyPr wrap="none" anchor="ctr">
            <a:spAutoFit/>
          </a:bodyPr>
          <a:lstStyle/>
          <a:p>
            <a:endParaRPr lang="zh-CN" altLang="en-US"/>
          </a:p>
        </p:txBody>
      </p:sp>
      <p:sp>
        <p:nvSpPr>
          <p:cNvPr id="200721" name="Text Box 17"/>
          <p:cNvSpPr txBox="1">
            <a:spLocks noChangeArrowheads="1"/>
          </p:cNvSpPr>
          <p:nvPr/>
        </p:nvSpPr>
        <p:spPr bwMode="auto">
          <a:xfrm>
            <a:off x="6173772" y="2812747"/>
            <a:ext cx="2684508" cy="498598"/>
          </a:xfrm>
          <a:prstGeom prst="rect">
            <a:avLst/>
          </a:prstGeom>
          <a:noFill/>
          <a:ln w="19050" algn="ctr">
            <a:noFill/>
            <a:miter lim="800000"/>
          </a:ln>
          <a:effectLst/>
        </p:spPr>
        <p:txBody>
          <a:bodyPr wrap="square">
            <a:spAutoFit/>
          </a:bodyPr>
          <a:lstStyle/>
          <a:p>
            <a:pPr algn="l"/>
            <a:r>
              <a:rPr lang="zh-CN" altLang="en-US">
                <a:solidFill>
                  <a:srgbClr val="0000FF"/>
                </a:solidFill>
                <a:ea typeface="楷体" panose="02010609060101010101" pitchFamily="49" charset="-122"/>
                <a:cs typeface="Times New Roman" panose="02020603050405020304" pitchFamily="18" charset="0"/>
              </a:rPr>
              <a:t>构成</a:t>
            </a:r>
            <a:r>
              <a:rPr lang="en-US" altLang="zh-CN" i="1" smtClean="0">
                <a:solidFill>
                  <a:srgbClr val="0000FF"/>
                </a:solidFill>
                <a:ea typeface="楷体" panose="02010609060101010101" pitchFamily="49" charset="-122"/>
                <a:cs typeface="Times New Roman" panose="02020603050405020304" pitchFamily="18" charset="0"/>
              </a:rPr>
              <a:t>D</a:t>
            </a:r>
            <a:r>
              <a:rPr lang="en-US" altLang="zh-CN" i="1" baseline="-25000"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P</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)=1/</a:t>
            </a:r>
            <a:r>
              <a:rPr lang="en-US" altLang="zh-CN" i="1" dirty="0">
                <a:solidFill>
                  <a:srgbClr val="0000FF"/>
                </a:solidFill>
                <a:ea typeface="楷体" panose="02010609060101010101" pitchFamily="49" charset="-122"/>
                <a:cs typeface="Times New Roman" panose="02020603050405020304" pitchFamily="18" charset="0"/>
              </a:rPr>
              <a:t>m</a:t>
            </a:r>
          </a:p>
        </p:txBody>
      </p:sp>
      <p:sp>
        <p:nvSpPr>
          <p:cNvPr id="8" name="上箭头 7"/>
          <p:cNvSpPr/>
          <p:nvPr/>
        </p:nvSpPr>
        <p:spPr>
          <a:xfrm>
            <a:off x="2357422" y="4141121"/>
            <a:ext cx="214314" cy="28575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TextBox 8"/>
          <p:cNvSpPr txBox="1"/>
          <p:nvPr/>
        </p:nvSpPr>
        <p:spPr>
          <a:xfrm>
            <a:off x="428596" y="4569749"/>
            <a:ext cx="5857916" cy="430887"/>
          </a:xfrm>
          <a:prstGeom prst="rect">
            <a:avLst/>
          </a:prstGeom>
          <a:noFill/>
        </p:spPr>
        <p:txBody>
          <a:bodyPr wrap="square" rtlCol="0">
            <a:spAutoFit/>
          </a:bodyPr>
          <a:lstStyle/>
          <a:p>
            <a:pPr algn="l"/>
            <a:r>
              <a:rPr lang="zh-CN" altLang="en-US" sz="2000" dirty="0" smtClean="0">
                <a:solidFill>
                  <a:srgbClr val="0000FF"/>
                </a:solidFill>
                <a:ea typeface="楷体" panose="02010609060101010101" pitchFamily="49" charset="-122"/>
                <a:cs typeface="Times New Roman" panose="02020603050405020304" pitchFamily="18" charset="0"/>
              </a:rPr>
              <a:t>所有可能的初始序列有</a:t>
            </a:r>
            <a:r>
              <a:rPr lang="en-US" altLang="zh-CN" sz="2000" i="1" smtClean="0">
                <a:solidFill>
                  <a:srgbClr val="0000FF"/>
                </a:solidFill>
                <a:ea typeface="楷体" panose="02010609060101010101" pitchFamily="49" charset="-122"/>
                <a:cs typeface="Times New Roman" panose="02020603050405020304" pitchFamily="18" charset="0"/>
              </a:rPr>
              <a:t>m</a:t>
            </a:r>
            <a:r>
              <a:rPr lang="zh-CN" altLang="en-US" sz="2000" smtClean="0">
                <a:solidFill>
                  <a:srgbClr val="0000FF"/>
                </a:solidFill>
                <a:ea typeface="楷体" panose="02010609060101010101" pitchFamily="49" charset="-122"/>
                <a:cs typeface="Times New Roman" panose="02020603050405020304" pitchFamily="18" charset="0"/>
              </a:rPr>
              <a:t>个，</a:t>
            </a:r>
            <a:r>
              <a:rPr lang="en-US" altLang="zh-CN" sz="2000" i="1" smtClean="0">
                <a:solidFill>
                  <a:srgbClr val="0000FF"/>
                </a:solidFill>
                <a:ea typeface="楷体" panose="02010609060101010101" pitchFamily="49" charset="-122"/>
                <a:cs typeface="Times New Roman" panose="02020603050405020304" pitchFamily="18" charset="0"/>
              </a:rPr>
              <a:t>m</a:t>
            </a:r>
            <a:r>
              <a:rPr lang="en-US" altLang="zh-CN" sz="2000" smtClean="0">
                <a:solidFill>
                  <a:srgbClr val="0000FF"/>
                </a:solidFill>
                <a:ea typeface="楷体" panose="02010609060101010101" pitchFamily="49" charset="-122"/>
                <a:cs typeface="Times New Roman" panose="02020603050405020304" pitchFamily="18" charset="0"/>
              </a:rPr>
              <a:t>=10!</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p:cNvSpPr txBox="1">
            <a:spLocks noChangeArrowheads="1"/>
          </p:cNvSpPr>
          <p:nvPr/>
        </p:nvSpPr>
        <p:spPr bwMode="auto">
          <a:xfrm>
            <a:off x="5067308" y="1052513"/>
            <a:ext cx="719138" cy="248722"/>
          </a:xfrm>
          <a:prstGeom prst="rect">
            <a:avLst/>
          </a:prstGeom>
          <a:noFill/>
          <a:ln w="19050" algn="ctr">
            <a:noFill/>
            <a:miter lim="800000"/>
          </a:ln>
          <a:effectLst/>
        </p:spPr>
        <p:txBody>
          <a:bodyPr lIns="0" tIns="0" rIns="0" bIns="0">
            <a:spAutoFit/>
          </a:bodyPr>
          <a:lstStyle/>
          <a:p>
            <a:r>
              <a:rPr lang="en-US" altLang="zh-CN" sz="1600" i="1" dirty="0" err="1">
                <a:solidFill>
                  <a:srgbClr val="0000FF"/>
                </a:solidFill>
              </a:rPr>
              <a:t>I</a:t>
            </a:r>
            <a:r>
              <a:rPr lang="en-US" altLang="zh-CN" sz="1600" dirty="0" err="1">
                <a:solidFill>
                  <a:srgbClr val="0000FF"/>
                </a:solidFill>
              </a:rPr>
              <a:t>∈</a:t>
            </a:r>
            <a:r>
              <a:rPr lang="en-US" altLang="zh-CN" sz="1600" i="1" dirty="0" err="1">
                <a:solidFill>
                  <a:srgbClr val="0000FF"/>
                </a:solidFill>
              </a:rPr>
              <a:t>D</a:t>
            </a:r>
            <a:r>
              <a:rPr lang="en-US" altLang="zh-CN" sz="1600" i="1" baseline="-25000" dirty="0" err="1">
                <a:solidFill>
                  <a:srgbClr val="0000FF"/>
                </a:solidFill>
              </a:rPr>
              <a:t>n</a:t>
            </a:r>
            <a:endParaRPr lang="en-US" altLang="zh-CN" sz="1600" i="1" baseline="-25000" dirty="0">
              <a:solidFill>
                <a:srgbClr val="0000FF"/>
              </a:solidFill>
            </a:endParaRPr>
          </a:p>
        </p:txBody>
      </p:sp>
      <p:sp>
        <p:nvSpPr>
          <p:cNvPr id="216068" name="Text Box 4"/>
          <p:cNvSpPr txBox="1">
            <a:spLocks noChangeArrowheads="1"/>
          </p:cNvSpPr>
          <p:nvPr/>
        </p:nvSpPr>
        <p:spPr bwMode="auto">
          <a:xfrm>
            <a:off x="468313" y="549275"/>
            <a:ext cx="7991475" cy="646331"/>
          </a:xfrm>
          <a:prstGeom prst="rect">
            <a:avLst/>
          </a:prstGeom>
          <a:noFill/>
          <a:ln w="19050" algn="ctr">
            <a:noFill/>
            <a:miter lim="800000"/>
          </a:ln>
          <a:effectLst/>
        </p:spPr>
        <p:txBody>
          <a:bodyPr>
            <a:spAutoFit/>
          </a:bodyPr>
          <a:lstStyle/>
          <a:p>
            <a:pPr algn="l">
              <a:lnSpc>
                <a:spcPct val="150000"/>
              </a:lnSpc>
            </a:pPr>
            <a:r>
              <a:rPr lang="zh-CN" altLang="en-US" dirty="0">
                <a:solidFill>
                  <a:srgbClr val="0000FF"/>
                </a:solidFill>
                <a:ea typeface="楷体" panose="02010609060101010101" pitchFamily="49" charset="-122"/>
                <a:cs typeface="Times New Roman" panose="02020603050405020304" pitchFamily="18" charset="0"/>
              </a:rPr>
              <a:t>算法的</a:t>
            </a:r>
            <a:r>
              <a:rPr lang="zh-CN" altLang="en-US" dirty="0" smtClean="0">
                <a:solidFill>
                  <a:srgbClr val="FF00FF"/>
                </a:solidFill>
                <a:ea typeface="楷体" panose="02010609060101010101" pitchFamily="49" charset="-122"/>
                <a:cs typeface="Times New Roman" panose="02020603050405020304" pitchFamily="18" charset="0"/>
              </a:rPr>
              <a:t>最坏时间复杂</a:t>
            </a:r>
            <a:r>
              <a:rPr lang="zh-CN" altLang="en-US" dirty="0">
                <a:solidFill>
                  <a:srgbClr val="FF00FF"/>
                </a:solidFill>
                <a:ea typeface="楷体" panose="02010609060101010101" pitchFamily="49" charset="-122"/>
                <a:cs typeface="Times New Roman" panose="02020603050405020304" pitchFamily="18" charset="0"/>
              </a:rPr>
              <a:t>度</a:t>
            </a:r>
            <a:r>
              <a:rPr lang="zh-CN" altLang="en-US" dirty="0">
                <a:solidFill>
                  <a:srgbClr val="0000FF"/>
                </a:solidFill>
                <a:ea typeface="楷体" panose="02010609060101010101" pitchFamily="49" charset="-122"/>
                <a:cs typeface="Times New Roman" panose="02020603050405020304" pitchFamily="18" charset="0"/>
              </a:rPr>
              <a:t>为：</a:t>
            </a:r>
            <a:r>
              <a:rPr lang="en-US" altLang="zh-CN" i="1" dirty="0">
                <a:solidFill>
                  <a:srgbClr val="0000FF"/>
                </a:solidFill>
                <a:ea typeface="楷体" panose="02010609060101010101" pitchFamily="49" charset="-122"/>
                <a:cs typeface="Times New Roman" panose="02020603050405020304" pitchFamily="18" charset="0"/>
              </a:rPr>
              <a:t>W</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en-US" altLang="zh-CN" dirty="0">
                <a:solidFill>
                  <a:srgbClr val="C00000"/>
                </a:solidFill>
                <a:ea typeface="楷体" panose="02010609060101010101" pitchFamily="49" charset="-122"/>
                <a:cs typeface="Times New Roman" panose="02020603050405020304" pitchFamily="18" charset="0"/>
              </a:rPr>
              <a:t>MAX</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T</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a:t>
            </a:r>
          </a:p>
        </p:txBody>
      </p:sp>
      <p:sp>
        <p:nvSpPr>
          <p:cNvPr id="216070" name="Text Box 6"/>
          <p:cNvSpPr txBox="1">
            <a:spLocks noChangeArrowheads="1"/>
          </p:cNvSpPr>
          <p:nvPr/>
        </p:nvSpPr>
        <p:spPr bwMode="auto">
          <a:xfrm>
            <a:off x="5067308" y="2146288"/>
            <a:ext cx="719138" cy="248722"/>
          </a:xfrm>
          <a:prstGeom prst="rect">
            <a:avLst/>
          </a:prstGeom>
          <a:noFill/>
          <a:ln w="19050" algn="ctr">
            <a:noFill/>
            <a:miter lim="800000"/>
          </a:ln>
          <a:effectLst/>
        </p:spPr>
        <p:txBody>
          <a:bodyPr lIns="0" tIns="0" rIns="0" bIns="0">
            <a:spAutoFit/>
          </a:bodyPr>
          <a:lstStyle/>
          <a:p>
            <a:r>
              <a:rPr lang="en-US" altLang="zh-CN" sz="1600" i="1" dirty="0" err="1">
                <a:solidFill>
                  <a:srgbClr val="0000FF"/>
                </a:solidFill>
              </a:rPr>
              <a:t>I</a:t>
            </a:r>
            <a:r>
              <a:rPr lang="en-US" altLang="zh-CN" sz="1600" dirty="0" err="1">
                <a:solidFill>
                  <a:srgbClr val="0000FF"/>
                </a:solidFill>
              </a:rPr>
              <a:t>∈</a:t>
            </a:r>
            <a:r>
              <a:rPr lang="en-US" altLang="zh-CN" sz="1600" i="1" dirty="0" err="1">
                <a:solidFill>
                  <a:srgbClr val="0000FF"/>
                </a:solidFill>
              </a:rPr>
              <a:t>D</a:t>
            </a:r>
            <a:r>
              <a:rPr lang="en-US" altLang="zh-CN" sz="1600" i="1" baseline="-25000" dirty="0" err="1">
                <a:solidFill>
                  <a:srgbClr val="0000FF"/>
                </a:solidFill>
              </a:rPr>
              <a:t>n</a:t>
            </a:r>
            <a:endParaRPr lang="en-US" altLang="zh-CN" sz="1600" i="1" baseline="-25000" dirty="0">
              <a:solidFill>
                <a:srgbClr val="0000FF"/>
              </a:solidFill>
            </a:endParaRPr>
          </a:p>
        </p:txBody>
      </p:sp>
      <p:sp>
        <p:nvSpPr>
          <p:cNvPr id="216071" name="Text Box 7"/>
          <p:cNvSpPr txBox="1">
            <a:spLocks noChangeArrowheads="1"/>
          </p:cNvSpPr>
          <p:nvPr/>
        </p:nvSpPr>
        <p:spPr bwMode="auto">
          <a:xfrm>
            <a:off x="468313" y="1643050"/>
            <a:ext cx="7991475" cy="646331"/>
          </a:xfrm>
          <a:prstGeom prst="rect">
            <a:avLst/>
          </a:prstGeom>
          <a:noFill/>
          <a:ln w="19050" algn="ctr">
            <a:noFill/>
            <a:miter lim="800000"/>
          </a:ln>
          <a:effectLst/>
        </p:spPr>
        <p:txBody>
          <a:bodyPr>
            <a:spAutoFit/>
          </a:bodyPr>
          <a:lstStyle/>
          <a:p>
            <a:pPr algn="l">
              <a:lnSpc>
                <a:spcPct val="150000"/>
              </a:lnSpc>
            </a:pPr>
            <a:r>
              <a:rPr lang="zh-CN" altLang="en-US" dirty="0">
                <a:solidFill>
                  <a:srgbClr val="0000FF"/>
                </a:solidFill>
                <a:ea typeface="楷体" panose="02010609060101010101" pitchFamily="49" charset="-122"/>
                <a:cs typeface="Times New Roman" panose="02020603050405020304" pitchFamily="18" charset="0"/>
              </a:rPr>
              <a:t>算法的</a:t>
            </a:r>
            <a:r>
              <a:rPr lang="zh-CN" altLang="en-US" dirty="0" smtClean="0">
                <a:solidFill>
                  <a:srgbClr val="FF00FF"/>
                </a:solidFill>
                <a:ea typeface="楷体" panose="02010609060101010101" pitchFamily="49" charset="-122"/>
                <a:cs typeface="Times New Roman" panose="02020603050405020304" pitchFamily="18" charset="0"/>
              </a:rPr>
              <a:t>最好时间复杂</a:t>
            </a:r>
            <a:r>
              <a:rPr lang="zh-CN" altLang="en-US" dirty="0">
                <a:solidFill>
                  <a:srgbClr val="FF00FF"/>
                </a:solidFill>
                <a:ea typeface="楷体" panose="02010609060101010101" pitchFamily="49" charset="-122"/>
                <a:cs typeface="Times New Roman" panose="02020603050405020304" pitchFamily="18" charset="0"/>
              </a:rPr>
              <a:t>度</a:t>
            </a:r>
            <a:r>
              <a:rPr lang="zh-CN" altLang="en-US" dirty="0">
                <a:solidFill>
                  <a:srgbClr val="0000FF"/>
                </a:solidFill>
                <a:ea typeface="楷体" panose="02010609060101010101" pitchFamily="49" charset="-122"/>
                <a:cs typeface="Times New Roman" panose="02020603050405020304" pitchFamily="18" charset="0"/>
              </a:rPr>
              <a:t>为：</a:t>
            </a:r>
            <a:r>
              <a:rPr lang="en-US" altLang="zh-CN" i="1" dirty="0">
                <a:solidFill>
                  <a:srgbClr val="0000FF"/>
                </a:solidFill>
                <a:ea typeface="楷体" panose="02010609060101010101" pitchFamily="49" charset="-122"/>
                <a:cs typeface="Times New Roman" panose="02020603050405020304" pitchFamily="18" charset="0"/>
              </a:rPr>
              <a:t>B</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en-US" altLang="zh-CN" dirty="0">
                <a:solidFill>
                  <a:srgbClr val="C00000"/>
                </a:solidFill>
                <a:ea typeface="楷体" panose="02010609060101010101" pitchFamily="49" charset="-122"/>
                <a:cs typeface="Times New Roman" panose="02020603050405020304" pitchFamily="18" charset="0"/>
              </a:rPr>
              <a:t>MIN</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T</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a:t>
            </a:r>
          </a:p>
        </p:txBody>
      </p:sp>
      <p:grpSp>
        <p:nvGrpSpPr>
          <p:cNvPr id="13" name="组合 12"/>
          <p:cNvGrpSpPr/>
          <p:nvPr/>
        </p:nvGrpSpPr>
        <p:grpSpPr>
          <a:xfrm>
            <a:off x="1928794" y="1071546"/>
            <a:ext cx="3786214" cy="2684835"/>
            <a:chOff x="1928794" y="1071546"/>
            <a:chExt cx="3786214" cy="2684835"/>
          </a:xfrm>
        </p:grpSpPr>
        <p:sp>
          <p:nvSpPr>
            <p:cNvPr id="7" name="TextBox 6"/>
            <p:cNvSpPr txBox="1"/>
            <p:nvPr/>
          </p:nvSpPr>
          <p:spPr>
            <a:xfrm>
              <a:off x="1928794" y="3286124"/>
              <a:ext cx="3786214" cy="470257"/>
            </a:xfrm>
            <a:prstGeom prst="rect">
              <a:avLst/>
            </a:prstGeom>
            <a:noFill/>
          </p:spPr>
          <p:txBody>
            <a:bodyPr wrap="square" rtlCol="0">
              <a:spAutoFit/>
            </a:bodyPr>
            <a:lstStyle/>
            <a:p>
              <a:pPr algn="l"/>
              <a:r>
                <a:rPr lang="zh-CN" altLang="en-US" smtClean="0">
                  <a:solidFill>
                    <a:srgbClr val="C00000"/>
                  </a:solidFill>
                  <a:latin typeface="微软雅黑" panose="020B0503020204020204" charset="-122"/>
                  <a:ea typeface="微软雅黑" panose="020B0503020204020204" charset="-122"/>
                </a:rPr>
                <a:t>一种或几种特殊情况</a:t>
              </a:r>
              <a:endParaRPr lang="zh-CN" altLang="en-US">
                <a:solidFill>
                  <a:srgbClr val="C00000"/>
                </a:solidFill>
                <a:latin typeface="微软雅黑" panose="020B0503020204020204" charset="-122"/>
                <a:ea typeface="微软雅黑" panose="020B0503020204020204" charset="-122"/>
              </a:endParaRPr>
            </a:p>
          </p:txBody>
        </p:sp>
        <p:cxnSp>
          <p:nvCxnSpPr>
            <p:cNvPr id="10" name="直接箭头连接符 9"/>
            <p:cNvCxnSpPr/>
            <p:nvPr/>
          </p:nvCxnSpPr>
          <p:spPr>
            <a:xfrm rot="16200000" flipV="1">
              <a:off x="2143108" y="2428868"/>
              <a:ext cx="1071570" cy="64294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2000232" y="1643050"/>
              <a:ext cx="2214578" cy="107157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5" name="幻灯片编号占位符 4"/>
          <p:cNvSpPr>
            <a:spLocks noGrp="1"/>
          </p:cNvSpPr>
          <p:nvPr>
            <p:ph type="sldNum" sz="quarter" idx="12"/>
          </p:nvPr>
        </p:nvSpPr>
        <p:spPr/>
        <p:txBody>
          <a:bodyPr/>
          <a:lstStyle/>
          <a:p>
            <a:fld id="{7AF016A1-9F15-429F-9EFD-84004B73C732}" type="slidenum">
              <a:rPr lang="en-US" altLang="zh-CN" smtClean="0"/>
              <a:t>71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214282" y="260350"/>
            <a:ext cx="8534430" cy="1222579"/>
          </a:xfrm>
          <a:prstGeom prst="rect">
            <a:avLst/>
          </a:prstGeom>
          <a:noFill/>
          <a:ln w="9525" algn="ctr">
            <a:noFill/>
            <a:miter lim="800000"/>
          </a:ln>
          <a:effectLst/>
        </p:spPr>
        <p:txBody>
          <a:bodyPr wrap="square">
            <a:spAutoFit/>
          </a:bodyPr>
          <a:lstStyle/>
          <a:p>
            <a:pPr algn="l">
              <a:lnSpc>
                <a:spcPct val="150000"/>
              </a:lnSpc>
              <a:spcBef>
                <a:spcPts val="0"/>
              </a:spcBef>
            </a:pPr>
            <a:r>
              <a:rPr lang="zh-CN" altLang="en-US" dirty="0">
                <a:ea typeface="楷体" panose="02010609060101010101" pitchFamily="49" charset="-122"/>
                <a:cs typeface="Times New Roman" panose="02020603050405020304" pitchFamily="18" charset="0"/>
              </a:rPr>
              <a:t>　　</a:t>
            </a:r>
            <a:r>
              <a:rPr lang="zh-CN" altLang="en-US" sz="2800" dirty="0">
                <a:ea typeface="楷体" panose="02010609060101010101" pitchFamily="49" charset="-122"/>
                <a:cs typeface="Times New Roman" panose="02020603050405020304" pitchFamily="18" charset="0"/>
              </a:rPr>
              <a:t> </a:t>
            </a:r>
            <a:r>
              <a:rPr lang="en-US" altLang="zh-CN" sz="2800" dirty="0">
                <a:solidFill>
                  <a:srgbClr val="FF0000"/>
                </a:solidFill>
                <a:ea typeface="楷体" panose="02010609060101010101" pitchFamily="49" charset="-122"/>
                <a:cs typeface="Times New Roman" panose="02020603050405020304" pitchFamily="18" charset="0"/>
              </a:rPr>
              <a:t>【</a:t>
            </a:r>
            <a:r>
              <a:rPr lang="zh-CN" altLang="en-US" sz="2800" dirty="0">
                <a:solidFill>
                  <a:srgbClr val="FF0000"/>
                </a:solidFill>
                <a:ea typeface="楷体" panose="02010609060101010101" pitchFamily="49" charset="-122"/>
                <a:cs typeface="Times New Roman" panose="02020603050405020304" pitchFamily="18" charset="0"/>
              </a:rPr>
              <a:t>例</a:t>
            </a:r>
            <a:r>
              <a:rPr lang="en-US" altLang="zh-CN" sz="2800" dirty="0" smtClean="0">
                <a:solidFill>
                  <a:srgbClr val="FF0000"/>
                </a:solidFill>
                <a:ea typeface="楷体" panose="02010609060101010101" pitchFamily="49" charset="-122"/>
                <a:cs typeface="Times New Roman" panose="02020603050405020304" pitchFamily="18" charset="0"/>
              </a:rPr>
              <a:t>1-8】</a:t>
            </a:r>
            <a:r>
              <a:rPr lang="zh-CN" altLang="en-US" dirty="0">
                <a:solidFill>
                  <a:srgbClr val="0000FF"/>
                </a:solidFill>
                <a:ea typeface="楷体" panose="02010609060101010101" pitchFamily="49" charset="-122"/>
                <a:cs typeface="Times New Roman" panose="02020603050405020304" pitchFamily="18" charset="0"/>
              </a:rPr>
              <a:t>设计一个</a:t>
            </a:r>
            <a:r>
              <a:rPr lang="zh-CN" altLang="en-US" dirty="0" smtClean="0">
                <a:solidFill>
                  <a:srgbClr val="0000FF"/>
                </a:solidFill>
                <a:ea typeface="楷体" panose="02010609060101010101" pitchFamily="49" charset="-122"/>
                <a:cs typeface="Times New Roman" panose="02020603050405020304" pitchFamily="18" charset="0"/>
              </a:rPr>
              <a:t>算法，求</a:t>
            </a:r>
            <a:r>
              <a:rPr lang="zh-CN" altLang="en-US" dirty="0">
                <a:solidFill>
                  <a:srgbClr val="0000FF"/>
                </a:solidFill>
                <a:ea typeface="楷体" panose="02010609060101010101" pitchFamily="49" charset="-122"/>
                <a:cs typeface="Times New Roman" panose="02020603050405020304" pitchFamily="18" charset="0"/>
              </a:rPr>
              <a:t>含</a:t>
            </a:r>
            <a:r>
              <a:rPr lang="en-US" altLang="zh-CN" i="1" dirty="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个整数元素的序列中前</a:t>
            </a:r>
            <a:r>
              <a:rPr lang="en-US" altLang="zh-CN" i="1" dirty="0" err="1">
                <a:solidFill>
                  <a:srgbClr val="0000FF"/>
                </a:solidFill>
                <a:ea typeface="楷体" panose="02010609060101010101" pitchFamily="49" charset="-122"/>
                <a:cs typeface="Times New Roman" panose="02020603050405020304" pitchFamily="18" charset="0"/>
              </a:rPr>
              <a:t>i</a:t>
            </a:r>
            <a:r>
              <a:rPr lang="zh-CN" altLang="en-US" dirty="0">
                <a:solidFill>
                  <a:srgbClr val="0000FF"/>
                </a:solidFill>
                <a:ea typeface="楷体" panose="02010609060101010101" pitchFamily="49" charset="-122"/>
                <a:cs typeface="Times New Roman" panose="02020603050405020304" pitchFamily="18" charset="0"/>
              </a:rPr>
              <a:t>（</a:t>
            </a:r>
            <a:r>
              <a:rPr lang="en-US" altLang="zh-CN" dirty="0" err="1">
                <a:solidFill>
                  <a:srgbClr val="0000FF"/>
                </a:solidFill>
                <a:ea typeface="楷体" panose="02010609060101010101" pitchFamily="49" charset="-122"/>
                <a:cs typeface="Times New Roman" panose="02020603050405020304" pitchFamily="18" charset="0"/>
              </a:rPr>
              <a:t>1</a:t>
            </a:r>
            <a:r>
              <a:rPr lang="en-US" altLang="zh-CN" dirty="0" err="1">
                <a:solidFill>
                  <a:srgbClr val="0000FF"/>
                </a:solidFill>
                <a:latin typeface="+mn-ea"/>
                <a:ea typeface="+mn-ea"/>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i</a:t>
            </a:r>
            <a:r>
              <a:rPr lang="en-US" altLang="zh-CN" dirty="0" err="1">
                <a:solidFill>
                  <a:srgbClr val="0000FF"/>
                </a:solidFill>
                <a:latin typeface="+mn-ea"/>
                <a:ea typeface="+mn-ea"/>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）个元素的最大值。并分析算法的平均时间复杂度。</a:t>
            </a:r>
          </a:p>
        </p:txBody>
      </p:sp>
      <p:sp>
        <p:nvSpPr>
          <p:cNvPr id="201733" name="Text Box 5"/>
          <p:cNvSpPr txBox="1">
            <a:spLocks noChangeArrowheads="1"/>
          </p:cNvSpPr>
          <p:nvPr/>
        </p:nvSpPr>
        <p:spPr bwMode="auto">
          <a:xfrm>
            <a:off x="467544" y="1772816"/>
            <a:ext cx="8207375" cy="1222579"/>
          </a:xfrm>
          <a:prstGeom prst="rect">
            <a:avLst/>
          </a:prstGeom>
          <a:noFill/>
          <a:ln w="9525" algn="ctr">
            <a:noFill/>
            <a:miter lim="800000"/>
          </a:ln>
          <a:effectLst/>
        </p:spPr>
        <p:txBody>
          <a:bodyPr>
            <a:spAutoFit/>
          </a:bodyPr>
          <a:lstStyle/>
          <a:p>
            <a:pPr marL="12700" indent="-12700" algn="l">
              <a:lnSpc>
                <a:spcPct val="150000"/>
              </a:lnSpc>
              <a:spcBef>
                <a:spcPts val="0"/>
              </a:spcBef>
            </a:pPr>
            <a:r>
              <a:rPr lang="zh-CN" altLang="en-US" dirty="0">
                <a:solidFill>
                  <a:srgbClr val="FF3300"/>
                </a:solidFill>
                <a:ea typeface="楷体" panose="02010609060101010101" pitchFamily="49" charset="-122"/>
                <a:cs typeface="Times New Roman" panose="02020603050405020304" pitchFamily="18" charset="0"/>
              </a:rPr>
              <a:t>　　</a:t>
            </a:r>
            <a:r>
              <a:rPr lang="zh-CN" altLang="en-US" sz="2800" dirty="0">
                <a:solidFill>
                  <a:srgbClr val="FF0000"/>
                </a:solidFill>
                <a:ea typeface="楷体" panose="02010609060101010101" pitchFamily="49" charset="-122"/>
                <a:cs typeface="Times New Roman" panose="02020603050405020304" pitchFamily="18" charset="0"/>
              </a:rPr>
              <a:t>解：</a:t>
            </a:r>
            <a:r>
              <a:rPr lang="zh-CN" altLang="en-US" dirty="0">
                <a:solidFill>
                  <a:srgbClr val="0000FF"/>
                </a:solidFill>
                <a:ea typeface="楷体" panose="02010609060101010101" pitchFamily="49" charset="-122"/>
                <a:cs typeface="Times New Roman" panose="02020603050405020304" pitchFamily="18" charset="0"/>
              </a:rPr>
              <a:t>整数序列用数组</a:t>
            </a:r>
            <a:r>
              <a:rPr lang="en-US" altLang="zh-CN" i="1" dirty="0">
                <a:solidFill>
                  <a:srgbClr val="0000FF"/>
                </a:solidFill>
                <a:ea typeface="楷体" panose="02010609060101010101" pitchFamily="49" charset="-122"/>
                <a:cs typeface="Times New Roman" panose="02020603050405020304" pitchFamily="18" charset="0"/>
              </a:rPr>
              <a:t>a</a:t>
            </a:r>
            <a:r>
              <a:rPr lang="zh-CN" altLang="en-US" dirty="0" smtClean="0">
                <a:solidFill>
                  <a:srgbClr val="0000FF"/>
                </a:solidFill>
                <a:ea typeface="楷体" panose="02010609060101010101" pitchFamily="49" charset="-122"/>
                <a:cs typeface="Times New Roman" panose="02020603050405020304" pitchFamily="18" charset="0"/>
              </a:rPr>
              <a:t>表示，前</a:t>
            </a:r>
            <a:r>
              <a:rPr lang="en-US" altLang="zh-CN" i="1" dirty="0" err="1" smtClean="0">
                <a:solidFill>
                  <a:srgbClr val="0000FF"/>
                </a:solidFill>
                <a:ea typeface="楷体" panose="02010609060101010101" pitchFamily="49" charset="-122"/>
                <a:cs typeface="Times New Roman" panose="02020603050405020304" pitchFamily="18" charset="0"/>
              </a:rPr>
              <a:t>i</a:t>
            </a:r>
            <a:r>
              <a:rPr lang="zh-CN" altLang="en-US" dirty="0">
                <a:solidFill>
                  <a:srgbClr val="0000FF"/>
                </a:solidFill>
                <a:ea typeface="楷体" panose="02010609060101010101" pitchFamily="49" charset="-122"/>
                <a:cs typeface="Times New Roman" panose="02020603050405020304" pitchFamily="18" charset="0"/>
              </a:rPr>
              <a:t>（</a:t>
            </a:r>
            <a:r>
              <a:rPr lang="en-US" altLang="zh-CN" dirty="0" err="1">
                <a:solidFill>
                  <a:srgbClr val="0000FF"/>
                </a:solidFill>
                <a:ea typeface="楷体" panose="02010609060101010101" pitchFamily="49" charset="-122"/>
                <a:cs typeface="Times New Roman" panose="02020603050405020304" pitchFamily="18" charset="0"/>
              </a:rPr>
              <a:t>1</a:t>
            </a:r>
            <a:r>
              <a:rPr lang="en-US" altLang="zh-CN" dirty="0" err="1">
                <a:solidFill>
                  <a:srgbClr val="0000FF"/>
                </a:solidFill>
                <a:latin typeface="+mj-ea"/>
                <a:ea typeface="+mj-ea"/>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i</a:t>
            </a:r>
            <a:r>
              <a:rPr lang="en-US" altLang="zh-CN" dirty="0" err="1">
                <a:solidFill>
                  <a:srgbClr val="0000FF"/>
                </a:solidFill>
                <a:latin typeface="+mn-ea"/>
                <a:ea typeface="+mn-ea"/>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）个</a:t>
            </a:r>
            <a:r>
              <a:rPr lang="zh-CN" altLang="en-US" dirty="0" smtClean="0">
                <a:solidFill>
                  <a:srgbClr val="0000FF"/>
                </a:solidFill>
                <a:ea typeface="楷体" panose="02010609060101010101" pitchFamily="49" charset="-122"/>
                <a:cs typeface="Times New Roman" panose="02020603050405020304" pitchFamily="18" charset="0"/>
              </a:rPr>
              <a:t>元素为</a:t>
            </a:r>
            <a:r>
              <a:rPr lang="en-US" altLang="zh-CN" i="1" dirty="0" smtClean="0">
                <a:solidFill>
                  <a:srgbClr val="0000FF"/>
                </a:solidFill>
                <a:ea typeface="楷体" panose="02010609060101010101" pitchFamily="49" charset="-122"/>
                <a:cs typeface="Times New Roman" panose="02020603050405020304" pitchFamily="18" charset="0"/>
              </a:rPr>
              <a:t>a</a:t>
            </a:r>
            <a:r>
              <a:rPr lang="en-US" altLang="zh-CN" dirty="0" smtClean="0">
                <a:solidFill>
                  <a:srgbClr val="0000FF"/>
                </a:solidFill>
                <a:ea typeface="楷体" panose="02010609060101010101" pitchFamily="49" charset="-122"/>
                <a:cs typeface="Times New Roman" panose="02020603050405020304" pitchFamily="18" charset="0"/>
              </a:rPr>
              <a:t>[0..</a:t>
            </a:r>
            <a:r>
              <a:rPr lang="en-US" altLang="zh-CN" i="1" dirty="0" smtClean="0">
                <a:solidFill>
                  <a:srgbClr val="0000FF"/>
                </a:solidFill>
                <a:ea typeface="楷体" panose="02010609060101010101" pitchFamily="49" charset="-122"/>
                <a:cs typeface="Times New Roman" panose="02020603050405020304" pitchFamily="18" charset="0"/>
              </a:rPr>
              <a:t>i</a:t>
            </a:r>
            <a:r>
              <a:rPr lang="en-US" altLang="zh-CN" dirty="0" smtClean="0">
                <a:solidFill>
                  <a:srgbClr val="0000FF"/>
                </a:solidFill>
                <a:latin typeface="+mj-ea"/>
                <a:ea typeface="+mj-ea"/>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1</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201734" name="Text Box 6"/>
          <p:cNvSpPr txBox="1">
            <a:spLocks noChangeArrowheads="1"/>
          </p:cNvSpPr>
          <p:nvPr/>
        </p:nvSpPr>
        <p:spPr bwMode="auto">
          <a:xfrm>
            <a:off x="1907704" y="3313417"/>
            <a:ext cx="4957772" cy="3091579"/>
          </a:xfrm>
          <a:prstGeom prst="rect">
            <a:avLst/>
          </a:prstGeom>
        </p:spPr>
        <p:style>
          <a:lnRef idx="1">
            <a:schemeClr val="accent2"/>
          </a:lnRef>
          <a:fillRef idx="2">
            <a:schemeClr val="accent2"/>
          </a:fillRef>
          <a:effectRef idx="1">
            <a:schemeClr val="accent2"/>
          </a:effectRef>
          <a:fontRef idx="minor">
            <a:schemeClr val="dk1"/>
          </a:fontRef>
        </p:style>
        <p:txBody>
          <a:bodyPr wrap="square" lIns="180000" tIns="144000" rIns="180000" bIns="144000">
            <a:spAutoFit/>
          </a:bodyPr>
          <a:lstStyle/>
          <a:p>
            <a:pPr marL="457200" indent="-457200" algn="l"/>
            <a:r>
              <a:rPr lang="en-US" altLang="zh-CN" sz="2000" dirty="0" err="1">
                <a:solidFill>
                  <a:srgbClr val="0033CC"/>
                </a:solidFill>
                <a:latin typeface="Times New Roman" panose="02020603050405020304" pitchFamily="18" charset="0"/>
                <a:cs typeface="Times New Roman" panose="02020603050405020304" pitchFamily="18" charset="0"/>
              </a:rPr>
              <a:t>int</a:t>
            </a:r>
            <a:r>
              <a:rPr lang="en-US" altLang="zh-CN" sz="2000" dirty="0">
                <a:solidFill>
                  <a:srgbClr val="0033CC"/>
                </a:solidFill>
                <a:latin typeface="Times New Roman" panose="02020603050405020304" pitchFamily="18" charset="0"/>
                <a:cs typeface="Times New Roman" panose="02020603050405020304" pitchFamily="18" charset="0"/>
              </a:rPr>
              <a:t> fun(</a:t>
            </a:r>
            <a:r>
              <a:rPr lang="en-US" altLang="zh-CN" sz="2000" dirty="0" err="1">
                <a:solidFill>
                  <a:srgbClr val="0033CC"/>
                </a:solidFill>
                <a:latin typeface="Times New Roman" panose="02020603050405020304" pitchFamily="18" charset="0"/>
                <a:cs typeface="Times New Roman" panose="02020603050405020304" pitchFamily="18" charset="0"/>
              </a:rPr>
              <a:t>int</a:t>
            </a:r>
            <a:r>
              <a:rPr lang="en-US" altLang="zh-CN" sz="2000" dirty="0">
                <a:solidFill>
                  <a:srgbClr val="0033CC"/>
                </a:solidFill>
                <a:latin typeface="Times New Roman" panose="02020603050405020304" pitchFamily="18" charset="0"/>
                <a:cs typeface="Times New Roman" panose="02020603050405020304" pitchFamily="18" charset="0"/>
              </a:rPr>
              <a:t> </a:t>
            </a:r>
            <a:r>
              <a:rPr lang="en-US" altLang="zh-CN" sz="2000">
                <a:solidFill>
                  <a:srgbClr val="0033CC"/>
                </a:solidFill>
                <a:latin typeface="Times New Roman" panose="02020603050405020304" pitchFamily="18" charset="0"/>
                <a:cs typeface="Times New Roman" panose="02020603050405020304" pitchFamily="18" charset="0"/>
              </a:rPr>
              <a:t>a</a:t>
            </a:r>
            <a:r>
              <a:rPr lang="en-US" altLang="zh-CN" sz="2000" smtClean="0">
                <a:solidFill>
                  <a:srgbClr val="0033CC"/>
                </a:solidFill>
                <a:latin typeface="Times New Roman" panose="02020603050405020304" pitchFamily="18" charset="0"/>
                <a:cs typeface="Times New Roman" panose="02020603050405020304" pitchFamily="18" charset="0"/>
              </a:rPr>
              <a:t>[]</a:t>
            </a:r>
            <a:r>
              <a:rPr lang="zh-CN" altLang="en-US" sz="2000" smtClean="0">
                <a:solidFill>
                  <a:srgbClr val="0033CC"/>
                </a:solidFill>
                <a:latin typeface="Times New Roman" panose="02020603050405020304" pitchFamily="18" charset="0"/>
                <a:cs typeface="Times New Roman" panose="02020603050405020304" pitchFamily="18" charset="0"/>
              </a:rPr>
              <a:t>，</a:t>
            </a:r>
            <a:r>
              <a:rPr lang="en-US" altLang="zh-CN" sz="2000" smtClean="0">
                <a:solidFill>
                  <a:srgbClr val="0033CC"/>
                </a:solidFill>
                <a:latin typeface="Times New Roman" panose="02020603050405020304" pitchFamily="18" charset="0"/>
                <a:cs typeface="Times New Roman" panose="02020603050405020304" pitchFamily="18" charset="0"/>
              </a:rPr>
              <a:t>int n</a:t>
            </a:r>
            <a:r>
              <a:rPr lang="zh-CN" altLang="en-US" sz="2000" smtClean="0">
                <a:solidFill>
                  <a:srgbClr val="0033CC"/>
                </a:solidFill>
                <a:latin typeface="Times New Roman" panose="02020603050405020304" pitchFamily="18" charset="0"/>
                <a:cs typeface="Times New Roman" panose="02020603050405020304" pitchFamily="18" charset="0"/>
              </a:rPr>
              <a:t>，</a:t>
            </a:r>
            <a:r>
              <a:rPr lang="en-US" altLang="zh-CN" sz="2000" smtClean="0">
                <a:solidFill>
                  <a:srgbClr val="FF00FF"/>
                </a:solidFill>
                <a:latin typeface="Times New Roman" panose="02020603050405020304" pitchFamily="18" charset="0"/>
                <a:cs typeface="Times New Roman" panose="02020603050405020304" pitchFamily="18" charset="0"/>
              </a:rPr>
              <a:t>int </a:t>
            </a:r>
            <a:r>
              <a:rPr lang="en-US" altLang="zh-CN" sz="2000" dirty="0" err="1">
                <a:solidFill>
                  <a:srgbClr val="FF00FF"/>
                </a:solidFill>
                <a:latin typeface="Times New Roman" panose="02020603050405020304" pitchFamily="18" charset="0"/>
                <a:cs typeface="Times New Roman" panose="02020603050405020304" pitchFamily="18" charset="0"/>
              </a:rPr>
              <a:t>i</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l"/>
            <a:r>
              <a:rPr lang="en-US" altLang="zh-CN" sz="2000" dirty="0">
                <a:solidFill>
                  <a:srgbClr val="0033CC"/>
                </a:solidFill>
                <a:latin typeface="Times New Roman" panose="02020603050405020304" pitchFamily="18" charset="0"/>
                <a:cs typeface="Times New Roman" panose="02020603050405020304" pitchFamily="18" charset="0"/>
              </a:rPr>
              <a:t>{	</a:t>
            </a:r>
            <a:r>
              <a:rPr lang="en-US" altLang="zh-CN" sz="2000" err="1">
                <a:solidFill>
                  <a:srgbClr val="0033CC"/>
                </a:solidFill>
                <a:latin typeface="Times New Roman" panose="02020603050405020304" pitchFamily="18" charset="0"/>
                <a:cs typeface="Times New Roman" panose="02020603050405020304" pitchFamily="18" charset="0"/>
              </a:rPr>
              <a:t>int</a:t>
            </a:r>
            <a:r>
              <a:rPr lang="en-US" altLang="zh-CN" sz="2000">
                <a:solidFill>
                  <a:srgbClr val="0033CC"/>
                </a:solidFill>
                <a:latin typeface="Times New Roman" panose="02020603050405020304" pitchFamily="18" charset="0"/>
                <a:cs typeface="Times New Roman" panose="02020603050405020304" pitchFamily="18" charset="0"/>
              </a:rPr>
              <a:t> </a:t>
            </a:r>
            <a:r>
              <a:rPr lang="en-US" altLang="zh-CN" sz="2000" smtClean="0">
                <a:solidFill>
                  <a:srgbClr val="0033CC"/>
                </a:solidFill>
                <a:latin typeface="Times New Roman" panose="02020603050405020304" pitchFamily="18" charset="0"/>
                <a:cs typeface="Times New Roman" panose="02020603050405020304" pitchFamily="18" charset="0"/>
              </a:rPr>
              <a:t>j</a:t>
            </a:r>
            <a:r>
              <a:rPr lang="zh-CN" altLang="en-US" sz="2000" smtClean="0">
                <a:solidFill>
                  <a:srgbClr val="0033CC"/>
                </a:solidFill>
                <a:latin typeface="Times New Roman" panose="02020603050405020304" pitchFamily="18" charset="0"/>
                <a:cs typeface="Times New Roman" panose="02020603050405020304" pitchFamily="18" charset="0"/>
              </a:rPr>
              <a:t>，</a:t>
            </a:r>
            <a:r>
              <a:rPr lang="en-US" altLang="zh-CN" sz="2000" smtClean="0">
                <a:solidFill>
                  <a:srgbClr val="0033CC"/>
                </a:solidFill>
                <a:latin typeface="Times New Roman" panose="02020603050405020304" pitchFamily="18" charset="0"/>
                <a:cs typeface="Times New Roman" panose="02020603050405020304" pitchFamily="18" charset="0"/>
              </a:rPr>
              <a:t>max=a[0</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l"/>
            <a:r>
              <a:rPr lang="en-US" altLang="zh-CN" sz="2000" dirty="0">
                <a:solidFill>
                  <a:srgbClr val="0033CC"/>
                </a:solidFill>
                <a:latin typeface="Times New Roman" panose="02020603050405020304" pitchFamily="18" charset="0"/>
                <a:cs typeface="Times New Roman" panose="02020603050405020304" pitchFamily="18" charset="0"/>
              </a:rPr>
              <a:t>	for (j=</a:t>
            </a:r>
            <a:r>
              <a:rPr lang="en-US" altLang="zh-CN" sz="2000" dirty="0" err="1">
                <a:solidFill>
                  <a:srgbClr val="0033CC"/>
                </a:solidFill>
                <a:latin typeface="Times New Roman" panose="02020603050405020304" pitchFamily="18" charset="0"/>
                <a:cs typeface="Times New Roman" panose="02020603050405020304" pitchFamily="18" charset="0"/>
              </a:rPr>
              <a:t>1;j</a:t>
            </a:r>
            <a:r>
              <a:rPr lang="en-US" altLang="zh-CN" sz="2000" dirty="0">
                <a:solidFill>
                  <a:srgbClr val="0033CC"/>
                </a:solidFill>
                <a:latin typeface="Times New Roman" panose="02020603050405020304" pitchFamily="18" charset="0"/>
                <a:cs typeface="Times New Roman" panose="02020603050405020304" pitchFamily="18" charset="0"/>
              </a:rPr>
              <a:t>&lt;=</a:t>
            </a:r>
            <a:r>
              <a:rPr lang="en-US" altLang="zh-CN" sz="2000" dirty="0" err="1">
                <a:solidFill>
                  <a:srgbClr val="0033CC"/>
                </a:solidFill>
                <a:latin typeface="Times New Roman" panose="02020603050405020304" pitchFamily="18" charset="0"/>
                <a:cs typeface="Times New Roman" panose="02020603050405020304" pitchFamily="18" charset="0"/>
              </a:rPr>
              <a:t>i-1;j</a:t>
            </a:r>
            <a:r>
              <a:rPr lang="en-US" altLang="zh-CN" sz="2000" dirty="0">
                <a:solidFill>
                  <a:srgbClr val="0033CC"/>
                </a:solidFill>
                <a:latin typeface="Times New Roman" panose="02020603050405020304" pitchFamily="18" charset="0"/>
                <a:cs typeface="Times New Roman" panose="02020603050405020304" pitchFamily="18" charset="0"/>
              </a:rPr>
              <a:t>++)</a:t>
            </a:r>
          </a:p>
          <a:p>
            <a:pPr marL="457200" indent="-457200" algn="l"/>
            <a:r>
              <a:rPr lang="en-US" altLang="zh-CN" sz="2000" dirty="0">
                <a:solidFill>
                  <a:srgbClr val="0033CC"/>
                </a:solidFill>
                <a:latin typeface="Times New Roman" panose="02020603050405020304" pitchFamily="18" charset="0"/>
                <a:cs typeface="Times New Roman" panose="02020603050405020304" pitchFamily="18" charset="0"/>
              </a:rPr>
              <a:t>		if (a[j]&gt;max) max=a[j];</a:t>
            </a:r>
          </a:p>
          <a:p>
            <a:pPr marL="457200" indent="-457200" algn="l"/>
            <a:r>
              <a:rPr lang="en-US" altLang="zh-CN" sz="2000" dirty="0">
                <a:solidFill>
                  <a:srgbClr val="0033CC"/>
                </a:solidFill>
                <a:latin typeface="Times New Roman" panose="02020603050405020304" pitchFamily="18" charset="0"/>
                <a:cs typeface="Times New Roman" panose="02020603050405020304" pitchFamily="18" charset="0"/>
              </a:rPr>
              <a:t>	return(max);</a:t>
            </a:r>
          </a:p>
          <a:p>
            <a:pPr marL="457200" indent="-457200" algn="l"/>
            <a:r>
              <a:rPr lang="en-US" altLang="zh-CN" sz="2000" dirty="0">
                <a:solidFill>
                  <a:srgbClr val="0033CC"/>
                </a:solidFill>
                <a:latin typeface="Times New Roman" panose="02020603050405020304" pitchFamily="18" charset="0"/>
                <a:cs typeface="Times New Roman" panose="02020603050405020304" pitchFamily="18" charset="0"/>
              </a:rPr>
              <a:t>}</a:t>
            </a: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28596" y="285728"/>
            <a:ext cx="8286808" cy="1532727"/>
          </a:xfrm>
          <a:prstGeom prst="rect">
            <a:avLst/>
          </a:prstGeom>
          <a:noFill/>
          <a:ln w="9525" algn="ctr">
            <a:noFill/>
            <a:miter lim="800000"/>
          </a:ln>
          <a:effectLst/>
        </p:spPr>
        <p:txBody>
          <a:bodyPr wrap="square">
            <a:spAutoFit/>
          </a:bodyPr>
          <a:lstStyle/>
          <a:p>
            <a:pPr algn="l">
              <a:lnSpc>
                <a:spcPct val="130000"/>
              </a:lnSpc>
            </a:pPr>
            <a:r>
              <a:rPr lang="zh-CN" altLang="en-US" dirty="0">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解：</a:t>
            </a:r>
            <a:r>
              <a:rPr lang="en-US" altLang="zh-CN" i="1" dirty="0" err="1" smtClean="0">
                <a:solidFill>
                  <a:srgbClr val="0000FF"/>
                </a:solidFill>
                <a:ea typeface="楷体" panose="02010609060101010101" pitchFamily="49" charset="-122"/>
                <a:cs typeface="Times New Roman" panose="02020603050405020304" pitchFamily="18" charset="0"/>
              </a:rPr>
              <a:t>i</a:t>
            </a:r>
            <a:r>
              <a:rPr lang="zh-CN" altLang="en-US" dirty="0">
                <a:solidFill>
                  <a:srgbClr val="0000FF"/>
                </a:solidFill>
                <a:ea typeface="楷体" panose="02010609060101010101" pitchFamily="49" charset="-122"/>
                <a:cs typeface="Times New Roman" panose="02020603050405020304" pitchFamily="18" charset="0"/>
              </a:rPr>
              <a:t>的取值范围为</a:t>
            </a:r>
            <a:r>
              <a:rPr lang="en-US" altLang="zh-CN" dirty="0">
                <a:solidFill>
                  <a:srgbClr val="0000FF"/>
                </a:solidFill>
                <a:ea typeface="楷体" panose="02010609060101010101" pitchFamily="49" charset="-122"/>
                <a:cs typeface="Times New Roman" panose="02020603050405020304" pitchFamily="18" charset="0"/>
              </a:rPr>
              <a:t>1</a:t>
            </a:r>
            <a:r>
              <a:rPr lang="zh-CN" altLang="en-US" dirty="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zh-CN" altLang="en-US" dirty="0" smtClean="0">
                <a:solidFill>
                  <a:srgbClr val="0000FF"/>
                </a:solidFill>
                <a:ea typeface="楷体" panose="02010609060101010101" pitchFamily="49" charset="-122"/>
                <a:cs typeface="Times New Roman" panose="02020603050405020304" pitchFamily="18" charset="0"/>
              </a:rPr>
              <a:t>（共</a:t>
            </a:r>
            <a:r>
              <a:rPr lang="en-US" altLang="zh-CN" i="1" dirty="0" smtClean="0">
                <a:solidFill>
                  <a:srgbClr val="0000FF"/>
                </a:solidFill>
                <a:ea typeface="楷体" panose="02010609060101010101" pitchFamily="49" charset="-122"/>
                <a:cs typeface="Times New Roman" panose="02020603050405020304" pitchFamily="18" charset="0"/>
              </a:rPr>
              <a:t>n</a:t>
            </a:r>
            <a:r>
              <a:rPr lang="zh-CN" altLang="en-US" dirty="0" smtClean="0">
                <a:solidFill>
                  <a:srgbClr val="0000FF"/>
                </a:solidFill>
                <a:ea typeface="楷体" panose="02010609060101010101" pitchFamily="49" charset="-122"/>
                <a:cs typeface="Times New Roman" panose="02020603050405020304" pitchFamily="18" charset="0"/>
              </a:rPr>
              <a:t>种情况），对于</a:t>
            </a:r>
            <a:r>
              <a:rPr lang="zh-CN" altLang="en-US" dirty="0">
                <a:solidFill>
                  <a:srgbClr val="0000FF"/>
                </a:solidFill>
                <a:ea typeface="楷体" panose="02010609060101010101" pitchFamily="49" charset="-122"/>
                <a:cs typeface="Times New Roman" panose="02020603050405020304" pitchFamily="18" charset="0"/>
              </a:rPr>
              <a:t>求前</a:t>
            </a:r>
            <a:r>
              <a:rPr lang="en-US" altLang="zh-CN" i="1" dirty="0" err="1">
                <a:solidFill>
                  <a:srgbClr val="0000FF"/>
                </a:solidFill>
                <a:ea typeface="楷体" panose="02010609060101010101" pitchFamily="49" charset="-122"/>
                <a:cs typeface="Times New Roman" panose="02020603050405020304" pitchFamily="18" charset="0"/>
              </a:rPr>
              <a:t>i</a:t>
            </a:r>
            <a:r>
              <a:rPr lang="zh-CN" altLang="en-US" dirty="0">
                <a:solidFill>
                  <a:srgbClr val="0000FF"/>
                </a:solidFill>
                <a:ea typeface="楷体" panose="02010609060101010101" pitchFamily="49" charset="-122"/>
                <a:cs typeface="Times New Roman" panose="02020603050405020304" pitchFamily="18" charset="0"/>
              </a:rPr>
              <a:t>个元素的最大值</a:t>
            </a:r>
            <a:r>
              <a:rPr lang="zh-CN" altLang="en-US" dirty="0" smtClean="0">
                <a:solidFill>
                  <a:srgbClr val="0000FF"/>
                </a:solidFill>
                <a:ea typeface="楷体" panose="02010609060101010101" pitchFamily="49" charset="-122"/>
                <a:cs typeface="Times New Roman" panose="02020603050405020304" pitchFamily="18" charset="0"/>
              </a:rPr>
              <a:t>时，需要</a:t>
            </a:r>
            <a:r>
              <a:rPr lang="zh-CN" altLang="en-US" dirty="0">
                <a:solidFill>
                  <a:srgbClr val="0000FF"/>
                </a:solidFill>
                <a:ea typeface="楷体" panose="02010609060101010101" pitchFamily="49" charset="-122"/>
                <a:cs typeface="Times New Roman" panose="02020603050405020304" pitchFamily="18" charset="0"/>
              </a:rPr>
              <a:t>元素</a:t>
            </a:r>
            <a:r>
              <a:rPr lang="zh-CN" altLang="en-US" dirty="0" smtClean="0">
                <a:solidFill>
                  <a:srgbClr val="0000FF"/>
                </a:solidFill>
                <a:ea typeface="楷体" panose="02010609060101010101" pitchFamily="49" charset="-122"/>
                <a:cs typeface="Times New Roman" panose="02020603050405020304" pitchFamily="18" charset="0"/>
              </a:rPr>
              <a:t>比较</a:t>
            </a:r>
            <a:r>
              <a:rPr lang="en-US" altLang="zh-CN" i="1" dirty="0" smtClean="0">
                <a:solidFill>
                  <a:srgbClr val="0000FF"/>
                </a:solidFill>
                <a:ea typeface="楷体" panose="02010609060101010101" pitchFamily="49" charset="-122"/>
                <a:cs typeface="Times New Roman" panose="02020603050405020304" pitchFamily="18" charset="0"/>
              </a:rPr>
              <a:t>i</a:t>
            </a:r>
            <a:r>
              <a:rPr lang="en-US" altLang="zh-CN" dirty="0" smtClean="0">
                <a:solidFill>
                  <a:srgbClr val="0000FF"/>
                </a:solidFill>
                <a:latin typeface="+mn-ea"/>
                <a:ea typeface="+mn-ea"/>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1</a:t>
            </a:r>
            <a:r>
              <a:rPr lang="zh-CN" altLang="en-US" dirty="0">
                <a:solidFill>
                  <a:srgbClr val="0000FF"/>
                </a:solidFill>
                <a:ea typeface="楷体" panose="02010609060101010101" pitchFamily="49" charset="-122"/>
                <a:cs typeface="Times New Roman" panose="02020603050405020304" pitchFamily="18" charset="0"/>
              </a:rPr>
              <a:t>次。在等</a:t>
            </a:r>
            <a:r>
              <a:rPr lang="zh-CN" altLang="en-US" dirty="0" smtClean="0">
                <a:solidFill>
                  <a:srgbClr val="0000FF"/>
                </a:solidFill>
                <a:ea typeface="楷体" panose="02010609060101010101" pitchFamily="49" charset="-122"/>
                <a:cs typeface="Times New Roman" panose="02020603050405020304" pitchFamily="18" charset="0"/>
              </a:rPr>
              <a:t>概率情况（每种情况的概率为</a:t>
            </a:r>
            <a:r>
              <a:rPr lang="en-US" altLang="zh-CN" dirty="0" smtClean="0">
                <a:solidFill>
                  <a:srgbClr val="0000FF"/>
                </a:solidFill>
                <a:ea typeface="楷体" panose="02010609060101010101" pitchFamily="49" charset="-122"/>
                <a:cs typeface="Times New Roman" panose="02020603050405020304" pitchFamily="18" charset="0"/>
              </a:rPr>
              <a:t>1/</a:t>
            </a:r>
            <a:r>
              <a:rPr lang="en-US" altLang="zh-CN" i="1" dirty="0" smtClean="0">
                <a:solidFill>
                  <a:srgbClr val="0000FF"/>
                </a:solidFill>
                <a:ea typeface="楷体" panose="02010609060101010101" pitchFamily="49" charset="-122"/>
                <a:cs typeface="Times New Roman" panose="02020603050405020304" pitchFamily="18" charset="0"/>
              </a:rPr>
              <a:t>n</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204806" name="Rectangle 6"/>
          <p:cNvSpPr>
            <a:spLocks noChangeArrowheads="1"/>
          </p:cNvSpPr>
          <p:nvPr/>
        </p:nvSpPr>
        <p:spPr bwMode="auto">
          <a:xfrm>
            <a:off x="0" y="3214688"/>
            <a:ext cx="9144000" cy="0"/>
          </a:xfrm>
          <a:prstGeom prst="rect">
            <a:avLst/>
          </a:prstGeom>
          <a:noFill/>
          <a:ln w="9525" algn="ctr">
            <a:noFill/>
            <a:miter lim="800000"/>
          </a:ln>
          <a:effectLst/>
        </p:spPr>
        <p:txBody>
          <a:bodyPr wrap="none" anchor="ctr">
            <a:spAutoFit/>
          </a:bodyPr>
          <a:lstStyle/>
          <a:p>
            <a:endParaRPr lang="zh-CN" altLang="en-US"/>
          </a:p>
        </p:txBody>
      </p:sp>
      <p:sp>
        <p:nvSpPr>
          <p:cNvPr id="204808" name="Rectangle 8"/>
          <p:cNvSpPr>
            <a:spLocks noChangeArrowheads="1"/>
          </p:cNvSpPr>
          <p:nvPr/>
        </p:nvSpPr>
        <p:spPr bwMode="auto">
          <a:xfrm>
            <a:off x="0" y="3214688"/>
            <a:ext cx="9144000" cy="0"/>
          </a:xfrm>
          <a:prstGeom prst="rect">
            <a:avLst/>
          </a:prstGeom>
          <a:noFill/>
          <a:ln w="9525" algn="ctr">
            <a:noFill/>
            <a:miter lim="800000"/>
          </a:ln>
          <a:effectLst/>
        </p:spPr>
        <p:txBody>
          <a:bodyPr wrap="none" anchor="ctr">
            <a:spAutoFit/>
          </a:bodyPr>
          <a:lstStyle/>
          <a:p>
            <a:endParaRPr lang="zh-CN" altLang="en-US"/>
          </a:p>
        </p:txBody>
      </p:sp>
      <p:sp>
        <p:nvSpPr>
          <p:cNvPr id="204811" name="Rectangle 11"/>
          <p:cNvSpPr>
            <a:spLocks noChangeArrowheads="1"/>
          </p:cNvSpPr>
          <p:nvPr/>
        </p:nvSpPr>
        <p:spPr bwMode="auto">
          <a:xfrm>
            <a:off x="0" y="3271838"/>
            <a:ext cx="9144000" cy="0"/>
          </a:xfrm>
          <a:prstGeom prst="rect">
            <a:avLst/>
          </a:prstGeom>
          <a:noFill/>
          <a:ln w="9525" algn="ctr">
            <a:noFill/>
            <a:miter lim="800000"/>
          </a:ln>
          <a:effectLst/>
        </p:spPr>
        <p:txBody>
          <a:bodyPr wrap="none" anchor="ctr">
            <a:spAutoFit/>
          </a:bodyPr>
          <a:lstStyle/>
          <a:p>
            <a:endParaRPr lang="zh-CN" altLang="en-US"/>
          </a:p>
        </p:txBody>
      </p:sp>
      <p:sp>
        <p:nvSpPr>
          <p:cNvPr id="204813" name="Text Box 13"/>
          <p:cNvSpPr txBox="1">
            <a:spLocks noChangeArrowheads="1"/>
          </p:cNvSpPr>
          <p:nvPr/>
        </p:nvSpPr>
        <p:spPr bwMode="auto">
          <a:xfrm>
            <a:off x="785786" y="3687079"/>
            <a:ext cx="7200900" cy="1384995"/>
          </a:xfrm>
          <a:prstGeom prst="rect">
            <a:avLst/>
          </a:prstGeom>
          <a:noFill/>
          <a:ln w="19050" algn="ctr">
            <a:noFill/>
            <a:miter lim="800000"/>
          </a:ln>
          <a:effectLst/>
        </p:spPr>
        <p:txBody>
          <a:bodyPr>
            <a:spAutoFit/>
          </a:bodyPr>
          <a:lstStyle/>
          <a:p>
            <a:pPr algn="l">
              <a:lnSpc>
                <a:spcPct val="150000"/>
              </a:lnSpc>
            </a:pPr>
            <a:r>
              <a:rPr lang="zh-CN" altLang="en-US" dirty="0">
                <a:solidFill>
                  <a:srgbClr val="0000FF"/>
                </a:solidFill>
                <a:ea typeface="楷体" panose="02010609060101010101" pitchFamily="49" charset="-122"/>
                <a:cs typeface="Times New Roman" panose="02020603050405020304" pitchFamily="18" charset="0"/>
              </a:rPr>
              <a:t>该算法的</a:t>
            </a:r>
            <a:r>
              <a:rPr lang="zh-CN" altLang="en-US" dirty="0">
                <a:solidFill>
                  <a:srgbClr val="FF00FF"/>
                </a:solidFill>
                <a:ea typeface="楷体" panose="02010609060101010101" pitchFamily="49" charset="-122"/>
                <a:cs typeface="Times New Roman" panose="02020603050405020304" pitchFamily="18" charset="0"/>
              </a:rPr>
              <a:t>最坏复杂度</a:t>
            </a:r>
            <a:r>
              <a:rPr lang="zh-CN" altLang="en-US" dirty="0">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W</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)=O(</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（当</a:t>
            </a:r>
            <a:r>
              <a:rPr lang="en-US" altLang="zh-CN" i="1" dirty="0" err="1">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n</a:t>
            </a:r>
            <a:r>
              <a:rPr lang="zh-CN" altLang="en-US" dirty="0">
                <a:solidFill>
                  <a:srgbClr val="0000FF"/>
                </a:solidFill>
                <a:ea typeface="楷体" panose="02010609060101010101" pitchFamily="49" charset="-122"/>
                <a:cs typeface="Times New Roman" panose="02020603050405020304" pitchFamily="18" charset="0"/>
              </a:rPr>
              <a:t>时）</a:t>
            </a:r>
          </a:p>
          <a:p>
            <a:pPr algn="l">
              <a:lnSpc>
                <a:spcPct val="150000"/>
              </a:lnSpc>
            </a:pPr>
            <a:r>
              <a:rPr lang="zh-CN" altLang="en-US" dirty="0">
                <a:solidFill>
                  <a:srgbClr val="0000FF"/>
                </a:solidFill>
                <a:ea typeface="楷体" panose="02010609060101010101" pitchFamily="49" charset="-122"/>
                <a:cs typeface="Times New Roman" panose="02020603050405020304" pitchFamily="18" charset="0"/>
              </a:rPr>
              <a:t>该算法的</a:t>
            </a:r>
            <a:r>
              <a:rPr lang="zh-CN" altLang="en-US" dirty="0">
                <a:solidFill>
                  <a:srgbClr val="FF00FF"/>
                </a:solidFill>
                <a:ea typeface="楷体" panose="02010609060101010101" pitchFamily="49" charset="-122"/>
                <a:cs typeface="Times New Roman" panose="02020603050405020304" pitchFamily="18" charset="0"/>
              </a:rPr>
              <a:t>最好复杂度</a:t>
            </a:r>
            <a:r>
              <a:rPr lang="zh-CN" altLang="en-US" dirty="0">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B</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a:solidFill>
                  <a:srgbClr val="0000FF"/>
                </a:solidFill>
                <a:ea typeface="楷体" panose="02010609060101010101" pitchFamily="49" charset="-122"/>
                <a:cs typeface="Times New Roman" panose="02020603050405020304" pitchFamily="18" charset="0"/>
              </a:rPr>
              <a:t>n</a:t>
            </a:r>
            <a:r>
              <a:rPr lang="en-US" altLang="zh-CN" dirty="0">
                <a:solidFill>
                  <a:srgbClr val="0000FF"/>
                </a:solidFill>
                <a:ea typeface="楷体" panose="02010609060101010101" pitchFamily="49" charset="-122"/>
                <a:cs typeface="Times New Roman" panose="02020603050405020304" pitchFamily="18" charset="0"/>
              </a:rPr>
              <a:t>)=O(1)</a:t>
            </a:r>
            <a:r>
              <a:rPr lang="zh-CN" altLang="en-US" dirty="0">
                <a:solidFill>
                  <a:srgbClr val="0000FF"/>
                </a:solidFill>
                <a:ea typeface="楷体" panose="02010609060101010101" pitchFamily="49" charset="-122"/>
                <a:cs typeface="Times New Roman" panose="02020603050405020304" pitchFamily="18" charset="0"/>
              </a:rPr>
              <a:t>（当</a:t>
            </a:r>
            <a:r>
              <a:rPr lang="en-US" altLang="zh-CN" i="1" dirty="0" err="1">
                <a:solidFill>
                  <a:srgbClr val="0000FF"/>
                </a:solidFill>
                <a:ea typeface="楷体" panose="02010609060101010101" pitchFamily="49" charset="-122"/>
                <a:cs typeface="Times New Roman" panose="02020603050405020304" pitchFamily="18" charset="0"/>
              </a:rPr>
              <a:t>i</a:t>
            </a:r>
            <a:r>
              <a:rPr lang="en-US" altLang="zh-CN" dirty="0">
                <a:solidFill>
                  <a:srgbClr val="0000FF"/>
                </a:solidFill>
                <a:ea typeface="楷体" panose="02010609060101010101" pitchFamily="49" charset="-122"/>
                <a:cs typeface="Times New Roman" panose="02020603050405020304" pitchFamily="18" charset="0"/>
              </a:rPr>
              <a:t>=1</a:t>
            </a:r>
            <a:r>
              <a:rPr lang="zh-CN" altLang="en-US" dirty="0">
                <a:solidFill>
                  <a:srgbClr val="0000FF"/>
                </a:solidFill>
                <a:ea typeface="楷体" panose="02010609060101010101" pitchFamily="49" charset="-122"/>
                <a:cs typeface="Times New Roman" panose="02020603050405020304" pitchFamily="18" charset="0"/>
              </a:rPr>
              <a:t>时）</a:t>
            </a:r>
          </a:p>
        </p:txBody>
      </p:sp>
      <p:grpSp>
        <p:nvGrpSpPr>
          <p:cNvPr id="41" name="组合 40"/>
          <p:cNvGrpSpPr/>
          <p:nvPr/>
        </p:nvGrpSpPr>
        <p:grpSpPr>
          <a:xfrm>
            <a:off x="2000233" y="2928934"/>
            <a:ext cx="4065587" cy="498598"/>
            <a:chOff x="2000233" y="2928934"/>
            <a:chExt cx="4065587" cy="498598"/>
          </a:xfrm>
        </p:grpSpPr>
        <p:sp>
          <p:nvSpPr>
            <p:cNvPr id="204812" name="Text Box 12"/>
            <p:cNvSpPr txBox="1">
              <a:spLocks noChangeArrowheads="1"/>
            </p:cNvSpPr>
            <p:nvPr/>
          </p:nvSpPr>
          <p:spPr bwMode="auto">
            <a:xfrm>
              <a:off x="2000233" y="2928934"/>
              <a:ext cx="1500198" cy="498598"/>
            </a:xfrm>
            <a:prstGeom prst="rect">
              <a:avLst/>
            </a:prstGeom>
            <a:noFill/>
            <a:ln w="9525" algn="ctr">
              <a:noFill/>
              <a:miter lim="800000"/>
            </a:ln>
            <a:effectLst/>
          </p:spPr>
          <p:txBody>
            <a:bodyPr wrap="square">
              <a:spAutoFit/>
            </a:bodyPr>
            <a:lstStyle/>
            <a:p>
              <a:pPr algn="l"/>
              <a:r>
                <a:rPr lang="en-US" altLang="zh-CN" smtClean="0">
                  <a:solidFill>
                    <a:srgbClr val="0000FF"/>
                  </a:solidFill>
                </a:rPr>
                <a:t>= O(</a:t>
              </a:r>
              <a:r>
                <a:rPr lang="en-US" altLang="zh-CN" i="1" smtClean="0">
                  <a:solidFill>
                    <a:srgbClr val="0000FF"/>
                  </a:solidFill>
                </a:rPr>
                <a:t>n</a:t>
              </a:r>
              <a:r>
                <a:rPr lang="en-US" altLang="zh-CN" dirty="0">
                  <a:solidFill>
                    <a:srgbClr val="0000FF"/>
                  </a:solidFill>
                </a:rPr>
                <a:t>)</a:t>
              </a:r>
            </a:p>
          </p:txBody>
        </p:sp>
        <p:sp>
          <p:nvSpPr>
            <p:cNvPr id="204815" name="Line 15"/>
            <p:cNvSpPr>
              <a:spLocks noChangeShapeType="1"/>
            </p:cNvSpPr>
            <p:nvPr/>
          </p:nvSpPr>
          <p:spPr bwMode="auto">
            <a:xfrm flipH="1">
              <a:off x="3008295" y="3190871"/>
              <a:ext cx="503237" cy="0"/>
            </a:xfrm>
            <a:prstGeom prst="line">
              <a:avLst/>
            </a:prstGeom>
            <a:noFill/>
            <a:ln w="38100">
              <a:solidFill>
                <a:srgbClr val="6600CC"/>
              </a:solidFill>
              <a:round/>
              <a:tailEnd type="triangle" w="med" len="med"/>
            </a:ln>
            <a:effectLst/>
          </p:spPr>
          <p:txBody>
            <a:bodyPr wrap="none" anchor="ctr">
              <a:spAutoFit/>
            </a:bodyPr>
            <a:lstStyle/>
            <a:p>
              <a:endParaRPr lang="zh-CN" altLang="en-US"/>
            </a:p>
          </p:txBody>
        </p:sp>
        <p:sp>
          <p:nvSpPr>
            <p:cNvPr id="204816" name="Text Box 16"/>
            <p:cNvSpPr txBox="1">
              <a:spLocks noChangeArrowheads="1"/>
            </p:cNvSpPr>
            <p:nvPr/>
          </p:nvSpPr>
          <p:spPr bwMode="auto">
            <a:xfrm>
              <a:off x="3401995" y="2962271"/>
              <a:ext cx="2663825" cy="434350"/>
            </a:xfrm>
            <a:prstGeom prst="rect">
              <a:avLst/>
            </a:prstGeom>
            <a:noFill/>
            <a:ln w="19050" algn="ctr">
              <a:noFill/>
              <a:miter lim="800000"/>
            </a:ln>
            <a:effectLst/>
          </p:spPr>
          <p:txBody>
            <a:bodyPr>
              <a:spAutoFit/>
            </a:bodyPr>
            <a:lstStyle/>
            <a:p>
              <a:pPr algn="l"/>
              <a:r>
                <a:rPr lang="zh-CN" altLang="en-US" sz="2200" dirty="0">
                  <a:solidFill>
                    <a:srgbClr val="FF00FF"/>
                  </a:solidFill>
                  <a:ea typeface="楷体" panose="02010609060101010101" pitchFamily="49" charset="-122"/>
                  <a:cs typeface="Times New Roman" panose="02020603050405020304" pitchFamily="18" charset="0"/>
                </a:rPr>
                <a:t>平均时间复杂度</a:t>
              </a:r>
            </a:p>
          </p:txBody>
        </p:sp>
      </p:grpSp>
      <p:sp>
        <p:nvSpPr>
          <p:cNvPr id="5" name="幻灯片编号占位符 4"/>
          <p:cNvSpPr>
            <a:spLocks noGrp="1"/>
          </p:cNvSpPr>
          <p:nvPr>
            <p:ph type="sldNum" sz="quarter" idx="12"/>
          </p:nvPr>
        </p:nvSpPr>
        <p:spPr/>
        <p:txBody>
          <a:bodyPr/>
          <a:lstStyle/>
          <a:p>
            <a:fld id="{7AF016A1-9F15-429F-9EFD-84004B73C732}" type="slidenum">
              <a:rPr lang="en-US" altLang="zh-CN" smtClean="0"/>
              <a:t>73</a:t>
            </a:fld>
            <a:endParaRPr lang="en-US" altLang="zh-CN" dirty="0"/>
          </a:p>
        </p:txBody>
      </p:sp>
      <p:pic>
        <p:nvPicPr>
          <p:cNvPr id="2" name="图片 1"/>
          <p:cNvPicPr>
            <a:picLocks noChangeAspect="1"/>
          </p:cNvPicPr>
          <p:nvPr/>
        </p:nvPicPr>
        <p:blipFill>
          <a:blip r:embed="rId3"/>
          <a:stretch>
            <a:fillRect/>
          </a:stretch>
        </p:blipFill>
        <p:spPr>
          <a:xfrm>
            <a:off x="1409693" y="1752075"/>
            <a:ext cx="4181475" cy="102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信纸">
            <a:hlinkClick r:id="rId2" action="ppaction://hlinksldjump"/>
          </p:cNvPr>
          <p:cNvSpPr>
            <a:spLocks noChangeArrowheads="1"/>
          </p:cNvSpPr>
          <p:nvPr/>
        </p:nvSpPr>
        <p:spPr bwMode="auto">
          <a:xfrm>
            <a:off x="357158" y="500042"/>
            <a:ext cx="5643602" cy="584775"/>
          </a:xfrm>
          <a:prstGeom prst="rect">
            <a:avLst/>
          </a:prstGeom>
          <a:blipFill dpi="0" rotWithShape="1">
            <a:blip r:embed="rId3"/>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anose="02020603050405020304" pitchFamily="18" charset="0"/>
              </a:rPr>
              <a:t>2</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anose="02020603050405020304" pitchFamily="18" charset="0"/>
              </a:rPr>
              <a:t>）</a:t>
            </a: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anose="02020603050405020304" pitchFamily="18" charset="0"/>
              </a:rPr>
              <a:t>  </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anose="02020603050405020304" pitchFamily="18" charset="0"/>
              </a:rPr>
              <a:t>递归算法的时空复杂</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anose="02020603050405020304" pitchFamily="18" charset="0"/>
              </a:rPr>
              <a:t>度分析</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anose="02020603050405020304" pitchFamily="18" charset="0"/>
              </a:rPr>
              <a:t> </a:t>
            </a:r>
          </a:p>
        </p:txBody>
      </p:sp>
      <p:sp>
        <p:nvSpPr>
          <p:cNvPr id="7" name="TextBox 6"/>
          <p:cNvSpPr txBox="1"/>
          <p:nvPr/>
        </p:nvSpPr>
        <p:spPr>
          <a:xfrm>
            <a:off x="500034" y="1785926"/>
            <a:ext cx="6500858" cy="448969"/>
          </a:xfrm>
          <a:prstGeom prst="rect">
            <a:avLst/>
          </a:prstGeom>
          <a:noFill/>
        </p:spPr>
        <p:txBody>
          <a:bodyPr wrap="square" rtlCol="0">
            <a:spAutoFit/>
          </a:bodyPr>
          <a:lstStyle/>
          <a:p>
            <a:pPr algn="l"/>
            <a:r>
              <a:rPr lang="zh-CN" altLang="en-US" smtClean="0">
                <a:solidFill>
                  <a:srgbClr val="0000FF"/>
                </a:solidFill>
                <a:latin typeface="楷体" panose="02010609060101010101" pitchFamily="49" charset="-122"/>
                <a:ea typeface="楷体" panose="02010609060101010101" pitchFamily="49" charset="-122"/>
              </a:rPr>
              <a:t>递归算法是指算法中出现调用自己的成分。</a:t>
            </a:r>
            <a:endParaRPr lang="en-US" altLang="zh-CN" smtClean="0">
              <a:solidFill>
                <a:srgbClr val="0000FF"/>
              </a:solidFill>
              <a:latin typeface="楷体" panose="02010609060101010101" pitchFamily="49" charset="-122"/>
              <a:ea typeface="楷体" panose="02010609060101010101" pitchFamily="49" charset="-122"/>
            </a:endParaRPr>
          </a:p>
        </p:txBody>
      </p:sp>
      <p:sp>
        <p:nvSpPr>
          <p:cNvPr id="4" name="TextBox 3"/>
          <p:cNvSpPr txBox="1"/>
          <p:nvPr/>
        </p:nvSpPr>
        <p:spPr>
          <a:xfrm>
            <a:off x="500034" y="2500306"/>
            <a:ext cx="6858048" cy="10895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4"/>
              </a:buBlip>
            </a:pPr>
            <a:r>
              <a:rPr lang="zh-CN" altLang="en-US" smtClean="0">
                <a:solidFill>
                  <a:srgbClr val="0000FF"/>
                </a:solidFill>
                <a:latin typeface="楷体" panose="02010609060101010101" pitchFamily="49" charset="-122"/>
                <a:ea typeface="楷体" panose="02010609060101010101" pitchFamily="49" charset="-122"/>
              </a:rPr>
              <a:t>递归算法分析也称为</a:t>
            </a:r>
            <a:r>
              <a:rPr lang="zh-CN" altLang="en-US" smtClean="0">
                <a:solidFill>
                  <a:srgbClr val="FF0000"/>
                </a:solidFill>
                <a:latin typeface="楷体" panose="02010609060101010101" pitchFamily="49" charset="-122"/>
                <a:ea typeface="楷体" panose="02010609060101010101" pitchFamily="49" charset="-122"/>
              </a:rPr>
              <a:t>变长时空分析</a:t>
            </a:r>
            <a:r>
              <a:rPr lang="zh-CN" altLang="en-US" smtClean="0">
                <a:latin typeface="楷体" panose="02010609060101010101" pitchFamily="49" charset="-122"/>
                <a:ea typeface="楷体" panose="02010609060101010101" pitchFamily="49" charset="-122"/>
              </a:rPr>
              <a:t>。</a:t>
            </a:r>
            <a:endParaRPr lang="en-US" altLang="zh-CN" smtClean="0">
              <a:latin typeface="楷体" panose="02010609060101010101" pitchFamily="49" charset="-122"/>
              <a:ea typeface="楷体" panose="02010609060101010101" pitchFamily="49" charset="-122"/>
            </a:endParaRPr>
          </a:p>
          <a:p>
            <a:pPr marL="457200" indent="-457200" algn="l">
              <a:buBlip>
                <a:blip r:embed="rId4"/>
              </a:buBlip>
            </a:pPr>
            <a:r>
              <a:rPr lang="zh-CN" altLang="en-US" smtClean="0">
                <a:solidFill>
                  <a:srgbClr val="0000FF"/>
                </a:solidFill>
                <a:latin typeface="楷体" panose="02010609060101010101" pitchFamily="49" charset="-122"/>
                <a:ea typeface="楷体" panose="02010609060101010101" pitchFamily="49" charset="-122"/>
              </a:rPr>
              <a:t>非递归算法分析也称为</a:t>
            </a:r>
            <a:r>
              <a:rPr lang="zh-CN" altLang="en-US" smtClean="0">
                <a:solidFill>
                  <a:srgbClr val="FF0000"/>
                </a:solidFill>
                <a:latin typeface="楷体" panose="02010609060101010101" pitchFamily="49" charset="-122"/>
                <a:ea typeface="楷体" panose="02010609060101010101" pitchFamily="49" charset="-122"/>
              </a:rPr>
              <a:t>定长时空分析</a:t>
            </a:r>
            <a:r>
              <a:rPr lang="zh-CN" altLang="en-US" smtClean="0">
                <a:latin typeface="楷体" panose="02010609060101010101" pitchFamily="49" charset="-122"/>
                <a:ea typeface="楷体" panose="02010609060101010101" pitchFamily="49" charset="-122"/>
              </a:rPr>
              <a:t>。</a:t>
            </a:r>
            <a:endParaRPr lang="en-US" altLang="zh-CN" smtClean="0">
              <a:latin typeface="楷体" panose="02010609060101010101" pitchFamily="49" charset="-122"/>
              <a:ea typeface="楷体" panose="02010609060101010101" pitchFamily="49" charset="-122"/>
            </a:endParaRPr>
          </a:p>
        </p:txBody>
      </p:sp>
      <p:sp>
        <p:nvSpPr>
          <p:cNvPr id="8" name="幻灯片编号占位符 7"/>
          <p:cNvSpPr>
            <a:spLocks noGrp="1"/>
          </p:cNvSpPr>
          <p:nvPr>
            <p:ph type="sldNum" sz="quarter" idx="12"/>
          </p:nvPr>
        </p:nvSpPr>
        <p:spPr/>
        <p:txBody>
          <a:bodyPr/>
          <a:lstStyle/>
          <a:p>
            <a:fld id="{7AF016A1-9F15-429F-9EFD-84004B73C732}" type="slidenum">
              <a:rPr lang="en-US" altLang="zh-CN" smtClean="0"/>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24195"/>
            <a:ext cx="5072097" cy="523220"/>
          </a:xfrm>
          <a:prstGeom prst="rect">
            <a:avLst/>
          </a:prstGeom>
          <a:noFill/>
          <a:ln w="9525">
            <a:noFill/>
            <a:miter lim="800000"/>
          </a:ln>
          <a:effectLst/>
        </p:spPr>
        <p:txBody>
          <a:bodyPr wrap="square">
            <a:spAutoFit/>
          </a:bodyPr>
          <a:lstStyle/>
          <a:p>
            <a:pPr algn="just">
              <a:lnSpc>
                <a:spcPct val="100000"/>
              </a:lnSpc>
            </a:pPr>
            <a:r>
              <a:rPr lang="en-US" altLang="zh-CN" dirty="0">
                <a:solidFill>
                  <a:srgbClr val="FF3300"/>
                </a:solidFill>
                <a:ea typeface="楷体" panose="02010609060101010101" pitchFamily="49" charset="-122"/>
                <a:cs typeface="Times New Roman" panose="02020603050405020304" pitchFamily="18" charset="0"/>
              </a:rPr>
              <a:t> </a:t>
            </a:r>
            <a:r>
              <a:rPr lang="en-US" altLang="zh-CN" sz="2800">
                <a:solidFill>
                  <a:srgbClr val="FF0000"/>
                </a:solidFill>
                <a:ea typeface="楷体" panose="02010609060101010101" pitchFamily="49" charset="-122"/>
                <a:cs typeface="Times New Roman" panose="02020603050405020304" pitchFamily="18" charset="0"/>
              </a:rPr>
              <a:t>【</a:t>
            </a:r>
            <a:r>
              <a:rPr lang="zh-CN" altLang="en-US" sz="2800">
                <a:solidFill>
                  <a:srgbClr val="FF0000"/>
                </a:solidFill>
                <a:ea typeface="楷体" panose="02010609060101010101" pitchFamily="49" charset="-122"/>
                <a:cs typeface="Times New Roman" panose="02020603050405020304" pitchFamily="18" charset="0"/>
              </a:rPr>
              <a:t>例</a:t>
            </a:r>
            <a:r>
              <a:rPr lang="en-US" altLang="zh-CN" sz="2800" smtClean="0">
                <a:solidFill>
                  <a:srgbClr val="FF0000"/>
                </a:solidFill>
                <a:ea typeface="楷体" panose="02010609060101010101" pitchFamily="49" charset="-122"/>
                <a:cs typeface="Times New Roman" panose="02020603050405020304" pitchFamily="18" charset="0"/>
              </a:rPr>
              <a:t>1-9】</a:t>
            </a:r>
            <a:r>
              <a:rPr lang="en-US" altLang="zh-CN" sz="2800" smtClean="0">
                <a:ea typeface="楷体" panose="02010609060101010101" pitchFamily="49" charset="-122"/>
                <a:cs typeface="Times New Roman" panose="02020603050405020304" pitchFamily="18" charset="0"/>
              </a:rPr>
              <a:t>  </a:t>
            </a:r>
            <a:r>
              <a:rPr lang="zh-CN" altLang="en-US">
                <a:solidFill>
                  <a:srgbClr val="0000FF"/>
                </a:solidFill>
                <a:ea typeface="楷体" panose="02010609060101010101" pitchFamily="49" charset="-122"/>
                <a:cs typeface="Times New Roman" panose="02020603050405020304" pitchFamily="18" charset="0"/>
              </a:rPr>
              <a:t>有</a:t>
            </a:r>
            <a:r>
              <a:rPr lang="zh-CN" altLang="en-US" smtClean="0">
                <a:solidFill>
                  <a:srgbClr val="0000FF"/>
                </a:solidFill>
                <a:ea typeface="楷体" panose="02010609060101010101" pitchFamily="49" charset="-122"/>
                <a:cs typeface="Times New Roman" panose="02020603050405020304" pitchFamily="18" charset="0"/>
              </a:rPr>
              <a:t>如下递归算法</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4" name="Text Box 3"/>
          <p:cNvSpPr txBox="1">
            <a:spLocks noChangeArrowheads="1"/>
          </p:cNvSpPr>
          <p:nvPr/>
        </p:nvSpPr>
        <p:spPr bwMode="auto">
          <a:xfrm>
            <a:off x="500034" y="142852"/>
            <a:ext cx="4857784" cy="38779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gn="l"/>
            <a:r>
              <a:rPr lang="en-US" altLang="zh-CN"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算法的时间复杂度分析</a:t>
            </a:r>
          </a:p>
        </p:txBody>
      </p:sp>
      <p:sp>
        <p:nvSpPr>
          <p:cNvPr id="5" name="TextBox 4"/>
          <p:cNvSpPr txBox="1"/>
          <p:nvPr/>
        </p:nvSpPr>
        <p:spPr>
          <a:xfrm>
            <a:off x="500034" y="5821072"/>
            <a:ext cx="7786742" cy="498598"/>
          </a:xfrm>
          <a:prstGeom prst="rect">
            <a:avLst/>
          </a:prstGeom>
          <a:noFill/>
        </p:spPr>
        <p:txBody>
          <a:bodyPr wrap="square" rtlCol="0">
            <a:spAutoFit/>
          </a:bodyPr>
          <a:lstStyle/>
          <a:p>
            <a:pPr algn="l"/>
            <a:r>
              <a:rPr lang="zh-CN" altLang="en-US" dirty="0" smtClean="0">
                <a:solidFill>
                  <a:srgbClr val="0000FF"/>
                </a:solidFill>
                <a:ea typeface="楷体" panose="02010609060101010101" pitchFamily="49" charset="-122"/>
                <a:cs typeface="Times New Roman" panose="02020603050405020304" pitchFamily="18" charset="0"/>
              </a:rPr>
              <a:t>调用上述算法的语句</a:t>
            </a:r>
            <a:r>
              <a:rPr lang="zh-CN" altLang="en-US" smtClean="0">
                <a:solidFill>
                  <a:srgbClr val="0000FF"/>
                </a:solidFill>
                <a:ea typeface="楷体" panose="02010609060101010101" pitchFamily="49" charset="-122"/>
                <a:cs typeface="Times New Roman" panose="02020603050405020304" pitchFamily="18" charset="0"/>
              </a:rPr>
              <a:t>为</a:t>
            </a:r>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0)</a:t>
            </a:r>
            <a:r>
              <a:rPr lang="zh-CN" altLang="en-US" smtClean="0">
                <a:solidFill>
                  <a:srgbClr val="0000FF"/>
                </a:solidFill>
                <a:ea typeface="楷体" panose="02010609060101010101" pitchFamily="49" charset="-122"/>
                <a:cs typeface="Times New Roman" panose="02020603050405020304" pitchFamily="18" charset="0"/>
              </a:rPr>
              <a:t>，求</a:t>
            </a:r>
            <a:r>
              <a:rPr lang="zh-CN" altLang="en-US" dirty="0" smtClean="0">
                <a:solidFill>
                  <a:srgbClr val="0000FF"/>
                </a:solidFill>
                <a:ea typeface="楷体" panose="02010609060101010101" pitchFamily="49" charset="-122"/>
                <a:cs typeface="Times New Roman" panose="02020603050405020304" pitchFamily="18" charset="0"/>
              </a:rPr>
              <a:t>其时间复杂度。</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601607" y="1482388"/>
            <a:ext cx="6357982"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共有</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a:t>
            </a:r>
          </a:p>
          <a:p>
            <a:pPr algn="l">
              <a:lnSpc>
                <a:spcPts val="1800"/>
              </a:lnSpc>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if (k==n-1)</a:t>
            </a:r>
          </a:p>
          <a:p>
            <a:pPr algn="l">
              <a:lnSpc>
                <a:spcPts val="1800"/>
              </a:lnSpc>
            </a:pP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次</a:t>
            </a:r>
          </a:p>
          <a:p>
            <a:pPr algn="l">
              <a:lnSpc>
                <a:spcPts val="1800"/>
              </a:lnSpc>
            </a:pPr>
            <a:r>
              <a:rPr lang="zh-CN" altLang="en-US"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//n-k</a:t>
            </a: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次</a:t>
            </a:r>
          </a:p>
          <a:p>
            <a:pPr algn="l">
              <a:lnSpc>
                <a:spcPts val="1800"/>
              </a:lnSpc>
            </a:pP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fun</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k+1</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幻灯片编号占位符 8"/>
          <p:cNvSpPr>
            <a:spLocks noGrp="1"/>
          </p:cNvSpPr>
          <p:nvPr>
            <p:ph type="sldNum" sz="quarter" idx="12"/>
          </p:nvPr>
        </p:nvSpPr>
        <p:spPr/>
        <p:txBody>
          <a:bodyPr/>
          <a:lstStyle/>
          <a:p>
            <a:fld id="{7AF016A1-9F15-429F-9EFD-84004B73C732}" type="slidenum">
              <a:rPr lang="en-US" altLang="zh-CN" smtClean="0"/>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1000108"/>
            <a:ext cx="6072230"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共有</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a:t>
            </a:r>
          </a:p>
          <a:p>
            <a:pPr algn="l">
              <a:lnSpc>
                <a:spcPts val="1800"/>
              </a:lnSpc>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if (k==n-1)</a:t>
            </a:r>
          </a:p>
          <a:p>
            <a:pPr algn="l">
              <a:lnSpc>
                <a:spcPts val="1800"/>
              </a:lnSpc>
            </a:pP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次</a:t>
            </a:r>
          </a:p>
          <a:p>
            <a:pPr algn="l">
              <a:lnSpc>
                <a:spcPts val="1800"/>
              </a:lnSpc>
            </a:pPr>
            <a:r>
              <a:rPr lang="zh-CN" altLang="en-US"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err="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a[i</a:t>
            </a:r>
            <a:r>
              <a:rPr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//n-k</a:t>
            </a: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次</a:t>
            </a:r>
          </a:p>
          <a:p>
            <a:pPr algn="l">
              <a:lnSpc>
                <a:spcPts val="1800"/>
              </a:lnSpc>
            </a:pP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fun</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k+1</a:t>
            </a: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2"/>
          <p:cNvSpPr txBox="1">
            <a:spLocks noChangeArrowheads="1"/>
          </p:cNvSpPr>
          <p:nvPr/>
        </p:nvSpPr>
        <p:spPr bwMode="auto">
          <a:xfrm>
            <a:off x="500034" y="428604"/>
            <a:ext cx="5072097" cy="461665"/>
          </a:xfrm>
          <a:prstGeom prst="rect">
            <a:avLst/>
          </a:prstGeom>
          <a:noFill/>
          <a:ln w="9525">
            <a:noFill/>
            <a:miter lim="800000"/>
          </a:ln>
          <a:effectLst/>
        </p:spPr>
        <p:txBody>
          <a:bodyPr wrap="square">
            <a:spAutoFit/>
          </a:bodyPr>
          <a:lstStyle/>
          <a:p>
            <a:pPr algn="just">
              <a:lnSpc>
                <a:spcPct val="100000"/>
              </a:lnSpc>
            </a:pPr>
            <a:r>
              <a:rPr lang="zh-CN" altLang="en-US" smtClean="0">
                <a:solidFill>
                  <a:srgbClr val="0000FF"/>
                </a:solidFill>
                <a:ea typeface="楷体" panose="02010609060101010101" pitchFamily="49" charset="-122"/>
                <a:cs typeface="Times New Roman" panose="02020603050405020304" pitchFamily="18" charset="0"/>
              </a:rPr>
              <a:t>递归算法</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5786446" y="5716484"/>
            <a:ext cx="1500198" cy="498598"/>
            <a:chOff x="5786446" y="5665684"/>
            <a:chExt cx="1500198" cy="498598"/>
          </a:xfrm>
        </p:grpSpPr>
        <p:sp>
          <p:nvSpPr>
            <p:cNvPr id="9" name="左箭头 8"/>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357950" y="5665684"/>
              <a:ext cx="928694" cy="498598"/>
            </a:xfrm>
            <a:prstGeom prst="rect">
              <a:avLst/>
            </a:prstGeom>
            <a:noFill/>
          </p:spPr>
          <p:txBody>
            <a:bodyPr wrap="square" rtlCol="0">
              <a:spAutoFit/>
            </a:bodyPr>
            <a:lstStyle/>
            <a:p>
              <a:r>
                <a:rPr lang="zh-CN" altLang="en-US" smtClean="0">
                  <a:solidFill>
                    <a:srgbClr val="FF0000"/>
                  </a:solidFill>
                  <a:latin typeface="楷体" panose="02010609060101010101" pitchFamily="49" charset="-122"/>
                  <a:ea typeface="楷体" panose="02010609060101010101" pitchFamily="49" charset="-122"/>
                </a:rPr>
                <a:t>错误</a:t>
              </a:r>
              <a:endParaRPr lang="zh-CN" altLang="en-US">
                <a:solidFill>
                  <a:srgbClr val="FF0000"/>
                </a:solidFill>
                <a:latin typeface="楷体" panose="02010609060101010101" pitchFamily="49" charset="-122"/>
                <a:ea typeface="楷体" panose="02010609060101010101" pitchFamily="49" charset="-122"/>
              </a:endParaRPr>
            </a:p>
          </p:txBody>
        </p:sp>
      </p:grpSp>
      <p:grpSp>
        <p:nvGrpSpPr>
          <p:cNvPr id="14" name="组合 13"/>
          <p:cNvGrpSpPr/>
          <p:nvPr/>
        </p:nvGrpSpPr>
        <p:grpSpPr>
          <a:xfrm>
            <a:off x="1071538" y="5286388"/>
            <a:ext cx="4714908" cy="927226"/>
            <a:chOff x="1071538" y="5286388"/>
            <a:chExt cx="4714908" cy="927226"/>
          </a:xfrm>
        </p:grpSpPr>
        <p:sp>
          <p:nvSpPr>
            <p:cNvPr id="5" name="TextBox 4"/>
            <p:cNvSpPr txBox="1"/>
            <p:nvPr/>
          </p:nvSpPr>
          <p:spPr>
            <a:xfrm>
              <a:off x="1071538" y="5715016"/>
              <a:ext cx="4714908" cy="498598"/>
            </a:xfrm>
            <a:prstGeom prst="rect">
              <a:avLst/>
            </a:prstGeom>
            <a:noFill/>
          </p:spPr>
          <p:txBody>
            <a:bodyPr wrap="square" rtlCol="0">
              <a:spAutoFit/>
            </a:bodyPr>
            <a:lstStyle/>
            <a:p>
              <a:pPr algn="l"/>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0)</a:t>
              </a:r>
              <a:r>
                <a:rPr lang="zh-CN" altLang="en-US" smtClean="0">
                  <a:solidFill>
                    <a:srgbClr val="0000FF"/>
                  </a:solidFill>
                  <a:ea typeface="楷体" panose="02010609060101010101" pitchFamily="49" charset="-122"/>
                  <a:cs typeface="Times New Roman" panose="02020603050405020304" pitchFamily="18" charset="0"/>
                </a:rPr>
                <a:t>的时间复杂度为</a:t>
              </a:r>
              <a:r>
                <a:rPr lang="en-US" altLang="zh-CN" smtClean="0">
                  <a:solidFill>
                    <a:srgbClr val="0000FF"/>
                  </a:solidFill>
                  <a:ea typeface="楷体" panose="02010609060101010101" pitchFamily="49" charset="-122"/>
                  <a:cs typeface="Times New Roman" panose="02020603050405020304" pitchFamily="18" charset="0"/>
                </a:rPr>
                <a:t>O(</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8" name="下箭头 7"/>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TextBox 12"/>
            <p:cNvSpPr txBox="1"/>
            <p:nvPr/>
          </p:nvSpPr>
          <p:spPr>
            <a:xfrm>
              <a:off x="3643306" y="5286388"/>
              <a:ext cx="1571636" cy="38953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含一重循环</a:t>
              </a:r>
              <a:endParaRPr lang="zh-CN" altLang="en-US" sz="2000">
                <a:solidFill>
                  <a:srgbClr val="0000FF"/>
                </a:solidFill>
                <a:latin typeface="楷体" panose="02010609060101010101" pitchFamily="49" charset="-122"/>
                <a:ea typeface="楷体" panose="02010609060101010101" pitchFamily="49" charset="-122"/>
              </a:endParaRPr>
            </a:p>
          </p:txBody>
        </p:sp>
      </p:grpSp>
      <p:sp>
        <p:nvSpPr>
          <p:cNvPr id="11" name="幻灯片编号占位符 10"/>
          <p:cNvSpPr>
            <a:spLocks noGrp="1"/>
          </p:cNvSpPr>
          <p:nvPr>
            <p:ph type="sldNum" sz="quarter" idx="12"/>
          </p:nvPr>
        </p:nvSpPr>
        <p:spPr/>
        <p:txBody>
          <a:bodyPr/>
          <a:lstStyle/>
          <a:p>
            <a:fld id="{7AF016A1-9F15-429F-9EFD-84004B73C732}" type="slidenum">
              <a:rPr lang="en-US" altLang="zh-CN" smtClean="0"/>
              <a:t>76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930402"/>
            <a:ext cx="8001056" cy="267765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lnSpc>
                <a:spcPct val="100000"/>
              </a:lnSpc>
            </a:pPr>
            <a:r>
              <a:rPr lang="zh-CN" altLang="en-US" dirty="0" smtClean="0">
                <a:solidFill>
                  <a:srgbClr val="0000FF"/>
                </a:solidFill>
                <a:ea typeface="楷体" panose="02010609060101010101" pitchFamily="49" charset="-122"/>
                <a:cs typeface="Times New Roman" panose="02020603050405020304" pitchFamily="18" charset="0"/>
              </a:rPr>
              <a:t> 则</a:t>
            </a:r>
          </a:p>
          <a:p>
            <a:pPr algn="just">
              <a:lnSpc>
                <a:spcPct val="100000"/>
              </a:lnSpc>
            </a:pPr>
            <a:r>
              <a:rPr lang="zh-CN" altLang="en-US" dirty="0"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T(</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 = T</a:t>
            </a:r>
            <a:r>
              <a:rPr lang="en-US" altLang="zh-CN" baseline="-2500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0) = </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+T</a:t>
            </a:r>
            <a:r>
              <a:rPr lang="en-US" altLang="zh-CN" baseline="-2500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1) = </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latin typeface="+mj-ea"/>
                <a:ea typeface="+mj-ea"/>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)+T</a:t>
            </a:r>
            <a:r>
              <a:rPr lang="en-US" altLang="zh-CN" baseline="-2500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2</a:t>
            </a:r>
            <a:r>
              <a:rPr lang="en-US" altLang="zh-CN" dirty="0" smtClean="0">
                <a:solidFill>
                  <a:srgbClr val="0000FF"/>
                </a:solidFill>
                <a:ea typeface="楷体" panose="02010609060101010101" pitchFamily="49" charset="-122"/>
                <a:cs typeface="Times New Roman" panose="02020603050405020304" pitchFamily="18" charset="0"/>
              </a:rPr>
              <a:t>)</a:t>
            </a:r>
          </a:p>
          <a:p>
            <a:pPr algn="just">
              <a:lnSpc>
                <a:spcPct val="100000"/>
              </a:lnSpc>
            </a:pPr>
            <a:r>
              <a:rPr lang="zh-CN" altLang="en-US" dirty="0" smtClean="0">
                <a:solidFill>
                  <a:srgbClr val="0000FF"/>
                </a:solidFill>
                <a:ea typeface="楷体" panose="02010609060101010101" pitchFamily="49" charset="-122"/>
                <a:cs typeface="Times New Roman" panose="02020603050405020304" pitchFamily="18" charset="0"/>
              </a:rPr>
              <a:t>　</a:t>
            </a:r>
            <a:r>
              <a:rPr lang="zh-CN" altLang="en-US"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latin typeface="+mn-ea"/>
                <a:ea typeface="+mn-ea"/>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 </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latin typeface="+mj-ea"/>
                <a:ea typeface="+mj-ea"/>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latin typeface="+mj-ea"/>
                <a:ea typeface="+mj-ea"/>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+2+T</a:t>
            </a:r>
            <a:r>
              <a:rPr lang="en-US" altLang="zh-CN" baseline="-2500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latin typeface="+mn-ea"/>
                <a:ea typeface="+mn-ea"/>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1</a:t>
            </a:r>
            <a:r>
              <a:rPr lang="en-US" altLang="zh-CN" dirty="0" smtClean="0">
                <a:solidFill>
                  <a:srgbClr val="0000FF"/>
                </a:solidFill>
                <a:ea typeface="楷体" panose="02010609060101010101" pitchFamily="49" charset="-122"/>
                <a:cs typeface="Times New Roman" panose="02020603050405020304" pitchFamily="18" charset="0"/>
              </a:rPr>
              <a:t>)</a:t>
            </a:r>
          </a:p>
          <a:p>
            <a:pPr algn="just">
              <a:lnSpc>
                <a:spcPct val="100000"/>
              </a:lnSpc>
            </a:pPr>
            <a:r>
              <a:rPr lang="zh-CN" altLang="en-US"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 </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n</a:t>
            </a:r>
            <a:r>
              <a:rPr lang="en-US" altLang="zh-CN" dirty="0" smtClean="0">
                <a:solidFill>
                  <a:srgbClr val="0000FF"/>
                </a:solidFill>
                <a:latin typeface="+mj-ea"/>
                <a:ea typeface="+mj-ea"/>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1)+ </a:t>
            </a:r>
            <a:r>
              <a:rPr lang="en-US" altLang="zh-CN" dirty="0" smtClean="0">
                <a:solidFill>
                  <a:srgbClr val="0000FF"/>
                </a:solidFill>
                <a:latin typeface="+mj-ea"/>
                <a:ea typeface="+mj-ea"/>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a:t>
            </a:r>
            <a:r>
              <a:rPr lang="en-US" altLang="zh-CN" dirty="0" err="1" smtClean="0">
                <a:solidFill>
                  <a:srgbClr val="0000FF"/>
                </a:solidFill>
                <a:ea typeface="楷体" panose="02010609060101010101" pitchFamily="49" charset="-122"/>
                <a:cs typeface="Times New Roman" panose="02020603050405020304" pitchFamily="18" charset="0"/>
              </a:rPr>
              <a:t>2+</a:t>
            </a:r>
            <a:r>
              <a:rPr lang="en-US" altLang="zh-CN" i="1" dirty="0" err="1" smtClean="0">
                <a:solidFill>
                  <a:srgbClr val="0000FF"/>
                </a:solidFill>
                <a:ea typeface="楷体" panose="02010609060101010101" pitchFamily="49" charset="-122"/>
                <a:cs typeface="Times New Roman" panose="02020603050405020304" pitchFamily="18" charset="0"/>
              </a:rPr>
              <a:t>n</a:t>
            </a:r>
            <a:endParaRPr lang="en-US" altLang="zh-CN" i="1" dirty="0" smtClean="0">
              <a:solidFill>
                <a:srgbClr val="0000FF"/>
              </a:solidFill>
              <a:ea typeface="楷体" panose="02010609060101010101" pitchFamily="49" charset="-122"/>
              <a:cs typeface="Times New Roman" panose="02020603050405020304" pitchFamily="18" charset="0"/>
            </a:endParaRPr>
          </a:p>
          <a:p>
            <a:pPr algn="just">
              <a:lnSpc>
                <a:spcPct val="100000"/>
              </a:lnSpc>
            </a:pPr>
            <a:r>
              <a:rPr lang="zh-CN" altLang="en-US" dirty="0" smtClean="0">
                <a:solidFill>
                  <a:srgbClr val="0000FF"/>
                </a:solidFill>
                <a:ea typeface="楷体" panose="02010609060101010101" pitchFamily="49" charset="-122"/>
                <a:cs typeface="Times New Roman" panose="02020603050405020304" pitchFamily="18" charset="0"/>
              </a:rPr>
              <a:t>　</a:t>
            </a:r>
            <a:r>
              <a:rPr lang="zh-CN" altLang="en-US"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rPr>
              <a:t>= O(</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baseline="30000" smtClean="0">
                <a:solidFill>
                  <a:srgbClr val="0000FF"/>
                </a:solidFill>
                <a:ea typeface="楷体" panose="02010609060101010101" pitchFamily="49" charset="-122"/>
                <a:cs typeface="Times New Roman" panose="02020603050405020304" pitchFamily="18" charset="0"/>
              </a:rPr>
              <a:t>2</a:t>
            </a:r>
            <a:r>
              <a:rPr lang="en-US" altLang="zh-CN" dirty="0" smtClean="0">
                <a:solidFill>
                  <a:srgbClr val="0000FF"/>
                </a:solidFill>
                <a:ea typeface="楷体" panose="02010609060101010101" pitchFamily="49" charset="-122"/>
                <a:cs typeface="Times New Roman" panose="02020603050405020304" pitchFamily="18" charset="0"/>
              </a:rPr>
              <a:t>)</a:t>
            </a:r>
          </a:p>
        </p:txBody>
      </p:sp>
      <p:grpSp>
        <p:nvGrpSpPr>
          <p:cNvPr id="3" name="组合 6"/>
          <p:cNvGrpSpPr/>
          <p:nvPr/>
        </p:nvGrpSpPr>
        <p:grpSpPr>
          <a:xfrm>
            <a:off x="4392614" y="4457583"/>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ln>
            <a:effectLst/>
          </p:spPr>
          <p:txBody>
            <a:bodyPr>
              <a:spAutoFit/>
            </a:bodyPr>
            <a:lstStyle/>
            <a:p>
              <a:endParaRPr lang="zh-CN" altLang="en-US"/>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ln>
            <a:effectLst/>
          </p:spPr>
          <p:txBody>
            <a:bodyPr>
              <a:spAutoFit/>
            </a:bodyPr>
            <a:lstStyle/>
            <a:p>
              <a:endParaRPr lang="zh-CN" altLang="en-US"/>
            </a:p>
          </p:txBody>
        </p:sp>
      </p:grpSp>
      <p:sp>
        <p:nvSpPr>
          <p:cNvPr id="6" name="TextBox 5"/>
          <p:cNvSpPr txBox="1"/>
          <p:nvPr/>
        </p:nvSpPr>
        <p:spPr>
          <a:xfrm>
            <a:off x="428596" y="170410"/>
            <a:ext cx="8286808" cy="972574"/>
          </a:xfrm>
          <a:prstGeom prst="rect">
            <a:avLst/>
          </a:prstGeom>
          <a:noFill/>
        </p:spPr>
        <p:txBody>
          <a:bodyPr wrap="square" rtlCol="0">
            <a:spAutoFit/>
          </a:bodyPr>
          <a:lstStyle/>
          <a:p>
            <a:pPr algn="l"/>
            <a:r>
              <a:rPr lang="en-US" altLang="zh-CN" sz="2800" dirty="0" smtClean="0">
                <a:solidFill>
                  <a:srgbClr val="FF3300"/>
                </a:solidFill>
                <a:ea typeface="楷体" panose="02010609060101010101" pitchFamily="49" charset="-122"/>
                <a:cs typeface="Times New Roman" panose="02020603050405020304" pitchFamily="18" charset="0"/>
              </a:rPr>
              <a:t>      </a:t>
            </a:r>
            <a:r>
              <a:rPr lang="zh-CN" altLang="en-US" sz="2800" dirty="0" smtClean="0">
                <a:solidFill>
                  <a:srgbClr val="FF3300"/>
                </a:solidFill>
                <a:ea typeface="楷体" panose="02010609060101010101" pitchFamily="49" charset="-122"/>
                <a:cs typeface="Times New Roman" panose="02020603050405020304" pitchFamily="18" charset="0"/>
              </a:rPr>
              <a:t>解：</a:t>
            </a:r>
            <a:r>
              <a:rPr lang="zh-CN" altLang="en-US" smtClean="0">
                <a:solidFill>
                  <a:srgbClr val="0000FF"/>
                </a:solidFill>
                <a:ea typeface="楷体" panose="02010609060101010101" pitchFamily="49" charset="-122"/>
                <a:cs typeface="Times New Roman" panose="02020603050405020304" pitchFamily="18" charset="0"/>
              </a:rPr>
              <a:t>设</a:t>
            </a:r>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0</a:t>
            </a:r>
            <a:r>
              <a:rPr lang="en-US" altLang="zh-CN" dirty="0" smtClean="0">
                <a:solidFill>
                  <a:srgbClr val="FF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的执行时间为</a:t>
            </a:r>
            <a:r>
              <a:rPr lang="en-US" altLang="zh-CN" smtClean="0">
                <a:solidFill>
                  <a:srgbClr val="0000FF"/>
                </a:solidFill>
                <a:ea typeface="楷体" panose="02010609060101010101" pitchFamily="49" charset="-122"/>
                <a:cs typeface="Times New Roman" panose="02020603050405020304" pitchFamily="18" charset="0"/>
              </a:rPr>
              <a:t>T(</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k</a:t>
            </a:r>
            <a:r>
              <a:rPr lang="en-US" altLang="zh-CN" dirty="0" smtClean="0">
                <a:solidFill>
                  <a:srgbClr val="FF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的执行时间</a:t>
            </a:r>
            <a:r>
              <a:rPr lang="zh-CN" altLang="en-US" smtClean="0">
                <a:solidFill>
                  <a:srgbClr val="0000FF"/>
                </a:solidFill>
                <a:ea typeface="楷体" panose="02010609060101010101" pitchFamily="49" charset="-122"/>
                <a:cs typeface="Times New Roman" panose="02020603050405020304" pitchFamily="18" charset="0"/>
              </a:rPr>
              <a:t>为</a:t>
            </a:r>
            <a:r>
              <a:rPr lang="en-US" altLang="zh-CN" smtClean="0">
                <a:solidFill>
                  <a:srgbClr val="0000FF"/>
                </a:solidFill>
                <a:ea typeface="楷体" panose="02010609060101010101" pitchFamily="49" charset="-122"/>
                <a:cs typeface="Times New Roman" panose="02020603050405020304" pitchFamily="18" charset="0"/>
              </a:rPr>
              <a:t>T</a:t>
            </a:r>
            <a:r>
              <a:rPr lang="en-US" altLang="zh-CN" baseline="-2500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k</a:t>
            </a:r>
            <a:r>
              <a:rPr lang="en-US" altLang="zh-CN"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   T(</a:t>
            </a:r>
            <a:r>
              <a:rPr lang="en-US" altLang="zh-CN" i="1" smtClean="0">
                <a:solidFill>
                  <a:srgbClr val="0000FF"/>
                </a:solidFill>
                <a:ea typeface="楷体" panose="02010609060101010101" pitchFamily="49" charset="-122"/>
                <a:cs typeface="Times New Roman" panose="02020603050405020304" pitchFamily="18" charset="0"/>
                <a:sym typeface="Wingdings" panose="05000000000000000000"/>
              </a:rPr>
              <a:t>n</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 = T</a:t>
            </a:r>
            <a:r>
              <a:rPr lang="en-US" altLang="zh-CN" baseline="-25000" smtClean="0">
                <a:solidFill>
                  <a:srgbClr val="0000FF"/>
                </a:solidFill>
                <a:ea typeface="楷体" panose="02010609060101010101" pitchFamily="49" charset="-122"/>
                <a:cs typeface="Times New Roman" panose="02020603050405020304" pitchFamily="18" charset="0"/>
                <a:sym typeface="Wingdings" panose="05000000000000000000"/>
              </a:rPr>
              <a:t>1</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a:t>
            </a:r>
            <a:r>
              <a:rPr lang="en-US" altLang="zh-CN" i="1" smtClean="0">
                <a:solidFill>
                  <a:srgbClr val="0000FF"/>
                </a:solidFill>
                <a:ea typeface="楷体" panose="02010609060101010101" pitchFamily="49" charset="-122"/>
                <a:cs typeface="Times New Roman" panose="02020603050405020304" pitchFamily="18" charset="0"/>
                <a:sym typeface="Wingdings" panose="05000000000000000000"/>
              </a:rPr>
              <a:t>n</a:t>
            </a:r>
            <a:r>
              <a:rPr lang="zh-CN" altLang="en-US" smtClean="0">
                <a:solidFill>
                  <a:srgbClr val="0000FF"/>
                </a:solidFill>
                <a:ea typeface="楷体" panose="02010609060101010101" pitchFamily="49" charset="-122"/>
                <a:cs typeface="Times New Roman" panose="02020603050405020304" pitchFamily="18" charset="0"/>
                <a:sym typeface="Wingdings" panose="05000000000000000000"/>
              </a:rPr>
              <a:t>，</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0)</a:t>
            </a:r>
            <a:r>
              <a:rPr lang="zh-CN" altLang="en-US" smtClean="0">
                <a:solidFill>
                  <a:srgbClr val="0000FF"/>
                </a:solidFill>
                <a:ea typeface="楷体" panose="02010609060101010101" pitchFamily="49" charset="-122"/>
                <a:cs typeface="Times New Roman" panose="02020603050405020304" pitchFamily="18" charset="0"/>
                <a:sym typeface="Wingdings" panose="05000000000000000000"/>
              </a:rPr>
              <a:t>。</a:t>
            </a:r>
            <a:endParaRPr lang="zh-CN" altLang="en-US" dirty="0">
              <a:solidFill>
                <a:srgbClr val="0000FF"/>
              </a:solidFill>
            </a:endParaRPr>
          </a:p>
        </p:txBody>
      </p:sp>
      <p:sp>
        <p:nvSpPr>
          <p:cNvPr id="8" name="TextBox 7"/>
          <p:cNvSpPr txBox="1"/>
          <p:nvPr/>
        </p:nvSpPr>
        <p:spPr>
          <a:xfrm>
            <a:off x="642910" y="5643578"/>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solidFill>
                  <a:srgbClr val="0000FF"/>
                </a:solidFill>
                <a:ea typeface="楷体" panose="02010609060101010101" pitchFamily="49" charset="-122"/>
                <a:cs typeface="Times New Roman" panose="02020603050405020304" pitchFamily="18" charset="0"/>
              </a:rPr>
              <a:t>所以</a:t>
            </a:r>
            <a:r>
              <a:rPr lang="zh-CN" altLang="en-US" smtClean="0">
                <a:solidFill>
                  <a:srgbClr val="0000FF"/>
                </a:solidFill>
                <a:ea typeface="楷体" panose="02010609060101010101" pitchFamily="49" charset="-122"/>
                <a:cs typeface="Times New Roman" panose="02020603050405020304" pitchFamily="18" charset="0"/>
              </a:rPr>
              <a:t>调用</a:t>
            </a:r>
            <a:r>
              <a:rPr lang="en-US" altLang="zh-CN" smtClean="0">
                <a:solidFill>
                  <a:srgbClr val="0000FF"/>
                </a:solidFill>
                <a:ea typeface="楷体" panose="02010609060101010101" pitchFamily="49" charset="-122"/>
                <a:cs typeface="Times New Roman" panose="02020603050405020304" pitchFamily="18" charset="0"/>
              </a:rPr>
              <a:t>fun(</a:t>
            </a:r>
            <a:r>
              <a:rPr lang="en-US" altLang="zh-CN" i="1" smtClean="0">
                <a:solidFill>
                  <a:srgbClr val="0000FF"/>
                </a:solidFill>
                <a:ea typeface="楷体" panose="02010609060101010101" pitchFamily="49" charset="-122"/>
                <a:cs typeface="Times New Roman" panose="02020603050405020304" pitchFamily="18" charset="0"/>
              </a:rPr>
              <a:t>a</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0</a:t>
            </a:r>
            <a:r>
              <a:rPr lang="en-US" altLang="zh-CN" dirty="0" smtClean="0">
                <a:solidFill>
                  <a:srgbClr val="0000FF"/>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的时间复杂度为</a:t>
            </a:r>
            <a:r>
              <a:rPr lang="en-US" altLang="zh-CN" dirty="0" smtClean="0">
                <a:solidFill>
                  <a:srgbClr val="FF3300"/>
                </a:solidFill>
                <a:ea typeface="楷体" panose="02010609060101010101" pitchFamily="49" charset="-122"/>
                <a:cs typeface="Times New Roman" panose="02020603050405020304" pitchFamily="18" charset="0"/>
              </a:rPr>
              <a:t>O(</a:t>
            </a:r>
            <a:r>
              <a:rPr lang="en-US" altLang="zh-CN" i="1" dirty="0" err="1" smtClean="0">
                <a:solidFill>
                  <a:srgbClr val="FF3300"/>
                </a:solidFill>
                <a:ea typeface="楷体" panose="02010609060101010101" pitchFamily="49" charset="-122"/>
                <a:cs typeface="Times New Roman" panose="02020603050405020304" pitchFamily="18" charset="0"/>
              </a:rPr>
              <a:t>n</a:t>
            </a:r>
            <a:r>
              <a:rPr lang="en-US" altLang="zh-CN" baseline="30000" dirty="0" err="1" smtClean="0">
                <a:solidFill>
                  <a:srgbClr val="FF3300"/>
                </a:solidFill>
                <a:ea typeface="楷体" panose="02010609060101010101" pitchFamily="49" charset="-122"/>
                <a:cs typeface="Times New Roman" panose="02020603050405020304" pitchFamily="18" charset="0"/>
              </a:rPr>
              <a:t>2</a:t>
            </a: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p>
        </p:txBody>
      </p:sp>
      <p:grpSp>
        <p:nvGrpSpPr>
          <p:cNvPr id="13" name="组合 12"/>
          <p:cNvGrpSpPr/>
          <p:nvPr/>
        </p:nvGrpSpPr>
        <p:grpSpPr>
          <a:xfrm>
            <a:off x="1000100" y="1214422"/>
            <a:ext cx="6072230" cy="1571636"/>
            <a:chOff x="1000100" y="1214422"/>
            <a:chExt cx="6072230" cy="1571636"/>
          </a:xfrm>
        </p:grpSpPr>
        <p:sp>
          <p:nvSpPr>
            <p:cNvPr id="203778" name="Text Box 2"/>
            <p:cNvSpPr txBox="1">
              <a:spLocks noChangeArrowheads="1"/>
            </p:cNvSpPr>
            <p:nvPr/>
          </p:nvSpPr>
          <p:spPr bwMode="auto">
            <a:xfrm>
              <a:off x="1071538" y="1798507"/>
              <a:ext cx="6000792" cy="987551"/>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algn="l">
                <a:lnSpc>
                  <a:spcPct val="100000"/>
                </a:lnSpc>
              </a:pP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sz="20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a:solidFill>
                    <a:srgbClr val="0000FF"/>
                  </a:solidFill>
                  <a:latin typeface="+mj-ea"/>
                  <a:ea typeface="+mj-ea"/>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a:t>
              </a:r>
            </a:p>
            <a:p>
              <a:pPr algn="l">
                <a:lnSpc>
                  <a:spcPct val="100000"/>
                </a:lnSpc>
              </a:pP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sz="20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a:solidFill>
                    <a:srgbClr val="0000FF"/>
                  </a:solidFill>
                  <a:latin typeface="+mj-ea"/>
                  <a:ea typeface="+mj-ea"/>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sz="20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其他情况</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TextBox 11"/>
            <p:cNvSpPr txBox="1"/>
            <p:nvPr/>
          </p:nvSpPr>
          <p:spPr>
            <a:xfrm>
              <a:off x="1000100" y="1214422"/>
              <a:ext cx="3500462" cy="465448"/>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由</a:t>
              </a:r>
              <a:r>
                <a:rPr lang="en-US" altLang="zh-CN" smtClean="0">
                  <a:solidFill>
                    <a:srgbClr val="0000FF"/>
                  </a:solidFill>
                  <a:ea typeface="楷体" panose="02010609060101010101" pitchFamily="49" charset="-122"/>
                  <a:cs typeface="Times New Roman" panose="02020603050405020304" pitchFamily="18" charset="0"/>
                </a:rPr>
                <a:t>fun()</a:t>
              </a:r>
              <a:r>
                <a:rPr lang="zh-CN" altLang="en-US" smtClean="0">
                  <a:solidFill>
                    <a:srgbClr val="0000FF"/>
                  </a:solidFill>
                  <a:ea typeface="楷体" panose="02010609060101010101" pitchFamily="49" charset="-122"/>
                  <a:cs typeface="Times New Roman" panose="02020603050405020304" pitchFamily="18" charset="0"/>
                </a:rPr>
                <a:t>递归算法可知：</a:t>
              </a:r>
              <a:endParaRPr lang="zh-CN" altLang="en-US"/>
            </a:p>
          </p:txBody>
        </p:sp>
      </p:grpSp>
      <p:sp>
        <p:nvSpPr>
          <p:cNvPr id="9" name="幻灯片编号占位符 8"/>
          <p:cNvSpPr>
            <a:spLocks noGrp="1"/>
          </p:cNvSpPr>
          <p:nvPr>
            <p:ph type="sldNum" sz="quarter" idx="12"/>
          </p:nvPr>
        </p:nvSpPr>
        <p:spPr/>
        <p:txBody>
          <a:bodyPr/>
          <a:lstStyle/>
          <a:p>
            <a:fld id="{7AF016A1-9F15-429F-9EFD-84004B73C732}" type="slidenum">
              <a:rPr lang="en-US" altLang="zh-CN" smtClean="0"/>
              <a:t>77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5">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6"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
                                        </p:tgtEl>
                                        <p:attrNameLst>
                                          <p:attrName>style.visibility</p:attrName>
                                        </p:attrNameLst>
                                      </p:cBhvr>
                                      <p:to>
                                        <p:strVal val="visible"/>
                                      </p:to>
                                    </p:set>
                                    <p:anim calcmode="discrete" valueType="clr">
                                      <p:cBhvr override="childStyle">
                                        <p:cTn id="4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
                                        </p:tgtEl>
                                        <p:attrNameLst>
                                          <p:attrName>fillcolor</p:attrName>
                                        </p:attrNameLst>
                                      </p:cBhvr>
                                      <p:tavLst>
                                        <p:tav tm="0">
                                          <p:val>
                                            <p:clrVal>
                                              <a:schemeClr val="accent2"/>
                                            </p:clrVal>
                                          </p:val>
                                        </p:tav>
                                        <p:tav tm="50000">
                                          <p:val>
                                            <p:clrVal>
                                              <a:schemeClr val="hlink"/>
                                            </p:clrVal>
                                          </p:val>
                                        </p:tav>
                                      </p:tavLst>
                                    </p:anim>
                                    <p:set>
                                      <p:cBhvr>
                                        <p:cTn id="44"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109668" y="1785926"/>
            <a:ext cx="6605604" cy="47670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a:spAutoFit/>
          </a:bodyPr>
          <a:lstStyle/>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共有</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a:t>
            </a:r>
          </a:p>
          <a:p>
            <a:pPr algn="just">
              <a:lnSpc>
                <a:spcPts val="22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(k==n-1)</a:t>
            </a:r>
          </a:p>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algn="just">
              <a:lnSpc>
                <a:spcPts val="22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//n-k</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algn="just">
              <a:lnSpc>
                <a:spcPts val="22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17093" name="Text Box 5"/>
          <p:cNvSpPr txBox="1">
            <a:spLocks noChangeArrowheads="1"/>
          </p:cNvSpPr>
          <p:nvPr/>
        </p:nvSpPr>
        <p:spPr bwMode="auto">
          <a:xfrm>
            <a:off x="285720" y="813352"/>
            <a:ext cx="8358246" cy="972574"/>
          </a:xfrm>
          <a:prstGeom prst="rect">
            <a:avLst/>
          </a:prstGeom>
          <a:noFill/>
          <a:ln w="19050" algn="ctr">
            <a:noFill/>
            <a:miter lim="800000"/>
          </a:ln>
          <a:effectLst/>
        </p:spPr>
        <p:txBody>
          <a:bodyPr wrap="square">
            <a:spAutoFit/>
          </a:bodyPr>
          <a:lstStyle/>
          <a:p>
            <a:pPr algn="just"/>
            <a:r>
              <a:rPr lang="en-US" altLang="zh-CN" smtClean="0">
                <a:solidFill>
                  <a:srgbClr val="FF0000"/>
                </a:solidFill>
                <a:ea typeface="楷体" panose="02010609060101010101" pitchFamily="49" charset="-122"/>
                <a:cs typeface="Times New Roman" panose="02020603050405020304" pitchFamily="18" charset="0"/>
              </a:rPr>
              <a:t>    </a:t>
            </a:r>
            <a:r>
              <a:rPr lang="en-US" altLang="zh-CN" sz="2800" smtClean="0">
                <a:solidFill>
                  <a:srgbClr val="FF0000"/>
                </a:solidFill>
                <a:ea typeface="楷体" panose="02010609060101010101" pitchFamily="49" charset="-122"/>
                <a:cs typeface="Times New Roman" panose="02020603050405020304" pitchFamily="18" charset="0"/>
              </a:rPr>
              <a:t>【</a:t>
            </a:r>
            <a:r>
              <a:rPr lang="zh-CN" altLang="en-US" sz="2800" smtClean="0">
                <a:solidFill>
                  <a:srgbClr val="FF0000"/>
                </a:solidFill>
                <a:ea typeface="楷体" panose="02010609060101010101" pitchFamily="49" charset="-122"/>
                <a:cs typeface="Times New Roman" panose="02020603050405020304" pitchFamily="18" charset="0"/>
              </a:rPr>
              <a:t>例</a:t>
            </a:r>
            <a:r>
              <a:rPr lang="en-US" altLang="zh-CN" sz="2800" smtClean="0">
                <a:solidFill>
                  <a:srgbClr val="FF0000"/>
                </a:solidFill>
                <a:ea typeface="楷体" panose="02010609060101010101" pitchFamily="49" charset="-122"/>
                <a:cs typeface="Times New Roman" panose="02020603050405020304" pitchFamily="18" charset="0"/>
              </a:rPr>
              <a:t>1-11】</a:t>
            </a:r>
            <a:r>
              <a:rPr lang="zh-CN" altLang="en-US" smtClean="0">
                <a:solidFill>
                  <a:srgbClr val="0000FF"/>
                </a:solidFill>
                <a:ea typeface="楷体" panose="02010609060101010101" pitchFamily="49" charset="-122"/>
                <a:cs typeface="Times New Roman" panose="02020603050405020304" pitchFamily="18" charset="0"/>
              </a:rPr>
              <a:t>有如下递归算法，分析调用</a:t>
            </a:r>
            <a:r>
              <a:rPr lang="en-US" altLang="zh-CN" smtClean="0">
                <a:solidFill>
                  <a:srgbClr val="FF0000"/>
                </a:solidFill>
                <a:ea typeface="楷体" panose="02010609060101010101" pitchFamily="49" charset="-122"/>
                <a:cs typeface="Times New Roman" panose="02020603050405020304" pitchFamily="18" charset="0"/>
              </a:rPr>
              <a:t>fun(</a:t>
            </a:r>
            <a:r>
              <a:rPr lang="en-US" altLang="zh-CN" i="1" smtClean="0">
                <a:solidFill>
                  <a:srgbClr val="FF0000"/>
                </a:solidFill>
                <a:ea typeface="楷体" panose="02010609060101010101" pitchFamily="49" charset="-122"/>
                <a:cs typeface="Times New Roman" panose="02020603050405020304" pitchFamily="18" charset="0"/>
              </a:rPr>
              <a:t>a</a:t>
            </a:r>
            <a:r>
              <a:rPr lang="zh-CN" altLang="en-US" smtClean="0">
                <a:solidFill>
                  <a:srgbClr val="FF0000"/>
                </a:solidFill>
                <a:ea typeface="楷体" panose="02010609060101010101" pitchFamily="49" charset="-122"/>
                <a:cs typeface="Times New Roman" panose="02020603050405020304" pitchFamily="18" charset="0"/>
              </a:rPr>
              <a:t>，</a:t>
            </a:r>
            <a:r>
              <a:rPr lang="en-US" altLang="zh-CN" i="1" smtClean="0">
                <a:solidFill>
                  <a:srgbClr val="FF0000"/>
                </a:solidFill>
                <a:ea typeface="楷体" panose="02010609060101010101" pitchFamily="49" charset="-122"/>
                <a:cs typeface="Times New Roman" panose="02020603050405020304" pitchFamily="18" charset="0"/>
              </a:rPr>
              <a:t>n</a:t>
            </a:r>
            <a:r>
              <a:rPr lang="zh-CN" altLang="en-US" smtClean="0">
                <a:solidFill>
                  <a:srgbClr val="FF0000"/>
                </a:solidFill>
                <a:ea typeface="楷体" panose="02010609060101010101" pitchFamily="49" charset="-122"/>
                <a:cs typeface="Times New Roman" panose="02020603050405020304" pitchFamily="18" charset="0"/>
              </a:rPr>
              <a:t>，</a:t>
            </a:r>
            <a:r>
              <a:rPr lang="en-US" altLang="zh-CN" smtClean="0">
                <a:solidFill>
                  <a:srgbClr val="FF0000"/>
                </a:solidFill>
                <a:ea typeface="楷体" panose="02010609060101010101" pitchFamily="49" charset="-122"/>
                <a:cs typeface="Times New Roman" panose="02020603050405020304" pitchFamily="18" charset="0"/>
              </a:rPr>
              <a:t>0</a:t>
            </a:r>
            <a:r>
              <a:rPr lang="en-US" altLang="zh-CN" dirty="0">
                <a:solidFill>
                  <a:srgbClr val="FF0000"/>
                </a:solidFill>
                <a:ea typeface="楷体" panose="02010609060101010101" pitchFamily="49" charset="-122"/>
                <a:cs typeface="Times New Roman" panose="02020603050405020304" pitchFamily="18" charset="0"/>
              </a:rPr>
              <a:t>)</a:t>
            </a:r>
            <a:r>
              <a:rPr lang="zh-CN" altLang="en-US" dirty="0">
                <a:solidFill>
                  <a:srgbClr val="0000FF"/>
                </a:solidFill>
                <a:ea typeface="楷体" panose="02010609060101010101" pitchFamily="49" charset="-122"/>
                <a:cs typeface="Times New Roman" panose="02020603050405020304" pitchFamily="18" charset="0"/>
              </a:rPr>
              <a:t>的空间复杂度。 </a:t>
            </a:r>
          </a:p>
        </p:txBody>
      </p:sp>
      <p:sp>
        <p:nvSpPr>
          <p:cNvPr id="217094" name="Text Box 6"/>
          <p:cNvSpPr txBox="1">
            <a:spLocks noChangeArrowheads="1"/>
          </p:cNvSpPr>
          <p:nvPr/>
        </p:nvSpPr>
        <p:spPr bwMode="auto">
          <a:xfrm>
            <a:off x="714348" y="285728"/>
            <a:ext cx="4721748" cy="38779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r>
              <a:rPr lang="zh-CN" alt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cs typeface="Times New Roman" panose="02020603050405020304" pitchFamily="18" charset="0"/>
              </a:rPr>
              <a:t>算法的空间复杂度分析</a:t>
            </a: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792195" y="857232"/>
            <a:ext cx="6605604" cy="424211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108000">
            <a:spAutoFit/>
          </a:bodyPr>
          <a:lstStyle/>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共有</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a:t>
            </a:r>
          </a:p>
          <a:p>
            <a:pPr algn="just">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(k==n-1)</a:t>
            </a:r>
          </a:p>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algn="just">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//n-k</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algn="just">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17093" name="Text Box 5"/>
          <p:cNvSpPr txBox="1">
            <a:spLocks noChangeArrowheads="1"/>
          </p:cNvSpPr>
          <p:nvPr/>
        </p:nvSpPr>
        <p:spPr bwMode="auto">
          <a:xfrm>
            <a:off x="719169" y="214290"/>
            <a:ext cx="2138319" cy="498598"/>
          </a:xfrm>
          <a:prstGeom prst="rect">
            <a:avLst/>
          </a:prstGeom>
          <a:noFill/>
          <a:ln w="19050" algn="ctr">
            <a:noFill/>
            <a:miter lim="800000"/>
          </a:ln>
          <a:effectLst/>
        </p:spPr>
        <p:txBody>
          <a:bodyPr wrap="square">
            <a:spAutoFit/>
          </a:bodyPr>
          <a:lstStyle/>
          <a:p>
            <a:pPr algn="just"/>
            <a:r>
              <a:rPr lang="zh-CN" altLang="en-US" smtClean="0">
                <a:solidFill>
                  <a:srgbClr val="0000FF"/>
                </a:solidFill>
                <a:ea typeface="楷体" panose="02010609060101010101" pitchFamily="49" charset="-122"/>
                <a:cs typeface="Times New Roman" panose="02020603050405020304" pitchFamily="18" charset="0"/>
              </a:rPr>
              <a:t>递归算法： </a:t>
            </a:r>
            <a:endParaRPr lang="zh-CN" altLang="en-US" dirty="0">
              <a:solidFill>
                <a:srgbClr val="0000FF"/>
              </a:solidFill>
              <a:ea typeface="楷体" panose="02010609060101010101" pitchFamily="49" charset="-122"/>
              <a:cs typeface="Times New Roman" panose="02020603050405020304" pitchFamily="18" charset="0"/>
            </a:endParaRPr>
          </a:p>
        </p:txBody>
      </p:sp>
      <p:grpSp>
        <p:nvGrpSpPr>
          <p:cNvPr id="5" name="组合 4"/>
          <p:cNvGrpSpPr/>
          <p:nvPr/>
        </p:nvGrpSpPr>
        <p:grpSpPr>
          <a:xfrm>
            <a:off x="5786446" y="5716484"/>
            <a:ext cx="1500198" cy="498598"/>
            <a:chOff x="5786446" y="5665684"/>
            <a:chExt cx="1500198" cy="498598"/>
          </a:xfrm>
        </p:grpSpPr>
        <p:sp>
          <p:nvSpPr>
            <p:cNvPr id="6" name="左箭头 5"/>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TextBox 6"/>
            <p:cNvSpPr txBox="1"/>
            <p:nvPr/>
          </p:nvSpPr>
          <p:spPr>
            <a:xfrm>
              <a:off x="6357950" y="5665684"/>
              <a:ext cx="928694" cy="498598"/>
            </a:xfrm>
            <a:prstGeom prst="rect">
              <a:avLst/>
            </a:prstGeom>
            <a:noFill/>
          </p:spPr>
          <p:txBody>
            <a:bodyPr wrap="square" rtlCol="0">
              <a:spAutoFit/>
            </a:bodyPr>
            <a:lstStyle/>
            <a:p>
              <a:r>
                <a:rPr lang="zh-CN" altLang="en-US" smtClean="0">
                  <a:solidFill>
                    <a:srgbClr val="FF0000"/>
                  </a:solidFill>
                  <a:latin typeface="楷体" panose="02010609060101010101" pitchFamily="49" charset="-122"/>
                  <a:ea typeface="楷体" panose="02010609060101010101" pitchFamily="49" charset="-122"/>
                </a:rPr>
                <a:t>错误</a:t>
              </a:r>
              <a:endParaRPr lang="zh-CN" altLang="en-US">
                <a:solidFill>
                  <a:srgbClr val="FF0000"/>
                </a:solidFill>
                <a:latin typeface="楷体" panose="02010609060101010101" pitchFamily="49" charset="-122"/>
                <a:ea typeface="楷体" panose="02010609060101010101" pitchFamily="49" charset="-122"/>
              </a:endParaRPr>
            </a:p>
          </p:txBody>
        </p:sp>
      </p:grpSp>
      <p:grpSp>
        <p:nvGrpSpPr>
          <p:cNvPr id="12" name="组合 11"/>
          <p:cNvGrpSpPr/>
          <p:nvPr/>
        </p:nvGrpSpPr>
        <p:grpSpPr>
          <a:xfrm>
            <a:off x="1071538" y="5286388"/>
            <a:ext cx="5857916" cy="927226"/>
            <a:chOff x="1071538" y="5286388"/>
            <a:chExt cx="5857916" cy="927226"/>
          </a:xfrm>
        </p:grpSpPr>
        <p:sp>
          <p:nvSpPr>
            <p:cNvPr id="9" name="TextBox 8"/>
            <p:cNvSpPr txBox="1"/>
            <p:nvPr/>
          </p:nvSpPr>
          <p:spPr>
            <a:xfrm>
              <a:off x="1071538" y="5715016"/>
              <a:ext cx="4714908" cy="498598"/>
            </a:xfrm>
            <a:prstGeom prst="rect">
              <a:avLst/>
            </a:prstGeom>
            <a:noFill/>
          </p:spPr>
          <p:txBody>
            <a:bodyPr wrap="square" rtlCol="0">
              <a:spAutoFit/>
            </a:bodyPr>
            <a:lstStyle/>
            <a:p>
              <a:pPr algn="l"/>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0)</a:t>
              </a:r>
              <a:r>
                <a:rPr lang="zh-CN" altLang="en-US" smtClean="0">
                  <a:solidFill>
                    <a:srgbClr val="0000FF"/>
                  </a:solidFill>
                  <a:ea typeface="楷体" panose="02010609060101010101" pitchFamily="49" charset="-122"/>
                  <a:cs typeface="Times New Roman" panose="02020603050405020304" pitchFamily="18" charset="0"/>
                </a:rPr>
                <a:t>的空间复杂度为</a:t>
              </a:r>
              <a:r>
                <a:rPr lang="en-US" altLang="zh-CN" smtClean="0">
                  <a:solidFill>
                    <a:srgbClr val="0000FF"/>
                  </a:solidFill>
                  <a:ea typeface="楷体" panose="02010609060101010101" pitchFamily="49" charset="-122"/>
                  <a:cs typeface="Times New Roman" panose="02020603050405020304" pitchFamily="18" charset="0"/>
                </a:rPr>
                <a:t>O(1)</a:t>
              </a:r>
              <a:r>
                <a:rPr lang="zh-CN" altLang="en-US"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10" name="下箭头 9"/>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3571868" y="5286388"/>
              <a:ext cx="3357586" cy="403252"/>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仅仅定义了一个临时变量</a:t>
              </a:r>
              <a:r>
                <a:rPr lang="en-US" altLang="zh-CN" sz="2000" i="1" smtClean="0">
                  <a:solidFill>
                    <a:srgbClr val="0000FF"/>
                  </a:solidFill>
                  <a:ea typeface="楷体" panose="02010609060101010101" pitchFamily="49" charset="-122"/>
                  <a:cs typeface="Times New Roman" panose="02020603050405020304" pitchFamily="18" charset="0"/>
                </a:rPr>
                <a:t>i</a:t>
              </a:r>
              <a:endParaRPr lang="zh-CN" altLang="en-US" sz="2000" i="1">
                <a:solidFill>
                  <a:srgbClr val="0000FF"/>
                </a:solidFill>
                <a:ea typeface="楷体" panose="02010609060101010101" pitchFamily="49" charset="-122"/>
                <a:cs typeface="Times New Roman" panose="02020603050405020304" pitchFamily="18" charset="0"/>
              </a:endParaRPr>
            </a:p>
          </p:txBody>
        </p:sp>
      </p:grpSp>
      <p:sp>
        <p:nvSpPr>
          <p:cNvPr id="8" name="幻灯片编号占位符 7"/>
          <p:cNvSpPr>
            <a:spLocks noGrp="1"/>
          </p:cNvSpPr>
          <p:nvPr>
            <p:ph type="sldNum" sz="quarter" idx="12"/>
          </p:nvPr>
        </p:nvSpPr>
        <p:spPr/>
        <p:txBody>
          <a:bodyPr/>
          <a:lstStyle/>
          <a:p>
            <a:fld id="{7AF016A1-9F15-429F-9EFD-84004B73C732}" type="slidenum">
              <a:rPr lang="en-US" altLang="zh-CN" smtClean="0"/>
              <a:t>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500035" y="901128"/>
            <a:ext cx="8105802" cy="1431137"/>
          </a:xfrm>
          <a:prstGeom prst="rect">
            <a:avLst/>
          </a:prstGeom>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indent="266700" algn="just">
              <a:lnSpc>
                <a:spcPct val="100000"/>
              </a:lnSpc>
              <a:spcBef>
                <a:spcPct val="0"/>
              </a:spcBef>
            </a:pP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元素之间</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关系：</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一对多</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indent="266700" algn="just">
              <a:lnSpc>
                <a:spcPct val="100000"/>
              </a:lnSpc>
              <a:spcBef>
                <a:spcPct val="0"/>
              </a:spcBef>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特点</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solidFill>
                  <a:srgbClr val="3333CC"/>
                </a:solidFill>
                <a:ea typeface="楷体" panose="02010609060101010101" pitchFamily="49" charset="-122"/>
                <a:cs typeface="Times New Roman" panose="02020603050405020304" pitchFamily="18" charset="0"/>
              </a:rPr>
              <a:t>开始元素唯一</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solidFill>
                  <a:srgbClr val="3333CC"/>
                </a:solidFill>
                <a:ea typeface="楷体" panose="02010609060101010101" pitchFamily="49" charset="-122"/>
                <a:cs typeface="Times New Roman" panose="02020603050405020304" pitchFamily="18" charset="0"/>
              </a:rPr>
              <a:t>终端元素不</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唯一。除</a:t>
            </a:r>
            <a:r>
              <a:rPr lang="zh-CN" altLang="en-US" sz="2200" dirty="0" smtClean="0">
                <a:solidFill>
                  <a:srgbClr val="3333CC"/>
                </a:solidFill>
                <a:ea typeface="楷体" panose="02010609060101010101" pitchFamily="49" charset="-122"/>
                <a:cs typeface="Times New Roman" panose="02020603050405020304" pitchFamily="18" charset="0"/>
              </a:rPr>
              <a:t>终端元素</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以外，</a:t>
            </a:r>
            <a:r>
              <a:rPr lang="zh-CN" altLang="en-US" sz="2200" dirty="0" smtClean="0">
                <a:solidFill>
                  <a:srgbClr val="3333CC"/>
                </a:solidFill>
                <a:ea typeface="楷体" panose="02010609060101010101" pitchFamily="49" charset="-122"/>
                <a:cs typeface="Times New Roman" panose="02020603050405020304" pitchFamily="18" charset="0"/>
              </a:rPr>
              <a:t>每个元素有</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一个或多个</a:t>
            </a:r>
            <a:r>
              <a:rPr lang="zh-CN" altLang="en-US" sz="2200" dirty="0" smtClean="0">
                <a:solidFill>
                  <a:srgbClr val="3333CC"/>
                </a:solidFill>
                <a:ea typeface="楷体" panose="02010609060101010101" pitchFamily="49" charset="-122"/>
                <a:cs typeface="Times New Roman" panose="02020603050405020304" pitchFamily="18" charset="0"/>
              </a:rPr>
              <a:t>后续元素；</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除</a:t>
            </a:r>
            <a:r>
              <a:rPr lang="zh-CN" altLang="en-US" sz="2200" dirty="0" smtClean="0">
                <a:solidFill>
                  <a:srgbClr val="3333CC"/>
                </a:solidFill>
                <a:ea typeface="楷体" panose="02010609060101010101" pitchFamily="49" charset="-122"/>
                <a:cs typeface="Times New Roman" panose="02020603050405020304" pitchFamily="18" charset="0"/>
              </a:rPr>
              <a:t>开始元素外</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solidFill>
                  <a:srgbClr val="3333CC"/>
                </a:solidFill>
                <a:ea typeface="楷体" panose="02010609060101010101" pitchFamily="49" charset="-122"/>
                <a:cs typeface="Times New Roman" panose="02020603050405020304" pitchFamily="18" charset="0"/>
              </a:rPr>
              <a:t>每个元素有</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且仅有一</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个前驱</a:t>
            </a:r>
            <a:r>
              <a:rPr lang="zh-CN" altLang="en-US" sz="2200" dirty="0" smtClean="0">
                <a:solidFill>
                  <a:srgbClr val="3333CC"/>
                </a:solidFill>
                <a:ea typeface="楷体" panose="02010609060101010101" pitchFamily="49" charset="-122"/>
                <a:cs typeface="Times New Roman" panose="02020603050405020304" pitchFamily="18" charset="0"/>
              </a:rPr>
              <a:t>元素。</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9" name="组合 18"/>
          <p:cNvGrpSpPr/>
          <p:nvPr/>
        </p:nvGrpSpPr>
        <p:grpSpPr>
          <a:xfrm>
            <a:off x="3185415" y="2414004"/>
            <a:ext cx="2376264" cy="1153965"/>
            <a:chOff x="2266948" y="2786058"/>
            <a:chExt cx="2019300" cy="1752600"/>
          </a:xfrm>
        </p:grpSpPr>
        <p:sp>
          <p:nvSpPr>
            <p:cNvPr id="18438" name="Oval 6"/>
            <p:cNvSpPr>
              <a:spLocks noChangeArrowheads="1"/>
            </p:cNvSpPr>
            <p:nvPr/>
          </p:nvSpPr>
          <p:spPr bwMode="auto">
            <a:xfrm>
              <a:off x="3181348" y="27860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39" name="Oval 7"/>
            <p:cNvSpPr>
              <a:spLocks noChangeArrowheads="1"/>
            </p:cNvSpPr>
            <p:nvPr/>
          </p:nvSpPr>
          <p:spPr bwMode="auto">
            <a:xfrm>
              <a:off x="2647948" y="34718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40" name="Oval 8"/>
            <p:cNvSpPr>
              <a:spLocks noChangeArrowheads="1"/>
            </p:cNvSpPr>
            <p:nvPr/>
          </p:nvSpPr>
          <p:spPr bwMode="auto">
            <a:xfrm>
              <a:off x="3257548" y="34718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41" name="Oval 9"/>
            <p:cNvSpPr>
              <a:spLocks noChangeArrowheads="1"/>
            </p:cNvSpPr>
            <p:nvPr/>
          </p:nvSpPr>
          <p:spPr bwMode="auto">
            <a:xfrm>
              <a:off x="3867148" y="34718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43" name="Oval 11"/>
            <p:cNvSpPr>
              <a:spLocks noChangeArrowheads="1"/>
            </p:cNvSpPr>
            <p:nvPr/>
          </p:nvSpPr>
          <p:spPr bwMode="auto">
            <a:xfrm>
              <a:off x="2952748" y="41576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44" name="Oval 12"/>
            <p:cNvSpPr>
              <a:spLocks noChangeArrowheads="1"/>
            </p:cNvSpPr>
            <p:nvPr/>
          </p:nvSpPr>
          <p:spPr bwMode="auto">
            <a:xfrm>
              <a:off x="3409948" y="41576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45" name="Oval 13"/>
            <p:cNvSpPr>
              <a:spLocks noChangeArrowheads="1"/>
            </p:cNvSpPr>
            <p:nvPr/>
          </p:nvSpPr>
          <p:spPr bwMode="auto">
            <a:xfrm>
              <a:off x="3905248" y="41576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46" name="Freeform 14"/>
            <p:cNvSpPr/>
            <p:nvPr/>
          </p:nvSpPr>
          <p:spPr bwMode="auto">
            <a:xfrm>
              <a:off x="2919411" y="3060695"/>
              <a:ext cx="274638" cy="420688"/>
            </a:xfrm>
            <a:custGeom>
              <a:avLst/>
              <a:gdLst/>
              <a:ahLst/>
              <a:cxnLst>
                <a:cxn ang="0">
                  <a:pos x="173" y="0"/>
                </a:cxn>
                <a:cxn ang="0">
                  <a:pos x="0" y="265"/>
                </a:cxn>
              </a:cxnLst>
              <a:rect l="0" t="0" r="r" b="b"/>
              <a:pathLst>
                <a:path w="173" h="265">
                  <a:moveTo>
                    <a:pt x="173" y="0"/>
                  </a:moveTo>
                  <a:lnTo>
                    <a:pt x="0" y="265"/>
                  </a:lnTo>
                </a:path>
              </a:pathLst>
            </a:custGeom>
            <a:noFill/>
            <a:ln w="28575" cap="flat" cmpd="sng">
              <a:solidFill>
                <a:srgbClr val="339933"/>
              </a:solidFill>
              <a:prstDash val="solid"/>
              <a:miter lim="800000"/>
              <a:headEnd type="none" w="med" len="med"/>
              <a:tailEnd type="triangle" w="med" len="med"/>
            </a:ln>
            <a:effectLst/>
          </p:spPr>
          <p:txBody>
            <a:bodyPr wrap="none"/>
            <a:lstStyle/>
            <a:p>
              <a:endParaRPr lang="zh-CN" altLang="en-US"/>
            </a:p>
          </p:txBody>
        </p:sp>
        <p:sp>
          <p:nvSpPr>
            <p:cNvPr id="18447" name="Freeform 15"/>
            <p:cNvSpPr/>
            <p:nvPr/>
          </p:nvSpPr>
          <p:spPr bwMode="auto">
            <a:xfrm>
              <a:off x="3409948" y="3167058"/>
              <a:ext cx="33338" cy="295275"/>
            </a:xfrm>
            <a:custGeom>
              <a:avLst/>
              <a:gdLst/>
              <a:ahLst/>
              <a:cxnLst>
                <a:cxn ang="0">
                  <a:pos x="0" y="0"/>
                </a:cxn>
                <a:cxn ang="0">
                  <a:pos x="21" y="186"/>
                </a:cxn>
              </a:cxnLst>
              <a:rect l="0" t="0" r="r" b="b"/>
              <a:pathLst>
                <a:path w="21" h="186">
                  <a:moveTo>
                    <a:pt x="0" y="0"/>
                  </a:moveTo>
                  <a:lnTo>
                    <a:pt x="21" y="186"/>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p>
          </p:txBody>
        </p:sp>
        <p:sp>
          <p:nvSpPr>
            <p:cNvPr id="18448" name="Freeform 16"/>
            <p:cNvSpPr/>
            <p:nvPr/>
          </p:nvSpPr>
          <p:spPr bwMode="auto">
            <a:xfrm>
              <a:off x="3548062" y="3019421"/>
              <a:ext cx="409575" cy="457200"/>
            </a:xfrm>
            <a:custGeom>
              <a:avLst/>
              <a:gdLst/>
              <a:ahLst/>
              <a:cxnLst>
                <a:cxn ang="0">
                  <a:pos x="0" y="0"/>
                </a:cxn>
                <a:cxn ang="0">
                  <a:pos x="258" y="288"/>
                </a:cxn>
              </a:cxnLst>
              <a:rect l="0" t="0" r="r" b="b"/>
              <a:pathLst>
                <a:path w="258" h="288">
                  <a:moveTo>
                    <a:pt x="0" y="0"/>
                  </a:moveTo>
                  <a:lnTo>
                    <a:pt x="258" y="288"/>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p>
          </p:txBody>
        </p:sp>
        <p:sp>
          <p:nvSpPr>
            <p:cNvPr id="18449" name="Freeform 17"/>
            <p:cNvSpPr/>
            <p:nvPr/>
          </p:nvSpPr>
          <p:spPr bwMode="auto">
            <a:xfrm>
              <a:off x="2952748" y="3819521"/>
              <a:ext cx="147638" cy="342900"/>
            </a:xfrm>
            <a:custGeom>
              <a:avLst/>
              <a:gdLst/>
              <a:ahLst/>
              <a:cxnLst>
                <a:cxn ang="0">
                  <a:pos x="0" y="0"/>
                </a:cxn>
                <a:cxn ang="0">
                  <a:pos x="93" y="216"/>
                </a:cxn>
              </a:cxnLst>
              <a:rect l="0" t="0" r="r" b="b"/>
              <a:pathLst>
                <a:path w="93" h="216">
                  <a:moveTo>
                    <a:pt x="0" y="0"/>
                  </a:moveTo>
                  <a:lnTo>
                    <a:pt x="93" y="216"/>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p>
          </p:txBody>
        </p:sp>
        <p:sp>
          <p:nvSpPr>
            <p:cNvPr id="18450" name="Freeform 18"/>
            <p:cNvSpPr/>
            <p:nvPr/>
          </p:nvSpPr>
          <p:spPr bwMode="auto">
            <a:xfrm>
              <a:off x="3486148" y="3852858"/>
              <a:ext cx="95250" cy="309563"/>
            </a:xfrm>
            <a:custGeom>
              <a:avLst/>
              <a:gdLst/>
              <a:ahLst/>
              <a:cxnLst>
                <a:cxn ang="0">
                  <a:pos x="0" y="0"/>
                </a:cxn>
                <a:cxn ang="0">
                  <a:pos x="60" y="195"/>
                </a:cxn>
              </a:cxnLst>
              <a:rect l="0" t="0" r="r" b="b"/>
              <a:pathLst>
                <a:path w="60" h="195">
                  <a:moveTo>
                    <a:pt x="0" y="0"/>
                  </a:moveTo>
                  <a:lnTo>
                    <a:pt x="60" y="195"/>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p>
          </p:txBody>
        </p:sp>
        <p:sp>
          <p:nvSpPr>
            <p:cNvPr id="18451" name="Line 19"/>
            <p:cNvSpPr>
              <a:spLocks noChangeShapeType="1"/>
            </p:cNvSpPr>
            <p:nvPr/>
          </p:nvSpPr>
          <p:spPr bwMode="auto">
            <a:xfrm>
              <a:off x="4095748" y="3852858"/>
              <a:ext cx="0" cy="304800"/>
            </a:xfrm>
            <a:prstGeom prst="line">
              <a:avLst/>
            </a:prstGeom>
            <a:noFill/>
            <a:ln w="28575">
              <a:solidFill>
                <a:srgbClr val="339933"/>
              </a:solidFill>
              <a:round/>
              <a:tailEnd type="triangle" w="med" len="med"/>
            </a:ln>
            <a:effectLst/>
          </p:spPr>
          <p:txBody>
            <a:bodyPr wrap="none"/>
            <a:lstStyle/>
            <a:p>
              <a:endParaRPr lang="zh-CN" altLang="en-US"/>
            </a:p>
          </p:txBody>
        </p:sp>
        <p:sp>
          <p:nvSpPr>
            <p:cNvPr id="18453" name="Oval 21"/>
            <p:cNvSpPr>
              <a:spLocks noChangeArrowheads="1"/>
            </p:cNvSpPr>
            <p:nvPr/>
          </p:nvSpPr>
          <p:spPr bwMode="auto">
            <a:xfrm>
              <a:off x="2266948" y="4157658"/>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454" name="Freeform 22"/>
            <p:cNvSpPr/>
            <p:nvPr/>
          </p:nvSpPr>
          <p:spPr bwMode="auto">
            <a:xfrm>
              <a:off x="2495549" y="3800471"/>
              <a:ext cx="219075" cy="357188"/>
            </a:xfrm>
            <a:custGeom>
              <a:avLst/>
              <a:gdLst/>
              <a:ahLst/>
              <a:cxnLst>
                <a:cxn ang="0">
                  <a:pos x="138" y="0"/>
                </a:cxn>
                <a:cxn ang="0">
                  <a:pos x="0" y="225"/>
                </a:cxn>
              </a:cxnLst>
              <a:rect l="0" t="0" r="r" b="b"/>
              <a:pathLst>
                <a:path w="138" h="225">
                  <a:moveTo>
                    <a:pt x="138" y="0"/>
                  </a:moveTo>
                  <a:lnTo>
                    <a:pt x="0" y="225"/>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p>
          </p:txBody>
        </p:sp>
      </p:grpSp>
      <p:sp>
        <p:nvSpPr>
          <p:cNvPr id="18" name="TextBox 17"/>
          <p:cNvSpPr txBox="1"/>
          <p:nvPr/>
        </p:nvSpPr>
        <p:spPr>
          <a:xfrm>
            <a:off x="354220" y="271991"/>
            <a:ext cx="2428892" cy="522605"/>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gn="l">
              <a:lnSpc>
                <a:spcPct val="100000"/>
              </a:lnSpc>
            </a:pP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树形</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结构</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0" name="Rectangle 3"/>
          <p:cNvSpPr>
            <a:spLocks noChangeArrowheads="1"/>
          </p:cNvSpPr>
          <p:nvPr/>
        </p:nvSpPr>
        <p:spPr bwMode="auto">
          <a:xfrm>
            <a:off x="500035" y="4396879"/>
            <a:ext cx="7747025" cy="1092583"/>
          </a:xfrm>
          <a:prstGeom prst="rect">
            <a:avLst/>
          </a:prstGeom>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indent="266700" algn="just">
              <a:lnSpc>
                <a:spcPct val="150000"/>
              </a:lnSpc>
              <a:spcBef>
                <a:spcPct val="0"/>
              </a:spcBef>
            </a:pPr>
            <a:r>
              <a:rPr lang="zh-CN" altLang="en-US" sz="2200" smtClean="0">
                <a:solidFill>
                  <a:srgbClr val="FF0000"/>
                </a:solidFill>
                <a:ea typeface="楷体" panose="02010609060101010101" pitchFamily="49" charset="-122"/>
                <a:cs typeface="Times New Roman" panose="02020603050405020304" pitchFamily="18" charset="0"/>
              </a:rPr>
              <a:t>   元素</a:t>
            </a:r>
            <a:r>
              <a:rPr lang="zh-CN" altLang="en-US" sz="22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之间</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关系：</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多对多</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p>
          <a:p>
            <a:pPr indent="266700" algn="just">
              <a:lnSpc>
                <a:spcPct val="150000"/>
              </a:lnSpc>
              <a:spcBef>
                <a:spcPct val="0"/>
              </a:spcBef>
            </a:pP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特点：</a:t>
            </a:r>
            <a:r>
              <a:rPr lang="zh-CN" altLang="en-US" sz="2200" smtClean="0">
                <a:solidFill>
                  <a:srgbClr val="3333CC"/>
                </a:solidFill>
                <a:ea typeface="楷体" panose="02010609060101010101" pitchFamily="49" charset="-122"/>
                <a:cs typeface="Times New Roman" panose="02020603050405020304" pitchFamily="18" charset="0"/>
              </a:rPr>
              <a:t>所有元素</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都</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可能有</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多</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个前驱</a:t>
            </a:r>
            <a:r>
              <a:rPr lang="zh-CN" altLang="en-US" sz="2200" smtClean="0">
                <a:solidFill>
                  <a:srgbClr val="3333CC"/>
                </a:solidFill>
                <a:ea typeface="楷体" panose="02010609060101010101" pitchFamily="49" charset="-122"/>
                <a:cs typeface="Times New Roman" panose="02020603050405020304" pitchFamily="18" charset="0"/>
              </a:rPr>
              <a:t>元素</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多</a:t>
            </a:r>
            <a:r>
              <a:rPr lang="zh-CN" altLang="en-US" sz="22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sz="2200" smtClean="0">
                <a:solidFill>
                  <a:srgbClr val="3333CC"/>
                </a:solidFill>
                <a:ea typeface="楷体" panose="02010609060101010101" pitchFamily="49" charset="-122"/>
                <a:cs typeface="Times New Roman" panose="02020603050405020304" pitchFamily="18" charset="0"/>
              </a:rPr>
              <a:t>后继元素</a:t>
            </a:r>
            <a:r>
              <a:rPr lang="zh-CN" altLang="en-US" sz="2200"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b="1" dirty="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1" name="组合 20"/>
          <p:cNvGrpSpPr/>
          <p:nvPr/>
        </p:nvGrpSpPr>
        <p:grpSpPr>
          <a:xfrm>
            <a:off x="2537303" y="5622940"/>
            <a:ext cx="2664296" cy="1162261"/>
            <a:chOff x="1908175" y="3214686"/>
            <a:chExt cx="2592388" cy="1738325"/>
          </a:xfrm>
        </p:grpSpPr>
        <p:sp>
          <p:nvSpPr>
            <p:cNvPr id="22" name="Oval 6"/>
            <p:cNvSpPr>
              <a:spLocks noChangeArrowheads="1"/>
            </p:cNvSpPr>
            <p:nvPr/>
          </p:nvSpPr>
          <p:spPr bwMode="auto">
            <a:xfrm>
              <a:off x="1908175" y="3214686"/>
              <a:ext cx="360363" cy="360363"/>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23" name="Oval 7"/>
            <p:cNvSpPr>
              <a:spLocks noChangeArrowheads="1"/>
            </p:cNvSpPr>
            <p:nvPr/>
          </p:nvSpPr>
          <p:spPr bwMode="auto">
            <a:xfrm>
              <a:off x="3203575" y="3214686"/>
              <a:ext cx="360363" cy="360363"/>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24" name="Oval 8"/>
            <p:cNvSpPr>
              <a:spLocks noChangeArrowheads="1"/>
            </p:cNvSpPr>
            <p:nvPr/>
          </p:nvSpPr>
          <p:spPr bwMode="auto">
            <a:xfrm>
              <a:off x="1908175" y="3919548"/>
              <a:ext cx="360363" cy="360363"/>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25" name="Oval 9"/>
            <p:cNvSpPr>
              <a:spLocks noChangeArrowheads="1"/>
            </p:cNvSpPr>
            <p:nvPr/>
          </p:nvSpPr>
          <p:spPr bwMode="auto">
            <a:xfrm>
              <a:off x="2746375" y="3919549"/>
              <a:ext cx="385763" cy="393700"/>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26" name="Oval 10"/>
            <p:cNvSpPr>
              <a:spLocks noChangeArrowheads="1"/>
            </p:cNvSpPr>
            <p:nvPr/>
          </p:nvSpPr>
          <p:spPr bwMode="auto">
            <a:xfrm>
              <a:off x="3355975" y="4452948"/>
              <a:ext cx="360363" cy="360363"/>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27" name="Oval 11"/>
            <p:cNvSpPr>
              <a:spLocks noChangeArrowheads="1"/>
            </p:cNvSpPr>
            <p:nvPr/>
          </p:nvSpPr>
          <p:spPr bwMode="auto">
            <a:xfrm>
              <a:off x="1908175" y="4592648"/>
              <a:ext cx="360363" cy="360363"/>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28" name="Freeform 13"/>
            <p:cNvSpPr/>
            <p:nvPr/>
          </p:nvSpPr>
          <p:spPr bwMode="auto">
            <a:xfrm>
              <a:off x="2225675" y="3525848"/>
              <a:ext cx="563563" cy="460375"/>
            </a:xfrm>
            <a:custGeom>
              <a:avLst/>
              <a:gdLst/>
              <a:ahLst/>
              <a:cxnLst>
                <a:cxn ang="0">
                  <a:pos x="0" y="0"/>
                </a:cxn>
                <a:cxn ang="0">
                  <a:pos x="355" y="290"/>
                </a:cxn>
              </a:cxnLst>
              <a:rect l="0" t="0" r="r" b="b"/>
              <a:pathLst>
                <a:path w="355" h="290">
                  <a:moveTo>
                    <a:pt x="0" y="0"/>
                  </a:moveTo>
                  <a:lnTo>
                    <a:pt x="355" y="290"/>
                  </a:lnTo>
                </a:path>
              </a:pathLst>
            </a:custGeom>
            <a:noFill/>
            <a:ln w="28575">
              <a:solidFill>
                <a:srgbClr val="0033CC"/>
              </a:solidFill>
              <a:round/>
            </a:ln>
            <a:effectLst/>
          </p:spPr>
          <p:txBody>
            <a:bodyPr wrap="none" anchor="ctr"/>
            <a:lstStyle/>
            <a:p>
              <a:endParaRPr lang="zh-CN" altLang="en-US"/>
            </a:p>
          </p:txBody>
        </p:sp>
        <p:sp>
          <p:nvSpPr>
            <p:cNvPr id="29" name="Freeform 16"/>
            <p:cNvSpPr/>
            <p:nvPr/>
          </p:nvSpPr>
          <p:spPr bwMode="auto">
            <a:xfrm>
              <a:off x="2270124" y="4667260"/>
              <a:ext cx="1085850" cy="90488"/>
            </a:xfrm>
            <a:custGeom>
              <a:avLst/>
              <a:gdLst/>
              <a:ahLst/>
              <a:cxnLst>
                <a:cxn ang="0">
                  <a:pos x="0" y="57"/>
                </a:cxn>
                <a:cxn ang="0">
                  <a:pos x="684" y="0"/>
                </a:cxn>
              </a:cxnLst>
              <a:rect l="0" t="0" r="r" b="b"/>
              <a:pathLst>
                <a:path w="684" h="57">
                  <a:moveTo>
                    <a:pt x="0" y="57"/>
                  </a:moveTo>
                  <a:lnTo>
                    <a:pt x="684" y="0"/>
                  </a:lnTo>
                </a:path>
              </a:pathLst>
            </a:custGeom>
            <a:noFill/>
            <a:ln w="28575" cap="flat" cmpd="sng">
              <a:solidFill>
                <a:srgbClr val="0033CC"/>
              </a:solidFill>
              <a:prstDash val="solid"/>
              <a:round/>
              <a:headEnd type="none" w="med" len="med"/>
              <a:tailEnd type="none" w="med" len="med"/>
            </a:ln>
            <a:effectLst/>
          </p:spPr>
          <p:txBody>
            <a:bodyPr wrap="none" anchor="ctr"/>
            <a:lstStyle/>
            <a:p>
              <a:endParaRPr lang="zh-CN" altLang="en-US"/>
            </a:p>
          </p:txBody>
        </p:sp>
        <p:sp>
          <p:nvSpPr>
            <p:cNvPr id="30" name="Freeform 17"/>
            <p:cNvSpPr/>
            <p:nvPr/>
          </p:nvSpPr>
          <p:spPr bwMode="auto">
            <a:xfrm>
              <a:off x="3419474" y="3582999"/>
              <a:ext cx="88900" cy="869951"/>
            </a:xfrm>
            <a:custGeom>
              <a:avLst/>
              <a:gdLst/>
              <a:ahLst/>
              <a:cxnLst>
                <a:cxn ang="0">
                  <a:pos x="0" y="0"/>
                </a:cxn>
                <a:cxn ang="0">
                  <a:pos x="56" y="548"/>
                </a:cxn>
              </a:cxnLst>
              <a:rect l="0" t="0" r="r" b="b"/>
              <a:pathLst>
                <a:path w="56" h="548">
                  <a:moveTo>
                    <a:pt x="0" y="0"/>
                  </a:moveTo>
                  <a:lnTo>
                    <a:pt x="56" y="548"/>
                  </a:lnTo>
                </a:path>
              </a:pathLst>
            </a:custGeom>
            <a:noFill/>
            <a:ln w="28575" cap="flat" cmpd="sng">
              <a:solidFill>
                <a:srgbClr val="0033CC"/>
              </a:solidFill>
              <a:prstDash val="solid"/>
              <a:round/>
              <a:headEnd type="none" w="med" len="med"/>
              <a:tailEnd type="none" w="med" len="med"/>
            </a:ln>
            <a:effectLst/>
          </p:spPr>
          <p:txBody>
            <a:bodyPr wrap="none" anchor="ctr"/>
            <a:lstStyle/>
            <a:p>
              <a:endParaRPr lang="zh-CN" altLang="en-US"/>
            </a:p>
          </p:txBody>
        </p:sp>
        <p:sp>
          <p:nvSpPr>
            <p:cNvPr id="31" name="Oval 0"/>
            <p:cNvSpPr>
              <a:spLocks noChangeArrowheads="1"/>
            </p:cNvSpPr>
            <p:nvPr/>
          </p:nvSpPr>
          <p:spPr bwMode="auto">
            <a:xfrm>
              <a:off x="4114800" y="3810011"/>
              <a:ext cx="385763" cy="393700"/>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cxnSp>
          <p:nvCxnSpPr>
            <p:cNvPr id="32" name="直接连接符 31"/>
            <p:cNvCxnSpPr>
              <a:stCxn id="22" idx="4"/>
              <a:endCxn id="24" idx="0"/>
            </p:cNvCxnSpPr>
            <p:nvPr/>
          </p:nvCxnSpPr>
          <p:spPr>
            <a:xfrm rot="5400000">
              <a:off x="1916108" y="3747298"/>
              <a:ext cx="344499"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4"/>
              <a:endCxn id="27" idx="0"/>
            </p:cNvCxnSpPr>
            <p:nvPr/>
          </p:nvCxnSpPr>
          <p:spPr>
            <a:xfrm rot="5400000">
              <a:off x="1931988" y="4436543"/>
              <a:ext cx="312737"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3" idx="6"/>
              <a:endCxn id="31" idx="1"/>
            </p:cNvCxnSpPr>
            <p:nvPr/>
          </p:nvCxnSpPr>
          <p:spPr>
            <a:xfrm>
              <a:off x="3563938" y="3394868"/>
              <a:ext cx="607356" cy="472799"/>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6"/>
              <a:endCxn id="23" idx="2"/>
            </p:cNvCxnSpPr>
            <p:nvPr/>
          </p:nvCxnSpPr>
          <p:spPr>
            <a:xfrm>
              <a:off x="2268538" y="3394868"/>
              <a:ext cx="935037"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grpSp>
      <p:sp>
        <p:nvSpPr>
          <p:cNvPr id="36" name="TextBox 19"/>
          <p:cNvSpPr txBox="1"/>
          <p:nvPr/>
        </p:nvSpPr>
        <p:spPr>
          <a:xfrm>
            <a:off x="374696" y="3610361"/>
            <a:ext cx="2357454" cy="522605"/>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gn="l">
              <a:lnSpc>
                <a:spcPct val="100000"/>
              </a:lnSpc>
            </a:pP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图形</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结构</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7AF016A1-9F15-429F-9EFD-84004B73C732}" type="slidenum">
              <a:rPr lang="en-US" altLang="zh-CN" smtClean="0"/>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4282" y="214290"/>
            <a:ext cx="8713788" cy="972574"/>
          </a:xfrm>
          <a:prstGeom prst="rect">
            <a:avLst/>
          </a:prstGeom>
          <a:noFill/>
          <a:ln w="9525" algn="ctr">
            <a:noFill/>
            <a:miter lim="800000"/>
          </a:ln>
          <a:effectLst/>
        </p:spPr>
        <p:txBody>
          <a:bodyPr>
            <a:spAutoFit/>
          </a:bodyPr>
          <a:lstStyle/>
          <a:p>
            <a:pPr algn="l"/>
            <a:r>
              <a:rPr lang="zh-CN" altLang="en-US" dirty="0">
                <a:solidFill>
                  <a:srgbClr val="0000FF"/>
                </a:solidFill>
                <a:ea typeface="楷体" panose="02010609060101010101" pitchFamily="49" charset="-122"/>
                <a:cs typeface="Times New Roman" panose="02020603050405020304" pitchFamily="18" charset="0"/>
              </a:rPr>
              <a:t>　　</a:t>
            </a:r>
            <a:r>
              <a:rPr lang="zh-CN" altLang="en-US" sz="2800" smtClean="0">
                <a:solidFill>
                  <a:srgbClr val="FF0000"/>
                </a:solidFill>
                <a:ea typeface="楷体" panose="02010609060101010101" pitchFamily="49" charset="-122"/>
                <a:cs typeface="Times New Roman" panose="02020603050405020304" pitchFamily="18" charset="0"/>
              </a:rPr>
              <a:t>解：</a:t>
            </a:r>
            <a:r>
              <a:rPr lang="zh-CN" altLang="en-US" smtClean="0">
                <a:solidFill>
                  <a:srgbClr val="0000FF"/>
                </a:solidFill>
                <a:ea typeface="楷体" panose="02010609060101010101" pitchFamily="49" charset="-122"/>
                <a:cs typeface="Times New Roman" panose="02020603050405020304" pitchFamily="18" charset="0"/>
              </a:rPr>
              <a:t>设</a:t>
            </a:r>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0)</a:t>
            </a:r>
            <a:r>
              <a:rPr lang="zh-CN" altLang="en-US" smtClean="0">
                <a:solidFill>
                  <a:srgbClr val="0000FF"/>
                </a:solidFill>
                <a:ea typeface="楷体" panose="02010609060101010101" pitchFamily="49" charset="-122"/>
                <a:cs typeface="Times New Roman" panose="02020603050405020304" pitchFamily="18" charset="0"/>
              </a:rPr>
              <a:t>的空间为</a:t>
            </a:r>
            <a:r>
              <a:rPr lang="en-US" altLang="zh-CN" smtClean="0">
                <a:solidFill>
                  <a:srgbClr val="0000FF"/>
                </a:solidFill>
                <a:ea typeface="楷体" panose="02010609060101010101" pitchFamily="49" charset="-122"/>
                <a:cs typeface="Times New Roman" panose="02020603050405020304" pitchFamily="18" charset="0"/>
              </a:rPr>
              <a:t>S(</a:t>
            </a:r>
            <a:r>
              <a:rPr lang="en-US" altLang="zh-CN" i="1" smtClean="0">
                <a:solidFill>
                  <a:srgbClr val="0000FF"/>
                </a:solidFill>
                <a:ea typeface="楷体" panose="02010609060101010101" pitchFamily="49" charset="-122"/>
                <a:cs typeface="Times New Roman" panose="02020603050405020304" pitchFamily="18" charset="0"/>
              </a:rPr>
              <a:t>n</a:t>
            </a:r>
            <a:r>
              <a:rPr lang="en-US" altLang="zh-CN" smtClean="0">
                <a:solidFill>
                  <a:srgbClr val="00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FF00FF"/>
                </a:solidFill>
                <a:ea typeface="楷体" panose="02010609060101010101" pitchFamily="49" charset="-122"/>
                <a:cs typeface="Times New Roman" panose="02020603050405020304" pitchFamily="18" charset="0"/>
              </a:rPr>
              <a:t>fun(</a:t>
            </a:r>
            <a:r>
              <a:rPr lang="en-US" altLang="zh-CN" i="1" smtClean="0">
                <a:solidFill>
                  <a:srgbClr val="FF00FF"/>
                </a:solidFill>
                <a:ea typeface="楷体" panose="02010609060101010101" pitchFamily="49" charset="-122"/>
                <a:cs typeface="Times New Roman" panose="02020603050405020304" pitchFamily="18" charset="0"/>
              </a:rPr>
              <a:t>a</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n</a:t>
            </a:r>
            <a:r>
              <a:rPr lang="zh-CN" altLang="en-US" smtClean="0">
                <a:solidFill>
                  <a:srgbClr val="FF00FF"/>
                </a:solidFill>
                <a:ea typeface="楷体" panose="02010609060101010101" pitchFamily="49" charset="-122"/>
                <a:cs typeface="Times New Roman" panose="02020603050405020304" pitchFamily="18" charset="0"/>
              </a:rPr>
              <a:t>，</a:t>
            </a:r>
            <a:r>
              <a:rPr lang="en-US" altLang="zh-CN" i="1" smtClean="0">
                <a:solidFill>
                  <a:srgbClr val="FF00FF"/>
                </a:solidFill>
                <a:ea typeface="楷体" panose="02010609060101010101" pitchFamily="49" charset="-122"/>
                <a:cs typeface="Times New Roman" panose="02020603050405020304" pitchFamily="18" charset="0"/>
              </a:rPr>
              <a:t>k</a:t>
            </a:r>
            <a:r>
              <a:rPr lang="en-US" altLang="zh-CN" smtClean="0">
                <a:solidFill>
                  <a:srgbClr val="FF00FF"/>
                </a:solidFill>
                <a:ea typeface="楷体" panose="02010609060101010101" pitchFamily="49" charset="-122"/>
                <a:cs typeface="Times New Roman" panose="02020603050405020304" pitchFamily="18" charset="0"/>
              </a:rPr>
              <a:t>)</a:t>
            </a:r>
            <a:r>
              <a:rPr lang="zh-CN" altLang="en-US" smtClean="0">
                <a:solidFill>
                  <a:srgbClr val="0000FF"/>
                </a:solidFill>
                <a:ea typeface="楷体" panose="02010609060101010101" pitchFamily="49" charset="-122"/>
                <a:cs typeface="Times New Roman" panose="02020603050405020304" pitchFamily="18" charset="0"/>
              </a:rPr>
              <a:t>的空间为</a:t>
            </a:r>
            <a:r>
              <a:rPr lang="en-US" altLang="zh-CN" smtClean="0">
                <a:solidFill>
                  <a:srgbClr val="0000FF"/>
                </a:solidFill>
                <a:ea typeface="楷体" panose="02010609060101010101" pitchFamily="49" charset="-122"/>
                <a:cs typeface="Times New Roman" panose="02020603050405020304" pitchFamily="18" charset="0"/>
              </a:rPr>
              <a:t>S</a:t>
            </a:r>
            <a:r>
              <a:rPr lang="en-US" altLang="zh-CN" baseline="-25000" smtClean="0">
                <a:solidFill>
                  <a:srgbClr val="0000FF"/>
                </a:solidFill>
                <a:ea typeface="楷体" panose="02010609060101010101" pitchFamily="49" charset="-122"/>
                <a:cs typeface="Times New Roman" panose="02020603050405020304" pitchFamily="18" charset="0"/>
              </a:rPr>
              <a:t>1</a:t>
            </a:r>
            <a:r>
              <a:rPr lang="en-US" altLang="zh-CN"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k</a:t>
            </a:r>
            <a:r>
              <a:rPr lang="en-US" altLang="zh-CN" smtClean="0">
                <a:solidFill>
                  <a:srgbClr val="0000FF"/>
                </a:solidFill>
                <a:ea typeface="楷体" panose="02010609060101010101" pitchFamily="49" charset="-122"/>
                <a:cs typeface="Times New Roman" panose="02020603050405020304" pitchFamily="18" charset="0"/>
              </a:rPr>
              <a:t>)   </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   S(</a:t>
            </a:r>
            <a:r>
              <a:rPr lang="en-US" altLang="zh-CN" i="1" smtClean="0">
                <a:solidFill>
                  <a:srgbClr val="0000FF"/>
                </a:solidFill>
                <a:ea typeface="楷体" panose="02010609060101010101" pitchFamily="49" charset="-122"/>
                <a:cs typeface="Times New Roman" panose="02020603050405020304" pitchFamily="18" charset="0"/>
                <a:sym typeface="Wingdings" panose="05000000000000000000"/>
              </a:rPr>
              <a:t>n</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 = S</a:t>
            </a:r>
            <a:r>
              <a:rPr lang="en-US" altLang="zh-CN" baseline="-25000" smtClean="0">
                <a:solidFill>
                  <a:srgbClr val="0000FF"/>
                </a:solidFill>
                <a:ea typeface="楷体" panose="02010609060101010101" pitchFamily="49" charset="-122"/>
                <a:cs typeface="Times New Roman" panose="02020603050405020304" pitchFamily="18" charset="0"/>
                <a:sym typeface="Wingdings" panose="05000000000000000000"/>
              </a:rPr>
              <a:t>1</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a:t>
            </a:r>
            <a:r>
              <a:rPr lang="en-US" altLang="zh-CN" i="1" smtClean="0">
                <a:solidFill>
                  <a:srgbClr val="0000FF"/>
                </a:solidFill>
                <a:ea typeface="楷体" panose="02010609060101010101" pitchFamily="49" charset="-122"/>
                <a:cs typeface="Times New Roman" panose="02020603050405020304" pitchFamily="18" charset="0"/>
                <a:sym typeface="Wingdings" panose="05000000000000000000"/>
              </a:rPr>
              <a:t>n</a:t>
            </a:r>
            <a:r>
              <a:rPr lang="zh-CN" altLang="en-US" smtClean="0">
                <a:solidFill>
                  <a:srgbClr val="0000FF"/>
                </a:solidFill>
                <a:ea typeface="楷体" panose="02010609060101010101" pitchFamily="49" charset="-122"/>
                <a:cs typeface="Times New Roman" panose="02020603050405020304" pitchFamily="18" charset="0"/>
                <a:sym typeface="Wingdings" panose="05000000000000000000"/>
              </a:rPr>
              <a:t>，</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0)</a:t>
            </a:r>
            <a:r>
              <a:rPr lang="zh-CN" altLang="en-US" smtClean="0">
                <a:solidFill>
                  <a:srgbClr val="0000FF"/>
                </a:solidFill>
                <a:ea typeface="楷体" panose="02010609060101010101" pitchFamily="49" charset="-122"/>
                <a:cs typeface="Times New Roman" panose="02020603050405020304" pitchFamily="18" charset="0"/>
                <a:sym typeface="Wingdings" panose="0500000000000000000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206856" name="Text Box 8"/>
          <p:cNvSpPr txBox="1">
            <a:spLocks noChangeArrowheads="1"/>
          </p:cNvSpPr>
          <p:nvPr/>
        </p:nvSpPr>
        <p:spPr bwMode="auto">
          <a:xfrm>
            <a:off x="755650" y="3071810"/>
            <a:ext cx="6840538" cy="1680460"/>
          </a:xfrm>
          <a:prstGeom prst="rect">
            <a:avLst/>
          </a:prstGeom>
          <a:noFill/>
          <a:ln w="9525" algn="ctr">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则： </a:t>
            </a:r>
            <a:endParaRPr lang="en-US" altLang="zh-CN" smtClean="0">
              <a:solidFill>
                <a:srgbClr val="0000FF"/>
              </a:solidFill>
              <a:ea typeface="楷体" panose="02010609060101010101" pitchFamily="49" charset="-122"/>
              <a:cs typeface="Times New Roman" panose="02020603050405020304" pitchFamily="18" charset="0"/>
            </a:endParaRPr>
          </a:p>
          <a:p>
            <a:pPr algn="l"/>
            <a:r>
              <a:rPr lang="en-US" altLang="zh-CN" smtClean="0">
                <a:solidFill>
                  <a:srgbClr val="0000FF"/>
                </a:solidFill>
              </a:rPr>
              <a:t>S(</a:t>
            </a:r>
            <a:r>
              <a:rPr lang="en-US" altLang="zh-CN" i="1" smtClean="0">
                <a:solidFill>
                  <a:srgbClr val="0000FF"/>
                </a:solidFill>
              </a:rPr>
              <a:t>n</a:t>
            </a:r>
            <a:r>
              <a:rPr lang="en-US" altLang="zh-CN" smtClean="0">
                <a:solidFill>
                  <a:srgbClr val="0000FF"/>
                </a:solidFill>
              </a:rPr>
              <a:t>) = S</a:t>
            </a:r>
            <a:r>
              <a:rPr lang="en-US" altLang="zh-CN" baseline="-25000" smtClean="0">
                <a:solidFill>
                  <a:srgbClr val="0000FF"/>
                </a:solidFill>
              </a:rPr>
              <a:t>1</a:t>
            </a:r>
            <a:r>
              <a:rPr lang="en-US" altLang="zh-CN" smtClean="0">
                <a:solidFill>
                  <a:srgbClr val="0000FF"/>
                </a:solidFill>
              </a:rPr>
              <a:t>(</a:t>
            </a:r>
            <a:r>
              <a:rPr lang="en-US" altLang="zh-CN" i="1" smtClean="0">
                <a:solidFill>
                  <a:srgbClr val="0000FF"/>
                </a:solidFill>
              </a:rPr>
              <a:t>n</a:t>
            </a:r>
            <a:r>
              <a:rPr lang="zh-CN" altLang="en-US" smtClean="0">
                <a:solidFill>
                  <a:srgbClr val="0000FF"/>
                </a:solidFill>
              </a:rPr>
              <a:t>，</a:t>
            </a:r>
            <a:r>
              <a:rPr lang="en-US" altLang="zh-CN" smtClean="0">
                <a:solidFill>
                  <a:srgbClr val="0000FF"/>
                </a:solidFill>
              </a:rPr>
              <a:t>0) = 1+S</a:t>
            </a:r>
            <a:r>
              <a:rPr lang="en-US" altLang="zh-CN" baseline="-25000" smtClean="0">
                <a:solidFill>
                  <a:srgbClr val="0000FF"/>
                </a:solidFill>
              </a:rPr>
              <a:t>1</a:t>
            </a:r>
            <a:r>
              <a:rPr lang="en-US" altLang="zh-CN" smtClean="0">
                <a:solidFill>
                  <a:srgbClr val="0000FF"/>
                </a:solidFill>
              </a:rPr>
              <a:t>(</a:t>
            </a:r>
            <a:r>
              <a:rPr lang="en-US" altLang="zh-CN" i="1" smtClean="0">
                <a:solidFill>
                  <a:srgbClr val="0000FF"/>
                </a:solidFill>
              </a:rPr>
              <a:t>n</a:t>
            </a:r>
            <a:r>
              <a:rPr lang="zh-CN" altLang="en-US" smtClean="0">
                <a:solidFill>
                  <a:srgbClr val="0000FF"/>
                </a:solidFill>
              </a:rPr>
              <a:t>，</a:t>
            </a:r>
            <a:r>
              <a:rPr lang="en-US" altLang="zh-CN" smtClean="0">
                <a:solidFill>
                  <a:srgbClr val="0000FF"/>
                </a:solidFill>
              </a:rPr>
              <a:t>1) = 1+1+S</a:t>
            </a:r>
            <a:r>
              <a:rPr lang="en-US" altLang="zh-CN" baseline="-25000" smtClean="0">
                <a:solidFill>
                  <a:srgbClr val="0000FF"/>
                </a:solidFill>
              </a:rPr>
              <a:t>1</a:t>
            </a:r>
            <a:r>
              <a:rPr lang="en-US" altLang="zh-CN" smtClean="0">
                <a:solidFill>
                  <a:srgbClr val="0000FF"/>
                </a:solidFill>
              </a:rPr>
              <a:t>(</a:t>
            </a:r>
            <a:r>
              <a:rPr lang="en-US" altLang="zh-CN" i="1" smtClean="0">
                <a:solidFill>
                  <a:srgbClr val="0000FF"/>
                </a:solidFill>
              </a:rPr>
              <a:t>n</a:t>
            </a:r>
            <a:r>
              <a:rPr lang="zh-CN" altLang="en-US" smtClean="0">
                <a:solidFill>
                  <a:srgbClr val="0000FF"/>
                </a:solidFill>
              </a:rPr>
              <a:t>，</a:t>
            </a:r>
            <a:r>
              <a:rPr lang="en-US" altLang="zh-CN" smtClean="0">
                <a:solidFill>
                  <a:srgbClr val="0000FF"/>
                </a:solidFill>
              </a:rPr>
              <a:t>2</a:t>
            </a:r>
            <a:r>
              <a:rPr lang="en-US" altLang="zh-CN" dirty="0">
                <a:solidFill>
                  <a:srgbClr val="0000FF"/>
                </a:solidFill>
              </a:rPr>
              <a:t>)</a:t>
            </a:r>
          </a:p>
          <a:p>
            <a:pPr algn="l"/>
            <a:r>
              <a:rPr lang="en-US" altLang="zh-CN" smtClean="0">
                <a:solidFill>
                  <a:srgbClr val="0000FF"/>
                </a:solidFill>
              </a:rPr>
              <a:t>        = </a:t>
            </a:r>
            <a:r>
              <a:rPr lang="en-US" altLang="zh-CN"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 </a:t>
            </a:r>
            <a:r>
              <a:rPr lang="en-US" altLang="zh-CN" smtClean="0">
                <a:solidFill>
                  <a:srgbClr val="0000FF"/>
                </a:solidFill>
                <a:cs typeface="Times New Roman" panose="02020603050405020304" pitchFamily="18" charset="0"/>
              </a:rPr>
              <a:t>= </a:t>
            </a:r>
            <a:r>
              <a:rPr lang="en-US" altLang="zh-CN" smtClean="0">
                <a:solidFill>
                  <a:srgbClr val="0000FF"/>
                </a:solidFill>
              </a:rPr>
              <a:t>1 </a:t>
            </a:r>
            <a:r>
              <a:rPr lang="en-US" altLang="zh-CN" dirty="0">
                <a:solidFill>
                  <a:srgbClr val="0000FF"/>
                </a:solidFill>
              </a:rPr>
              <a:t>+ 1 + </a:t>
            </a:r>
            <a:r>
              <a:rPr lang="en-US" altLang="zh-CN" dirty="0">
                <a:solidFill>
                  <a:srgbClr val="0000FF"/>
                </a:solidFill>
                <a:latin typeface="宋体" panose="02010600030101010101" pitchFamily="2" charset="-122"/>
                <a:ea typeface="宋体" panose="02010600030101010101" pitchFamily="2" charset="-122"/>
              </a:rPr>
              <a:t>…</a:t>
            </a:r>
            <a:r>
              <a:rPr lang="en-US" altLang="zh-CN" dirty="0">
                <a:solidFill>
                  <a:srgbClr val="0000FF"/>
                </a:solidFill>
                <a:ea typeface="宋体" panose="02010600030101010101" pitchFamily="2" charset="-122"/>
              </a:rPr>
              <a:t> </a:t>
            </a:r>
            <a:r>
              <a:rPr lang="en-US" altLang="zh-CN">
                <a:solidFill>
                  <a:srgbClr val="0000FF"/>
                </a:solidFill>
              </a:rPr>
              <a:t>+ </a:t>
            </a:r>
            <a:r>
              <a:rPr lang="en-US" altLang="zh-CN" smtClean="0">
                <a:solidFill>
                  <a:srgbClr val="0000FF"/>
                </a:solidFill>
              </a:rPr>
              <a:t>1 = O(</a:t>
            </a:r>
            <a:r>
              <a:rPr lang="en-US" altLang="zh-CN" i="1" smtClean="0">
                <a:solidFill>
                  <a:srgbClr val="0000FF"/>
                </a:solidFill>
              </a:rPr>
              <a:t>n</a:t>
            </a:r>
            <a:r>
              <a:rPr lang="en-US" altLang="zh-CN" dirty="0">
                <a:solidFill>
                  <a:srgbClr val="0000FF"/>
                </a:solidFill>
              </a:rPr>
              <a:t>)</a:t>
            </a:r>
          </a:p>
        </p:txBody>
      </p:sp>
      <p:grpSp>
        <p:nvGrpSpPr>
          <p:cNvPr id="14" name="组合 13"/>
          <p:cNvGrpSpPr/>
          <p:nvPr/>
        </p:nvGrpSpPr>
        <p:grpSpPr>
          <a:xfrm>
            <a:off x="2428860" y="4640263"/>
            <a:ext cx="1584325" cy="649314"/>
            <a:chOff x="2089150" y="4640263"/>
            <a:chExt cx="1584325" cy="649314"/>
          </a:xfrm>
        </p:grpSpPr>
        <p:sp>
          <p:nvSpPr>
            <p:cNvPr id="206857" name="AutoShape 9"/>
            <p:cNvSpPr/>
            <p:nvPr/>
          </p:nvSpPr>
          <p:spPr bwMode="auto">
            <a:xfrm rot="5400000">
              <a:off x="2773363" y="3956050"/>
              <a:ext cx="215900" cy="1584325"/>
            </a:xfrm>
            <a:prstGeom prst="rightBrace">
              <a:avLst>
                <a:gd name="adj1" fmla="val 61152"/>
                <a:gd name="adj2" fmla="val 50000"/>
              </a:avLst>
            </a:prstGeom>
            <a:noFill/>
            <a:ln w="38100">
              <a:solidFill>
                <a:srgbClr val="6600CC"/>
              </a:solidFill>
              <a:round/>
            </a:ln>
            <a:effectLst/>
          </p:spPr>
          <p:txBody>
            <a:bodyPr wrap="none" anchor="ctr">
              <a:spAutoFit/>
            </a:bodyPr>
            <a:lstStyle/>
            <a:p>
              <a:endParaRPr lang="zh-CN" altLang="en-US"/>
            </a:p>
          </p:txBody>
        </p:sp>
        <p:sp>
          <p:nvSpPr>
            <p:cNvPr id="206858" name="Text Box 10"/>
            <p:cNvSpPr txBox="1">
              <a:spLocks noChangeArrowheads="1"/>
            </p:cNvSpPr>
            <p:nvPr/>
          </p:nvSpPr>
          <p:spPr bwMode="auto">
            <a:xfrm>
              <a:off x="2479675" y="4886325"/>
              <a:ext cx="792163" cy="403252"/>
            </a:xfrm>
            <a:prstGeom prst="rect">
              <a:avLst/>
            </a:prstGeom>
            <a:noFill/>
            <a:ln w="38100" algn="ctr">
              <a:noFill/>
              <a:miter lim="800000"/>
            </a:ln>
            <a:effectLst/>
          </p:spPr>
          <p:txBody>
            <a:bodyPr>
              <a:spAutoFit/>
            </a:bodyPr>
            <a:lstStyle/>
            <a:p>
              <a:pPr algn="l"/>
              <a:r>
                <a:rPr lang="en-US" altLang="zh-CN" sz="2000" i="1" dirty="0">
                  <a:solidFill>
                    <a:srgbClr val="660066"/>
                  </a:solidFill>
                </a:rPr>
                <a:t>n</a:t>
              </a:r>
              <a:r>
                <a:rPr lang="zh-CN" altLang="en-US" sz="2000" dirty="0">
                  <a:solidFill>
                    <a:srgbClr val="660066"/>
                  </a:solidFill>
                  <a:latin typeface="楷体" panose="02010609060101010101" pitchFamily="49" charset="-122"/>
                  <a:ea typeface="楷体" panose="02010609060101010101" pitchFamily="49" charset="-122"/>
                </a:rPr>
                <a:t>个</a:t>
              </a:r>
              <a:r>
                <a:rPr lang="en-US" altLang="zh-CN" sz="2000" dirty="0">
                  <a:solidFill>
                    <a:srgbClr val="660066"/>
                  </a:solidFill>
                </a:rPr>
                <a:t>1</a:t>
              </a:r>
            </a:p>
          </p:txBody>
        </p:sp>
      </p:grpSp>
      <p:sp>
        <p:nvSpPr>
          <p:cNvPr id="10" name="TextBox 9"/>
          <p:cNvSpPr txBox="1"/>
          <p:nvPr/>
        </p:nvSpPr>
        <p:spPr>
          <a:xfrm>
            <a:off x="642910" y="5357826"/>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solidFill>
                  <a:srgbClr val="0000FF"/>
                </a:solidFill>
                <a:ea typeface="楷体" panose="02010609060101010101" pitchFamily="49" charset="-122"/>
                <a:cs typeface="Times New Roman" panose="02020603050405020304" pitchFamily="18" charset="0"/>
              </a:rPr>
              <a:t>所以</a:t>
            </a:r>
            <a:r>
              <a:rPr lang="zh-CN" altLang="en-US" smtClean="0">
                <a:solidFill>
                  <a:srgbClr val="0000FF"/>
                </a:solidFill>
                <a:ea typeface="楷体" panose="02010609060101010101" pitchFamily="49" charset="-122"/>
                <a:cs typeface="Times New Roman" panose="02020603050405020304" pitchFamily="18" charset="0"/>
              </a:rPr>
              <a:t>调用</a:t>
            </a:r>
            <a:r>
              <a:rPr lang="en-US" altLang="zh-CN" smtClean="0">
                <a:solidFill>
                  <a:srgbClr val="0000FF"/>
                </a:solidFill>
                <a:ea typeface="楷体" panose="02010609060101010101" pitchFamily="49" charset="-122"/>
                <a:cs typeface="Times New Roman" panose="02020603050405020304" pitchFamily="18" charset="0"/>
              </a:rPr>
              <a:t>fun(</a:t>
            </a:r>
            <a:r>
              <a:rPr lang="en-US" altLang="zh-CN" i="1" smtClean="0">
                <a:solidFill>
                  <a:srgbClr val="0000FF"/>
                </a:solidFill>
                <a:ea typeface="楷体" panose="02010609060101010101" pitchFamily="49" charset="-122"/>
                <a:cs typeface="Times New Roman" panose="02020603050405020304" pitchFamily="18" charset="0"/>
              </a:rPr>
              <a:t>a</a:t>
            </a:r>
            <a:r>
              <a:rPr lang="zh-CN" altLang="en-US" smtClean="0">
                <a:solidFill>
                  <a:srgbClr val="0000FF"/>
                </a:solidFill>
                <a:ea typeface="楷体" panose="02010609060101010101" pitchFamily="49" charset="-122"/>
                <a:cs typeface="Times New Roman" panose="02020603050405020304" pitchFamily="18" charset="0"/>
              </a:rPr>
              <a:t>，</a:t>
            </a:r>
            <a:r>
              <a:rPr lang="en-US" altLang="zh-CN"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a:t>
            </a:r>
            <a:r>
              <a:rPr lang="en-US" altLang="zh-CN" smtClean="0">
                <a:solidFill>
                  <a:srgbClr val="0000FF"/>
                </a:solidFill>
                <a:ea typeface="楷体" panose="02010609060101010101" pitchFamily="49" charset="-122"/>
                <a:cs typeface="Times New Roman" panose="02020603050405020304" pitchFamily="18" charset="0"/>
              </a:rPr>
              <a:t>0)</a:t>
            </a:r>
            <a:r>
              <a:rPr lang="zh-CN" altLang="en-US" smtClean="0">
                <a:solidFill>
                  <a:srgbClr val="0000FF"/>
                </a:solidFill>
                <a:ea typeface="楷体" panose="02010609060101010101" pitchFamily="49" charset="-122"/>
                <a:cs typeface="Times New Roman" panose="02020603050405020304" pitchFamily="18" charset="0"/>
              </a:rPr>
              <a:t>的空间复杂</a:t>
            </a:r>
            <a:r>
              <a:rPr lang="zh-CN" altLang="en-US" dirty="0" smtClean="0">
                <a:solidFill>
                  <a:srgbClr val="0000FF"/>
                </a:solidFill>
                <a:ea typeface="楷体" panose="02010609060101010101" pitchFamily="49" charset="-122"/>
                <a:cs typeface="Times New Roman" panose="02020603050405020304" pitchFamily="18" charset="0"/>
              </a:rPr>
              <a:t>度</a:t>
            </a:r>
            <a:r>
              <a:rPr lang="zh-CN" altLang="en-US" smtClean="0">
                <a:solidFill>
                  <a:srgbClr val="0000FF"/>
                </a:solidFill>
                <a:ea typeface="楷体" panose="02010609060101010101" pitchFamily="49" charset="-122"/>
                <a:cs typeface="Times New Roman" panose="02020603050405020304" pitchFamily="18" charset="0"/>
              </a:rPr>
              <a:t>为</a:t>
            </a:r>
            <a:r>
              <a:rPr lang="en-US" altLang="zh-CN" smtClean="0">
                <a:solidFill>
                  <a:srgbClr val="FF3300"/>
                </a:solidFill>
                <a:ea typeface="楷体" panose="02010609060101010101" pitchFamily="49" charset="-122"/>
                <a:cs typeface="Times New Roman" panose="02020603050405020304" pitchFamily="18" charset="0"/>
              </a:rPr>
              <a:t>O(</a:t>
            </a:r>
            <a:r>
              <a:rPr lang="en-US" altLang="zh-CN" i="1" smtClean="0">
                <a:solidFill>
                  <a:srgbClr val="FF3300"/>
                </a:solidFill>
                <a:ea typeface="楷体" panose="02010609060101010101" pitchFamily="49" charset="-122"/>
                <a:cs typeface="Times New Roman" panose="02020603050405020304" pitchFamily="18" charset="0"/>
              </a:rPr>
              <a:t>n</a:t>
            </a:r>
            <a:r>
              <a:rPr lang="en-US" altLang="zh-CN"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0000FF"/>
                </a:solidFill>
                <a:ea typeface="楷体" panose="02010609060101010101" pitchFamily="49" charset="-122"/>
                <a:cs typeface="Times New Roman" panose="02020603050405020304" pitchFamily="18" charset="0"/>
              </a:rPr>
              <a:t>。</a:t>
            </a:r>
            <a:endParaRPr lang="zh-CN" altLang="en-US" dirty="0"/>
          </a:p>
        </p:txBody>
      </p:sp>
      <p:grpSp>
        <p:nvGrpSpPr>
          <p:cNvPr id="13" name="组合 12"/>
          <p:cNvGrpSpPr/>
          <p:nvPr/>
        </p:nvGrpSpPr>
        <p:grpSpPr>
          <a:xfrm>
            <a:off x="857224" y="1177602"/>
            <a:ext cx="5100647" cy="1531654"/>
            <a:chOff x="857224" y="1177602"/>
            <a:chExt cx="5100647" cy="1531654"/>
          </a:xfrm>
        </p:grpSpPr>
        <p:sp>
          <p:nvSpPr>
            <p:cNvPr id="206854" name="Text Box 6"/>
            <p:cNvSpPr txBox="1">
              <a:spLocks noChangeArrowheads="1"/>
            </p:cNvSpPr>
            <p:nvPr/>
          </p:nvSpPr>
          <p:spPr bwMode="auto">
            <a:xfrm>
              <a:off x="1000100" y="1785926"/>
              <a:ext cx="4957771" cy="923330"/>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a:spAutoFit/>
            </a:bodyPr>
            <a:lstStyle/>
            <a:p>
              <a:pPr algn="l"/>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a:solidFill>
                    <a:srgbClr val="0000FF"/>
                  </a:solidFill>
                  <a:latin typeface="+mn-ea"/>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a:t>
              </a:r>
            </a:p>
            <a:p>
              <a:pPr algn="l"/>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baseline="-25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1+S</a:t>
              </a:r>
              <a:r>
                <a:rPr lang="en-US" altLang="zh-CN" sz="20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情况</a:t>
              </a:r>
            </a:p>
          </p:txBody>
        </p:sp>
        <p:sp>
          <p:nvSpPr>
            <p:cNvPr id="12" name="TextBox 11"/>
            <p:cNvSpPr txBox="1"/>
            <p:nvPr/>
          </p:nvSpPr>
          <p:spPr>
            <a:xfrm>
              <a:off x="857224" y="1177602"/>
              <a:ext cx="3500462" cy="465448"/>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由</a:t>
              </a:r>
              <a:r>
                <a:rPr lang="en-US" altLang="zh-CN" smtClean="0">
                  <a:solidFill>
                    <a:srgbClr val="0000FF"/>
                  </a:solidFill>
                  <a:ea typeface="楷体" panose="02010609060101010101" pitchFamily="49" charset="-122"/>
                  <a:cs typeface="Times New Roman" panose="02020603050405020304" pitchFamily="18" charset="0"/>
                </a:rPr>
                <a:t>fun()</a:t>
              </a:r>
              <a:r>
                <a:rPr lang="zh-CN" altLang="en-US" smtClean="0">
                  <a:solidFill>
                    <a:srgbClr val="0000FF"/>
                  </a:solidFill>
                  <a:ea typeface="楷体" panose="02010609060101010101" pitchFamily="49" charset="-122"/>
                  <a:cs typeface="Times New Roman" panose="02020603050405020304" pitchFamily="18" charset="0"/>
                </a:rPr>
                <a:t>递归算法可知：</a:t>
              </a:r>
              <a:endParaRPr lang="zh-CN" altLang="en-US"/>
            </a:p>
          </p:txBody>
        </p:sp>
      </p:grpSp>
      <p:sp>
        <p:nvSpPr>
          <p:cNvPr id="5" name="幻灯片编号占位符 4"/>
          <p:cNvSpPr>
            <a:spLocks noGrp="1"/>
          </p:cNvSpPr>
          <p:nvPr>
            <p:ph type="sldNum" sz="quarter" idx="12"/>
          </p:nvPr>
        </p:nvSpPr>
        <p:spPr/>
        <p:txBody>
          <a:bodyPr/>
          <a:lstStyle/>
          <a:p>
            <a:fld id="{7AF016A1-9F15-429F-9EFD-84004B73C732}" type="slidenum">
              <a:rPr lang="en-US" altLang="zh-CN" smtClean="0"/>
              <a:t>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6856">
                                            <p:txEl>
                                              <p:pRg st="0" end="0"/>
                                            </p:txEl>
                                          </p:spTgt>
                                        </p:tgtEl>
                                        <p:attrNameLst>
                                          <p:attrName>style.visibility</p:attrName>
                                        </p:attrNameLst>
                                      </p:cBhvr>
                                      <p:to>
                                        <p:strVal val="visible"/>
                                      </p:to>
                                    </p:set>
                                    <p:anim calcmode="discrete" valueType="clr">
                                      <p:cBhvr override="childStyle">
                                        <p:cTn id="11" dur="80"/>
                                        <p:tgtEl>
                                          <p:spTgt spid="2068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6856">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6856">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06856">
                                            <p:txEl>
                                              <p:pRg st="1" end="1"/>
                                            </p:txEl>
                                          </p:spTgt>
                                        </p:tgtEl>
                                        <p:attrNameLst>
                                          <p:attrName>style.visibility</p:attrName>
                                        </p:attrNameLst>
                                      </p:cBhvr>
                                      <p:to>
                                        <p:strVal val="visible"/>
                                      </p:to>
                                    </p:set>
                                    <p:anim calcmode="discrete" valueType="clr">
                                      <p:cBhvr override="childStyle">
                                        <p:cTn id="16" dur="80"/>
                                        <p:tgtEl>
                                          <p:spTgt spid="20685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06856">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206856">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206856">
                                            <p:txEl>
                                              <p:pRg st="2" end="2"/>
                                            </p:txEl>
                                          </p:spTgt>
                                        </p:tgtEl>
                                        <p:attrNameLst>
                                          <p:attrName>style.visibility</p:attrName>
                                        </p:attrNameLst>
                                      </p:cBhvr>
                                      <p:to>
                                        <p:strVal val="visible"/>
                                      </p:to>
                                    </p:set>
                                    <p:anim calcmode="discrete" valueType="clr">
                                      <p:cBhvr override="childStyle">
                                        <p:cTn id="23" dur="80"/>
                                        <p:tgtEl>
                                          <p:spTgt spid="20685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06856">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206856">
                                            <p:txEl>
                                              <p:pRg st="2" end="2"/>
                                            </p:txEl>
                                          </p:spTgt>
                                        </p:tgtEl>
                                        <p:attrNameLst>
                                          <p:attrName>fill.type</p:attrName>
                                        </p:attrNameLst>
                                      </p:cBhvr>
                                      <p:to>
                                        <p:strVal val="solid"/>
                                      </p:to>
                                    </p:set>
                                  </p:childTnLst>
                                </p:cTn>
                              </p:par>
                            </p:childTnLst>
                          </p:cTn>
                        </p:par>
                        <p:par>
                          <p:cTn id="26" fill="hold">
                            <p:stCondLst>
                              <p:cond delay="1399"/>
                            </p:stCondLst>
                            <p:childTnLst>
                              <p:par>
                                <p:cTn id="27" presetID="1"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285860"/>
            <a:ext cx="8215370" cy="1730625"/>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80000" rtlCol="0">
            <a:spAutoFit/>
          </a:bodyPr>
          <a:lstStyle/>
          <a:p>
            <a:pPr algn="l"/>
            <a:r>
              <a:rPr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递归算法和非递归算法在分析时间复杂度和空间复杂度上为什么不同？</a:t>
            </a:r>
            <a:endPar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幻灯片编号占位符 5"/>
          <p:cNvSpPr>
            <a:spLocks noGrp="1"/>
          </p:cNvSpPr>
          <p:nvPr>
            <p:ph type="sldNum" sz="quarter" idx="12"/>
          </p:nvPr>
        </p:nvSpPr>
        <p:spPr/>
        <p:txBody>
          <a:bodyPr/>
          <a:lstStyle/>
          <a:p>
            <a:fld id="{7AF016A1-9F15-429F-9EFD-84004B73C732}" type="slidenum">
              <a:rPr lang="en-US" altLang="zh-CN" smtClean="0"/>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571736" y="285728"/>
            <a:ext cx="3000396"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章  小结</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12" name="TextBox 11"/>
          <p:cNvSpPr txBox="1"/>
          <p:nvPr/>
        </p:nvSpPr>
        <p:spPr>
          <a:xfrm>
            <a:off x="1857356" y="2095492"/>
            <a:ext cx="4714908" cy="498598"/>
          </a:xfrm>
          <a:prstGeom prst="rect">
            <a:avLst/>
          </a:prstGeom>
          <a:noFill/>
        </p:spPr>
        <p:txBody>
          <a:bodyPr wrap="square" rtlCol="0">
            <a:spAutoFit/>
          </a:bodyPr>
          <a:lstStyle/>
          <a:p>
            <a:pPr algn="l"/>
            <a:r>
              <a:rPr lang="zh-CN" altLang="en-US" smtClean="0">
                <a:solidFill>
                  <a:srgbClr val="FF0000"/>
                </a:solidFill>
                <a:latin typeface="微软雅黑" panose="020B0503020204020204" charset="-122"/>
                <a:ea typeface="微软雅黑" panose="020B0503020204020204" charset="-122"/>
              </a:rPr>
              <a:t>从数据结构角度求解问题的过程</a:t>
            </a:r>
            <a:endParaRPr lang="zh-CN" altLang="en-US">
              <a:solidFill>
                <a:srgbClr val="FF0000"/>
              </a:solidFill>
              <a:latin typeface="微软雅黑" panose="020B0503020204020204" charset="-122"/>
              <a:ea typeface="微软雅黑" panose="020B0503020204020204" charset="-122"/>
            </a:endParaRPr>
          </a:p>
        </p:txBody>
      </p:sp>
      <p:grpSp>
        <p:nvGrpSpPr>
          <p:cNvPr id="21" name="组合 20"/>
          <p:cNvGrpSpPr/>
          <p:nvPr/>
        </p:nvGrpSpPr>
        <p:grpSpPr>
          <a:xfrm>
            <a:off x="1785918" y="3566378"/>
            <a:ext cx="1357322" cy="2016293"/>
            <a:chOff x="1785918" y="2357436"/>
            <a:chExt cx="1357322" cy="1512220"/>
          </a:xfrm>
        </p:grpSpPr>
        <p:pic>
          <p:nvPicPr>
            <p:cNvPr id="1029" name="Picture 5"/>
            <p:cNvPicPr>
              <a:picLocks noChangeAspect="1" noChangeArrowheads="1"/>
            </p:cNvPicPr>
            <p:nvPr/>
          </p:nvPicPr>
          <p:blipFill>
            <a:blip r:embed="rId5" cstate="print"/>
            <a:srcRect/>
            <a:stretch>
              <a:fillRect/>
            </a:stretch>
          </p:blipFill>
          <p:spPr bwMode="auto">
            <a:xfrm>
              <a:off x="1785918" y="2357436"/>
              <a:ext cx="1357322" cy="1024846"/>
            </a:xfrm>
            <a:prstGeom prst="rect">
              <a:avLst/>
            </a:prstGeom>
            <a:noFill/>
            <a:ln w="9525">
              <a:noFill/>
              <a:miter lim="800000"/>
              <a:headEnd/>
              <a:tailEnd/>
            </a:ln>
            <a:effectLst/>
          </p:spPr>
        </p:pic>
        <p:sp>
          <p:nvSpPr>
            <p:cNvPr id="17" name="TextBox 16"/>
            <p:cNvSpPr txBox="1"/>
            <p:nvPr/>
          </p:nvSpPr>
          <p:spPr>
            <a:xfrm>
              <a:off x="2143108" y="3571882"/>
              <a:ext cx="714380" cy="297774"/>
            </a:xfrm>
            <a:prstGeom prst="rect">
              <a:avLst/>
            </a:prstGeom>
            <a:noFill/>
          </p:spPr>
          <p:txBody>
            <a:bodyPr wrap="square" rtlCol="0">
              <a:spAutoFit/>
            </a:bodyPr>
            <a:lstStyle/>
            <a:p>
              <a:r>
                <a:rPr lang="zh-CN" altLang="en-US" sz="1800" smtClean="0">
                  <a:solidFill>
                    <a:srgbClr val="0000FF"/>
                  </a:solidFill>
                  <a:latin typeface="微软雅黑" panose="020B0503020204020204" charset="-122"/>
                  <a:ea typeface="微软雅黑" panose="020B0503020204020204" charset="-122"/>
                </a:rPr>
                <a:t>问题</a:t>
              </a:r>
              <a:endParaRPr lang="zh-CN" altLang="en-US" sz="1800">
                <a:solidFill>
                  <a:srgbClr val="0000FF"/>
                </a:solidFill>
                <a:latin typeface="微软雅黑" panose="020B0503020204020204" charset="-122"/>
                <a:ea typeface="微软雅黑" panose="020B0503020204020204" charset="-122"/>
              </a:endParaRPr>
            </a:p>
          </p:txBody>
        </p:sp>
      </p:grpSp>
      <p:grpSp>
        <p:nvGrpSpPr>
          <p:cNvPr id="16" name="组合 15"/>
          <p:cNvGrpSpPr/>
          <p:nvPr/>
        </p:nvGrpSpPr>
        <p:grpSpPr>
          <a:xfrm>
            <a:off x="3428992" y="3375877"/>
            <a:ext cx="2571768" cy="1844738"/>
            <a:chOff x="3428992" y="2214560"/>
            <a:chExt cx="2571768" cy="1383554"/>
          </a:xfrm>
        </p:grpSpPr>
        <p:sp>
          <p:nvSpPr>
            <p:cNvPr id="10" name="右箭头 9"/>
            <p:cNvSpPr/>
            <p:nvPr/>
          </p:nvSpPr>
          <p:spPr>
            <a:xfrm>
              <a:off x="3428992" y="2928940"/>
              <a:ext cx="71438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TextBox 10"/>
            <p:cNvSpPr txBox="1"/>
            <p:nvPr/>
          </p:nvSpPr>
          <p:spPr>
            <a:xfrm>
              <a:off x="4572000" y="2214560"/>
              <a:ext cx="1428760" cy="5262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latin typeface="楷体" panose="02010609060101010101" pitchFamily="49" charset="-122"/>
                  <a:ea typeface="楷体" panose="02010609060101010101" pitchFamily="49" charset="-122"/>
                </a:rPr>
                <a:t>数据的逻辑结构</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13" name="TextBox 12"/>
            <p:cNvSpPr txBox="1"/>
            <p:nvPr/>
          </p:nvSpPr>
          <p:spPr>
            <a:xfrm>
              <a:off x="3428992" y="2643188"/>
              <a:ext cx="714380" cy="203132"/>
            </a:xfrm>
            <a:prstGeom prst="rect">
              <a:avLst/>
            </a:prstGeom>
            <a:noFill/>
          </p:spPr>
          <p:txBody>
            <a:bodyPr wrap="square" lIns="0" tIns="0" rIns="0" bIns="0" rtlCol="0">
              <a:spAutoFit/>
            </a:bodyPr>
            <a:lstStyle/>
            <a:p>
              <a:r>
                <a:rPr lang="zh-CN" altLang="en-US" sz="1600" smtClean="0">
                  <a:solidFill>
                    <a:srgbClr val="0000FF"/>
                  </a:solidFill>
                  <a:latin typeface="微软雅黑" panose="020B0503020204020204" charset="-122"/>
                  <a:ea typeface="微软雅黑" panose="020B0503020204020204" charset="-122"/>
                </a:rPr>
                <a:t>提取</a:t>
              </a:r>
              <a:endParaRPr lang="zh-CN" altLang="en-US" sz="1600">
                <a:solidFill>
                  <a:srgbClr val="0000FF"/>
                </a:solidFill>
                <a:latin typeface="微软雅黑" panose="020B0503020204020204" charset="-122"/>
                <a:ea typeface="微软雅黑" panose="020B0503020204020204" charset="-122"/>
              </a:endParaRPr>
            </a:p>
          </p:txBody>
        </p:sp>
        <p:sp>
          <p:nvSpPr>
            <p:cNvPr id="14" name="TextBox 13"/>
            <p:cNvSpPr txBox="1"/>
            <p:nvPr/>
          </p:nvSpPr>
          <p:spPr>
            <a:xfrm>
              <a:off x="4572000" y="3071816"/>
              <a:ext cx="1428760" cy="5262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latin typeface="楷体" panose="02010609060101010101" pitchFamily="49" charset="-122"/>
                  <a:ea typeface="楷体" panose="02010609060101010101" pitchFamily="49" charset="-122"/>
                </a:rPr>
                <a:t>数据运算（运算描述）</a:t>
              </a:r>
              <a:endParaRPr lang="zh-CN" altLang="en-US" sz="1800">
                <a:solidFill>
                  <a:srgbClr val="0000FF"/>
                </a:solidFill>
                <a:latin typeface="楷体" panose="02010609060101010101" pitchFamily="49" charset="-122"/>
                <a:ea typeface="楷体" panose="02010609060101010101" pitchFamily="49" charset="-122"/>
              </a:endParaRPr>
            </a:p>
          </p:txBody>
        </p:sp>
      </p:grpSp>
      <p:grpSp>
        <p:nvGrpSpPr>
          <p:cNvPr id="18" name="组合 17"/>
          <p:cNvGrpSpPr/>
          <p:nvPr/>
        </p:nvGrpSpPr>
        <p:grpSpPr>
          <a:xfrm>
            <a:off x="6429388" y="3661629"/>
            <a:ext cx="2143140" cy="1428760"/>
            <a:chOff x="6429388" y="2428874"/>
            <a:chExt cx="2143140" cy="1071570"/>
          </a:xfrm>
        </p:grpSpPr>
        <p:sp>
          <p:nvSpPr>
            <p:cNvPr id="15" name="右大括号 14"/>
            <p:cNvSpPr/>
            <p:nvPr/>
          </p:nvSpPr>
          <p:spPr>
            <a:xfrm>
              <a:off x="6429388" y="2428874"/>
              <a:ext cx="142876" cy="1071570"/>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6643702" y="2571750"/>
              <a:ext cx="1928826" cy="577081"/>
            </a:xfrm>
            <a:prstGeom prst="rect">
              <a:avLst/>
            </a:prstGeom>
            <a:noFill/>
          </p:spPr>
          <p:txBody>
            <a:bodyPr wrap="square" rtlCol="0">
              <a:spAutoFit/>
            </a:bodyPr>
            <a:lstStyle/>
            <a:p>
              <a:r>
                <a:rPr lang="zh-CN" altLang="en-US" sz="2000" smtClean="0">
                  <a:solidFill>
                    <a:srgbClr val="669900"/>
                  </a:solidFill>
                  <a:ea typeface="楷体" panose="02010609060101010101" pitchFamily="49" charset="-122"/>
                  <a:cs typeface="Times New Roman" panose="02020603050405020304" pitchFamily="18" charset="0"/>
                </a:rPr>
                <a:t>抽象数据类型（</a:t>
              </a:r>
              <a:r>
                <a:rPr lang="en-US" altLang="zh-CN" sz="2000" smtClean="0">
                  <a:solidFill>
                    <a:srgbClr val="669900"/>
                  </a:solidFill>
                  <a:ea typeface="楷体" panose="02010609060101010101" pitchFamily="49" charset="-122"/>
                  <a:cs typeface="Times New Roman" panose="02020603050405020304" pitchFamily="18" charset="0"/>
                </a:rPr>
                <a:t>ADT</a:t>
              </a:r>
              <a:r>
                <a:rPr lang="zh-CN" altLang="en-US" sz="2000" smtClean="0">
                  <a:solidFill>
                    <a:srgbClr val="669900"/>
                  </a:solidFill>
                  <a:ea typeface="楷体" panose="02010609060101010101" pitchFamily="49" charset="-122"/>
                  <a:cs typeface="Times New Roman" panose="02020603050405020304" pitchFamily="18" charset="0"/>
                </a:rPr>
                <a:t>）</a:t>
              </a:r>
              <a:endParaRPr lang="zh-CN" altLang="en-US" sz="2000">
                <a:solidFill>
                  <a:srgbClr val="669900"/>
                </a:solidFill>
                <a:ea typeface="楷体" panose="02010609060101010101" pitchFamily="49" charset="-122"/>
                <a:cs typeface="Times New Roman" panose="02020603050405020304" pitchFamily="18" charset="0"/>
              </a:endParaRPr>
            </a:p>
          </p:txBody>
        </p:sp>
      </p:grpSp>
      <p:pic>
        <p:nvPicPr>
          <p:cNvPr id="22" name="Picture 2"/>
          <p:cNvPicPr>
            <a:picLocks noChangeAspect="1" noChangeArrowheads="1"/>
          </p:cNvPicPr>
          <p:nvPr/>
        </p:nvPicPr>
        <p:blipFill>
          <a:blip r:embed="rId6"/>
          <a:srcRect/>
          <a:stretch>
            <a:fillRect/>
          </a:stretch>
        </p:blipFill>
        <p:spPr bwMode="auto">
          <a:xfrm>
            <a:off x="142844" y="190477"/>
            <a:ext cx="1799630" cy="1524011"/>
          </a:xfrm>
          <a:prstGeom prst="rect">
            <a:avLst/>
          </a:prstGeom>
          <a:noFill/>
          <a:ln w="9525">
            <a:noFill/>
            <a:miter lim="800000"/>
            <a:headEnd/>
            <a:tailEnd/>
          </a:ln>
          <a:effectLst/>
        </p:spPr>
      </p:pic>
      <p:sp>
        <p:nvSpPr>
          <p:cNvPr id="5" name="幻灯片编号占位符 4"/>
          <p:cNvSpPr>
            <a:spLocks noGrp="1"/>
          </p:cNvSpPr>
          <p:nvPr>
            <p:ph type="sldNum" sz="quarter" idx="12"/>
          </p:nvPr>
        </p:nvSpPr>
        <p:spPr/>
        <p:txBody>
          <a:bodyPr/>
          <a:lstStyle/>
          <a:p>
            <a:fld id="{7AF016A1-9F15-429F-9EFD-84004B73C732}" type="slidenum">
              <a:rPr lang="en-US" altLang="zh-CN" smtClean="0"/>
              <a:t>82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5" name="TextBox 4"/>
          <p:cNvSpPr txBox="1"/>
          <p:nvPr/>
        </p:nvSpPr>
        <p:spPr>
          <a:xfrm>
            <a:off x="1928794" y="302594"/>
            <a:ext cx="1428760" cy="7017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latin typeface="楷体" panose="02010609060101010101" pitchFamily="49" charset="-122"/>
                <a:ea typeface="楷体" panose="02010609060101010101" pitchFamily="49" charset="-122"/>
              </a:rPr>
              <a:t>数据的逻辑结构</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6" name="TextBox 5"/>
          <p:cNvSpPr txBox="1"/>
          <p:nvPr/>
        </p:nvSpPr>
        <p:spPr>
          <a:xfrm>
            <a:off x="4071934" y="302594"/>
            <a:ext cx="1428760" cy="7017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latin typeface="楷体" panose="02010609060101010101" pitchFamily="49" charset="-122"/>
                <a:ea typeface="楷体" panose="02010609060101010101" pitchFamily="49" charset="-122"/>
              </a:rPr>
              <a:t>数据运算（运算描述）</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13" name="TextBox 12"/>
          <p:cNvSpPr txBox="1"/>
          <p:nvPr/>
        </p:nvSpPr>
        <p:spPr>
          <a:xfrm>
            <a:off x="357158" y="476230"/>
            <a:ext cx="1428760" cy="430887"/>
          </a:xfrm>
          <a:prstGeom prst="rect">
            <a:avLst/>
          </a:prstGeom>
          <a:noFill/>
        </p:spPr>
        <p:txBody>
          <a:bodyPr wrap="square" rtlCol="0">
            <a:spAutoFit/>
          </a:bodyPr>
          <a:lstStyle/>
          <a:p>
            <a:r>
              <a:rPr lang="en-US" altLang="zh-CN" sz="2000" smtClean="0">
                <a:solidFill>
                  <a:srgbClr val="0000FF"/>
                </a:solidFill>
              </a:rPr>
              <a:t>ADT =</a:t>
            </a:r>
            <a:endParaRPr lang="zh-CN" altLang="en-US" sz="2000">
              <a:solidFill>
                <a:srgbClr val="0000FF"/>
              </a:solidFill>
            </a:endParaRPr>
          </a:p>
        </p:txBody>
      </p:sp>
      <p:sp>
        <p:nvSpPr>
          <p:cNvPr id="14" name="TextBox 13"/>
          <p:cNvSpPr txBox="1"/>
          <p:nvPr/>
        </p:nvSpPr>
        <p:spPr>
          <a:xfrm>
            <a:off x="3428992" y="476230"/>
            <a:ext cx="642942" cy="498598"/>
          </a:xfrm>
          <a:prstGeom prst="rect">
            <a:avLst/>
          </a:prstGeom>
          <a:noFill/>
        </p:spPr>
        <p:txBody>
          <a:bodyPr wrap="square" rtlCol="0">
            <a:spAutoFit/>
          </a:bodyPr>
          <a:lstStyle/>
          <a:p>
            <a:r>
              <a:rPr lang="en-US" altLang="zh-CN" smtClean="0"/>
              <a:t>+</a:t>
            </a:r>
            <a:endParaRPr lang="zh-CN" altLang="en-US"/>
          </a:p>
        </p:txBody>
      </p:sp>
      <p:cxnSp>
        <p:nvCxnSpPr>
          <p:cNvPr id="16" name="直接连接符 15"/>
          <p:cNvCxnSpPr/>
          <p:nvPr/>
        </p:nvCxnSpPr>
        <p:spPr>
          <a:xfrm>
            <a:off x="500034" y="1428736"/>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4" name="组合 33"/>
          <p:cNvGrpSpPr/>
          <p:nvPr/>
        </p:nvGrpSpPr>
        <p:grpSpPr>
          <a:xfrm>
            <a:off x="2000232" y="1523987"/>
            <a:ext cx="1428760" cy="1659120"/>
            <a:chOff x="2000232" y="1142990"/>
            <a:chExt cx="1428760" cy="1244340"/>
          </a:xfrm>
        </p:grpSpPr>
        <p:sp>
          <p:nvSpPr>
            <p:cNvPr id="7" name="下箭头 6"/>
            <p:cNvSpPr/>
            <p:nvPr/>
          </p:nvSpPr>
          <p:spPr>
            <a:xfrm>
              <a:off x="2643174" y="1142990"/>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TextBox 8"/>
            <p:cNvSpPr txBox="1"/>
            <p:nvPr/>
          </p:nvSpPr>
          <p:spPr>
            <a:xfrm>
              <a:off x="2000232" y="1285866"/>
              <a:ext cx="714380" cy="203132"/>
            </a:xfrm>
            <a:prstGeom prst="rect">
              <a:avLst/>
            </a:prstGeom>
            <a:noFill/>
          </p:spPr>
          <p:txBody>
            <a:bodyPr wrap="square" lIns="0" tIns="0" rIns="0" bIns="0" rtlCol="0">
              <a:spAutoFit/>
            </a:bodyPr>
            <a:lstStyle/>
            <a:p>
              <a:r>
                <a:rPr lang="zh-CN" altLang="en-US" sz="1600" smtClean="0">
                  <a:latin typeface="楷体" panose="02010609060101010101" pitchFamily="49" charset="-122"/>
                  <a:ea typeface="楷体" panose="02010609060101010101" pitchFamily="49" charset="-122"/>
                </a:rPr>
                <a:t>映射</a:t>
              </a:r>
              <a:endParaRPr lang="zh-CN" altLang="en-US" sz="1600">
                <a:latin typeface="楷体" panose="02010609060101010101" pitchFamily="49" charset="-122"/>
                <a:ea typeface="楷体" panose="02010609060101010101" pitchFamily="49" charset="-122"/>
              </a:endParaRPr>
            </a:p>
          </p:txBody>
        </p:sp>
        <p:sp>
          <p:nvSpPr>
            <p:cNvPr id="17" name="圆柱形 16"/>
            <p:cNvSpPr/>
            <p:nvPr/>
          </p:nvSpPr>
          <p:spPr>
            <a:xfrm>
              <a:off x="2143108" y="1672950"/>
              <a:ext cx="1285884" cy="71438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存储结构</a:t>
              </a:r>
            </a:p>
          </p:txBody>
        </p:sp>
      </p:grpSp>
      <p:grpSp>
        <p:nvGrpSpPr>
          <p:cNvPr id="35" name="组合 34"/>
          <p:cNvGrpSpPr/>
          <p:nvPr/>
        </p:nvGrpSpPr>
        <p:grpSpPr>
          <a:xfrm>
            <a:off x="1785918" y="3373607"/>
            <a:ext cx="1500198" cy="1189881"/>
            <a:chOff x="1785918" y="2530205"/>
            <a:chExt cx="1500198" cy="892411"/>
          </a:xfrm>
        </p:grpSpPr>
        <p:sp>
          <p:nvSpPr>
            <p:cNvPr id="8" name="TextBox 7"/>
            <p:cNvSpPr txBox="1"/>
            <p:nvPr/>
          </p:nvSpPr>
          <p:spPr>
            <a:xfrm>
              <a:off x="2285984" y="3099451"/>
              <a:ext cx="1000132" cy="3231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下箭头 18"/>
            <p:cNvSpPr/>
            <p:nvPr/>
          </p:nvSpPr>
          <p:spPr>
            <a:xfrm>
              <a:off x="2643174" y="253020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endParaRPr>
            </a:p>
          </p:txBody>
        </p:sp>
        <p:sp>
          <p:nvSpPr>
            <p:cNvPr id="20" name="TextBox 19"/>
            <p:cNvSpPr txBox="1"/>
            <p:nvPr/>
          </p:nvSpPr>
          <p:spPr>
            <a:xfrm>
              <a:off x="1785918" y="2530205"/>
              <a:ext cx="714380" cy="307777"/>
            </a:xfrm>
            <a:prstGeom prst="rect">
              <a:avLst/>
            </a:prstGeom>
            <a:noFill/>
          </p:spPr>
          <p:txBody>
            <a:bodyPr wrap="square" lIns="0" tIns="0" rIns="0" bIns="0" rtlCol="0">
              <a:spAutoFit/>
            </a:bodyPr>
            <a:lstStyle/>
            <a:p>
              <a:pPr>
                <a:lnSpc>
                  <a:spcPts val="1600"/>
                </a:lnSpc>
              </a:pPr>
              <a:r>
                <a:rPr lang="zh-CN" altLang="en-US" sz="1600" smtClean="0">
                  <a:solidFill>
                    <a:srgbClr val="0000FF"/>
                  </a:solidFill>
                  <a:latin typeface="楷体" panose="02010609060101010101" pitchFamily="49" charset="-122"/>
                  <a:ea typeface="楷体" panose="02010609060101010101" pitchFamily="49" charset="-122"/>
                </a:rPr>
                <a:t>运算描述实现</a:t>
              </a:r>
              <a:endParaRPr lang="zh-CN" altLang="en-US" sz="1600">
                <a:solidFill>
                  <a:srgbClr val="0000FF"/>
                </a:solidFill>
                <a:latin typeface="楷体" panose="02010609060101010101" pitchFamily="49" charset="-122"/>
                <a:ea typeface="楷体" panose="02010609060101010101" pitchFamily="49" charset="-122"/>
              </a:endParaRPr>
            </a:p>
          </p:txBody>
        </p:sp>
      </p:grpSp>
      <p:grpSp>
        <p:nvGrpSpPr>
          <p:cNvPr id="36" name="组合 35"/>
          <p:cNvGrpSpPr/>
          <p:nvPr/>
        </p:nvGrpSpPr>
        <p:grpSpPr>
          <a:xfrm>
            <a:off x="1643042" y="4989859"/>
            <a:ext cx="1643074" cy="1189880"/>
            <a:chOff x="1643042" y="3742393"/>
            <a:chExt cx="1643074" cy="892410"/>
          </a:xfrm>
        </p:grpSpPr>
        <p:sp>
          <p:nvSpPr>
            <p:cNvPr id="21" name="TextBox 20"/>
            <p:cNvSpPr txBox="1"/>
            <p:nvPr/>
          </p:nvSpPr>
          <p:spPr>
            <a:xfrm>
              <a:off x="2285984" y="4311638"/>
              <a:ext cx="1000132" cy="3231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好算法</a:t>
              </a:r>
              <a:endPar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下箭头 21"/>
            <p:cNvSpPr/>
            <p:nvPr/>
          </p:nvSpPr>
          <p:spPr>
            <a:xfrm>
              <a:off x="2643174" y="3742393"/>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endParaRPr>
            </a:p>
          </p:txBody>
        </p:sp>
        <p:sp>
          <p:nvSpPr>
            <p:cNvPr id="23" name="TextBox 22"/>
            <p:cNvSpPr txBox="1"/>
            <p:nvPr/>
          </p:nvSpPr>
          <p:spPr>
            <a:xfrm>
              <a:off x="1643042" y="3885268"/>
              <a:ext cx="857256" cy="203132"/>
            </a:xfrm>
            <a:prstGeom prst="rect">
              <a:avLst/>
            </a:prstGeom>
            <a:noFill/>
          </p:spPr>
          <p:txBody>
            <a:bodyPr wrap="square" lIns="0" tIns="0" rIns="0" bIns="0" rtlCol="0">
              <a:spAutoFit/>
            </a:bodyPr>
            <a:lstStyle/>
            <a:p>
              <a:r>
                <a:rPr lang="zh-CN" altLang="en-US" sz="1600" smtClean="0">
                  <a:solidFill>
                    <a:srgbClr val="0000FF"/>
                  </a:solidFill>
                  <a:latin typeface="楷体" panose="02010609060101010101" pitchFamily="49" charset="-122"/>
                  <a:ea typeface="楷体" panose="02010609060101010101" pitchFamily="49" charset="-122"/>
                </a:rPr>
                <a:t>算法分析</a:t>
              </a:r>
              <a:endParaRPr lang="zh-CN" altLang="en-US" sz="1600">
                <a:solidFill>
                  <a:srgbClr val="0000FF"/>
                </a:solidFill>
                <a:latin typeface="楷体" panose="02010609060101010101" pitchFamily="49" charset="-122"/>
                <a:ea typeface="楷体" panose="02010609060101010101" pitchFamily="49" charset="-122"/>
              </a:endParaRPr>
            </a:p>
          </p:txBody>
        </p:sp>
      </p:grpSp>
      <p:grpSp>
        <p:nvGrpSpPr>
          <p:cNvPr id="31" name="组合 30"/>
          <p:cNvGrpSpPr/>
          <p:nvPr/>
        </p:nvGrpSpPr>
        <p:grpSpPr>
          <a:xfrm>
            <a:off x="5643570" y="285728"/>
            <a:ext cx="1403360" cy="952507"/>
            <a:chOff x="6072198" y="214296"/>
            <a:chExt cx="1403360" cy="714380"/>
          </a:xfrm>
        </p:grpSpPr>
        <p:sp>
          <p:nvSpPr>
            <p:cNvPr id="18" name="TextBox 17"/>
            <p:cNvSpPr txBox="1"/>
            <p:nvPr/>
          </p:nvSpPr>
          <p:spPr>
            <a:xfrm>
              <a:off x="6189674" y="357172"/>
              <a:ext cx="1285884" cy="297774"/>
            </a:xfrm>
            <a:prstGeom prst="rect">
              <a:avLst/>
            </a:prstGeom>
            <a:noFill/>
          </p:spPr>
          <p:txBody>
            <a:bodyPr wrap="square" rtlCol="0">
              <a:spAutoFit/>
            </a:bodyPr>
            <a:lstStyle/>
            <a:p>
              <a:pPr algn="l"/>
              <a:r>
                <a:rPr lang="zh-CN" altLang="en-US" sz="1800" smtClean="0">
                  <a:solidFill>
                    <a:srgbClr val="0000FF"/>
                  </a:solidFill>
                  <a:latin typeface="微软雅黑" panose="020B0503020204020204" charset="-122"/>
                  <a:ea typeface="微软雅黑" panose="020B0503020204020204" charset="-122"/>
                </a:rPr>
                <a:t>逻辑层面</a:t>
              </a:r>
              <a:endParaRPr lang="zh-CN" altLang="en-US" sz="1800">
                <a:solidFill>
                  <a:srgbClr val="0000FF"/>
                </a:solidFill>
                <a:latin typeface="微软雅黑" panose="020B0503020204020204" charset="-122"/>
                <a:ea typeface="微软雅黑" panose="020B0503020204020204" charset="-122"/>
              </a:endParaRPr>
            </a:p>
          </p:txBody>
        </p:sp>
        <p:sp>
          <p:nvSpPr>
            <p:cNvPr id="24" name="右大括号 23"/>
            <p:cNvSpPr/>
            <p:nvPr/>
          </p:nvSpPr>
          <p:spPr>
            <a:xfrm>
              <a:off x="6072198" y="214296"/>
              <a:ext cx="142876" cy="714380"/>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0000FF"/>
                </a:solidFill>
              </a:endParaRPr>
            </a:p>
          </p:txBody>
        </p:sp>
      </p:grpSp>
      <p:cxnSp>
        <p:nvCxnSpPr>
          <p:cNvPr id="25" name="直接连接符 24"/>
          <p:cNvCxnSpPr/>
          <p:nvPr/>
        </p:nvCxnSpPr>
        <p:spPr>
          <a:xfrm>
            <a:off x="500034" y="6477021"/>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2" name="组合 31"/>
          <p:cNvGrpSpPr/>
          <p:nvPr/>
        </p:nvGrpSpPr>
        <p:grpSpPr>
          <a:xfrm>
            <a:off x="5643570" y="1904989"/>
            <a:ext cx="1428760" cy="2667019"/>
            <a:chOff x="6072198" y="1428742"/>
            <a:chExt cx="1428760" cy="2000264"/>
          </a:xfrm>
        </p:grpSpPr>
        <p:sp>
          <p:nvSpPr>
            <p:cNvPr id="26" name="TextBox 25"/>
            <p:cNvSpPr txBox="1"/>
            <p:nvPr/>
          </p:nvSpPr>
          <p:spPr>
            <a:xfrm>
              <a:off x="6215074" y="2214560"/>
              <a:ext cx="1285884" cy="297774"/>
            </a:xfrm>
            <a:prstGeom prst="rect">
              <a:avLst/>
            </a:prstGeom>
            <a:noFill/>
          </p:spPr>
          <p:txBody>
            <a:bodyPr wrap="square" rtlCol="0">
              <a:spAutoFit/>
            </a:bodyPr>
            <a:lstStyle/>
            <a:p>
              <a:pPr algn="l"/>
              <a:r>
                <a:rPr lang="zh-CN" altLang="en-US" sz="1800" smtClean="0">
                  <a:solidFill>
                    <a:srgbClr val="0000FF"/>
                  </a:solidFill>
                  <a:latin typeface="微软雅黑" panose="020B0503020204020204" charset="-122"/>
                  <a:ea typeface="微软雅黑" panose="020B0503020204020204" charset="-122"/>
                </a:rPr>
                <a:t>实现层面</a:t>
              </a:r>
              <a:endParaRPr lang="zh-CN" altLang="en-US" sz="1800">
                <a:solidFill>
                  <a:srgbClr val="0000FF"/>
                </a:solidFill>
                <a:latin typeface="微软雅黑" panose="020B0503020204020204" charset="-122"/>
                <a:ea typeface="微软雅黑" panose="020B0503020204020204" charset="-122"/>
              </a:endParaRPr>
            </a:p>
          </p:txBody>
        </p:sp>
        <p:sp>
          <p:nvSpPr>
            <p:cNvPr id="27" name="右大括号 26"/>
            <p:cNvSpPr/>
            <p:nvPr/>
          </p:nvSpPr>
          <p:spPr>
            <a:xfrm>
              <a:off x="6072198" y="1428742"/>
              <a:ext cx="180000" cy="2000264"/>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0000FF"/>
                </a:solidFill>
              </a:endParaRPr>
            </a:p>
          </p:txBody>
        </p:sp>
      </p:grpSp>
      <p:cxnSp>
        <p:nvCxnSpPr>
          <p:cNvPr id="28" name="直接连接符 27"/>
          <p:cNvCxnSpPr/>
          <p:nvPr/>
        </p:nvCxnSpPr>
        <p:spPr>
          <a:xfrm>
            <a:off x="500034" y="4857760"/>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3" name="组合 32"/>
          <p:cNvGrpSpPr/>
          <p:nvPr/>
        </p:nvGrpSpPr>
        <p:grpSpPr>
          <a:xfrm>
            <a:off x="5643570" y="5143512"/>
            <a:ext cx="1357322" cy="952507"/>
            <a:chOff x="6072198" y="3857634"/>
            <a:chExt cx="1357322" cy="714380"/>
          </a:xfrm>
        </p:grpSpPr>
        <p:sp>
          <p:nvSpPr>
            <p:cNvPr id="29" name="TextBox 28"/>
            <p:cNvSpPr txBox="1"/>
            <p:nvPr/>
          </p:nvSpPr>
          <p:spPr>
            <a:xfrm>
              <a:off x="6143636" y="4000510"/>
              <a:ext cx="1285884" cy="297774"/>
            </a:xfrm>
            <a:prstGeom prst="rect">
              <a:avLst/>
            </a:prstGeom>
            <a:noFill/>
          </p:spPr>
          <p:txBody>
            <a:bodyPr wrap="square" rtlCol="0">
              <a:spAutoFit/>
            </a:bodyPr>
            <a:lstStyle/>
            <a:p>
              <a:pPr algn="l"/>
              <a:r>
                <a:rPr lang="zh-CN" altLang="en-US" sz="1800" smtClean="0">
                  <a:solidFill>
                    <a:srgbClr val="0000FF"/>
                  </a:solidFill>
                  <a:latin typeface="微软雅黑" panose="020B0503020204020204" charset="-122"/>
                  <a:ea typeface="微软雅黑" panose="020B0503020204020204" charset="-122"/>
                </a:rPr>
                <a:t>分析层面</a:t>
              </a:r>
              <a:endParaRPr lang="zh-CN" altLang="en-US" sz="1800">
                <a:solidFill>
                  <a:srgbClr val="0000FF"/>
                </a:solidFill>
                <a:latin typeface="微软雅黑" panose="020B0503020204020204" charset="-122"/>
                <a:ea typeface="微软雅黑" panose="020B0503020204020204" charset="-122"/>
              </a:endParaRPr>
            </a:p>
          </p:txBody>
        </p:sp>
        <p:sp>
          <p:nvSpPr>
            <p:cNvPr id="30" name="右大括号 29"/>
            <p:cNvSpPr/>
            <p:nvPr/>
          </p:nvSpPr>
          <p:spPr>
            <a:xfrm>
              <a:off x="6072198" y="3857634"/>
              <a:ext cx="142876" cy="714380"/>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0000FF"/>
                </a:solidFill>
              </a:endParaRPr>
            </a:p>
          </p:txBody>
        </p:sp>
      </p:grpSp>
      <p:grpSp>
        <p:nvGrpSpPr>
          <p:cNvPr id="53" name="组合 52"/>
          <p:cNvGrpSpPr/>
          <p:nvPr/>
        </p:nvGrpSpPr>
        <p:grpSpPr>
          <a:xfrm>
            <a:off x="3357554" y="2666995"/>
            <a:ext cx="504000" cy="3335891"/>
            <a:chOff x="3357554" y="2000246"/>
            <a:chExt cx="504000" cy="2501918"/>
          </a:xfrm>
        </p:grpSpPr>
        <p:cxnSp>
          <p:nvCxnSpPr>
            <p:cNvPr id="47" name="直接连接符 46"/>
            <p:cNvCxnSpPr/>
            <p:nvPr/>
          </p:nvCxnSpPr>
          <p:spPr>
            <a:xfrm>
              <a:off x="3357554" y="4500576"/>
              <a:ext cx="504000" cy="1588"/>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rot="10800000">
              <a:off x="3500430" y="2000246"/>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rot="5400000">
              <a:off x="2607455" y="3250411"/>
              <a:ext cx="2500330" cy="1588"/>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54" name="TextBox 53"/>
          <p:cNvSpPr txBox="1"/>
          <p:nvPr/>
        </p:nvSpPr>
        <p:spPr>
          <a:xfrm>
            <a:off x="3917087" y="2952747"/>
            <a:ext cx="726353" cy="1809763"/>
          </a:xfrm>
          <a:prstGeom prst="rect">
            <a:avLst/>
          </a:prstGeom>
          <a:noFill/>
        </p:spPr>
        <p:txBody>
          <a:bodyPr vert="eaVert" wrap="square" rtlCol="0">
            <a:spAutoFit/>
          </a:bodyPr>
          <a:lstStyle/>
          <a:p>
            <a:pPr>
              <a:spcBef>
                <a:spcPts val="0"/>
              </a:spcBef>
            </a:pPr>
            <a:r>
              <a:rPr lang="zh-CN" altLang="en-US" sz="1600" smtClean="0">
                <a:solidFill>
                  <a:srgbClr val="7030A0"/>
                </a:solidFill>
                <a:latin typeface="楷体" panose="02010609060101010101" pitchFamily="49" charset="-122"/>
                <a:ea typeface="楷体" panose="02010609060101010101" pitchFamily="49" charset="-122"/>
              </a:rPr>
              <a:t>设计好存储结构使算法更优</a:t>
            </a:r>
            <a:endParaRPr lang="zh-CN" altLang="en-US" sz="1600">
              <a:solidFill>
                <a:srgbClr val="7030A0"/>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428596" y="1619237"/>
            <a:ext cx="803874" cy="1143008"/>
          </a:xfrm>
          <a:prstGeom prst="rect">
            <a:avLst/>
          </a:prstGeom>
          <a:noFill/>
          <a:ln w="9525">
            <a:noFill/>
            <a:miter lim="800000"/>
            <a:headEnd/>
            <a:tailEnd/>
          </a:ln>
          <a:effectLst/>
        </p:spPr>
      </p:pic>
      <p:sp>
        <p:nvSpPr>
          <p:cNvPr id="10" name="幻灯片编号占位符 9"/>
          <p:cNvSpPr>
            <a:spLocks noGrp="1"/>
          </p:cNvSpPr>
          <p:nvPr>
            <p:ph type="sldNum" sz="quarter" idx="12"/>
          </p:nvPr>
        </p:nvSpPr>
        <p:spPr/>
        <p:txBody>
          <a:bodyPr/>
          <a:lstStyle/>
          <a:p>
            <a:fld id="{7AF016A1-9F15-429F-9EFD-84004B73C732}" type="slidenum">
              <a:rPr lang="en-US" altLang="zh-CN" smtClean="0"/>
              <a:t>83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946726"/>
            <a:ext cx="7643866" cy="572464"/>
          </a:xfrm>
          <a:prstGeom prst="rect">
            <a:avLst/>
          </a:prstGeom>
          <a:noFill/>
        </p:spPr>
        <p:txBody>
          <a:bodyPr wrap="square" rtlCol="0">
            <a:spAutoFit/>
          </a:bodyPr>
          <a:lstStyle/>
          <a:p>
            <a:pPr algn="l">
              <a:lnSpc>
                <a:spcPct val="130000"/>
              </a:lnSpc>
            </a:pPr>
            <a:r>
              <a:rPr lang="zh-CN" altLang="en-US" dirty="0" smtClean="0">
                <a:solidFill>
                  <a:srgbClr val="3333CC"/>
                </a:solidFill>
                <a:ea typeface="楷体" panose="02010609060101010101" pitchFamily="49" charset="-122"/>
                <a:cs typeface="Times New Roman" panose="02020603050405020304" pitchFamily="18" charset="0"/>
              </a:rPr>
              <a:t>数据的逻辑结构是面向用户的，它有多种</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表示形式。</a:t>
            </a:r>
          </a:p>
        </p:txBody>
      </p:sp>
      <p:graphicFrame>
        <p:nvGraphicFramePr>
          <p:cNvPr id="4" name="表格 3"/>
          <p:cNvGraphicFramePr>
            <a:graphicFrameLocks noGrp="1"/>
          </p:cNvGraphicFramePr>
          <p:nvPr/>
        </p:nvGraphicFramePr>
        <p:xfrm>
          <a:off x="952517" y="2628512"/>
          <a:ext cx="5119681"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337386">
                  <a:extLst>
                    <a:ext uri="{9D8B030D-6E8A-4147-A177-3AD203B41FA5}">
                      <a16:colId xmlns:a16="http://schemas.microsoft.com/office/drawing/2014/main" xmlns="" val="20000"/>
                    </a:ext>
                  </a:extLst>
                </a:gridCol>
                <a:gridCol w="1337386">
                  <a:extLst>
                    <a:ext uri="{9D8B030D-6E8A-4147-A177-3AD203B41FA5}">
                      <a16:colId xmlns:a16="http://schemas.microsoft.com/office/drawing/2014/main" xmlns="" val="20001"/>
                    </a:ext>
                  </a:extLst>
                </a:gridCol>
                <a:gridCol w="1337386">
                  <a:extLst>
                    <a:ext uri="{9D8B030D-6E8A-4147-A177-3AD203B41FA5}">
                      <a16:colId xmlns:a16="http://schemas.microsoft.com/office/drawing/2014/main" xmlns="" val="20002"/>
                    </a:ext>
                  </a:extLst>
                </a:gridCol>
                <a:gridCol w="1107523">
                  <a:extLst>
                    <a:ext uri="{9D8B030D-6E8A-4147-A177-3AD203B41FA5}">
                      <a16:colId xmlns:a16="http://schemas.microsoft.com/office/drawing/2014/main" xmlns=""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学号</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姓名</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性别</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班号</a:t>
                      </a:r>
                      <a:endPar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solidFill>
                      <a:srgbClr val="92D050"/>
                    </a:solidFill>
                  </a:tcPr>
                </a:tc>
                <a:extLst>
                  <a:ext uri="{0D108BD9-81ED-4DB2-BD59-A6C34878D82A}">
                    <a16:rowId xmlns:a16="http://schemas.microsoft.com/office/drawing/2014/main" xmlns=""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张斌</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刘丽</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34</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李英</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陈华</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王奇</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26</a:t>
                      </a:r>
                      <a:endParaRPr kumimoji="0" lang="en-US" altLang="zh-CN"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董强</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9902</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王萍</a:t>
                      </a:r>
                      <a:endParaRPr kumimoji="0" lang="zh-CN" altLang="en-US" sz="1800" b="1" i="0" u="none" strike="noStrike" cap="none" normalizeH="0" baseline="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rPr>
                        <a:t>9901</a:t>
                      </a:r>
                      <a:endParaRPr kumimoji="0" lang="en-US" altLang="zh-CN" sz="1800" b="1" i="0" u="none" strike="noStrike" cap="none" normalizeH="0" baseline="0" dirty="0" smtClean="0">
                        <a:ln>
                          <a:noFill/>
                        </a:ln>
                        <a:solidFill>
                          <a:srgbClr val="3333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horzOverflow="overflow"/>
                </a:tc>
                <a:extLst>
                  <a:ext uri="{0D108BD9-81ED-4DB2-BD59-A6C34878D82A}">
                    <a16:rowId xmlns:a16="http://schemas.microsoft.com/office/drawing/2014/main" xmlns="" val="10007"/>
                  </a:ext>
                </a:extLst>
              </a:tr>
            </a:tbl>
          </a:graphicData>
        </a:graphic>
      </p:graphicFrame>
      <p:sp>
        <p:nvSpPr>
          <p:cNvPr id="6" name="Text Box 4"/>
          <p:cNvSpPr txBox="1">
            <a:spLocks noChangeArrowheads="1"/>
          </p:cNvSpPr>
          <p:nvPr/>
        </p:nvSpPr>
        <p:spPr bwMode="auto">
          <a:xfrm>
            <a:off x="899592" y="1598270"/>
            <a:ext cx="5000660" cy="512445"/>
          </a:xfrm>
          <a:prstGeom prst="rect">
            <a:avLst/>
          </a:prstGeom>
          <a:effectLst>
            <a:glow rad="1016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algn="l">
              <a:lnSpc>
                <a:spcPct val="100000"/>
              </a:lnSpc>
            </a:pPr>
            <a:r>
              <a:rPr kumimoji="0"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0"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a:t>
            </a:r>
            <a:r>
              <a:rPr kumimoji="0"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）表格</a:t>
            </a:r>
            <a:endParaRPr kumimoji="0"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右大括号 7"/>
          <p:cNvSpPr/>
          <p:nvPr/>
        </p:nvSpPr>
        <p:spPr>
          <a:xfrm>
            <a:off x="6286512" y="2786058"/>
            <a:ext cx="285752" cy="3429024"/>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6643702" y="3214686"/>
            <a:ext cx="430887" cy="2500330"/>
          </a:xfrm>
          <a:prstGeom prst="rect">
            <a:avLst/>
          </a:prstGeom>
          <a:noFill/>
        </p:spPr>
        <p:txBody>
          <a:bodyPr vert="eaVert" wrap="square" rtlCol="0">
            <a:spAutoFit/>
          </a:bodyPr>
          <a:lstStyle/>
          <a:p>
            <a:pPr algn="l"/>
            <a:r>
              <a:rPr lang="zh-CN" altLang="en-US" sz="2000" smtClean="0">
                <a:latin typeface="楷体" panose="02010609060101010101" pitchFamily="49" charset="-122"/>
                <a:ea typeface="楷体" panose="02010609060101010101" pitchFamily="49" charset="-122"/>
              </a:rPr>
              <a:t>直接来源于现实世界</a:t>
            </a:r>
            <a:endParaRPr lang="zh-CN" altLang="en-US" sz="2000">
              <a:latin typeface="楷体" panose="02010609060101010101" pitchFamily="49" charset="-122"/>
              <a:ea typeface="楷体" panose="02010609060101010101" pitchFamily="49" charset="-122"/>
            </a:endParaRPr>
          </a:p>
        </p:txBody>
      </p:sp>
      <p:sp>
        <p:nvSpPr>
          <p:cNvPr id="17412" name="Rectangle 4" descr="信纸">
            <a:hlinkClick r:id="" action="ppaction://hlinkshowjump?jump=nextslide"/>
          </p:cNvPr>
          <p:cNvSpPr>
            <a:spLocks noChangeArrowheads="1"/>
          </p:cNvSpPr>
          <p:nvPr/>
        </p:nvSpPr>
        <p:spPr bwMode="auto">
          <a:xfrm>
            <a:off x="323528" y="348473"/>
            <a:ext cx="3714776" cy="461645"/>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0"/>
              </a:spcBef>
            </a:pP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charset="0"/>
                <a:ea typeface="隶书" pitchFamily="49" charset="-122"/>
              </a:rPr>
              <a:t>②</a:t>
            </a:r>
            <a:r>
              <a:rPr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逻辑</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结构的表示</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endParaRPr>
          </a:p>
        </p:txBody>
      </p:sp>
      <p:sp>
        <p:nvSpPr>
          <p:cNvPr id="10" name="幻灯片编号占位符 9"/>
          <p:cNvSpPr>
            <a:spLocks noGrp="1"/>
          </p:cNvSpPr>
          <p:nvPr>
            <p:ph type="sldNum" sz="quarter" idx="12"/>
          </p:nvPr>
        </p:nvSpPr>
        <p:spPr/>
        <p:txBody>
          <a:bodyPr/>
          <a:lstStyle/>
          <a:p>
            <a:fld id="{67864EE2-EAB3-4814-A7EB-820BD7610F1E}" type="slidenum">
              <a:rPr lang="en-US" altLang="zh-CN" smtClean="0"/>
              <a:t>9</a:t>
            </a:fld>
            <a:endParaRPr lang="en-US" altLang="zh-CN"/>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5216</Words>
  <Application>Microsoft Office PowerPoint</Application>
  <PresentationFormat>全屏显示(4:3)</PresentationFormat>
  <Paragraphs>1088</Paragraphs>
  <Slides>83</Slides>
  <Notes>39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102" baseType="lpstr">
      <vt:lpstr>Arial Unicode MS</vt:lpstr>
      <vt:lpstr>仿宋</vt:lpstr>
      <vt:lpstr>仿宋_GB2312</vt:lpstr>
      <vt:lpstr>黑体</vt:lpstr>
      <vt:lpstr>楷体</vt:lpstr>
      <vt:lpstr>楷体_GB2312</vt:lpstr>
      <vt:lpstr>隶书</vt:lpstr>
      <vt:lpstr>宋体</vt:lpstr>
      <vt:lpstr>微软雅黑</vt:lpstr>
      <vt:lpstr>Arial</vt:lpstr>
      <vt:lpstr>Calibri</vt:lpstr>
      <vt:lpstr>Symbol</vt:lpstr>
      <vt:lpstr>Tahoma</vt:lpstr>
      <vt:lpstr>Times New Roman</vt:lpstr>
      <vt:lpstr>Wingdings</vt:lpstr>
      <vt:lpstr>Office 主题</vt:lpstr>
      <vt:lpstr>Bitmap Image</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PC1</cp:lastModifiedBy>
  <cp:revision>959</cp:revision>
  <cp:lastPrinted>2018-09-03T09:27:57Z</cp:lastPrinted>
  <dcterms:created xsi:type="dcterms:W3CDTF">2004-03-31T23:50:00Z</dcterms:created>
  <dcterms:modified xsi:type="dcterms:W3CDTF">2021-12-03T03:25:15Z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