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4"/>
  </p:notesMasterIdLst>
  <p:handoutMasterIdLst>
    <p:handoutMasterId r:id="rId145"/>
  </p:handoutMasterIdLst>
  <p:sldIdLst>
    <p:sldId id="256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354" r:id="rId10"/>
    <p:sldId id="357" r:id="rId11"/>
    <p:sldId id="258" r:id="rId12"/>
    <p:sldId id="355" r:id="rId13"/>
    <p:sldId id="344" r:id="rId14"/>
    <p:sldId id="259" r:id="rId15"/>
    <p:sldId id="34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6" r:id="rId106"/>
    <p:sldId id="457" r:id="rId107"/>
    <p:sldId id="458" r:id="rId108"/>
    <p:sldId id="459" r:id="rId109"/>
    <p:sldId id="460" r:id="rId110"/>
    <p:sldId id="461" r:id="rId111"/>
    <p:sldId id="462" r:id="rId112"/>
    <p:sldId id="463" r:id="rId113"/>
    <p:sldId id="464" r:id="rId114"/>
    <p:sldId id="465" r:id="rId115"/>
    <p:sldId id="466" r:id="rId116"/>
    <p:sldId id="467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79" r:id="rId129"/>
    <p:sldId id="480" r:id="rId130"/>
    <p:sldId id="481" r:id="rId131"/>
    <p:sldId id="482" r:id="rId132"/>
    <p:sldId id="483" r:id="rId133"/>
    <p:sldId id="484" r:id="rId134"/>
    <p:sldId id="485" r:id="rId135"/>
    <p:sldId id="486" r:id="rId136"/>
    <p:sldId id="487" r:id="rId137"/>
    <p:sldId id="488" r:id="rId138"/>
    <p:sldId id="489" r:id="rId139"/>
    <p:sldId id="490" r:id="rId140"/>
    <p:sldId id="491" r:id="rId141"/>
    <p:sldId id="492" r:id="rId142"/>
    <p:sldId id="493" r:id="rId143"/>
  </p:sldIdLst>
  <p:sldSz cx="9144000" cy="6858000" type="screen4x3"/>
  <p:notesSz cx="10233025" cy="71024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008000"/>
    <a:srgbClr val="690764"/>
    <a:srgbClr val="FF3300"/>
    <a:srgbClr val="DDDDDD"/>
    <a:srgbClr val="01000C"/>
    <a:srgbClr val="0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3" autoAdjust="0"/>
    <p:restoredTop sz="94682" autoAdjust="0"/>
  </p:normalViewPr>
  <p:slideViewPr>
    <p:cSldViewPr>
      <p:cViewPr varScale="1">
        <p:scale>
          <a:sx n="109" d="100"/>
          <a:sy n="109" d="100"/>
        </p:scale>
        <p:origin x="78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5818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63C6-DCDA-4129-AC3C-29E2B3966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5818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11BF-9655-400F-A291-F85F3D27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8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2BDD87E-2008-41DA-89E1-6A8D68FAF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24A8E2E-14FE-4927-92BD-502A005B3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8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39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19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61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32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0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8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267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276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298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0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2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121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22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83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94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01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1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33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5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77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59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2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665B-0ABB-4FB2-9319-8A77224299D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706-C749-4B4F-8E30-5DD1EE55A4A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30E3-43D3-4420-878D-3AA9DFBA208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3C9B-022B-4CBD-B0E0-8FB0CB7C20E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E931-82A7-4364-B58A-2883019AD82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440-BE86-4970-BBE9-4E38238A9C2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8780-C70A-4BB6-A1C9-1FE0468B572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107607C-97FA-438B-8D90-54570E8DE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3F3E-5186-4A7E-A232-E39D86B63F7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8F05-FAF8-4FF9-B0D0-5909286004D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GIF"/><Relationship Id="rId5" Type="http://schemas.openxmlformats.org/officeDocument/2006/relationships/image" Target="../media/image17.jpeg"/><Relationship Id="rId4" Type="http://schemas.openxmlformats.org/officeDocument/2006/relationships/slide" Target="slide1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33600" y="357166"/>
            <a:ext cx="422435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内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055" name="Text Box 7" descr="信纸"/>
          <p:cNvSpPr txBox="1">
            <a:spLocks noChangeArrowheads="1"/>
          </p:cNvSpPr>
          <p:nvPr/>
        </p:nvSpPr>
        <p:spPr bwMode="auto">
          <a:xfrm>
            <a:off x="2435636" y="1428736"/>
            <a:ext cx="3708000" cy="522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35636" y="2143116"/>
            <a:ext cx="370800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5" name="Text Box 14" descr="信纸"/>
          <p:cNvSpPr txBox="1">
            <a:spLocks noChangeArrowheads="1"/>
          </p:cNvSpPr>
          <p:nvPr/>
        </p:nvSpPr>
        <p:spPr bwMode="auto">
          <a:xfrm>
            <a:off x="2435635" y="2834342"/>
            <a:ext cx="370800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435635" y="3523322"/>
            <a:ext cx="370800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7" name="Text Box 14" descr="信纸"/>
          <p:cNvSpPr txBox="1">
            <a:spLocks noChangeArrowheads="1"/>
          </p:cNvSpPr>
          <p:nvPr/>
        </p:nvSpPr>
        <p:spPr bwMode="auto">
          <a:xfrm>
            <a:off x="2435635" y="4263102"/>
            <a:ext cx="370800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8" name="Text Box 14" descr="信纸"/>
          <p:cNvSpPr txBox="1">
            <a:spLocks noChangeArrowheads="1"/>
          </p:cNvSpPr>
          <p:nvPr/>
        </p:nvSpPr>
        <p:spPr bwMode="auto">
          <a:xfrm>
            <a:off x="2435635" y="4977482"/>
            <a:ext cx="370800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435634" y="5691862"/>
            <a:ext cx="429660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072494" cy="16842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个记录按某个关键字排序，你能够采用基于比较的方法设计出平均时间复杂度好于</a:t>
            </a:r>
            <a:r>
              <a:rPr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的排序算法吗？</a:t>
            </a:r>
            <a:endParaRPr lang="zh-CN" altLang="en-US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百位</a:t>
            </a:r>
            <a:endParaRPr kumimoji="1" lang="zh-CN" altLang="en-US" b="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[1]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29190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[1]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[2]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29190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[2]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975871"/>
            <a:ext cx="646331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29190" y="2975871"/>
            <a:ext cx="1048685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605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8618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219483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86050" y="578645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023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42976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0069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4343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8618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8664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57950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 bldLvl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基数排序是通过“分配”和“收集”过程来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实现排序，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需要关键字的比较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285884" cy="46166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100138"/>
            <a:ext cx="8077200" cy="3295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MAXR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8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char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　　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36" name="Freeform 4"/>
            <p:cNvSpPr/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260350"/>
            <a:ext cx="3246431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基数排序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 bldLvl="0" animBg="1"/>
      <p:bldP spid="44053" grpId="0" bldLvl="0" animBg="1"/>
      <p:bldP spid="44054" grpId="0" bldLvl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5061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RadixSor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为待排序序列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为关键字位数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tail[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定义各链队的首尾指针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d;i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-)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从低位到高位做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初始化各链队首、尾指针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head[j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]=tail[j]=NULL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(p!=NULL)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对于原链表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每个结点循环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k=p-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]-'0';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个链队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(head[k]==NULL)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分配，即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采用尾插法建立单链表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head[k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]=p;  tail[k]=p;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else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tail[k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]-&gt;next=p;  tail[k]=p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p=p-&gt;next;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取下一个待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00100" y="2571744"/>
            <a:ext cx="7429552" cy="3431283"/>
            <a:chOff x="1000100" y="2571744"/>
            <a:chExt cx="7429552" cy="3431283"/>
          </a:xfrm>
        </p:grpSpPr>
        <p:sp>
          <p:nvSpPr>
            <p:cNvPr id="5" name="TextBox 4"/>
            <p:cNvSpPr txBox="1"/>
            <p:nvPr/>
          </p:nvSpPr>
          <p:spPr>
            <a:xfrm>
              <a:off x="4189410" y="5572140"/>
              <a:ext cx="1071570" cy="430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5721" y="5352666"/>
              <a:ext cx="428628" cy="103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5215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p=NULL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{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t=tail[j];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t-&gt;next=head[j];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t=tail[j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t-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&gt;next=NULL;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指向的是一个有序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链表。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5500" y="507980"/>
            <a:ext cx="7689904" cy="4033565"/>
            <a:chOff x="1025500" y="507980"/>
            <a:chExt cx="7689904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786710" y="2285992"/>
              <a:ext cx="928694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501436"/>
              <a:ext cx="474666" cy="233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93436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时间复杂度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887877" cy="16842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其中：分配为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  收集为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　 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为“分配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排序算法分析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84213" y="4051300"/>
            <a:ext cx="43652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空间复杂度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ldLvl="0" animBg="1"/>
      <p:bldP spid="82947" grpId="0" bldLvl="0" animBg="1"/>
      <p:bldP spid="82950" grpId="0" bldLvl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929618" cy="24006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以下排序方法中，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A.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B.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基数排序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D.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14393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基数排序中为什么不需要进行关键字的比较？</a:t>
            </a:r>
            <a:endParaRPr lang="en-US" altLang="zh-CN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5159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00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68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14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排序方法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空间复杂度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稳定性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平均情况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最坏情况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最好情况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直接插入排序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折半插入排序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希尔排序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冒泡排序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快速排序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简单选择排序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堆排序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二路归并排序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基数排序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051050" y="757222"/>
            <a:ext cx="482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各种内排序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85778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282" y="1376272"/>
            <a:ext cx="8382000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5050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mtClean="0">
                <a:solidFill>
                  <a:srgbClr val="05050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待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排序记录的关键字均不相同时，排序的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5274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2    4     3     1     5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1    2     3     4     5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7180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张三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5221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李四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9374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王五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8856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刘六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81619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陈七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3908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张三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653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李四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1912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王五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4480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刘六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6857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陈七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2389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平方</a:t>
            </a:r>
            <a:r>
              <a:rPr kumimoji="1" lang="zh-CN" altLang="en-US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en-US" altLang="zh-CN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30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即简单排序方法，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例如直接插入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、简单选择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冒泡排序。</a:t>
            </a:r>
            <a:endParaRPr kumimoji="1" lang="zh-CN" altLang="en-US" sz="22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对数阶</a:t>
            </a:r>
            <a:r>
              <a:rPr kumimoji="1" lang="en-US" altLang="zh-CN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快速、堆和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归并排序。</a:t>
            </a:r>
            <a:endParaRPr kumimoji="1" lang="zh-CN" altLang="en-US" sz="22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en-US" altLang="zh-CN" sz="22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基数排序（假设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、按算法平均时间复杂度分类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、按算法空间复杂度分类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6357982" cy="1949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归并排序，基数排序为</a:t>
            </a:r>
            <a:r>
              <a:rPr kumimoji="1" lang="en-US" altLang="zh-CN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kumimoji="1" lang="en-US" altLang="zh-CN" sz="2200" baseline="-30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快速排序。</a:t>
            </a:r>
            <a:endParaRPr kumimoji="1" lang="zh-CN" altLang="en-US" sz="22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、按算法稳定性分类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143932" cy="1340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希尔排序、快速排序、堆排序、简单选择排序。</a:t>
            </a:r>
            <a:endParaRPr kumimoji="1" lang="zh-CN" altLang="en-US" sz="22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10-9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设线性表中每个元素有两个数据项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，现对线性表按以下规则进行排序：先看数据项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值小的在前，大的在后；在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值相同的情况下，再看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值，小的在前，大的在后。满足这种要求的排序方法是</a:t>
            </a:r>
            <a:r>
              <a:rPr 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ts val="3200"/>
              </a:lnSpc>
            </a:pP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先按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值进行直接插入排序，再按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B.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先按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值进行直接插入排序，再按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C.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先按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值进行简单选择排序，再按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D.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先按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值进行简单选择排序，再按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排序数据项顺序：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85776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越重要的数据项越在后面排序 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应为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简单选择排序</a:t>
              </a:r>
              <a:endParaRPr lang="zh-CN" altLang="en-US" sz="2000"/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49872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相对次序改变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77307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相对次序改变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选择直接插入排序还是简单选择排序</a:t>
            </a:r>
            <a:r>
              <a:rPr lang="en-US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68" y="28572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稳定性</a:t>
            </a:r>
            <a:endParaRPr lang="zh-CN" altLang="en-US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3300"/>
                </a:solidFill>
                <a:sym typeface="Wingdings" panose="05000000000000000000"/>
              </a:rPr>
              <a:t></a:t>
            </a:r>
            <a:endParaRPr lang="zh-CN" altLang="en-US" sz="4400">
              <a:solidFill>
                <a:srgbClr val="FF330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17" grpId="0"/>
      <p:bldP spid="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直接插入排序</a:t>
              </a:r>
              <a:endParaRPr lang="zh-CN" altLang="en-US" sz="2000"/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74327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相对次序不改变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5290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相对次序不改变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 smtClean="0">
                  <a:solidFill>
                    <a:srgbClr val="FF3300"/>
                  </a:solidFill>
                  <a:sym typeface="Wingdings" panose="05000000000000000000"/>
                </a:rPr>
                <a:t></a:t>
              </a:r>
              <a:endParaRPr lang="zh-CN" altLang="en-US" sz="4400">
                <a:solidFill>
                  <a:srgbClr val="FF3300"/>
                </a:solidFill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6" grpId="0"/>
      <p:bldP spid="17" grpId="0" bldLvl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500174"/>
            <a:ext cx="735811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排序算法的稳定性在多关键字排序中如何使用？</a:t>
            </a:r>
            <a:r>
              <a:rPr lang="en-US" altLang="zh-CN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en-US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42988" y="2143116"/>
            <a:ext cx="5672152" cy="3061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待排序的元素数目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（问题规模）；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元素的大小（每个元素的规模）；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关键字的结构及其初始状态；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对稳定性的要求；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语言工具的条件；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排序数据的存储结构；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、如何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选择合适的排序算法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27638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若数据元素序列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{11,12,13,7,8,9,23,4,5}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是采用下列排序方法之一得到的第二趟排序后的结果，则该排序算法只能是</a:t>
            </a:r>
            <a:r>
              <a:rPr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   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冒泡排序			</a:t>
            </a:r>
            <a:r>
              <a:rPr lang="en-US" altLang="zh-CN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选择排序		           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00113" y="3429000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2009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年全国考研题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34101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对一组数据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(2,12,16,88,5,10)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进行排序，若前三趟的结果如下：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endParaRPr lang="en-US" altLang="zh-CN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则采用的排序方法可能是</a:t>
            </a:r>
            <a:r>
              <a:rPr lang="zh-CN" altLang="en-US" u="sng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二路归并排序			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基数排序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27088" y="4005263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2010</a:t>
            </a:r>
            <a:r>
              <a:rPr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年全国考研题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如果待排序的表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中，存在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有多个关键字相同的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记录，经过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排序后这些具有相同关键字的记录之间的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相对次序保持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称这种排序方法是</a:t>
            </a:r>
            <a:r>
              <a:rPr kumimoji="1" lang="zh-CN" altLang="en-US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的。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反之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相对次序发生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称这种排序方法是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857520" cy="1461797"/>
            <a:chOff x="1714480" y="1714488"/>
            <a:chExt cx="2857520" cy="1461797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4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1     5</a:t>
              </a: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1    2    </a:t>
              </a:r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5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714612" y="2214554"/>
              <a:ext cx="142876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61797"/>
            <a:chOff x="1714480" y="4643446"/>
            <a:chExt cx="2857520" cy="1461797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4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1     5</a:t>
              </a: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1    2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</a:t>
              </a:r>
              <a:r>
                <a:rPr lang="en-US" altLang="zh-CN" smtClean="0">
                  <a:solidFill>
                    <a:srgbClr val="C00000"/>
                  </a:solidFill>
                </a:rPr>
                <a:t> 3</a:t>
              </a:r>
              <a:r>
                <a:rPr lang="en-US" altLang="zh-CN" smtClean="0"/>
                <a:t>     5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5143512"/>
              <a:ext cx="142876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098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插入排序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折半插入排序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有序插入到有序区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在有序区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sz="2000" smtClean="0">
                <a:solidFill>
                  <a:srgbClr val="0000FF"/>
                </a:solidFill>
                <a:sym typeface="Symbol" panose="05050102010706020507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sym typeface="Symbol" panose="05050102010706020507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不产生有序区（最后一趟前，所有数据不一定有序）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1142985"/>
            <a:ext cx="6286544" cy="1785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分为到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个组（相距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个位置的元素为一组）</a:t>
            </a:r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每组进行直接插入排序</a:t>
            </a:r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d=d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68293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对同一待排序序列分别进行折半插入排序和直接插入排序，两者之间可能的不同之处是</a:t>
            </a:r>
            <a:r>
              <a:rPr lang="en-US" sz="2200" u="sng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     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A.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排序的总趟数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	B.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元素的移动次数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C.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使用辅助空间的数量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元素之间的比较次数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333749"/>
            <a:ext cx="378621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在有序区查找插入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的位置：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900" y="214311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994480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直接插入排序采用逐个比较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折半插入排序采用折半查找方法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43504" y="3929067"/>
            <a:ext cx="3857652" cy="1035739"/>
            <a:chOff x="5357818" y="2928940"/>
            <a:chExt cx="3286148" cy="776804"/>
          </a:xfrm>
        </p:grpSpPr>
        <p:sp>
          <p:nvSpPr>
            <p:cNvPr id="13" name="右大括号 12"/>
            <p:cNvSpPr/>
            <p:nvPr/>
          </p:nvSpPr>
          <p:spPr>
            <a:xfrm>
              <a:off x="5357818" y="2928940"/>
              <a:ext cx="243418" cy="642942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3084516"/>
              <a:ext cx="3071834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元素之间的比较次数不同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692382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交换排序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冒泡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通过交换将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快速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1434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…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递归树高度：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每次划分归位一个元素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最好（随机）：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；最坏（正反序）：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4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[s]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 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7686" y="2476493"/>
            <a:ext cx="5715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6000768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bldLvl="0" animBg="1"/>
      <p:bldP spid="19" grpId="0" bldLvl="0" animBg="1"/>
      <p:bldP spid="20" grpId="0" bldLvl="0" animBg="1"/>
      <p:bldP spid="26" grpId="0" bldLvl="0" animBg="1"/>
      <p:bldP spid="3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28748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对数据序列（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）进行递增排序，采用每趟冒出一个最小元素的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A.3	           B.4	     C.5	          D.8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52747"/>
            <a:ext cx="3643338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=0: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8  9 10  4  5  6 20  2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=1: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1  2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8  9 10  4  5  6 20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=2: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1  2  4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8  9 10  5  6 20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=3: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1  2  4  5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8  9 10  6 20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=4: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1  2  4  5  6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8  9 10 20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80893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95288" y="1428736"/>
            <a:ext cx="8280400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若待排序的表中元素已按关键字排好序，称此表中元素为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反之，若待排序的表中元素的关键字顺序正好和排好序的顺序相反，称此表中元素为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979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、正序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714752"/>
            <a:ext cx="800105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有一些排序算法与初始序列的正序或反序有关，另一些排序算法与初始序列的情况无关。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666731"/>
            <a:ext cx="7358114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以下关于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快速排序的空间复杂度为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快速排序在待排序的数据随机分布时效率最高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644" y="302338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8398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824010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选择排序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简单选择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通过简单比较将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堆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+1]  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 …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借助堆将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i=n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571480"/>
            <a:ext cx="671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有一个关键字序列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，在进行一趟排序后得到的结果为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86)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B.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C.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300037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762509"/>
            <a:ext cx="6572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每一趟产生的有序区是全局有序区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029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14348" y="610869"/>
            <a:ext cx="750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一个有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个整数的数组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[1..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2214554"/>
            <a:ext cx="80010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该数组一定构成一个堆，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递增有序数组构成一个小根堆，递减有序数组构成一个大根堆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以递增有序数组为例，假设数组元素为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是递增有序的，从中看出下标越大的元素值也越大，对于任一元素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，有：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en-US" sz="2200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smtClean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这正好满足小根堆的特性，所以构成一个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小根堆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53825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归并排序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1261576"/>
            <a:ext cx="2214578" cy="5810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二路归并排序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sz="2000" smtClean="0">
                <a:solidFill>
                  <a:srgbClr val="0000FF"/>
                </a:solidFill>
                <a:sym typeface="Symbol" panose="05050102010706020507"/>
              </a:rPr>
              <a:t>log</a:t>
            </a:r>
            <a:r>
              <a:rPr lang="en-US" sz="2000" baseline="-25000" smtClean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2000" i="1" smtClean="0">
                <a:solidFill>
                  <a:srgbClr val="0000FF"/>
                </a:solidFill>
                <a:sym typeface="Symbol" panose="05050102010706020507"/>
              </a:rPr>
              <a:t>n</a:t>
            </a:r>
            <a:r>
              <a:rPr lang="en-US" sz="2000" smtClean="0">
                <a:solidFill>
                  <a:srgbClr val="0000FF"/>
                </a:solidFill>
                <a:sym typeface="Symbol" panose="05050102010706020507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局部有序区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二路归并排序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82541"/>
            <a:ext cx="77153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两个各含有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个元素的有序序列归并成一个有序序列时，关键字比较次数为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，也就是说关键字比较次数与初始序列有关。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为什么通常说二路归并排序与初始序列无关呢？</a:t>
            </a:r>
            <a:endParaRPr lang="zh-CN" altLang="en-US" sz="220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二路归并排序中使用了辅助空间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R  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R1     R1 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R  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每趟移动元素的次数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，总的移动次数总是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913249"/>
            <a:chOff x="857224" y="2857502"/>
            <a:chExt cx="7215238" cy="143493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47138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基数排序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将关键字分离出</a:t>
            </a:r>
            <a:r>
              <a:rPr lang="zh-CN" altLang="en-US" sz="28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，对每一位进行排序（共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0525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所有位的取值 </a:t>
            </a:r>
            <a:r>
              <a:rPr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基数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r</a:t>
            </a:r>
            <a:endParaRPr lang="zh-CN" altLang="en-US" sz="2000" i="1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131180"/>
            <a:ext cx="5357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数据特性 </a:t>
            </a:r>
            <a:r>
              <a:rPr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每一位进行排序：分配、收集（</a:t>
            </a:r>
            <a:r>
              <a:rPr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不需要关键字比较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68378" y="2205038"/>
            <a:ext cx="6961208" cy="251795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key;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其他数据项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      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72887" y="1415717"/>
            <a:ext cx="77041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待排序的顺序表的数据元素类型定义如下：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931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内排序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数据的组织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47661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800269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421434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基数排序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61982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有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个不同的英文单词（均为小写字母），它们的长度相等，均为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，试问采用什么排序方法时其时间复杂度最小？为什么？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571744"/>
            <a:ext cx="76438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采用基数排序方法时，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，时间复杂度为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+26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其他排序方法的时间复杂度最小为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+26</a:t>
            </a:r>
            <a:r>
              <a:rPr lang="en-US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</a:t>
            </a:r>
            <a:r>
              <a:rPr lang="en-US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采用基数排序方法最好。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3944" y="2764165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2805" y="2737803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57290" y="5187096"/>
            <a:ext cx="6743102" cy="1554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主要的插入排序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方法：</a:t>
            </a:r>
          </a:p>
          <a:p>
            <a:pPr algn="l">
              <a:spcBef>
                <a:spcPts val="6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）直接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(straight insertion sort)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）折半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(binary insertion sort)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）希尔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(shell sort)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2314510"/>
            <a:ext cx="292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(ordered region)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19651" y="2314510"/>
            <a:ext cx="328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(disordered region)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314510"/>
            <a:ext cx="1357322" cy="1059838"/>
            <a:chOff x="3857620" y="2528826"/>
            <a:chExt cx="1071570" cy="1290733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2957455"/>
              <a:ext cx="1071570" cy="8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一个一个地插入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143108" y="285728"/>
            <a:ext cx="388302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107154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786057"/>
            <a:ext cx="6885978" cy="2356609"/>
            <a:chOff x="1214414" y="2786057"/>
            <a:chExt cx="6885978" cy="2356609"/>
          </a:xfrm>
        </p:grpSpPr>
        <p:sp>
          <p:nvSpPr>
            <p:cNvPr id="13" name="TextBox 12"/>
            <p:cNvSpPr txBox="1"/>
            <p:nvPr/>
          </p:nvSpPr>
          <p:spPr>
            <a:xfrm>
              <a:off x="1214414" y="3357562"/>
              <a:ext cx="688597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当一个元素在整个排序结束前就已经放在其最终位置上，称为</a:t>
              </a: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归位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(homing)</a:t>
              </a:r>
            </a:p>
            <a:p>
              <a:pPr algn="l">
                <a:spcBef>
                  <a:spcPts val="600"/>
                </a:spcBef>
              </a:pP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每趟产生的有序区不一定是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全局有序区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，即有序区中的元素并不一定放在最终位置上。</a:t>
              </a:r>
              <a:endPara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全局</a:t>
              </a: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有序区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的元素在后面排序中不再发生位置的改变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214547" y="3071809"/>
              <a:ext cx="571504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49411" y="3759557"/>
            <a:ext cx="6408738" cy="966852"/>
            <a:chOff x="971550" y="3505200"/>
            <a:chExt cx="6408738" cy="966852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    ……    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2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   </a:t>
              </a:r>
              <a:r>
                <a:rPr lang="en-US" altLang="zh-CN" sz="22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 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…… 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</p:txBody>
        </p:sp>
      </p:grpSp>
      <p:grpSp>
        <p:nvGrpSpPr>
          <p:cNvPr id="93204" name="Group 20"/>
          <p:cNvGrpSpPr/>
          <p:nvPr/>
        </p:nvGrpSpPr>
        <p:grpSpPr bwMode="auto">
          <a:xfrm>
            <a:off x="4184674" y="2678470"/>
            <a:ext cx="2808287" cy="792162"/>
            <a:chOff x="2335" y="1527"/>
            <a:chExt cx="176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925" y="1709"/>
              <a:ext cx="117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初始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时，有序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区只有一个元素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1~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3960812" cy="5598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92D37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762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 dirty="0">
                <a:solidFill>
                  <a:srgbClr val="F92D37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dirty="0">
                <a:solidFill>
                  <a:srgbClr val="F92D37"/>
                </a:solidFill>
                <a:ea typeface="宋体" panose="02010600030101010101" pitchFamily="2" charset="-122"/>
              </a:rPr>
              <a:t>[</a:t>
            </a:r>
            <a:r>
              <a:rPr kumimoji="1" lang="en-US" altLang="zh-CN" i="1" dirty="0" err="1">
                <a:solidFill>
                  <a:srgbClr val="F92D37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F92D37"/>
                </a:solidFill>
                <a:ea typeface="宋体" panose="02010600030101010101" pitchFamily="2" charset="-122"/>
              </a:rPr>
              <a:t>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i="1" dirty="0">
                  <a:ea typeface="宋体" panose="02010600030101010101" pitchFamily="2" charset="-122"/>
                </a:rPr>
                <a:t>j</a:t>
              </a:r>
              <a:r>
                <a:rPr kumimoji="1" lang="en-US" altLang="zh-CN" sz="2200" dirty="0">
                  <a:ea typeface="宋体" panose="02010600030101010101" pitchFamily="2" charset="-122"/>
                </a:rPr>
                <a:t>=</a:t>
              </a:r>
              <a:r>
                <a:rPr kumimoji="1" lang="en-US" altLang="zh-CN" sz="2200" i="1" dirty="0" err="1">
                  <a:ea typeface="宋体" panose="02010600030101010101" pitchFamily="2" charset="-122"/>
                </a:rPr>
                <a:t>i</a:t>
              </a:r>
              <a:r>
                <a:rPr kumimoji="1"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200" dirty="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zh-CN" altLang="en-US" sz="2200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插入位置</a:t>
            </a:r>
            <a:endParaRPr kumimoji="1" lang="zh-CN" altLang="en-US" sz="2200" b="0" dirty="0">
              <a:solidFill>
                <a:srgbClr val="F92D37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769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一趟直接插入排序：在有序区中插入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的过程。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500826" y="3000372"/>
            <a:ext cx="24193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无序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39" name="AutoShape 19"/>
          <p:cNvSpPr/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0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200" i="1" smtClean="0"/>
              <a:t>R</a:t>
            </a:r>
            <a:r>
              <a:rPr lang="en-US" altLang="zh-CN" sz="2200" smtClean="0"/>
              <a:t>[</a:t>
            </a:r>
            <a:r>
              <a:rPr lang="en-US" altLang="zh-CN" sz="2200" i="1" smtClean="0"/>
              <a:t>j</a:t>
            </a:r>
            <a:r>
              <a:rPr lang="en-US" altLang="zh-CN" sz="2200" smtClean="0"/>
              <a:t>+1</a:t>
            </a:r>
            <a:r>
              <a:rPr lang="en-US" altLang="zh-CN" sz="2200" dirty="0"/>
              <a:t>]=</a:t>
            </a:r>
            <a:r>
              <a:rPr lang="en-US" altLang="zh-CN" sz="2200" dirty="0" err="1"/>
              <a:t>tmp</a:t>
            </a:r>
            <a:endParaRPr lang="en-US" altLang="zh-CN" sz="2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53000" y="2890838"/>
            <a:ext cx="2008188" cy="457200"/>
            <a:chOff x="4953000" y="2890838"/>
            <a:chExt cx="2008188" cy="457200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810250" y="2890838"/>
              <a:ext cx="1150938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err="1"/>
                <a:t>tmp</a:t>
              </a:r>
              <a:endParaRPr lang="en-US" altLang="zh-CN" dirty="0"/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295206" y="2604394"/>
              <a:ext cx="172838" cy="85725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285984" y="4286256"/>
            <a:ext cx="4143404" cy="890293"/>
            <a:chOff x="2285984" y="4572008"/>
            <a:chExt cx="3786214" cy="890293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使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[0..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有序 </a:t>
              </a:r>
              <a:r>
                <a:rPr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扩大有序区 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429000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 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大时便后移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].key&lt;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1].key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bldLvl="0" animBg="1"/>
      <p:bldP spid="56340" grpId="0" bldLvl="0" animBg="1"/>
      <p:bldP spid="31" grpId="0"/>
      <p:bldP spid="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0724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设待排序的表有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个元素，其关键字分别为（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）。说明采用直接插入排序方法进行排序的过程。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2910" y="4786322"/>
            <a:ext cx="7702552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说明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排序数据中可以存在相同关键字的记录。本章仅考虑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递增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295275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、排序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00298" y="214290"/>
            <a:ext cx="40481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8429684" cy="91307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800" dirty="0" smtClean="0">
                <a:solidFill>
                  <a:srgbClr val="05050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所谓排序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，是整理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表中的记录，使之按关键字递增（或递减）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有序排列：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28860" y="2357430"/>
            <a:ext cx="6000792" cy="2136646"/>
            <a:chOff x="2428860" y="2357430"/>
            <a:chExt cx="6000792" cy="2136646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排序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928926" y="2500306"/>
              <a:ext cx="142876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928926" y="3857628"/>
              <a:ext cx="142876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个记录，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，其相应的关键字分别为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52864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,0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,1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，使得递增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,0</a:t>
              </a:r>
              <a:r>
                <a:rPr kumimoji="1" lang="en-US" altLang="zh-CN" sz="2000" dirty="0" smtClean="0"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,1</a:t>
              </a:r>
              <a:r>
                <a:rPr kumimoji="1" lang="en-US" altLang="zh-CN" sz="2000" dirty="0" smtClean="0">
                  <a:latin typeface="+mj-ea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000" dirty="0" smtClean="0"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en-US" altLang="zh-CN" sz="2000" b="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（或递减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,0</a:t>
              </a:r>
              <a:r>
                <a:rPr kumimoji="1" lang="en-US" altLang="zh-CN" sz="2000" dirty="0" smtClean="0">
                  <a:latin typeface="+mj-ea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,1</a:t>
              </a:r>
              <a:r>
                <a:rPr kumimoji="1" lang="en-US" altLang="zh-CN" sz="2000" dirty="0" smtClean="0">
                  <a:latin typeface="+mj-ea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…</a:t>
              </a:r>
              <a:r>
                <a:rPr kumimoji="1" lang="en-US" altLang="zh-CN" sz="2000" dirty="0" smtClean="0">
                  <a:latin typeface="+mj-ea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64291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初始：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18138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18138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75288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17528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225295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225295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82445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8" y="282445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3395963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3395963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39674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396746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7356" y="453897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453897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i=7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7356" y="511047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511047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i=8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7356" y="561054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561054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i=9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833836"/>
            <a:ext cx="8215370" cy="5452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j;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if (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].key&lt;R[i-1].key]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反序时</a:t>
            </a:r>
            <a:endParaRPr kumimoji="1"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{ 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j=i-1; 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的插入位置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{     R[j+1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将关键字大于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}  while  (j&gt;=0 &amp;&amp; R[j].key&gt;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R[j+1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处插入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7158" y="115188"/>
            <a:ext cx="392909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直接插入排序的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313" y="1011238"/>
            <a:ext cx="6005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最好的情况（关键字在记录序列中正序）</a:t>
            </a:r>
            <a:r>
              <a:rPr kumimoji="1" lang="zh-CN" altLang="en-US" dirty="0">
                <a:solidFill>
                  <a:srgbClr val="00008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2946400"/>
            <a:ext cx="6005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最坏的情况（关键字在记录序列中反序）：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9775" y="1560513"/>
            <a:ext cx="2371725" cy="1271587"/>
            <a:chOff x="739775" y="1560513"/>
            <a:chExt cx="2371725" cy="1271587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39775" y="1560513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</a:p>
          </p:txBody>
        </p:sp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322388" y="1968500"/>
            <a:ext cx="1789112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9" name="公式" r:id="rId3" imgW="16459200" imgH="10363200" progId="">
                    <p:embed/>
                  </p:oleObj>
                </mc:Choice>
                <mc:Fallback>
                  <p:oleObj name="公式" r:id="rId3" imgW="16459200" imgH="103632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22388" y="1968500"/>
                          <a:ext cx="1789112" cy="863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1934" y="1557338"/>
            <a:ext cx="2311851" cy="1033462"/>
            <a:chOff x="4778375" y="1557338"/>
            <a:chExt cx="2311851" cy="1033462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5219700" y="2133600"/>
              <a:ext cx="109537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mtClean="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78375" y="1557338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3575" y="3409950"/>
            <a:ext cx="2479665" cy="1387475"/>
            <a:chOff x="663575" y="3409950"/>
            <a:chExt cx="2479665" cy="138747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663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1444625" y="3935413"/>
            <a:ext cx="1698615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" name="公式" r:id="rId5" imgW="21640800" imgH="10363200" progId="">
                    <p:embed/>
                  </p:oleObj>
                </mc:Choice>
                <mc:Fallback>
                  <p:oleObj name="公式" r:id="rId5" imgW="21640800" imgH="10363200" progId="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4625" y="3935413"/>
                          <a:ext cx="1698615" cy="8620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148134" y="3409950"/>
            <a:ext cx="2717821" cy="1365250"/>
            <a:chOff x="4854575" y="3409950"/>
            <a:chExt cx="2717821" cy="1365250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854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4887912" y="3913188"/>
            <a:ext cx="2684484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" name="公式" r:id="rId7" imgW="36576000" imgH="10363200" progId="">
                    <p:embed/>
                  </p:oleObj>
                </mc:Choice>
                <mc:Fallback>
                  <p:oleObj name="公式" r:id="rId7" imgW="36576000" imgH="10363200" progId="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87912" y="3913188"/>
                          <a:ext cx="2684484" cy="8620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55650" y="4868863"/>
            <a:ext cx="41767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总的平均比较和移动次数约为 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547813" y="5516563"/>
          <a:ext cx="5184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公式" r:id="rId9" imgW="72847200" imgH="10363200" progId="">
                  <p:embed/>
                </p:oleObj>
              </mc:Choice>
              <mc:Fallback>
                <p:oleObj name="公式" r:id="rId9" imgW="72847200" imgH="103632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5516563"/>
                        <a:ext cx="5184775" cy="73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15206" y="2143116"/>
            <a:ext cx="1643074" cy="3714776"/>
            <a:chOff x="7215206" y="2143116"/>
            <a:chExt cx="1643074" cy="3714776"/>
          </a:xfrm>
        </p:grpSpPr>
        <p:sp>
          <p:nvSpPr>
            <p:cNvPr id="20" name="TextBox 19"/>
            <p:cNvSpPr txBox="1"/>
            <p:nvPr/>
          </p:nvSpPr>
          <p:spPr>
            <a:xfrm>
              <a:off x="7215206" y="2143116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最好：</a:t>
              </a:r>
              <a:r>
                <a:rPr lang="en-US" altLang="zh-CN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206" y="410046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最坏：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206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平均：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ldLvl="0" animBg="1"/>
      <p:bldP spid="57349" grpId="0" bldLvl="0" animBg="1"/>
      <p:bldP spid="5735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4103687" cy="519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10.2.2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3566" y="2071678"/>
            <a:ext cx="828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查找采用折半查找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方法，称为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二分插入排序或折半插入排序。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……    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1000E4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4000559"/>
            <a:ext cx="2879725" cy="1065075"/>
            <a:chOff x="2786050" y="3400483"/>
            <a:chExt cx="2879725" cy="1065075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7078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采用</a:t>
              </a: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折半查找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在有序区找到插入的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位置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51520" y="863088"/>
            <a:ext cx="8713788" cy="5209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BinInsertSort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low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high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mid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].key&lt;R[i-1].key]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反序时</a:t>
            </a:r>
            <a:endParaRPr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    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	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low=0;  high=i-1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(low&lt;=high)	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R[low..high]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中查找插入的位置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mid=(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low+high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)/2;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取中间位置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&lt;R[mid].key)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high=mid-1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插入点在左半区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low=mid+1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插入点在右半区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                                           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找位置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(j=i-1;j&gt;=high+1;j-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-)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后移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R[j+1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R[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high+1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85720" y="163488"/>
            <a:ext cx="310514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折半插入排序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00108"/>
            <a:ext cx="8351838" cy="2405086"/>
            <a:chOff x="357158" y="1911327"/>
            <a:chExt cx="8351838" cy="2405086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357158" y="1911327"/>
              <a:ext cx="8351838" cy="15327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　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折半插入排序：在</a:t>
              </a: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0..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中查找插入</a:t>
              </a: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位置，折半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查找的平均关键字比较次数为</a:t>
              </a:r>
              <a:r>
                <a:rPr lang="en-US" altLang="zh-CN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baseline="-25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，平均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移动元素的次数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/2+2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，所以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平均时间复杂度为：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2379663" y="3427413"/>
            <a:ext cx="3652837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公式" r:id="rId3" imgW="43281600" imgH="10668000" progId="">
                    <p:embed/>
                  </p:oleObj>
                </mc:Choice>
                <mc:Fallback>
                  <p:oleObj name="公式" r:id="rId3" imgW="43281600" imgH="10668000" progId="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79663" y="3427413"/>
                          <a:ext cx="3652837" cy="8890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64331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折半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插入排序采用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折半查找，查找效率提高。但元素移动次数不变，仅仅将分散移动改为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集合移动。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4480" y="4357694"/>
            <a:ext cx="457203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2012</a:t>
            </a:r>
            <a:r>
              <a:rPr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80724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对同一待排序序列分别进行折半插入排序和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直接插入排序，两者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之间可能的不同之处是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A.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排序的总趟数</a:t>
            </a: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			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B.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C.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使用辅助空间的数量</a:t>
            </a: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pt-BR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元素之间的比较次数</a:t>
            </a:r>
            <a:endParaRPr lang="zh-CN" altLang="en-US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5819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将排序序列分为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个组，在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各组内进行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kumimoji="1" lang="zh-CN" altLang="en-US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递减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，重复② ，直到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7224" y="3929066"/>
            <a:ext cx="7358114" cy="1413136"/>
            <a:chOff x="857224" y="3929066"/>
            <a:chExt cx="7358114" cy="1413136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4429132"/>
              <a:ext cx="735811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算法最后一趟对所有数据进行了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直接插入排序，所以结果一定是正确的。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7000" y="847725"/>
            <a:ext cx="89154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将记录序列分成若干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序列，分别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6771405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[0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  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2</a:t>
            </a:r>
            <a:r>
              <a:rPr kumimoji="1" lang="en-US" altLang="zh-CN" i="1" err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     </a:t>
            </a:r>
            <a:r>
              <a:rPr kumimoji="1" lang="en-US" altLang="zh-CN" i="1" dirty="0"/>
              <a:t>R</a:t>
            </a:r>
            <a:r>
              <a:rPr kumimoji="1" lang="en-US" altLang="zh-CN" dirty="0"/>
              <a:t>[</a:t>
            </a:r>
            <a:r>
              <a:rPr kumimoji="1" lang="en-US" altLang="zh-CN" i="1" dirty="0" err="1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[1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1+</a:t>
            </a:r>
            <a:r>
              <a:rPr kumimoji="1" lang="en-US" altLang="zh-CN" i="1" err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</a:t>
            </a:r>
            <a:r>
              <a:rPr kumimoji="1" lang="en-US" altLang="zh-CN" err="1" smtClean="0"/>
              <a:t>1+2</a:t>
            </a:r>
            <a:r>
              <a:rPr kumimoji="1" lang="en-US" altLang="zh-CN" i="1" err="1" smtClean="0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[1+</a:t>
            </a:r>
            <a:r>
              <a:rPr kumimoji="1" lang="en-US" altLang="zh-CN" i="1" smtClean="0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/>
              <a:t>1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[2</a:t>
            </a:r>
            <a:r>
              <a:rPr kumimoji="1" lang="en-US" altLang="zh-CN" i="1" smtClean="0"/>
              <a:t>d</a:t>
            </a:r>
            <a:r>
              <a:rPr kumimoji="1"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mtClean="0"/>
              <a:t>1]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[3</a:t>
            </a:r>
            <a:r>
              <a:rPr kumimoji="1" lang="en-US" altLang="zh-CN" i="1" smtClean="0"/>
              <a:t>d</a:t>
            </a:r>
            <a:r>
              <a:rPr kumimoji="1"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mtClean="0"/>
              <a:t>1]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dirty="0"/>
              <a:t>[(</a:t>
            </a:r>
            <a:r>
              <a:rPr kumimoji="1" lang="en-US" altLang="zh-CN" i="1" dirty="0" err="1"/>
              <a:t>k</a:t>
            </a:r>
            <a:r>
              <a:rPr kumimoji="1" lang="en-US" altLang="zh-CN" dirty="0" err="1"/>
              <a:t>+1</a:t>
            </a:r>
            <a:r>
              <a:rPr kumimoji="1" lang="en-US" altLang="zh-CN" dirty="0"/>
              <a:t>)</a:t>
            </a:r>
            <a:r>
              <a:rPr kumimoji="1" lang="en-US" altLang="zh-CN" i="1" dirty="0"/>
              <a:t>d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dirty="0"/>
              <a:t>1] }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0" y="188913"/>
            <a:ext cx="4392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一趟希尔排序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4213" y="2106613"/>
            <a:ext cx="6480175" cy="4931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例如：将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个记录分成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个子序列：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384" name="Group 16"/>
          <p:cNvGrpSpPr/>
          <p:nvPr/>
        </p:nvGrpSpPr>
        <p:grpSpPr bwMode="auto">
          <a:xfrm>
            <a:off x="1258888" y="2781300"/>
            <a:ext cx="4752975" cy="1803400"/>
            <a:chOff x="793" y="1752"/>
            <a:chExt cx="2994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Freeform 12"/>
            <p:cNvSpPr/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3015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78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4857760"/>
            <a:ext cx="4286280" cy="828738"/>
            <a:chOff x="1571604" y="4857760"/>
            <a:chExt cx="4286280" cy="828738"/>
          </a:xfrm>
        </p:grpSpPr>
        <p:sp>
          <p:nvSpPr>
            <p:cNvPr id="16" name="上箭头 15"/>
            <p:cNvSpPr/>
            <p:nvPr/>
          </p:nvSpPr>
          <p:spPr>
            <a:xfrm>
              <a:off x="3571868" y="4857760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相距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个位置的记录分为一组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64392" y="2857496"/>
            <a:ext cx="1793888" cy="1757432"/>
            <a:chOff x="7064392" y="2857496"/>
            <a:chExt cx="1793888" cy="175743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一组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541656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31464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一组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429132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21481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一组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85720" y="181253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-2】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9</a:t>
            </a:r>
            <a:endParaRPr lang="zh-CN" alt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7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8</a:t>
            </a:r>
            <a:endParaRPr lang="zh-CN" alt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86116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7</a:t>
            </a:r>
            <a:endParaRPr lang="zh-CN" alt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905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6</a:t>
            </a:r>
            <a:endParaRPr lang="zh-CN" alt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343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5</a:t>
            </a:r>
            <a:endParaRPr lang="zh-CN" alt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638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4</a:t>
            </a:r>
            <a:endParaRPr lang="zh-CN" alt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219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3</a:t>
            </a:r>
            <a:endParaRPr lang="zh-CN" alt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2</a:t>
            </a:r>
            <a:endParaRPr lang="zh-CN" alt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2952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1</a:t>
            </a:r>
            <a:endParaRPr lang="zh-CN" alt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14390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0</a:t>
            </a:r>
            <a:endParaRPr lang="zh-CN" alt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0066" y="79228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初始序列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=5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/2=2</a:t>
            </a:r>
            <a:endParaRPr lang="zh-CN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/2=1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注意：对于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的一趟，排序前的数据已将近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52" grpId="0" bldLvl="0" animBg="1"/>
      <p:bldP spid="53" grpId="0" bldLvl="0" animBg="1"/>
      <p:bldP spid="49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/>
      <p:bldP spid="60" grpId="0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2" grpId="0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/>
      <p:bldP spid="94" grpId="0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2173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在排序过程中，若整个表都是放在内存中处理，排序时不涉及数据的内、外存交换，则称之为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内排序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反之，若排序过程中要进行数据的内、外存交换，则称之为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338455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929066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1000E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文件</a:t>
              </a:r>
              <a:endParaRPr lang="zh-CN" altLang="en-US" sz="200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内存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3571876"/>
            <a:ext cx="357190" cy="1214446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892175"/>
            <a:ext cx="5832475" cy="5578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/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d=n/2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增量置初值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d&gt;0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对相隔</a:t>
            </a:r>
            <a:r>
              <a:rPr kumimoji="1"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位置的元素组直接插入排序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while (j&gt;=0&amp;&amp;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&lt;R[j].key)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j=j-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d=d/2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减小增量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543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希尔排序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56325" y="2544917"/>
            <a:ext cx="2879725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(j&gt;=0 &amp;&amp;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&lt;R[j].key)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j=j-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直接插入排序：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循环：每个记录都参加排序了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/>
      <p:bldP spid="1331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7693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希尔排序的时间复杂度约为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2089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07950" y="2636838"/>
            <a:ext cx="25193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925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大约时间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lang="en-US" altLang="zh-CN" sz="20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71889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d=5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：分为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组，时间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5×2</a:t>
            </a:r>
            <a:r>
              <a:rPr lang="en-US" altLang="zh-CN" sz="20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71889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d=2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：分为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组，时间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2×5</a:t>
            </a:r>
            <a:r>
              <a:rPr lang="en-US" altLang="zh-CN" sz="20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38502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d=1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：分为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组，几乎有序，时间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约为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FF"/>
                  </a:solidFill>
                </a:rPr>
                <a:t>＝ </a:t>
              </a:r>
              <a:r>
                <a:rPr lang="en-US" altLang="zh-CN" sz="2000" smtClean="0"/>
                <a:t>80</a:t>
              </a:r>
              <a:endParaRPr lang="en-US" altLang="zh-CN" sz="20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例如：有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个元素要排序。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ldLvl="0" animBg="1"/>
      <p:bldP spid="104454" grpId="0" bldLvl="0" animBg="1"/>
      <p:bldP spid="104455" grpId="0" bldLvl="0" animBg="1"/>
      <p:bldP spid="104456" grpId="0" bldLvl="0" animBg="1"/>
      <p:bldP spid="104457" grpId="0" bldLvl="0" animBg="1"/>
      <p:bldP spid="104458" grpId="0" bldLvl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640763" cy="1000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希尔排序算法不稳定的反例：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5" y="1700213"/>
            <a:ext cx="5473700" cy="576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/>
              <a:t>=5</a:t>
            </a:r>
          </a:p>
        </p:txBody>
      </p:sp>
      <p:grpSp>
        <p:nvGrpSpPr>
          <p:cNvPr id="114703" name="Group 15"/>
          <p:cNvGrpSpPr/>
          <p:nvPr/>
        </p:nvGrpSpPr>
        <p:grpSpPr bwMode="auto">
          <a:xfrm>
            <a:off x="1474788" y="2420938"/>
            <a:ext cx="5473700" cy="1152525"/>
            <a:chOff x="929" y="1525"/>
            <a:chExt cx="3448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448" cy="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 </a:t>
              </a:r>
              <a:r>
                <a:rPr lang="en-US" altLang="zh-CN" sz="3200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426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704" name="Group 16"/>
          <p:cNvGrpSpPr/>
          <p:nvPr/>
        </p:nvGrpSpPr>
        <p:grpSpPr bwMode="auto">
          <a:xfrm>
            <a:off x="3635375" y="3625850"/>
            <a:ext cx="3384550" cy="1001713"/>
            <a:chOff x="2290" y="2284"/>
            <a:chExt cx="2132" cy="631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699" name="Freeform 11"/>
            <p:cNvSpPr/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noFill/>
            <a:ln w="3810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相对位置发生改变</a:t>
              </a:r>
            </a:p>
          </p:txBody>
        </p:sp>
      </p:grpSp>
      <p:grpSp>
        <p:nvGrpSpPr>
          <p:cNvPr id="114705" name="Group 17"/>
          <p:cNvGrpSpPr/>
          <p:nvPr/>
        </p:nvGrpSpPr>
        <p:grpSpPr bwMode="auto">
          <a:xfrm>
            <a:off x="3851275" y="4868863"/>
            <a:ext cx="3241675" cy="1008062"/>
            <a:chOff x="2426" y="3067"/>
            <a:chExt cx="2042" cy="635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希尔排序是不稳定的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【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10-1】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希尔排序的组内排序采用的是</a:t>
            </a:r>
            <a:r>
              <a:rPr lang="zh-CN" alt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		B.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折半插入排序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C.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			D.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3042" y="2786058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</a:t>
            </a:r>
            <a:r>
              <a:rPr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50891" y="2348880"/>
            <a:ext cx="7393009" cy="140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插入排序中每趟产生的</a:t>
            </a:r>
            <a:r>
              <a:rPr kumimoji="1" lang="zh-CN" altLang="en-US" dirty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有序区是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全局有序</a:t>
            </a:r>
            <a:r>
              <a:rPr kumimoji="1" lang="zh-CN" altLang="en-US" dirty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dirty="0">
              <a:solidFill>
                <a:srgbClr val="1000E4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57752" y="3732959"/>
            <a:ext cx="3286148" cy="881969"/>
            <a:chOff x="4357686" y="3929066"/>
            <a:chExt cx="3286148" cy="685862"/>
          </a:xfrm>
          <a:scene3d>
            <a:camera prst="perspectiveAbove"/>
            <a:lightRig rig="threePt" dir="t"/>
          </a:scene3d>
        </p:grpSpPr>
        <p:sp>
          <p:nvSpPr>
            <p:cNvPr id="4" name="TextBox 3"/>
            <p:cNvSpPr txBox="1"/>
            <p:nvPr/>
          </p:nvSpPr>
          <p:spPr>
            <a:xfrm>
              <a:off x="4357686" y="4214818"/>
              <a:ext cx="3286148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该区域的元素位置不再改变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上箭头 4"/>
            <p:cNvSpPr/>
            <p:nvPr/>
          </p:nvSpPr>
          <p:spPr>
            <a:xfrm>
              <a:off x="5857884" y="3929066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6171598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常见的交换排序方法：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冒泡排序（或气泡排序）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(bubble sort)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）快速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(quick sort)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两个记录反</a:t>
              </a:r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序时进行交换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36223" y="1057275"/>
            <a:ext cx="1743390" cy="4032250"/>
            <a:chOff x="236223" y="1057275"/>
            <a:chExt cx="1743390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0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3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</a:p>
          </p:txBody>
        </p:sp>
      </p:grpSp>
      <p:grpSp>
        <p:nvGrpSpPr>
          <p:cNvPr id="60464" name="Group 48"/>
          <p:cNvGrpSpPr/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/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0" cy="3957638"/>
            <a:chOff x="2484438" y="1057275"/>
            <a:chExt cx="3671890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5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8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初始有序区为空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0~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10.3.1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8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69441"/>
            <a:chOff x="6000760" y="5500702"/>
            <a:chExt cx="2357454" cy="769441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总是全局有序的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bldLvl="0" animBg="1"/>
      <p:bldP spid="60443" grpId="0" bldLvl="0" animBg="1"/>
      <p:bldP spid="60444" grpId="0" bldLvl="0" animBg="1"/>
      <p:bldP spid="60445" grpId="0" bldLvl="0" animBg="1"/>
      <p:bldP spid="60446" grpId="0" bldLvl="0" animBg="1"/>
      <p:bldP spid="60461" grpId="0" bldLvl="0" animBg="1"/>
      <p:bldP spid="6046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933060"/>
            <a:ext cx="8135938" cy="44962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(R[j].key&lt;R[j-1].key)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 temp=R[j];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R[j-1]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R[j]=R[j-1];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33269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冒泡排序算法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采用前面的冒泡排序方法对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进行排序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2838450" y="25860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=0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=1</a:t>
              </a:r>
              <a:endParaRPr lang="zh-CN" altLang="en-US" sz="2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=2</a:t>
              </a:r>
              <a:endParaRPr lang="zh-CN" altLang="en-US" sz="20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=3</a:t>
              </a:r>
              <a:endParaRPr lang="zh-CN" altLang="en-US" sz="20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已经全部有序了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一旦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某一趟比较时不出现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记录交换，说明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已排好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可以结束本算法。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如何提高效率？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2" y="500042"/>
            <a:ext cx="3095625" cy="470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50030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内排序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基于比较的排序算法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不基于比较的排序算法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357298"/>
            <a:ext cx="178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交换排序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选择排序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214686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基数排序</a:t>
            </a:r>
            <a:endParaRPr lang="zh-CN" altLang="en-US" sz="2200" dirty="0"/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5953" y="571480"/>
            <a:ext cx="8228013" cy="4927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比较，找出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(R[j].key&lt;R[j-1].key)   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temp=R[j];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R[j]=R[j-1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R[j-1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exchange=true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exchange==false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return;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96908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改进冒泡排序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90693" y="878635"/>
            <a:ext cx="8253273" cy="9363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最好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中正序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：只需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进行一趟冒泡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8775" y="2997200"/>
            <a:ext cx="849950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最坏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中反序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趟冒泡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76800" y="1860550"/>
            <a:ext cx="2311851" cy="1022053"/>
            <a:chOff x="4876800" y="1860550"/>
            <a:chExt cx="2311851" cy="1022053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4876800" y="18605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8188" y="1844675"/>
            <a:ext cx="2311851" cy="950615"/>
            <a:chOff x="738188" y="1844675"/>
            <a:chExt cx="2311851" cy="950615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738188" y="1844675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65567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Equation" r:id="rId3" imgW="30784800" imgH="11582400" progId="">
                    <p:embed/>
                  </p:oleObj>
                </mc:Choice>
                <mc:Fallback>
                  <p:oleObj name="Equation" r:id="rId3" imgW="30784800" imgH="115824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9687" y="4462477"/>
                          <a:ext cx="2570163" cy="9620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Equation" r:id="rId5" imgW="33832800" imgH="11582400" progId="">
                    <p:embed/>
                  </p:oleObj>
                </mc:Choice>
                <mc:Fallback>
                  <p:oleObj name="Equation" r:id="rId5" imgW="33832800" imgH="11582400" progId="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40362" y="4462477"/>
                          <a:ext cx="2832100" cy="9667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101566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所以冒泡排序最好时间复杂度为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，最坏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和平均为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前后元素相等时不交换，因此是稳定的排序算法。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0" animBg="1"/>
      <p:bldP spid="61445" grpId="0" bldLvl="0" animBg="1"/>
      <p:bldP spid="6145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无 序 的 记 录 序 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无序子序列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无序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子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454518" cy="968382"/>
            <a:chOff x="3071802" y="3532188"/>
            <a:chExt cx="2454518" cy="968382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454518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趟使表的</a:t>
            </a:r>
            <a:r>
              <a:rPr kumimoji="1" lang="zh-CN" altLang="en-US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放入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适当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位置（归位），将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一分为二，对子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表按递归方式继续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这种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划分，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直至</a:t>
            </a:r>
            <a:r>
              <a:rPr kumimoji="1" lang="zh-CN" altLang="en-US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划分的子表长</a:t>
            </a:r>
            <a:r>
              <a:rPr kumimoji="1" lang="zh-CN" altLang="en-US" dirty="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递归出口）。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14327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10.3.2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快速排序</a:t>
            </a:r>
            <a:endParaRPr lang="zh-CN" altLang="en-US" sz="28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回顾划分：示例</a:t>
            </a:r>
            <a:endParaRPr kumimoji="1"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tmp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i</a:t>
              </a:r>
              <a:endParaRPr lang="zh-CN" altLang="en-US" sz="2000" i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j</a:t>
              </a:r>
              <a:endParaRPr lang="zh-CN" altLang="en-US" sz="2000" i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j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：区间处理完毕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划分完毕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整个区间：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612165"/>
            <a:chOff x="500034" y="2857496"/>
            <a:chExt cx="2428892" cy="612165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左区间：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[s..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612165"/>
            <a:chOff x="500034" y="2857496"/>
            <a:chExt cx="2428892" cy="612165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右区间：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+1..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4" grpId="0" bldLvl="0" animBg="1"/>
      <p:bldP spid="6" grpId="0" bldLvl="0" animBg="1"/>
      <p:bldP spid="22" grpId="0"/>
      <p:bldP spid="22" grpId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69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R[s]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R[t]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=s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(s&lt;t)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区间内至少存在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用区间的第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!=j)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两端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交替向中间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扫描，直至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R[j].key&gt;=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 &amp;&amp;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递归出口：不需要任何操作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21335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快速排序算法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43116"/>
            <a:ext cx="7000924" cy="4614952"/>
            <a:chOff x="1428728" y="2143116"/>
            <a:chExt cx="7000924" cy="4614952"/>
          </a:xfrm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0192" y="6357958"/>
              <a:ext cx="17008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一次划分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143769" y="4572010"/>
              <a:ext cx="6839" cy="1785948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10-4】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设待排序的表有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记录，其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采用快速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51113" y="582613"/>
            <a:ext cx="316865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8   7   9   0   1   3   2   4   5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492338" y="942975"/>
            <a:ext cx="3671888" cy="792163"/>
            <a:chOff x="3603625" y="942975"/>
            <a:chExt cx="3671888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603625" y="1374775"/>
              <a:ext cx="18002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4   2   3   0  1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863600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7   8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55713" y="1735138"/>
            <a:ext cx="2663825" cy="792162"/>
            <a:chOff x="2667000" y="1735138"/>
            <a:chExt cx="2663825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667000" y="2166938"/>
              <a:ext cx="1657350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4   2   3   0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902" name="Freeform 22"/>
            <p:cNvSpPr/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2908" name="Freeform 28"/>
            <p:cNvSpPr/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2913" name="Freeform 33"/>
            <p:cNvSpPr/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2919" name="Freeform 39"/>
            <p:cNvSpPr/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2925" name="Freeform 45"/>
            <p:cNvSpPr/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将递归树看成一棵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叉树，每个分支结点对应一次递归调用。这里递归次数：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左右分区处理的顺序无关</a:t>
            </a:r>
            <a:endParaRPr lang="zh-CN" altLang="en-US" sz="22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bldLvl="0" animBg="1"/>
      <p:bldP spid="6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4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</a:t>
            </a:r>
            <a:r>
              <a:rPr 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采用递归方式对顺序表进行快速排序，下列关于递归次数的叙述中，正确的是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A.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B.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每次划分后，先处理较长的分区可以减少递归次数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C.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每次划分后，先处理较短的分区可以减少递归次数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递归次数与每次划分后得到的分区处理顺序无关</a:t>
            </a:r>
            <a:endParaRPr lang="zh-CN" altLang="en-US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28728" y="4071942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年全国考研题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为实现快速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排序法，待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排序序列宜采用存储方式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A.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顺序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B.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散列存储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C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链式存储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D.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索引存储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5852" y="3571876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Freeform 10"/>
          <p:cNvSpPr/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/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23924" name="AutoShape 20"/>
          <p:cNvSpPr/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6166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此时时间复杂度为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nlog</a:t>
            </a:r>
            <a:r>
              <a:rPr lang="en-US" altLang="zh-CN" baseline="-2500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，空间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123928" name="Freeform 24"/>
          <p:cNvSpPr/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5532447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基于比较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的内排序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，对应的关键字为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初始数据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序列有 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3! = 6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情况：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4291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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个记录，初始数据序列有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种情况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最坏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Freeform 8"/>
          <p:cNvSpPr/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Freeform 14"/>
          <p:cNvSpPr/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25970" name="AutoShape 18"/>
          <p:cNvSpPr/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此时时间复杂度为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，空间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249863"/>
            <a:ext cx="813279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5780088"/>
            <a:ext cx="424973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平均所需栈空间为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906588" y="3871913"/>
            <a:ext cx="1944687" cy="777875"/>
            <a:chOff x="1906588" y="3871913"/>
            <a:chExt cx="1944687" cy="777875"/>
          </a:xfrm>
        </p:grpSpPr>
        <p:sp>
          <p:nvSpPr>
            <p:cNvPr id="67598" name="Freeform 14"/>
            <p:cNvSpPr/>
            <p:nvPr/>
          </p:nvSpPr>
          <p:spPr bwMode="auto">
            <a:xfrm>
              <a:off x="2049463" y="3871913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次划分的时间</a:t>
              </a: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2625" y="4695825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则可得结果：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avg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836613"/>
            <a:ext cx="2663825" cy="287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1628775"/>
            <a:ext cx="14400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1000E4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1590675"/>
            <a:ext cx="3600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1628775"/>
            <a:ext cx="14400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 smtClean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000240"/>
            <a:ext cx="300039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zh-CN" altLang="en-US" sz="2000"/>
              <a:t>：</a:t>
            </a:r>
            <a:r>
              <a:rPr lang="en-US" altLang="zh-CN" sz="2000" smtClean="0"/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~</a:t>
            </a:r>
            <a:r>
              <a:rPr lang="en-US" altLang="zh-CN" sz="2000" i="1" smtClean="0">
                <a:cs typeface="Times New Roman" panose="02020603050405020304" pitchFamily="18" charset="0"/>
              </a:rPr>
              <a:t>n</a:t>
            </a:r>
            <a:r>
              <a:rPr lang="zh-CN" altLang="en-US" sz="2000" i="1" smtClean="0"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种情况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2428868"/>
            <a:ext cx="5753498" cy="1714512"/>
            <a:chOff x="642910" y="2500306"/>
            <a:chExt cx="5753498" cy="1714512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725460" y="3351218"/>
            <a:ext cx="5359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公式" r:id="rId3" imgW="64008000" imgH="10363200" progId="">
                    <p:embed/>
                  </p:oleObj>
                </mc:Choice>
                <mc:Fallback>
                  <p:oleObj name="公式" r:id="rId3" imgW="64008000" imgH="10363200" progId="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5460" y="3351218"/>
                          <a:ext cx="5359400" cy="863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753498" cy="5539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8891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538" y="765175"/>
            <a:ext cx="2520950" cy="396875"/>
            <a:chOff x="4427538" y="765175"/>
            <a:chExt cx="2520950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2" name="Freeform 10"/>
          <p:cNvSpPr/>
          <p:nvPr/>
        </p:nvSpPr>
        <p:spPr bwMode="auto">
          <a:xfrm>
            <a:off x="2000232" y="1181084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15885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184259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ldLvl="0" animBg="1"/>
      <p:bldP spid="67592" grpId="0" bldLvl="0" animBg="1"/>
      <p:bldP spid="67600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01056" cy="1952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快速排序的最坏时间复杂度为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30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，与冒泡排序相同。为什么快速排序更好？</a:t>
            </a:r>
            <a:endParaRPr lang="zh-CN" altLang="en-US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3528" y="4143380"/>
            <a:ext cx="8712968" cy="1865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常见的选择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）简单选择排序（或称直接选择排序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(simple selection sort)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(heap sort)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全局有序区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选出最小记录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3960813" cy="519113"/>
          </a:xfrm>
          <a:prstGeom prst="rect">
            <a:avLst/>
          </a:prstGeom>
          <a:solidFill>
            <a:srgbClr val="66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简单选择排序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中选出最小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6264275" cy="2834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k=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(j=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i+1;j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(a[j]&lt;a[k])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k=j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a[k];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28926" y="4786322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357190" cy="50006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简单选择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0562" y="5355567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个记录中找最小记录需要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次比较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全局有序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    ……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82910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采用简单选择方法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选出最小记录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43108" y="4714884"/>
            <a:ext cx="49688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初始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全局有序区为空</a:t>
            </a:r>
          </a:p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0~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6" y="727056"/>
            <a:ext cx="6391290" cy="4465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SelectSort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做第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k=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k=j; </a:t>
            </a:r>
            <a:endParaRPr kumimoji="1"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(k!=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//R[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R[k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]=R[k];  R[k]=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726260" y="9165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简单选择排序算法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71538" y="2000240"/>
            <a:ext cx="8072462" cy="1500198"/>
            <a:chOff x="1071538" y="2000240"/>
            <a:chExt cx="8072462" cy="1500198"/>
          </a:xfrm>
        </p:grpSpPr>
        <p:sp>
          <p:nvSpPr>
            <p:cNvPr id="9" name="TextBox 8"/>
            <p:cNvSpPr txBox="1"/>
            <p:nvPr/>
          </p:nvSpPr>
          <p:spPr>
            <a:xfrm>
              <a:off x="6929454" y="2214554"/>
              <a:ext cx="2214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..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中采用简单选择方法选出最小的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1538" y="2000240"/>
              <a:ext cx="4000528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067304" y="2709686"/>
              <a:ext cx="18360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=0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=1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=2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=3</a:t>
              </a:r>
              <a:endParaRPr lang="zh-CN" altLang="en-US" sz="2000" dirty="0"/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50099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采用简单选择排序方法对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进行排序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任何情况下：都要做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785950" cy="1500198"/>
            <a:chOff x="6429388" y="2857496"/>
            <a:chExt cx="1785950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没有记录移动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幻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4357694"/>
            <a:ext cx="816927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次数，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最小值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为最大值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2071678"/>
            <a:ext cx="8358246" cy="2036770"/>
            <a:chOff x="357158" y="2071678"/>
            <a:chExt cx="8358246" cy="203677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57158" y="2071678"/>
              <a:ext cx="8358246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b="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　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对 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个记录进行简单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选择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排序，所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需进行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关键字的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比较次数 总计为：</a:t>
              </a: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855919" y="3143248"/>
            <a:ext cx="25733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Equation" r:id="rId3" imgW="30784800" imgH="11582400" progId="">
                    <p:embed/>
                  </p:oleObj>
                </mc:Choice>
                <mc:Fallback>
                  <p:oleObj name="Equation" r:id="rId3" imgW="30784800" imgH="115824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55919" y="3143248"/>
                          <a:ext cx="2573337" cy="965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006981"/>
            <a:ext cx="7559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简单选择排序的最好、最坏和平均时间复杂度为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0899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个记录中挑选最小记录需要比较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）趟从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记录中挑选最小记录需要比较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ldLvl="0" animBg="1"/>
      <p:bldP spid="7066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767717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2,3,1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）为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例，</a:t>
            </a:r>
            <a:r>
              <a:rPr lang="zh-CN" altLang="en-US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一种基于</a:t>
            </a:r>
            <a:r>
              <a:rPr lang="zh-CN" altLang="en-US" dirty="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比较的排序方法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64291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2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86050" y="1426477"/>
            <a:ext cx="3214710" cy="1333322"/>
            <a:chOff x="2786050" y="1426477"/>
            <a:chExt cx="3214710" cy="1333322"/>
          </a:xfrm>
        </p:grpSpPr>
        <p:sp>
          <p:nvSpPr>
            <p:cNvPr id="9" name="下箭头 8"/>
            <p:cNvSpPr/>
            <p:nvPr/>
          </p:nvSpPr>
          <p:spPr>
            <a:xfrm>
              <a:off x="3286116" y="1500174"/>
              <a:ext cx="142876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0430" y="1426477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&lt;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真，不交换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2200" smtClean="0"/>
            </a:p>
            <a:p>
              <a:r>
                <a:rPr lang="en-US" altLang="zh-CN" smtClean="0"/>
                <a:t>2  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3   1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050" y="2786058"/>
            <a:ext cx="4143404" cy="1331063"/>
            <a:chOff x="2786050" y="2786058"/>
            <a:chExt cx="4143404" cy="1331063"/>
          </a:xfrm>
        </p:grpSpPr>
        <p:sp>
          <p:nvSpPr>
            <p:cNvPr id="12" name="下箭头 11"/>
            <p:cNvSpPr/>
            <p:nvPr/>
          </p:nvSpPr>
          <p:spPr>
            <a:xfrm>
              <a:off x="3286116" y="2859755"/>
              <a:ext cx="142876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78605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&lt;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为假，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、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交换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28612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mtClean="0"/>
                <a:t>2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1   3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3957584"/>
            <a:ext cx="4214842" cy="1379347"/>
            <a:chOff x="2786050" y="3957584"/>
            <a:chExt cx="4214842" cy="1379347"/>
          </a:xfrm>
        </p:grpSpPr>
        <p:sp>
          <p:nvSpPr>
            <p:cNvPr id="15" name="下箭头 14"/>
            <p:cNvSpPr/>
            <p:nvPr/>
          </p:nvSpPr>
          <p:spPr>
            <a:xfrm>
              <a:off x="3286116" y="4110343"/>
              <a:ext cx="142876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3957584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&lt;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为假，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、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R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4505934"/>
              <a:ext cx="1285884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200" i="1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200" i="1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</a:t>
              </a:r>
              <a:r>
                <a:rPr lang="en-US" altLang="zh-CN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3</a:t>
              </a:r>
              <a:endParaRPr lang="zh-CN" altLang="en-US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5984" y="550070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总共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次关键字比较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9113"/>
          </a:xfrm>
          <a:prstGeom prst="rect">
            <a:avLst/>
          </a:prstGeom>
          <a:solidFill>
            <a:srgbClr val="66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10.4.2  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88721" y="232934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31663" y="290085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全局有序区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4815" y="2348880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44091" y="2985201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无序区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98913" y="2447968"/>
            <a:ext cx="2357454" cy="1556424"/>
            <a:chOff x="8778136" y="59222"/>
            <a:chExt cx="2357454" cy="1556424"/>
          </a:xfrm>
        </p:grpSpPr>
        <p:sp>
          <p:nvSpPr>
            <p:cNvPr id="26" name="TextBox 25"/>
            <p:cNvSpPr txBox="1"/>
            <p:nvPr/>
          </p:nvSpPr>
          <p:spPr>
            <a:xfrm>
              <a:off x="8778136" y="121553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选出最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大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记录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392122" y="5922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108" y="3998245"/>
            <a:ext cx="5143536" cy="1431019"/>
            <a:chOff x="1142976" y="2357430"/>
            <a:chExt cx="6858048" cy="1431019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采用堆方法</a:t>
              </a:r>
              <a:r>
                <a:rPr kumimoji="1"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选出最大记录：</a:t>
              </a:r>
              <a:r>
                <a:rPr kumimoji="1" lang="zh-CN" altLang="en-US" sz="2200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堆排序算法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60</a:t>
            </a:fld>
            <a:endParaRPr lang="en-US" altLang="zh-CN" dirty="0"/>
          </a:p>
        </p:txBody>
      </p:sp>
      <p:sp>
        <p:nvSpPr>
          <p:cNvPr id="3" name="下弧形箭头 2"/>
          <p:cNvSpPr/>
          <p:nvPr/>
        </p:nvSpPr>
        <p:spPr>
          <a:xfrm>
            <a:off x="4184458" y="3053742"/>
            <a:ext cx="1207036" cy="478425"/>
          </a:xfrm>
          <a:prstGeom prst="curvedUpArrow">
            <a:avLst>
              <a:gd name="adj1" fmla="val 25000"/>
              <a:gd name="adj2" fmla="val 50000"/>
              <a:gd name="adj3" fmla="val 15899"/>
            </a:avLst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一个序列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，关键字分别为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、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2374900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、堆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71678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该序列满足如下性质（简称为堆性质）：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200" baseline="-30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满足第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种情况的堆称为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小根堆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，满足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种情况的堆称为大根堆。下面讨论的堆是</a:t>
            </a: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大根堆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完全二叉树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左孩子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右孩子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2910" y="467732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大根堆：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对应的完全二叉树中，任意一个结点的关键字都大于或等于它的孩子结点的关键字。</a:t>
            </a:r>
          </a:p>
          <a:p>
            <a:pPr algn="l">
              <a:lnSpc>
                <a:spcPts val="3200"/>
              </a:lnSpc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最大关键字的记录一定是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！！！</a:t>
            </a:r>
            <a:endParaRPr lang="zh-CN" altLang="en-US" dirty="0"/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层序编号方式：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7158" y="1714488"/>
            <a:ext cx="1944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</a:rPr>
              <a:t>…  </a:t>
            </a:r>
            <a:r>
              <a:rPr lang="en-US" altLang="zh-CN" i="1" dirty="0"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将序列</a:t>
            </a:r>
            <a:r>
              <a:rPr lang="en-US" altLang="zh-CN" i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…  </a:t>
            </a:r>
            <a:r>
              <a:rPr lang="en-US" altLang="zh-CN" i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看成是一棵完全二叉树</a:t>
            </a:r>
            <a:endParaRPr lang="zh-CN" altLang="en-US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n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 如何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判断一棵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完全二叉树是否为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大根堆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从编号为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/2=3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的结点开始，逐一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所有分支结点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00562" y="4071942"/>
            <a:ext cx="3214710" cy="1269507"/>
            <a:chOff x="4500562" y="4071942"/>
            <a:chExt cx="3214710" cy="1269507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所有分支结点满足定义 </a:t>
              </a:r>
              <a:r>
                <a:rPr kumimoji="1" lang="zh-CN" altLang="en-US" sz="22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</a:t>
              </a:r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220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大根堆</a:t>
              </a:r>
              <a:endPara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11188" y="869950"/>
            <a:ext cx="8281987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堆排序的关键是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堆，这里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筛选算法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建堆。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 所谓“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筛选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”指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是，对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一棵左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右子树均为堆的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二叉树，“调整”根结点使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Freeform 11"/>
          <p:cNvSpPr/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95659" y="3048000"/>
            <a:ext cx="553998" cy="1371600"/>
            <a:chOff x="2857488" y="3048000"/>
            <a:chExt cx="553998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488" y="3214686"/>
              <a:ext cx="553998" cy="8048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筛选</a:t>
              </a:r>
              <a:endParaRPr kumimoji="1"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排序算法设计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15140" y="3283865"/>
            <a:ext cx="1979581" cy="1008736"/>
            <a:chOff x="6715140" y="3283865"/>
            <a:chExt cx="1979581" cy="1008736"/>
          </a:xfrm>
        </p:grpSpPr>
        <p:grpSp>
          <p:nvGrpSpPr>
            <p:cNvPr id="27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283865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筛选</a:t>
              </a:r>
              <a:endParaRPr lang="zh-CN" altLang="en-US" sz="22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ldLvl="0" animBg="1"/>
      <p:bldP spid="73732" grpId="0" bldLvl="0" animBg="1"/>
      <p:bldP spid="73733" grpId="0" bldLvl="0" animBg="1"/>
      <p:bldP spid="73734" grpId="0" bldLvl="0" animBg="1"/>
      <p:bldP spid="73735" grpId="0" bldLvl="0" animBg="1"/>
      <p:bldP spid="73736" grpId="0" bldLvl="0" animBg="1"/>
      <p:bldP spid="73737" grpId="0" bldLvl="0" animBg="1"/>
      <p:bldP spid="73739" grpId="0" bldLvl="0" animBg="1"/>
      <p:bldP spid="73740" grpId="0" bldLvl="0" animBg="1"/>
      <p:bldP spid="73741" grpId="0" bldLvl="0" animBg="1"/>
      <p:bldP spid="73742" grpId="0" bldLvl="0" animBg="1"/>
      <p:bldP spid="73743" grpId="0" bldLvl="0" animBg="1"/>
      <p:bldP spid="73748" grpId="0" bldLvl="0" animBg="1"/>
      <p:bldP spid="73749" grpId="0" bldLvl="0" animBg="1"/>
      <p:bldP spid="73750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42976" y="1345985"/>
            <a:ext cx="3143272" cy="1928826"/>
            <a:chOff x="1142976" y="1323960"/>
            <a:chExt cx="3143272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2976" y="1763901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19" y="2472724"/>
              <a:ext cx="285752" cy="555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54825" y="1357298"/>
            <a:ext cx="2702259" cy="1928826"/>
            <a:chOff x="4354825" y="1335273"/>
            <a:chExt cx="2702259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64641" y="1549587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38114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筛选：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根开始筛选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14744" y="3395963"/>
            <a:ext cx="1214446" cy="961731"/>
            <a:chOff x="3786183" y="3500438"/>
            <a:chExt cx="890594" cy="961731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大根堆</a:t>
              </a:r>
              <a:endParaRPr lang="zh-CN" altLang="en-US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714884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仅仅处理从根结点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某个叶子结点路径上的结点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完全二叉树高度为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log</a:t>
            </a:r>
            <a:r>
              <a:rPr kumimoji="1" lang="en-US" altLang="zh-CN" sz="2200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+1)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所以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筛选的时间复杂度为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kumimoji="1" lang="en-US" altLang="zh-CN" sz="22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tmp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8" grpId="1" bldLvl="0" animBg="1"/>
      <p:bldP spid="49" grpId="0" bldLvl="0" animBg="1"/>
      <p:bldP spid="51" grpId="0" bldLvl="0" animBg="1"/>
      <p:bldP spid="79" grpId="0"/>
      <p:bldP spid="2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2*low+1</a:t>
            </a:r>
          </a:p>
        </p:txBody>
      </p:sp>
      <p:sp>
        <p:nvSpPr>
          <p:cNvPr id="30727" name="Freeform 7"/>
          <p:cNvSpPr/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Freeform 8"/>
          <p:cNvSpPr/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筛选算法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sift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R[]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low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int high)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i="1" smtClean="0">
                <a:solidFill>
                  <a:srgbClr val="FF00FF"/>
                </a:solidFill>
              </a:rPr>
              <a:t>R</a:t>
            </a:r>
            <a:r>
              <a:rPr lang="en-US" altLang="zh-CN" smtClean="0">
                <a:solidFill>
                  <a:srgbClr val="FF00FF"/>
                </a:solidFill>
              </a:rPr>
              <a:t>[low . . high]</a:t>
            </a:r>
            <a:endParaRPr lang="zh-CN" altLang="en-US" smtClean="0">
              <a:solidFill>
                <a:srgbClr val="FF00FF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[low..high]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20866"/>
            <a:ext cx="357190" cy="157135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最后结点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7486672" cy="54784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sift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low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=low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j=2*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j&lt;=high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(j&lt;high &amp;&amp; R[j].key&lt;R[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tmp.key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&lt;R[j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双亲小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   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调整到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双亲结点位置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值，以便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j=2*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else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break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        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双亲大：不再调整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2478" y="188913"/>
            <a:ext cx="3248018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筛选或调整算法：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849954" y="2285992"/>
            <a:ext cx="3294078" cy="707886"/>
            <a:chOff x="5643570" y="2435362"/>
            <a:chExt cx="3294078" cy="707886"/>
          </a:xfrm>
          <a:scene3d>
            <a:camera prst="perspectiveAbove"/>
            <a:lightRig rig="threePt" dir="t"/>
          </a:scene3d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858148" y="2435362"/>
              <a:ext cx="1079500" cy="7078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指向大孩子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endCxn id="30731" idx="1"/>
            </p:cNvCxnSpPr>
            <p:nvPr/>
          </p:nvCxnSpPr>
          <p:spPr>
            <a:xfrm>
              <a:off x="5643570" y="2786058"/>
              <a:ext cx="2214578" cy="324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一棵完全二叉树 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初始堆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454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2515992" y="3949979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3482942" y="4021416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4802008" y="40214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3677230" y="2969873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4784519" y="3005592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337393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256" y="3181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066" y="432465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785794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例如，序列：（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从编号为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/2=3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的结点开始，逐一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筛选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5324789"/>
            <a:ext cx="357190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14546" y="5967731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初始堆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1500174"/>
            <a:ext cx="464347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(i=n/2;i&gt;=1;i--)      //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sift(R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37884" y="2569485"/>
            <a:ext cx="2077322" cy="430887"/>
            <a:chOff x="5852264" y="2140857"/>
            <a:chExt cx="2077322" cy="430887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28575">
              <a:solidFill>
                <a:srgbClr val="1000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最大记录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2198" y="3214686"/>
            <a:ext cx="2244218" cy="212365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筛选步骤：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sift(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sift(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sift(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6)</a:t>
            </a: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/>
      <p:bldP spid="3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最大记录归位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7224" y="3714752"/>
            <a:ext cx="2643206" cy="1238730"/>
            <a:chOff x="857224" y="3714752"/>
            <a:chExt cx="2643206" cy="1238730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  <a:p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最大记录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归位</a:t>
              </a:r>
              <a:endPara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/>
              <a:t>R</a:t>
            </a:r>
            <a:r>
              <a:rPr lang="en-US" altLang="zh-CN" sz="2200" smtClean="0"/>
              <a:t>[1]</a:t>
            </a:r>
            <a:endParaRPr lang="zh-CN" altLang="en-US" sz="2200"/>
          </a:p>
        </p:txBody>
      </p:sp>
      <p:sp>
        <p:nvSpPr>
          <p:cNvPr id="58" name="TextBox 57"/>
          <p:cNvSpPr txBox="1"/>
          <p:nvPr/>
        </p:nvSpPr>
        <p:spPr>
          <a:xfrm>
            <a:off x="3000364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/>
              <a:t>R</a:t>
            </a:r>
            <a:r>
              <a:rPr lang="en-US" altLang="zh-CN" sz="2200" smtClean="0"/>
              <a:t>[</a:t>
            </a:r>
            <a:r>
              <a:rPr lang="en-US" altLang="zh-CN" sz="2200" i="1" smtClean="0"/>
              <a:t>i</a:t>
            </a:r>
            <a:r>
              <a:rPr lang="en-US" altLang="zh-CN" sz="2200" smtClean="0"/>
              <a:t>]</a:t>
            </a:r>
            <a:endParaRPr lang="zh-CN" altLang="en-US" sz="2200"/>
          </a:p>
        </p:txBody>
      </p:sp>
      <p:grpSp>
        <p:nvGrpSpPr>
          <p:cNvPr id="60" name="组合 59"/>
          <p:cNvGrpSpPr/>
          <p:nvPr/>
        </p:nvGrpSpPr>
        <p:grpSpPr>
          <a:xfrm>
            <a:off x="4500562" y="783535"/>
            <a:ext cx="4500594" cy="3931349"/>
            <a:chOff x="4500562" y="783535"/>
            <a:chExt cx="4500594" cy="3931349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R</a:t>
              </a:r>
              <a:r>
                <a:rPr lang="en-US" altLang="zh-CN" sz="2200" smtClean="0"/>
                <a:t>[1]</a:t>
              </a:r>
              <a:endParaRPr lang="zh-CN" altLang="en-US" sz="2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29000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R</a:t>
              </a:r>
              <a:r>
                <a:rPr lang="en-US" altLang="zh-CN" sz="2200" smtClean="0"/>
                <a:t>[</a:t>
              </a:r>
              <a:r>
                <a:rPr lang="en-US" altLang="zh-CN" sz="2200" i="1" smtClean="0"/>
                <a:t>i</a:t>
              </a:r>
              <a:r>
                <a:rPr lang="en-US" altLang="zh-CN" sz="2200" smtClean="0">
                  <a:latin typeface="+mj-ea"/>
                  <a:ea typeface="+mj-ea"/>
                </a:rPr>
                <a:t>-</a:t>
              </a:r>
              <a:r>
                <a:rPr lang="en-US" altLang="zh-CN" sz="2200" smtClean="0"/>
                <a:t>1]</a:t>
              </a:r>
              <a:endParaRPr lang="zh-CN" altLang="en-US" sz="2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再对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[1..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的记录进行筛选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642910" y="1000108"/>
            <a:ext cx="8286808" cy="4214842"/>
            <a:chOff x="642910" y="1000108"/>
            <a:chExt cx="8286808" cy="4214842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166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910" y="3937819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 </a:t>
              </a:r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⑤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1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⑥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5814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所有可能的初始序列的排序过程构成一个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决策树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决策树是一棵有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个叶结点的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二叉树。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1994" y="144463"/>
            <a:ext cx="253837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堆排序算法：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7858180" cy="46782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=n/2;i&gt;=1;i--)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循环建立初始堆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sift(R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&gt;=2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循环，完成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temp=R[1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//R[1]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R[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sift(R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筛选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R[1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结点，得到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10600" cy="13788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10-6】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设待排序的表有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记录，其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关键字分别为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827584" y="1671191"/>
            <a:ext cx="69847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排序序列：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1161" name="Group 25"/>
          <p:cNvGrpSpPr/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8" name="Freeform 12"/>
            <p:cNvSpPr/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1152" name="Freeform 16"/>
            <p:cNvSpPr/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3" name="Freeform 17"/>
            <p:cNvSpPr/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4" name="Freeform 18"/>
            <p:cNvSpPr/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Freeform 19"/>
            <p:cNvSpPr/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Freeform 20"/>
            <p:cNvSpPr/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7" name="Freeform 21"/>
            <p:cNvSpPr/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62" name="Group 26"/>
          <p:cNvGrpSpPr/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71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看成是一棵完全二叉树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调整成初始大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堆：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Freeform 1037"/>
          <p:cNvSpPr/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809" name="Freeform 1041"/>
          <p:cNvSpPr/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Freeform 1042"/>
          <p:cNvSpPr/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Freeform 1043"/>
          <p:cNvSpPr/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Freeform 1044"/>
          <p:cNvSpPr/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Freeform 1045"/>
          <p:cNvSpPr/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Freeform 1046"/>
          <p:cNvSpPr/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817" name="Group 1049"/>
          <p:cNvGrpSpPr/>
          <p:nvPr/>
        </p:nvGrpSpPr>
        <p:grpSpPr bwMode="auto">
          <a:xfrm>
            <a:off x="2268538" y="3808398"/>
            <a:ext cx="4319587" cy="1181101"/>
            <a:chOff x="1429" y="2750"/>
            <a:chExt cx="2721" cy="744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完毕，成为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519" y="3203"/>
              <a:ext cx="2540" cy="291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8  7  6  5  1  3  2  4  0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26 C 0.07153 -0.12524 0.07275 -0.15764 0.08993 -0.17038 C 0.10712 -0.18311 0.14011 -0.17593 0.17327 -0.16852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-0.00174 0.01296 -0.00365 0.02454 -0.02083 0.03704 C -0.03802 0.04954 -0.08559 0.06759 -0.10261 0.07546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0.09444 C -0.07431 0.08634 -0.07778 0.07847 -0.07639 0.06759 C -0.075 0.05671 -0.07656 0.03796 -0.0625 0.0287 C -0.04844 0.01944 -0.02014 0.01574 0.00833 0.01204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/>
      <p:bldP spid="33796" grpId="1" bldLvl="0" animBg="1"/>
      <p:bldP spid="33796" grpId="2" bldLvl="0" animBg="1"/>
      <p:bldP spid="33797" grpId="0" bldLvl="0" animBg="1"/>
      <p:bldP spid="33797" grpId="1" bldLvl="0" animBg="1"/>
      <p:bldP spid="33797" grpId="2" bldLvl="0" animBg="1"/>
      <p:bldP spid="33798" grpId="0" bldLvl="0" animBg="1"/>
      <p:bldP spid="33801" grpId="0" bldLvl="0" animBg="1"/>
      <p:bldP spid="33801" grpId="1" bldLvl="0" animBg="1"/>
      <p:bldP spid="33807" grpId="0" bldLvl="0" animBg="1"/>
      <p:bldP spid="33808" grpId="0" bldLvl="0" animBg="1"/>
      <p:bldP spid="33808" grpId="1" bldLvl="0" animBg="1"/>
      <p:bldP spid="33808" grpId="2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3" name="Freeform 11"/>
          <p:cNvSpPr/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0847" name="Freeform 15"/>
          <p:cNvSpPr/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8" name="Freeform 16"/>
          <p:cNvSpPr/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9" name="Freeform 17"/>
          <p:cNvSpPr/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0" name="Freeform 18"/>
          <p:cNvSpPr/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1" name="Freeform 19"/>
          <p:cNvSpPr/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2" name="Freeform 20"/>
          <p:cNvSpPr/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76" name="Group 44"/>
          <p:cNvGrpSpPr/>
          <p:nvPr/>
        </p:nvGrpSpPr>
        <p:grpSpPr bwMode="auto">
          <a:xfrm>
            <a:off x="4356100" y="2633663"/>
            <a:ext cx="4392613" cy="2813050"/>
            <a:chOff x="2744" y="1659"/>
            <a:chExt cx="2767" cy="1772"/>
          </a:xfrm>
        </p:grpSpPr>
        <p:sp>
          <p:nvSpPr>
            <p:cNvPr id="120855" name="Freeform 23"/>
            <p:cNvSpPr/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59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从</a:t>
              </a: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根结点筛选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0870" name="Freeform 38"/>
            <p:cNvSpPr/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1" name="Freeform 39"/>
            <p:cNvSpPr/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2" name="Freeform 40"/>
            <p:cNvSpPr/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3" name="Freeform 41"/>
            <p:cNvSpPr/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4" name="Freeform 42"/>
            <p:cNvSpPr/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5" name="Freeform 43"/>
            <p:cNvSpPr/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5" y="3429000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0  8  7  6  5  1  3  2  4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ldLvl="0" animBg="1"/>
      <p:bldP spid="120846" grpId="0" bldLvl="0" animBg="1"/>
      <p:bldP spid="120853" grpId="0" bldLvl="0" animBg="1"/>
      <p:bldP spid="120854" grpId="0" bldLvl="0" animBg="1"/>
      <p:bldP spid="120877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3918" name="Freeform 14"/>
          <p:cNvSpPr/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9" name="Freeform 15"/>
          <p:cNvSpPr/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/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Freeform 17"/>
          <p:cNvSpPr/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Freeform 18"/>
          <p:cNvSpPr/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Freeform 19"/>
          <p:cNvSpPr/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945" name="Group 41"/>
          <p:cNvGrpSpPr/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/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从</a:t>
              </a: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根结点筛选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3939" name="Freeform 35"/>
            <p:cNvSpPr/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0" name="Freeform 36"/>
            <p:cNvSpPr/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1" name="Freeform 37"/>
            <p:cNvSpPr/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2" name="Freeform 38"/>
            <p:cNvSpPr/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3" name="Freeform 39"/>
            <p:cNvSpPr/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4" name="Freeform 40"/>
            <p:cNvSpPr/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611188" y="3141663"/>
            <a:ext cx="345757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0  6  7  4  5  1  3  2  </a:t>
            </a:r>
            <a:r>
              <a:rPr lang="en-US" altLang="zh-CN" dirty="0">
                <a:solidFill>
                  <a:srgbClr val="FF3300"/>
                </a:solidFill>
              </a:rPr>
              <a:t>8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4689466" cy="934432"/>
            <a:chOff x="1476375" y="5599439"/>
            <a:chExt cx="4689466" cy="934432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4022733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5720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最终结果：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bldLvl="0" animBg="1"/>
      <p:bldP spid="123917" grpId="0" bldLvl="0" animBg="1"/>
      <p:bldP spid="123924" grpId="0" bldLvl="0" animBg="1"/>
      <p:bldP spid="123925" grpId="0" bldLvl="0" animBg="1"/>
      <p:bldP spid="123946" grpId="0" bldLvl="0" animBg="1"/>
      <p:bldP spid="123948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对高度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堆，一次“筛选”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所需进行的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关键字比较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的次数至多为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0552" y="3213100"/>
            <a:ext cx="793908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调整“堆顶”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次，总共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关键字比较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的次数不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超过：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 (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&lt; 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14480" y="5303858"/>
            <a:ext cx="587532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因此，堆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排序的时间复杂度为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log</a:t>
            </a:r>
            <a:r>
              <a:rPr kumimoji="1" lang="en-US" altLang="zh-CN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2" y="1989138"/>
            <a:ext cx="8124852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关键字，建成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）的堆，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需进行的关键字比较的次数不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714480" y="5829320"/>
            <a:ext cx="568801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O(1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，不稳定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285852" y="4714884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ldLvl="0" animBg="1"/>
      <p:bldP spid="75780" grpId="0" bldLvl="0" animBg="1"/>
      <p:bldP spid="75781" grpId="0" bldLvl="0" animBg="1"/>
      <p:bldP spid="75783" grpId="0" bldLvl="0" animBg="1"/>
      <p:bldP spid="75785" grpId="0" bldLvl="0" animBg="1"/>
      <p:bldP spid="8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94957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71604" y="2916224"/>
            <a:ext cx="194944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堆排序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97152" y="2220899"/>
            <a:ext cx="525621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    在操作系统中，将多个进程放在一个队列中，每个进程有一个优先级，总是出队优先级最高的进程执行。</a:t>
            </a:r>
            <a:endParaRPr lang="en-US" altLang="zh-CN" sz="22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20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优先队列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，用</a:t>
            </a:r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来实现！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个无序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的整数，希望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用最快的速度挑选出其中前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个最大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的元素，最好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排序方法。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A.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B.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	D.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直接插入排序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3464012"/>
            <a:ext cx="592935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1" smtClean="0"/>
              <a:t>n</a:t>
            </a:r>
            <a:r>
              <a:rPr lang="en-US" altLang="zh-CN" smtClean="0"/>
              <a:t>=1000</a:t>
            </a:r>
            <a:r>
              <a:rPr lang="zh-CN" altLang="en-US" smtClean="0"/>
              <a:t>，</a:t>
            </a:r>
            <a:r>
              <a:rPr lang="en-US" altLang="zh-CN" i="1" smtClean="0"/>
              <a:t>k</a:t>
            </a:r>
            <a:r>
              <a:rPr lang="en-US" altLang="zh-CN" smtClean="0"/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106954"/>
            <a:ext cx="5357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冒泡排序的大致时间：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堆排序的大致时间：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258888" y="3081338"/>
            <a:ext cx="6265862" cy="695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zh-CN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00061" y="2293934"/>
            <a:ext cx="7743854" cy="1288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dirty="0" smtClean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kumimoji="1" lang="zh-CN" altLang="en-US" smtClean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排序的整体时间性能与初始序列的顺序</a:t>
            </a:r>
            <a:r>
              <a:rPr kumimoji="1" lang="zh-CN" altLang="en-US" dirty="0" smtClean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有关</a:t>
            </a:r>
            <a:r>
              <a:rPr kumimoji="1" lang="zh-CN" altLang="en-US" smtClean="0">
                <a:solidFill>
                  <a:srgbClr val="1000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吗？</a:t>
            </a:r>
            <a:r>
              <a:rPr kumimoji="1" lang="zh-CN" altLang="en-US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381" name="AutoShape 5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7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决策树可以近似看成是一棵高度为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，叶结点个数为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满二叉树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571604" y="1071546"/>
            <a:ext cx="7143800" cy="2543250"/>
            <a:chOff x="1571604" y="1071546"/>
            <a:chExt cx="7143800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叶结点层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!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200024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/>
                <a:t>h</a:t>
              </a:r>
              <a:endParaRPr lang="zh-CN" altLang="en-US" sz="2000" i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叶结点个数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总结点个数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en-US" altLang="zh-CN" sz="22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=log</a:t>
            </a:r>
            <a:r>
              <a:rPr lang="en-US" altLang="zh-CN" sz="22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总结点个数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+1)=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!) ≈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最多关键字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比较次数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移动次数也是同样的数量级，即这样的算法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最坏时间复杂度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同样可以证明</a:t>
            </a:r>
            <a:r>
              <a:rPr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平均时间复杂度也为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2544770"/>
            <a:ext cx="8153400" cy="20497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归并排序是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多次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将相邻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个或两个以上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的有序表合并成一个新的有序表。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最简单的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是将相邻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个有序的子表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合并成一个有序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表，即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二路归并排序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       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882766"/>
            <a:ext cx="28082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80168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一次二路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归并：将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两个位置相邻的记录有序子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序列归并为一个记录的有序序列。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8214" y="1610013"/>
            <a:ext cx="7643786" cy="2747681"/>
            <a:chOff x="738214" y="1610013"/>
            <a:chExt cx="7643786" cy="2747681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738214" y="3817694"/>
              <a:ext cx="7620000" cy="540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有 序 序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列 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low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..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high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762000" y="2387596"/>
              <a:ext cx="3810000" cy="461665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12700">
              <a:solidFill>
                <a:srgbClr val="99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有序子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序列 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low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..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mid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72000" y="2387595"/>
              <a:ext cx="3810000" cy="46384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有序子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序列 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mid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+1..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high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429124" y="3143248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1610013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low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..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high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/>
            </a:p>
          </p:txBody>
        </p:sp>
        <p:sp>
          <p:nvSpPr>
            <p:cNvPr id="13" name="右大括号 12"/>
            <p:cNvSpPr/>
            <p:nvPr/>
          </p:nvSpPr>
          <p:spPr>
            <a:xfrm rot="16200000">
              <a:off x="4517719" y="-1554503"/>
              <a:ext cx="180000" cy="7500990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71612"/>
            <a:ext cx="7558110" cy="4717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low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mid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=low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j=mid+1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k=0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//k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下标，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((high-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)*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].key&lt;=R[j].key)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++;k++;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　　　　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R1[k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  j++;k++;   }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4" y="714356"/>
            <a:ext cx="875033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Merge()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：一次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二路归并，将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个相邻的有序子序列归并为一个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有序序列。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67" name="AutoShape 1027"/>
          <p:cNvSpPr>
            <a:spLocks noChangeArrowheads="1"/>
          </p:cNvSpPr>
          <p:nvPr/>
        </p:nvSpPr>
        <p:spPr bwMode="auto">
          <a:xfrm>
            <a:off x="6767512" y="142852"/>
            <a:ext cx="2376488" cy="936625"/>
          </a:xfrm>
          <a:prstGeom prst="wedgeEllipseCallout">
            <a:avLst>
              <a:gd name="adj1" fmla="val -77320"/>
              <a:gd name="adj2" fmla="val 32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O(high-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low+1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285720" y="142852"/>
            <a:ext cx="2890828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路归并算法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1" bldLvl="0" animBg="1"/>
      <p:bldP spid="36867" grpId="3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3" y="785794"/>
            <a:ext cx="7786742" cy="3511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&lt;=mid)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R1[k]=R[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++;k++; 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(j&lt;=high)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      R1[k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  j++;k++;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k=0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high;k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</a:t>
            </a:r>
            <a:r>
              <a:rPr kumimoji="1"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 </a:t>
            </a:r>
            <a:endParaRPr kumimoji="1" lang="en-US" altLang="zh-CN" sz="2000" b="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85790" y="1259033"/>
            <a:ext cx="8558210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MergePass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length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*length-1&lt;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*length)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长的两相邻子表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i+length-1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i+2*length-1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(i+length-1&lt;n)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余下两个子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表，后者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长度小于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i+length-1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归并这两个子表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60573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MergePass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一趟二路归并（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段长度为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length </a:t>
            </a:r>
            <a:r>
              <a:rPr kumimoji="1"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2892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7186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14810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7752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0694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4363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8657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14414" y="485776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length=2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36017" y="3107529"/>
            <a:ext cx="1643074" cy="142876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6182" y="3857628"/>
            <a:ext cx="2786082" cy="857256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848496" y="4727584"/>
            <a:ext cx="2437884" cy="1754056"/>
            <a:chOff x="2848496" y="4727584"/>
            <a:chExt cx="2437884" cy="1754056"/>
          </a:xfrm>
        </p:grpSpPr>
        <p:sp>
          <p:nvSpPr>
            <p:cNvPr id="12" name="矩形 11"/>
            <p:cNvSpPr/>
            <p:nvPr/>
          </p:nvSpPr>
          <p:spPr>
            <a:xfrm>
              <a:off x="4134380" y="4727584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48496" y="4740270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964297" y="5178751"/>
              <a:ext cx="143836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0" y="5773754"/>
              <a:ext cx="1857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两个段长度均为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length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0264" y="4714884"/>
            <a:ext cx="2152132" cy="1779456"/>
            <a:chOff x="5420264" y="4714884"/>
            <a:chExt cx="2152132" cy="1779456"/>
          </a:xfrm>
        </p:grpSpPr>
        <p:sp>
          <p:nvSpPr>
            <p:cNvPr id="14" name="矩形 13"/>
            <p:cNvSpPr/>
            <p:nvPr/>
          </p:nvSpPr>
          <p:spPr>
            <a:xfrm>
              <a:off x="6706148" y="4714884"/>
              <a:ext cx="580496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264" y="4714884"/>
              <a:ext cx="1152000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大括号 16"/>
            <p:cNvSpPr/>
            <p:nvPr/>
          </p:nvSpPr>
          <p:spPr>
            <a:xfrm rot="5400000">
              <a:off x="6535983" y="5179793"/>
              <a:ext cx="144000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3570" y="5786454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段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长度小于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length</a:t>
              </a:r>
              <a:endParaRPr lang="zh-CN" altLang="en-US" sz="20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588805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MergeSort()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路归并排序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5675324" cy="2445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(length=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1;length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n;length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=2*length)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MergePass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85852" y="3501232"/>
            <a:ext cx="1571636" cy="1461003"/>
            <a:chOff x="1285852" y="3501232"/>
            <a:chExt cx="1571636" cy="1461003"/>
          </a:xfrm>
          <a:scene3d>
            <a:camera prst="perspectiveAbove"/>
            <a:lightRig rig="threePt" dir="t"/>
          </a:scene3d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1607323" y="3964785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85852" y="4500570"/>
              <a:ext cx="157163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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log</a:t>
              </a:r>
              <a:r>
                <a:rPr lang="en-US" altLang="zh-CN" baseline="-25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2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n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趟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13788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 b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设待排序表有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记录，其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(18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说明采用归并排序方法进行排序的过程。 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92275" y="1870075"/>
            <a:ext cx="6624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u="sng" dirty="0"/>
              <a:t>18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20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34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12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6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16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1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初始：</a:t>
            </a:r>
          </a:p>
        </p:txBody>
      </p:sp>
      <p:grpSp>
        <p:nvGrpSpPr>
          <p:cNvPr id="89111" name="Group 23"/>
          <p:cNvGrpSpPr/>
          <p:nvPr/>
        </p:nvGrpSpPr>
        <p:grpSpPr bwMode="auto">
          <a:xfrm>
            <a:off x="1908175" y="2374900"/>
            <a:ext cx="5975350" cy="179388"/>
            <a:chOff x="1202" y="1496"/>
            <a:chExt cx="3764" cy="113"/>
          </a:xfrm>
        </p:grpSpPr>
        <p:sp>
          <p:nvSpPr>
            <p:cNvPr id="89093" name="AutoShape 5"/>
            <p:cNvSpPr/>
            <p:nvPr/>
          </p:nvSpPr>
          <p:spPr bwMode="auto">
            <a:xfrm rot="16200000">
              <a:off x="134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4" name="AutoShape 6"/>
            <p:cNvSpPr/>
            <p:nvPr/>
          </p:nvSpPr>
          <p:spPr bwMode="auto">
            <a:xfrm rot="16200000">
              <a:off x="216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5" name="AutoShape 7"/>
            <p:cNvSpPr/>
            <p:nvPr/>
          </p:nvSpPr>
          <p:spPr bwMode="auto">
            <a:xfrm rot="16200000">
              <a:off x="3118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AutoShape 8"/>
            <p:cNvSpPr/>
            <p:nvPr/>
          </p:nvSpPr>
          <p:spPr bwMode="auto">
            <a:xfrm rot="16200000">
              <a:off x="3934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AutoShape 9"/>
            <p:cNvSpPr/>
            <p:nvPr/>
          </p:nvSpPr>
          <p:spPr bwMode="auto">
            <a:xfrm rot="16200000">
              <a:off x="47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13" name="Group 25"/>
          <p:cNvGrpSpPr/>
          <p:nvPr/>
        </p:nvGrpSpPr>
        <p:grpSpPr bwMode="auto">
          <a:xfrm>
            <a:off x="2052638" y="3167063"/>
            <a:ext cx="4462462" cy="192087"/>
            <a:chOff x="1293" y="1995"/>
            <a:chExt cx="2811" cy="121"/>
          </a:xfrm>
        </p:grpSpPr>
        <p:sp>
          <p:nvSpPr>
            <p:cNvPr id="89099" name="AutoShape 11"/>
            <p:cNvSpPr/>
            <p:nvPr/>
          </p:nvSpPr>
          <p:spPr bwMode="auto">
            <a:xfrm rot="16200000">
              <a:off x="1758" y="1530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AutoShape 13"/>
            <p:cNvSpPr/>
            <p:nvPr/>
          </p:nvSpPr>
          <p:spPr bwMode="auto">
            <a:xfrm rot="16200000">
              <a:off x="3526" y="1538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02" name="AutoShape 14"/>
          <p:cNvSpPr/>
          <p:nvPr/>
        </p:nvSpPr>
        <p:spPr bwMode="auto">
          <a:xfrm rot="16200000">
            <a:off x="4301332" y="2321719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AutoShape 16"/>
          <p:cNvSpPr/>
          <p:nvPr/>
        </p:nvSpPr>
        <p:spPr bwMode="auto">
          <a:xfrm rot="16200000">
            <a:off x="5814219" y="3113881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908175" y="5805488"/>
            <a:ext cx="373539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上界即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9112" name="Group 24"/>
          <p:cNvGrpSpPr/>
          <p:nvPr/>
        </p:nvGrpSpPr>
        <p:grpSpPr bwMode="auto">
          <a:xfrm>
            <a:off x="250825" y="2662241"/>
            <a:ext cx="8066088" cy="509588"/>
            <a:chOff x="158" y="1677"/>
            <a:chExt cx="5081" cy="321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2     18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20      34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12      32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6     16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1      5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趟</a:t>
              </a:r>
            </a:p>
          </p:txBody>
        </p:sp>
      </p:grpSp>
      <p:grpSp>
        <p:nvGrpSpPr>
          <p:cNvPr id="89114" name="Group 26"/>
          <p:cNvGrpSpPr/>
          <p:nvPr/>
        </p:nvGrpSpPr>
        <p:grpSpPr bwMode="auto">
          <a:xfrm>
            <a:off x="250825" y="3500438"/>
            <a:ext cx="8066088" cy="487363"/>
            <a:chOff x="158" y="2205"/>
            <a:chExt cx="5081" cy="307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2     18     20      34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6       12      16   32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1      5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趟</a:t>
              </a:r>
            </a:p>
          </p:txBody>
        </p:sp>
      </p:grpSp>
      <p:grpSp>
        <p:nvGrpSpPr>
          <p:cNvPr id="89115" name="Group 27"/>
          <p:cNvGrpSpPr/>
          <p:nvPr/>
        </p:nvGrpSpPr>
        <p:grpSpPr bwMode="auto">
          <a:xfrm>
            <a:off x="250825" y="4294197"/>
            <a:ext cx="8424863" cy="474663"/>
            <a:chOff x="158" y="2705"/>
            <a:chExt cx="5307" cy="299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066" y="2705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 dirty="0">
                  <a:ea typeface="楷体" panose="02010609060101010101" pitchFamily="49" charset="-122"/>
                  <a:cs typeface="Times New Roman" panose="02020603050405020304" pitchFamily="18" charset="0"/>
                </a:rPr>
                <a:t>2     6      12      16      18     20      32   34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u="sng" dirty="0">
                  <a:ea typeface="楷体" panose="02010609060101010101" pitchFamily="49" charset="-122"/>
                  <a:cs typeface="Times New Roman" panose="02020603050405020304" pitchFamily="18" charset="0"/>
                </a:rPr>
                <a:t>1      5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58" y="271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趟</a:t>
              </a:r>
            </a:p>
          </p:txBody>
        </p:sp>
      </p:grpSp>
      <p:grpSp>
        <p:nvGrpSpPr>
          <p:cNvPr id="89116" name="Group 28"/>
          <p:cNvGrpSpPr/>
          <p:nvPr/>
        </p:nvGrpSpPr>
        <p:grpSpPr bwMode="auto">
          <a:xfrm>
            <a:off x="250825" y="5013325"/>
            <a:ext cx="8424863" cy="477838"/>
            <a:chOff x="158" y="3158"/>
            <a:chExt cx="5307" cy="301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066" y="3158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anose="02010609060101010101" pitchFamily="49" charset="-122"/>
                  <a:cs typeface="Times New Roman" panose="02020603050405020304" pitchFamily="18" charset="0"/>
                </a:rPr>
                <a:t>1      2     5        6      12      16      18     20      32   34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kumimoji="1" lang="en-US" altLang="zh-CN" u="sng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趟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bldLvl="0" animBg="1"/>
      <p:bldP spid="89104" grpId="0" bldLvl="0" animBg="1"/>
      <p:bldP spid="89106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2    18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20    34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12    32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6    16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2      18      20     34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12      18      20     34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1        2       5         6         12         16         18       20        32      34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更清楚的表示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一棵归并树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76" grpId="0" bldLvl="0" animBg="1"/>
      <p:bldP spid="82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6819918" cy="175432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每一趟归并的时间复杂度为 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总共需进行 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趟。</a:t>
            </a:r>
            <a:endParaRPr kumimoji="1" lang="en-US" altLang="zh-CN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二路归并排序</a:t>
            </a:r>
            <a:r>
              <a:rPr kumimoji="1" lang="zh-CN" altLang="en-US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的时间复杂度为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Ο(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32400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3857628"/>
            <a:ext cx="37147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所以空间复杂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Ο(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214422"/>
            <a:ext cx="7858180" cy="1714512"/>
            <a:chOff x="571472" y="1214422"/>
            <a:chExt cx="7858180" cy="1714512"/>
          </a:xfrm>
        </p:grpSpPr>
        <p:sp>
          <p:nvSpPr>
            <p:cNvPr id="13" name="矩形 12"/>
            <p:cNvSpPr/>
            <p:nvPr/>
          </p:nvSpPr>
          <p:spPr>
            <a:xfrm>
              <a:off x="7072330" y="1214422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214422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28868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1        2       5         6         12         16         18       20        32      34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>
              <a:stCxn id="14" idx="2"/>
              <a:endCxn id="15" idx="0"/>
            </p:cNvCxnSpPr>
            <p:nvPr/>
          </p:nvCxnSpPr>
          <p:spPr>
            <a:xfrm rot="16200000" flipH="1">
              <a:off x="3714744" y="1643050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2"/>
            </p:cNvCxnSpPr>
            <p:nvPr/>
          </p:nvCxnSpPr>
          <p:spPr>
            <a:xfrm rot="5400000">
              <a:off x="6715140" y="1428736"/>
              <a:ext cx="714380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596" y="21429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每一次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二路归并后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临时空间都会释放。而最后的一次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二路归并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需要全部记录参加归并：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3253087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占用临时空间为全部记录个数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7880" y="1214422"/>
            <a:ext cx="8280400" cy="20005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个记录采用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基于比较的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排序方法：</a:t>
            </a:r>
            <a:endParaRPr lang="en-US" altLang="zh-CN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最好的平均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最好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情况是排序序列正序，此时的时间复杂度为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6439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数据序列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5，4，15，10，3，2，9，6，8)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某排序方法第一趟后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的结果，该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排序算法可能是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A.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pt-BR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二路归并排序</a:t>
            </a: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C.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pt-BR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	D.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3212427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第一趟：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5，4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sz="220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15，10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3，2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9，6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 8 }</a:t>
            </a:r>
            <a:endParaRPr lang="zh-CN" altLang="en-US" sz="2200"/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相邻的两个元素都是递减的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就排序算法所用的辅助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空间而言，堆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排序、快速排序和归并排序的关系是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A.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B.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C.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D.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快速排序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4357694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堆排序、快速排序、归并排序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4926939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O(1)          O(log</a:t>
            </a:r>
            <a:r>
              <a:rPr lang="en-US" altLang="zh-CN" sz="2200" baseline="-25000" smtClean="0"/>
              <a:t>2</a:t>
            </a:r>
            <a:r>
              <a:rPr lang="en-US" altLang="zh-CN" sz="2200" i="1" smtClean="0"/>
              <a:t>n</a:t>
            </a:r>
            <a:r>
              <a:rPr lang="en-US" altLang="zh-CN" sz="2200" smtClean="0"/>
              <a:t>)         O(</a:t>
            </a:r>
            <a:r>
              <a:rPr lang="en-US" altLang="zh-CN" sz="2200" i="1" smtClean="0"/>
              <a:t>n</a:t>
            </a:r>
            <a:r>
              <a:rPr lang="en-US" altLang="zh-CN" sz="2200" smtClean="0"/>
              <a:t>)     </a:t>
            </a:r>
            <a:endParaRPr lang="zh-CN" altLang="en-US" sz="22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964513" y="4893479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394067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21239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spect="1" noChangeArrowheads="1"/>
          </p:cNvSpPr>
          <p:nvPr/>
        </p:nvSpPr>
        <p:spPr bwMode="auto">
          <a:xfrm>
            <a:off x="2916238" y="620713"/>
            <a:ext cx="1727200" cy="1079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二路归并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2124075" y="908050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136775" y="1341438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4643438" y="1125538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711372" y="1928803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spect="1" noChangeArrowheads="1"/>
          </p:cNvSpPr>
          <p:nvPr/>
        </p:nvSpPr>
        <p:spPr bwMode="auto">
          <a:xfrm>
            <a:off x="2916238" y="2928934"/>
            <a:ext cx="1800225" cy="1079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多路归并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24075" y="32162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124075" y="364965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716463" y="3433759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124075" y="34321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124075" y="38893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2111375" y="302100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42910" y="4500570"/>
            <a:ext cx="76327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dirty="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以三路归并</a:t>
            </a:r>
            <a:r>
              <a:rPr lang="zh-CN" altLang="en-US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mtClean="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例，多</a:t>
            </a:r>
            <a:r>
              <a:rPr lang="zh-CN" altLang="en-US" dirty="0">
                <a:solidFill>
                  <a:srgbClr val="1000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路归并算法设计有哪些难点？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3372" y="207167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推广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28662" y="500042"/>
            <a:ext cx="478634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路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归并和二路归并的时间比较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1357298"/>
            <a:ext cx="514353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归并的时间复杂度为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18151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/log</a:t>
            </a:r>
            <a:r>
              <a:rPr lang="en-US" altLang="zh-CN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=O(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00364" y="314324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同一个级别！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000496" y="2714620"/>
            <a:ext cx="142876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/>
      <p:bldP spid="17" grpId="0"/>
      <p:bldP spid="18" grpId="0" bldLvl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69978" y="2165352"/>
            <a:ext cx="4464050" cy="1549400"/>
            <a:chOff x="1227168" y="4594244"/>
            <a:chExt cx="4464050" cy="1549400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个位</a:t>
              </a:r>
            </a:p>
          </p:txBody>
        </p:sp>
        <p:sp>
          <p:nvSpPr>
            <p:cNvPr id="41992" name="Freeform 8"/>
            <p:cNvSpPr/>
            <p:nvPr/>
          </p:nvSpPr>
          <p:spPr bwMode="auto">
            <a:xfrm>
              <a:off x="2295555" y="5245119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Freeform 10"/>
            <p:cNvSpPr/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/>
                <a:t>r</a:t>
              </a:r>
              <a:r>
                <a:rPr lang="en-US" altLang="zh-CN" sz="2000"/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5295532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基数排序（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radix sort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14285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：对于二进制数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，对于十进制数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85720" y="3786190"/>
            <a:ext cx="7636243" cy="2428892"/>
            <a:chOff x="285720" y="3786190"/>
            <a:chExt cx="7636243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记录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关键字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].key </a:t>
              </a:r>
              <a:r>
                <a:rPr kumimoji="1" lang="en-US" altLang="zh-CN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 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800" i="1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800" i="1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r>
                <a:rPr kumimoji="1" lang="en-US" altLang="zh-CN" sz="28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i="1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8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429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位数字或字符组成</a:t>
              </a:r>
              <a:endPara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每一位的值都在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范围内，其中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称为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基数</a:t>
              </a:r>
              <a:endPara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214942" y="3929066"/>
              <a:ext cx="214314" cy="207170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6116" y="37861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一般地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143240" y="4714884"/>
              <a:ext cx="1071570" cy="5715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65111" y="521495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最高位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5143512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最低位</a:t>
              </a:r>
              <a:endParaRPr lang="zh-CN" altLang="en-US" sz="200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357950" y="4714884"/>
              <a:ext cx="1143008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23850" y="1214422"/>
            <a:ext cx="817724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54000" rIns="126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基数排序有两种：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最低位优先（</a:t>
            </a:r>
            <a:r>
              <a:rPr kumimoji="1" lang="en-US" altLang="zh-CN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LSD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最高位优先（</a:t>
            </a:r>
            <a:r>
              <a:rPr kumimoji="1" lang="en-US" altLang="zh-CN" dirty="0" err="1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MSD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、基数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排序的分类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2071678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个位</a:t>
              </a: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3857628"/>
            <a:ext cx="4572032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最低位优先：从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个位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百位</a:t>
            </a:r>
            <a:endParaRPr kumimoji="1" lang="en-US" altLang="zh-CN" sz="22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最高位优先：从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百位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个位</a:t>
            </a:r>
            <a:endParaRPr lang="zh-CN" altLang="en-US" sz="2200" dirty="0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143512"/>
            <a:ext cx="8143932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    选择哪种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基数排序，需要根据数据的特点来定。例如，对整数序列递增排序，选择</a:t>
            </a:r>
            <a:r>
              <a:rPr kumimoji="1" lang="zh-CN" altLang="en-US" smtClean="0">
                <a:solidFill>
                  <a:srgbClr val="F92D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最低位优先，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越重要的位越在后面排序。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9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4957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最低位优先排序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，依次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做一次“分配”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“收集”（使用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个队列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）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开始时，把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各个队列置成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空队列，然后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依次考察线性表中的每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一个结点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），如果</a:t>
            </a:r>
            <a:r>
              <a:rPr kumimoji="1"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 i="1" baseline="-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i="1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1"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 i="1" baseline="-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放进</a:t>
            </a:r>
            <a:r>
              <a:rPr kumimoji="1" lang="en-US" altLang="zh-CN" sz="22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队列中。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i="1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200" baseline="-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顺序把各个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中的结点首尾相接，得到新的结点序列，从而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组成新的线性表。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由于数据需要放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入队列，又要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从队列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取出来，需要大量元素移动。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排序数据和队列均采用链表存储更好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个队列，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为队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尾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4071966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个位</a:t>
            </a:r>
            <a:endParaRPr kumimoji="1" lang="zh-CN" altLang="en-US" b="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2194832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3108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762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487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069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795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142976" y="2428868"/>
            <a:ext cx="4198812" cy="2143140"/>
            <a:chOff x="1142976" y="2571744"/>
            <a:chExt cx="4198812" cy="2143140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143000" y="257174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[0]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93103" y="257174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[0]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142976" y="3142288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[7]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293103" y="3142288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[7]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42976" y="364331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[8]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293103" y="364331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[8]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142976" y="4142420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 smtClean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[9]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293103" y="4142420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 smtClean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 smtClean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 smtClean="0">
                  <a:solidFill>
                    <a:srgbClr val="006666"/>
                  </a:solidFill>
                </a:rPr>
                <a:t>[9]</a:t>
              </a:r>
              <a:endParaRPr kumimoji="1" lang="en-US" altLang="zh-CN" dirty="0">
                <a:solidFill>
                  <a:srgbClr val="006666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1736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7554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1736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7554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598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324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00496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57752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7226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2952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885828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369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367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167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239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237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138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230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139)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240" y="478632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分配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时是按一个一个元素进行的</a:t>
            </a:r>
            <a:endParaRPr lang="zh-CN" altLang="en-US" sz="2000" smtClean="0"/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收集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时是按一个一个队列进行的</a:t>
            </a:r>
            <a:endParaRPr lang="zh-CN" altLang="en-US" sz="20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ldLvl="0" animBg="1"/>
      <p:bldP spid="79876" grpId="0" bldLvl="0" animBg="1"/>
      <p:bldP spid="79877" grpId="0" bldLvl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分配：按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拾位</a:t>
            </a:r>
            <a:endParaRPr kumimoji="1" lang="zh-CN" altLang="en-US" b="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143248"/>
            <a:ext cx="219483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80835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[3]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 smtClean="0">
                <a:solidFill>
                  <a:srgbClr val="006666"/>
                </a:solidFill>
              </a:rPr>
              <a:t>f</a:t>
            </a:r>
            <a:r>
              <a:rPr kumimoji="1" lang="en-US" altLang="zh-CN" dirty="0" smtClean="0">
                <a:solidFill>
                  <a:srgbClr val="006666"/>
                </a:solidFill>
              </a:rPr>
              <a:t>[6]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835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6666"/>
                </a:solidFill>
              </a:rPr>
              <a:t>← </a:t>
            </a:r>
            <a:r>
              <a:rPr kumimoji="1" lang="en-US" altLang="zh-CN" i="1" dirty="0" smtClean="0">
                <a:solidFill>
                  <a:srgbClr val="006666"/>
                </a:solidFill>
              </a:rPr>
              <a:t>r</a:t>
            </a:r>
            <a:r>
              <a:rPr kumimoji="1" lang="en-US" altLang="zh-CN" dirty="0" smtClean="0">
                <a:solidFill>
                  <a:srgbClr val="006666"/>
                </a:solidFill>
              </a:rPr>
              <a:t>[6]</a:t>
            </a:r>
            <a:endParaRPr kumimoji="1" lang="en-US" altLang="zh-CN" dirty="0">
              <a:solidFill>
                <a:srgbClr val="0066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28926" y="500063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趟排序完毕</a:t>
            </a:r>
            <a:endParaRPr lang="zh-CN" altLang="en-US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3174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186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78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621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9084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67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19534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40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91302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1999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t>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7905</Words>
  <Application>Microsoft Office PowerPoint</Application>
  <PresentationFormat>全屏显示(4:3)</PresentationFormat>
  <Paragraphs>1803</Paragraphs>
  <Slides>142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142</vt:i4>
      </vt:variant>
    </vt:vector>
  </HeadingPairs>
  <TitlesOfParts>
    <vt:vector size="15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PC1</cp:lastModifiedBy>
  <cp:revision>440</cp:revision>
  <dcterms:created xsi:type="dcterms:W3CDTF">2004-11-02T05:48:00Z</dcterms:created>
  <dcterms:modified xsi:type="dcterms:W3CDTF">2022-04-27T07:35:44Z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