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05" r:id="rId2"/>
    <p:sldId id="328" r:id="rId3"/>
    <p:sldId id="258" r:id="rId4"/>
    <p:sldId id="329" r:id="rId5"/>
    <p:sldId id="331" r:id="rId6"/>
    <p:sldId id="337" r:id="rId7"/>
    <p:sldId id="333" r:id="rId8"/>
    <p:sldId id="334" r:id="rId9"/>
    <p:sldId id="336" r:id="rId10"/>
    <p:sldId id="335" r:id="rId11"/>
    <p:sldId id="332" r:id="rId12"/>
    <p:sldId id="306" r:id="rId13"/>
    <p:sldId id="338" r:id="rId14"/>
    <p:sldId id="316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CC"/>
    <a:srgbClr val="FF00FF"/>
    <a:srgbClr val="9900FF"/>
    <a:srgbClr val="B2B2B2"/>
    <a:srgbClr val="CC00CC"/>
    <a:srgbClr val="FF3300"/>
    <a:srgbClr val="000000"/>
    <a:srgbClr val="33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7" autoAdjust="0"/>
    <p:restoredTop sz="94751" autoAdjust="0"/>
  </p:normalViewPr>
  <p:slideViewPr>
    <p:cSldViewPr>
      <p:cViewPr varScale="1">
        <p:scale>
          <a:sx n="47" d="100"/>
          <a:sy n="47" d="100"/>
        </p:scale>
        <p:origin x="54" y="426"/>
      </p:cViewPr>
      <p:guideLst>
        <p:guide orient="horz" pos="2146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79D1B-83DE-4482-8BA3-4C80E5279E6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55F80-55A8-47BF-AEDC-07F2734BB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78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E734A-F49F-4F2A-943A-DB33FAE4DD65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88EFC-4BD6-460E-944F-05A8CF8E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4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8EFC-4BD6-460E-944F-05A8CF8E45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3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8C1A40-83A1-49D1-BF1B-B3BEC23E6C99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0264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79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9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53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04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381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4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9FBE-3C13-4768-9A1D-D07D7F96CF7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A313-D029-45D1-9808-BDC5615D430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79E2-68D7-4FD5-9D5D-0C02E9E3F9D5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87014-2176-4A74-80E0-101332793E1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0C66-E904-4A17-9311-6BE11B34DD5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54A6-AFA4-4B34-99FE-B6F28A2C445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52AAB-D8A9-46DA-8938-8246009EF31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243C-1512-4FFB-B0AC-4131719F0AC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1B62B3A-2870-408C-9F18-2C674C90AA9B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882B-E55D-46CF-B705-7AC09DC3D80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6EC09-65E8-4201-AD3C-E62E83BBECA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714612" y="2558473"/>
            <a:ext cx="3854499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11.1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外排序概述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71736" y="1201151"/>
            <a:ext cx="4114800" cy="6413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1000E4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3600" dirty="0" smtClean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11</a:t>
            </a:r>
            <a:r>
              <a:rPr kumimoji="1" lang="zh-CN" altLang="en-US" sz="3600" dirty="0" smtClean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  外 排 </a:t>
            </a:r>
            <a:r>
              <a:rPr kumimoji="1" lang="zh-CN" altLang="en-US" sz="3600" dirty="0">
                <a:solidFill>
                  <a:srgbClr val="F92D3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序</a:t>
            </a:r>
            <a:endParaRPr kumimoji="1" lang="zh-CN" altLang="en-US" sz="3600" b="0" dirty="0">
              <a:solidFill>
                <a:srgbClr val="F92D37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 Box 8" descr="蓝色面巾纸"/>
          <p:cNvSpPr txBox="1">
            <a:spLocks noChangeArrowheads="1"/>
          </p:cNvSpPr>
          <p:nvPr/>
        </p:nvSpPr>
        <p:spPr bwMode="auto">
          <a:xfrm>
            <a:off x="2714612" y="3630043"/>
            <a:ext cx="3786214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 11.2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磁盘排序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620" y="267170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zh-CN" altLang="en-US" sz="200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64305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2428868"/>
            <a:ext cx="1285884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abc1234.dat</a:t>
            </a:r>
          </a:p>
          <a:p>
            <a:r>
              <a:rPr lang="en-US" altLang="zh-CN" sz="18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abc5.dat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92880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29322" y="2000240"/>
            <a:ext cx="307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abc.dat</a:t>
            </a:r>
            <a:r>
              <a:rPr lang="zh-CN" altLang="en-US" sz="2000" smtClean="0">
                <a:solidFill>
                  <a:srgbClr val="3333CC"/>
                </a:solidFill>
              </a:rPr>
              <a:t>：  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2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endParaRPr lang="en-US" altLang="zh-CN" sz="2000" smtClean="0">
              <a:solidFill>
                <a:srgbClr val="3333CC"/>
              </a:solidFill>
            </a:endParaRPr>
          </a:p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       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214311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2844" y="928670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abc1234.dat</a:t>
            </a:r>
            <a:r>
              <a:rPr lang="zh-CN" altLang="en-US" sz="2000" smtClean="0">
                <a:solidFill>
                  <a:srgbClr val="3333CC"/>
                </a:solidFill>
              </a:rPr>
              <a:t>：  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endParaRPr lang="en-US" altLang="zh-CN" sz="2000" smtClean="0">
              <a:solidFill>
                <a:srgbClr val="3333CC"/>
              </a:solidFill>
            </a:endParaRPr>
          </a:p>
          <a:p>
            <a:pPr marL="457200" indent="-457200" algn="l"/>
            <a:r>
              <a:rPr lang="en-US" altLang="zh-CN" sz="2000" smtClean="0">
                <a:solidFill>
                  <a:srgbClr val="3333CC"/>
                </a:solidFill>
              </a:rPr>
              <a:t>                      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abc5.dat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2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归并过程对应的归并树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00166" y="785794"/>
            <a:ext cx="7500990" cy="4071966"/>
            <a:chOff x="642910" y="785794"/>
            <a:chExt cx="7572428" cy="4186324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71434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abc1.dat</a:t>
              </a:r>
              <a:endParaRPr lang="zh-CN" altLang="en-US" sz="2000"/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285984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abc2.dat</a:t>
              </a:r>
              <a:endParaRPr lang="zh-CN" altLang="en-US" sz="2000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142976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0166" y="202875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/>
                <a:t>abc12.dat</a:t>
              </a:r>
              <a:endParaRPr lang="zh-CN" altLang="en-US" sz="1800"/>
            </a:p>
          </p:txBody>
        </p:sp>
        <p:cxnSp>
          <p:nvCxnSpPr>
            <p:cNvPr id="13" name="直接连接符 12"/>
            <p:cNvCxnSpPr>
              <a:stCxn id="4" idx="2"/>
            </p:cNvCxnSpPr>
            <p:nvPr/>
          </p:nvCxnSpPr>
          <p:spPr>
            <a:xfrm rot="16200000" flipH="1">
              <a:off x="1089397" y="1946661"/>
              <a:ext cx="642944" cy="32147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</p:cNvCxnSpPr>
            <p:nvPr/>
          </p:nvCxnSpPr>
          <p:spPr>
            <a:xfrm rot="5400000">
              <a:off x="2375281" y="1982382"/>
              <a:ext cx="642944" cy="25003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 bwMode="auto">
            <a:xfrm>
              <a:off x="4000496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abc3.dat</a:t>
              </a:r>
              <a:endParaRPr lang="zh-CN" altLang="en-US" sz="2000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5572132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0694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abc4.dat</a:t>
              </a:r>
              <a:endParaRPr lang="zh-CN" altLang="en-US" sz="2000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4429124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6314" y="202875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/>
                <a:t>abc34.dat</a:t>
              </a:r>
              <a:endParaRPr lang="zh-CN" altLang="en-US" sz="1800"/>
            </a:p>
          </p:txBody>
        </p:sp>
        <p:cxnSp>
          <p:nvCxnSpPr>
            <p:cNvPr id="24" name="直接连接符 23"/>
            <p:cNvCxnSpPr>
              <a:stCxn id="18" idx="2"/>
            </p:cNvCxnSpPr>
            <p:nvPr/>
          </p:nvCxnSpPr>
          <p:spPr>
            <a:xfrm rot="16200000" flipH="1">
              <a:off x="4375545" y="1946661"/>
              <a:ext cx="642944" cy="32147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0" idx="2"/>
            </p:cNvCxnSpPr>
            <p:nvPr/>
          </p:nvCxnSpPr>
          <p:spPr>
            <a:xfrm rot="5400000">
              <a:off x="5661429" y="1982382"/>
              <a:ext cx="642944" cy="25003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圆角矩形 25"/>
            <p:cNvSpPr/>
            <p:nvPr/>
          </p:nvSpPr>
          <p:spPr bwMode="auto">
            <a:xfrm>
              <a:off x="2000232" y="3400482"/>
              <a:ext cx="3643338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678" y="3000372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/>
                <a:t>abc1234.dat</a:t>
              </a:r>
              <a:endParaRPr lang="zh-CN" altLang="en-US" sz="1800"/>
            </a:p>
          </p:txBody>
        </p:sp>
        <p:cxnSp>
          <p:nvCxnSpPr>
            <p:cNvPr id="28" name="直接连接符 27"/>
            <p:cNvCxnSpPr/>
            <p:nvPr/>
          </p:nvCxnSpPr>
          <p:spPr>
            <a:xfrm rot="16200000" flipH="1">
              <a:off x="2018092" y="3018231"/>
              <a:ext cx="500067" cy="321474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5036347" y="3036093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 bwMode="auto">
            <a:xfrm>
              <a:off x="3286116" y="4472052"/>
              <a:ext cx="4071966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72066" y="407194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/>
                <a:t>abc.dat</a:t>
              </a:r>
              <a:endParaRPr lang="zh-CN" altLang="en-US" sz="1800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6200000" flipH="1">
              <a:off x="3554008" y="4054081"/>
              <a:ext cx="571505" cy="32147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4" idx="2"/>
            </p:cNvCxnSpPr>
            <p:nvPr/>
          </p:nvCxnSpPr>
          <p:spPr>
            <a:xfrm rot="5400000">
              <a:off x="5840025" y="2661042"/>
              <a:ext cx="2714644" cy="96441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 bwMode="auto">
            <a:xfrm>
              <a:off x="714376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2330" y="78579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/>
                <a:t>abc5.dat</a:t>
              </a:r>
              <a:endParaRPr lang="zh-CN" altLang="en-US" sz="200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5720" y="4857760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归并过程</a:t>
            </a:r>
            <a:r>
              <a:rPr lang="zh-CN" altLang="en-US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的性能：</a:t>
            </a:r>
            <a:endParaRPr lang="zh-CN" altLang="en-US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5357826"/>
            <a:ext cx="5357850" cy="10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记录</a:t>
            </a:r>
            <a:r>
              <a:rPr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读写次数。</a:t>
            </a:r>
            <a:endParaRPr lang="en-US" altLang="zh-CN" sz="2200" smtClean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内存中归并时需要关键字比较次数。</a:t>
            </a:r>
            <a:endParaRPr lang="zh-CN" altLang="en-US" sz="220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-32" y="2071678"/>
            <a:ext cx="2143140" cy="1478173"/>
            <a:chOff x="-32" y="2071678"/>
            <a:chExt cx="2143140" cy="1478173"/>
          </a:xfrm>
        </p:grpSpPr>
        <p:sp>
          <p:nvSpPr>
            <p:cNvPr id="44" name="TextBox 43"/>
            <p:cNvSpPr txBox="1"/>
            <p:nvPr/>
          </p:nvSpPr>
          <p:spPr>
            <a:xfrm>
              <a:off x="-32" y="2226412"/>
              <a:ext cx="17859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abc1.dat</a:t>
              </a:r>
              <a:r>
                <a:rPr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中每个记录读一次写一次（写入</a:t>
              </a:r>
              <a:r>
                <a:rPr lang="en-US" altLang="zh-CN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abc12.dat</a:t>
              </a:r>
              <a:r>
                <a:rPr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20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607323" y="2107397"/>
              <a:ext cx="571504" cy="500066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00034" y="1428736"/>
            <a:ext cx="4786346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外存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设备大体上可分为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两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类：</a:t>
            </a:r>
            <a:endParaRPr kumimoji="1"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857232"/>
            <a:ext cx="60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外排序方法与各种外存设备的特征有关。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910" y="2071678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顺序存取设备，例如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磁带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直接存取设备，例如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磁盘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。后面主要介绍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磁盘排序。</a:t>
            </a: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642918"/>
            <a:ext cx="8286808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kumimoji="1"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外排序为什么不能直接采用前面介绍的基本内排序方法，如快速排序方法？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28596" y="1285860"/>
            <a:ext cx="2519363" cy="4572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磁盘排序过程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128588" y="2960688"/>
            <a:ext cx="1116012" cy="720725"/>
          </a:xfrm>
          <a:prstGeom prst="can">
            <a:avLst>
              <a:gd name="adj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Fin</a:t>
            </a:r>
            <a:r>
              <a:rPr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</a:p>
        </p:txBody>
      </p:sp>
      <p:grpSp>
        <p:nvGrpSpPr>
          <p:cNvPr id="6184" name="Group 40"/>
          <p:cNvGrpSpPr/>
          <p:nvPr/>
        </p:nvGrpSpPr>
        <p:grpSpPr bwMode="auto">
          <a:xfrm>
            <a:off x="1258888" y="2960688"/>
            <a:ext cx="1620837" cy="863600"/>
            <a:chOff x="793" y="1865"/>
            <a:chExt cx="1021" cy="544"/>
          </a:xfrm>
        </p:grpSpPr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202" y="1865"/>
              <a:ext cx="612" cy="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内存</a:t>
              </a:r>
            </a:p>
          </p:txBody>
        </p:sp>
        <p:grpSp>
          <p:nvGrpSpPr>
            <p:cNvPr id="6182" name="Group 38"/>
            <p:cNvGrpSpPr/>
            <p:nvPr/>
          </p:nvGrpSpPr>
          <p:grpSpPr bwMode="auto">
            <a:xfrm>
              <a:off x="793" y="1865"/>
              <a:ext cx="409" cy="272"/>
              <a:chOff x="793" y="1865"/>
              <a:chExt cx="409" cy="272"/>
            </a:xfrm>
          </p:grpSpPr>
          <p:sp>
            <p:nvSpPr>
              <p:cNvPr id="6157" name="Line 13"/>
              <p:cNvSpPr>
                <a:spLocks noChangeShapeType="1"/>
              </p:cNvSpPr>
              <p:nvPr/>
            </p:nvSpPr>
            <p:spPr bwMode="auto">
              <a:xfrm>
                <a:off x="793" y="2137"/>
                <a:ext cx="409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9" name="Text Box 15"/>
              <p:cNvSpPr txBox="1">
                <a:spLocks noChangeArrowheads="1"/>
              </p:cNvSpPr>
              <p:nvPr/>
            </p:nvSpPr>
            <p:spPr bwMode="auto">
              <a:xfrm>
                <a:off x="847" y="1865"/>
                <a:ext cx="272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读</a:t>
                </a:r>
              </a:p>
            </p:txBody>
          </p:sp>
        </p:grpSp>
      </p:grpSp>
      <p:grpSp>
        <p:nvGrpSpPr>
          <p:cNvPr id="6187" name="Group 43"/>
          <p:cNvGrpSpPr/>
          <p:nvPr/>
        </p:nvGrpSpPr>
        <p:grpSpPr bwMode="auto">
          <a:xfrm>
            <a:off x="6729413" y="2960688"/>
            <a:ext cx="1765300" cy="792162"/>
            <a:chOff x="4239" y="1865"/>
            <a:chExt cx="1112" cy="499"/>
          </a:xfrm>
        </p:grpSpPr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4239" y="2137"/>
              <a:ext cx="409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4293" y="1865"/>
              <a:ext cx="272" cy="19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写</a:t>
              </a:r>
            </a:p>
          </p:txBody>
        </p:sp>
        <p:sp>
          <p:nvSpPr>
            <p:cNvPr id="6170" name="AutoShape 26"/>
            <p:cNvSpPr>
              <a:spLocks noChangeArrowheads="1"/>
            </p:cNvSpPr>
            <p:nvPr/>
          </p:nvSpPr>
          <p:spPr bwMode="auto">
            <a:xfrm>
              <a:off x="4648" y="1910"/>
              <a:ext cx="703" cy="454"/>
            </a:xfrm>
            <a:prstGeom prst="can">
              <a:avLst>
                <a:gd name="adj" fmla="val 25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Fout</a:t>
              </a:r>
              <a:r>
                <a:rPr lang="zh-CN" altLang="en-US" sz="200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文件</a:t>
              </a:r>
            </a:p>
          </p:txBody>
        </p:sp>
      </p:grpSp>
      <p:grpSp>
        <p:nvGrpSpPr>
          <p:cNvPr id="6185" name="Group 41"/>
          <p:cNvGrpSpPr/>
          <p:nvPr/>
        </p:nvGrpSpPr>
        <p:grpSpPr bwMode="auto">
          <a:xfrm>
            <a:off x="2855913" y="1952625"/>
            <a:ext cx="1966912" cy="2879725"/>
            <a:chOff x="1799" y="1230"/>
            <a:chExt cx="1239" cy="1814"/>
          </a:xfrm>
        </p:grpSpPr>
        <p:sp>
          <p:nvSpPr>
            <p:cNvPr id="6160" name="AutoShape 16"/>
            <p:cNvSpPr>
              <a:spLocks noChangeArrowheads="1"/>
            </p:cNvSpPr>
            <p:nvPr/>
          </p:nvSpPr>
          <p:spPr bwMode="auto">
            <a:xfrm>
              <a:off x="2335" y="1230"/>
              <a:ext cx="703" cy="454"/>
            </a:xfrm>
            <a:prstGeom prst="can">
              <a:avLst>
                <a:gd name="adj" fmla="val 25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6161" name="AutoShape 17"/>
            <p:cNvSpPr>
              <a:spLocks noChangeArrowheads="1"/>
            </p:cNvSpPr>
            <p:nvPr/>
          </p:nvSpPr>
          <p:spPr bwMode="auto">
            <a:xfrm>
              <a:off x="2335" y="1774"/>
              <a:ext cx="703" cy="454"/>
            </a:xfrm>
            <a:prstGeom prst="can">
              <a:avLst>
                <a:gd name="adj" fmla="val 25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6162" name="AutoShape 18"/>
            <p:cNvSpPr>
              <a:spLocks noChangeArrowheads="1"/>
            </p:cNvSpPr>
            <p:nvPr/>
          </p:nvSpPr>
          <p:spPr bwMode="auto">
            <a:xfrm>
              <a:off x="2335" y="2590"/>
              <a:ext cx="703" cy="454"/>
            </a:xfrm>
            <a:prstGeom prst="can">
              <a:avLst>
                <a:gd name="adj" fmla="val 25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00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2380" y="2308"/>
              <a:ext cx="409" cy="19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6183" name="Group 39"/>
            <p:cNvGrpSpPr/>
            <p:nvPr/>
          </p:nvGrpSpPr>
          <p:grpSpPr bwMode="auto">
            <a:xfrm>
              <a:off x="1799" y="1496"/>
              <a:ext cx="544" cy="1254"/>
              <a:chOff x="1799" y="1496"/>
              <a:chExt cx="544" cy="1254"/>
            </a:xfrm>
          </p:grpSpPr>
          <p:sp>
            <p:nvSpPr>
              <p:cNvPr id="6172" name="Text Box 28"/>
              <p:cNvSpPr txBox="1">
                <a:spLocks noChangeArrowheads="1"/>
              </p:cNvSpPr>
              <p:nvPr/>
            </p:nvSpPr>
            <p:spPr bwMode="auto">
              <a:xfrm>
                <a:off x="1837" y="1547"/>
                <a:ext cx="272" cy="1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写</a:t>
                </a:r>
              </a:p>
            </p:txBody>
          </p:sp>
          <p:sp>
            <p:nvSpPr>
              <p:cNvPr id="6163" name="Freeform 19"/>
              <p:cNvSpPr/>
              <p:nvPr/>
            </p:nvSpPr>
            <p:spPr bwMode="auto">
              <a:xfrm>
                <a:off x="1799" y="1496"/>
                <a:ext cx="537" cy="481"/>
              </a:xfrm>
              <a:custGeom>
                <a:avLst/>
                <a:gdLst/>
                <a:ahLst/>
                <a:cxnLst>
                  <a:cxn ang="0">
                    <a:pos x="0" y="481"/>
                  </a:cxn>
                  <a:cxn ang="0">
                    <a:pos x="537" y="0"/>
                  </a:cxn>
                </a:cxnLst>
                <a:rect l="0" t="0" r="r" b="b"/>
                <a:pathLst>
                  <a:path w="537" h="481">
                    <a:moveTo>
                      <a:pt x="0" y="481"/>
                    </a:moveTo>
                    <a:lnTo>
                      <a:pt x="537" y="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4" name="Freeform 20"/>
              <p:cNvSpPr/>
              <p:nvPr/>
            </p:nvSpPr>
            <p:spPr bwMode="auto">
              <a:xfrm>
                <a:off x="1799" y="2040"/>
                <a:ext cx="529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529" y="0"/>
                  </a:cxn>
                </a:cxnLst>
                <a:rect l="0" t="0" r="r" b="b"/>
                <a:pathLst>
                  <a:path w="529" h="95">
                    <a:moveTo>
                      <a:pt x="0" y="95"/>
                    </a:moveTo>
                    <a:lnTo>
                      <a:pt x="529" y="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Freeform 21"/>
              <p:cNvSpPr/>
              <p:nvPr/>
            </p:nvSpPr>
            <p:spPr bwMode="auto">
              <a:xfrm>
                <a:off x="1799" y="2293"/>
                <a:ext cx="544" cy="4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4" y="457"/>
                  </a:cxn>
                </a:cxnLst>
                <a:rect l="0" t="0" r="r" b="b"/>
                <a:pathLst>
                  <a:path w="544" h="457">
                    <a:moveTo>
                      <a:pt x="0" y="0"/>
                    </a:moveTo>
                    <a:lnTo>
                      <a:pt x="544" y="457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29"/>
              <p:cNvSpPr txBox="1">
                <a:spLocks noChangeArrowheads="1"/>
              </p:cNvSpPr>
              <p:nvPr/>
            </p:nvSpPr>
            <p:spPr bwMode="auto">
              <a:xfrm>
                <a:off x="1973" y="1854"/>
                <a:ext cx="272" cy="1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写</a:t>
                </a:r>
              </a:p>
            </p:txBody>
          </p:sp>
          <p:sp>
            <p:nvSpPr>
              <p:cNvPr id="6174" name="Text Box 30"/>
              <p:cNvSpPr txBox="1">
                <a:spLocks noChangeArrowheads="1"/>
              </p:cNvSpPr>
              <p:nvPr/>
            </p:nvSpPr>
            <p:spPr bwMode="auto">
              <a:xfrm>
                <a:off x="2018" y="2308"/>
                <a:ext cx="272" cy="1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3333CC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写</a:t>
                </a:r>
              </a:p>
            </p:txBody>
          </p:sp>
        </p:grpSp>
      </p:grpSp>
      <p:grpSp>
        <p:nvGrpSpPr>
          <p:cNvPr id="6186" name="Group 42"/>
          <p:cNvGrpSpPr/>
          <p:nvPr/>
        </p:nvGrpSpPr>
        <p:grpSpPr bwMode="auto">
          <a:xfrm>
            <a:off x="4786313" y="2312988"/>
            <a:ext cx="1979612" cy="2159000"/>
            <a:chOff x="3015" y="1457"/>
            <a:chExt cx="1247" cy="1360"/>
          </a:xfrm>
        </p:grpSpPr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3650" y="1865"/>
              <a:ext cx="612" cy="54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内存</a:t>
              </a:r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3015" y="1457"/>
              <a:ext cx="635" cy="499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3016" y="2046"/>
              <a:ext cx="635" cy="46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 flipV="1">
              <a:off x="3016" y="2318"/>
              <a:ext cx="635" cy="499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3288" y="1502"/>
              <a:ext cx="272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读</a:t>
              </a:r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3198" y="1865"/>
              <a:ext cx="272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读</a:t>
              </a:r>
            </a:p>
          </p:txBody>
        </p:sp>
        <p:sp>
          <p:nvSpPr>
            <p:cNvPr id="6179" name="Text Box 35"/>
            <p:cNvSpPr txBox="1">
              <a:spLocks noChangeArrowheads="1"/>
            </p:cNvSpPr>
            <p:nvPr/>
          </p:nvSpPr>
          <p:spPr bwMode="auto">
            <a:xfrm>
              <a:off x="3152" y="2353"/>
              <a:ext cx="272" cy="192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读</a:t>
              </a:r>
            </a:p>
          </p:txBody>
        </p:sp>
      </p:grpSp>
      <p:grpSp>
        <p:nvGrpSpPr>
          <p:cNvPr id="6189" name="Group 45"/>
          <p:cNvGrpSpPr/>
          <p:nvPr/>
        </p:nvGrpSpPr>
        <p:grpSpPr bwMode="auto">
          <a:xfrm>
            <a:off x="468313" y="4976813"/>
            <a:ext cx="7775575" cy="806450"/>
            <a:chOff x="295" y="3135"/>
            <a:chExt cx="4898" cy="508"/>
          </a:xfrm>
        </p:grpSpPr>
        <p:sp>
          <p:nvSpPr>
            <p:cNvPr id="6153" name="AutoShape 9"/>
            <p:cNvSpPr/>
            <p:nvPr/>
          </p:nvSpPr>
          <p:spPr bwMode="auto">
            <a:xfrm rot="5400000">
              <a:off x="1406" y="2024"/>
              <a:ext cx="91" cy="2313"/>
            </a:xfrm>
            <a:prstGeom prst="rightBrace">
              <a:avLst>
                <a:gd name="adj1" fmla="val 21181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567" y="3316"/>
              <a:ext cx="1859" cy="327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 2" pitchFamily="18" charset="2"/>
                </a:rPr>
                <a:t></a:t>
              </a:r>
              <a:r>
                <a:rPr lang="en-US" altLang="zh-CN" sz="28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生成若干初始归并段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3061" y="3330"/>
              <a:ext cx="1905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 2" pitchFamily="18" charset="2"/>
                </a:rPr>
                <a:t></a:t>
              </a:r>
              <a:r>
                <a:rPr lang="en-US" altLang="zh-CN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归并成一个有序文件</a:t>
              </a:r>
            </a:p>
          </p:txBody>
        </p:sp>
        <p:sp>
          <p:nvSpPr>
            <p:cNvPr id="6180" name="AutoShape 36"/>
            <p:cNvSpPr/>
            <p:nvPr/>
          </p:nvSpPr>
          <p:spPr bwMode="auto">
            <a:xfrm rot="5400000">
              <a:off x="3991" y="2037"/>
              <a:ext cx="91" cy="2313"/>
            </a:xfrm>
            <a:prstGeom prst="rightBrace">
              <a:avLst>
                <a:gd name="adj1" fmla="val 21181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" name="Text Box 8" descr="蓝色面巾纸"/>
          <p:cNvSpPr txBox="1">
            <a:spLocks noChangeArrowheads="1"/>
          </p:cNvSpPr>
          <p:nvPr/>
        </p:nvSpPr>
        <p:spPr bwMode="auto">
          <a:xfrm>
            <a:off x="3143240" y="428604"/>
            <a:ext cx="2984500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11.2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磁盘排序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50825" y="981075"/>
            <a:ext cx="8642350" cy="219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设有一个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Fin.dat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，内含</a:t>
            </a:r>
            <a:r>
              <a:rPr kumimoji="1"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4500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个记录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4500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，现在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要对该文件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排序，结果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放在</a:t>
            </a:r>
            <a:r>
              <a:rPr kumimoji="1" lang="en-US" altLang="zh-CN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Fout.dat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文件中。可占用的内存空间至多只能对</a:t>
            </a:r>
            <a:r>
              <a:rPr kumimoji="1"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750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个记录进行排序。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Fin.dat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文件放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磁盘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上。假设每个记录占用一个物理块。</a:t>
            </a:r>
            <a:endParaRPr kumimoji="1"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39750" y="260350"/>
            <a:ext cx="3527425" cy="457200"/>
          </a:xfrm>
          <a:prstGeom prst="rect">
            <a:avLst/>
          </a:prstGeom>
          <a:solidFill>
            <a:srgbClr val="9900FF"/>
          </a:solidFill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磁盘排序</a:t>
            </a:r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示例演示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4291" name="Group 19"/>
          <p:cNvGrpSpPr/>
          <p:nvPr/>
        </p:nvGrpSpPr>
        <p:grpSpPr bwMode="auto">
          <a:xfrm>
            <a:off x="2857488" y="4214818"/>
            <a:ext cx="2895600" cy="1008062"/>
            <a:chOff x="1813" y="2659"/>
            <a:chExt cx="1824" cy="635"/>
          </a:xfrm>
        </p:grpSpPr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2290" y="2659"/>
              <a:ext cx="862" cy="6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内存</a:t>
              </a:r>
            </a:p>
            <a:p>
              <a:r>
                <a:rPr lang="en-US" altLang="zh-CN" dirty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(750)</a:t>
              </a:r>
            </a:p>
          </p:txBody>
        </p:sp>
        <p:sp>
          <p:nvSpPr>
            <p:cNvPr id="54287" name="AutoShape 15"/>
            <p:cNvSpPr>
              <a:spLocks noChangeArrowheads="1"/>
            </p:cNvSpPr>
            <p:nvPr/>
          </p:nvSpPr>
          <p:spPr bwMode="auto">
            <a:xfrm>
              <a:off x="1813" y="2920"/>
              <a:ext cx="453" cy="137"/>
            </a:xfrm>
            <a:prstGeom prst="rightArrow">
              <a:avLst>
                <a:gd name="adj1" fmla="val 50000"/>
                <a:gd name="adj2" fmla="val 8266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AutoShape 16"/>
            <p:cNvSpPr>
              <a:spLocks noChangeArrowheads="1"/>
            </p:cNvSpPr>
            <p:nvPr/>
          </p:nvSpPr>
          <p:spPr bwMode="auto">
            <a:xfrm>
              <a:off x="3184" y="2923"/>
              <a:ext cx="453" cy="137"/>
            </a:xfrm>
            <a:prstGeom prst="rightArrow">
              <a:avLst>
                <a:gd name="adj1" fmla="val 50000"/>
                <a:gd name="adj2" fmla="val 8266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296988" y="4543425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Fin.dat</a:t>
            </a: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702300" y="4543425"/>
            <a:ext cx="187325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Fout.dat</a:t>
            </a:r>
            <a:r>
              <a:rPr lang="zh-CN" altLang="en-US" sz="20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 bldLvl="0" animBg="1"/>
      <p:bldP spid="5429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85720" y="2571744"/>
            <a:ext cx="2303462" cy="854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lang="en-US" altLang="zh-CN" sz="2000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Fin.dat</a:t>
            </a:r>
            <a:endParaRPr lang="en-US" altLang="zh-CN" sz="2000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（含</a:t>
            </a:r>
            <a:r>
              <a:rPr lang="en-US" altLang="zh-CN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4500</a:t>
            </a: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个记录）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059113" y="2311400"/>
            <a:ext cx="1979612" cy="13684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容量为</a:t>
            </a:r>
            <a:r>
              <a:rPr lang="en-US" altLang="zh-CN" sz="1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750</a:t>
            </a:r>
            <a:r>
              <a:rPr lang="zh-CN" altLang="en-US" sz="18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857884" y="2455863"/>
            <a:ext cx="2160587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产生</a:t>
            </a:r>
            <a:r>
              <a:rPr lang="en-US" altLang="zh-CN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个长度为</a:t>
            </a:r>
            <a:r>
              <a:rPr lang="en-US" altLang="zh-CN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750</a:t>
            </a: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个记录的有序文件</a:t>
            </a:r>
            <a:r>
              <a:rPr lang="en-US" altLang="zh-CN" sz="2000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000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68313" y="765175"/>
            <a:ext cx="41036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阶段：</a:t>
            </a:r>
            <a:r>
              <a:rPr lang="zh-CN" altLang="en-US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产生初始归并段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3059113" y="1773238"/>
            <a:ext cx="2160587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某种内排序方法</a:t>
            </a:r>
          </a:p>
        </p:txBody>
      </p:sp>
      <p:sp>
        <p:nvSpPr>
          <p:cNvPr id="9" name="右箭头 8"/>
          <p:cNvSpPr/>
          <p:nvPr/>
        </p:nvSpPr>
        <p:spPr>
          <a:xfrm>
            <a:off x="2500298" y="2928934"/>
            <a:ext cx="428628" cy="142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286380" y="2928934"/>
            <a:ext cx="428628" cy="14287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468311" y="511161"/>
            <a:ext cx="3384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阶段：</a:t>
            </a:r>
            <a:r>
              <a:rPr lang="zh-CN" altLang="en-US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多路归并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42910" y="1214422"/>
            <a:ext cx="435771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可用内存空间大小为</a:t>
            </a:r>
            <a:r>
              <a:rPr kumimoji="1" lang="en-US" altLang="zh-CN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750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个记录</a:t>
            </a:r>
          </a:p>
        </p:txBody>
      </p:sp>
      <p:sp>
        <p:nvSpPr>
          <p:cNvPr id="94307" name="Text Box 99"/>
          <p:cNvSpPr txBox="1">
            <a:spLocks noChangeArrowheads="1"/>
          </p:cNvSpPr>
          <p:nvPr/>
        </p:nvSpPr>
        <p:spPr bwMode="auto">
          <a:xfrm>
            <a:off x="642910" y="1785926"/>
            <a:ext cx="4000528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可以使用多种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归并方案来完成</a:t>
            </a:r>
            <a:endParaRPr lang="zh-CN" altLang="en-US" sz="2200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55650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1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23850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755650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1187450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197100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1765300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2197100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2628900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323850" y="1501796"/>
            <a:ext cx="2592388" cy="1079499"/>
            <a:chOff x="323850" y="1501796"/>
            <a:chExt cx="2592388" cy="1079499"/>
          </a:xfrm>
        </p:grpSpPr>
        <p:sp>
          <p:nvSpPr>
            <p:cNvPr id="94221" name="Text Box 13"/>
            <p:cNvSpPr txBox="1">
              <a:spLocks noChangeArrowheads="1"/>
            </p:cNvSpPr>
            <p:nvPr/>
          </p:nvSpPr>
          <p:spPr bwMode="auto">
            <a:xfrm>
              <a:off x="323850" y="186215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7</a:t>
              </a: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323850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755650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1187450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162083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205263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248443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973138" y="1501796"/>
              <a:ext cx="43180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H="1">
              <a:off x="1908175" y="1501796"/>
              <a:ext cx="433388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779838" y="78107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3348038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3779838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4211638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221288" y="78107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4789488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5221288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5653088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3348038" y="1501795"/>
            <a:ext cx="2592388" cy="1079500"/>
            <a:chOff x="3348038" y="1501795"/>
            <a:chExt cx="2592388" cy="1079500"/>
          </a:xfrm>
        </p:grpSpPr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3348038" y="186215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8</a:t>
              </a:r>
            </a:p>
          </p:txBody>
        </p:sp>
        <p:sp>
          <p:nvSpPr>
            <p:cNvPr id="94240" name="Rectangle 32"/>
            <p:cNvSpPr>
              <a:spLocks noChangeArrowheads="1"/>
            </p:cNvSpPr>
            <p:nvPr/>
          </p:nvSpPr>
          <p:spPr bwMode="auto">
            <a:xfrm>
              <a:off x="334803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377983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421163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4645026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4" name="Rectangle 36"/>
            <p:cNvSpPr>
              <a:spLocks noChangeArrowheads="1"/>
            </p:cNvSpPr>
            <p:nvPr/>
          </p:nvSpPr>
          <p:spPr bwMode="auto">
            <a:xfrm>
              <a:off x="5076826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5" name="Rectangle 37"/>
            <p:cNvSpPr>
              <a:spLocks noChangeArrowheads="1"/>
            </p:cNvSpPr>
            <p:nvPr/>
          </p:nvSpPr>
          <p:spPr bwMode="auto">
            <a:xfrm>
              <a:off x="5508626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>
              <a:off x="3997326" y="1501795"/>
              <a:ext cx="43180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flipH="1">
              <a:off x="4932363" y="1501795"/>
              <a:ext cx="433388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6732588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5</a:t>
            </a:r>
          </a:p>
        </p:txBody>
      </p:sp>
      <p:sp>
        <p:nvSpPr>
          <p:cNvPr id="94250" name="Rectangle 42"/>
          <p:cNvSpPr>
            <a:spLocks noChangeArrowheads="1"/>
          </p:cNvSpPr>
          <p:nvPr/>
        </p:nvSpPr>
        <p:spPr bwMode="auto">
          <a:xfrm>
            <a:off x="6300788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1" name="Rectangle 43"/>
          <p:cNvSpPr>
            <a:spLocks noChangeArrowheads="1"/>
          </p:cNvSpPr>
          <p:nvPr/>
        </p:nvSpPr>
        <p:spPr bwMode="auto">
          <a:xfrm>
            <a:off x="6732588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2" name="Rectangle 44"/>
          <p:cNvSpPr>
            <a:spLocks noChangeArrowheads="1"/>
          </p:cNvSpPr>
          <p:nvPr/>
        </p:nvSpPr>
        <p:spPr bwMode="auto">
          <a:xfrm>
            <a:off x="7164388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3" name="Text Box 45"/>
          <p:cNvSpPr txBox="1">
            <a:spLocks noChangeArrowheads="1"/>
          </p:cNvSpPr>
          <p:nvPr/>
        </p:nvSpPr>
        <p:spPr bwMode="auto">
          <a:xfrm>
            <a:off x="8174038" y="782658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94254" name="Rectangle 46"/>
          <p:cNvSpPr>
            <a:spLocks noChangeArrowheads="1"/>
          </p:cNvSpPr>
          <p:nvPr/>
        </p:nvSpPr>
        <p:spPr bwMode="auto">
          <a:xfrm>
            <a:off x="7742238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5" name="Rectangle 47"/>
          <p:cNvSpPr>
            <a:spLocks noChangeArrowheads="1"/>
          </p:cNvSpPr>
          <p:nvPr/>
        </p:nvSpPr>
        <p:spPr bwMode="auto">
          <a:xfrm>
            <a:off x="8174038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256" name="Rectangle 48"/>
          <p:cNvSpPr>
            <a:spLocks noChangeArrowheads="1"/>
          </p:cNvSpPr>
          <p:nvPr/>
        </p:nvSpPr>
        <p:spPr bwMode="auto">
          <a:xfrm>
            <a:off x="8605838" y="1211283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6300788" y="1501796"/>
            <a:ext cx="2592388" cy="1079499"/>
            <a:chOff x="6300788" y="1501796"/>
            <a:chExt cx="2592388" cy="1079499"/>
          </a:xfrm>
        </p:grpSpPr>
        <p:sp>
          <p:nvSpPr>
            <p:cNvPr id="94257" name="Text Box 49"/>
            <p:cNvSpPr txBox="1">
              <a:spLocks noChangeArrowheads="1"/>
            </p:cNvSpPr>
            <p:nvPr/>
          </p:nvSpPr>
          <p:spPr bwMode="auto">
            <a:xfrm>
              <a:off x="6300788" y="186215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9</a:t>
              </a:r>
            </a:p>
          </p:txBody>
        </p:sp>
        <p:sp>
          <p:nvSpPr>
            <p:cNvPr id="94258" name="Rectangle 50"/>
            <p:cNvSpPr>
              <a:spLocks noChangeArrowheads="1"/>
            </p:cNvSpPr>
            <p:nvPr/>
          </p:nvSpPr>
          <p:spPr bwMode="auto">
            <a:xfrm>
              <a:off x="630078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59" name="Rectangle 51"/>
            <p:cNvSpPr>
              <a:spLocks noChangeArrowheads="1"/>
            </p:cNvSpPr>
            <p:nvPr/>
          </p:nvSpPr>
          <p:spPr bwMode="auto">
            <a:xfrm>
              <a:off x="673258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0" name="Rectangle 52"/>
            <p:cNvSpPr>
              <a:spLocks noChangeArrowheads="1"/>
            </p:cNvSpPr>
            <p:nvPr/>
          </p:nvSpPr>
          <p:spPr bwMode="auto">
            <a:xfrm>
              <a:off x="7164388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1" name="Rectangle 53"/>
            <p:cNvSpPr>
              <a:spLocks noChangeArrowheads="1"/>
            </p:cNvSpPr>
            <p:nvPr/>
          </p:nvSpPr>
          <p:spPr bwMode="auto">
            <a:xfrm>
              <a:off x="7597776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2" name="Rectangle 54"/>
            <p:cNvSpPr>
              <a:spLocks noChangeArrowheads="1"/>
            </p:cNvSpPr>
            <p:nvPr/>
          </p:nvSpPr>
          <p:spPr bwMode="auto">
            <a:xfrm>
              <a:off x="8029576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3" name="Rectangle 55"/>
            <p:cNvSpPr>
              <a:spLocks noChangeArrowheads="1"/>
            </p:cNvSpPr>
            <p:nvPr/>
          </p:nvSpPr>
          <p:spPr bwMode="auto">
            <a:xfrm>
              <a:off x="8461376" y="22923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>
              <a:off x="6950076" y="1501796"/>
              <a:ext cx="431800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H="1">
              <a:off x="7885113" y="1501796"/>
              <a:ext cx="433388" cy="792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23850" y="2582883"/>
            <a:ext cx="5184775" cy="1077912"/>
            <a:chOff x="323850" y="2582883"/>
            <a:chExt cx="5184775" cy="1077912"/>
          </a:xfrm>
        </p:grpSpPr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828675" y="2943245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10</a:t>
              </a:r>
            </a:p>
          </p:txBody>
        </p:sp>
        <p:sp>
          <p:nvSpPr>
            <p:cNvPr id="94268" name="Rectangle 60"/>
            <p:cNvSpPr>
              <a:spLocks noChangeArrowheads="1"/>
            </p:cNvSpPr>
            <p:nvPr/>
          </p:nvSpPr>
          <p:spPr bwMode="auto">
            <a:xfrm>
              <a:off x="323850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9" name="Rectangle 61"/>
            <p:cNvSpPr>
              <a:spLocks noChangeArrowheads="1"/>
            </p:cNvSpPr>
            <p:nvPr/>
          </p:nvSpPr>
          <p:spPr bwMode="auto">
            <a:xfrm>
              <a:off x="755650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0" name="Rectangle 62"/>
            <p:cNvSpPr>
              <a:spLocks noChangeArrowheads="1"/>
            </p:cNvSpPr>
            <p:nvPr/>
          </p:nvSpPr>
          <p:spPr bwMode="auto">
            <a:xfrm>
              <a:off x="1187450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1" name="Rectangle 63"/>
            <p:cNvSpPr>
              <a:spLocks noChangeArrowheads="1"/>
            </p:cNvSpPr>
            <p:nvPr/>
          </p:nvSpPr>
          <p:spPr bwMode="auto">
            <a:xfrm>
              <a:off x="1620838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2" name="Rectangle 64"/>
            <p:cNvSpPr>
              <a:spLocks noChangeArrowheads="1"/>
            </p:cNvSpPr>
            <p:nvPr/>
          </p:nvSpPr>
          <p:spPr bwMode="auto">
            <a:xfrm>
              <a:off x="2052638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3" name="Rectangle 65"/>
            <p:cNvSpPr>
              <a:spLocks noChangeArrowheads="1"/>
            </p:cNvSpPr>
            <p:nvPr/>
          </p:nvSpPr>
          <p:spPr bwMode="auto">
            <a:xfrm>
              <a:off x="2484438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4" name="Freeform 66"/>
            <p:cNvSpPr/>
            <p:nvPr/>
          </p:nvSpPr>
          <p:spPr bwMode="auto">
            <a:xfrm>
              <a:off x="1477963" y="2582883"/>
              <a:ext cx="523875" cy="766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483"/>
                </a:cxn>
              </a:cxnLst>
              <a:rect l="0" t="0" r="r" b="b"/>
              <a:pathLst>
                <a:path w="330" h="483">
                  <a:moveTo>
                    <a:pt x="0" y="0"/>
                  </a:moveTo>
                  <a:lnTo>
                    <a:pt x="330" y="48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75" name="Freeform 67"/>
            <p:cNvSpPr/>
            <p:nvPr/>
          </p:nvSpPr>
          <p:spPr bwMode="auto">
            <a:xfrm>
              <a:off x="3805238" y="2597170"/>
              <a:ext cx="652463" cy="788987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497"/>
                </a:cxn>
              </a:cxnLst>
              <a:rect l="0" t="0" r="r" b="b"/>
              <a:pathLst>
                <a:path w="411" h="497">
                  <a:moveTo>
                    <a:pt x="411" y="0"/>
                  </a:moveTo>
                  <a:lnTo>
                    <a:pt x="0" y="49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276" name="Rectangle 68"/>
            <p:cNvSpPr>
              <a:spLocks noChangeArrowheads="1"/>
            </p:cNvSpPr>
            <p:nvPr/>
          </p:nvSpPr>
          <p:spPr bwMode="auto">
            <a:xfrm>
              <a:off x="2916238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7" name="Rectangle 69"/>
            <p:cNvSpPr>
              <a:spLocks noChangeArrowheads="1"/>
            </p:cNvSpPr>
            <p:nvPr/>
          </p:nvSpPr>
          <p:spPr bwMode="auto">
            <a:xfrm>
              <a:off x="3348038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8" name="Rectangle 70"/>
            <p:cNvSpPr>
              <a:spLocks noChangeArrowheads="1"/>
            </p:cNvSpPr>
            <p:nvPr/>
          </p:nvSpPr>
          <p:spPr bwMode="auto">
            <a:xfrm>
              <a:off x="3779838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9" name="Rectangle 71"/>
            <p:cNvSpPr>
              <a:spLocks noChangeArrowheads="1"/>
            </p:cNvSpPr>
            <p:nvPr/>
          </p:nvSpPr>
          <p:spPr bwMode="auto">
            <a:xfrm>
              <a:off x="4213225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0" name="Rectangle 72"/>
            <p:cNvSpPr>
              <a:spLocks noChangeArrowheads="1"/>
            </p:cNvSpPr>
            <p:nvPr/>
          </p:nvSpPr>
          <p:spPr bwMode="auto">
            <a:xfrm>
              <a:off x="4645025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1" name="Rectangle 73"/>
            <p:cNvSpPr>
              <a:spLocks noChangeArrowheads="1"/>
            </p:cNvSpPr>
            <p:nvPr/>
          </p:nvSpPr>
          <p:spPr bwMode="auto">
            <a:xfrm>
              <a:off x="5076825" y="337187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684213" y="2571744"/>
            <a:ext cx="7777162" cy="2243164"/>
            <a:chOff x="684213" y="2571744"/>
            <a:chExt cx="7777162" cy="2243164"/>
          </a:xfrm>
        </p:grpSpPr>
        <p:sp>
          <p:nvSpPr>
            <p:cNvPr id="94283" name="Rectangle 75"/>
            <p:cNvSpPr>
              <a:spLocks noChangeArrowheads="1"/>
            </p:cNvSpPr>
            <p:nvPr/>
          </p:nvSpPr>
          <p:spPr bwMode="auto">
            <a:xfrm>
              <a:off x="684213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4" name="Rectangle 76"/>
            <p:cNvSpPr>
              <a:spLocks noChangeArrowheads="1"/>
            </p:cNvSpPr>
            <p:nvPr/>
          </p:nvSpPr>
          <p:spPr bwMode="auto">
            <a:xfrm>
              <a:off x="1116013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5" name="Rectangle 77"/>
            <p:cNvSpPr>
              <a:spLocks noChangeArrowheads="1"/>
            </p:cNvSpPr>
            <p:nvPr/>
          </p:nvSpPr>
          <p:spPr bwMode="auto">
            <a:xfrm>
              <a:off x="1547813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6" name="Rectangle 78"/>
            <p:cNvSpPr>
              <a:spLocks noChangeArrowheads="1"/>
            </p:cNvSpPr>
            <p:nvPr/>
          </p:nvSpPr>
          <p:spPr bwMode="auto">
            <a:xfrm>
              <a:off x="1981200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7" name="Rectangle 79"/>
            <p:cNvSpPr>
              <a:spLocks noChangeArrowheads="1"/>
            </p:cNvSpPr>
            <p:nvPr/>
          </p:nvSpPr>
          <p:spPr bwMode="auto">
            <a:xfrm>
              <a:off x="2413000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8" name="Rectangle 80"/>
            <p:cNvSpPr>
              <a:spLocks noChangeArrowheads="1"/>
            </p:cNvSpPr>
            <p:nvPr/>
          </p:nvSpPr>
          <p:spPr bwMode="auto">
            <a:xfrm>
              <a:off x="2844800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89" name="Rectangle 81"/>
            <p:cNvSpPr>
              <a:spLocks noChangeArrowheads="1"/>
            </p:cNvSpPr>
            <p:nvPr/>
          </p:nvSpPr>
          <p:spPr bwMode="auto">
            <a:xfrm>
              <a:off x="3276600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0" name="Rectangle 82"/>
            <p:cNvSpPr>
              <a:spLocks noChangeArrowheads="1"/>
            </p:cNvSpPr>
            <p:nvPr/>
          </p:nvSpPr>
          <p:spPr bwMode="auto">
            <a:xfrm>
              <a:off x="3708400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1" name="Rectangle 83"/>
            <p:cNvSpPr>
              <a:spLocks noChangeArrowheads="1"/>
            </p:cNvSpPr>
            <p:nvPr/>
          </p:nvSpPr>
          <p:spPr bwMode="auto">
            <a:xfrm>
              <a:off x="4140200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2" name="Rectangle 84"/>
            <p:cNvSpPr>
              <a:spLocks noChangeArrowheads="1"/>
            </p:cNvSpPr>
            <p:nvPr/>
          </p:nvSpPr>
          <p:spPr bwMode="auto">
            <a:xfrm>
              <a:off x="4573588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3" name="Rectangle 85"/>
            <p:cNvSpPr>
              <a:spLocks noChangeArrowheads="1"/>
            </p:cNvSpPr>
            <p:nvPr/>
          </p:nvSpPr>
          <p:spPr bwMode="auto">
            <a:xfrm>
              <a:off x="5005388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4" name="Rectangle 86"/>
            <p:cNvSpPr>
              <a:spLocks noChangeArrowheads="1"/>
            </p:cNvSpPr>
            <p:nvPr/>
          </p:nvSpPr>
          <p:spPr bwMode="auto">
            <a:xfrm>
              <a:off x="5437188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5" name="Rectangle 87"/>
            <p:cNvSpPr>
              <a:spLocks noChangeArrowheads="1"/>
            </p:cNvSpPr>
            <p:nvPr/>
          </p:nvSpPr>
          <p:spPr bwMode="auto">
            <a:xfrm>
              <a:off x="5868988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6" name="Rectangle 88"/>
            <p:cNvSpPr>
              <a:spLocks noChangeArrowheads="1"/>
            </p:cNvSpPr>
            <p:nvPr/>
          </p:nvSpPr>
          <p:spPr bwMode="auto">
            <a:xfrm>
              <a:off x="6300788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7" name="Rectangle 89"/>
            <p:cNvSpPr>
              <a:spLocks noChangeArrowheads="1"/>
            </p:cNvSpPr>
            <p:nvPr/>
          </p:nvSpPr>
          <p:spPr bwMode="auto">
            <a:xfrm>
              <a:off x="6732588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8" name="Rectangle 90"/>
            <p:cNvSpPr>
              <a:spLocks noChangeArrowheads="1"/>
            </p:cNvSpPr>
            <p:nvPr/>
          </p:nvSpPr>
          <p:spPr bwMode="auto">
            <a:xfrm>
              <a:off x="7165975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9" name="Rectangle 91"/>
            <p:cNvSpPr>
              <a:spLocks noChangeArrowheads="1"/>
            </p:cNvSpPr>
            <p:nvPr/>
          </p:nvSpPr>
          <p:spPr bwMode="auto">
            <a:xfrm>
              <a:off x="7597775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00" name="Rectangle 92"/>
            <p:cNvSpPr>
              <a:spLocks noChangeArrowheads="1"/>
            </p:cNvSpPr>
            <p:nvPr/>
          </p:nvSpPr>
          <p:spPr bwMode="auto">
            <a:xfrm>
              <a:off x="8029575" y="452598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01" name="Text Box 93"/>
            <p:cNvSpPr txBox="1">
              <a:spLocks noChangeArrowheads="1"/>
            </p:cNvSpPr>
            <p:nvPr/>
          </p:nvSpPr>
          <p:spPr bwMode="auto">
            <a:xfrm>
              <a:off x="973138" y="4078308"/>
              <a:ext cx="863600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out</a:t>
              </a:r>
            </a:p>
          </p:txBody>
        </p:sp>
        <p:sp>
          <p:nvSpPr>
            <p:cNvPr id="94302" name="Freeform 94"/>
            <p:cNvSpPr/>
            <p:nvPr/>
          </p:nvSpPr>
          <p:spPr bwMode="auto">
            <a:xfrm>
              <a:off x="3330575" y="3662383"/>
              <a:ext cx="574675" cy="865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2" y="545"/>
                </a:cxn>
              </a:cxnLst>
              <a:rect l="0" t="0" r="r" b="b"/>
              <a:pathLst>
                <a:path w="362" h="545">
                  <a:moveTo>
                    <a:pt x="0" y="0"/>
                  </a:moveTo>
                  <a:lnTo>
                    <a:pt x="362" y="54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303" name="Freeform 95"/>
            <p:cNvSpPr/>
            <p:nvPr/>
          </p:nvSpPr>
          <p:spPr bwMode="auto">
            <a:xfrm>
              <a:off x="6572265" y="2571744"/>
              <a:ext cx="1071569" cy="1954239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1215"/>
                </a:cxn>
              </a:cxnLst>
              <a:rect l="0" t="0" r="r" b="b"/>
              <a:pathLst>
                <a:path w="821" h="1215">
                  <a:moveTo>
                    <a:pt x="821" y="0"/>
                  </a:moveTo>
                  <a:lnTo>
                    <a:pt x="0" y="121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96"/>
          <p:cNvGrpSpPr/>
          <p:nvPr/>
        </p:nvGrpSpPr>
        <p:grpSpPr bwMode="auto">
          <a:xfrm>
            <a:off x="684213" y="5043511"/>
            <a:ext cx="8135937" cy="1243013"/>
            <a:chOff x="431" y="3345"/>
            <a:chExt cx="5125" cy="783"/>
          </a:xfrm>
        </p:grpSpPr>
        <p:sp>
          <p:nvSpPr>
            <p:cNvPr id="94305" name="Text Box 97"/>
            <p:cNvSpPr txBox="1">
              <a:spLocks noChangeArrowheads="1"/>
            </p:cNvSpPr>
            <p:nvPr/>
          </p:nvSpPr>
          <p:spPr bwMode="auto">
            <a:xfrm>
              <a:off x="476" y="3701"/>
              <a:ext cx="5080" cy="427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lnSpc>
                  <a:spcPct val="70000"/>
                </a:lnSpc>
                <a:spcBef>
                  <a:spcPct val="50000"/>
                </a:spcBef>
                <a:buFontTx/>
                <a:buAutoNum type="circleNumDbPlain"/>
              </a:pP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内存大小为</a:t>
              </a:r>
              <a:r>
                <a:rPr lang="en-US" altLang="zh-CN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750</a:t>
              </a:r>
              <a:r>
                <a:rPr lang="zh-CN" altLang="en-US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记录，但</a:t>
              </a: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任意大小的两个归并段都可以进行归并。</a:t>
              </a:r>
            </a:p>
            <a:p>
              <a:pPr marL="457200" indent="-457200" algn="l">
                <a:lnSpc>
                  <a:spcPct val="70000"/>
                </a:lnSpc>
                <a:spcBef>
                  <a:spcPct val="50000"/>
                </a:spcBef>
                <a:buFontTx/>
                <a:buAutoNum type="circleNumDbPlain"/>
              </a:pP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每归并</a:t>
              </a:r>
              <a:r>
                <a:rPr lang="zh-CN" altLang="en-US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</a:t>
              </a:r>
              <a:r>
                <a:rPr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次，参与</a:t>
              </a:r>
              <a:r>
                <a:rPr lang="zh-CN" altLang="en-US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归并</a:t>
              </a:r>
              <a:r>
                <a:rPr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的每个记录</a:t>
              </a: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都要读</a:t>
              </a:r>
              <a:r>
                <a:rPr lang="zh-CN" altLang="en-US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</a:t>
              </a:r>
              <a:r>
                <a:rPr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次和写</a:t>
              </a: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一次</a:t>
              </a:r>
              <a:r>
                <a:rPr lang="zh-CN" altLang="en-US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431" y="3345"/>
              <a:ext cx="771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注意：</a:t>
              </a:r>
            </a:p>
          </p:txBody>
        </p:sp>
      </p:grpSp>
      <p:sp>
        <p:nvSpPr>
          <p:cNvPr id="94307" name="Text Box 99"/>
          <p:cNvSpPr txBox="1">
            <a:spLocks noChangeArrowheads="1"/>
          </p:cNvSpPr>
          <p:nvPr/>
        </p:nvSpPr>
        <p:spPr bwMode="auto">
          <a:xfrm>
            <a:off x="285720" y="142852"/>
            <a:ext cx="385765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归并方案</a:t>
            </a:r>
            <a:r>
              <a:rPr lang="en-US" altLang="zh-CN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mtClean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路归并</a:t>
            </a:r>
            <a:r>
              <a:rPr lang="en-US" altLang="zh-CN" smtClean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42910" y="2071678"/>
            <a:ext cx="7848600" cy="8788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外排序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是指数据存放在外存中，数据排序时涉及内、外存数据交换的排序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　</a:t>
            </a:r>
            <a:endParaRPr kumimoji="1"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857224" y="1428736"/>
            <a:ext cx="2816218" cy="457200"/>
          </a:xfrm>
          <a:prstGeom prst="rect">
            <a:avLst/>
          </a:prstGeom>
          <a:solidFill>
            <a:srgbClr val="003399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、什么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是外排序</a:t>
            </a:r>
          </a:p>
        </p:txBody>
      </p:sp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571736" y="500042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11.1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外排序概述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5357826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存储在外存上的数据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以文件为基本单位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0"/>
          </a:p>
        </p:txBody>
      </p:sp>
      <p:grpSp>
        <p:nvGrpSpPr>
          <p:cNvPr id="13" name="组合 12"/>
          <p:cNvGrpSpPr/>
          <p:nvPr/>
        </p:nvGrpSpPr>
        <p:grpSpPr>
          <a:xfrm>
            <a:off x="2928926" y="3071810"/>
            <a:ext cx="2071702" cy="1928826"/>
            <a:chOff x="1571604" y="2571744"/>
            <a:chExt cx="2428892" cy="2786082"/>
          </a:xfrm>
        </p:grpSpPr>
        <p:sp>
          <p:nvSpPr>
            <p:cNvPr id="9" name="圆柱形 8"/>
            <p:cNvSpPr/>
            <p:nvPr/>
          </p:nvSpPr>
          <p:spPr bwMode="auto">
            <a:xfrm>
              <a:off x="1571604" y="4286256"/>
              <a:ext cx="1571636" cy="107157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文件</a:t>
              </a:r>
              <a:endPara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643042" y="2571744"/>
              <a:ext cx="1357322" cy="8572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内存</a:t>
              </a:r>
              <a:endPara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上下箭头 10"/>
            <p:cNvSpPr/>
            <p:nvPr/>
          </p:nvSpPr>
          <p:spPr bwMode="auto">
            <a:xfrm>
              <a:off x="2214546" y="3500438"/>
              <a:ext cx="214314" cy="756000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0298" y="3643314"/>
              <a:ext cx="150019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数据交换</a:t>
              </a:r>
              <a:endParaRPr lang="zh-CN" altLang="en-US" sz="1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26" name="Text Box 94"/>
          <p:cNvSpPr txBox="1">
            <a:spLocks noChangeArrowheads="1"/>
          </p:cNvSpPr>
          <p:nvPr/>
        </p:nvSpPr>
        <p:spPr bwMode="auto">
          <a:xfrm>
            <a:off x="214282" y="285728"/>
            <a:ext cx="385765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方案</a:t>
            </a:r>
            <a:r>
              <a:rPr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的读写记录数计算</a:t>
            </a:r>
            <a:endParaRPr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7" name="组合 196"/>
          <p:cNvGrpSpPr/>
          <p:nvPr/>
        </p:nvGrpSpPr>
        <p:grpSpPr>
          <a:xfrm>
            <a:off x="642910" y="5119688"/>
            <a:ext cx="8001056" cy="1485621"/>
            <a:chOff x="642910" y="5119688"/>
            <a:chExt cx="8001056" cy="1485621"/>
          </a:xfrm>
        </p:grpSpPr>
        <p:sp>
          <p:nvSpPr>
            <p:cNvPr id="95328" name="Text Box 96"/>
            <p:cNvSpPr txBox="1">
              <a:spLocks noChangeArrowheads="1"/>
            </p:cNvSpPr>
            <p:nvPr/>
          </p:nvSpPr>
          <p:spPr bwMode="auto">
            <a:xfrm>
              <a:off x="642910" y="5119688"/>
              <a:ext cx="5387986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总的读记录数（写记录数与之相同）：</a:t>
              </a:r>
            </a:p>
          </p:txBody>
        </p:sp>
        <p:sp>
          <p:nvSpPr>
            <p:cNvPr id="95329" name="Text Box 97"/>
            <p:cNvSpPr txBox="1">
              <a:spLocks noChangeArrowheads="1"/>
            </p:cNvSpPr>
            <p:nvPr/>
          </p:nvSpPr>
          <p:spPr bwMode="auto">
            <a:xfrm>
              <a:off x="1041403" y="5630866"/>
              <a:ext cx="7602563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[(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的记录数</a:t>
              </a:r>
              <a:r>
                <a:rPr lang="en-US" altLang="zh-CN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 ×3+(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+F</a:t>
              </a:r>
              <a:r>
                <a:rPr lang="en-US" altLang="zh-CN" sz="2000" baseline="-25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的记录数</a:t>
              </a:r>
              <a:r>
                <a:rPr lang="en-US" altLang="zh-CN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) ×2] =12000=8/3</a:t>
              </a: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遍</a:t>
              </a:r>
            </a:p>
          </p:txBody>
        </p:sp>
        <p:sp>
          <p:nvSpPr>
            <p:cNvPr id="95330" name="Text Box 98"/>
            <p:cNvSpPr txBox="1">
              <a:spLocks noChangeArrowheads="1"/>
            </p:cNvSpPr>
            <p:nvPr/>
          </p:nvSpPr>
          <p:spPr bwMode="auto">
            <a:xfrm>
              <a:off x="785786" y="6169044"/>
              <a:ext cx="2816218" cy="39687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该数</a:t>
              </a:r>
              <a:r>
                <a:rPr lang="zh-CN" altLang="en-US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越</a:t>
              </a:r>
              <a:r>
                <a:rPr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大，效率</a:t>
              </a: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越差</a:t>
              </a:r>
            </a:p>
          </p:txBody>
        </p:sp>
        <p:sp>
          <p:nvSpPr>
            <p:cNvPr id="95331" name="Text Box 99"/>
            <p:cNvSpPr txBox="1">
              <a:spLocks noChangeArrowheads="1"/>
            </p:cNvSpPr>
            <p:nvPr/>
          </p:nvSpPr>
          <p:spPr bwMode="auto">
            <a:xfrm>
              <a:off x="3500430" y="6143644"/>
              <a:ext cx="3429024" cy="46166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等于哈夫曼</a:t>
              </a:r>
              <a:r>
                <a:rPr lang="zh-CN" altLang="en-US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树的</a:t>
              </a:r>
              <a:r>
                <a:rPr lang="en-US" altLang="zh-CN" i="1" dirty="0" err="1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WPL</a:t>
              </a:r>
              <a:endParaRPr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142844" y="1785926"/>
            <a:ext cx="1428728" cy="2643206"/>
            <a:chOff x="71438" y="1785926"/>
            <a:chExt cx="1428728" cy="2643206"/>
          </a:xfrm>
        </p:grpSpPr>
        <p:sp>
          <p:nvSpPr>
            <p:cNvPr id="194" name="TextBox 193"/>
            <p:cNvSpPr txBox="1"/>
            <p:nvPr/>
          </p:nvSpPr>
          <p:spPr>
            <a:xfrm>
              <a:off x="71438" y="2462751"/>
              <a:ext cx="12144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aseline="-25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中每个记录</a:t>
              </a:r>
              <a:r>
                <a:rPr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读</a:t>
              </a:r>
              <a:r>
                <a:rPr lang="en-US" altLang="zh-CN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次、写</a:t>
              </a:r>
              <a:r>
                <a:rPr lang="en-US" altLang="zh-CN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次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" name="左大括号 194"/>
            <p:cNvSpPr/>
            <p:nvPr/>
          </p:nvSpPr>
          <p:spPr>
            <a:xfrm>
              <a:off x="1285852" y="1785926"/>
              <a:ext cx="214314" cy="2643206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714480" y="1281136"/>
            <a:ext cx="6319852" cy="3362309"/>
            <a:chOff x="1714480" y="1281136"/>
            <a:chExt cx="6319852" cy="3362309"/>
          </a:xfrm>
        </p:grpSpPr>
        <p:sp>
          <p:nvSpPr>
            <p:cNvPr id="198" name="Text Box 5"/>
            <p:cNvSpPr txBox="1">
              <a:spLocks noChangeArrowheads="1"/>
            </p:cNvSpPr>
            <p:nvPr/>
          </p:nvSpPr>
          <p:spPr bwMode="auto">
            <a:xfrm>
              <a:off x="2027652" y="1282460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1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99" name="Rectangle 6"/>
            <p:cNvSpPr>
              <a:spLocks noChangeArrowheads="1"/>
            </p:cNvSpPr>
            <p:nvPr/>
          </p:nvSpPr>
          <p:spPr bwMode="auto">
            <a:xfrm>
              <a:off x="1714480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7"/>
            <p:cNvSpPr>
              <a:spLocks noChangeArrowheads="1"/>
            </p:cNvSpPr>
            <p:nvPr/>
          </p:nvSpPr>
          <p:spPr bwMode="auto">
            <a:xfrm>
              <a:off x="2027652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8"/>
            <p:cNvSpPr>
              <a:spLocks noChangeArrowheads="1"/>
            </p:cNvSpPr>
            <p:nvPr/>
          </p:nvSpPr>
          <p:spPr bwMode="auto">
            <a:xfrm>
              <a:off x="2340823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Text Box 9"/>
            <p:cNvSpPr txBox="1">
              <a:spLocks noChangeArrowheads="1"/>
            </p:cNvSpPr>
            <p:nvPr/>
          </p:nvSpPr>
          <p:spPr bwMode="auto">
            <a:xfrm>
              <a:off x="3073093" y="1282460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2</a:t>
              </a:r>
            </a:p>
          </p:txBody>
        </p:sp>
        <p:sp>
          <p:nvSpPr>
            <p:cNvPr id="203" name="Rectangle 10"/>
            <p:cNvSpPr>
              <a:spLocks noChangeArrowheads="1"/>
            </p:cNvSpPr>
            <p:nvPr/>
          </p:nvSpPr>
          <p:spPr bwMode="auto">
            <a:xfrm>
              <a:off x="2759921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Rectangle 11"/>
            <p:cNvSpPr>
              <a:spLocks noChangeArrowheads="1"/>
            </p:cNvSpPr>
            <p:nvPr/>
          </p:nvSpPr>
          <p:spPr bwMode="auto">
            <a:xfrm>
              <a:off x="3073093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Rectangle 12"/>
            <p:cNvSpPr>
              <a:spLocks noChangeArrowheads="1"/>
            </p:cNvSpPr>
            <p:nvPr/>
          </p:nvSpPr>
          <p:spPr bwMode="auto">
            <a:xfrm>
              <a:off x="3386264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6" name="组合 205"/>
            <p:cNvGrpSpPr/>
            <p:nvPr/>
          </p:nvGrpSpPr>
          <p:grpSpPr>
            <a:xfrm>
              <a:off x="1714480" y="1881880"/>
              <a:ext cx="1880182" cy="899791"/>
              <a:chOff x="323850" y="1501796"/>
              <a:chExt cx="2592388" cy="1079499"/>
            </a:xfrm>
          </p:grpSpPr>
          <p:sp>
            <p:nvSpPr>
              <p:cNvPr id="207" name="Text Box 13"/>
              <p:cNvSpPr txBox="1">
                <a:spLocks noChangeArrowheads="1"/>
              </p:cNvSpPr>
              <p:nvPr/>
            </p:nvSpPr>
            <p:spPr bwMode="auto">
              <a:xfrm>
                <a:off x="323850" y="1862158"/>
                <a:ext cx="576263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7</a:t>
                </a:r>
              </a:p>
            </p:txBody>
          </p:sp>
          <p:sp>
            <p:nvSpPr>
              <p:cNvPr id="208" name="Rectangle 14"/>
              <p:cNvSpPr>
                <a:spLocks noChangeArrowheads="1"/>
              </p:cNvSpPr>
              <p:nvPr/>
            </p:nvSpPr>
            <p:spPr bwMode="auto">
              <a:xfrm>
                <a:off x="323850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" name="Rectangle 15"/>
              <p:cNvSpPr>
                <a:spLocks noChangeArrowheads="1"/>
              </p:cNvSpPr>
              <p:nvPr/>
            </p:nvSpPr>
            <p:spPr bwMode="auto">
              <a:xfrm>
                <a:off x="755650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" name="Rectangle 16"/>
              <p:cNvSpPr>
                <a:spLocks noChangeArrowheads="1"/>
              </p:cNvSpPr>
              <p:nvPr/>
            </p:nvSpPr>
            <p:spPr bwMode="auto">
              <a:xfrm>
                <a:off x="1187450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" name="Rectangle 17"/>
              <p:cNvSpPr>
                <a:spLocks noChangeArrowheads="1"/>
              </p:cNvSpPr>
              <p:nvPr/>
            </p:nvSpPr>
            <p:spPr bwMode="auto">
              <a:xfrm>
                <a:off x="162083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" name="Rectangle 18"/>
              <p:cNvSpPr>
                <a:spLocks noChangeArrowheads="1"/>
              </p:cNvSpPr>
              <p:nvPr/>
            </p:nvSpPr>
            <p:spPr bwMode="auto">
              <a:xfrm>
                <a:off x="205263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" name="Rectangle 19"/>
              <p:cNvSpPr>
                <a:spLocks noChangeArrowheads="1"/>
              </p:cNvSpPr>
              <p:nvPr/>
            </p:nvSpPr>
            <p:spPr bwMode="auto">
              <a:xfrm>
                <a:off x="248443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" name="Line 20"/>
              <p:cNvSpPr>
                <a:spLocks noChangeShapeType="1"/>
              </p:cNvSpPr>
              <p:nvPr/>
            </p:nvSpPr>
            <p:spPr bwMode="auto">
              <a:xfrm>
                <a:off x="973138" y="1501796"/>
                <a:ext cx="431800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" name="Line 21"/>
              <p:cNvSpPr>
                <a:spLocks noChangeShapeType="1"/>
              </p:cNvSpPr>
              <p:nvPr/>
            </p:nvSpPr>
            <p:spPr bwMode="auto">
              <a:xfrm flipH="1">
                <a:off x="1908175" y="1501796"/>
                <a:ext cx="433388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6" name="Text Box 23"/>
            <p:cNvSpPr txBox="1">
              <a:spLocks noChangeArrowheads="1"/>
            </p:cNvSpPr>
            <p:nvPr/>
          </p:nvSpPr>
          <p:spPr bwMode="auto">
            <a:xfrm>
              <a:off x="4221006" y="1281136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3</a:t>
              </a:r>
            </a:p>
          </p:txBody>
        </p:sp>
        <p:sp>
          <p:nvSpPr>
            <p:cNvPr id="217" name="Rectangle 24"/>
            <p:cNvSpPr>
              <a:spLocks noChangeArrowheads="1"/>
            </p:cNvSpPr>
            <p:nvPr/>
          </p:nvSpPr>
          <p:spPr bwMode="auto">
            <a:xfrm>
              <a:off x="3907834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Rectangle 25"/>
            <p:cNvSpPr>
              <a:spLocks noChangeArrowheads="1"/>
            </p:cNvSpPr>
            <p:nvPr/>
          </p:nvSpPr>
          <p:spPr bwMode="auto">
            <a:xfrm>
              <a:off x="4221006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Rectangle 26"/>
            <p:cNvSpPr>
              <a:spLocks noChangeArrowheads="1"/>
            </p:cNvSpPr>
            <p:nvPr/>
          </p:nvSpPr>
          <p:spPr bwMode="auto">
            <a:xfrm>
              <a:off x="4534177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Text Box 27"/>
            <p:cNvSpPr txBox="1">
              <a:spLocks noChangeArrowheads="1"/>
            </p:cNvSpPr>
            <p:nvPr/>
          </p:nvSpPr>
          <p:spPr bwMode="auto">
            <a:xfrm>
              <a:off x="5266447" y="1281136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4</a:t>
              </a:r>
            </a:p>
          </p:txBody>
        </p:sp>
        <p:sp>
          <p:nvSpPr>
            <p:cNvPr id="221" name="Rectangle 28"/>
            <p:cNvSpPr>
              <a:spLocks noChangeArrowheads="1"/>
            </p:cNvSpPr>
            <p:nvPr/>
          </p:nvSpPr>
          <p:spPr bwMode="auto">
            <a:xfrm>
              <a:off x="4953275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Rectangle 29"/>
            <p:cNvSpPr>
              <a:spLocks noChangeArrowheads="1"/>
            </p:cNvSpPr>
            <p:nvPr/>
          </p:nvSpPr>
          <p:spPr bwMode="auto">
            <a:xfrm>
              <a:off x="5266447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Rectangle 30"/>
            <p:cNvSpPr>
              <a:spLocks noChangeArrowheads="1"/>
            </p:cNvSpPr>
            <p:nvPr/>
          </p:nvSpPr>
          <p:spPr bwMode="auto">
            <a:xfrm>
              <a:off x="5579618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4" name="组合 223"/>
            <p:cNvGrpSpPr/>
            <p:nvPr/>
          </p:nvGrpSpPr>
          <p:grpSpPr>
            <a:xfrm>
              <a:off x="3907834" y="1881879"/>
              <a:ext cx="1880182" cy="899792"/>
              <a:chOff x="3348038" y="1501795"/>
              <a:chExt cx="2592388" cy="1079500"/>
            </a:xfrm>
          </p:grpSpPr>
          <p:sp>
            <p:nvSpPr>
              <p:cNvPr id="225" name="Text Box 31"/>
              <p:cNvSpPr txBox="1">
                <a:spLocks noChangeArrowheads="1"/>
              </p:cNvSpPr>
              <p:nvPr/>
            </p:nvSpPr>
            <p:spPr bwMode="auto">
              <a:xfrm>
                <a:off x="3348038" y="1862158"/>
                <a:ext cx="576263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8</a:t>
                </a:r>
              </a:p>
            </p:txBody>
          </p:sp>
          <p:sp>
            <p:nvSpPr>
              <p:cNvPr id="226" name="Rectangle 32"/>
              <p:cNvSpPr>
                <a:spLocks noChangeArrowheads="1"/>
              </p:cNvSpPr>
              <p:nvPr/>
            </p:nvSpPr>
            <p:spPr bwMode="auto">
              <a:xfrm>
                <a:off x="334803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" name="Rectangle 33"/>
              <p:cNvSpPr>
                <a:spLocks noChangeArrowheads="1"/>
              </p:cNvSpPr>
              <p:nvPr/>
            </p:nvSpPr>
            <p:spPr bwMode="auto">
              <a:xfrm>
                <a:off x="377983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" name="Rectangle 34"/>
              <p:cNvSpPr>
                <a:spLocks noChangeArrowheads="1"/>
              </p:cNvSpPr>
              <p:nvPr/>
            </p:nvSpPr>
            <p:spPr bwMode="auto">
              <a:xfrm>
                <a:off x="421163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" name="Rectangle 35"/>
              <p:cNvSpPr>
                <a:spLocks noChangeArrowheads="1"/>
              </p:cNvSpPr>
              <p:nvPr/>
            </p:nvSpPr>
            <p:spPr bwMode="auto">
              <a:xfrm>
                <a:off x="4645026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" name="Rectangle 36"/>
              <p:cNvSpPr>
                <a:spLocks noChangeArrowheads="1"/>
              </p:cNvSpPr>
              <p:nvPr/>
            </p:nvSpPr>
            <p:spPr bwMode="auto">
              <a:xfrm>
                <a:off x="5076826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" name="Rectangle 37"/>
              <p:cNvSpPr>
                <a:spLocks noChangeArrowheads="1"/>
              </p:cNvSpPr>
              <p:nvPr/>
            </p:nvSpPr>
            <p:spPr bwMode="auto">
              <a:xfrm>
                <a:off x="5508626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" name="Line 38"/>
              <p:cNvSpPr>
                <a:spLocks noChangeShapeType="1"/>
              </p:cNvSpPr>
              <p:nvPr/>
            </p:nvSpPr>
            <p:spPr bwMode="auto">
              <a:xfrm>
                <a:off x="3997326" y="1501795"/>
                <a:ext cx="431800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3" name="Line 39"/>
              <p:cNvSpPr>
                <a:spLocks noChangeShapeType="1"/>
              </p:cNvSpPr>
              <p:nvPr/>
            </p:nvSpPr>
            <p:spPr bwMode="auto">
              <a:xfrm flipH="1">
                <a:off x="4932363" y="1501795"/>
                <a:ext cx="433388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4" name="Text Box 41"/>
            <p:cNvSpPr txBox="1">
              <a:spLocks noChangeArrowheads="1"/>
            </p:cNvSpPr>
            <p:nvPr/>
          </p:nvSpPr>
          <p:spPr bwMode="auto">
            <a:xfrm>
              <a:off x="6362548" y="1282460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5</a:t>
              </a:r>
            </a:p>
          </p:txBody>
        </p:sp>
        <p:sp>
          <p:nvSpPr>
            <p:cNvPr id="235" name="Rectangle 42"/>
            <p:cNvSpPr>
              <a:spLocks noChangeArrowheads="1"/>
            </p:cNvSpPr>
            <p:nvPr/>
          </p:nvSpPr>
          <p:spPr bwMode="auto">
            <a:xfrm>
              <a:off x="6049376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" name="Rectangle 43"/>
            <p:cNvSpPr>
              <a:spLocks noChangeArrowheads="1"/>
            </p:cNvSpPr>
            <p:nvPr/>
          </p:nvSpPr>
          <p:spPr bwMode="auto">
            <a:xfrm>
              <a:off x="6362548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Rectangle 44"/>
            <p:cNvSpPr>
              <a:spLocks noChangeArrowheads="1"/>
            </p:cNvSpPr>
            <p:nvPr/>
          </p:nvSpPr>
          <p:spPr bwMode="auto">
            <a:xfrm>
              <a:off x="6675719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Text Box 45"/>
            <p:cNvSpPr txBox="1">
              <a:spLocks noChangeArrowheads="1"/>
            </p:cNvSpPr>
            <p:nvPr/>
          </p:nvSpPr>
          <p:spPr bwMode="auto">
            <a:xfrm>
              <a:off x="7407989" y="1282460"/>
              <a:ext cx="417946" cy="254059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6</a:t>
              </a:r>
            </a:p>
          </p:txBody>
        </p:sp>
        <p:sp>
          <p:nvSpPr>
            <p:cNvPr id="239" name="Rectangle 46"/>
            <p:cNvSpPr>
              <a:spLocks noChangeArrowheads="1"/>
            </p:cNvSpPr>
            <p:nvPr/>
          </p:nvSpPr>
          <p:spPr bwMode="auto">
            <a:xfrm>
              <a:off x="7094817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Rectangle 47"/>
            <p:cNvSpPr>
              <a:spLocks noChangeArrowheads="1"/>
            </p:cNvSpPr>
            <p:nvPr/>
          </p:nvSpPr>
          <p:spPr bwMode="auto">
            <a:xfrm>
              <a:off x="7407989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Rectangle 48"/>
            <p:cNvSpPr>
              <a:spLocks noChangeArrowheads="1"/>
            </p:cNvSpPr>
            <p:nvPr/>
          </p:nvSpPr>
          <p:spPr bwMode="auto">
            <a:xfrm>
              <a:off x="7721160" y="1639730"/>
              <a:ext cx="313172" cy="24082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2" name="组合 241"/>
            <p:cNvGrpSpPr/>
            <p:nvPr/>
          </p:nvGrpSpPr>
          <p:grpSpPr>
            <a:xfrm>
              <a:off x="6049376" y="1881880"/>
              <a:ext cx="1880182" cy="899791"/>
              <a:chOff x="6300788" y="1501796"/>
              <a:chExt cx="2592388" cy="1079499"/>
            </a:xfrm>
          </p:grpSpPr>
          <p:sp>
            <p:nvSpPr>
              <p:cNvPr id="243" name="Text Box 49"/>
              <p:cNvSpPr txBox="1">
                <a:spLocks noChangeArrowheads="1"/>
              </p:cNvSpPr>
              <p:nvPr/>
            </p:nvSpPr>
            <p:spPr bwMode="auto">
              <a:xfrm>
                <a:off x="6300788" y="1862158"/>
                <a:ext cx="576263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9</a:t>
                </a:r>
              </a:p>
            </p:txBody>
          </p:sp>
          <p:sp>
            <p:nvSpPr>
              <p:cNvPr id="244" name="Rectangle 50"/>
              <p:cNvSpPr>
                <a:spLocks noChangeArrowheads="1"/>
              </p:cNvSpPr>
              <p:nvPr/>
            </p:nvSpPr>
            <p:spPr bwMode="auto">
              <a:xfrm>
                <a:off x="630078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" name="Rectangle 51"/>
              <p:cNvSpPr>
                <a:spLocks noChangeArrowheads="1"/>
              </p:cNvSpPr>
              <p:nvPr/>
            </p:nvSpPr>
            <p:spPr bwMode="auto">
              <a:xfrm>
                <a:off x="673258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" name="Rectangle 52"/>
              <p:cNvSpPr>
                <a:spLocks noChangeArrowheads="1"/>
              </p:cNvSpPr>
              <p:nvPr/>
            </p:nvSpPr>
            <p:spPr bwMode="auto">
              <a:xfrm>
                <a:off x="7164388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7" name="Rectangle 53"/>
              <p:cNvSpPr>
                <a:spLocks noChangeArrowheads="1"/>
              </p:cNvSpPr>
              <p:nvPr/>
            </p:nvSpPr>
            <p:spPr bwMode="auto">
              <a:xfrm>
                <a:off x="7597776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" name="Rectangle 54"/>
              <p:cNvSpPr>
                <a:spLocks noChangeArrowheads="1"/>
              </p:cNvSpPr>
              <p:nvPr/>
            </p:nvSpPr>
            <p:spPr bwMode="auto">
              <a:xfrm>
                <a:off x="8029576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" name="Rectangle 55"/>
              <p:cNvSpPr>
                <a:spLocks noChangeArrowheads="1"/>
              </p:cNvSpPr>
              <p:nvPr/>
            </p:nvSpPr>
            <p:spPr bwMode="auto">
              <a:xfrm>
                <a:off x="8461376" y="22923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" name="Line 56"/>
              <p:cNvSpPr>
                <a:spLocks noChangeShapeType="1"/>
              </p:cNvSpPr>
              <p:nvPr/>
            </p:nvSpPr>
            <p:spPr bwMode="auto">
              <a:xfrm>
                <a:off x="6950076" y="1501796"/>
                <a:ext cx="431800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1" name="Line 57"/>
              <p:cNvSpPr>
                <a:spLocks noChangeShapeType="1"/>
              </p:cNvSpPr>
              <p:nvPr/>
            </p:nvSpPr>
            <p:spPr bwMode="auto">
              <a:xfrm flipH="1">
                <a:off x="7885113" y="1501796"/>
                <a:ext cx="433388" cy="792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2" name="组合 251"/>
            <p:cNvGrpSpPr/>
            <p:nvPr/>
          </p:nvGrpSpPr>
          <p:grpSpPr>
            <a:xfrm>
              <a:off x="1714480" y="2782994"/>
              <a:ext cx="3760364" cy="898468"/>
              <a:chOff x="323850" y="2582883"/>
              <a:chExt cx="5184775" cy="1077912"/>
            </a:xfrm>
          </p:grpSpPr>
          <p:sp>
            <p:nvSpPr>
              <p:cNvPr id="253" name="Text Box 59"/>
              <p:cNvSpPr txBox="1">
                <a:spLocks noChangeArrowheads="1"/>
              </p:cNvSpPr>
              <p:nvPr/>
            </p:nvSpPr>
            <p:spPr bwMode="auto">
              <a:xfrm>
                <a:off x="828675" y="2943245"/>
                <a:ext cx="576263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10</a:t>
                </a:r>
              </a:p>
            </p:txBody>
          </p:sp>
          <p:sp>
            <p:nvSpPr>
              <p:cNvPr id="254" name="Rectangle 60"/>
              <p:cNvSpPr>
                <a:spLocks noChangeArrowheads="1"/>
              </p:cNvSpPr>
              <p:nvPr/>
            </p:nvSpPr>
            <p:spPr bwMode="auto">
              <a:xfrm>
                <a:off x="323850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5" name="Rectangle 61"/>
              <p:cNvSpPr>
                <a:spLocks noChangeArrowheads="1"/>
              </p:cNvSpPr>
              <p:nvPr/>
            </p:nvSpPr>
            <p:spPr bwMode="auto">
              <a:xfrm>
                <a:off x="755650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1187450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" name="Rectangle 63"/>
              <p:cNvSpPr>
                <a:spLocks noChangeArrowheads="1"/>
              </p:cNvSpPr>
              <p:nvPr/>
            </p:nvSpPr>
            <p:spPr bwMode="auto">
              <a:xfrm>
                <a:off x="1620838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" name="Rectangle 64"/>
              <p:cNvSpPr>
                <a:spLocks noChangeArrowheads="1"/>
              </p:cNvSpPr>
              <p:nvPr/>
            </p:nvSpPr>
            <p:spPr bwMode="auto">
              <a:xfrm>
                <a:off x="2052638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9" name="Rectangle 65"/>
              <p:cNvSpPr>
                <a:spLocks noChangeArrowheads="1"/>
              </p:cNvSpPr>
              <p:nvPr/>
            </p:nvSpPr>
            <p:spPr bwMode="auto">
              <a:xfrm>
                <a:off x="2484438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" name="Freeform 66"/>
              <p:cNvSpPr/>
              <p:nvPr/>
            </p:nvSpPr>
            <p:spPr bwMode="auto">
              <a:xfrm>
                <a:off x="1477963" y="2582883"/>
                <a:ext cx="523875" cy="766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0" y="483"/>
                  </a:cxn>
                </a:cxnLst>
                <a:rect l="0" t="0" r="r" b="b"/>
                <a:pathLst>
                  <a:path w="330" h="483">
                    <a:moveTo>
                      <a:pt x="0" y="0"/>
                    </a:moveTo>
                    <a:lnTo>
                      <a:pt x="330" y="483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1" name="Freeform 67"/>
              <p:cNvSpPr/>
              <p:nvPr/>
            </p:nvSpPr>
            <p:spPr bwMode="auto">
              <a:xfrm>
                <a:off x="3805238" y="2597170"/>
                <a:ext cx="652463" cy="788987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0" y="497"/>
                  </a:cxn>
                </a:cxnLst>
                <a:rect l="0" t="0" r="r" b="b"/>
                <a:pathLst>
                  <a:path w="411" h="497">
                    <a:moveTo>
                      <a:pt x="411" y="0"/>
                    </a:moveTo>
                    <a:lnTo>
                      <a:pt x="0" y="49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2" name="Rectangle 68"/>
              <p:cNvSpPr>
                <a:spLocks noChangeArrowheads="1"/>
              </p:cNvSpPr>
              <p:nvPr/>
            </p:nvSpPr>
            <p:spPr bwMode="auto">
              <a:xfrm>
                <a:off x="2916238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3" name="Rectangle 69"/>
              <p:cNvSpPr>
                <a:spLocks noChangeArrowheads="1"/>
              </p:cNvSpPr>
              <p:nvPr/>
            </p:nvSpPr>
            <p:spPr bwMode="auto">
              <a:xfrm>
                <a:off x="3348038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4" name="Rectangle 70"/>
              <p:cNvSpPr>
                <a:spLocks noChangeArrowheads="1"/>
              </p:cNvSpPr>
              <p:nvPr/>
            </p:nvSpPr>
            <p:spPr bwMode="auto">
              <a:xfrm>
                <a:off x="3779838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5" name="Rectangle 71"/>
              <p:cNvSpPr>
                <a:spLocks noChangeArrowheads="1"/>
              </p:cNvSpPr>
              <p:nvPr/>
            </p:nvSpPr>
            <p:spPr bwMode="auto">
              <a:xfrm>
                <a:off x="4213225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" name="Rectangle 72"/>
              <p:cNvSpPr>
                <a:spLocks noChangeArrowheads="1"/>
              </p:cNvSpPr>
              <p:nvPr/>
            </p:nvSpPr>
            <p:spPr bwMode="auto">
              <a:xfrm>
                <a:off x="4645025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" name="Rectangle 73"/>
              <p:cNvSpPr>
                <a:spLocks noChangeArrowheads="1"/>
              </p:cNvSpPr>
              <p:nvPr/>
            </p:nvSpPr>
            <p:spPr bwMode="auto">
              <a:xfrm>
                <a:off x="5076825" y="3371870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8" name="组合 267"/>
            <p:cNvGrpSpPr/>
            <p:nvPr/>
          </p:nvGrpSpPr>
          <p:grpSpPr>
            <a:xfrm>
              <a:off x="1975841" y="2786057"/>
              <a:ext cx="5640545" cy="1857388"/>
              <a:chOff x="684213" y="2586557"/>
              <a:chExt cx="7777162" cy="2228351"/>
            </a:xfrm>
          </p:grpSpPr>
          <p:sp>
            <p:nvSpPr>
              <p:cNvPr id="269" name="Rectangle 75"/>
              <p:cNvSpPr>
                <a:spLocks noChangeArrowheads="1"/>
              </p:cNvSpPr>
              <p:nvPr/>
            </p:nvSpPr>
            <p:spPr bwMode="auto">
              <a:xfrm>
                <a:off x="684213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0" name="Rectangle 76"/>
              <p:cNvSpPr>
                <a:spLocks noChangeArrowheads="1"/>
              </p:cNvSpPr>
              <p:nvPr/>
            </p:nvSpPr>
            <p:spPr bwMode="auto">
              <a:xfrm>
                <a:off x="1116013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1" name="Rectangle 77"/>
              <p:cNvSpPr>
                <a:spLocks noChangeArrowheads="1"/>
              </p:cNvSpPr>
              <p:nvPr/>
            </p:nvSpPr>
            <p:spPr bwMode="auto">
              <a:xfrm>
                <a:off x="1547813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" name="Rectangle 78"/>
              <p:cNvSpPr>
                <a:spLocks noChangeArrowheads="1"/>
              </p:cNvSpPr>
              <p:nvPr/>
            </p:nvSpPr>
            <p:spPr bwMode="auto">
              <a:xfrm>
                <a:off x="1981200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3" name="Rectangle 79"/>
              <p:cNvSpPr>
                <a:spLocks noChangeArrowheads="1"/>
              </p:cNvSpPr>
              <p:nvPr/>
            </p:nvSpPr>
            <p:spPr bwMode="auto">
              <a:xfrm>
                <a:off x="2413000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" name="Rectangle 80"/>
              <p:cNvSpPr>
                <a:spLocks noChangeArrowheads="1"/>
              </p:cNvSpPr>
              <p:nvPr/>
            </p:nvSpPr>
            <p:spPr bwMode="auto">
              <a:xfrm>
                <a:off x="2844800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5" name="Rectangle 81"/>
              <p:cNvSpPr>
                <a:spLocks noChangeArrowheads="1"/>
              </p:cNvSpPr>
              <p:nvPr/>
            </p:nvSpPr>
            <p:spPr bwMode="auto">
              <a:xfrm>
                <a:off x="3276600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" name="Rectangle 82"/>
              <p:cNvSpPr>
                <a:spLocks noChangeArrowheads="1"/>
              </p:cNvSpPr>
              <p:nvPr/>
            </p:nvSpPr>
            <p:spPr bwMode="auto">
              <a:xfrm>
                <a:off x="3708400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" name="Rectangle 83"/>
              <p:cNvSpPr>
                <a:spLocks noChangeArrowheads="1"/>
              </p:cNvSpPr>
              <p:nvPr/>
            </p:nvSpPr>
            <p:spPr bwMode="auto">
              <a:xfrm>
                <a:off x="4140200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" name="Rectangle 84"/>
              <p:cNvSpPr>
                <a:spLocks noChangeArrowheads="1"/>
              </p:cNvSpPr>
              <p:nvPr/>
            </p:nvSpPr>
            <p:spPr bwMode="auto">
              <a:xfrm>
                <a:off x="4573588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" name="Rectangle 85"/>
              <p:cNvSpPr>
                <a:spLocks noChangeArrowheads="1"/>
              </p:cNvSpPr>
              <p:nvPr/>
            </p:nvSpPr>
            <p:spPr bwMode="auto">
              <a:xfrm>
                <a:off x="5005388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0" name="Rectangle 86"/>
              <p:cNvSpPr>
                <a:spLocks noChangeArrowheads="1"/>
              </p:cNvSpPr>
              <p:nvPr/>
            </p:nvSpPr>
            <p:spPr bwMode="auto">
              <a:xfrm>
                <a:off x="5437188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" name="Rectangle 87"/>
              <p:cNvSpPr>
                <a:spLocks noChangeArrowheads="1"/>
              </p:cNvSpPr>
              <p:nvPr/>
            </p:nvSpPr>
            <p:spPr bwMode="auto">
              <a:xfrm>
                <a:off x="5868988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2" name="Rectangle 88"/>
              <p:cNvSpPr>
                <a:spLocks noChangeArrowheads="1"/>
              </p:cNvSpPr>
              <p:nvPr/>
            </p:nvSpPr>
            <p:spPr bwMode="auto">
              <a:xfrm>
                <a:off x="6300788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3" name="Rectangle 89"/>
              <p:cNvSpPr>
                <a:spLocks noChangeArrowheads="1"/>
              </p:cNvSpPr>
              <p:nvPr/>
            </p:nvSpPr>
            <p:spPr bwMode="auto">
              <a:xfrm>
                <a:off x="6732588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" name="Rectangle 90"/>
              <p:cNvSpPr>
                <a:spLocks noChangeArrowheads="1"/>
              </p:cNvSpPr>
              <p:nvPr/>
            </p:nvSpPr>
            <p:spPr bwMode="auto">
              <a:xfrm>
                <a:off x="7165975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5" name="Rectangle 91"/>
              <p:cNvSpPr>
                <a:spLocks noChangeArrowheads="1"/>
              </p:cNvSpPr>
              <p:nvPr/>
            </p:nvSpPr>
            <p:spPr bwMode="auto">
              <a:xfrm>
                <a:off x="7597775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" name="Rectangle 92"/>
              <p:cNvSpPr>
                <a:spLocks noChangeArrowheads="1"/>
              </p:cNvSpPr>
              <p:nvPr/>
            </p:nvSpPr>
            <p:spPr bwMode="auto">
              <a:xfrm>
                <a:off x="8029575" y="4525983"/>
                <a:ext cx="431800" cy="28892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" name="Text Box 93"/>
              <p:cNvSpPr txBox="1">
                <a:spLocks noChangeArrowheads="1"/>
              </p:cNvSpPr>
              <p:nvPr/>
            </p:nvSpPr>
            <p:spPr bwMode="auto">
              <a:xfrm>
                <a:off x="973138" y="4078308"/>
                <a:ext cx="863600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000" baseline="-25000">
                    <a:solidFill>
                      <a:srgbClr val="3333CC"/>
                    </a:solidFill>
                  </a:rPr>
                  <a:t>out</a:t>
                </a:r>
              </a:p>
            </p:txBody>
          </p:sp>
          <p:sp>
            <p:nvSpPr>
              <p:cNvPr id="288" name="Freeform 94"/>
              <p:cNvSpPr/>
              <p:nvPr/>
            </p:nvSpPr>
            <p:spPr bwMode="auto">
              <a:xfrm>
                <a:off x="3330575" y="3662383"/>
                <a:ext cx="574675" cy="865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2" y="545"/>
                  </a:cxn>
                </a:cxnLst>
                <a:rect l="0" t="0" r="r" b="b"/>
                <a:pathLst>
                  <a:path w="362" h="545">
                    <a:moveTo>
                      <a:pt x="0" y="0"/>
                    </a:moveTo>
                    <a:lnTo>
                      <a:pt x="362" y="54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9" name="Freeform 95"/>
              <p:cNvSpPr/>
              <p:nvPr/>
            </p:nvSpPr>
            <p:spPr bwMode="auto">
              <a:xfrm>
                <a:off x="6572264" y="2586557"/>
                <a:ext cx="1138967" cy="1939426"/>
              </a:xfrm>
              <a:custGeom>
                <a:avLst/>
                <a:gdLst/>
                <a:ahLst/>
                <a:cxnLst>
                  <a:cxn ang="0">
                    <a:pos x="821" y="0"/>
                  </a:cxn>
                  <a:cxn ang="0">
                    <a:pos x="0" y="1215"/>
                  </a:cxn>
                </a:cxnLst>
                <a:rect l="0" t="0" r="r" b="b"/>
                <a:pathLst>
                  <a:path w="821" h="1215">
                    <a:moveTo>
                      <a:pt x="821" y="0"/>
                    </a:moveTo>
                    <a:lnTo>
                      <a:pt x="0" y="121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9" name="Text Box 103"/>
          <p:cNvSpPr txBox="1">
            <a:spLocks noChangeArrowheads="1"/>
          </p:cNvSpPr>
          <p:nvPr/>
        </p:nvSpPr>
        <p:spPr bwMode="auto">
          <a:xfrm>
            <a:off x="468312" y="5929330"/>
            <a:ext cx="4960944" cy="82586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lang="zh-CN" altLang="en-US" sz="22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lang="en-US" altLang="zh-CN" sz="22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</a:t>
            </a:r>
            <a:r>
              <a:rPr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的读记录数</a:t>
            </a:r>
            <a:r>
              <a:rPr lang="en-US" altLang="zh-CN" sz="2200" i="1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2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=15000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lang="zh-CN" altLang="en-US" sz="22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方案</a:t>
            </a:r>
            <a:r>
              <a:rPr lang="en-US" altLang="zh-CN" sz="22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总的读记录数</a:t>
            </a: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=12000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360" name="Text Box 104"/>
          <p:cNvSpPr txBox="1">
            <a:spLocks noChangeArrowheads="1"/>
          </p:cNvSpPr>
          <p:nvPr/>
        </p:nvSpPr>
        <p:spPr bwMode="auto">
          <a:xfrm>
            <a:off x="250825" y="260350"/>
            <a:ext cx="360679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归并方案</a:t>
            </a:r>
            <a:r>
              <a:rPr lang="en-US" altLang="zh-CN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mtClean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路归并</a:t>
            </a:r>
            <a:r>
              <a:rPr lang="en-US" altLang="zh-CN" smtClean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755650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1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323850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755650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Rectangle 8"/>
          <p:cNvSpPr>
            <a:spLocks noChangeArrowheads="1"/>
          </p:cNvSpPr>
          <p:nvPr/>
        </p:nvSpPr>
        <p:spPr bwMode="auto">
          <a:xfrm>
            <a:off x="1187450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2197100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1765300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Rectangle 11"/>
          <p:cNvSpPr>
            <a:spLocks noChangeArrowheads="1"/>
          </p:cNvSpPr>
          <p:nvPr/>
        </p:nvSpPr>
        <p:spPr bwMode="auto">
          <a:xfrm>
            <a:off x="2197100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>
            <a:off x="2628900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32" name="组合 231"/>
          <p:cNvGrpSpPr/>
          <p:nvPr/>
        </p:nvGrpSpPr>
        <p:grpSpPr>
          <a:xfrm>
            <a:off x="323850" y="1577959"/>
            <a:ext cx="2592388" cy="855666"/>
            <a:chOff x="323850" y="1577959"/>
            <a:chExt cx="2592388" cy="855666"/>
          </a:xfrm>
        </p:grpSpPr>
        <p:sp>
          <p:nvSpPr>
            <p:cNvPr id="115" name="Text Box 13"/>
            <p:cNvSpPr txBox="1">
              <a:spLocks noChangeArrowheads="1"/>
            </p:cNvSpPr>
            <p:nvPr/>
          </p:nvSpPr>
          <p:spPr bwMode="auto">
            <a:xfrm>
              <a:off x="352399" y="176687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7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16" name="Rectangle 14"/>
            <p:cNvSpPr>
              <a:spLocks noChangeArrowheads="1"/>
            </p:cNvSpPr>
            <p:nvPr/>
          </p:nvSpPr>
          <p:spPr bwMode="auto">
            <a:xfrm>
              <a:off x="323850" y="214470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Rectangle 15"/>
            <p:cNvSpPr>
              <a:spLocks noChangeArrowheads="1"/>
            </p:cNvSpPr>
            <p:nvPr/>
          </p:nvSpPr>
          <p:spPr bwMode="auto">
            <a:xfrm>
              <a:off x="755650" y="214470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1187450" y="214470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1620838" y="214470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18"/>
            <p:cNvSpPr>
              <a:spLocks noChangeArrowheads="1"/>
            </p:cNvSpPr>
            <p:nvPr/>
          </p:nvSpPr>
          <p:spPr bwMode="auto">
            <a:xfrm>
              <a:off x="2052638" y="214470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Rectangle 19"/>
            <p:cNvSpPr>
              <a:spLocks noChangeArrowheads="1"/>
            </p:cNvSpPr>
            <p:nvPr/>
          </p:nvSpPr>
          <p:spPr bwMode="auto">
            <a:xfrm>
              <a:off x="2484438" y="2144700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20"/>
            <p:cNvSpPr>
              <a:spLocks noChangeShapeType="1"/>
            </p:cNvSpPr>
            <p:nvPr/>
          </p:nvSpPr>
          <p:spPr bwMode="auto">
            <a:xfrm>
              <a:off x="973138" y="1577959"/>
              <a:ext cx="455590" cy="565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" name="Line 21"/>
            <p:cNvSpPr>
              <a:spLocks noChangeShapeType="1"/>
            </p:cNvSpPr>
            <p:nvPr/>
          </p:nvSpPr>
          <p:spPr bwMode="auto">
            <a:xfrm flipH="1">
              <a:off x="1857356" y="1577959"/>
              <a:ext cx="484207" cy="565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4" name="Text Box 23"/>
          <p:cNvSpPr txBox="1">
            <a:spLocks noChangeArrowheads="1"/>
          </p:cNvSpPr>
          <p:nvPr/>
        </p:nvSpPr>
        <p:spPr bwMode="auto">
          <a:xfrm>
            <a:off x="3779838" y="857232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125" name="Rectangle 24"/>
          <p:cNvSpPr>
            <a:spLocks noChangeArrowheads="1"/>
          </p:cNvSpPr>
          <p:nvPr/>
        </p:nvSpPr>
        <p:spPr bwMode="auto">
          <a:xfrm>
            <a:off x="3348038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Rectangle 25"/>
          <p:cNvSpPr>
            <a:spLocks noChangeArrowheads="1"/>
          </p:cNvSpPr>
          <p:nvPr/>
        </p:nvSpPr>
        <p:spPr bwMode="auto">
          <a:xfrm>
            <a:off x="3779838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Rectangle 26"/>
          <p:cNvSpPr>
            <a:spLocks noChangeArrowheads="1"/>
          </p:cNvSpPr>
          <p:nvPr/>
        </p:nvSpPr>
        <p:spPr bwMode="auto">
          <a:xfrm>
            <a:off x="4211638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Text Box 27"/>
          <p:cNvSpPr txBox="1">
            <a:spLocks noChangeArrowheads="1"/>
          </p:cNvSpPr>
          <p:nvPr/>
        </p:nvSpPr>
        <p:spPr bwMode="auto">
          <a:xfrm>
            <a:off x="5221288" y="857232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29" name="Rectangle 28"/>
          <p:cNvSpPr>
            <a:spLocks noChangeArrowheads="1"/>
          </p:cNvSpPr>
          <p:nvPr/>
        </p:nvSpPr>
        <p:spPr bwMode="auto">
          <a:xfrm>
            <a:off x="4789488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221288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5653088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Text Box 41"/>
          <p:cNvSpPr txBox="1">
            <a:spLocks noChangeArrowheads="1"/>
          </p:cNvSpPr>
          <p:nvPr/>
        </p:nvSpPr>
        <p:spPr bwMode="auto">
          <a:xfrm>
            <a:off x="6732588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5</a:t>
            </a:r>
          </a:p>
        </p:txBody>
      </p:sp>
      <p:sp>
        <p:nvSpPr>
          <p:cNvPr id="143" name="Rectangle 42"/>
          <p:cNvSpPr>
            <a:spLocks noChangeArrowheads="1"/>
          </p:cNvSpPr>
          <p:nvPr/>
        </p:nvSpPr>
        <p:spPr bwMode="auto">
          <a:xfrm>
            <a:off x="6300788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Rectangle 43"/>
          <p:cNvSpPr>
            <a:spLocks noChangeArrowheads="1"/>
          </p:cNvSpPr>
          <p:nvPr/>
        </p:nvSpPr>
        <p:spPr bwMode="auto">
          <a:xfrm>
            <a:off x="6732588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Rectangle 44"/>
          <p:cNvSpPr>
            <a:spLocks noChangeArrowheads="1"/>
          </p:cNvSpPr>
          <p:nvPr/>
        </p:nvSpPr>
        <p:spPr bwMode="auto">
          <a:xfrm>
            <a:off x="7164388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Text Box 45"/>
          <p:cNvSpPr txBox="1">
            <a:spLocks noChangeArrowheads="1"/>
          </p:cNvSpPr>
          <p:nvPr/>
        </p:nvSpPr>
        <p:spPr bwMode="auto">
          <a:xfrm>
            <a:off x="8174038" y="858820"/>
            <a:ext cx="5762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147" name="Rectangle 46"/>
          <p:cNvSpPr>
            <a:spLocks noChangeArrowheads="1"/>
          </p:cNvSpPr>
          <p:nvPr/>
        </p:nvSpPr>
        <p:spPr bwMode="auto">
          <a:xfrm>
            <a:off x="7742238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Rectangle 47"/>
          <p:cNvSpPr>
            <a:spLocks noChangeArrowheads="1"/>
          </p:cNvSpPr>
          <p:nvPr/>
        </p:nvSpPr>
        <p:spPr bwMode="auto">
          <a:xfrm>
            <a:off x="8174038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Rectangle 48"/>
          <p:cNvSpPr>
            <a:spLocks noChangeArrowheads="1"/>
          </p:cNvSpPr>
          <p:nvPr/>
        </p:nvSpPr>
        <p:spPr bwMode="auto">
          <a:xfrm>
            <a:off x="8605838" y="1287445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233" name="组合 232"/>
          <p:cNvGrpSpPr/>
          <p:nvPr/>
        </p:nvGrpSpPr>
        <p:grpSpPr>
          <a:xfrm>
            <a:off x="323850" y="1577957"/>
            <a:ext cx="3887788" cy="1779605"/>
            <a:chOff x="323850" y="1577957"/>
            <a:chExt cx="3887788" cy="1779605"/>
          </a:xfrm>
        </p:grpSpPr>
        <p:sp>
          <p:nvSpPr>
            <p:cNvPr id="140" name="Line 38"/>
            <p:cNvSpPr>
              <a:spLocks noChangeShapeType="1"/>
            </p:cNvSpPr>
            <p:nvPr/>
          </p:nvSpPr>
          <p:spPr bwMode="auto">
            <a:xfrm flipH="1">
              <a:off x="2786050" y="1577957"/>
              <a:ext cx="1211276" cy="14938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1" name="Text Box 59"/>
            <p:cNvSpPr txBox="1">
              <a:spLocks noChangeArrowheads="1"/>
            </p:cNvSpPr>
            <p:nvPr/>
          </p:nvSpPr>
          <p:spPr bwMode="auto">
            <a:xfrm>
              <a:off x="828675" y="2640012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</a:rPr>
                <a:t>8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62" name="Rectangle 60"/>
            <p:cNvSpPr>
              <a:spLocks noChangeArrowheads="1"/>
            </p:cNvSpPr>
            <p:nvPr/>
          </p:nvSpPr>
          <p:spPr bwMode="auto">
            <a:xfrm>
              <a:off x="323850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61"/>
            <p:cNvSpPr>
              <a:spLocks noChangeArrowheads="1"/>
            </p:cNvSpPr>
            <p:nvPr/>
          </p:nvSpPr>
          <p:spPr bwMode="auto">
            <a:xfrm>
              <a:off x="755650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62"/>
            <p:cNvSpPr>
              <a:spLocks noChangeArrowheads="1"/>
            </p:cNvSpPr>
            <p:nvPr/>
          </p:nvSpPr>
          <p:spPr bwMode="auto">
            <a:xfrm>
              <a:off x="1187450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63"/>
            <p:cNvSpPr>
              <a:spLocks noChangeArrowheads="1"/>
            </p:cNvSpPr>
            <p:nvPr/>
          </p:nvSpPr>
          <p:spPr bwMode="auto">
            <a:xfrm>
              <a:off x="1620838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Rectangle 64"/>
            <p:cNvSpPr>
              <a:spLocks noChangeArrowheads="1"/>
            </p:cNvSpPr>
            <p:nvPr/>
          </p:nvSpPr>
          <p:spPr bwMode="auto">
            <a:xfrm>
              <a:off x="2052638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Rectangle 65"/>
            <p:cNvSpPr>
              <a:spLocks noChangeArrowheads="1"/>
            </p:cNvSpPr>
            <p:nvPr/>
          </p:nvSpPr>
          <p:spPr bwMode="auto">
            <a:xfrm>
              <a:off x="2484438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Freeform 66"/>
            <p:cNvSpPr/>
            <p:nvPr/>
          </p:nvSpPr>
          <p:spPr bwMode="auto">
            <a:xfrm>
              <a:off x="1477963" y="2447924"/>
              <a:ext cx="379393" cy="623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483"/>
                </a:cxn>
              </a:cxnLst>
              <a:rect l="0" t="0" r="r" b="b"/>
              <a:pathLst>
                <a:path w="330" h="483">
                  <a:moveTo>
                    <a:pt x="0" y="0"/>
                  </a:moveTo>
                  <a:lnTo>
                    <a:pt x="330" y="48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2916238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3348038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3779838" y="3068637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279376" y="1577958"/>
            <a:ext cx="8039124" cy="4208496"/>
            <a:chOff x="279376" y="1577958"/>
            <a:chExt cx="8039124" cy="4208496"/>
          </a:xfrm>
        </p:grpSpPr>
        <p:sp>
          <p:nvSpPr>
            <p:cNvPr id="159" name="Line 57"/>
            <p:cNvSpPr>
              <a:spLocks noChangeShapeType="1"/>
            </p:cNvSpPr>
            <p:nvPr/>
          </p:nvSpPr>
          <p:spPr bwMode="auto">
            <a:xfrm flipH="1">
              <a:off x="6715139" y="1577958"/>
              <a:ext cx="1603361" cy="39227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" name="Rectangle 75"/>
            <p:cNvSpPr>
              <a:spLocks noChangeArrowheads="1"/>
            </p:cNvSpPr>
            <p:nvPr/>
          </p:nvSpPr>
          <p:spPr bwMode="auto">
            <a:xfrm>
              <a:off x="398461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Rectangle 76"/>
            <p:cNvSpPr>
              <a:spLocks noChangeArrowheads="1"/>
            </p:cNvSpPr>
            <p:nvPr/>
          </p:nvSpPr>
          <p:spPr bwMode="auto">
            <a:xfrm>
              <a:off x="830261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" name="Rectangle 77"/>
            <p:cNvSpPr>
              <a:spLocks noChangeArrowheads="1"/>
            </p:cNvSpPr>
            <p:nvPr/>
          </p:nvSpPr>
          <p:spPr bwMode="auto">
            <a:xfrm>
              <a:off x="1262061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Rectangle 78"/>
            <p:cNvSpPr>
              <a:spLocks noChangeArrowheads="1"/>
            </p:cNvSpPr>
            <p:nvPr/>
          </p:nvSpPr>
          <p:spPr bwMode="auto">
            <a:xfrm>
              <a:off x="1695448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Rectangle 79"/>
            <p:cNvSpPr>
              <a:spLocks noChangeArrowheads="1"/>
            </p:cNvSpPr>
            <p:nvPr/>
          </p:nvSpPr>
          <p:spPr bwMode="auto">
            <a:xfrm>
              <a:off x="2127248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Rectangle 80"/>
            <p:cNvSpPr>
              <a:spLocks noChangeArrowheads="1"/>
            </p:cNvSpPr>
            <p:nvPr/>
          </p:nvSpPr>
          <p:spPr bwMode="auto">
            <a:xfrm>
              <a:off x="2559048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Rectangle 81"/>
            <p:cNvSpPr>
              <a:spLocks noChangeArrowheads="1"/>
            </p:cNvSpPr>
            <p:nvPr/>
          </p:nvSpPr>
          <p:spPr bwMode="auto">
            <a:xfrm>
              <a:off x="2990848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Rectangle 82"/>
            <p:cNvSpPr>
              <a:spLocks noChangeArrowheads="1"/>
            </p:cNvSpPr>
            <p:nvPr/>
          </p:nvSpPr>
          <p:spPr bwMode="auto">
            <a:xfrm>
              <a:off x="3422648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83"/>
            <p:cNvSpPr>
              <a:spLocks noChangeArrowheads="1"/>
            </p:cNvSpPr>
            <p:nvPr/>
          </p:nvSpPr>
          <p:spPr bwMode="auto">
            <a:xfrm>
              <a:off x="3854448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Rectangle 84"/>
            <p:cNvSpPr>
              <a:spLocks noChangeArrowheads="1"/>
            </p:cNvSpPr>
            <p:nvPr/>
          </p:nvSpPr>
          <p:spPr bwMode="auto">
            <a:xfrm>
              <a:off x="4287836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Rectangle 85"/>
            <p:cNvSpPr>
              <a:spLocks noChangeArrowheads="1"/>
            </p:cNvSpPr>
            <p:nvPr/>
          </p:nvSpPr>
          <p:spPr bwMode="auto">
            <a:xfrm>
              <a:off x="4719636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86"/>
            <p:cNvSpPr>
              <a:spLocks noChangeArrowheads="1"/>
            </p:cNvSpPr>
            <p:nvPr/>
          </p:nvSpPr>
          <p:spPr bwMode="auto">
            <a:xfrm>
              <a:off x="5151436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87"/>
            <p:cNvSpPr>
              <a:spLocks noChangeArrowheads="1"/>
            </p:cNvSpPr>
            <p:nvPr/>
          </p:nvSpPr>
          <p:spPr bwMode="auto">
            <a:xfrm>
              <a:off x="5583236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Rectangle 88"/>
            <p:cNvSpPr>
              <a:spLocks noChangeArrowheads="1"/>
            </p:cNvSpPr>
            <p:nvPr/>
          </p:nvSpPr>
          <p:spPr bwMode="auto">
            <a:xfrm>
              <a:off x="6015036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Rectangle 89"/>
            <p:cNvSpPr>
              <a:spLocks noChangeArrowheads="1"/>
            </p:cNvSpPr>
            <p:nvPr/>
          </p:nvSpPr>
          <p:spPr bwMode="auto">
            <a:xfrm>
              <a:off x="6446836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Rectangle 90"/>
            <p:cNvSpPr>
              <a:spLocks noChangeArrowheads="1"/>
            </p:cNvSpPr>
            <p:nvPr/>
          </p:nvSpPr>
          <p:spPr bwMode="auto">
            <a:xfrm>
              <a:off x="6880223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Rectangle 91"/>
            <p:cNvSpPr>
              <a:spLocks noChangeArrowheads="1"/>
            </p:cNvSpPr>
            <p:nvPr/>
          </p:nvSpPr>
          <p:spPr bwMode="auto">
            <a:xfrm>
              <a:off x="7312023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Rectangle 92"/>
            <p:cNvSpPr>
              <a:spLocks noChangeArrowheads="1"/>
            </p:cNvSpPr>
            <p:nvPr/>
          </p:nvSpPr>
          <p:spPr bwMode="auto">
            <a:xfrm>
              <a:off x="7743823" y="5497529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Text Box 93"/>
            <p:cNvSpPr txBox="1">
              <a:spLocks noChangeArrowheads="1"/>
            </p:cNvSpPr>
            <p:nvPr/>
          </p:nvSpPr>
          <p:spPr bwMode="auto">
            <a:xfrm>
              <a:off x="279376" y="5124464"/>
              <a:ext cx="863600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out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cxnSp>
          <p:nvCxnSpPr>
            <p:cNvPr id="228" name="直接连接符 227"/>
            <p:cNvCxnSpPr>
              <a:endCxn id="185" idx="0"/>
            </p:cNvCxnSpPr>
            <p:nvPr/>
          </p:nvCxnSpPr>
          <p:spPr>
            <a:xfrm rot="16200000" flipH="1">
              <a:off x="3596476" y="5023656"/>
              <a:ext cx="481021" cy="466724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组合 233"/>
          <p:cNvGrpSpPr/>
          <p:nvPr/>
        </p:nvGrpSpPr>
        <p:grpSpPr>
          <a:xfrm>
            <a:off x="327022" y="1577957"/>
            <a:ext cx="5183188" cy="2568596"/>
            <a:chOff x="327022" y="1577957"/>
            <a:chExt cx="5183188" cy="2568596"/>
          </a:xfrm>
        </p:grpSpPr>
        <p:sp>
          <p:nvSpPr>
            <p:cNvPr id="141" name="Line 39"/>
            <p:cNvSpPr>
              <a:spLocks noChangeShapeType="1"/>
            </p:cNvSpPr>
            <p:nvPr/>
          </p:nvSpPr>
          <p:spPr bwMode="auto">
            <a:xfrm flipH="1">
              <a:off x="4143372" y="1577957"/>
              <a:ext cx="1222379" cy="2351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8" name="Rectangle 60"/>
            <p:cNvSpPr>
              <a:spLocks noChangeArrowheads="1"/>
            </p:cNvSpPr>
            <p:nvPr/>
          </p:nvSpPr>
          <p:spPr bwMode="auto">
            <a:xfrm>
              <a:off x="327022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61"/>
            <p:cNvSpPr>
              <a:spLocks noChangeArrowheads="1"/>
            </p:cNvSpPr>
            <p:nvPr/>
          </p:nvSpPr>
          <p:spPr bwMode="auto">
            <a:xfrm>
              <a:off x="758822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62"/>
            <p:cNvSpPr>
              <a:spLocks noChangeArrowheads="1"/>
            </p:cNvSpPr>
            <p:nvPr/>
          </p:nvSpPr>
          <p:spPr bwMode="auto">
            <a:xfrm>
              <a:off x="1190622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63"/>
            <p:cNvSpPr>
              <a:spLocks noChangeArrowheads="1"/>
            </p:cNvSpPr>
            <p:nvPr/>
          </p:nvSpPr>
          <p:spPr bwMode="auto">
            <a:xfrm>
              <a:off x="16240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64"/>
            <p:cNvSpPr>
              <a:spLocks noChangeArrowheads="1"/>
            </p:cNvSpPr>
            <p:nvPr/>
          </p:nvSpPr>
          <p:spPr bwMode="auto">
            <a:xfrm>
              <a:off x="20558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Rectangle 65"/>
            <p:cNvSpPr>
              <a:spLocks noChangeArrowheads="1"/>
            </p:cNvSpPr>
            <p:nvPr/>
          </p:nvSpPr>
          <p:spPr bwMode="auto">
            <a:xfrm>
              <a:off x="24876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Rectangle 68"/>
            <p:cNvSpPr>
              <a:spLocks noChangeArrowheads="1"/>
            </p:cNvSpPr>
            <p:nvPr/>
          </p:nvSpPr>
          <p:spPr bwMode="auto">
            <a:xfrm>
              <a:off x="29194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Rectangle 69"/>
            <p:cNvSpPr>
              <a:spLocks noChangeArrowheads="1"/>
            </p:cNvSpPr>
            <p:nvPr/>
          </p:nvSpPr>
          <p:spPr bwMode="auto">
            <a:xfrm>
              <a:off x="33512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37830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Rectangle 68"/>
            <p:cNvSpPr>
              <a:spLocks noChangeArrowheads="1"/>
            </p:cNvSpPr>
            <p:nvPr/>
          </p:nvSpPr>
          <p:spPr bwMode="auto">
            <a:xfrm>
              <a:off x="42148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Rectangle 69"/>
            <p:cNvSpPr>
              <a:spLocks noChangeArrowheads="1"/>
            </p:cNvSpPr>
            <p:nvPr/>
          </p:nvSpPr>
          <p:spPr bwMode="auto">
            <a:xfrm>
              <a:off x="46466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5078410" y="3857628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11" name="直接连接符 210"/>
            <p:cNvCxnSpPr>
              <a:stCxn id="166" idx="2"/>
              <a:endCxn id="203" idx="0"/>
            </p:cNvCxnSpPr>
            <p:nvPr/>
          </p:nvCxnSpPr>
          <p:spPr>
            <a:xfrm rot="16200000" flipH="1">
              <a:off x="2235991" y="3390109"/>
              <a:ext cx="500066" cy="434972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 Box 59"/>
            <p:cNvSpPr txBox="1">
              <a:spLocks noChangeArrowheads="1"/>
            </p:cNvSpPr>
            <p:nvPr/>
          </p:nvSpPr>
          <p:spPr bwMode="auto">
            <a:xfrm>
              <a:off x="852465" y="3481390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</a:rPr>
                <a:t>9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235" name="组合 234"/>
          <p:cNvGrpSpPr/>
          <p:nvPr/>
        </p:nvGrpSpPr>
        <p:grpSpPr>
          <a:xfrm>
            <a:off x="357158" y="1577958"/>
            <a:ext cx="6592918" cy="3425851"/>
            <a:chOff x="357158" y="1577958"/>
            <a:chExt cx="6592918" cy="3425851"/>
          </a:xfrm>
        </p:grpSpPr>
        <p:sp>
          <p:nvSpPr>
            <p:cNvPr id="158" name="Line 56"/>
            <p:cNvSpPr>
              <a:spLocks noChangeShapeType="1"/>
            </p:cNvSpPr>
            <p:nvPr/>
          </p:nvSpPr>
          <p:spPr bwMode="auto">
            <a:xfrm flipH="1">
              <a:off x="5286380" y="1577958"/>
              <a:ext cx="1663696" cy="31369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57158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788958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1220758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16541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20859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25177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Rectangle 68"/>
            <p:cNvSpPr>
              <a:spLocks noChangeArrowheads="1"/>
            </p:cNvSpPr>
            <p:nvPr/>
          </p:nvSpPr>
          <p:spPr bwMode="auto">
            <a:xfrm>
              <a:off x="29495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9" name="Rectangle 69"/>
            <p:cNvSpPr>
              <a:spLocks noChangeArrowheads="1"/>
            </p:cNvSpPr>
            <p:nvPr/>
          </p:nvSpPr>
          <p:spPr bwMode="auto">
            <a:xfrm>
              <a:off x="33813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" name="Rectangle 70"/>
            <p:cNvSpPr>
              <a:spLocks noChangeArrowheads="1"/>
            </p:cNvSpPr>
            <p:nvPr/>
          </p:nvSpPr>
          <p:spPr bwMode="auto">
            <a:xfrm>
              <a:off x="38131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1" name="Rectangle 68"/>
            <p:cNvSpPr>
              <a:spLocks noChangeArrowheads="1"/>
            </p:cNvSpPr>
            <p:nvPr/>
          </p:nvSpPr>
          <p:spPr bwMode="auto">
            <a:xfrm>
              <a:off x="42449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Rectangle 69"/>
            <p:cNvSpPr>
              <a:spLocks noChangeArrowheads="1"/>
            </p:cNvSpPr>
            <p:nvPr/>
          </p:nvSpPr>
          <p:spPr bwMode="auto">
            <a:xfrm>
              <a:off x="46767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Rectangle 70"/>
            <p:cNvSpPr>
              <a:spLocks noChangeArrowheads="1"/>
            </p:cNvSpPr>
            <p:nvPr/>
          </p:nvSpPr>
          <p:spPr bwMode="auto">
            <a:xfrm>
              <a:off x="510854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4" name="直接连接符 223"/>
            <p:cNvCxnSpPr/>
            <p:nvPr/>
          </p:nvCxnSpPr>
          <p:spPr>
            <a:xfrm rot="16200000" flipH="1">
              <a:off x="2713026" y="4213232"/>
              <a:ext cx="568332" cy="434971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68"/>
            <p:cNvSpPr>
              <a:spLocks noChangeArrowheads="1"/>
            </p:cNvSpPr>
            <p:nvPr/>
          </p:nvSpPr>
          <p:spPr bwMode="auto">
            <a:xfrm>
              <a:off x="553721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" name="Rectangle 69"/>
            <p:cNvSpPr>
              <a:spLocks noChangeArrowheads="1"/>
            </p:cNvSpPr>
            <p:nvPr/>
          </p:nvSpPr>
          <p:spPr bwMode="auto">
            <a:xfrm>
              <a:off x="596901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" name="Rectangle 70"/>
            <p:cNvSpPr>
              <a:spLocks noChangeArrowheads="1"/>
            </p:cNvSpPr>
            <p:nvPr/>
          </p:nvSpPr>
          <p:spPr bwMode="auto">
            <a:xfrm>
              <a:off x="6400816" y="4714884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59"/>
            <p:cNvSpPr txBox="1">
              <a:spLocks noChangeArrowheads="1"/>
            </p:cNvSpPr>
            <p:nvPr/>
          </p:nvSpPr>
          <p:spPr bwMode="auto">
            <a:xfrm>
              <a:off x="811186" y="4338646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</a:rPr>
                <a:t>10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5072066" y="6046806"/>
            <a:ext cx="2403492" cy="525466"/>
            <a:chOff x="5072066" y="6046806"/>
            <a:chExt cx="2403492" cy="525466"/>
          </a:xfrm>
        </p:grpSpPr>
        <p:sp>
          <p:nvSpPr>
            <p:cNvPr id="132" name="右大括号 131"/>
            <p:cNvSpPr/>
            <p:nvPr/>
          </p:nvSpPr>
          <p:spPr>
            <a:xfrm>
              <a:off x="5072066" y="6072206"/>
              <a:ext cx="142876" cy="500066"/>
            </a:xfrm>
            <a:prstGeom prst="rightBrac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332418" y="6046806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方案</a:t>
              </a:r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更好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54" name="Text Box 74"/>
          <p:cNvSpPr txBox="1">
            <a:spLocks noChangeArrowheads="1"/>
          </p:cNvSpPr>
          <p:nvPr/>
        </p:nvSpPr>
        <p:spPr bwMode="auto">
          <a:xfrm>
            <a:off x="357158" y="285728"/>
            <a:ext cx="3714775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归并方案</a:t>
            </a:r>
            <a:r>
              <a:rPr lang="en-US" altLang="zh-CN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zh-CN" altLang="en-US" smtClean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路归并</a:t>
            </a:r>
            <a:endParaRPr lang="zh-CN" altLang="en-US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504854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Rectangle 7"/>
          <p:cNvSpPr>
            <a:spLocks noChangeArrowheads="1"/>
          </p:cNvSpPr>
          <p:nvPr/>
        </p:nvSpPr>
        <p:spPr bwMode="auto">
          <a:xfrm>
            <a:off x="936654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1368454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1946304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2378104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2809904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24"/>
          <p:cNvSpPr>
            <a:spLocks noChangeArrowheads="1"/>
          </p:cNvSpPr>
          <p:nvPr/>
        </p:nvSpPr>
        <p:spPr bwMode="auto">
          <a:xfrm>
            <a:off x="3529042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3960842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Rectangle 26"/>
          <p:cNvSpPr>
            <a:spLocks noChangeArrowheads="1"/>
          </p:cNvSpPr>
          <p:nvPr/>
        </p:nvSpPr>
        <p:spPr bwMode="auto">
          <a:xfrm>
            <a:off x="4392642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4970492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5402292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Rectangle 30"/>
          <p:cNvSpPr>
            <a:spLocks noChangeArrowheads="1"/>
          </p:cNvSpPr>
          <p:nvPr/>
        </p:nvSpPr>
        <p:spPr bwMode="auto">
          <a:xfrm>
            <a:off x="5834092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42"/>
          <p:cNvSpPr>
            <a:spLocks noChangeArrowheads="1"/>
          </p:cNvSpPr>
          <p:nvPr/>
        </p:nvSpPr>
        <p:spPr bwMode="auto">
          <a:xfrm>
            <a:off x="6481792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Rectangle 43"/>
          <p:cNvSpPr>
            <a:spLocks noChangeArrowheads="1"/>
          </p:cNvSpPr>
          <p:nvPr/>
        </p:nvSpPr>
        <p:spPr bwMode="auto">
          <a:xfrm>
            <a:off x="6913592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Rectangle 44"/>
          <p:cNvSpPr>
            <a:spLocks noChangeArrowheads="1"/>
          </p:cNvSpPr>
          <p:nvPr/>
        </p:nvSpPr>
        <p:spPr bwMode="auto">
          <a:xfrm>
            <a:off x="7345392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Rectangle 46"/>
          <p:cNvSpPr>
            <a:spLocks noChangeArrowheads="1"/>
          </p:cNvSpPr>
          <p:nvPr/>
        </p:nvSpPr>
        <p:spPr bwMode="auto">
          <a:xfrm>
            <a:off x="7923242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Rectangle 47"/>
          <p:cNvSpPr>
            <a:spLocks noChangeArrowheads="1"/>
          </p:cNvSpPr>
          <p:nvPr/>
        </p:nvSpPr>
        <p:spPr bwMode="auto">
          <a:xfrm>
            <a:off x="8355042" y="1142984"/>
            <a:ext cx="431800" cy="2889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95" name="组合 194"/>
          <p:cNvGrpSpPr/>
          <p:nvPr/>
        </p:nvGrpSpPr>
        <p:grpSpPr>
          <a:xfrm>
            <a:off x="500034" y="1433497"/>
            <a:ext cx="3892608" cy="995371"/>
            <a:chOff x="500034" y="1433497"/>
            <a:chExt cx="3892608" cy="995371"/>
          </a:xfrm>
        </p:grpSpPr>
        <p:sp>
          <p:nvSpPr>
            <p:cNvPr id="95" name="Line 20"/>
            <p:cNvSpPr>
              <a:spLocks noChangeShapeType="1"/>
            </p:cNvSpPr>
            <p:nvPr/>
          </p:nvSpPr>
          <p:spPr bwMode="auto">
            <a:xfrm>
              <a:off x="1154142" y="1433498"/>
              <a:ext cx="488900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21"/>
            <p:cNvSpPr>
              <a:spLocks noChangeShapeType="1"/>
            </p:cNvSpPr>
            <p:nvPr/>
          </p:nvSpPr>
          <p:spPr bwMode="auto">
            <a:xfrm flipH="1">
              <a:off x="2500298" y="1433498"/>
              <a:ext cx="71438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Line 38"/>
            <p:cNvSpPr>
              <a:spLocks noChangeShapeType="1"/>
            </p:cNvSpPr>
            <p:nvPr/>
          </p:nvSpPr>
          <p:spPr bwMode="auto">
            <a:xfrm flipH="1">
              <a:off x="3357554" y="1433497"/>
              <a:ext cx="820776" cy="709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" name="Text Box 59"/>
            <p:cNvSpPr txBox="1">
              <a:spLocks noChangeArrowheads="1"/>
            </p:cNvSpPr>
            <p:nvPr/>
          </p:nvSpPr>
          <p:spPr bwMode="auto">
            <a:xfrm>
              <a:off x="500034" y="1711318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</a:rPr>
                <a:t>7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11" name="Rectangle 60"/>
            <p:cNvSpPr>
              <a:spLocks noChangeArrowheads="1"/>
            </p:cNvSpPr>
            <p:nvPr/>
          </p:nvSpPr>
          <p:spPr bwMode="auto">
            <a:xfrm>
              <a:off x="504854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Rectangle 61"/>
            <p:cNvSpPr>
              <a:spLocks noChangeArrowheads="1"/>
            </p:cNvSpPr>
            <p:nvPr/>
          </p:nvSpPr>
          <p:spPr bwMode="auto">
            <a:xfrm>
              <a:off x="936654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62"/>
            <p:cNvSpPr>
              <a:spLocks noChangeArrowheads="1"/>
            </p:cNvSpPr>
            <p:nvPr/>
          </p:nvSpPr>
          <p:spPr bwMode="auto">
            <a:xfrm>
              <a:off x="1368454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Rectangle 63"/>
            <p:cNvSpPr>
              <a:spLocks noChangeArrowheads="1"/>
            </p:cNvSpPr>
            <p:nvPr/>
          </p:nvSpPr>
          <p:spPr bwMode="auto">
            <a:xfrm>
              <a:off x="1801842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Rectangle 64"/>
            <p:cNvSpPr>
              <a:spLocks noChangeArrowheads="1"/>
            </p:cNvSpPr>
            <p:nvPr/>
          </p:nvSpPr>
          <p:spPr bwMode="auto">
            <a:xfrm>
              <a:off x="2233642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65"/>
            <p:cNvSpPr>
              <a:spLocks noChangeArrowheads="1"/>
            </p:cNvSpPr>
            <p:nvPr/>
          </p:nvSpPr>
          <p:spPr bwMode="auto">
            <a:xfrm>
              <a:off x="2665442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Rectangle 68"/>
            <p:cNvSpPr>
              <a:spLocks noChangeArrowheads="1"/>
            </p:cNvSpPr>
            <p:nvPr/>
          </p:nvSpPr>
          <p:spPr bwMode="auto">
            <a:xfrm>
              <a:off x="3097242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Rectangle 69"/>
            <p:cNvSpPr>
              <a:spLocks noChangeArrowheads="1"/>
            </p:cNvSpPr>
            <p:nvPr/>
          </p:nvSpPr>
          <p:spPr bwMode="auto">
            <a:xfrm>
              <a:off x="3529042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Rectangle 70"/>
            <p:cNvSpPr>
              <a:spLocks noChangeArrowheads="1"/>
            </p:cNvSpPr>
            <p:nvPr/>
          </p:nvSpPr>
          <p:spPr bwMode="auto">
            <a:xfrm>
              <a:off x="3960842" y="213994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571472" y="2424107"/>
            <a:ext cx="7896247" cy="1076331"/>
            <a:chOff x="571472" y="2424107"/>
            <a:chExt cx="7896247" cy="1076331"/>
          </a:xfrm>
        </p:grpSpPr>
        <p:sp>
          <p:nvSpPr>
            <p:cNvPr id="123" name="Rectangle 75"/>
            <p:cNvSpPr>
              <a:spLocks noChangeArrowheads="1"/>
            </p:cNvSpPr>
            <p:nvPr/>
          </p:nvSpPr>
          <p:spPr bwMode="auto">
            <a:xfrm>
              <a:off x="690557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76"/>
            <p:cNvSpPr>
              <a:spLocks noChangeArrowheads="1"/>
            </p:cNvSpPr>
            <p:nvPr/>
          </p:nvSpPr>
          <p:spPr bwMode="auto">
            <a:xfrm>
              <a:off x="1122357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77"/>
            <p:cNvSpPr>
              <a:spLocks noChangeArrowheads="1"/>
            </p:cNvSpPr>
            <p:nvPr/>
          </p:nvSpPr>
          <p:spPr bwMode="auto">
            <a:xfrm>
              <a:off x="1554157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78"/>
            <p:cNvSpPr>
              <a:spLocks noChangeArrowheads="1"/>
            </p:cNvSpPr>
            <p:nvPr/>
          </p:nvSpPr>
          <p:spPr bwMode="auto">
            <a:xfrm>
              <a:off x="1987544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79"/>
            <p:cNvSpPr>
              <a:spLocks noChangeArrowheads="1"/>
            </p:cNvSpPr>
            <p:nvPr/>
          </p:nvSpPr>
          <p:spPr bwMode="auto">
            <a:xfrm>
              <a:off x="2419344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Rectangle 80"/>
            <p:cNvSpPr>
              <a:spLocks noChangeArrowheads="1"/>
            </p:cNvSpPr>
            <p:nvPr/>
          </p:nvSpPr>
          <p:spPr bwMode="auto">
            <a:xfrm>
              <a:off x="2851144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Rectangle 81"/>
            <p:cNvSpPr>
              <a:spLocks noChangeArrowheads="1"/>
            </p:cNvSpPr>
            <p:nvPr/>
          </p:nvSpPr>
          <p:spPr bwMode="auto">
            <a:xfrm>
              <a:off x="3282944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Rectangle 82"/>
            <p:cNvSpPr>
              <a:spLocks noChangeArrowheads="1"/>
            </p:cNvSpPr>
            <p:nvPr/>
          </p:nvSpPr>
          <p:spPr bwMode="auto">
            <a:xfrm>
              <a:off x="3714744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Rectangle 83"/>
            <p:cNvSpPr>
              <a:spLocks noChangeArrowheads="1"/>
            </p:cNvSpPr>
            <p:nvPr/>
          </p:nvSpPr>
          <p:spPr bwMode="auto">
            <a:xfrm>
              <a:off x="4146544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Rectangle 84"/>
            <p:cNvSpPr>
              <a:spLocks noChangeArrowheads="1"/>
            </p:cNvSpPr>
            <p:nvPr/>
          </p:nvSpPr>
          <p:spPr bwMode="auto">
            <a:xfrm>
              <a:off x="4579932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Rectangle 85"/>
            <p:cNvSpPr>
              <a:spLocks noChangeArrowheads="1"/>
            </p:cNvSpPr>
            <p:nvPr/>
          </p:nvSpPr>
          <p:spPr bwMode="auto">
            <a:xfrm>
              <a:off x="5011732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86"/>
            <p:cNvSpPr>
              <a:spLocks noChangeArrowheads="1"/>
            </p:cNvSpPr>
            <p:nvPr/>
          </p:nvSpPr>
          <p:spPr bwMode="auto">
            <a:xfrm>
              <a:off x="5443532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Rectangle 87"/>
            <p:cNvSpPr>
              <a:spLocks noChangeArrowheads="1"/>
            </p:cNvSpPr>
            <p:nvPr/>
          </p:nvSpPr>
          <p:spPr bwMode="auto">
            <a:xfrm>
              <a:off x="5875332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Rectangle 88"/>
            <p:cNvSpPr>
              <a:spLocks noChangeArrowheads="1"/>
            </p:cNvSpPr>
            <p:nvPr/>
          </p:nvSpPr>
          <p:spPr bwMode="auto">
            <a:xfrm>
              <a:off x="6307132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Rectangle 89"/>
            <p:cNvSpPr>
              <a:spLocks noChangeArrowheads="1"/>
            </p:cNvSpPr>
            <p:nvPr/>
          </p:nvSpPr>
          <p:spPr bwMode="auto">
            <a:xfrm>
              <a:off x="6738932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Rectangle 90"/>
            <p:cNvSpPr>
              <a:spLocks noChangeArrowheads="1"/>
            </p:cNvSpPr>
            <p:nvPr/>
          </p:nvSpPr>
          <p:spPr bwMode="auto">
            <a:xfrm>
              <a:off x="7172319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Rectangle 91"/>
            <p:cNvSpPr>
              <a:spLocks noChangeArrowheads="1"/>
            </p:cNvSpPr>
            <p:nvPr/>
          </p:nvSpPr>
          <p:spPr bwMode="auto">
            <a:xfrm>
              <a:off x="7604119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Rectangle 92"/>
            <p:cNvSpPr>
              <a:spLocks noChangeArrowheads="1"/>
            </p:cNvSpPr>
            <p:nvPr/>
          </p:nvSpPr>
          <p:spPr bwMode="auto">
            <a:xfrm>
              <a:off x="8035919" y="3211513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Text Box 93"/>
            <p:cNvSpPr txBox="1">
              <a:spLocks noChangeArrowheads="1"/>
            </p:cNvSpPr>
            <p:nvPr/>
          </p:nvSpPr>
          <p:spPr bwMode="auto">
            <a:xfrm>
              <a:off x="571472" y="2838448"/>
              <a:ext cx="863600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out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cxnSp>
          <p:nvCxnSpPr>
            <p:cNvPr id="142" name="直接连接符 141"/>
            <p:cNvCxnSpPr>
              <a:stCxn id="186" idx="2"/>
              <a:endCxn id="135" idx="0"/>
            </p:cNvCxnSpPr>
            <p:nvPr/>
          </p:nvCxnSpPr>
          <p:spPr>
            <a:xfrm rot="5400000">
              <a:off x="6073784" y="2441555"/>
              <a:ext cx="787406" cy="75251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115" idx="2"/>
              <a:endCxn id="128" idx="0"/>
            </p:cNvCxnSpPr>
            <p:nvPr/>
          </p:nvCxnSpPr>
          <p:spPr>
            <a:xfrm rot="16200000" flipH="1">
              <a:off x="2366971" y="2511439"/>
              <a:ext cx="782645" cy="617502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/>
          <p:cNvGrpSpPr/>
          <p:nvPr/>
        </p:nvGrpSpPr>
        <p:grpSpPr>
          <a:xfrm>
            <a:off x="4894234" y="1428736"/>
            <a:ext cx="3892608" cy="995371"/>
            <a:chOff x="4894234" y="1428736"/>
            <a:chExt cx="3892608" cy="995371"/>
          </a:xfrm>
        </p:grpSpPr>
        <p:sp>
          <p:nvSpPr>
            <p:cNvPr id="178" name="Line 20"/>
            <p:cNvSpPr>
              <a:spLocks noChangeShapeType="1"/>
            </p:cNvSpPr>
            <p:nvPr/>
          </p:nvSpPr>
          <p:spPr bwMode="auto">
            <a:xfrm>
              <a:off x="5548342" y="1428737"/>
              <a:ext cx="488900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" name="Line 21"/>
            <p:cNvSpPr>
              <a:spLocks noChangeShapeType="1"/>
            </p:cNvSpPr>
            <p:nvPr/>
          </p:nvSpPr>
          <p:spPr bwMode="auto">
            <a:xfrm flipH="1">
              <a:off x="6894498" y="1428737"/>
              <a:ext cx="71438" cy="709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" name="Line 38"/>
            <p:cNvSpPr>
              <a:spLocks noChangeShapeType="1"/>
            </p:cNvSpPr>
            <p:nvPr/>
          </p:nvSpPr>
          <p:spPr bwMode="auto">
            <a:xfrm flipH="1">
              <a:off x="7751754" y="1428736"/>
              <a:ext cx="820776" cy="709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" name="Text Box 59"/>
            <p:cNvSpPr txBox="1">
              <a:spLocks noChangeArrowheads="1"/>
            </p:cNvSpPr>
            <p:nvPr/>
          </p:nvSpPr>
          <p:spPr bwMode="auto">
            <a:xfrm>
              <a:off x="4894234" y="1706557"/>
              <a:ext cx="576263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 smtClean="0">
                  <a:solidFill>
                    <a:srgbClr val="3333CC"/>
                  </a:solidFill>
                </a:rPr>
                <a:t>8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182" name="Rectangle 60"/>
            <p:cNvSpPr>
              <a:spLocks noChangeArrowheads="1"/>
            </p:cNvSpPr>
            <p:nvPr/>
          </p:nvSpPr>
          <p:spPr bwMode="auto">
            <a:xfrm>
              <a:off x="4899054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Rectangle 61"/>
            <p:cNvSpPr>
              <a:spLocks noChangeArrowheads="1"/>
            </p:cNvSpPr>
            <p:nvPr/>
          </p:nvSpPr>
          <p:spPr bwMode="auto">
            <a:xfrm>
              <a:off x="5330854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Rectangle 62"/>
            <p:cNvSpPr>
              <a:spLocks noChangeArrowheads="1"/>
            </p:cNvSpPr>
            <p:nvPr/>
          </p:nvSpPr>
          <p:spPr bwMode="auto">
            <a:xfrm>
              <a:off x="5762654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Rectangle 63"/>
            <p:cNvSpPr>
              <a:spLocks noChangeArrowheads="1"/>
            </p:cNvSpPr>
            <p:nvPr/>
          </p:nvSpPr>
          <p:spPr bwMode="auto">
            <a:xfrm>
              <a:off x="6196042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Rectangle 64"/>
            <p:cNvSpPr>
              <a:spLocks noChangeArrowheads="1"/>
            </p:cNvSpPr>
            <p:nvPr/>
          </p:nvSpPr>
          <p:spPr bwMode="auto">
            <a:xfrm>
              <a:off x="6627842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Rectangle 65"/>
            <p:cNvSpPr>
              <a:spLocks noChangeArrowheads="1"/>
            </p:cNvSpPr>
            <p:nvPr/>
          </p:nvSpPr>
          <p:spPr bwMode="auto">
            <a:xfrm>
              <a:off x="7059642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68"/>
            <p:cNvSpPr>
              <a:spLocks noChangeArrowheads="1"/>
            </p:cNvSpPr>
            <p:nvPr/>
          </p:nvSpPr>
          <p:spPr bwMode="auto">
            <a:xfrm>
              <a:off x="7491442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69"/>
            <p:cNvSpPr>
              <a:spLocks noChangeArrowheads="1"/>
            </p:cNvSpPr>
            <p:nvPr/>
          </p:nvSpPr>
          <p:spPr bwMode="auto">
            <a:xfrm>
              <a:off x="7923242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Rectangle 70"/>
            <p:cNvSpPr>
              <a:spLocks noChangeArrowheads="1"/>
            </p:cNvSpPr>
            <p:nvPr/>
          </p:nvSpPr>
          <p:spPr bwMode="auto">
            <a:xfrm>
              <a:off x="8355042" y="2135182"/>
              <a:ext cx="431800" cy="2889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8" name="Group 75"/>
          <p:cNvGrpSpPr/>
          <p:nvPr/>
        </p:nvGrpSpPr>
        <p:grpSpPr bwMode="auto">
          <a:xfrm>
            <a:off x="1042988" y="3824291"/>
            <a:ext cx="7529540" cy="976313"/>
            <a:chOff x="657" y="2409"/>
            <a:chExt cx="4083" cy="615"/>
          </a:xfrm>
        </p:grpSpPr>
        <p:sp>
          <p:nvSpPr>
            <p:cNvPr id="199" name="Text Box 76"/>
            <p:cNvSpPr txBox="1">
              <a:spLocks noChangeArrowheads="1"/>
            </p:cNvSpPr>
            <p:nvPr/>
          </p:nvSpPr>
          <p:spPr bwMode="auto">
            <a:xfrm>
              <a:off x="657" y="2409"/>
              <a:ext cx="3221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总的读记录数（写记录数与之相同）：</a:t>
              </a:r>
            </a:p>
          </p:txBody>
        </p:sp>
        <p:sp>
          <p:nvSpPr>
            <p:cNvPr id="200" name="Text Box 77"/>
            <p:cNvSpPr txBox="1">
              <a:spLocks noChangeArrowheads="1"/>
            </p:cNvSpPr>
            <p:nvPr/>
          </p:nvSpPr>
          <p:spPr bwMode="auto">
            <a:xfrm>
              <a:off x="748" y="2772"/>
              <a:ext cx="3992" cy="252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方案</a:t>
              </a:r>
              <a:r>
                <a:rPr lang="en-US" altLang="zh-CN" sz="2000" smtClean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3 :</a:t>
              </a:r>
              <a:r>
                <a:rPr lang="en-US" altLang="zh-CN" sz="2000" i="1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WPL</a:t>
              </a: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(750+750+750) ×2</a:t>
              </a: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＋ </a:t>
              </a:r>
              <a:r>
                <a:rPr lang="en-US" altLang="zh-CN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(750+750+750) ×2</a:t>
              </a: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9000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71538" y="4929198"/>
            <a:ext cx="7215238" cy="890293"/>
            <a:chOff x="857224" y="4929198"/>
            <a:chExt cx="7215238" cy="890293"/>
          </a:xfrm>
        </p:grpSpPr>
        <p:sp>
          <p:nvSpPr>
            <p:cNvPr id="77" name="TextBox 76"/>
            <p:cNvSpPr txBox="1"/>
            <p:nvPr/>
          </p:nvSpPr>
          <p:spPr>
            <a:xfrm>
              <a:off x="857224" y="5357826"/>
              <a:ext cx="7215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不同的归并方案所需要的读写记录数是不同的！</a:t>
              </a:r>
              <a:endPara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下箭头 78"/>
            <p:cNvSpPr/>
            <p:nvPr/>
          </p:nvSpPr>
          <p:spPr bwMode="auto">
            <a:xfrm>
              <a:off x="4000496" y="492919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14348" y="4071942"/>
            <a:ext cx="8001056" cy="913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另一种方法：采用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一种称为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置换－选择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排序方法用于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生成长度较大的初始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归并段。</a:t>
            </a:r>
          </a:p>
        </p:txBody>
      </p:sp>
      <p:sp>
        <p:nvSpPr>
          <p:cNvPr id="65539" name="Text Box 3" descr="羊皮纸"/>
          <p:cNvSpPr txBox="1">
            <a:spLocks noChangeArrowheads="1"/>
          </p:cNvSpPr>
          <p:nvPr/>
        </p:nvSpPr>
        <p:spPr bwMode="auto">
          <a:xfrm>
            <a:off x="323851" y="404813"/>
            <a:ext cx="3962398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smtClean="0">
                <a:solidFill>
                  <a:srgbClr val="FF0000"/>
                </a:solidFill>
                <a:ea typeface="隶书" pitchFamily="49" charset="-122"/>
              </a:rPr>
              <a:t>11.2.1  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</a:rPr>
              <a:t>生成初始</a:t>
            </a:r>
            <a:r>
              <a:rPr kumimoji="1" lang="zh-CN" altLang="en-US" sz="2800">
                <a:solidFill>
                  <a:srgbClr val="FF0000"/>
                </a:solidFill>
                <a:ea typeface="隶书" pitchFamily="49" charset="-122"/>
              </a:rPr>
              <a:t>归并</a:t>
            </a:r>
            <a:r>
              <a:rPr kumimoji="1" lang="zh-CN" altLang="en-US" sz="2800" smtClean="0">
                <a:solidFill>
                  <a:srgbClr val="FF0000"/>
                </a:solidFill>
                <a:ea typeface="隶书" pitchFamily="49" charset="-122"/>
              </a:rPr>
              <a:t>段</a:t>
            </a:r>
            <a:endParaRPr lang="zh-CN" altLang="en-US" sz="2800" dirty="0">
              <a:ea typeface="隶书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59167" y="2789229"/>
            <a:ext cx="936625" cy="647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43042" y="2795579"/>
            <a:ext cx="1008062" cy="576263"/>
          </a:xfrm>
          <a:prstGeom prst="can">
            <a:avLst>
              <a:gd name="adj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abc.dat</a:t>
            </a:r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603854" y="2214554"/>
            <a:ext cx="1223963" cy="1800225"/>
          </a:xfrm>
          <a:prstGeom prst="can">
            <a:avLst>
              <a:gd name="adj" fmla="val 367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6899254" y="2998779"/>
            <a:ext cx="13684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均有序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3286116" y="2285992"/>
            <a:ext cx="18002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某内排序算法</a:t>
            </a:r>
          </a:p>
        </p:txBody>
      </p:sp>
      <p:sp>
        <p:nvSpPr>
          <p:cNvPr id="9" name="右箭头 8"/>
          <p:cNvSpPr/>
          <p:nvPr/>
        </p:nvSpPr>
        <p:spPr>
          <a:xfrm>
            <a:off x="2857488" y="2928934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857752" y="2967034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348" y="1428736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前面的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初始归并段的方法</a:t>
            </a:r>
            <a:endParaRPr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5429264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可以减少生成的初始归并段个数</a:t>
            </a:r>
            <a:endParaRPr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4000496" y="4941168"/>
            <a:ext cx="285752" cy="50006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ldLvl="0" animBg="1"/>
      <p:bldP spid="12" grpId="0"/>
      <p:bldP spid="1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39552" y="981075"/>
            <a:ext cx="7416824" cy="5539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spcAft>
                <a:spcPts val="600"/>
              </a:spcAft>
            </a:pP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）从待排文件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中按内存工作区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WA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的容量</a:t>
            </a:r>
            <a:r>
              <a:rPr kumimoji="1" lang="en-US" altLang="zh-CN" sz="20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读入</a:t>
            </a:r>
            <a:r>
              <a:rPr kumimoji="1" lang="en-US" altLang="zh-CN" sz="20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个记录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  </a:t>
            </a:r>
            <a:r>
              <a:rPr kumimoji="1" lang="en-US" altLang="zh-CN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归并段编号</a:t>
            </a:r>
            <a:r>
              <a:rPr kumimoji="1" lang="en-US" altLang="zh-CN" sz="2000" i="1" dirty="0" err="1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）从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WA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中选出关键字最小的记录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）将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记录输出到</a:t>
            </a:r>
            <a:r>
              <a:rPr kumimoji="1" lang="en-US" altLang="zh-CN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baseline="-25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中，作为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当前归并段的一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记录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0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）若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空，则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0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中读入下一个记录</a:t>
            </a:r>
            <a:r>
              <a:rPr kumimoji="1" lang="en-US" altLang="zh-CN" sz="20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放在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所在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工作区位置。</a:t>
            </a:r>
            <a:endParaRPr kumimoji="1" lang="zh-CN" altLang="en-US" sz="2000" dirty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）在工作区中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+mn-ea"/>
                <a:cs typeface="Times New Roman" panose="02020603050405020304" pitchFamily="18" charset="0"/>
              </a:rPr>
              <a:t>≥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的记录中选择出最小记录作为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新</a:t>
            </a:r>
            <a:r>
              <a:rPr kumimoji="1" lang="en-US" altLang="zh-CN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，转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直到</a:t>
            </a:r>
            <a:r>
              <a:rPr kumimoji="1"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选不出这样的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）置</a:t>
            </a:r>
            <a:r>
              <a:rPr kumimoji="1" lang="en-US" altLang="zh-CN" sz="2000" i="1" dirty="0" err="1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，开始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一个新的归并段。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）若工作区已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空，则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初始归并段已全部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产生，算法结束；</a:t>
            </a:r>
            <a:r>
              <a:rPr kumimoji="1" lang="en-US" altLang="zh-CN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否则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转（</a:t>
            </a:r>
            <a:r>
              <a:rPr kumimoji="1"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68313" y="333375"/>
            <a:ext cx="3598862" cy="457200"/>
          </a:xfrm>
          <a:prstGeom prst="rect">
            <a:avLst/>
          </a:prstGeom>
          <a:solidFill>
            <a:srgbClr val="000099"/>
          </a:solidFill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置换－选择排序方法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04800" y="560388"/>
            <a:ext cx="8382000" cy="43334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11-1】 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设磁盘文件中共有</a:t>
            </a:r>
            <a:r>
              <a:rPr kumimoji="1"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记录，记录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的关键字分别为：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97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108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44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76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39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82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56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73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255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68</a:t>
            </a:r>
            <a:r>
              <a:rPr kumimoji="1"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若内存工作区可容纳</a:t>
            </a:r>
            <a:r>
              <a:rPr kumimoji="1"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记录，用置换－选择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排序可产生几个初始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段，每个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初始归并段包含哪些记录</a:t>
            </a:r>
            <a:r>
              <a:rPr kumimoji="1"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2627313" y="2636838"/>
            <a:ext cx="2735262" cy="647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3817936" cy="457200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置换</a:t>
            </a:r>
            <a:r>
              <a:rPr kumimoji="1"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选择排序</a:t>
            </a:r>
            <a:r>
              <a:rPr kumimoji="1"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示例演示</a:t>
            </a:r>
            <a:endParaRPr kumimoji="1"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0240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17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4558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32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4230688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9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3400425" y="1577975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9900FF"/>
                </a:solidFill>
              </a:rPr>
              <a:t>44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3832225" y="1577975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76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895600" y="1568450"/>
            <a:ext cx="452438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108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464343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39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07523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82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5507038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56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591978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31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6351588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80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6783388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73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2968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15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72866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4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1160463" y="157956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97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1573213" y="1577975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64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7253288" y="1587500"/>
            <a:ext cx="487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255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7827963" y="15875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9900FF"/>
                </a:solidFill>
              </a:rPr>
              <a:t>68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8250238" y="1550988"/>
            <a:ext cx="360362" cy="36512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∞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298450" y="1074738"/>
            <a:ext cx="3487732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记录（</a:t>
            </a:r>
            <a:r>
              <a:rPr lang="en-US" altLang="zh-CN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2844799" y="3406975"/>
            <a:ext cx="2370143" cy="30777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zh-CN" altLang="en-US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工作区</a:t>
            </a:r>
            <a:r>
              <a:rPr lang="en-US" altLang="zh-CN" sz="2000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endParaRPr lang="zh-CN" altLang="en-US" sz="2000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971550" y="4484688"/>
            <a:ext cx="12239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归并段</a:t>
            </a:r>
            <a:r>
              <a:rPr lang="en-US" altLang="zh-CN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971550" y="4995863"/>
            <a:ext cx="12239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归并段</a:t>
            </a:r>
            <a:r>
              <a:rPr lang="en-US" altLang="zh-CN" sz="20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5795963" y="2781300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 err="1"/>
              <a:t>R</a:t>
            </a:r>
            <a:r>
              <a:rPr lang="en-US" altLang="zh-CN" sz="2000" baseline="-25000" dirty="0" err="1"/>
              <a:t>min</a:t>
            </a:r>
            <a:r>
              <a:rPr lang="en-US" altLang="zh-CN" sz="2000" dirty="0"/>
              <a:t>=</a:t>
            </a:r>
            <a:r>
              <a:rPr lang="en-US" altLang="zh-CN" dirty="0">
                <a:solidFill>
                  <a:srgbClr val="9900FF"/>
                </a:solidFill>
              </a:rPr>
              <a:t>4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6392863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15</a:t>
            </a:r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6457950" y="2781300"/>
            <a:ext cx="503238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17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6478588" y="278765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32</a:t>
            </a: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6491288" y="2833688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44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497638" y="2805113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64</a:t>
            </a:r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6516688" y="2805113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76</a:t>
            </a:r>
          </a:p>
        </p:txBody>
      </p:sp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6516688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82</a:t>
            </a: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6516688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97</a:t>
            </a: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6516688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108</a:t>
            </a:r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6516688" y="2781300"/>
            <a:ext cx="503237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9900FF"/>
                </a:solidFill>
              </a:rPr>
              <a:t>9</a:t>
            </a: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938242" y="5500702"/>
            <a:ext cx="78486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依次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类推，产生</a:t>
            </a: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归并段</a:t>
            </a:r>
            <a:r>
              <a:rPr lang="en-US" altLang="zh-CN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39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56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68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73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255</a:t>
            </a:r>
            <a:endParaRPr lang="en-US" altLang="zh-CN" sz="2000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2 0.00533 C 0.03316 0.01343 0.09202 0.03056 0.13368 0.05417 C 0.17535 0.07778 0.23889 0.12524 0.26285 0.14676 C 0.28681 0.16829 0.27448 0.17547 0.27761 0.1831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926 C 0.07291 0.02223 0.13333 0.03519 0.17222 0.05186 C 0.21093 0.06852 0.22864 0.08704 0.24583 0.10926 C 0.26302 0.13149 0.26892 0.15834 0.275 0.18519 " pathEditMode="fixed" rAng="0" ptsTypes="aaaA">
                                      <p:cBhvr>
                                        <p:cTn id="9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00" y="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555 C 0.02291 0.01111 0.03767 0.01666 0.05833 0.02037 C 0.07899 0.02407 0.10555 0.01666 0.13194 0.02777 C 0.15833 0.03889 0.19184 0.06088 0.21666 0.08703 C 0.24149 0.11319 0.26771 0.16412 0.28125 0.18449 " pathEditMode="fixed" rAng="0" ptsTypes="aaaaa">
                                      <p:cBhvr>
                                        <p:cTn id="12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1112 C 0.02465 0.01019 0.03836 0.0095 0.05972 0.01482 C 0.08107 0.02014 0.11059 0.02755 0.13889 0.0426 C 0.16718 0.05764 0.20277 0.08195 0.22916 0.10556 C 0.25555 0.12917 0.28298 0.16829 0.29722 0.18473 " pathEditMode="fixed" rAng="0" ptsTypes="aaaaa">
                                      <p:cBhvr>
                                        <p:cTn id="15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0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741 C 0.03681 0.00602 0.06962 0.00463 0.10278 0.01667 C 0.13594 0.02871 0.17031 0.05163 0.20278 0.07963 C 0.23525 0.10764 0.27813 0.16297 0.29792 0.18473 " pathEditMode="fixed" rAng="0" ptsTypes="aaaa">
                                      <p:cBhvr>
                                        <p:cTn id="18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0" y="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04 0.1838 C 0.27257 0.2044 0.26284 0.27848 0.25486 0.30788 C 0.24687 0.33727 0.2467 0.34167 0.22847 0.36065 C 0.21024 0.37963 0.16284 0.40903 0.14548 0.42176 " pathEditMode="fixed" rAng="0" ptsTypes="aaaa">
                                      <p:cBhvr>
                                        <p:cTn id="27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01482 C 0.01598 0.01343 0.02309 0.0125 0.03612 0.04075 C 0.04914 0.06899 0.07674 0.15394 0.08733 0.1838 " pathEditMode="fixed" rAng="0" ptsTypes="aaa">
                                      <p:cBhvr>
                                        <p:cTn id="31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92 0.19028 C 0.27743 0.19283 0.28195 0.19561 0.28125 0.22176 C 0.28056 0.24792 0.2757 0.31297 0.26875 0.34676 C 0.26181 0.38056 0.24566 0.40811 0.23959 0.42408 " pathEditMode="fixed" rAng="0" ptsTypes="aaaa">
                                      <p:cBhvr>
                                        <p:cTn id="40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0" y="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97 0.01458 C 0.02049 0.02314 0.025 0.03194 0.02639 0.04884 C 0.02778 0.06574 0.0309 0.09259 0.02431 0.11551 C 0.01771 0.13842 -0.00486 0.17129 -0.01267 0.18588 " pathEditMode="fixed" rAng="0" ptsTypes="aaaa">
                                      <p:cBhvr>
                                        <p:cTn id="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92 0.18473 C 0.29948 0.19514 0.31025 0.22801 0.30695 0.24769 C 0.30365 0.26737 0.31268 0.27408 0.27778 0.30325 C 0.24288 0.33241 0.13507 0.39769 0.09757 0.42269 " pathEditMode="fixed" rAng="0" ptsTypes="aaaa">
                                      <p:cBhvr>
                                        <p:cTn id="53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3 0.01019 C 0.01945 0.01852 0.02934 0.02709 0.04792 0.04167 C 0.0665 0.05625 0.10504 0.07338 0.12153 0.09723 C 0.13802 0.12107 0.14254 0.15255 0.14723 0.18426 " pathEditMode="fixed" rAng="0" ptsTypes="aaaA">
                                      <p:cBhvr>
                                        <p:cTn id="57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77 0.19237 C 0.08698 0.18357 0.08837 0.175 0.09063 0.21366 C 0.09289 0.25232 0.09619 0.33797 0.09966 0.42385 " pathEditMode="fixed" rAng="0" ptsTypes="aaA">
                                      <p:cBhvr>
                                        <p:cTn id="66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" y="1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213 C 0.01024 0.01852 0.01597 0.01598 0.00486 0.04352 C -0.00625 0.07107 -0.04862 0.15672 -0.06268 0.18658 " pathEditMode="fixed" rAng="0" ptsTypes="aaa">
                                      <p:cBhvr>
                                        <p:cTn id="70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34 0.1875 C 0.16164 0.21621 0.1691 0.24491 0.16997 0.26667 C 0.17084 0.28843 0.18143 0.29213 0.15955 0.31806 C 0.13768 0.34399 0.0882 0.38311 0.03872 0.42223 " pathEditMode="fixed" rAng="0" ptsTypes="aaaA">
                                      <p:cBhvr>
                                        <p:cTn id="79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0" y="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666 C 0.00278 0.025 0.00781 0.03333 0.01563 0.04583 C 0.02344 0.05833 0.03733 0.06851 0.04479 0.09166 C 0.05226 0.11481 0.05625 0.14976 0.06042 0.18472 " pathEditMode="fixed" rAng="0" ptsTypes="aaaA">
                                      <p:cBhvr>
                                        <p:cTn id="83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0.18473 C 0.30017 0.18565 0.30312 0.18658 0.30243 0.22639 C 0.30173 0.26621 0.29461 0.39098 0.29305 0.42362 " pathEditMode="fixed" rAng="0" ptsTypes="aaA">
                                      <p:cBhvr>
                                        <p:cTn id="92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0.02223 C 0.01424 0.02454 0.01719 0.02709 0.01979 0.0375 C 0.0224 0.04792 0.03698 0.06019 0.02708 0.08473 C 0.01719 0.10926 -0.01128 0.147 -0.03958 0.18473 " pathEditMode="fixed" rAng="0" ptsTypes="aaaA">
                                      <p:cBhvr>
                                        <p:cTn id="96" dur="2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76 0.18473 C -0.04862 0.19514 -0.03247 0.20579 -0.00539 0.22917 C 0.0217 0.25255 0.08125 0.2926 0.09774 0.325 C 0.11423 0.35741 0.10381 0.39051 0.09357 0.42362 " pathEditMode="fixed" rAng="0" ptsTypes="aaaA">
                                      <p:cBhvr>
                                        <p:cTn id="105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1389 C 0.01632 0.01991 0.0316 0.0257 -0.00104 0.05417 C -0.03368 0.08264 -0.15503 0.15788 -0.19548 0.18519 " pathEditMode="fixed" rAng="0" ptsTypes="aaa">
                                      <p:cBhvr>
                                        <p:cTn id="109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87 0.19213 C -0.175 0.19607 -0.15312 0.20024 -0.11771 0.22408 C -0.08229 0.24792 -0.00521 0.30232 0.01563 0.33519 C 0.03646 0.36806 0.02188 0.39468 0.00729 0.4213 " pathEditMode="fixed" rAng="0" ptsTypes="aaaA">
                                      <p:cBhvr>
                                        <p:cTn id="118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1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5 0.01828 C -0.10087 0.02453 -0.19688 0.03101 -0.23715 0.05856 C -0.27743 0.0861 -0.26198 0.13471 -0.24653 0.18356 " pathEditMode="relative" ptsTypes="aaA">
                                      <p:cBhvr>
                                        <p:cTn id="122" dur="20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64 0.18703 C 0.28698 0.18564 0.29149 0.18426 0.3243 0.20231 C 0.35712 0.22037 0.45243 0.25879 0.47951 0.29537 C 0.5066 0.33194 0.4967 0.37685 0.4868 0.42176 " pathEditMode="fixed" rAng="0" ptsTypes="aaaA">
                                      <p:cBhvr>
                                        <p:cTn id="131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1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C -0.0934 0.02246 -0.18611 0.04283 -0.22604 0.07362 C -0.26597 0.1044 -0.23663 0.16204 -0.23941 0.18519 " pathEditMode="fixed" rAng="0" ptsTypes="aaa">
                                      <p:cBhvr>
                                        <p:cTn id="135" dur="2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0" y="9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0.19907 C -0.00694 0.19699 -0.00781 0.1949 0.04288 0.20601 C 0.09358 0.21713 0.2441 0.2456 0.29809 0.26574 C 0.35208 0.28588 0.35903 0.30069 0.36684 0.32685 C 0.37465 0.35301 0.34861 0.40694 0.34496 0.42268 " pathEditMode="fixed" rAng="0" ptsTypes="aaaaA">
                                      <p:cBhvr>
                                        <p:cTn id="1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0.00973 C -0.02327 0.01366 -0.02761 0.0176 -0.08646 0.02223 C -0.14532 0.02686 -0.3224 0.01042 -0.37188 0.0375 C -0.42136 0.06459 -0.38073 0.15394 -0.38299 0.1845 " pathEditMode="fixed" rAng="0" ptsTypes="aaaa">
                                      <p:cBhvr>
                                        <p:cTn id="148" dur="20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0" y="8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98 0.18449 C 0.11649 0.23217 0.17101 0.27986 0.12031 0.3331 C 0.06962 0.38634 -0.08628 0.44514 -0.24219 0.50393 " pathEditMode="fixed" rAng="0" ptsTypes="aaA">
                                      <p:cBhvr>
                                        <p:cTn id="162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1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bldLvl="0" animBg="1"/>
      <p:bldP spid="98309" grpId="1" bldLvl="0" animBg="1"/>
      <p:bldP spid="98310" grpId="0" bldLvl="0" animBg="1"/>
      <p:bldP spid="98310" grpId="1" bldLvl="0" animBg="1"/>
      <p:bldP spid="98311" grpId="0" bldLvl="0" animBg="1"/>
      <p:bldP spid="98311" grpId="1" bldLvl="0" animBg="1"/>
      <p:bldP spid="98312" grpId="0" bldLvl="0" animBg="1"/>
      <p:bldP spid="98312" grpId="1" bldLvl="0" animBg="1"/>
      <p:bldP spid="98313" grpId="0" bldLvl="0" animBg="1"/>
      <p:bldP spid="98313" grpId="1" bldLvl="0" animBg="1"/>
      <p:bldP spid="98314" grpId="0" bldLvl="0" animBg="1"/>
      <p:bldP spid="98314" grpId="1" bldLvl="0" animBg="1"/>
      <p:bldP spid="98315" grpId="0" bldLvl="0" animBg="1"/>
      <p:bldP spid="98316" grpId="0" bldLvl="0" animBg="1"/>
      <p:bldP spid="98316" grpId="1" bldLvl="0" animBg="1"/>
      <p:bldP spid="98317" grpId="0" bldLvl="0" animBg="1"/>
      <p:bldP spid="98318" grpId="0" bldLvl="0" animBg="1"/>
      <p:bldP spid="98319" grpId="0" bldLvl="0" animBg="1"/>
      <p:bldP spid="98321" grpId="0" bldLvl="0" animBg="1"/>
      <p:bldP spid="98321" grpId="1" bldLvl="0" animBg="1"/>
      <p:bldP spid="98322" grpId="0" bldLvl="0" animBg="1"/>
      <p:bldP spid="98322" grpId="1" bldLvl="0" animBg="1"/>
      <p:bldP spid="98323" grpId="0" bldLvl="0" animBg="1"/>
      <p:bldP spid="98323" grpId="1" bldLvl="0" animBg="1"/>
      <p:bldP spid="98324" grpId="0" bldLvl="0" animBg="1"/>
      <p:bldP spid="98324" grpId="1" bldLvl="0" animBg="1"/>
      <p:bldP spid="98332" grpId="0" bldLvl="0" animBg="1"/>
      <p:bldP spid="98333" grpId="0" bldLvl="0" animBg="1"/>
      <p:bldP spid="98334" grpId="0" bldLvl="0" animBg="1"/>
      <p:bldP spid="98335" grpId="0" bldLvl="0" animBg="1"/>
      <p:bldP spid="98336" grpId="0" bldLvl="0" animBg="1"/>
      <p:bldP spid="98338" grpId="0" bldLvl="0" animBg="1"/>
      <p:bldP spid="98339" grpId="0" bldLvl="0" animBg="1"/>
      <p:bldP spid="98340" grpId="0" bldLvl="0" animBg="1"/>
      <p:bldP spid="98341" grpId="0" bldLvl="0" animBg="1"/>
      <p:bldP spid="98342" grpId="0" bldLvl="0" animBg="1"/>
      <p:bldP spid="98343" grpId="0" bldLvl="0" animBg="1"/>
      <p:bldP spid="98344" grpId="0" bldLvl="0" animBg="1"/>
      <p:bldP spid="98345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5500726" cy="461665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置换</a:t>
            </a:r>
            <a:r>
              <a:rPr kumimoji="1"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</a:t>
            </a:r>
            <a:r>
              <a:rPr kumimoji="1" lang="zh-CN" altLang="en-US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排序中关键字比较次数分析</a:t>
            </a:r>
            <a:endParaRPr kumimoji="1"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个记录，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内存工作区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WA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的容量为</a:t>
            </a:r>
            <a:r>
              <a:rPr kumimoji="1"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928802"/>
            <a:ext cx="77867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若在</a:t>
            </a: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个记录中选取最小关键字的采用简单比较方法，每次需要</a:t>
            </a: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200" smtClean="0">
                <a:solidFill>
                  <a:srgbClr val="3333CC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次比较。</a:t>
            </a:r>
            <a:endParaRPr lang="en-US" altLang="zh-CN" sz="220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总的时间复杂度为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nw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2" name="Text Box 10" descr="再生纸"/>
          <p:cNvSpPr txBox="1">
            <a:spLocks noChangeArrowheads="1"/>
          </p:cNvSpPr>
          <p:nvPr/>
        </p:nvSpPr>
        <p:spPr bwMode="auto">
          <a:xfrm>
            <a:off x="357158" y="142852"/>
            <a:ext cx="3671888" cy="519113"/>
          </a:xfrm>
          <a:prstGeom prst="rect">
            <a:avLst/>
          </a:prstGeom>
          <a:solidFill>
            <a:srgbClr val="CC00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11.2.2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多路平衡归并 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28597" y="857232"/>
            <a:ext cx="342902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</a:t>
            </a: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平衡</a:t>
            </a:r>
            <a:r>
              <a:rPr kumimoji="1" lang="zh-CN" altLang="en-US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归并概述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038641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路平衡归并：每一趟从</a:t>
            </a:r>
            <a:r>
              <a:rPr kumimoji="1"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个归并段得到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归并段。</a:t>
            </a:r>
            <a:endParaRPr lang="zh-CN" altLang="en-US"/>
          </a:p>
        </p:txBody>
      </p:sp>
      <p:grpSp>
        <p:nvGrpSpPr>
          <p:cNvPr id="65" name="组合 64"/>
          <p:cNvGrpSpPr>
            <a:grpSpLocks noChangeAspect="1"/>
          </p:cNvGrpSpPr>
          <p:nvPr/>
        </p:nvGrpSpPr>
        <p:grpSpPr>
          <a:xfrm>
            <a:off x="714349" y="2500307"/>
            <a:ext cx="7263817" cy="2457455"/>
            <a:chOff x="714348" y="2857496"/>
            <a:chExt cx="8070908" cy="2730506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57356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506644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154344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803631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927206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433619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073256" y="384493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>
              <a:off x="2649519" y="384493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222606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729019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3368656" y="384493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H="1">
              <a:off x="3944919" y="384493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4378306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27594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5675294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6324581" y="35576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448156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4954569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594206" y="384493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5170469" y="384493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743556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6249969" y="4133864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5889606" y="384493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>
              <a:off x="6465869" y="384493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2146281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652694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2792394" y="4421202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H="1">
              <a:off x="3368656" y="4421202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3157519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3663931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449744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4956156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5095856" y="4421202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H="1">
              <a:off x="5672119" y="4421202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5460981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5967394" y="4710127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51"/>
            <p:cNvSpPr>
              <a:spLocks noChangeArrowheads="1"/>
            </p:cNvSpPr>
            <p:nvPr/>
          </p:nvSpPr>
          <p:spPr bwMode="auto">
            <a:xfrm>
              <a:off x="2362181" y="5284802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2868594" y="5284802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3441681" y="4997464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>
              <a:off x="5170469" y="4997464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3373419" y="5284802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879831" y="5284802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4371956" y="52848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4878369" y="52848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5383194" y="52848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5889606" y="5284802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2127185" y="3017850"/>
              <a:ext cx="1801873" cy="444567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zh-CN" altLang="en-US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＝</a:t>
              </a:r>
              <a:r>
                <a:rPr lang="en-US" altLang="zh-CN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000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=2</a:t>
              </a:r>
              <a:endParaRPr lang="en-US" altLang="zh-CN" sz="20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4348" y="2857496"/>
              <a:ext cx="1143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例如：</a:t>
              </a:r>
              <a:endParaRPr lang="zh-CN" altLang="en-US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AutoShape 61"/>
            <p:cNvSpPr/>
            <p:nvPr/>
          </p:nvSpPr>
          <p:spPr bwMode="auto">
            <a:xfrm>
              <a:off x="7000892" y="3643314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7072330" y="4457650"/>
              <a:ext cx="1712926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</a:t>
              </a:r>
              <a:r>
                <a:rPr lang="en-US" altLang="zh-CN" sz="200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log</a:t>
              </a:r>
              <a:r>
                <a:rPr lang="en-US" altLang="zh-CN" sz="2000" baseline="-2500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i="1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=3</a:t>
              </a:r>
              <a:r>
                <a:rPr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遍</a:t>
              </a:r>
              <a:endPara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42910" y="1500174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什么是</a:t>
            </a:r>
            <a:r>
              <a:rPr kumimoji="1" lang="en-US" altLang="zh-CN" i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路平衡归并</a:t>
            </a:r>
            <a:endParaRPr lang="zh-CN" altLang="en-US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5786" y="5143512"/>
            <a:ext cx="7715304" cy="80021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一般地，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路平衡归并的前提：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初始归并段的记录个数都相同。 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 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可以推广到</a:t>
            </a:r>
            <a:r>
              <a:rPr lang="en-US" altLang="zh-CN" sz="20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</a:t>
            </a:r>
            <a:r>
              <a:rPr kumimoji="1"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平衡归并</a:t>
            </a:r>
            <a:endParaRPr kumimoji="1" lang="en-US" altLang="zh-CN" sz="220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5288" y="1412994"/>
            <a:ext cx="8382000" cy="32751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）生成若干初始归并段（顺串）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：这一过程也称为文件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预处理。一种常规的方法如下：</a:t>
            </a:r>
            <a:endParaRPr kumimoji="1" lang="zh-CN" altLang="en-US" sz="2200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把含有</a:t>
            </a:r>
            <a:r>
              <a:rPr kumimoji="1" lang="en-US" altLang="zh-CN" sz="2200" i="1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个记录的文件，按内存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大小</a:t>
            </a:r>
            <a:r>
              <a:rPr kumimoji="1" lang="en-US" altLang="zh-CN" sz="2200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分成</a:t>
            </a:r>
            <a:r>
              <a:rPr kumimoji="1" lang="en-US" altLang="zh-CN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个长度为</a:t>
            </a:r>
            <a:r>
              <a:rPr kumimoji="1" lang="en-US" altLang="zh-CN" sz="2200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子文件（归并段）；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分别将各子文件（归并段）调入内存，采用有效的内排序方法排序后送回外存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kumimoji="1" lang="en-US" altLang="zh-CN" sz="2200" dirty="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产生</a:t>
            </a:r>
            <a:r>
              <a:rPr kumimoji="1" lang="en-US" altLang="zh-CN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m=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</a:t>
            </a:r>
            <a:r>
              <a:rPr kumimoji="1" lang="en-US" altLang="zh-CN" sz="2200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CN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/</a:t>
            </a:r>
            <a:r>
              <a:rPr kumimoji="1" lang="en-US" altLang="zh-CN" sz="2200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w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个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初始归并段：</a:t>
            </a:r>
            <a:endParaRPr kumimoji="1" lang="zh-CN" altLang="en-US" sz="2200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42910" y="857232"/>
            <a:ext cx="8143932" cy="498598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外排序的基本方法是归并排序法。它分为以下两个步骤：</a:t>
            </a:r>
            <a:endParaRPr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5288" y="260350"/>
            <a:ext cx="3311525" cy="457200"/>
          </a:xfrm>
          <a:prstGeom prst="rect">
            <a:avLst/>
          </a:prstGeom>
          <a:solidFill>
            <a:srgbClr val="003399"/>
          </a:solidFill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、外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排序的基本方法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59167" y="5299794"/>
            <a:ext cx="936625" cy="6477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43042" y="5306144"/>
            <a:ext cx="1008062" cy="576263"/>
          </a:xfrm>
          <a:prstGeom prst="can">
            <a:avLst>
              <a:gd name="adj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abc.dat</a:t>
            </a:r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603854" y="4725119"/>
            <a:ext cx="1223963" cy="1800225"/>
          </a:xfrm>
          <a:prstGeom prst="can">
            <a:avLst>
              <a:gd name="adj" fmla="val 367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18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1800" i="1" baseline="-250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899254" y="5509344"/>
            <a:ext cx="13684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均有序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3286116" y="4796557"/>
            <a:ext cx="1800225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某内排序算法</a:t>
            </a:r>
          </a:p>
        </p:txBody>
      </p:sp>
      <p:sp>
        <p:nvSpPr>
          <p:cNvPr id="15" name="右箭头 14"/>
          <p:cNvSpPr/>
          <p:nvPr/>
        </p:nvSpPr>
        <p:spPr>
          <a:xfrm>
            <a:off x="2857488" y="5439499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857752" y="5477599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00100" y="2428868"/>
            <a:ext cx="4786346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归并时需要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读写磁盘的次数</a:t>
            </a:r>
            <a:endParaRPr kumimoji="1" lang="en-US" altLang="zh-CN" sz="220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归并时需要关键字比较的次数。</a:t>
            </a:r>
            <a:endParaRPr kumimoji="1" lang="zh-CN" altLang="en-US" sz="2200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57224" y="1571612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影响</a:t>
            </a:r>
            <a:r>
              <a:rPr kumimoji="1" lang="en-US" altLang="zh-CN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路平衡归并的效率 的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因素：</a:t>
            </a:r>
            <a:endParaRPr lang="zh-CN" altLang="en-US" dirty="0">
              <a:solidFill>
                <a:srgbClr val="3333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785794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影响</a:t>
            </a:r>
            <a:r>
              <a:rPr kumimoji="1" lang="en-US" altLang="zh-CN" i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路平衡归并的因素</a:t>
            </a:r>
            <a:endParaRPr lang="zh-CN" altLang="en-US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698425" y="1443956"/>
            <a:ext cx="4572032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，假设</a:t>
            </a:r>
            <a:r>
              <a:rPr lang="zh-CN" altLang="en-US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每个归并段</a:t>
            </a:r>
            <a:r>
              <a:rPr lang="en-US" altLang="zh-CN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个记录：</a:t>
            </a:r>
            <a:r>
              <a:rPr lang="en-US" altLang="zh-CN" sz="2000" i="1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en-US" altLang="zh-CN" sz="2000" dirty="0">
              <a:solidFill>
                <a:srgbClr val="C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428596" y="1983707"/>
            <a:ext cx="4972050" cy="2014538"/>
            <a:chOff x="357158" y="1557338"/>
            <a:chExt cx="4972050" cy="2014538"/>
          </a:xfrm>
        </p:grpSpPr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357158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1006446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1654146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303433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427008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933421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573058" y="184467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 flipH="1">
              <a:off x="1149321" y="184467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1722408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228821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868458" y="184467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 flipH="1">
              <a:off x="2444721" y="184467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878108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3527396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4175096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4824383" y="15573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947958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454371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3094008" y="184467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 flipH="1">
              <a:off x="3670271" y="184467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4243358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4749771" y="213360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389408" y="184467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 flipH="1">
              <a:off x="4965671" y="184467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646083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1152496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1292196" y="2420938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H="1">
              <a:off x="1868458" y="2420938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1657321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2163733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2949546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46"/>
            <p:cNvSpPr>
              <a:spLocks noChangeArrowheads="1"/>
            </p:cNvSpPr>
            <p:nvPr/>
          </p:nvSpPr>
          <p:spPr bwMode="auto">
            <a:xfrm>
              <a:off x="3455958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3595658" y="2420938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H="1">
              <a:off x="4171921" y="2420938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3960783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4467196" y="270986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861983" y="328453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1368396" y="328453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1941483" y="2997200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 flipH="1">
              <a:off x="3670271" y="2997200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1873221" y="328453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56"/>
            <p:cNvSpPr>
              <a:spLocks noChangeArrowheads="1"/>
            </p:cNvSpPr>
            <p:nvPr/>
          </p:nvSpPr>
          <p:spPr bwMode="auto">
            <a:xfrm>
              <a:off x="2379633" y="328453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57"/>
            <p:cNvSpPr>
              <a:spLocks noChangeArrowheads="1"/>
            </p:cNvSpPr>
            <p:nvPr/>
          </p:nvSpPr>
          <p:spPr bwMode="auto">
            <a:xfrm>
              <a:off x="2871758" y="32845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3378171" y="32845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3882996" y="32845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4389408" y="328453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57158" y="4283997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读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记录次数 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 8 </a:t>
            </a:r>
            <a:r>
              <a:rPr lang="en-US" altLang="zh-CN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×4 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×3 = 96</a:t>
            </a:r>
          </a:p>
          <a:p>
            <a:pPr algn="l"/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（如果每个记录占用一个物理块，</a:t>
            </a:r>
            <a:r>
              <a:rPr kumimoji="1"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读写磁盘次数</a:t>
            </a:r>
            <a:r>
              <a:rPr kumimoji="1"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=96</a:t>
            </a:r>
            <a:r>
              <a:rPr lang="en-US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× 2=192</a:t>
            </a:r>
            <a:r>
              <a:rPr lang="zh-CN" altLang="en-US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7158" y="997849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endParaRPr lang="zh-CN" altLang="en-US" dirty="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578647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</a:t>
            </a:r>
            <a:r>
              <a:rPr kumimoji="1" lang="en-US" altLang="zh-CN" i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路平衡归并时读写磁盘次数的计算</a:t>
            </a:r>
            <a:endParaRPr kumimoji="1"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7158" y="5143512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路平衡归并时，通常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越大，读写磁盘次数</a:t>
            </a:r>
            <a:r>
              <a:rPr kumimoji="1"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会减少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33416" y="847137"/>
            <a:ext cx="8281987" cy="9900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1" lang="en-US" altLang="zh-CN" sz="2200" i="1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路平衡</a:t>
            </a:r>
            <a:r>
              <a:rPr kumimoji="1" lang="zh-CN" altLang="en-US" sz="22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时，则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相应的归并树有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sz="2200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200" i="1" baseline="-30000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i="1" dirty="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1" lang="en-US" altLang="zh-CN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2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层，要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对数据进行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sz="220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200" i="1" baseline="-30000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i="1" err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趟扫描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642910" y="2285992"/>
            <a:ext cx="8007400" cy="2074844"/>
            <a:chOff x="779442" y="2889249"/>
            <a:chExt cx="8007400" cy="2074844"/>
          </a:xfrm>
        </p:grpSpPr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1873279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522567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170267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3819554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1943129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2449542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089179" y="323530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H="1">
              <a:off x="2665442" y="323530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779442" y="2889249"/>
              <a:ext cx="863600" cy="861774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3333CC"/>
                  </a:solidFill>
                </a:rPr>
                <a:t>m</a:t>
              </a:r>
              <a:r>
                <a:rPr lang="zh-CN" altLang="en-US" sz="2000" smtClean="0">
                  <a:solidFill>
                    <a:srgbClr val="3333CC"/>
                  </a:solidFill>
                </a:rPr>
                <a:t>＝</a:t>
              </a:r>
              <a:r>
                <a:rPr lang="en-US" altLang="zh-CN" sz="2000" smtClean="0">
                  <a:solidFill>
                    <a:srgbClr val="3333CC"/>
                  </a:solidFill>
                </a:rPr>
                <a:t>8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3333CC"/>
                  </a:solidFill>
                </a:rPr>
                <a:t>k</a:t>
              </a:r>
              <a:r>
                <a:rPr lang="zh-CN" altLang="en-US" sz="2000" dirty="0">
                  <a:solidFill>
                    <a:srgbClr val="3333CC"/>
                  </a:solidFill>
                </a:rPr>
                <a:t>＝</a:t>
              </a:r>
              <a:r>
                <a:rPr lang="en-US" altLang="zh-CN" sz="2000" dirty="0">
                  <a:solidFill>
                    <a:srgbClr val="3333CC"/>
                  </a:solidFill>
                </a:rPr>
                <a:t>2</a:t>
              </a: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238529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3744942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3384579" y="323530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H="1">
              <a:off x="3960842" y="323530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4394229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5043517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5691217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6340504" y="29479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4464079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4970492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>
              <a:off x="4610129" y="323530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 flipH="1">
              <a:off x="5186392" y="323530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5759479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6265892" y="3524230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5905529" y="3235305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 flipH="1">
              <a:off x="6481792" y="3235305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2162204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2668617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2808317" y="3811568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 flipH="1">
              <a:off x="3384579" y="3811568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5" name="Rectangle 43"/>
            <p:cNvSpPr>
              <a:spLocks noChangeArrowheads="1"/>
            </p:cNvSpPr>
            <p:nvPr/>
          </p:nvSpPr>
          <p:spPr bwMode="auto">
            <a:xfrm>
              <a:off x="3173442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6" name="Rectangle 44"/>
            <p:cNvSpPr>
              <a:spLocks noChangeArrowheads="1"/>
            </p:cNvSpPr>
            <p:nvPr/>
          </p:nvSpPr>
          <p:spPr bwMode="auto">
            <a:xfrm>
              <a:off x="3679854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7" name="Rectangle 45"/>
            <p:cNvSpPr>
              <a:spLocks noChangeArrowheads="1"/>
            </p:cNvSpPr>
            <p:nvPr/>
          </p:nvSpPr>
          <p:spPr bwMode="auto">
            <a:xfrm>
              <a:off x="4465667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8" name="Rectangle 46"/>
            <p:cNvSpPr>
              <a:spLocks noChangeArrowheads="1"/>
            </p:cNvSpPr>
            <p:nvPr/>
          </p:nvSpPr>
          <p:spPr bwMode="auto">
            <a:xfrm>
              <a:off x="4972079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>
              <a:off x="5111779" y="3811568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 flipH="1">
              <a:off x="5688042" y="3811568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1" name="Rectangle 49"/>
            <p:cNvSpPr>
              <a:spLocks noChangeArrowheads="1"/>
            </p:cNvSpPr>
            <p:nvPr/>
          </p:nvSpPr>
          <p:spPr bwMode="auto">
            <a:xfrm>
              <a:off x="5476904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Rectangle 50"/>
            <p:cNvSpPr>
              <a:spLocks noChangeArrowheads="1"/>
            </p:cNvSpPr>
            <p:nvPr/>
          </p:nvSpPr>
          <p:spPr bwMode="auto">
            <a:xfrm>
              <a:off x="5983317" y="4100493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>
              <a:off x="2378104" y="467516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Rectangle 52"/>
            <p:cNvSpPr>
              <a:spLocks noChangeArrowheads="1"/>
            </p:cNvSpPr>
            <p:nvPr/>
          </p:nvSpPr>
          <p:spPr bwMode="auto">
            <a:xfrm>
              <a:off x="2884517" y="467516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3457604" y="4387830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 flipH="1">
              <a:off x="5186392" y="4387830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7" name="Rectangle 55"/>
            <p:cNvSpPr>
              <a:spLocks noChangeArrowheads="1"/>
            </p:cNvSpPr>
            <p:nvPr/>
          </p:nvSpPr>
          <p:spPr bwMode="auto">
            <a:xfrm>
              <a:off x="3389342" y="467516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8" name="Rectangle 56"/>
            <p:cNvSpPr>
              <a:spLocks noChangeArrowheads="1"/>
            </p:cNvSpPr>
            <p:nvPr/>
          </p:nvSpPr>
          <p:spPr bwMode="auto">
            <a:xfrm>
              <a:off x="3895754" y="4675168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9" name="Rectangle 57"/>
            <p:cNvSpPr>
              <a:spLocks noChangeArrowheads="1"/>
            </p:cNvSpPr>
            <p:nvPr/>
          </p:nvSpPr>
          <p:spPr bwMode="auto">
            <a:xfrm>
              <a:off x="4387879" y="46751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0" name="Rectangle 58"/>
            <p:cNvSpPr>
              <a:spLocks noChangeArrowheads="1"/>
            </p:cNvSpPr>
            <p:nvPr/>
          </p:nvSpPr>
          <p:spPr bwMode="auto">
            <a:xfrm>
              <a:off x="4894292" y="46751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1" name="Rectangle 59"/>
            <p:cNvSpPr>
              <a:spLocks noChangeArrowheads="1"/>
            </p:cNvSpPr>
            <p:nvPr/>
          </p:nvSpPr>
          <p:spPr bwMode="auto">
            <a:xfrm>
              <a:off x="5399117" y="46751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2" name="Rectangle 60"/>
            <p:cNvSpPr>
              <a:spLocks noChangeArrowheads="1"/>
            </p:cNvSpPr>
            <p:nvPr/>
          </p:nvSpPr>
          <p:spPr bwMode="auto">
            <a:xfrm>
              <a:off x="5905529" y="4675168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" name="AutoShape 61"/>
            <p:cNvSpPr/>
            <p:nvPr/>
          </p:nvSpPr>
          <p:spPr bwMode="auto">
            <a:xfrm>
              <a:off x="7131079" y="3019405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4" name="Text Box 62"/>
            <p:cNvSpPr txBox="1">
              <a:spLocks noChangeArrowheads="1"/>
            </p:cNvSpPr>
            <p:nvPr/>
          </p:nvSpPr>
          <p:spPr bwMode="auto">
            <a:xfrm>
              <a:off x="7346979" y="3667105"/>
              <a:ext cx="1439863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</a:t>
              </a:r>
              <a:r>
                <a:rPr lang="en-US" altLang="zh-CN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log</a:t>
              </a:r>
              <a:r>
                <a:rPr lang="en-US" altLang="zh-CN" sz="2000" i="1" baseline="-25000" err="1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i="1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</a:t>
              </a:r>
              <a:r>
                <a:rPr kumimoji="1"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趟</a:t>
              </a:r>
              <a:endPara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57158" y="252691"/>
            <a:ext cx="600079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 </a:t>
            </a:r>
            <a:r>
              <a:rPr kumimoji="1" lang="en-US" altLang="zh-CN" i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路平衡归并时关键字比较次数的计算</a:t>
            </a:r>
            <a:endParaRPr kumimoji="1"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4414" y="4286256"/>
            <a:ext cx="4786346" cy="15142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sz="2200" dirty="0" err="1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200" i="1" baseline="-30000" dirty="0" err="1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i="1" dirty="0" err="1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dirty="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×(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200" dirty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×(</a:t>
            </a:r>
            <a:r>
              <a:rPr kumimoji="1" lang="en-US" altLang="zh-CN" sz="2200" i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20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</a:t>
            </a:r>
            <a:r>
              <a:rPr kumimoji="1" lang="en-US" altLang="zh-CN" sz="220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200" baseline="-3000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/</a:t>
            </a:r>
            <a:r>
              <a:rPr kumimoji="1" lang="zh-CN" altLang="en-US" sz="220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kumimoji="1" lang="en-US" altLang="zh-CN" sz="220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200" baseline="-3000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1" lang="en-US" altLang="zh-CN" sz="220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200" smtClean="0">
                <a:solidFill>
                  <a:srgbClr val="FF00FF"/>
                </a:solidFill>
                <a:latin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 ×(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latin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endParaRPr kumimoji="1" lang="en-US" altLang="zh-CN" sz="22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 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sz="22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200" baseline="-30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×(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×(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／</a:t>
            </a:r>
            <a:r>
              <a:rPr kumimoji="1"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sz="22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200" baseline="-30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kumimoji="1" lang="en-US" altLang="zh-CN" sz="2200" b="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57224" y="528560"/>
            <a:ext cx="6797713" cy="2779770"/>
            <a:chOff x="857224" y="742874"/>
            <a:chExt cx="6797713" cy="2779770"/>
          </a:xfrm>
        </p:grpSpPr>
        <p:sp>
          <p:nvSpPr>
            <p:cNvPr id="26630" name="AutoShape 6"/>
            <p:cNvSpPr/>
            <p:nvPr/>
          </p:nvSpPr>
          <p:spPr bwMode="auto">
            <a:xfrm rot="16200000">
              <a:off x="3344043" y="-1159688"/>
              <a:ext cx="69850" cy="4897438"/>
            </a:xfrm>
            <a:prstGeom prst="rightBrace">
              <a:avLst>
                <a:gd name="adj1" fmla="val 584280"/>
                <a:gd name="adj2" fmla="val 50000"/>
              </a:avLst>
            </a:prstGeom>
            <a:noFill/>
            <a:ln w="38100">
              <a:solidFill>
                <a:srgbClr val="7030A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2814601" y="742874"/>
              <a:ext cx="1368425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857224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506512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2154212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2803499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927074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433487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1073124" y="1793856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>
              <a:off x="1649387" y="1793856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2222474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2728887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2368524" y="1793856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H="1">
              <a:off x="2944787" y="1793856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3378174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4027462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4675162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324449" y="15065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3448024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54437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3594074" y="1793856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 flipH="1">
              <a:off x="4170337" y="1793856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4743424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5249837" y="2082781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4889474" y="1793856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H="1">
              <a:off x="5465737" y="1793856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1146149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1652562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1792262" y="237011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 flipH="1">
              <a:off x="2368524" y="237011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2157387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2663799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3449612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3956024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4095724" y="2370119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H="1">
              <a:off x="4671987" y="2370119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4460849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4967262" y="2659044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1362049" y="3233719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1868462" y="3233719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49"/>
            <p:cNvSpPr>
              <a:spLocks noChangeShapeType="1"/>
            </p:cNvSpPr>
            <p:nvPr/>
          </p:nvSpPr>
          <p:spPr bwMode="auto">
            <a:xfrm>
              <a:off x="2441549" y="2946381"/>
              <a:ext cx="144463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4" name="Line 50"/>
            <p:cNvSpPr>
              <a:spLocks noChangeShapeType="1"/>
            </p:cNvSpPr>
            <p:nvPr/>
          </p:nvSpPr>
          <p:spPr bwMode="auto">
            <a:xfrm flipH="1">
              <a:off x="4170337" y="2946381"/>
              <a:ext cx="144462" cy="288925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2373287" y="3233719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2879699" y="3233719"/>
              <a:ext cx="504825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3371824" y="32337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3878237" y="32337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4383062" y="32337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4889474" y="3233719"/>
              <a:ext cx="504825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1" name="AutoShape 57"/>
            <p:cNvSpPr/>
            <p:nvPr/>
          </p:nvSpPr>
          <p:spPr bwMode="auto">
            <a:xfrm>
              <a:off x="6115024" y="1577956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noFill/>
            <a:ln w="28575">
              <a:solidFill>
                <a:srgbClr val="9900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2" name="Text Box 58"/>
            <p:cNvSpPr txBox="1">
              <a:spLocks noChangeArrowheads="1"/>
            </p:cNvSpPr>
            <p:nvPr/>
          </p:nvSpPr>
          <p:spPr bwMode="auto">
            <a:xfrm>
              <a:off x="6215074" y="2225656"/>
              <a:ext cx="1439863" cy="40011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</a:t>
              </a:r>
              <a:r>
                <a:rPr lang="en-US" altLang="zh-CN" sz="2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log</a:t>
              </a:r>
              <a:r>
                <a:rPr lang="en-US" altLang="zh-CN" sz="2000" i="1" baseline="-25000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i="1" dirty="0" err="1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</a:t>
              </a:r>
              <a:r>
                <a:rPr lang="zh-CN" altLang="en-US" sz="20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趟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86435" y="500042"/>
            <a:ext cx="2971844" cy="857256"/>
            <a:chOff x="5886435" y="714356"/>
            <a:chExt cx="2971844" cy="857256"/>
          </a:xfrm>
        </p:grpSpPr>
        <p:cxnSp>
          <p:nvCxnSpPr>
            <p:cNvPr id="54" name="直接箭头连接符 53"/>
            <p:cNvCxnSpPr/>
            <p:nvPr/>
          </p:nvCxnSpPr>
          <p:spPr>
            <a:xfrm rot="5400000">
              <a:off x="5886435" y="1142984"/>
              <a:ext cx="428628" cy="4286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243624" y="714356"/>
              <a:ext cx="2614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每一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趟需</a:t>
              </a:r>
              <a:r>
                <a:rPr kumimoji="1" lang="en-US" altLang="zh-CN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1)×(</a:t>
              </a:r>
              <a:r>
                <a:rPr kumimoji="1" lang="en-US" altLang="zh-CN" sz="2000" i="1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次关键字比较</a:t>
              </a:r>
              <a:endParaRPr lang="zh-CN" altLang="en-US" sz="2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00034" y="3643314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总共需要的</a:t>
            </a:r>
            <a:r>
              <a:rPr kumimoji="1" lang="zh-CN" altLang="en-US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关键字比较次数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为：</a:t>
            </a: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ldLvl="0" animBg="1"/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03237" y="500042"/>
            <a:ext cx="4497391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总共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需要的关键字比较次数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643314"/>
            <a:ext cx="821537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z="2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结论：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增大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路数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，读写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磁盘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次数减少，而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关键字比较次数会增大。若</a:t>
            </a:r>
            <a:r>
              <a:rPr kumimoji="1" lang="en-US" altLang="zh-CN" sz="2200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增大到一定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的程度，就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会抵消掉由于减少读写磁盘次数而赢得的时间。</a:t>
            </a:r>
            <a:endParaRPr lang="zh-CN" alt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428728" y="1671568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dirty="0" err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baseline="-30000" dirty="0" err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dirty="0" err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 ×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kumimoji="1" lang="en-US" altLang="zh-CN" dirty="0" smtClean="0">
                <a:solidFill>
                  <a:srgbClr val="3333CC"/>
                </a:solidFill>
                <a:latin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×  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 smtClean="0">
                <a:solidFill>
                  <a:srgbClr val="3333CC"/>
                </a:solidFill>
                <a:latin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／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dirty="0" err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baseline="-30000" dirty="0" err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1" dirty="0" err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71538" y="1549330"/>
            <a:ext cx="5500726" cy="1379604"/>
            <a:chOff x="1071538" y="1549330"/>
            <a:chExt cx="5500726" cy="1379604"/>
          </a:xfrm>
        </p:grpSpPr>
        <p:sp>
          <p:nvSpPr>
            <p:cNvPr id="6" name="TextBox 5"/>
            <p:cNvSpPr txBox="1"/>
            <p:nvPr/>
          </p:nvSpPr>
          <p:spPr>
            <a:xfrm>
              <a:off x="1071538" y="2528824"/>
              <a:ext cx="5500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在初始归并段个数</a:t>
              </a:r>
              <a:r>
                <a:rPr kumimoji="1" lang="en-US" altLang="zh-CN" sz="2000" i="1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与记录</a:t>
              </a:r>
              <a:r>
                <a:rPr kumimoji="1"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个数</a:t>
              </a:r>
              <a:r>
                <a:rPr kumimoji="1" lang="en-US" altLang="zh-CN" sz="2000" i="1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确定时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是常量</a:t>
              </a:r>
              <a:endParaRPr lang="zh-CN" altLang="en-US" sz="20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357290" y="1549330"/>
              <a:ext cx="2357454" cy="7143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9" idx="4"/>
            </p:cNvCxnSpPr>
            <p:nvPr/>
          </p:nvCxnSpPr>
          <p:spPr>
            <a:xfrm rot="16200000" flipH="1">
              <a:off x="2403460" y="2396266"/>
              <a:ext cx="265114" cy="0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000496" y="885750"/>
            <a:ext cx="4500594" cy="1349442"/>
            <a:chOff x="4000496" y="885750"/>
            <a:chExt cx="4071966" cy="1349442"/>
          </a:xfrm>
        </p:grpSpPr>
        <p:sp>
          <p:nvSpPr>
            <p:cNvPr id="8" name="TextBox 7"/>
            <p:cNvSpPr txBox="1"/>
            <p:nvPr/>
          </p:nvSpPr>
          <p:spPr>
            <a:xfrm>
              <a:off x="4572000" y="885750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000" i="1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dirty="0" smtClean="0">
                  <a:solidFill>
                    <a:srgbClr val="3333CC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／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</a:t>
              </a:r>
              <a:r>
                <a:rPr kumimoji="1" lang="en-US" altLang="zh-CN" sz="2000" dirty="0" err="1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000" baseline="-30000" dirty="0" err="1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000" i="1" dirty="0" err="1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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在</a:t>
              </a:r>
              <a:r>
                <a:rPr kumimoji="1" lang="en-US" altLang="zh-CN" sz="2000" i="1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sz="2000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增大时会增大</a:t>
              </a:r>
              <a:endParaRPr lang="zh-CN" altLang="en-US" sz="20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000496" y="1520812"/>
              <a:ext cx="2357454" cy="7143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rot="5400000">
              <a:off x="5893603" y="1346979"/>
              <a:ext cx="285752" cy="21431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下箭头 16"/>
          <p:cNvSpPr/>
          <p:nvPr/>
        </p:nvSpPr>
        <p:spPr>
          <a:xfrm>
            <a:off x="3714744" y="3071810"/>
            <a:ext cx="214314" cy="42862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57224" y="4321830"/>
            <a:ext cx="5929354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败者树实现</a:t>
            </a:r>
            <a:r>
              <a:rPr kumimoji="1" lang="en-US" altLang="zh-CN" i="1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路平衡归并的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过程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是：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kumimoji="1"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8774" y="465138"/>
            <a:ext cx="564198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败者树实现</a:t>
            </a:r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路平衡归并过程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774" y="1335052"/>
            <a:ext cx="8072494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败者树（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tree of loser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是一棵有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个叶子结点的完全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二叉树，其中每个叶子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存放各归并段在归并过程中当前参加归并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的记录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，每个分支结点存放其两个子女结点中的较大关键字及对应的段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。所谓败者是两个记录比较时关键字较大者，胜者是两个记录比较时关键字较小者。</a:t>
            </a:r>
            <a:endParaRPr kumimoji="1" lang="en-US" altLang="zh-CN" dirty="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200"/>
              </a:lnSpc>
            </a:pPr>
            <a:r>
              <a:rPr kumimoji="1"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败者树用于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个记录中选取最小关键字的记录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。败者树类似于堆排序中的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堆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5036210"/>
            <a:ext cx="635798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先建立败者树。</a:t>
            </a:r>
            <a:endParaRPr kumimoji="1" lang="en-US" altLang="zh-CN" sz="2200" dirty="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然后对</a:t>
            </a:r>
            <a:r>
              <a:rPr kumimoji="1" lang="en-US" altLang="zh-CN" sz="2200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个输入有序段进行</a:t>
            </a:r>
            <a:r>
              <a:rPr kumimoji="1" lang="en-US" altLang="zh-CN" sz="2200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路平衡归并。</a:t>
            </a:r>
            <a:endParaRPr lang="zh-CN" altLang="en-US" sz="22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5720" y="500042"/>
            <a:ext cx="8686800" cy="47459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11-2】 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设有</a:t>
            </a:r>
            <a:r>
              <a:rPr kumimoji="1"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个初始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段，它们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中各记录的关键字分别是：</a:t>
            </a:r>
          </a:p>
          <a:p>
            <a:pPr algn="l">
              <a:lnSpc>
                <a:spcPct val="140000"/>
              </a:lnSpc>
            </a:pP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{17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{5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44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{10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{29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baseline="-25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{15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56</a:t>
            </a:r>
            <a:r>
              <a:rPr kumimoji="1"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∞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其中，∞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是段结束标志。说明利用败者树进行</a:t>
            </a:r>
            <a:r>
              <a:rPr kumimoji="1" lang="en-US" altLang="zh-CN" i="1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路平衡归并排序的过程。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285720" y="63480"/>
            <a:ext cx="2447925" cy="579438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 2" pitchFamily="18" charset="2"/>
              </a:rPr>
              <a:t> </a:t>
            </a:r>
            <a:r>
              <a:rPr lang="zh-CN" altLang="en-US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构建败者树</a:t>
            </a:r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1857356" y="2105016"/>
            <a:ext cx="4781550" cy="2602230"/>
            <a:chOff x="646081" y="3149589"/>
            <a:chExt cx="5976938" cy="3252787"/>
          </a:xfrm>
        </p:grpSpPr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35331" y="3149589"/>
              <a:ext cx="1008063" cy="57626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37" name="Freeform 9"/>
            <p:cNvSpPr/>
            <p:nvPr/>
          </p:nvSpPr>
          <p:spPr bwMode="auto">
            <a:xfrm>
              <a:off x="1516031" y="5465751"/>
              <a:ext cx="282575" cy="430213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71"/>
                </a:cxn>
              </a:cxnLst>
              <a:rect l="0" t="0" r="r" b="b"/>
              <a:pathLst>
                <a:path w="178" h="271">
                  <a:moveTo>
                    <a:pt x="178" y="0"/>
                  </a:moveTo>
                  <a:lnTo>
                    <a:pt x="0" y="271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2374869" y="54657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3024156" y="45513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9" name="Freeform 21"/>
            <p:cNvSpPr/>
            <p:nvPr/>
          </p:nvSpPr>
          <p:spPr bwMode="auto">
            <a:xfrm>
              <a:off x="4835494" y="4551351"/>
              <a:ext cx="276225" cy="441325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78"/>
                </a:cxn>
              </a:cxnLst>
              <a:rect l="0" t="0" r="r" b="b"/>
              <a:pathLst>
                <a:path w="174" h="278">
                  <a:moveTo>
                    <a:pt x="174" y="0"/>
                  </a:moveTo>
                  <a:lnTo>
                    <a:pt x="0" y="278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2" name="Freeform 14"/>
            <p:cNvSpPr/>
            <p:nvPr/>
          </p:nvSpPr>
          <p:spPr bwMode="auto">
            <a:xfrm>
              <a:off x="2163731" y="4551351"/>
              <a:ext cx="284163" cy="3873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0" y="244"/>
                </a:cxn>
              </a:cxnLst>
              <a:rect l="0" t="0" r="r" b="b"/>
              <a:pathLst>
                <a:path w="179" h="244">
                  <a:moveTo>
                    <a:pt x="179" y="0"/>
                  </a:moveTo>
                  <a:lnTo>
                    <a:pt x="0" y="244"/>
                  </a:lnTo>
                </a:path>
              </a:pathLst>
            </a:cu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52" name="Freeform 24"/>
            <p:cNvSpPr/>
            <p:nvPr/>
          </p:nvSpPr>
          <p:spPr bwMode="auto">
            <a:xfrm>
              <a:off x="2932081" y="3662351"/>
              <a:ext cx="822325" cy="388938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0" y="245"/>
                </a:cxn>
              </a:cxnLst>
              <a:rect l="0" t="0" r="r" b="b"/>
              <a:pathLst>
                <a:path w="518" h="245">
                  <a:moveTo>
                    <a:pt x="518" y="0"/>
                  </a:moveTo>
                  <a:lnTo>
                    <a:pt x="0" y="245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53" name="Freeform 25"/>
            <p:cNvSpPr/>
            <p:nvPr/>
          </p:nvSpPr>
          <p:spPr bwMode="auto">
            <a:xfrm>
              <a:off x="4390994" y="3657589"/>
              <a:ext cx="769937" cy="393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248"/>
                </a:cxn>
              </a:cxnLst>
              <a:rect l="0" t="0" r="r" b="b"/>
              <a:pathLst>
                <a:path w="485" h="248">
                  <a:moveTo>
                    <a:pt x="0" y="0"/>
                  </a:moveTo>
                  <a:lnTo>
                    <a:pt x="485" y="248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1008031" y="5897551"/>
              <a:ext cx="790575" cy="5032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646081" y="5999151"/>
              <a:ext cx="360363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3</a:t>
              </a:r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2519331" y="5897551"/>
              <a:ext cx="792163" cy="5048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2158969" y="5986451"/>
              <a:ext cx="360362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3333CC"/>
                  </a:solidFill>
                </a:rPr>
                <a:t>4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168619" y="4983151"/>
              <a:ext cx="790575" cy="5048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390861" y="5505445"/>
              <a:ext cx="360362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0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321144" y="4983151"/>
              <a:ext cx="790575" cy="5048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4530697" y="5505445"/>
              <a:ext cx="360362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1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5832444" y="4983151"/>
              <a:ext cx="790575" cy="50482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6034067" y="5505445"/>
              <a:ext cx="360363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solidFill>
                    <a:srgbClr val="3333CC"/>
                  </a:solidFill>
                </a:rPr>
                <a:t>F</a:t>
              </a:r>
              <a:r>
                <a:rPr lang="en-US" altLang="zh-CN" sz="2000" baseline="-25000" dirty="0" err="1">
                  <a:solidFill>
                    <a:srgbClr val="3333CC"/>
                  </a:solidFill>
                </a:rPr>
                <a:t>2</a:t>
              </a:r>
              <a:endParaRPr lang="en-US" altLang="zh-CN" sz="2000" baseline="-25000" dirty="0">
                <a:solidFill>
                  <a:srgbClr val="3333CC"/>
                </a:solidFill>
              </a:endParaRPr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5687981" y="4551351"/>
              <a:ext cx="288925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1582706" y="4932351"/>
              <a:ext cx="1008063" cy="5762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auto">
            <a:xfrm>
              <a:off x="2231994" y="4017951"/>
              <a:ext cx="1008062" cy="5762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8" name="Oval 20"/>
            <p:cNvSpPr>
              <a:spLocks noChangeArrowheads="1"/>
            </p:cNvSpPr>
            <p:nvPr/>
          </p:nvSpPr>
          <p:spPr bwMode="auto">
            <a:xfrm>
              <a:off x="4895819" y="4017951"/>
              <a:ext cx="1008062" cy="5762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60" name="Text Box 32"/>
            <p:cNvSpPr txBox="1">
              <a:spLocks noChangeArrowheads="1"/>
            </p:cNvSpPr>
            <p:nvPr/>
          </p:nvSpPr>
          <p:spPr bwMode="auto">
            <a:xfrm>
              <a:off x="2412969" y="4140189"/>
              <a:ext cx="647700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5(-∞)</a:t>
              </a:r>
            </a:p>
          </p:txBody>
        </p:sp>
        <p:sp>
          <p:nvSpPr>
            <p:cNvPr id="99362" name="Text Box 34"/>
            <p:cNvSpPr txBox="1">
              <a:spLocks noChangeArrowheads="1"/>
            </p:cNvSpPr>
            <p:nvPr/>
          </p:nvSpPr>
          <p:spPr bwMode="auto">
            <a:xfrm>
              <a:off x="3709956" y="3276589"/>
              <a:ext cx="647700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5(-∞)</a:t>
              </a:r>
            </a:p>
          </p:txBody>
        </p:sp>
        <p:sp>
          <p:nvSpPr>
            <p:cNvPr id="99363" name="Text Box 35"/>
            <p:cNvSpPr txBox="1">
              <a:spLocks noChangeArrowheads="1"/>
            </p:cNvSpPr>
            <p:nvPr/>
          </p:nvSpPr>
          <p:spPr bwMode="auto">
            <a:xfrm>
              <a:off x="1744631" y="5072051"/>
              <a:ext cx="647700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5(-∞)</a:t>
              </a:r>
            </a:p>
          </p:txBody>
        </p:sp>
        <p:sp>
          <p:nvSpPr>
            <p:cNvPr id="99364" name="Text Box 36"/>
            <p:cNvSpPr txBox="1">
              <a:spLocks noChangeArrowheads="1"/>
            </p:cNvSpPr>
            <p:nvPr/>
          </p:nvSpPr>
          <p:spPr bwMode="auto">
            <a:xfrm>
              <a:off x="5111719" y="4160826"/>
              <a:ext cx="647700" cy="3048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5(-∞)</a:t>
              </a:r>
            </a:p>
          </p:txBody>
        </p:sp>
      </p:grpSp>
      <p:grpSp>
        <p:nvGrpSpPr>
          <p:cNvPr id="62" name="组合 61"/>
          <p:cNvGrpSpPr>
            <a:grpSpLocks noChangeAspect="1"/>
          </p:cNvGrpSpPr>
          <p:nvPr/>
        </p:nvGrpSpPr>
        <p:grpSpPr>
          <a:xfrm>
            <a:off x="4168772" y="1428736"/>
            <a:ext cx="2727344" cy="681990"/>
            <a:chOff x="3535331" y="2293926"/>
            <a:chExt cx="3409181" cy="852488"/>
          </a:xfrm>
        </p:grpSpPr>
        <p:sp>
          <p:nvSpPr>
            <p:cNvPr id="99354" name="Oval 26"/>
            <p:cNvSpPr>
              <a:spLocks noChangeArrowheads="1"/>
            </p:cNvSpPr>
            <p:nvPr/>
          </p:nvSpPr>
          <p:spPr bwMode="auto">
            <a:xfrm>
              <a:off x="3535331" y="2293926"/>
              <a:ext cx="1008063" cy="57626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4679919" y="2370126"/>
              <a:ext cx="2264593" cy="384721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冠军（最小者）</a:t>
              </a:r>
            </a:p>
          </p:txBody>
        </p:sp>
        <p:sp>
          <p:nvSpPr>
            <p:cNvPr id="99355" name="Line 27"/>
            <p:cNvSpPr>
              <a:spLocks noChangeShapeType="1"/>
            </p:cNvSpPr>
            <p:nvPr/>
          </p:nvSpPr>
          <p:spPr bwMode="auto">
            <a:xfrm>
              <a:off x="4029044" y="2857489"/>
              <a:ext cx="0" cy="28892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214282" y="642918"/>
            <a:ext cx="8358246" cy="769441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：创建含有</a:t>
            </a: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个叶子节点的完全二叉树，总共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smtClean="0">
                <a:solidFill>
                  <a:srgbClr val="3333CC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1=9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个节点，另外添加一个冠军节点。</a:t>
            </a:r>
            <a:endParaRPr lang="en-US" altLang="zh-CN" sz="220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4282" y="4857760"/>
            <a:ext cx="864399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每个叶子节点对应一个归并段，段号为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初始时每个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分支节点（含冠军节点）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取值“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5(- ∞)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表示段号（此时为虚拟段号），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 ∞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表示最小关键字。例如，某节点取值为“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4(15)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”，表示节点值来自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号段的关键字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对应的记录。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Freeform 9"/>
          <p:cNvSpPr/>
          <p:nvPr/>
        </p:nvSpPr>
        <p:spPr bwMode="auto">
          <a:xfrm>
            <a:off x="1516031" y="3751239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2374869" y="37512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3024156" y="28368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9" name="Freeform 21"/>
          <p:cNvSpPr/>
          <p:nvPr/>
        </p:nvSpPr>
        <p:spPr bwMode="auto">
          <a:xfrm>
            <a:off x="4835494" y="2836839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42" name="Freeform 14"/>
          <p:cNvSpPr/>
          <p:nvPr/>
        </p:nvSpPr>
        <p:spPr bwMode="auto">
          <a:xfrm>
            <a:off x="2163731" y="2836839"/>
            <a:ext cx="284163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  <a:noFill/>
          <a:ln w="38100">
            <a:solidFill>
              <a:srgbClr val="3333CC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2" name="Freeform 24"/>
          <p:cNvSpPr/>
          <p:nvPr/>
        </p:nvSpPr>
        <p:spPr bwMode="auto">
          <a:xfrm>
            <a:off x="2932081" y="1947839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3" name="Freeform 25"/>
          <p:cNvSpPr/>
          <p:nvPr/>
        </p:nvSpPr>
        <p:spPr bwMode="auto">
          <a:xfrm>
            <a:off x="4390994" y="1943077"/>
            <a:ext cx="769937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4029044" y="1142977"/>
            <a:ext cx="0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008031" y="4183039"/>
            <a:ext cx="790575" cy="50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646081" y="4284639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2519331" y="4183039"/>
            <a:ext cx="792163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158969" y="4271939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3168619" y="3268639"/>
            <a:ext cx="79057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3390861" y="379093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0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4321144" y="3268639"/>
            <a:ext cx="79057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4530697" y="3790933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1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5832444" y="3268639"/>
            <a:ext cx="79057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6034067" y="3790933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2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5687981" y="2836839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1582706" y="3217839"/>
            <a:ext cx="1008063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2231994" y="2303439"/>
            <a:ext cx="1008062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348" name="Oval 20"/>
          <p:cNvSpPr>
            <a:spLocks noChangeArrowheads="1"/>
          </p:cNvSpPr>
          <p:nvPr/>
        </p:nvSpPr>
        <p:spPr bwMode="auto">
          <a:xfrm>
            <a:off x="4895819" y="2303439"/>
            <a:ext cx="1008062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351" name="Oval 23"/>
          <p:cNvSpPr>
            <a:spLocks noChangeArrowheads="1"/>
          </p:cNvSpPr>
          <p:nvPr/>
        </p:nvSpPr>
        <p:spPr bwMode="auto">
          <a:xfrm>
            <a:off x="3535331" y="1435077"/>
            <a:ext cx="1008063" cy="5762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354" name="Oval 26"/>
          <p:cNvSpPr>
            <a:spLocks noChangeArrowheads="1"/>
          </p:cNvSpPr>
          <p:nvPr/>
        </p:nvSpPr>
        <p:spPr bwMode="auto">
          <a:xfrm>
            <a:off x="3535331" y="579414"/>
            <a:ext cx="1008063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4679919" y="655614"/>
            <a:ext cx="1800225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冠军（最小者）</a:t>
            </a: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412969" y="2425677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3709956" y="1562077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1744631" y="3357539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5111719" y="2446314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3714744" y="719114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99369" name="Text Box 41"/>
          <p:cNvSpPr txBox="1">
            <a:spLocks noChangeArrowheads="1"/>
          </p:cNvSpPr>
          <p:nvPr/>
        </p:nvSpPr>
        <p:spPr bwMode="auto">
          <a:xfrm>
            <a:off x="1752569" y="3349602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4(15)</a:t>
            </a: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1752569" y="3344839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3(29)</a:t>
            </a:r>
          </a:p>
        </p:txBody>
      </p:sp>
      <p:sp>
        <p:nvSpPr>
          <p:cNvPr id="99373" name="Text Box 45"/>
          <p:cNvSpPr txBox="1">
            <a:spLocks noChangeArrowheads="1"/>
          </p:cNvSpPr>
          <p:nvPr/>
        </p:nvSpPr>
        <p:spPr bwMode="auto">
          <a:xfrm>
            <a:off x="2400269" y="2420914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4(15)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5099019" y="2433614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2(10)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3709956" y="1544614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1(5)</a:t>
            </a:r>
          </a:p>
        </p:txBody>
      </p:sp>
      <p:sp>
        <p:nvSpPr>
          <p:cNvPr id="99376" name="Text Box 48"/>
          <p:cNvSpPr txBox="1">
            <a:spLocks noChangeArrowheads="1"/>
          </p:cNvSpPr>
          <p:nvPr/>
        </p:nvSpPr>
        <p:spPr bwMode="auto">
          <a:xfrm>
            <a:off x="2387569" y="2408214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CC"/>
                </a:solidFill>
              </a:rPr>
              <a:t>0(17)</a:t>
            </a:r>
          </a:p>
        </p:txBody>
      </p:sp>
      <p:sp>
        <p:nvSpPr>
          <p:cNvPr id="99377" name="Text Box 49"/>
          <p:cNvSpPr txBox="1">
            <a:spLocks noChangeArrowheads="1"/>
          </p:cNvSpPr>
          <p:nvPr/>
        </p:nvSpPr>
        <p:spPr bwMode="auto">
          <a:xfrm>
            <a:off x="3730594" y="1555727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4(15)</a:t>
            </a:r>
          </a:p>
        </p:txBody>
      </p:sp>
      <p:sp>
        <p:nvSpPr>
          <p:cNvPr id="99378" name="Text Box 50"/>
          <p:cNvSpPr txBox="1">
            <a:spLocks noChangeArrowheads="1"/>
          </p:cNvSpPr>
          <p:nvPr/>
        </p:nvSpPr>
        <p:spPr bwMode="auto">
          <a:xfrm>
            <a:off x="3714744" y="714352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CC"/>
                </a:solidFill>
              </a:rPr>
              <a:t>1(5)</a:t>
            </a:r>
          </a:p>
        </p:txBody>
      </p:sp>
      <p:sp>
        <p:nvSpPr>
          <p:cNvPr id="99379" name="Text Box 51"/>
          <p:cNvSpPr txBox="1">
            <a:spLocks noChangeArrowheads="1"/>
          </p:cNvSpPr>
          <p:nvPr/>
        </p:nvSpPr>
        <p:spPr bwMode="auto">
          <a:xfrm>
            <a:off x="3548077" y="4543436"/>
            <a:ext cx="2524121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败者树构建完毕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2312955" y="452395"/>
            <a:ext cx="2006600" cy="4279900"/>
          </a:xfrm>
          <a:custGeom>
            <a:avLst/>
            <a:gdLst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  <a:gd name="connsiteX0-1" fmla="*/ 1873250 w 2006600"/>
              <a:gd name="connsiteY0-2" fmla="*/ 0 h 4279900"/>
              <a:gd name="connsiteX1-3" fmla="*/ 1873250 w 2006600"/>
              <a:gd name="connsiteY1-4" fmla="*/ 749300 h 4279900"/>
              <a:gd name="connsiteX2-5" fmla="*/ 1860550 w 2006600"/>
              <a:gd name="connsiteY2-6" fmla="*/ 1409700 h 4279900"/>
              <a:gd name="connsiteX3-7" fmla="*/ 996950 w 2006600"/>
              <a:gd name="connsiteY3-8" fmla="*/ 1866900 h 4279900"/>
              <a:gd name="connsiteX4-9" fmla="*/ 387350 w 2006600"/>
              <a:gd name="connsiteY4-10" fmla="*/ 2209800 h 4279900"/>
              <a:gd name="connsiteX5-11" fmla="*/ 82550 w 2006600"/>
              <a:gd name="connsiteY5-12" fmla="*/ 2959100 h 4279900"/>
              <a:gd name="connsiteX6-13" fmla="*/ 882650 w 2006600"/>
              <a:gd name="connsiteY6-14" fmla="*/ 4279900 h 4279900"/>
              <a:gd name="connsiteX0-15" fmla="*/ 1873250 w 2006600"/>
              <a:gd name="connsiteY0-16" fmla="*/ 0 h 4279900"/>
              <a:gd name="connsiteX1-17" fmla="*/ 1873250 w 2006600"/>
              <a:gd name="connsiteY1-18" fmla="*/ 749300 h 4279900"/>
              <a:gd name="connsiteX2-19" fmla="*/ 1860550 w 2006600"/>
              <a:gd name="connsiteY2-20" fmla="*/ 1409700 h 4279900"/>
              <a:gd name="connsiteX3-21" fmla="*/ 996950 w 2006600"/>
              <a:gd name="connsiteY3-22" fmla="*/ 1866900 h 4279900"/>
              <a:gd name="connsiteX4-23" fmla="*/ 387350 w 2006600"/>
              <a:gd name="connsiteY4-24" fmla="*/ 2209800 h 4279900"/>
              <a:gd name="connsiteX5-25" fmla="*/ 82550 w 2006600"/>
              <a:gd name="connsiteY5-26" fmla="*/ 2959100 h 4279900"/>
              <a:gd name="connsiteX6-27" fmla="*/ 882650 w 2006600"/>
              <a:gd name="connsiteY6-28" fmla="*/ 4279900 h 4279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006600" h="4279900">
                <a:moveTo>
                  <a:pt x="1873250" y="0"/>
                </a:moveTo>
                <a:cubicBezTo>
                  <a:pt x="1874308" y="257175"/>
                  <a:pt x="1875367" y="514350"/>
                  <a:pt x="1873250" y="749300"/>
                </a:cubicBezTo>
                <a:cubicBezTo>
                  <a:pt x="1871133" y="984250"/>
                  <a:pt x="2006600" y="1223433"/>
                  <a:pt x="1860550" y="1409700"/>
                </a:cubicBezTo>
                <a:cubicBezTo>
                  <a:pt x="1714500" y="1595967"/>
                  <a:pt x="1242483" y="1733550"/>
                  <a:pt x="996950" y="1866900"/>
                </a:cubicBezTo>
                <a:cubicBezTo>
                  <a:pt x="751417" y="2000250"/>
                  <a:pt x="539750" y="2027767"/>
                  <a:pt x="387350" y="2209800"/>
                </a:cubicBezTo>
                <a:cubicBezTo>
                  <a:pt x="234950" y="2391833"/>
                  <a:pt x="0" y="2614083"/>
                  <a:pt x="82550" y="2959100"/>
                </a:cubicBezTo>
                <a:cubicBezTo>
                  <a:pt x="165100" y="3304117"/>
                  <a:pt x="523875" y="3792008"/>
                  <a:pt x="882650" y="42799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1176283" y="474639"/>
            <a:ext cx="2719917" cy="4318000"/>
          </a:xfrm>
          <a:custGeom>
            <a:avLst/>
            <a:gdLst>
              <a:gd name="connsiteX0" fmla="*/ 0 w 2719917"/>
              <a:gd name="connsiteY0" fmla="*/ 4318000 h 4318000"/>
              <a:gd name="connsiteX1" fmla="*/ 165100 w 2719917"/>
              <a:gd name="connsiteY1" fmla="*/ 3937000 h 4318000"/>
              <a:gd name="connsiteX2" fmla="*/ 762000 w 2719917"/>
              <a:gd name="connsiteY2" fmla="*/ 2806700 h 4318000"/>
              <a:gd name="connsiteX3" fmla="*/ 1587500 w 2719917"/>
              <a:gd name="connsiteY3" fmla="*/ 1739900 h 4318000"/>
              <a:gd name="connsiteX4" fmla="*/ 2540000 w 2719917"/>
              <a:gd name="connsiteY4" fmla="*/ 1358900 h 4318000"/>
              <a:gd name="connsiteX5" fmla="*/ 2667000 w 2719917"/>
              <a:gd name="connsiteY5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917" h="4318000">
                <a:moveTo>
                  <a:pt x="0" y="4318000"/>
                </a:moveTo>
                <a:cubicBezTo>
                  <a:pt x="19050" y="4253441"/>
                  <a:pt x="38100" y="4188883"/>
                  <a:pt x="165100" y="3937000"/>
                </a:cubicBezTo>
                <a:cubicBezTo>
                  <a:pt x="292100" y="3685117"/>
                  <a:pt x="524933" y="3172883"/>
                  <a:pt x="762000" y="2806700"/>
                </a:cubicBezTo>
                <a:cubicBezTo>
                  <a:pt x="999067" y="2440517"/>
                  <a:pt x="1291167" y="1981200"/>
                  <a:pt x="1587500" y="1739900"/>
                </a:cubicBezTo>
                <a:cubicBezTo>
                  <a:pt x="1883833" y="1498600"/>
                  <a:pt x="2360083" y="1648883"/>
                  <a:pt x="2540000" y="1358900"/>
                </a:cubicBezTo>
                <a:cubicBezTo>
                  <a:pt x="2719917" y="1068917"/>
                  <a:pt x="2693458" y="534458"/>
                  <a:pt x="2667000" y="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3895164" y="487339"/>
            <a:ext cx="2652184" cy="3467100"/>
          </a:xfrm>
          <a:custGeom>
            <a:avLst/>
            <a:gdLst>
              <a:gd name="connsiteX0" fmla="*/ 122767 w 2652184"/>
              <a:gd name="connsiteY0" fmla="*/ 0 h 3467100"/>
              <a:gd name="connsiteX1" fmla="*/ 122767 w 2652184"/>
              <a:gd name="connsiteY1" fmla="*/ 457200 h 3467100"/>
              <a:gd name="connsiteX2" fmla="*/ 198967 w 2652184"/>
              <a:gd name="connsiteY2" fmla="*/ 1371600 h 3467100"/>
              <a:gd name="connsiteX3" fmla="*/ 1316567 w 2652184"/>
              <a:gd name="connsiteY3" fmla="*/ 2044700 h 3467100"/>
              <a:gd name="connsiteX4" fmla="*/ 2434167 w 2652184"/>
              <a:gd name="connsiteY4" fmla="*/ 2844800 h 3467100"/>
              <a:gd name="connsiteX5" fmla="*/ 2624667 w 2652184"/>
              <a:gd name="connsiteY5" fmla="*/ 34671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2184" h="3467100">
                <a:moveTo>
                  <a:pt x="122767" y="0"/>
                </a:moveTo>
                <a:cubicBezTo>
                  <a:pt x="116417" y="114300"/>
                  <a:pt x="110067" y="228600"/>
                  <a:pt x="122767" y="457200"/>
                </a:cubicBezTo>
                <a:cubicBezTo>
                  <a:pt x="135467" y="685800"/>
                  <a:pt x="0" y="1107017"/>
                  <a:pt x="198967" y="1371600"/>
                </a:cubicBezTo>
                <a:cubicBezTo>
                  <a:pt x="397934" y="1636183"/>
                  <a:pt x="944034" y="1799167"/>
                  <a:pt x="1316567" y="2044700"/>
                </a:cubicBezTo>
                <a:cubicBezTo>
                  <a:pt x="1689100" y="2290233"/>
                  <a:pt x="2216150" y="2607733"/>
                  <a:pt x="2434167" y="2844800"/>
                </a:cubicBezTo>
                <a:cubicBezTo>
                  <a:pt x="2652184" y="3081867"/>
                  <a:pt x="2638425" y="3274483"/>
                  <a:pt x="2624667" y="34671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3723714" y="436539"/>
            <a:ext cx="1528234" cy="3416300"/>
          </a:xfrm>
          <a:custGeom>
            <a:avLst/>
            <a:gdLst>
              <a:gd name="connsiteX0" fmla="*/ 205317 w 1528234"/>
              <a:gd name="connsiteY0" fmla="*/ 0 h 3416300"/>
              <a:gd name="connsiteX1" fmla="*/ 192617 w 1528234"/>
              <a:gd name="connsiteY1" fmla="*/ 1066800 h 3416300"/>
              <a:gd name="connsiteX2" fmla="*/ 1361017 w 1528234"/>
              <a:gd name="connsiteY2" fmla="*/ 2133600 h 3416300"/>
              <a:gd name="connsiteX3" fmla="*/ 1195917 w 1528234"/>
              <a:gd name="connsiteY3" fmla="*/ 3073400 h 3416300"/>
              <a:gd name="connsiteX4" fmla="*/ 1170517 w 1528234"/>
              <a:gd name="connsiteY4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234" h="3416300">
                <a:moveTo>
                  <a:pt x="205317" y="0"/>
                </a:moveTo>
                <a:cubicBezTo>
                  <a:pt x="102658" y="355600"/>
                  <a:pt x="0" y="711200"/>
                  <a:pt x="192617" y="1066800"/>
                </a:cubicBezTo>
                <a:cubicBezTo>
                  <a:pt x="385234" y="1422400"/>
                  <a:pt x="1193800" y="1799167"/>
                  <a:pt x="1361017" y="2133600"/>
                </a:cubicBezTo>
                <a:cubicBezTo>
                  <a:pt x="1528234" y="2468033"/>
                  <a:pt x="1227667" y="2859617"/>
                  <a:pt x="1195917" y="3073400"/>
                </a:cubicBezTo>
                <a:cubicBezTo>
                  <a:pt x="1164167" y="3287183"/>
                  <a:pt x="1167342" y="3351741"/>
                  <a:pt x="117051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2980764" y="436539"/>
            <a:ext cx="1123950" cy="3416300"/>
          </a:xfrm>
          <a:custGeom>
            <a:avLst/>
            <a:gdLst>
              <a:gd name="connsiteX0" fmla="*/ 948267 w 1123950"/>
              <a:gd name="connsiteY0" fmla="*/ 0 h 3416300"/>
              <a:gd name="connsiteX1" fmla="*/ 935567 w 1123950"/>
              <a:gd name="connsiteY1" fmla="*/ 495300 h 3416300"/>
              <a:gd name="connsiteX2" fmla="*/ 973667 w 1123950"/>
              <a:gd name="connsiteY2" fmla="*/ 1397000 h 3416300"/>
              <a:gd name="connsiteX3" fmla="*/ 33867 w 1123950"/>
              <a:gd name="connsiteY3" fmla="*/ 1993900 h 3416300"/>
              <a:gd name="connsiteX4" fmla="*/ 770467 w 1123950"/>
              <a:gd name="connsiteY4" fmla="*/ 3098800 h 3416300"/>
              <a:gd name="connsiteX5" fmla="*/ 833967 w 1123950"/>
              <a:gd name="connsiteY5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3950" h="3416300">
                <a:moveTo>
                  <a:pt x="948267" y="0"/>
                </a:moveTo>
                <a:cubicBezTo>
                  <a:pt x="939800" y="131233"/>
                  <a:pt x="931334" y="262467"/>
                  <a:pt x="935567" y="495300"/>
                </a:cubicBezTo>
                <a:cubicBezTo>
                  <a:pt x="939800" y="728133"/>
                  <a:pt x="1123950" y="1147233"/>
                  <a:pt x="973667" y="1397000"/>
                </a:cubicBezTo>
                <a:cubicBezTo>
                  <a:pt x="823384" y="1646767"/>
                  <a:pt x="67734" y="1710267"/>
                  <a:pt x="33867" y="1993900"/>
                </a:cubicBezTo>
                <a:cubicBezTo>
                  <a:pt x="0" y="2277533"/>
                  <a:pt x="637117" y="2861733"/>
                  <a:pt x="770467" y="3098800"/>
                </a:cubicBezTo>
                <a:cubicBezTo>
                  <a:pt x="903817" y="3335867"/>
                  <a:pt x="868892" y="3376083"/>
                  <a:pt x="83396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85720" y="5137864"/>
            <a:ext cx="8643998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调整产生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冠军（最小者）的过程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sz="22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200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2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F</a:t>
            </a:r>
            <a:r>
              <a:rPr kumimoji="1" lang="en-US" altLang="zh-CN" sz="2200" baseline="-250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0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操作：将当前节点的关键字与父节点比较，将大的（</a:t>
            </a:r>
            <a:r>
              <a:rPr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败者</a:t>
            </a:r>
            <a:r>
              <a:rPr kumimoji="1" lang="zh-CN" altLang="en-US" sz="220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）放在父节点中，</a:t>
            </a:r>
            <a:r>
              <a:rPr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小者（胜者）继续进行，直到根节点。最后将胜者放在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冠军节点中。</a:t>
            </a:r>
            <a:endParaRPr lang="en-US" altLang="zh-CN" sz="220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10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1" bldLvl="0" animBg="1"/>
      <p:bldP spid="99338" grpId="1" bldLvl="0" animBg="1"/>
      <p:bldP spid="99343" grpId="1" bldLvl="0" animBg="1"/>
      <p:bldP spid="99349" grpId="1" bldLvl="0" animBg="1"/>
      <p:bldP spid="99342" grpId="1" bldLvl="0" animBg="1"/>
      <p:bldP spid="99342" grpId="2" bldLvl="0" animBg="1"/>
      <p:bldP spid="99352" grpId="1" bldLvl="0" animBg="1"/>
      <p:bldP spid="99352" grpId="2" bldLvl="0" animBg="1"/>
      <p:bldP spid="99352" grpId="3" bldLvl="0" animBg="1"/>
      <p:bldP spid="99353" grpId="1" bldLvl="0" animBg="1"/>
      <p:bldP spid="99353" grpId="2" bldLvl="0" animBg="1"/>
      <p:bldP spid="99355" grpId="1" bldLvl="0" animBg="1"/>
      <p:bldP spid="99355" grpId="2" bldLvl="0" animBg="1"/>
      <p:bldP spid="99355" grpId="3" bldLvl="0" animBg="1"/>
      <p:bldP spid="99355" grpId="4" bldLvl="0" animBg="1"/>
      <p:bldP spid="99355" grpId="5" bldLvl="0" animBg="1"/>
      <p:bldP spid="99350" grpId="1" bldLvl="0" animBg="1"/>
      <p:bldP spid="99356" grpId="0" bldLvl="0" animBg="1"/>
      <p:bldP spid="99365" grpId="0" bldLvl="0" animBg="1"/>
      <p:bldP spid="99369" grpId="0" bldLvl="0" animBg="1"/>
      <p:bldP spid="99372" grpId="0" bldLvl="0" animBg="1"/>
      <p:bldP spid="99373" grpId="0" bldLvl="0" animBg="1"/>
      <p:bldP spid="99374" grpId="0" bldLvl="0" animBg="1"/>
      <p:bldP spid="99375" grpId="0" bldLvl="0" animBg="1"/>
      <p:bldP spid="99376" grpId="0" bldLvl="0" animBg="1"/>
      <p:bldP spid="99377" grpId="0" bldLvl="0" animBg="1"/>
      <p:bldP spid="99378" grpId="0" bldLvl="0" animBg="1"/>
      <p:bldP spid="51" grpId="0" bldLvl="0" animBg="1"/>
      <p:bldP spid="51" grpId="1" bldLvl="0" animBg="1"/>
      <p:bldP spid="50" grpId="0" bldLvl="0" animBg="1"/>
      <p:bldP spid="50" grpId="1" bldLvl="0" animBg="1"/>
      <p:bldP spid="52" grpId="0" bldLvl="0" animBg="1"/>
      <p:bldP spid="52" grpId="1" bldLvl="0" animBg="1"/>
      <p:bldP spid="55" grpId="0" bldLvl="0" animBg="1"/>
      <p:bldP spid="55" grpId="1" bldLvl="0" animBg="1"/>
      <p:bldP spid="56" grpId="0" bldLvl="0" animBg="1"/>
      <p:bldP spid="56" grpId="1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2158969" y="40132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78" name="Freeform 2"/>
          <p:cNvSpPr/>
          <p:nvPr/>
        </p:nvSpPr>
        <p:spPr bwMode="auto">
          <a:xfrm>
            <a:off x="1300132" y="4013200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5" name="Freeform 19"/>
          <p:cNvSpPr/>
          <p:nvPr/>
        </p:nvSpPr>
        <p:spPr bwMode="auto">
          <a:xfrm>
            <a:off x="1947832" y="3098800"/>
            <a:ext cx="284162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  <a:noFill/>
          <a:ln w="38100">
            <a:solidFill>
              <a:srgbClr val="3333CC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2808257" y="30988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8" name="Freeform 22"/>
          <p:cNvSpPr/>
          <p:nvPr/>
        </p:nvSpPr>
        <p:spPr bwMode="auto">
          <a:xfrm>
            <a:off x="2716182" y="2209800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3813144" y="1404938"/>
            <a:ext cx="0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9" name="Freeform 23"/>
          <p:cNvSpPr/>
          <p:nvPr/>
        </p:nvSpPr>
        <p:spPr bwMode="auto">
          <a:xfrm>
            <a:off x="4175094" y="2205038"/>
            <a:ext cx="769938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5472082" y="3098800"/>
            <a:ext cx="288925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23" name="Text Box 47"/>
          <p:cNvSpPr txBox="1">
            <a:spLocks noChangeArrowheads="1"/>
          </p:cNvSpPr>
          <p:nvPr/>
        </p:nvSpPr>
        <p:spPr bwMode="auto">
          <a:xfrm>
            <a:off x="3090832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21</a:t>
            </a:r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3090832" y="4387850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∞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792132" y="4445000"/>
            <a:ext cx="790575" cy="50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430182" y="45466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3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303432" y="4445000"/>
            <a:ext cx="792162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943069" y="45339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952719" y="3530600"/>
            <a:ext cx="79057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590769" y="36322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0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4105244" y="3530600"/>
            <a:ext cx="79057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743294" y="3632200"/>
            <a:ext cx="360363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F</a:t>
            </a:r>
            <a:r>
              <a:rPr lang="en-US" altLang="zh-CN" sz="2000" baseline="-25000">
                <a:solidFill>
                  <a:srgbClr val="3333CC"/>
                </a:solidFill>
              </a:rPr>
              <a:t>1</a:t>
            </a:r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5616544" y="3530600"/>
            <a:ext cx="79057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281582" y="3632200"/>
            <a:ext cx="360362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rgbClr val="3333CC"/>
                </a:solidFill>
              </a:rPr>
              <a:t>F</a:t>
            </a:r>
            <a:r>
              <a:rPr lang="en-US" altLang="zh-CN" sz="2000" baseline="-25000" dirty="0" err="1">
                <a:solidFill>
                  <a:srgbClr val="3333CC"/>
                </a:solidFill>
              </a:rPr>
              <a:t>2</a:t>
            </a:r>
            <a:endParaRPr lang="en-US" altLang="zh-CN" sz="2000" baseline="-25000" dirty="0">
              <a:solidFill>
                <a:srgbClr val="3333CC"/>
              </a:solidFill>
            </a:endParaRPr>
          </a:p>
        </p:txBody>
      </p:sp>
      <p:sp>
        <p:nvSpPr>
          <p:cNvPr id="101391" name="Freeform 15"/>
          <p:cNvSpPr/>
          <p:nvPr/>
        </p:nvSpPr>
        <p:spPr bwMode="auto">
          <a:xfrm>
            <a:off x="4619594" y="3098800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1366807" y="3479800"/>
            <a:ext cx="1008062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2016094" y="2565400"/>
            <a:ext cx="1008063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96" name="Oval 20"/>
          <p:cNvSpPr>
            <a:spLocks noChangeArrowheads="1"/>
          </p:cNvSpPr>
          <p:nvPr/>
        </p:nvSpPr>
        <p:spPr bwMode="auto">
          <a:xfrm>
            <a:off x="4679919" y="2565400"/>
            <a:ext cx="1008063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3319432" y="1697038"/>
            <a:ext cx="1008062" cy="5762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400" name="Oval 24"/>
          <p:cNvSpPr>
            <a:spLocks noChangeArrowheads="1"/>
          </p:cNvSpPr>
          <p:nvPr/>
        </p:nvSpPr>
        <p:spPr bwMode="auto">
          <a:xfrm>
            <a:off x="3319432" y="841375"/>
            <a:ext cx="1008062" cy="57626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1366807" y="981075"/>
            <a:ext cx="1800225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冠军（最小者）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2197069" y="2687638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42844" y="188913"/>
            <a:ext cx="3240088" cy="57943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 2" pitchFamily="18" charset="2"/>
              </a:rPr>
              <a:t> </a:t>
            </a:r>
            <a:r>
              <a:rPr lang="zh-CN" altLang="en-US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用败者树进行归并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3494057" y="1824038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1528732" y="3619500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4895819" y="2708275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3527394" y="981075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5(-∞)</a:t>
            </a:r>
          </a:p>
        </p:txBody>
      </p: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1536669" y="361156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4(15)</a:t>
            </a: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1536669" y="3606800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3(29)</a:t>
            </a: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2184369" y="26828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4(15)</a:t>
            </a:r>
          </a:p>
        </p:txBody>
      </p:sp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4883119" y="26955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2(10)</a:t>
            </a:r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3494057" y="180657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1(5)</a:t>
            </a:r>
          </a:p>
        </p:txBody>
      </p:sp>
      <p:sp>
        <p:nvSpPr>
          <p:cNvPr id="101415" name="Text Box 39"/>
          <p:cNvSpPr txBox="1">
            <a:spLocks noChangeArrowheads="1"/>
          </p:cNvSpPr>
          <p:nvPr/>
        </p:nvSpPr>
        <p:spPr bwMode="auto">
          <a:xfrm>
            <a:off x="2171669" y="2670175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0(17)</a:t>
            </a:r>
          </a:p>
        </p:txBody>
      </p: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3514694" y="1817688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4(15)</a:t>
            </a:r>
          </a:p>
        </p:txBody>
      </p:sp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3519457" y="97631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1(5)</a:t>
            </a: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4175094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44</a:t>
            </a:r>
          </a:p>
        </p:txBody>
      </p:sp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4175094" y="4387850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∞</a:t>
            </a:r>
          </a:p>
        </p:txBody>
      </p: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5687982" y="4149725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12</a:t>
            </a:r>
          </a:p>
        </p:txBody>
      </p: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5687982" y="4387850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∞</a:t>
            </a: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2374869" y="5075238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15</a:t>
            </a:r>
          </a:p>
        </p:txBody>
      </p:sp>
      <p:sp>
        <p:nvSpPr>
          <p:cNvPr id="101426" name="Text Box 50"/>
          <p:cNvSpPr txBox="1">
            <a:spLocks noChangeArrowheads="1"/>
          </p:cNvSpPr>
          <p:nvPr/>
        </p:nvSpPr>
        <p:spPr bwMode="auto">
          <a:xfrm>
            <a:off x="2374869" y="5340366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∞</a:t>
            </a:r>
          </a:p>
        </p:txBody>
      </p: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935007" y="5084763"/>
            <a:ext cx="647700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CC"/>
                </a:solidFill>
              </a:rPr>
              <a:t>32</a:t>
            </a:r>
          </a:p>
        </p:txBody>
      </p:sp>
      <p:sp>
        <p:nvSpPr>
          <p:cNvPr id="101428" name="Text Box 52"/>
          <p:cNvSpPr txBox="1">
            <a:spLocks noChangeArrowheads="1"/>
          </p:cNvSpPr>
          <p:nvPr/>
        </p:nvSpPr>
        <p:spPr bwMode="auto">
          <a:xfrm>
            <a:off x="935007" y="5349891"/>
            <a:ext cx="647700" cy="365125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∞</a:t>
            </a:r>
          </a:p>
        </p:txBody>
      </p:sp>
      <p:sp>
        <p:nvSpPr>
          <p:cNvPr id="101429" name="Text Box 53"/>
          <p:cNvSpPr txBox="1">
            <a:spLocks noChangeArrowheads="1"/>
          </p:cNvSpPr>
          <p:nvPr/>
        </p:nvSpPr>
        <p:spPr bwMode="auto">
          <a:xfrm>
            <a:off x="4678332" y="1557338"/>
            <a:ext cx="1295400" cy="3048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归并文件：</a:t>
            </a:r>
          </a:p>
        </p:txBody>
      </p:sp>
      <p:sp>
        <p:nvSpPr>
          <p:cNvPr id="101430" name="Freeform 54"/>
          <p:cNvSpPr/>
          <p:nvPr/>
        </p:nvSpPr>
        <p:spPr bwMode="auto">
          <a:xfrm>
            <a:off x="4297332" y="1112838"/>
            <a:ext cx="1884362" cy="576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87" y="363"/>
              </a:cxn>
            </a:cxnLst>
            <a:rect l="0" t="0" r="r" b="b"/>
            <a:pathLst>
              <a:path w="1187" h="363">
                <a:moveTo>
                  <a:pt x="0" y="0"/>
                </a:moveTo>
                <a:lnTo>
                  <a:pt x="1187" y="363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31" name="Text Box 55"/>
          <p:cNvSpPr txBox="1">
            <a:spLocks noChangeArrowheads="1"/>
          </p:cNvSpPr>
          <p:nvPr/>
        </p:nvSpPr>
        <p:spPr bwMode="auto">
          <a:xfrm>
            <a:off x="6148357" y="1570038"/>
            <a:ext cx="360362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3333CC"/>
                </a:solidFill>
              </a:rPr>
              <a:t>5</a:t>
            </a:r>
          </a:p>
        </p:txBody>
      </p:sp>
      <p:sp>
        <p:nvSpPr>
          <p:cNvPr id="101432" name="Text Box 56"/>
          <p:cNvSpPr txBox="1">
            <a:spLocks noChangeArrowheads="1"/>
          </p:cNvSpPr>
          <p:nvPr/>
        </p:nvSpPr>
        <p:spPr bwMode="auto">
          <a:xfrm>
            <a:off x="4870419" y="2689225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1(44)</a:t>
            </a:r>
          </a:p>
        </p:txBody>
      </p:sp>
      <p:sp>
        <p:nvSpPr>
          <p:cNvPr id="101433" name="Text Box 57"/>
          <p:cNvSpPr txBox="1">
            <a:spLocks noChangeArrowheads="1"/>
          </p:cNvSpPr>
          <p:nvPr/>
        </p:nvSpPr>
        <p:spPr bwMode="auto">
          <a:xfrm>
            <a:off x="3533738" y="981075"/>
            <a:ext cx="647700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2(10)</a:t>
            </a:r>
          </a:p>
        </p:txBody>
      </p:sp>
      <p:sp>
        <p:nvSpPr>
          <p:cNvPr id="101434" name="Freeform 58"/>
          <p:cNvSpPr/>
          <p:nvPr/>
        </p:nvSpPr>
        <p:spPr bwMode="auto">
          <a:xfrm>
            <a:off x="4314794" y="1130300"/>
            <a:ext cx="2438400" cy="54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346"/>
              </a:cxn>
            </a:cxnLst>
            <a:rect l="0" t="0" r="r" b="b"/>
            <a:pathLst>
              <a:path w="1536" h="346">
                <a:moveTo>
                  <a:pt x="0" y="0"/>
                </a:moveTo>
                <a:lnTo>
                  <a:pt x="1536" y="346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1435" name="Text Box 59"/>
          <p:cNvSpPr txBox="1">
            <a:spLocks noChangeArrowheads="1"/>
          </p:cNvSpPr>
          <p:nvPr/>
        </p:nvSpPr>
        <p:spPr bwMode="auto">
          <a:xfrm>
            <a:off x="6719857" y="1560513"/>
            <a:ext cx="360362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101436" name="Text Box 60"/>
          <p:cNvSpPr txBox="1">
            <a:spLocks noChangeArrowheads="1"/>
          </p:cNvSpPr>
          <p:nvPr/>
        </p:nvSpPr>
        <p:spPr bwMode="auto">
          <a:xfrm>
            <a:off x="3524222" y="5226197"/>
            <a:ext cx="5010176" cy="774571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依</a:t>
            </a:r>
            <a:r>
              <a:rPr lang="zh-CN" altLang="en-US" sz="22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此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进行，直到</a:t>
            </a:r>
            <a:r>
              <a:rPr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冠军为∞才结束。</a:t>
            </a: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每次产生一</a:t>
            </a:r>
            <a:r>
              <a:rPr lang="zh-CN" altLang="en-US" sz="22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冠军，比较次数约为</a:t>
            </a:r>
            <a:r>
              <a:rPr lang="en-US" altLang="zh-CN" sz="22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0" name="任意多边形 59"/>
          <p:cNvSpPr/>
          <p:nvPr/>
        </p:nvSpPr>
        <p:spPr>
          <a:xfrm>
            <a:off x="3997294" y="762000"/>
            <a:ext cx="878417" cy="3517900"/>
          </a:xfrm>
          <a:custGeom>
            <a:avLst/>
            <a:gdLst>
              <a:gd name="connsiteX0" fmla="*/ 266700 w 878417"/>
              <a:gd name="connsiteY0" fmla="*/ 3517900 h 3517900"/>
              <a:gd name="connsiteX1" fmla="*/ 304800 w 878417"/>
              <a:gd name="connsiteY1" fmla="*/ 3352800 h 3517900"/>
              <a:gd name="connsiteX2" fmla="*/ 495300 w 878417"/>
              <a:gd name="connsiteY2" fmla="*/ 2590800 h 3517900"/>
              <a:gd name="connsiteX3" fmla="*/ 876300 w 878417"/>
              <a:gd name="connsiteY3" fmla="*/ 2095500 h 3517900"/>
              <a:gd name="connsiteX4" fmla="*/ 482600 w 878417"/>
              <a:gd name="connsiteY4" fmla="*/ 1498600 h 3517900"/>
              <a:gd name="connsiteX5" fmla="*/ 114300 w 878417"/>
              <a:gd name="connsiteY5" fmla="*/ 1206500 h 3517900"/>
              <a:gd name="connsiteX6" fmla="*/ 0 w 878417"/>
              <a:gd name="connsiteY6" fmla="*/ 0 h 3517900"/>
              <a:gd name="connsiteX0-1" fmla="*/ 266700 w 878417"/>
              <a:gd name="connsiteY0-2" fmla="*/ 3517900 h 3517900"/>
              <a:gd name="connsiteX1-3" fmla="*/ 304800 w 878417"/>
              <a:gd name="connsiteY1-4" fmla="*/ 3352800 h 3517900"/>
              <a:gd name="connsiteX2-5" fmla="*/ 495300 w 878417"/>
              <a:gd name="connsiteY2-6" fmla="*/ 2590800 h 3517900"/>
              <a:gd name="connsiteX3-7" fmla="*/ 876300 w 878417"/>
              <a:gd name="connsiteY3-8" fmla="*/ 2095500 h 3517900"/>
              <a:gd name="connsiteX4-9" fmla="*/ 482600 w 878417"/>
              <a:gd name="connsiteY4-10" fmla="*/ 1498600 h 3517900"/>
              <a:gd name="connsiteX5-11" fmla="*/ 114300 w 878417"/>
              <a:gd name="connsiteY5-12" fmla="*/ 1206500 h 3517900"/>
              <a:gd name="connsiteX6-13" fmla="*/ 0 w 878417"/>
              <a:gd name="connsiteY6-14" fmla="*/ 0 h 3517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78417" h="3517900">
                <a:moveTo>
                  <a:pt x="266700" y="3517900"/>
                </a:moveTo>
                <a:cubicBezTo>
                  <a:pt x="266700" y="3512608"/>
                  <a:pt x="266700" y="3507317"/>
                  <a:pt x="304800" y="3352800"/>
                </a:cubicBezTo>
                <a:cubicBezTo>
                  <a:pt x="342900" y="3198283"/>
                  <a:pt x="400050" y="2800350"/>
                  <a:pt x="495300" y="2590800"/>
                </a:cubicBezTo>
                <a:cubicBezTo>
                  <a:pt x="590550" y="2381250"/>
                  <a:pt x="878417" y="2277533"/>
                  <a:pt x="876300" y="2095500"/>
                </a:cubicBezTo>
                <a:cubicBezTo>
                  <a:pt x="874183" y="1913467"/>
                  <a:pt x="609600" y="1646767"/>
                  <a:pt x="482600" y="1498600"/>
                </a:cubicBezTo>
                <a:cubicBezTo>
                  <a:pt x="355600" y="1350433"/>
                  <a:pt x="194733" y="1456267"/>
                  <a:pt x="114300" y="1206500"/>
                </a:cubicBezTo>
                <a:cubicBezTo>
                  <a:pt x="33867" y="956733"/>
                  <a:pt x="16933" y="478366"/>
                  <a:pt x="0" y="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715140" y="2285992"/>
            <a:ext cx="2214578" cy="21236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过程：</a:t>
            </a:r>
            <a:r>
              <a:rPr lang="zh-CN" altLang="en-US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取出的冠军为</a:t>
            </a:r>
            <a:r>
              <a:rPr lang="en-US" altLang="zh-CN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1(5)</a:t>
            </a:r>
            <a:r>
              <a:rPr lang="zh-CN" altLang="en-US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，从</a:t>
            </a:r>
            <a:r>
              <a:rPr lang="en-US" altLang="zh-CN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号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段中取下一个记录，沿着分支向上操作，产生次小的记录。</a:t>
            </a:r>
            <a:r>
              <a:rPr kumimoji="1" lang="en-US" altLang="zh-CN" sz="2200" dirty="0" smtClean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sz="2200" dirty="0" smtClean="0">
              <a:solidFill>
                <a:srgbClr val="333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C 0.00017 -0.01226 0.00052 -0.05787 0.00069 -0.0731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1" grpId="0" bldLvl="0" animBg="1"/>
      <p:bldP spid="101399" grpId="0" bldLvl="0" animBg="1"/>
      <p:bldP spid="101387" grpId="0" bldLvl="0" animBg="1"/>
      <p:bldP spid="101391" grpId="0" bldLvl="0" animBg="1"/>
      <p:bldP spid="101419" grpId="0" bldLvl="0" animBg="1"/>
      <p:bldP spid="101430" grpId="0" bldLvl="0" animBg="1"/>
      <p:bldP spid="101430" grpId="1" bldLvl="0" animBg="1"/>
      <p:bldP spid="101431" grpId="0" bldLvl="0" animBg="1"/>
      <p:bldP spid="101432" grpId="0" bldLvl="0" animBg="1"/>
      <p:bldP spid="101433" grpId="0" bldLvl="0" animBg="1"/>
      <p:bldP spid="101434" grpId="0" bldLvl="0" animBg="1"/>
      <p:bldP spid="101434" grpId="1" bldLvl="0" animBg="1"/>
      <p:bldP spid="101435" grpId="0" bldLvl="0" animBg="1"/>
      <p:bldP spid="101436" grpId="0" bldLvl="0" animBg="1"/>
      <p:bldP spid="60" grpId="0" bldLvl="0" animBg="1"/>
      <p:bldP spid="60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8382000" cy="14003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）多路归并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：对这些初始归并段进行多遍归并，使得有序的归并段逐渐扩大，最后在外存上形成整个文件的单一归并段，也就完成了这个文件的外排序。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995738" y="3357563"/>
            <a:ext cx="936625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692275" y="2781300"/>
            <a:ext cx="1223963" cy="1800225"/>
          </a:xfrm>
          <a:prstGeom prst="can">
            <a:avLst>
              <a:gd name="adj" fmla="val 367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 err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18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1800" i="1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dirty="0" smtClean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.dat</a:t>
            </a:r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solidFill>
                <a:srgbClr val="33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6156325" y="3424242"/>
            <a:ext cx="1008063" cy="576262"/>
          </a:xfrm>
          <a:prstGeom prst="can">
            <a:avLst>
              <a:gd name="adj" fmla="val 25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abc.dat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7380288" y="3422650"/>
            <a:ext cx="86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有序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3714744" y="2857496"/>
            <a:ext cx="165259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采用归并</a:t>
            </a:r>
            <a:r>
              <a:rPr lang="zh-CN" altLang="en-US" sz="1800" dirty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</a:p>
        </p:txBody>
      </p:sp>
      <p:sp>
        <p:nvSpPr>
          <p:cNvPr id="15" name="右箭头 14"/>
          <p:cNvSpPr/>
          <p:nvPr/>
        </p:nvSpPr>
        <p:spPr>
          <a:xfrm>
            <a:off x="3214678" y="3571876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286380" y="3571876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214414" y="1357298"/>
            <a:ext cx="5500726" cy="14584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200" smtClean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pt-BR" altLang="zh-CN" sz="2200" dirty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pt-BR" altLang="zh-CN" sz="2200" i="1" baseline="-25000" dirty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pt-BR" altLang="zh-CN" sz="2200" i="1" dirty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dirty="0">
                <a:solidFill>
                  <a:srgbClr val="7030A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pt-BR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×(</a:t>
            </a:r>
            <a:r>
              <a:rPr lang="pt-BR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pt-BR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pt-BR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1)×</a:t>
            </a:r>
            <a:r>
              <a:rPr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pt-BR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pt-BR" altLang="zh-CN" sz="2200" baseline="-25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pt-BR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nb-NO" altLang="zh-CN" sz="22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nb-NO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nb-NO" altLang="zh-CN" sz="2200" baseline="-25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nb-NO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nb-NO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×(</a:t>
            </a:r>
            <a:r>
              <a:rPr lang="nb-NO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nb-NO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nb-NO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1)×</a:t>
            </a:r>
            <a:r>
              <a:rPr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nb-NO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nb-NO" altLang="zh-CN" sz="2200" baseline="-25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nb-NO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nb-NO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nb-NO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nb-NO" altLang="zh-CN" sz="2200" baseline="-25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nb-NO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endParaRPr lang="nb-NO" altLang="zh-CN" sz="22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nb-NO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nb-NO" altLang="zh-CN" sz="2200" baseline="-25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nb-NO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nb-NO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×(</a:t>
            </a:r>
            <a:r>
              <a:rPr lang="nb-NO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nb-NO" altLang="zh-CN" sz="2200" dirty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nb-NO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en-US" altLang="zh-CN" sz="22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42860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利用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败者树实现</a:t>
            </a:r>
            <a:r>
              <a:rPr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路平衡归并时，总共需要的关键字比较次数为：</a:t>
            </a:r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57158" y="3062252"/>
            <a:ext cx="8175654" cy="913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结论</a:t>
            </a: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比较次数与</a:t>
            </a:r>
            <a:r>
              <a:rPr kumimoji="1" lang="en-US" altLang="zh-CN" i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无关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mtClean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的内部归并时间不会随</a:t>
            </a:r>
            <a:r>
              <a:rPr kumimoji="1" lang="en-US" altLang="zh-CN" i="1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的增大而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增大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endParaRPr kumimoji="1" lang="zh-CN" altLang="en-US" b="0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0318" y="4305259"/>
            <a:ext cx="7929618" cy="1124005"/>
            <a:chOff x="642910" y="2643182"/>
            <a:chExt cx="7929618" cy="1124005"/>
          </a:xfrm>
        </p:grpSpPr>
        <p:sp>
          <p:nvSpPr>
            <p:cNvPr id="12" name="TextBox 11"/>
            <p:cNvSpPr txBox="1"/>
            <p:nvPr/>
          </p:nvSpPr>
          <p:spPr>
            <a:xfrm>
              <a:off x="642910" y="3264485"/>
              <a:ext cx="7929618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kumimoji="1" lang="zh-CN" altLang="en-US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　    只要内存空间允许，</a:t>
              </a:r>
              <a:r>
                <a:rPr kumimoji="1" lang="zh-CN" altLang="en-US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尽可能增大归并路数</a:t>
              </a:r>
              <a:r>
                <a:rPr kumimoji="1" lang="en-US" altLang="zh-CN" i="1" smtClean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4000496" y="2643182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6248" y="2643182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利用败者树实现</a:t>
              </a:r>
              <a:r>
                <a:rPr kumimoji="1" lang="en-US" altLang="zh-CN" sz="2000" i="1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sz="20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路平衡归并</a:t>
              </a:r>
              <a:endParaRPr lang="zh-CN" altLang="en-US" sz="200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6929486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败者树的作用是什么？</a:t>
            </a:r>
            <a:endParaRPr kumimoji="1" lang="en-US" altLang="zh-CN" dirty="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败者树类似于堆，两者有什么不同？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7143800" cy="461665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zh-CN" altLang="en-US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败者树，</a:t>
            </a:r>
            <a:r>
              <a:rPr kumimoji="1" lang="zh-CN" altLang="en-US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置换</a:t>
            </a:r>
            <a:r>
              <a:rPr kumimoji="1" lang="en-US" altLang="zh-CN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</a:t>
            </a:r>
            <a:r>
              <a:rPr kumimoji="1" lang="zh-CN" altLang="en-US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排序中关键字比较次数分析</a:t>
            </a:r>
            <a:endParaRPr kumimoji="1"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2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共有</a:t>
            </a:r>
            <a:r>
              <a:rPr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个记录，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内存工作区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WA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的容量为</a:t>
            </a:r>
            <a:r>
              <a:rPr kumimoji="1"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928802"/>
            <a:ext cx="77867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若在</a:t>
            </a: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个记录中选取最小关键字的</a:t>
            </a:r>
            <a:r>
              <a:rPr lang="zh-CN" altLang="en-US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采用败者树方法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，每次需要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200" baseline="-25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次比较。</a:t>
            </a:r>
            <a:endParaRPr lang="en-US" altLang="zh-CN" sz="220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总的时间复杂度为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log</a:t>
            </a:r>
            <a:r>
              <a:rPr lang="en-US" altLang="zh-CN" sz="2200" baseline="-25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42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43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 descr="粉色面巾纸"/>
          <p:cNvSpPr txBox="1">
            <a:spLocks noChangeArrowheads="1"/>
          </p:cNvSpPr>
          <p:nvPr/>
        </p:nvSpPr>
        <p:spPr bwMode="auto">
          <a:xfrm>
            <a:off x="642910" y="357166"/>
            <a:ext cx="3529010" cy="519113"/>
          </a:xfrm>
          <a:prstGeom prst="rect">
            <a:avLst/>
          </a:prstGeom>
          <a:solidFill>
            <a:srgbClr val="CC00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11.2.3  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最佳归并树</a:t>
            </a: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596" y="1279082"/>
            <a:ext cx="8215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k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平衡归并适合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初始归并段中的记录个数相同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的情况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，当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初始归并段中的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记录个数</a:t>
            </a:r>
            <a:r>
              <a:rPr kumimoji="1"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时，怎么办  </a:t>
            </a:r>
            <a:r>
              <a:rPr kumimoji="1" lang="zh-CN" altLang="en-US" sz="3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r>
              <a:rPr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14348" y="2434232"/>
            <a:ext cx="6786610" cy="1709148"/>
            <a:chOff x="428596" y="2252955"/>
            <a:chExt cx="6786610" cy="1709148"/>
          </a:xfrm>
        </p:grpSpPr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428596" y="2252955"/>
              <a:ext cx="5643602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kumimoji="1" lang="zh-CN" altLang="en-US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初始归并段和</a:t>
              </a:r>
              <a:r>
                <a:rPr kumimoji="1" lang="en-US" altLang="zh-CN" i="1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dirty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已</a:t>
              </a:r>
              <a:r>
                <a:rPr kumimoji="1" lang="zh-CN" altLang="en-US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确定时</a:t>
              </a:r>
              <a:endPara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0" y="3500438"/>
              <a:ext cx="6572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哪些初始归并段</a:t>
              </a:r>
              <a:r>
                <a:rPr kumimoji="1" lang="zh-CN" altLang="en-US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先归并，哪些后</a:t>
              </a:r>
              <a:r>
                <a:rPr kumimoji="1" lang="zh-CN" altLang="en-US" dirty="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归并的问题。</a:t>
              </a:r>
              <a:endParaRPr lang="zh-CN" altLang="en-US" dirty="0"/>
            </a:p>
          </p:txBody>
        </p:sp>
        <p:sp>
          <p:nvSpPr>
            <p:cNvPr id="18" name="下箭头 17"/>
            <p:cNvSpPr/>
            <p:nvPr/>
          </p:nvSpPr>
          <p:spPr>
            <a:xfrm>
              <a:off x="3500430" y="2824459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620" y="2857496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归并方案转化为</a:t>
              </a:r>
              <a:endParaRPr lang="zh-CN" altLang="en-US" sz="200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44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051"/>
          <p:cNvSpPr txBox="1">
            <a:spLocks noChangeArrowheads="1"/>
          </p:cNvSpPr>
          <p:nvPr/>
        </p:nvSpPr>
        <p:spPr bwMode="auto">
          <a:xfrm>
            <a:off x="827088" y="857232"/>
            <a:ext cx="5030796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显然采用</a:t>
            </a:r>
            <a:r>
              <a:rPr lang="en-US" altLang="zh-CN" i="1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叉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哈夫曼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树的归并方案。</a:t>
            </a:r>
            <a:endParaRPr lang="en-US" altLang="zh-CN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81239" y="3579823"/>
            <a:ext cx="2663825" cy="287338"/>
            <a:chOff x="2181239" y="2651129"/>
            <a:chExt cx="2663825" cy="287338"/>
          </a:xfrm>
        </p:grpSpPr>
        <p:sp>
          <p:nvSpPr>
            <p:cNvPr id="22532" name="Rectangle 2052"/>
            <p:cNvSpPr>
              <a:spLocks noChangeArrowheads="1"/>
            </p:cNvSpPr>
            <p:nvPr/>
          </p:nvSpPr>
          <p:spPr bwMode="auto">
            <a:xfrm>
              <a:off x="2181239" y="2651129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3" name="Rectangle 2053"/>
            <p:cNvSpPr>
              <a:spLocks noChangeArrowheads="1"/>
            </p:cNvSpPr>
            <p:nvPr/>
          </p:nvSpPr>
          <p:spPr bwMode="auto">
            <a:xfrm>
              <a:off x="2901964" y="2651129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4" name="Rectangle 2054"/>
            <p:cNvSpPr>
              <a:spLocks noChangeArrowheads="1"/>
            </p:cNvSpPr>
            <p:nvPr/>
          </p:nvSpPr>
          <p:spPr bwMode="auto">
            <a:xfrm>
              <a:off x="3621101" y="2651129"/>
              <a:ext cx="503238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Rectangle 2055"/>
            <p:cNvSpPr>
              <a:spLocks noChangeArrowheads="1"/>
            </p:cNvSpPr>
            <p:nvPr/>
          </p:nvSpPr>
          <p:spPr bwMode="auto">
            <a:xfrm>
              <a:off x="4341826" y="2651129"/>
              <a:ext cx="503238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68576" y="3867161"/>
            <a:ext cx="1584325" cy="719138"/>
            <a:chOff x="2468576" y="2152649"/>
            <a:chExt cx="1584325" cy="719138"/>
          </a:xfrm>
        </p:grpSpPr>
        <p:sp>
          <p:nvSpPr>
            <p:cNvPr id="22536" name="Rectangle 2056"/>
            <p:cNvSpPr>
              <a:spLocks noChangeArrowheads="1"/>
            </p:cNvSpPr>
            <p:nvPr/>
          </p:nvSpPr>
          <p:spPr bwMode="auto">
            <a:xfrm>
              <a:off x="2540014" y="2584449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Rectangle 2057"/>
            <p:cNvSpPr>
              <a:spLocks noChangeArrowheads="1"/>
            </p:cNvSpPr>
            <p:nvPr/>
          </p:nvSpPr>
          <p:spPr bwMode="auto">
            <a:xfrm>
              <a:off x="3044839" y="2584449"/>
              <a:ext cx="503237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Rectangle 2058"/>
            <p:cNvSpPr>
              <a:spLocks noChangeArrowheads="1"/>
            </p:cNvSpPr>
            <p:nvPr/>
          </p:nvSpPr>
          <p:spPr bwMode="auto">
            <a:xfrm>
              <a:off x="3549664" y="2584449"/>
              <a:ext cx="503237" cy="287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2060"/>
            <p:cNvSpPr>
              <a:spLocks noChangeShapeType="1"/>
            </p:cNvSpPr>
            <p:nvPr/>
          </p:nvSpPr>
          <p:spPr bwMode="auto">
            <a:xfrm>
              <a:off x="2468576" y="2152649"/>
              <a:ext cx="287338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1" name="Line 2061"/>
            <p:cNvSpPr>
              <a:spLocks noChangeShapeType="1"/>
            </p:cNvSpPr>
            <p:nvPr/>
          </p:nvSpPr>
          <p:spPr bwMode="auto">
            <a:xfrm>
              <a:off x="3189301" y="2152649"/>
              <a:ext cx="0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Line 2062"/>
            <p:cNvSpPr>
              <a:spLocks noChangeShapeType="1"/>
            </p:cNvSpPr>
            <p:nvPr/>
          </p:nvSpPr>
          <p:spPr bwMode="auto">
            <a:xfrm flipH="1">
              <a:off x="3621101" y="2152649"/>
              <a:ext cx="287338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543" name="Text Box 2063"/>
          <p:cNvSpPr txBox="1">
            <a:spLocks noChangeArrowheads="1"/>
          </p:cNvSpPr>
          <p:nvPr/>
        </p:nvSpPr>
        <p:spPr bwMode="auto">
          <a:xfrm>
            <a:off x="4268801" y="4227523"/>
            <a:ext cx="2232025" cy="7016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剩下只有</a:t>
            </a:r>
            <a:r>
              <a:rPr lang="en-US" altLang="zh-CN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个归并</a:t>
            </a:r>
            <a:r>
              <a:rPr lang="zh-CN" altLang="en-US" sz="20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了，怎么办</a:t>
            </a:r>
            <a:r>
              <a:rPr lang="zh-CN" altLang="en-US" sz="20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2643182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 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存在的问题（假设</a:t>
            </a:r>
            <a:r>
              <a:rPr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71538" y="1428736"/>
            <a:ext cx="750099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最小</a:t>
            </a:r>
            <a:endParaRPr lang="en-US" altLang="zh-CN" sz="220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在内存中归并时，可以利用败者树减少关键字比较次数</a:t>
            </a:r>
            <a:endParaRPr lang="zh-CN" altLang="en-US" sz="220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45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 bldLvl="0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95288" y="357166"/>
            <a:ext cx="6605604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解决的方法是加虚段（长度为</a:t>
            </a:r>
            <a:r>
              <a:rPr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的归并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6264275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应加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Mod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长度的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虚段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619250" y="3427413"/>
            <a:ext cx="1584325" cy="719138"/>
            <a:chOff x="1619250" y="3427413"/>
            <a:chExt cx="1584325" cy="719138"/>
          </a:xfrm>
        </p:grpSpPr>
        <p:sp>
          <p:nvSpPr>
            <p:cNvPr id="86051" name="Rectangle 35"/>
            <p:cNvSpPr>
              <a:spLocks noChangeArrowheads="1"/>
            </p:cNvSpPr>
            <p:nvPr/>
          </p:nvSpPr>
          <p:spPr bwMode="auto">
            <a:xfrm>
              <a:off x="1690688" y="3859213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2" name="Rectangle 36"/>
            <p:cNvSpPr>
              <a:spLocks noChangeArrowheads="1"/>
            </p:cNvSpPr>
            <p:nvPr/>
          </p:nvSpPr>
          <p:spPr bwMode="auto">
            <a:xfrm>
              <a:off x="2195513" y="3859213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3" name="Rectangle 37"/>
            <p:cNvSpPr>
              <a:spLocks noChangeArrowheads="1"/>
            </p:cNvSpPr>
            <p:nvPr/>
          </p:nvSpPr>
          <p:spPr bwMode="auto">
            <a:xfrm>
              <a:off x="2700338" y="3859213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>
              <a:off x="1619250" y="3427413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2339975" y="3427413"/>
              <a:ext cx="0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 flipH="1">
              <a:off x="2771775" y="3427413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611188" y="2349500"/>
            <a:ext cx="5246696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前面问题的解决方法：</a:t>
            </a:r>
            <a:r>
              <a:rPr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加上</a:t>
            </a:r>
            <a:r>
              <a:rPr lang="en-US" altLang="zh-CN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个虚段：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331913" y="3143248"/>
            <a:ext cx="3311524" cy="287338"/>
            <a:chOff x="1331913" y="3143248"/>
            <a:chExt cx="3311524" cy="287338"/>
          </a:xfrm>
        </p:grpSpPr>
        <p:sp>
          <p:nvSpPr>
            <p:cNvPr id="86047" name="Rectangle 31"/>
            <p:cNvSpPr>
              <a:spLocks noChangeArrowheads="1"/>
            </p:cNvSpPr>
            <p:nvPr/>
          </p:nvSpPr>
          <p:spPr bwMode="auto">
            <a:xfrm>
              <a:off x="1331913" y="3143248"/>
              <a:ext cx="503237" cy="287338"/>
            </a:xfrm>
            <a:prstGeom prst="rect">
              <a:avLst/>
            </a:prstGeom>
            <a:noFill/>
            <a:ln w="28575">
              <a:solidFill>
                <a:srgbClr val="9900FF"/>
              </a:solidFill>
              <a:prstDash val="sys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8" name="Rectangle 32"/>
            <p:cNvSpPr>
              <a:spLocks noChangeArrowheads="1"/>
            </p:cNvSpPr>
            <p:nvPr/>
          </p:nvSpPr>
          <p:spPr bwMode="auto">
            <a:xfrm>
              <a:off x="2052638" y="314324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9" name="Rectangle 33"/>
            <p:cNvSpPr>
              <a:spLocks noChangeArrowheads="1"/>
            </p:cNvSpPr>
            <p:nvPr/>
          </p:nvSpPr>
          <p:spPr bwMode="auto">
            <a:xfrm>
              <a:off x="2771775" y="314324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0" name="Rectangle 34"/>
            <p:cNvSpPr>
              <a:spLocks noChangeArrowheads="1"/>
            </p:cNvSpPr>
            <p:nvPr/>
          </p:nvSpPr>
          <p:spPr bwMode="auto">
            <a:xfrm>
              <a:off x="3492500" y="314324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8" name="Rectangle 42"/>
            <p:cNvSpPr>
              <a:spLocks noChangeArrowheads="1"/>
            </p:cNvSpPr>
            <p:nvPr/>
          </p:nvSpPr>
          <p:spPr bwMode="auto">
            <a:xfrm>
              <a:off x="4140200" y="314324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482850" y="3429000"/>
            <a:ext cx="2520950" cy="1438276"/>
            <a:chOff x="2482850" y="3429000"/>
            <a:chExt cx="2520950" cy="1438276"/>
          </a:xfrm>
        </p:grpSpPr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>
              <a:off x="2987675" y="4148138"/>
              <a:ext cx="287337" cy="4318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0" name="Line 44"/>
            <p:cNvSpPr>
              <a:spLocks noChangeShapeType="1"/>
            </p:cNvSpPr>
            <p:nvPr/>
          </p:nvSpPr>
          <p:spPr bwMode="auto">
            <a:xfrm flipH="1">
              <a:off x="3708399" y="3429000"/>
              <a:ext cx="45719" cy="115093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1" name="Line 45"/>
            <p:cNvSpPr>
              <a:spLocks noChangeShapeType="1"/>
            </p:cNvSpPr>
            <p:nvPr/>
          </p:nvSpPr>
          <p:spPr bwMode="auto">
            <a:xfrm flipH="1">
              <a:off x="4140199" y="3429000"/>
              <a:ext cx="288924" cy="115093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2" name="Rectangle 46"/>
            <p:cNvSpPr>
              <a:spLocks noChangeArrowheads="1"/>
            </p:cNvSpPr>
            <p:nvPr/>
          </p:nvSpPr>
          <p:spPr bwMode="auto">
            <a:xfrm>
              <a:off x="2482850" y="457993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3" name="Rectangle 47"/>
            <p:cNvSpPr>
              <a:spLocks noChangeArrowheads="1"/>
            </p:cNvSpPr>
            <p:nvPr/>
          </p:nvSpPr>
          <p:spPr bwMode="auto">
            <a:xfrm>
              <a:off x="2987675" y="457993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4" name="Rectangle 48"/>
            <p:cNvSpPr>
              <a:spLocks noChangeArrowheads="1"/>
            </p:cNvSpPr>
            <p:nvPr/>
          </p:nvSpPr>
          <p:spPr bwMode="auto">
            <a:xfrm>
              <a:off x="3492500" y="457993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5" name="Rectangle 49"/>
            <p:cNvSpPr>
              <a:spLocks noChangeArrowheads="1"/>
            </p:cNvSpPr>
            <p:nvPr/>
          </p:nvSpPr>
          <p:spPr bwMode="auto">
            <a:xfrm>
              <a:off x="3995738" y="457993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6" name="Rectangle 50"/>
            <p:cNvSpPr>
              <a:spLocks noChangeArrowheads="1"/>
            </p:cNvSpPr>
            <p:nvPr/>
          </p:nvSpPr>
          <p:spPr bwMode="auto">
            <a:xfrm>
              <a:off x="4500563" y="4579938"/>
              <a:ext cx="503237" cy="2873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28596" y="928670"/>
            <a:ext cx="292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加多少个虚段呢</a:t>
            </a:r>
            <a:r>
              <a:rPr lang="zh-CN" altLang="en-US" sz="28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46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ldLvl="0" animBg="1"/>
      <p:bldP spid="86057" grpId="0" bldLvl="0" animBg="1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85786" y="1500174"/>
            <a:ext cx="8215370" cy="24283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200" i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200" i="1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Mod (</a:t>
            </a:r>
            <a:r>
              <a:rPr kumimoji="1" lang="en-US" altLang="zh-CN" sz="2200" i="1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sz="2200" dirty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≠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需附加</a:t>
            </a:r>
            <a:r>
              <a:rPr kumimoji="1"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200" dirty="0" smtClean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个虚段，以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使每次归并都可以对应</a:t>
            </a:r>
            <a:r>
              <a:rPr kumimoji="1" lang="en-US" altLang="zh-CN" sz="2200" i="1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个段。</a:t>
            </a:r>
          </a:p>
          <a:p>
            <a:pPr algn="just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哈夫曼树的构造原则（权值越小</a:t>
            </a:r>
            <a:r>
              <a:rPr kumimoji="1" lang="zh-CN" altLang="en-US" sz="2200" dirty="0" smtClean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的结点离根结点越</a:t>
            </a:r>
            <a:r>
              <a:rPr kumimoji="1" lang="zh-CN" altLang="en-US" sz="2200" dirty="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远）构造最佳归并树。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428604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最佳归并树（</a:t>
            </a:r>
            <a:r>
              <a:rPr kumimoji="1" lang="en-US" altLang="zh-CN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个初始归并段）是带权路径长度最短的</a:t>
            </a:r>
            <a:r>
              <a:rPr kumimoji="1" lang="en-US" altLang="zh-CN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叉（阶）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哈夫曼树，构造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步骤如下：</a:t>
            </a:r>
            <a:endParaRPr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2910" y="4181781"/>
            <a:ext cx="8215370" cy="1402501"/>
            <a:chOff x="642910" y="3929066"/>
            <a:chExt cx="8215370" cy="1402501"/>
          </a:xfrm>
        </p:grpSpPr>
        <p:sp>
          <p:nvSpPr>
            <p:cNvPr id="6" name="TextBox 5"/>
            <p:cNvSpPr txBox="1"/>
            <p:nvPr/>
          </p:nvSpPr>
          <p:spPr>
            <a:xfrm>
              <a:off x="642910" y="4500570"/>
              <a:ext cx="8215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 smtClean="0">
                  <a:solidFill>
                    <a:srgbClr val="99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i="1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k</a:t>
              </a:r>
              <a:r>
                <a:rPr lang="en-US" altLang="zh-CN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=2</a:t>
              </a:r>
              <a:r>
                <a:rPr lang="zh-CN" altLang="en-US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时，</a:t>
              </a:r>
              <a:r>
                <a:rPr kumimoji="1" lang="en-US" altLang="zh-CN" i="1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x</a:t>
              </a:r>
              <a:r>
                <a:rPr kumimoji="1" lang="en-US" altLang="zh-CN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=(</a:t>
              </a:r>
              <a:r>
                <a:rPr kumimoji="1" lang="en-US" altLang="zh-CN" i="1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mtClean="0">
                  <a:solidFill>
                    <a:srgbClr val="3333CC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1) Mod 1 = 0</a:t>
              </a:r>
              <a:r>
                <a:rPr kumimoji="1" lang="zh-CN" altLang="en-US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，所以二路归并（哈夫曼树构造中）不需要增加虚段</a:t>
              </a:r>
              <a:endPara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下箭头 6"/>
            <p:cNvSpPr/>
            <p:nvPr/>
          </p:nvSpPr>
          <p:spPr bwMode="auto">
            <a:xfrm>
              <a:off x="4071934" y="3929066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404813"/>
            <a:ext cx="8458200" cy="29238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en-US" altLang="zh-CN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11-3</a:t>
            </a:r>
            <a:r>
              <a:rPr kumimoji="1" lang="en-US" altLang="zh-CN" sz="2800" b="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 sz="28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设文件经预处理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后，得到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长度为    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49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26</a:t>
            </a:r>
            <a:endParaRPr kumimoji="1" lang="en-US" altLang="zh-CN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个初始归并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段，试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路归并设计一个读写文件次数最少的归并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方案（假如每个记录占用一个物理块）。 </a:t>
            </a:r>
            <a:endParaRPr kumimoji="1"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57290" y="1857364"/>
            <a:ext cx="6500858" cy="2216837"/>
            <a:chOff x="1357290" y="1857364"/>
            <a:chExt cx="6500858" cy="2216837"/>
          </a:xfrm>
        </p:grpSpPr>
        <p:sp>
          <p:nvSpPr>
            <p:cNvPr id="4" name="TextBox 3"/>
            <p:cNvSpPr txBox="1"/>
            <p:nvPr/>
          </p:nvSpPr>
          <p:spPr>
            <a:xfrm>
              <a:off x="1571604" y="3643314"/>
              <a:ext cx="6286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各个</a:t>
              </a:r>
              <a:r>
                <a:rPr kumimoji="1" lang="zh-CN" altLang="en-US" sz="22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初始归并段中的记录个数，而非关键字序列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357290" y="1857364"/>
              <a:ext cx="6357982" cy="1588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3464711" y="2750339"/>
              <a:ext cx="1785950" cy="1588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48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5720" y="404813"/>
            <a:ext cx="8715436" cy="41672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8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</a:t>
            </a:r>
            <a:r>
              <a:rPr kumimoji="1" lang="zh-CN" altLang="en-US" sz="22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段个数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=11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smtClean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 Mod (</a:t>
            </a:r>
            <a:r>
              <a:rPr kumimoji="1" lang="en-US" altLang="zh-CN" sz="2200" i="1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2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200" smtClean="0">
                <a:solidFill>
                  <a:srgbClr val="3333CC"/>
                </a:solidFill>
                <a:latin typeface="+mj-ea"/>
                <a:ea typeface="+mj-ea"/>
                <a:cs typeface="Times New Roman" panose="02020603050405020304" pitchFamily="18" charset="0"/>
              </a:rPr>
              <a:t>≠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，因此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需附加：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200" smtClean="0">
                <a:solidFill>
                  <a:srgbClr val="FF00FF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sz="2200" smtClean="0">
                <a:solidFill>
                  <a:srgbClr val="FF00FF"/>
                </a:solidFill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i="1" smtClean="0">
                <a:solidFill>
                  <a:srgbClr val="FF00FF"/>
                </a:solidFill>
                <a:ea typeface="+mj-ea"/>
                <a:cs typeface="Times New Roman" panose="02020603050405020304" pitchFamily="18" charset="0"/>
              </a:rPr>
              <a:t>x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kumimoji="1" lang="en-US" altLang="zh-CN" sz="2200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个长度为</a:t>
            </a:r>
            <a:r>
              <a:rPr kumimoji="1" lang="en-US" altLang="zh-CN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的虚段。根据集合：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(49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7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2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kumimoji="1" lang="en-US" altLang="zh-CN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阶哈夫曼树。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49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324261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abc.dat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967203"/>
            <a:ext cx="4572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3333CC"/>
                </a:solidFill>
              </a:rPr>
              <a:t>5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6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3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4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9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8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1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7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10</a:t>
            </a:r>
            <a:r>
              <a:rPr lang="zh-CN" altLang="en-US" sz="2200" smtClean="0">
                <a:solidFill>
                  <a:srgbClr val="3333CC"/>
                </a:solidFill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</a:rPr>
              <a:t>2</a:t>
            </a:r>
            <a:endParaRPr lang="zh-CN" altLang="en-US" sz="2200">
              <a:solidFill>
                <a:srgbClr val="3333CC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5429256" y="2181518"/>
            <a:ext cx="500066" cy="0"/>
          </a:xfrm>
          <a:prstGeom prst="straightConnector1">
            <a:avLst/>
          </a:prstGeom>
          <a:ln w="28575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9322" y="1964944"/>
            <a:ext cx="1428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递增排序</a:t>
            </a:r>
            <a:endParaRPr lang="zh-CN" altLang="en-US" sz="2200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2610145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应用程序可用的内存空间大小</a:t>
            </a:r>
            <a:r>
              <a:rPr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68262" y="997849"/>
            <a:ext cx="430531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路最佳</a:t>
            </a:r>
            <a:r>
              <a:rPr kumimoji="1" lang="zh-CN" altLang="en-US" sz="22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树的构造过程： </a:t>
            </a:r>
            <a:endParaRPr kumimoji="1" lang="zh-CN" altLang="en-US" sz="2200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6013" y="1547821"/>
            <a:ext cx="2808287" cy="1257300"/>
            <a:chOff x="1116013" y="785794"/>
            <a:chExt cx="2808287" cy="1257300"/>
          </a:xfrm>
        </p:grpSpPr>
        <p:sp>
          <p:nvSpPr>
            <p:cNvPr id="47106" name="Oval 2"/>
            <p:cNvSpPr>
              <a:spLocks noChangeAspect="1" noChangeArrowheads="1"/>
            </p:cNvSpPr>
            <p:nvPr/>
          </p:nvSpPr>
          <p:spPr bwMode="auto">
            <a:xfrm>
              <a:off x="1116013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07" name="Oval 3"/>
            <p:cNvSpPr>
              <a:spLocks noChangeAspect="1" noChangeArrowheads="1"/>
            </p:cNvSpPr>
            <p:nvPr/>
          </p:nvSpPr>
          <p:spPr bwMode="auto">
            <a:xfrm>
              <a:off x="1908175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08" name="Oval 4"/>
            <p:cNvSpPr>
              <a:spLocks noChangeAspect="1" noChangeArrowheads="1"/>
            </p:cNvSpPr>
            <p:nvPr/>
          </p:nvSpPr>
          <p:spPr bwMode="auto">
            <a:xfrm>
              <a:off x="2627313" y="78579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09" name="Oval 5"/>
            <p:cNvSpPr>
              <a:spLocks noChangeAspect="1" noChangeArrowheads="1"/>
            </p:cNvSpPr>
            <p:nvPr/>
          </p:nvSpPr>
          <p:spPr bwMode="auto">
            <a:xfrm>
              <a:off x="3419475" y="78579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124075" y="1684319"/>
              <a:ext cx="576263" cy="358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47119" name="Freeform 15"/>
            <p:cNvSpPr/>
            <p:nvPr/>
          </p:nvSpPr>
          <p:spPr bwMode="auto">
            <a:xfrm>
              <a:off x="1495425" y="11810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0" name="Freeform 16"/>
            <p:cNvSpPr/>
            <p:nvPr/>
          </p:nvSpPr>
          <p:spPr bwMode="auto">
            <a:xfrm>
              <a:off x="2187575" y="1217594"/>
              <a:ext cx="147638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1" name="Freeform 17"/>
            <p:cNvSpPr/>
            <p:nvPr/>
          </p:nvSpPr>
          <p:spPr bwMode="auto">
            <a:xfrm>
              <a:off x="2484438" y="12191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2" name="Freeform 18"/>
            <p:cNvSpPr/>
            <p:nvPr/>
          </p:nvSpPr>
          <p:spPr bwMode="auto">
            <a:xfrm>
              <a:off x="2657475" y="1219182"/>
              <a:ext cx="906463" cy="455612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16463" y="2411421"/>
            <a:ext cx="2808287" cy="1257300"/>
            <a:chOff x="4716463" y="1649394"/>
            <a:chExt cx="2808287" cy="1257300"/>
          </a:xfrm>
        </p:grpSpPr>
        <p:sp>
          <p:nvSpPr>
            <p:cNvPr id="47110" name="Oval 6"/>
            <p:cNvSpPr>
              <a:spLocks noChangeAspect="1" noChangeArrowheads="1"/>
            </p:cNvSpPr>
            <p:nvPr/>
          </p:nvSpPr>
          <p:spPr bwMode="auto">
            <a:xfrm>
              <a:off x="4716463" y="164939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47111" name="Oval 7"/>
            <p:cNvSpPr>
              <a:spLocks noChangeAspect="1" noChangeArrowheads="1"/>
            </p:cNvSpPr>
            <p:nvPr/>
          </p:nvSpPr>
          <p:spPr bwMode="auto">
            <a:xfrm>
              <a:off x="5508625" y="164939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47112" name="Oval 8"/>
            <p:cNvSpPr>
              <a:spLocks noChangeAspect="1" noChangeArrowheads="1"/>
            </p:cNvSpPr>
            <p:nvPr/>
          </p:nvSpPr>
          <p:spPr bwMode="auto">
            <a:xfrm>
              <a:off x="6227763" y="164939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</a:p>
          </p:txBody>
        </p:sp>
        <p:sp>
          <p:nvSpPr>
            <p:cNvPr id="47113" name="Oval 9"/>
            <p:cNvSpPr>
              <a:spLocks noChangeAspect="1" noChangeArrowheads="1"/>
            </p:cNvSpPr>
            <p:nvPr/>
          </p:nvSpPr>
          <p:spPr bwMode="auto">
            <a:xfrm>
              <a:off x="7019925" y="164939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5724525" y="2547919"/>
              <a:ext cx="576263" cy="358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47124" name="Freeform 20"/>
            <p:cNvSpPr/>
            <p:nvPr/>
          </p:nvSpPr>
          <p:spPr bwMode="auto">
            <a:xfrm>
              <a:off x="5095875" y="20446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5" name="Freeform 21"/>
            <p:cNvSpPr/>
            <p:nvPr/>
          </p:nvSpPr>
          <p:spPr bwMode="auto">
            <a:xfrm>
              <a:off x="5788025" y="2081194"/>
              <a:ext cx="161925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296"/>
                </a:cxn>
              </a:cxnLst>
              <a:rect l="0" t="0" r="r" b="b"/>
              <a:pathLst>
                <a:path w="102" h="296">
                  <a:moveTo>
                    <a:pt x="0" y="0"/>
                  </a:moveTo>
                  <a:lnTo>
                    <a:pt x="102" y="29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6" name="Freeform 22"/>
            <p:cNvSpPr/>
            <p:nvPr/>
          </p:nvSpPr>
          <p:spPr bwMode="auto">
            <a:xfrm>
              <a:off x="6084888" y="20827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7" name="Freeform 23"/>
            <p:cNvSpPr/>
            <p:nvPr/>
          </p:nvSpPr>
          <p:spPr bwMode="auto">
            <a:xfrm>
              <a:off x="6261100" y="2082782"/>
              <a:ext cx="903288" cy="468312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0" y="295"/>
                </a:cxn>
              </a:cxnLst>
              <a:rect l="0" t="0" r="r" b="b"/>
              <a:pathLst>
                <a:path w="569" h="295">
                  <a:moveTo>
                    <a:pt x="569" y="0"/>
                  </a:moveTo>
                  <a:lnTo>
                    <a:pt x="0" y="295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03350" y="2413009"/>
            <a:ext cx="2808288" cy="1220787"/>
            <a:chOff x="1403350" y="1650982"/>
            <a:chExt cx="2808288" cy="1220787"/>
          </a:xfrm>
        </p:grpSpPr>
        <p:sp>
          <p:nvSpPr>
            <p:cNvPr id="47114" name="Oval 10"/>
            <p:cNvSpPr>
              <a:spLocks noChangeAspect="1" noChangeArrowheads="1"/>
            </p:cNvSpPr>
            <p:nvPr/>
          </p:nvSpPr>
          <p:spPr bwMode="auto">
            <a:xfrm>
              <a:off x="1403350" y="1650982"/>
              <a:ext cx="504825" cy="4333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7116" name="Oval 12"/>
            <p:cNvSpPr>
              <a:spLocks noChangeAspect="1" noChangeArrowheads="1"/>
            </p:cNvSpPr>
            <p:nvPr/>
          </p:nvSpPr>
          <p:spPr bwMode="auto">
            <a:xfrm>
              <a:off x="2914650" y="1650982"/>
              <a:ext cx="504825" cy="4333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7117" name="Oval 13"/>
            <p:cNvSpPr>
              <a:spLocks noChangeAspect="1" noChangeArrowheads="1"/>
            </p:cNvSpPr>
            <p:nvPr/>
          </p:nvSpPr>
          <p:spPr bwMode="auto">
            <a:xfrm>
              <a:off x="3706813" y="1650982"/>
              <a:ext cx="504825" cy="4333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2411413" y="2512994"/>
              <a:ext cx="576262" cy="358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</a:p>
          </p:txBody>
        </p:sp>
        <p:sp>
          <p:nvSpPr>
            <p:cNvPr id="47129" name="Freeform 25"/>
            <p:cNvSpPr/>
            <p:nvPr/>
          </p:nvSpPr>
          <p:spPr bwMode="auto">
            <a:xfrm>
              <a:off x="1782763" y="2047857"/>
              <a:ext cx="712787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9" y="289"/>
                </a:cxn>
              </a:cxnLst>
              <a:rect l="0" t="0" r="r" b="b"/>
              <a:pathLst>
                <a:path w="449" h="289">
                  <a:moveTo>
                    <a:pt x="0" y="0"/>
                  </a:moveTo>
                  <a:lnTo>
                    <a:pt x="449" y="28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0" name="Freeform 26"/>
            <p:cNvSpPr/>
            <p:nvPr/>
          </p:nvSpPr>
          <p:spPr bwMode="auto">
            <a:xfrm>
              <a:off x="2474913" y="2058969"/>
              <a:ext cx="147637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1" name="Freeform 27"/>
            <p:cNvSpPr/>
            <p:nvPr/>
          </p:nvSpPr>
          <p:spPr bwMode="auto">
            <a:xfrm>
              <a:off x="2781300" y="2085957"/>
              <a:ext cx="295275" cy="42703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269"/>
                </a:cxn>
              </a:cxnLst>
              <a:rect l="0" t="0" r="r" b="b"/>
              <a:pathLst>
                <a:path w="186" h="269">
                  <a:moveTo>
                    <a:pt x="186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2" name="Freeform 28"/>
            <p:cNvSpPr/>
            <p:nvPr/>
          </p:nvSpPr>
          <p:spPr bwMode="auto">
            <a:xfrm>
              <a:off x="2965450" y="2085957"/>
              <a:ext cx="885825" cy="427037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0" y="269"/>
                </a:cxn>
              </a:cxnLst>
              <a:rect l="0" t="0" r="r" b="b"/>
              <a:pathLst>
                <a:path w="558" h="269">
                  <a:moveTo>
                    <a:pt x="558" y="0"/>
                  </a:moveTo>
                  <a:lnTo>
                    <a:pt x="0" y="26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19250" y="3203584"/>
            <a:ext cx="4102100" cy="1511300"/>
            <a:chOff x="1619250" y="2441557"/>
            <a:chExt cx="4102100" cy="1511300"/>
          </a:xfrm>
        </p:grpSpPr>
        <p:sp>
          <p:nvSpPr>
            <p:cNvPr id="47133" name="Oval 29"/>
            <p:cNvSpPr>
              <a:spLocks noChangeAspect="1" noChangeArrowheads="1"/>
            </p:cNvSpPr>
            <p:nvPr/>
          </p:nvSpPr>
          <p:spPr bwMode="auto">
            <a:xfrm>
              <a:off x="1619250" y="2443144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47134" name="Oval 30"/>
            <p:cNvSpPr>
              <a:spLocks noChangeAspect="1" noChangeArrowheads="1"/>
            </p:cNvSpPr>
            <p:nvPr/>
          </p:nvSpPr>
          <p:spPr bwMode="auto">
            <a:xfrm>
              <a:off x="3562350" y="2441557"/>
              <a:ext cx="504825" cy="4333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3471863" y="3594082"/>
              <a:ext cx="576262" cy="358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218</a:t>
              </a:r>
            </a:p>
          </p:txBody>
        </p:sp>
        <p:sp>
          <p:nvSpPr>
            <p:cNvPr id="47137" name="Freeform 33"/>
            <p:cNvSpPr/>
            <p:nvPr/>
          </p:nvSpPr>
          <p:spPr bwMode="auto">
            <a:xfrm>
              <a:off x="2044700" y="2824144"/>
              <a:ext cx="1527175" cy="760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2" y="479"/>
                </a:cxn>
              </a:cxnLst>
              <a:rect l="0" t="0" r="r" b="b"/>
              <a:pathLst>
                <a:path w="962" h="479">
                  <a:moveTo>
                    <a:pt x="0" y="0"/>
                  </a:moveTo>
                  <a:lnTo>
                    <a:pt x="962" y="47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8" name="Freeform 34"/>
            <p:cNvSpPr/>
            <p:nvPr/>
          </p:nvSpPr>
          <p:spPr bwMode="auto">
            <a:xfrm>
              <a:off x="2946400" y="2868594"/>
              <a:ext cx="768350" cy="71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4" y="452"/>
                </a:cxn>
              </a:cxnLst>
              <a:rect l="0" t="0" r="r" b="b"/>
              <a:pathLst>
                <a:path w="484" h="452">
                  <a:moveTo>
                    <a:pt x="0" y="0"/>
                  </a:moveTo>
                  <a:lnTo>
                    <a:pt x="484" y="45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9" name="Freeform 35"/>
            <p:cNvSpPr/>
            <p:nvPr/>
          </p:nvSpPr>
          <p:spPr bwMode="auto">
            <a:xfrm>
              <a:off x="3832225" y="2881294"/>
              <a:ext cx="22225" cy="7032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443"/>
                </a:cxn>
              </a:cxnLst>
              <a:rect l="0" t="0" r="r" b="b"/>
              <a:pathLst>
                <a:path w="14" h="443">
                  <a:moveTo>
                    <a:pt x="14" y="0"/>
                  </a:moveTo>
                  <a:lnTo>
                    <a:pt x="0" y="443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40" name="Freeform 36"/>
            <p:cNvSpPr/>
            <p:nvPr/>
          </p:nvSpPr>
          <p:spPr bwMode="auto">
            <a:xfrm>
              <a:off x="4005263" y="2906694"/>
              <a:ext cx="1716087" cy="677863"/>
            </a:xfrm>
            <a:custGeom>
              <a:avLst/>
              <a:gdLst/>
              <a:ahLst/>
              <a:cxnLst>
                <a:cxn ang="0">
                  <a:pos x="1081" y="0"/>
                </a:cxn>
                <a:cxn ang="0">
                  <a:pos x="0" y="427"/>
                </a:cxn>
              </a:cxnLst>
              <a:rect l="0" t="0" r="r" b="b"/>
              <a:pathLst>
                <a:path w="1081" h="427">
                  <a:moveTo>
                    <a:pt x="1081" y="0"/>
                  </a:moveTo>
                  <a:lnTo>
                    <a:pt x="0" y="427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642910" y="4870748"/>
            <a:ext cx="8072494" cy="10310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=(4+7)×3+(9+12+14+18+21+23+26)×2+(35+49)×1=363</a:t>
            </a:r>
          </a:p>
          <a:p>
            <a:pPr marL="457200" indent="-457200" algn="just">
              <a:lnSpc>
                <a:spcPts val="3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最少的</a:t>
            </a:r>
            <a:r>
              <a:rPr kumimoji="1" lang="zh-CN" altLang="en-US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读写次数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=2×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=726</a:t>
            </a:r>
            <a:r>
              <a:rPr kumimoji="1"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次。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7158" y="142852"/>
            <a:ext cx="8143932" cy="861774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按记录个数递增</a:t>
            </a:r>
            <a:r>
              <a:rPr lang="zh-CN" altLang="en-US" sz="220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20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(0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49</a:t>
            </a:r>
            <a:r>
              <a:rPr lang="en-US" altLang="zh-CN" sz="2200" dirty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50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1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821537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个初始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归并段，记录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个数分别为</a:t>
            </a:r>
            <a:r>
              <a:rPr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，采用</a:t>
            </a:r>
            <a:r>
              <a:rPr lang="en-US" altLang="zh-CN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路归并，最少</a:t>
            </a:r>
            <a:r>
              <a:rPr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的读写次数是多少（假设每个记录读写一次）？</a:t>
            </a:r>
            <a:endParaRPr lang="zh-CN" altLang="en-US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95473" y="2340835"/>
            <a:ext cx="3719535" cy="2043118"/>
            <a:chOff x="1995473" y="1885948"/>
            <a:chExt cx="3719535" cy="2043118"/>
          </a:xfrm>
        </p:grpSpPr>
        <p:sp>
          <p:nvSpPr>
            <p:cNvPr id="4" name="Oval 2"/>
            <p:cNvSpPr>
              <a:spLocks noChangeAspect="1" noChangeArrowheads="1"/>
            </p:cNvSpPr>
            <p:nvPr/>
          </p:nvSpPr>
          <p:spPr bwMode="auto">
            <a:xfrm>
              <a:off x="1995473" y="1885948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" name="Oval 4"/>
            <p:cNvSpPr>
              <a:spLocks noChangeAspect="1" noChangeArrowheads="1"/>
            </p:cNvSpPr>
            <p:nvPr/>
          </p:nvSpPr>
          <p:spPr bwMode="auto">
            <a:xfrm>
              <a:off x="2714612" y="1885948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5"/>
            <p:cNvSpPr>
              <a:spLocks noChangeAspect="1" noChangeArrowheads="1"/>
            </p:cNvSpPr>
            <p:nvPr/>
          </p:nvSpPr>
          <p:spPr bwMode="auto">
            <a:xfrm>
              <a:off x="3506774" y="1885948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679699" y="2784473"/>
              <a:ext cx="576263" cy="358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2285984" y="2285992"/>
              <a:ext cx="442928" cy="4889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3162299" y="2285992"/>
              <a:ext cx="481007" cy="488956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14" name="直接连接符 13"/>
            <p:cNvCxnSpPr>
              <a:stCxn id="6" idx="4"/>
              <a:endCxn id="8" idx="0"/>
            </p:cNvCxnSpPr>
            <p:nvPr/>
          </p:nvCxnSpPr>
          <p:spPr>
            <a:xfrm rot="16200000" flipH="1">
              <a:off x="2734860" y="2551501"/>
              <a:ext cx="465137" cy="806"/>
            </a:xfrm>
            <a:prstGeom prst="line">
              <a:avLst/>
            </a:prstGeom>
            <a:ln w="28575">
              <a:solidFill>
                <a:srgbClr val="99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4"/>
            <p:cNvSpPr>
              <a:spLocks noChangeAspect="1" noChangeArrowheads="1"/>
            </p:cNvSpPr>
            <p:nvPr/>
          </p:nvSpPr>
          <p:spPr bwMode="auto">
            <a:xfrm>
              <a:off x="4418021" y="1885948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5"/>
            <p:cNvSpPr>
              <a:spLocks noChangeAspect="1" noChangeArrowheads="1"/>
            </p:cNvSpPr>
            <p:nvPr/>
          </p:nvSpPr>
          <p:spPr bwMode="auto">
            <a:xfrm>
              <a:off x="5210183" y="1885948"/>
              <a:ext cx="504825" cy="4333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929058" y="3570291"/>
              <a:ext cx="576263" cy="3587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en-US" altLang="zh-CN"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/>
            <p:cNvCxnSpPr>
              <a:stCxn id="8" idx="2"/>
            </p:cNvCxnSpPr>
            <p:nvPr/>
          </p:nvCxnSpPr>
          <p:spPr>
            <a:xfrm rot="16200000" flipH="1">
              <a:off x="3234130" y="2876948"/>
              <a:ext cx="428628" cy="961227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5" idx="4"/>
              <a:endCxn id="17" idx="0"/>
            </p:cNvCxnSpPr>
            <p:nvPr/>
          </p:nvCxnSpPr>
          <p:spPr>
            <a:xfrm rot="5400000">
              <a:off x="3818335" y="2718191"/>
              <a:ext cx="1250955" cy="45324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6" idx="4"/>
            </p:cNvCxnSpPr>
            <p:nvPr/>
          </p:nvCxnSpPr>
          <p:spPr>
            <a:xfrm rot="5400000">
              <a:off x="4355309" y="2464589"/>
              <a:ext cx="1252540" cy="96203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500166" y="4643446"/>
            <a:ext cx="6143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=(</a:t>
            </a:r>
            <a:r>
              <a:rPr lang="en-US" altLang="zh-CN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2+3) ×2+(5+8) ×1=</a:t>
            </a:r>
            <a:r>
              <a:rPr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最少的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读写</a:t>
            </a:r>
            <a:r>
              <a:rPr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次数</a:t>
            </a:r>
            <a:r>
              <a:rPr lang="en-US" altLang="zh-CN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 ×</a:t>
            </a:r>
            <a:r>
              <a:rPr lang="zh-CN" altLang="en-US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读次数</a:t>
            </a:r>
            <a:r>
              <a:rPr lang="en-US" altLang="zh-CN" sz="22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46</a:t>
            </a:r>
            <a:endParaRPr lang="zh-CN" altLang="en-US" sz="2200" dirty="0" smtClean="0">
              <a:solidFill>
                <a:srgbClr val="FF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4414" y="1681451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路最佳归并树如下：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51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52691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平衡归并的前提</a:t>
            </a:r>
            <a:endParaRPr lang="zh-CN" altLang="en-US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1934" y="214290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平衡归并树 </a:t>
            </a:r>
            <a:r>
              <a:rPr lang="zh-CN" altLang="en-US" smtClean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≡</a:t>
            </a:r>
            <a:r>
              <a:rPr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最佳归并树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785794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endParaRPr lang="zh-CN" altLang="en-US">
              <a:solidFill>
                <a:srgbClr val="33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854973"/>
            <a:ext cx="6429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初始归并段个数</a:t>
            </a: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=8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，每个段的记录数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=10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>
            <a:grpSpLocks noChangeAspect="1"/>
          </p:cNvGrpSpPr>
          <p:nvPr/>
        </p:nvGrpSpPr>
        <p:grpSpPr>
          <a:xfrm>
            <a:off x="387082" y="1857364"/>
            <a:ext cx="8471198" cy="2511046"/>
            <a:chOff x="142844" y="2714620"/>
            <a:chExt cx="10787138" cy="2686126"/>
          </a:xfrm>
        </p:grpSpPr>
        <p:sp>
          <p:nvSpPr>
            <p:cNvPr id="7" name="TextBox 6"/>
            <p:cNvSpPr txBox="1"/>
            <p:nvPr/>
          </p:nvSpPr>
          <p:spPr>
            <a:xfrm>
              <a:off x="142844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71604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0" y="3457518"/>
              <a:ext cx="192882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2"/>
            </p:cNvCxnSpPr>
            <p:nvPr/>
          </p:nvCxnSpPr>
          <p:spPr>
            <a:xfrm rot="16200000" flipH="1">
              <a:off x="672882" y="3173220"/>
              <a:ext cx="368684" cy="142876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2"/>
            </p:cNvCxnSpPr>
            <p:nvPr/>
          </p:nvCxnSpPr>
          <p:spPr>
            <a:xfrm rot="5400000">
              <a:off x="1905190" y="3155362"/>
              <a:ext cx="368684" cy="17859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57488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86248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3457518"/>
              <a:ext cx="192882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6"/>
            <p:cNvCxnSpPr>
              <a:stCxn id="14" idx="2"/>
            </p:cNvCxnSpPr>
            <p:nvPr/>
          </p:nvCxnSpPr>
          <p:spPr>
            <a:xfrm rot="16200000" flipH="1">
              <a:off x="3387527" y="3173221"/>
              <a:ext cx="368684" cy="14287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5" idx="2"/>
            </p:cNvCxnSpPr>
            <p:nvPr/>
          </p:nvCxnSpPr>
          <p:spPr>
            <a:xfrm rot="5400000">
              <a:off x="4619834" y="3155362"/>
              <a:ext cx="368684" cy="17859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71604" y="4214818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/>
            <p:cNvCxnSpPr>
              <a:stCxn id="9" idx="2"/>
            </p:cNvCxnSpPr>
            <p:nvPr/>
          </p:nvCxnSpPr>
          <p:spPr>
            <a:xfrm rot="16200000" flipH="1">
              <a:off x="1732339" y="3732611"/>
              <a:ext cx="357190" cy="60722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2"/>
            </p:cNvCxnSpPr>
            <p:nvPr/>
          </p:nvCxnSpPr>
          <p:spPr>
            <a:xfrm rot="5400000">
              <a:off x="3982637" y="3875488"/>
              <a:ext cx="357190" cy="32147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572132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00892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2198" y="3457518"/>
              <a:ext cx="192882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/>
            <p:cNvCxnSpPr>
              <a:stCxn id="24" idx="2"/>
            </p:cNvCxnSpPr>
            <p:nvPr/>
          </p:nvCxnSpPr>
          <p:spPr>
            <a:xfrm rot="16200000" flipH="1">
              <a:off x="6102170" y="3173220"/>
              <a:ext cx="368684" cy="142876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2"/>
            </p:cNvCxnSpPr>
            <p:nvPr/>
          </p:nvCxnSpPr>
          <p:spPr>
            <a:xfrm rot="5400000">
              <a:off x="7334478" y="3155362"/>
              <a:ext cx="368684" cy="17859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86776" y="2714620"/>
              <a:ext cx="1285884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15536" y="2714620"/>
              <a:ext cx="1214446" cy="34569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zh-CN" altLang="en-US" sz="15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15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86842" y="3457518"/>
              <a:ext cx="192882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>
              <a:stCxn id="29" idx="2"/>
            </p:cNvCxnSpPr>
            <p:nvPr/>
          </p:nvCxnSpPr>
          <p:spPr>
            <a:xfrm rot="16200000" flipH="1">
              <a:off x="8816814" y="3173220"/>
              <a:ext cx="368684" cy="142876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2"/>
            </p:cNvCxnSpPr>
            <p:nvPr/>
          </p:nvCxnSpPr>
          <p:spPr>
            <a:xfrm rot="5400000">
              <a:off x="10049122" y="3155362"/>
              <a:ext cx="368684" cy="17859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00892" y="4214818"/>
              <a:ext cx="3000396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/>
            <p:cNvCxnSpPr>
              <a:stCxn id="26" idx="2"/>
            </p:cNvCxnSpPr>
            <p:nvPr/>
          </p:nvCxnSpPr>
          <p:spPr>
            <a:xfrm rot="16200000" flipH="1">
              <a:off x="7161627" y="3732611"/>
              <a:ext cx="357190" cy="607223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1" idx="2"/>
            </p:cNvCxnSpPr>
            <p:nvPr/>
          </p:nvCxnSpPr>
          <p:spPr>
            <a:xfrm rot="5400000">
              <a:off x="9411925" y="3875488"/>
              <a:ext cx="357190" cy="321471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571868" y="5000636"/>
              <a:ext cx="4572032" cy="400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80</a:t>
              </a:r>
              <a:r>
                <a:rPr lang="zh-CN" altLang="en-US" sz="2000" smtClean="0">
                  <a:solidFill>
                    <a:srgbClr val="3333C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个记录</a:t>
              </a:r>
              <a:endParaRPr lang="zh-CN" altLang="en-US" sz="2000">
                <a:solidFill>
                  <a:srgbClr val="33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连接符 38"/>
            <p:cNvCxnSpPr>
              <a:stCxn id="19" idx="2"/>
            </p:cNvCxnSpPr>
            <p:nvPr/>
          </p:nvCxnSpPr>
          <p:spPr>
            <a:xfrm rot="16200000" flipH="1">
              <a:off x="3236138" y="4450592"/>
              <a:ext cx="385708" cy="714380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4" idx="2"/>
            </p:cNvCxnSpPr>
            <p:nvPr/>
          </p:nvCxnSpPr>
          <p:spPr>
            <a:xfrm rot="5400000">
              <a:off x="8022484" y="4522030"/>
              <a:ext cx="385708" cy="57150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57158" y="1285860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对应的平衡归并树：</a:t>
            </a:r>
            <a:endParaRPr lang="zh-CN" altLang="en-US" sz="220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7158" y="4572008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路最佳归并树相同。</a:t>
            </a:r>
            <a:endParaRPr lang="zh-CN" altLang="en-US" sz="220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8992" y="457200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3333CC"/>
                </a:solidFill>
              </a:rPr>
              <a:t>WPL</a:t>
            </a:r>
            <a:r>
              <a:rPr lang="en-US" altLang="zh-CN" sz="2000" smtClean="0">
                <a:solidFill>
                  <a:srgbClr val="3333CC"/>
                </a:solidFill>
              </a:rPr>
              <a:t>=8×10×3=240</a:t>
            </a:r>
            <a:endParaRPr lang="zh-CN" altLang="en-US" sz="2000">
              <a:solidFill>
                <a:srgbClr val="3333C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58" y="5249962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归并方案设计：</a:t>
            </a:r>
            <a:endParaRPr lang="en-US" altLang="zh-CN" sz="220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右弧形箭头 46"/>
          <p:cNvSpPr/>
          <p:nvPr/>
        </p:nvSpPr>
        <p:spPr bwMode="auto">
          <a:xfrm>
            <a:off x="2428860" y="5072074"/>
            <a:ext cx="285752" cy="571504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14348" y="5643578"/>
            <a:ext cx="6715172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r>
              <a:rPr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平衡归并的前提</a:t>
            </a:r>
            <a:r>
              <a:rPr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平衡归并树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200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否则 </a:t>
            </a:r>
            <a:r>
              <a:rPr lang="zh-CN" altLang="en-US" sz="22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200" smtClean="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采用最佳归并树</a:t>
            </a:r>
            <a:endParaRPr lang="zh-CN" altLang="en-US" sz="220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52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3" grpId="0"/>
      <p:bldP spid="44" grpId="0"/>
      <p:bldP spid="45" grpId="0"/>
      <p:bldP spid="46" grpId="0"/>
      <p:bldP spid="47" grpId="0" bldLvl="0" animBg="1"/>
      <p:bldP spid="4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8497888" cy="30531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8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设有</a:t>
            </a:r>
            <a:r>
              <a:rPr lang="en-US" altLang="zh-CN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有序文件</a:t>
            </a:r>
            <a:r>
              <a:rPr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i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i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i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i="1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，分别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含有</a:t>
            </a:r>
            <a:r>
              <a:rPr lang="en-US" altLang="zh-CN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35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个数据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元素，各文件中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元素按升序排序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mtClean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要求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次两两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合并，将</a:t>
            </a:r>
            <a:r>
              <a:rPr lang="en-US" altLang="zh-CN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个文件最终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合并成一个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升序文件。给出文件读写次数最少的</a:t>
            </a:r>
            <a:r>
              <a:rPr lang="zh-CN" altLang="en-US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合并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过程（假设每个记录读写一次） 。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57290" y="3071810"/>
            <a:ext cx="6000792" cy="1099229"/>
            <a:chOff x="714348" y="3286124"/>
            <a:chExt cx="6000792" cy="1099229"/>
          </a:xfrm>
        </p:grpSpPr>
        <p:sp>
          <p:nvSpPr>
            <p:cNvPr id="5" name="TextBox 4"/>
            <p:cNvSpPr txBox="1"/>
            <p:nvPr/>
          </p:nvSpPr>
          <p:spPr>
            <a:xfrm>
              <a:off x="1643042" y="3286124"/>
              <a:ext cx="16430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两两合并</a:t>
              </a:r>
              <a:endParaRPr lang="zh-CN" altLang="en-US" sz="2200"/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3378192" y="3390900"/>
              <a:ext cx="642942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4986" y="3291187"/>
              <a:ext cx="1571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二路归并</a:t>
              </a:r>
              <a:endParaRPr lang="zh-CN" altLang="en-US" sz="2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9124" y="3954466"/>
              <a:ext cx="22860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2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2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路最佳归并树</a:t>
              </a:r>
              <a:endParaRPr lang="zh-CN" altLang="en-US" sz="2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3954466"/>
              <a:ext cx="25003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smtClean="0">
                  <a:solidFill>
                    <a:srgbClr val="3333CC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最少的合并过程</a:t>
              </a:r>
              <a:endParaRPr lang="zh-CN" altLang="en-US" sz="2200"/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3382954" y="4046542"/>
              <a:ext cx="642942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53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395289" y="188913"/>
            <a:ext cx="6248414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kumimoji="1" lang="en-US" altLang="zh-CN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路最佳归并树，归并过程如下</a:t>
            </a:r>
            <a:r>
              <a:rPr lang="zh-CN" altLang="en-US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371850" y="1760519"/>
            <a:ext cx="1841500" cy="995362"/>
            <a:chOff x="3371850" y="1954213"/>
            <a:chExt cx="1841500" cy="995362"/>
          </a:xfrm>
        </p:grpSpPr>
        <p:sp>
          <p:nvSpPr>
            <p:cNvPr id="257044" name="Rectangle 20"/>
            <p:cNvSpPr>
              <a:spLocks noChangeArrowheads="1"/>
            </p:cNvSpPr>
            <p:nvPr/>
          </p:nvSpPr>
          <p:spPr bwMode="auto">
            <a:xfrm>
              <a:off x="3825875" y="1954213"/>
              <a:ext cx="936625" cy="5048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195</a:t>
              </a:r>
            </a:p>
          </p:txBody>
        </p:sp>
        <p:sp>
          <p:nvSpPr>
            <p:cNvPr id="257045" name="Freeform 21"/>
            <p:cNvSpPr/>
            <p:nvPr/>
          </p:nvSpPr>
          <p:spPr bwMode="auto">
            <a:xfrm>
              <a:off x="4562475" y="2465388"/>
              <a:ext cx="650875" cy="471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297"/>
                </a:cxn>
              </a:cxnLst>
              <a:rect l="0" t="0" r="r" b="b"/>
              <a:pathLst>
                <a:path w="410" h="297">
                  <a:moveTo>
                    <a:pt x="0" y="0"/>
                  </a:moveTo>
                  <a:lnTo>
                    <a:pt x="410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46" name="Freeform 22"/>
            <p:cNvSpPr/>
            <p:nvPr/>
          </p:nvSpPr>
          <p:spPr bwMode="auto">
            <a:xfrm>
              <a:off x="3371850" y="2455863"/>
              <a:ext cx="684213" cy="493712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0" y="311"/>
                </a:cxn>
              </a:cxnLst>
              <a:rect l="0" t="0" r="r" b="b"/>
              <a:pathLst>
                <a:path w="431" h="311">
                  <a:moveTo>
                    <a:pt x="431" y="0"/>
                  </a:moveTo>
                  <a:lnTo>
                    <a:pt x="0" y="31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47813" y="3665519"/>
            <a:ext cx="1944687" cy="1888840"/>
            <a:chOff x="1547813" y="3859213"/>
            <a:chExt cx="1944687" cy="1888840"/>
          </a:xfrm>
        </p:grpSpPr>
        <p:sp>
          <p:nvSpPr>
            <p:cNvPr id="257030" name="Oval 6"/>
            <p:cNvSpPr>
              <a:spLocks noChangeArrowheads="1"/>
            </p:cNvSpPr>
            <p:nvPr/>
          </p:nvSpPr>
          <p:spPr bwMode="auto">
            <a:xfrm>
              <a:off x="1547813" y="4724400"/>
              <a:ext cx="719137" cy="57626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7031" name="Oval 7"/>
            <p:cNvSpPr>
              <a:spLocks noChangeArrowheads="1"/>
            </p:cNvSpPr>
            <p:nvPr/>
          </p:nvSpPr>
          <p:spPr bwMode="auto">
            <a:xfrm>
              <a:off x="2773363" y="4724400"/>
              <a:ext cx="719137" cy="57626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257032" name="Rectangle 8"/>
            <p:cNvSpPr>
              <a:spLocks noChangeArrowheads="1"/>
            </p:cNvSpPr>
            <p:nvPr/>
          </p:nvSpPr>
          <p:spPr bwMode="auto">
            <a:xfrm>
              <a:off x="2084388" y="3859213"/>
              <a:ext cx="936625" cy="5048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257033" name="Freeform 9"/>
            <p:cNvSpPr/>
            <p:nvPr/>
          </p:nvSpPr>
          <p:spPr bwMode="auto">
            <a:xfrm>
              <a:off x="2006600" y="4360863"/>
              <a:ext cx="276225" cy="376237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37"/>
                </a:cxn>
              </a:cxnLst>
              <a:rect l="0" t="0" r="r" b="b"/>
              <a:pathLst>
                <a:path w="174" h="237">
                  <a:moveTo>
                    <a:pt x="174" y="0"/>
                  </a:moveTo>
                  <a:lnTo>
                    <a:pt x="0" y="2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34" name="Freeform 10"/>
            <p:cNvSpPr/>
            <p:nvPr/>
          </p:nvSpPr>
          <p:spPr bwMode="auto">
            <a:xfrm>
              <a:off x="2820988" y="4370388"/>
              <a:ext cx="238125" cy="354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3042" y="528638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A</a:t>
              </a:r>
              <a:endParaRPr lang="zh-CN" altLang="en-US" i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926" y="5286388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B</a:t>
              </a:r>
              <a:endParaRPr lang="zh-CN" altLang="en-US" i="1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627313" y="2768581"/>
            <a:ext cx="1439862" cy="1857084"/>
            <a:chOff x="2627313" y="2962275"/>
            <a:chExt cx="1439862" cy="1857084"/>
          </a:xfrm>
        </p:grpSpPr>
        <p:sp>
          <p:nvSpPr>
            <p:cNvPr id="257043" name="Freeform 19"/>
            <p:cNvSpPr/>
            <p:nvPr/>
          </p:nvSpPr>
          <p:spPr bwMode="auto">
            <a:xfrm>
              <a:off x="2627313" y="3463925"/>
              <a:ext cx="261937" cy="396875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250"/>
                </a:cxn>
              </a:cxnLst>
              <a:rect l="0" t="0" r="r" b="b"/>
              <a:pathLst>
                <a:path w="165" h="250">
                  <a:moveTo>
                    <a:pt x="165" y="0"/>
                  </a:moveTo>
                  <a:lnTo>
                    <a:pt x="0" y="25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40" name="Oval 16"/>
            <p:cNvSpPr>
              <a:spLocks noChangeArrowheads="1"/>
            </p:cNvSpPr>
            <p:nvPr/>
          </p:nvSpPr>
          <p:spPr bwMode="auto">
            <a:xfrm>
              <a:off x="3348038" y="3827463"/>
              <a:ext cx="719137" cy="57626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257041" name="Rectangle 17"/>
            <p:cNvSpPr>
              <a:spLocks noChangeArrowheads="1"/>
            </p:cNvSpPr>
            <p:nvPr/>
          </p:nvSpPr>
          <p:spPr bwMode="auto">
            <a:xfrm>
              <a:off x="2659063" y="2962275"/>
              <a:ext cx="936625" cy="5048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257042" name="Freeform 18"/>
            <p:cNvSpPr/>
            <p:nvPr/>
          </p:nvSpPr>
          <p:spPr bwMode="auto">
            <a:xfrm>
              <a:off x="3395663" y="3473450"/>
              <a:ext cx="238125" cy="354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87730" y="435769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C</a:t>
              </a:r>
              <a:endParaRPr lang="zh-CN" altLang="en-US" i="1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25950" y="2757469"/>
            <a:ext cx="1944688" cy="1868196"/>
            <a:chOff x="4425950" y="2951163"/>
            <a:chExt cx="1944688" cy="1868196"/>
          </a:xfrm>
        </p:grpSpPr>
        <p:sp>
          <p:nvSpPr>
            <p:cNvPr id="257035" name="Oval 11"/>
            <p:cNvSpPr>
              <a:spLocks noChangeArrowheads="1"/>
            </p:cNvSpPr>
            <p:nvPr/>
          </p:nvSpPr>
          <p:spPr bwMode="auto">
            <a:xfrm>
              <a:off x="4425950" y="3816350"/>
              <a:ext cx="719138" cy="57626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257036" name="Oval 12"/>
            <p:cNvSpPr>
              <a:spLocks noChangeArrowheads="1"/>
            </p:cNvSpPr>
            <p:nvPr/>
          </p:nvSpPr>
          <p:spPr bwMode="auto">
            <a:xfrm>
              <a:off x="5651500" y="3816350"/>
              <a:ext cx="719138" cy="57626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257037" name="Rectangle 13"/>
            <p:cNvSpPr>
              <a:spLocks noChangeArrowheads="1"/>
            </p:cNvSpPr>
            <p:nvPr/>
          </p:nvSpPr>
          <p:spPr bwMode="auto">
            <a:xfrm>
              <a:off x="4962525" y="2951163"/>
              <a:ext cx="936625" cy="5048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110</a:t>
              </a:r>
            </a:p>
          </p:txBody>
        </p:sp>
        <p:sp>
          <p:nvSpPr>
            <p:cNvPr id="257038" name="Freeform 14"/>
            <p:cNvSpPr/>
            <p:nvPr/>
          </p:nvSpPr>
          <p:spPr bwMode="auto">
            <a:xfrm>
              <a:off x="4884738" y="3452813"/>
              <a:ext cx="276225" cy="376237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37"/>
                </a:cxn>
              </a:cxnLst>
              <a:rect l="0" t="0" r="r" b="b"/>
              <a:pathLst>
                <a:path w="174" h="237">
                  <a:moveTo>
                    <a:pt x="174" y="0"/>
                  </a:moveTo>
                  <a:lnTo>
                    <a:pt x="0" y="23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39" name="Freeform 15"/>
            <p:cNvSpPr/>
            <p:nvPr/>
          </p:nvSpPr>
          <p:spPr bwMode="auto">
            <a:xfrm>
              <a:off x="5699125" y="3462338"/>
              <a:ext cx="238125" cy="354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435769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D</a:t>
              </a:r>
              <a:endParaRPr lang="zh-CN" altLang="en-US" i="1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7884" y="4357694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E</a:t>
              </a:r>
              <a:endParaRPr lang="zh-CN" altLang="en-US" i="1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65650" y="785794"/>
            <a:ext cx="2093913" cy="1949446"/>
            <a:chOff x="4565650" y="979488"/>
            <a:chExt cx="2093913" cy="1949446"/>
          </a:xfrm>
        </p:grpSpPr>
        <p:sp>
          <p:nvSpPr>
            <p:cNvPr id="257047" name="Oval 23"/>
            <p:cNvSpPr>
              <a:spLocks noChangeArrowheads="1"/>
            </p:cNvSpPr>
            <p:nvPr/>
          </p:nvSpPr>
          <p:spPr bwMode="auto">
            <a:xfrm>
              <a:off x="5940425" y="1924050"/>
              <a:ext cx="719138" cy="57626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257048" name="Rectangle 24"/>
            <p:cNvSpPr>
              <a:spLocks noChangeArrowheads="1"/>
            </p:cNvSpPr>
            <p:nvPr/>
          </p:nvSpPr>
          <p:spPr bwMode="auto">
            <a:xfrm>
              <a:off x="4852988" y="979488"/>
              <a:ext cx="936625" cy="5048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395</a:t>
              </a:r>
            </a:p>
          </p:txBody>
        </p:sp>
        <p:sp>
          <p:nvSpPr>
            <p:cNvPr id="257049" name="Freeform 25"/>
            <p:cNvSpPr/>
            <p:nvPr/>
          </p:nvSpPr>
          <p:spPr bwMode="auto">
            <a:xfrm>
              <a:off x="4565650" y="1470025"/>
              <a:ext cx="501650" cy="482600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304"/>
                </a:cxn>
              </a:cxnLst>
              <a:rect l="0" t="0" r="r" b="b"/>
              <a:pathLst>
                <a:path w="316" h="304">
                  <a:moveTo>
                    <a:pt x="316" y="0"/>
                  </a:moveTo>
                  <a:lnTo>
                    <a:pt x="0" y="30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50" name="Freeform 26"/>
            <p:cNvSpPr/>
            <p:nvPr/>
          </p:nvSpPr>
          <p:spPr bwMode="auto">
            <a:xfrm>
              <a:off x="5619750" y="1476375"/>
              <a:ext cx="501650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296"/>
                </a:cxn>
              </a:cxnLst>
              <a:rect l="0" t="0" r="r" b="b"/>
              <a:pathLst>
                <a:path w="316" h="296">
                  <a:moveTo>
                    <a:pt x="0" y="0"/>
                  </a:moveTo>
                  <a:lnTo>
                    <a:pt x="316" y="29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3636" y="2467269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F</a:t>
              </a:r>
              <a:endParaRPr lang="zh-CN" altLang="en-US" i="1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28662" y="5572140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i="1" smtClean="0"/>
              <a:t>WPL</a:t>
            </a:r>
            <a:r>
              <a:rPr lang="en-US" altLang="zh-CN" sz="2200" smtClean="0"/>
              <a:t>=(10+35)×4+(40+50+60)×3+200×1=830</a:t>
            </a:r>
            <a:r>
              <a:rPr lang="zh-CN" altLang="en-US" sz="2200" smtClean="0"/>
              <a:t>。</a:t>
            </a:r>
            <a:endParaRPr lang="zh-CN" altLang="en-US" sz="2200"/>
          </a:p>
        </p:txBody>
      </p:sp>
      <p:sp>
        <p:nvSpPr>
          <p:cNvPr id="40" name="TextBox 39"/>
          <p:cNvSpPr txBox="1"/>
          <p:nvPr/>
        </p:nvSpPr>
        <p:spPr>
          <a:xfrm>
            <a:off x="928662" y="6072206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最少读写次数 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 2×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WPL 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 1660</a:t>
            </a: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54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5984" y="314324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55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71736" y="428604"/>
            <a:ext cx="3357586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5786" y="1904990"/>
            <a:ext cx="857256" cy="852413"/>
            <a:chOff x="785786" y="1503812"/>
            <a:chExt cx="857256" cy="639310"/>
          </a:xfrm>
        </p:grpSpPr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85918" y="1995398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外排序概述 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57290" y="2857496"/>
            <a:ext cx="3357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排序数据存放在外存上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排序结果存放在外存上</a:t>
            </a:r>
            <a:endParaRPr lang="en-US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4"/>
              </a:buBlip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排序过程借助内存实现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714876" y="2898244"/>
            <a:ext cx="3643338" cy="1428761"/>
            <a:chOff x="4643438" y="2357436"/>
            <a:chExt cx="3643338" cy="1071570"/>
          </a:xfrm>
        </p:grpSpPr>
        <p:sp>
          <p:nvSpPr>
            <p:cNvPr id="11" name="右大括号 10"/>
            <p:cNvSpPr/>
            <p:nvPr/>
          </p:nvSpPr>
          <p:spPr>
            <a:xfrm>
              <a:off x="4643438" y="2357436"/>
              <a:ext cx="214314" cy="107157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0628" y="2409995"/>
              <a:ext cx="3286148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存在内、外存数据交换（多）</a:t>
              </a:r>
              <a:endPara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存在关键字比较（多）</a:t>
              </a:r>
              <a:endPara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存在元素移动（少）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57554" y="4667260"/>
            <a:ext cx="5286412" cy="1013419"/>
            <a:chOff x="3357554" y="3500444"/>
            <a:chExt cx="5286412" cy="760064"/>
          </a:xfrm>
        </p:grpSpPr>
        <p:sp>
          <p:nvSpPr>
            <p:cNvPr id="14" name="下箭头 13"/>
            <p:cNvSpPr/>
            <p:nvPr/>
          </p:nvSpPr>
          <p:spPr>
            <a:xfrm>
              <a:off x="6215074" y="3500444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7554" y="3929071"/>
              <a:ext cx="5286412" cy="331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外排序时间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内、外存数据交换 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关键字比较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56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42910" y="671574"/>
            <a:ext cx="857256" cy="852413"/>
            <a:chOff x="785786" y="1503812"/>
            <a:chExt cx="857256" cy="639310"/>
          </a:xfrm>
        </p:grpSpPr>
        <p:sp>
          <p:nvSpPr>
            <p:cNvPr id="4" name="Oval 8"/>
            <p:cNvSpPr>
              <a:spLocks noChangeAspect="1" noChangeArrowheads="1"/>
            </p:cNvSpPr>
            <p:nvPr/>
          </p:nvSpPr>
          <p:spPr bwMode="auto">
            <a:xfrm>
              <a:off x="785786" y="1503812"/>
              <a:ext cx="857256" cy="639310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3175">
              <a:noFill/>
              <a:round/>
            </a:ln>
            <a:effectLst>
              <a:outerShdw dist="89803" dir="2700000" algn="ctr" rotWithShape="0">
                <a:srgbClr val="020202">
                  <a:alpha val="50000"/>
                </a:srgbClr>
              </a:outerShdw>
            </a:effectLst>
          </p:spPr>
          <p:txBody>
            <a:bodyPr wrap="none" lIns="98956" tIns="49478" rIns="98956" bIns="49478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9"/>
            <p:cNvSpPr>
              <a:spLocks noChangeAspect="1" noChangeArrowheads="1"/>
            </p:cNvSpPr>
            <p:nvPr/>
          </p:nvSpPr>
          <p:spPr bwMode="auto">
            <a:xfrm>
              <a:off x="857224" y="1541720"/>
              <a:ext cx="755594" cy="563494"/>
            </a:xfrm>
            <a:prstGeom prst="ellipse">
              <a:avLst/>
            </a:prstGeom>
            <a:gradFill rotWithShape="0">
              <a:gsLst>
                <a:gs pos="0">
                  <a:srgbClr val="00CCFF">
                    <a:gamma/>
                    <a:shade val="46275"/>
                    <a:invGamma/>
                  </a:srgbClr>
                </a:gs>
                <a:gs pos="100000">
                  <a:srgbClr val="00CCFF"/>
                </a:gs>
              </a:gsLst>
              <a:lin ang="2700000" scaled="1"/>
            </a:gradFill>
            <a:ln w="3175">
              <a:noFill/>
              <a:round/>
            </a:ln>
            <a:effectLst/>
          </p:spPr>
          <p:txBody>
            <a:bodyPr wrap="none" lIns="91435" tIns="45718" rIns="91435" bIns="45718" anchor="ctr"/>
            <a:lstStyle/>
            <a:p>
              <a:pPr algn="ctr">
                <a:defRPr/>
              </a:pPr>
              <a:r>
                <a:rPr lang="en-AU" sz="2800" b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AU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43042" y="785794"/>
            <a:ext cx="2643206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磁 盘 排 序</a:t>
            </a:r>
            <a:endParaRPr lang="zh-CN" altLang="en-US" sz="2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2000241"/>
            <a:ext cx="6858048" cy="10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通过分割要排序的文件，生成多个</a:t>
            </a:r>
            <a:r>
              <a:rPr lang="zh-CN" altLang="en-US" sz="22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初始归并段</a:t>
            </a:r>
            <a:endParaRPr lang="en-US" altLang="zh-CN" sz="220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对初始归并段进行</a:t>
            </a:r>
            <a:r>
              <a:rPr lang="zh-CN" altLang="en-US" sz="22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多路归并，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产生一个有序文件</a:t>
            </a:r>
            <a:endParaRPr lang="zh-CN" altLang="en-US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57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80979"/>
            <a:ext cx="4786346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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生成多个初始归并段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2910" y="1142985"/>
            <a:ext cx="7929618" cy="1922753"/>
            <a:chOff x="642910" y="857238"/>
            <a:chExt cx="7929618" cy="1442065"/>
          </a:xfrm>
        </p:grpSpPr>
        <p:sp>
          <p:nvSpPr>
            <p:cNvPr id="13" name="TextBox 12"/>
            <p:cNvSpPr txBox="1"/>
            <p:nvPr/>
          </p:nvSpPr>
          <p:spPr>
            <a:xfrm>
              <a:off x="642910" y="857238"/>
              <a:ext cx="1714512" cy="321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200" smtClean="0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常规方法：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1538" y="1364432"/>
              <a:ext cx="7500990" cy="93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内存大小为</a:t>
              </a:r>
              <a:r>
                <a:rPr lang="en-US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w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，每次从外存文件</a:t>
              </a:r>
              <a:r>
                <a:rPr 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in.dat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中读入</a:t>
              </a:r>
              <a:r>
                <a:rPr lang="en-US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w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个记录，采用某种内排序方法进行排序来产生初始归并段，即产生</a:t>
              </a:r>
              <a:r>
                <a:rPr 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out</a:t>
              </a:r>
              <a:r>
                <a:rPr lang="en-US" sz="2000" baseline="-25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.dat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out</a:t>
              </a:r>
              <a:r>
                <a:rPr lang="en-US" sz="2000" i="1" baseline="-25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.dat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有序文件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5786" y="4482722"/>
            <a:ext cx="2643206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置换</a:t>
            </a:r>
            <a:r>
              <a:rPr lang="en-US" sz="22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2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选择算法</a:t>
            </a:r>
            <a:endParaRPr lang="zh-CN" altLang="en-US" sz="2200" smtClean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57488" y="3524250"/>
            <a:ext cx="5214974" cy="858056"/>
            <a:chOff x="2857488" y="2643188"/>
            <a:chExt cx="5214974" cy="643542"/>
          </a:xfrm>
        </p:grpSpPr>
        <p:sp>
          <p:nvSpPr>
            <p:cNvPr id="21" name="下箭头 20"/>
            <p:cNvSpPr/>
            <p:nvPr/>
          </p:nvSpPr>
          <p:spPr>
            <a:xfrm>
              <a:off x="4357686" y="2643188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7488" y="2928940"/>
              <a:ext cx="5214974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产生初始归并段个数为</a:t>
              </a:r>
              <a:r>
                <a:rPr lang="en-US" sz="2000" smtClean="0">
                  <a:solidFill>
                    <a:srgbClr val="0000FF"/>
                  </a:solidFill>
                  <a:sym typeface="Symbol" panose="05050102010706020507"/>
                </a:rPr>
                <a:t></a:t>
              </a:r>
              <a:r>
                <a:rPr lang="en-US" altLang="zh-CN" sz="2000" i="1" smtClean="0">
                  <a:solidFill>
                    <a:srgbClr val="0000FF"/>
                  </a:solidFill>
                  <a:sym typeface="Symbol" panose="05050102010706020507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sym typeface="Symbol" panose="05050102010706020507"/>
                </a:rPr>
                <a:t>/</a:t>
              </a:r>
              <a:r>
                <a:rPr lang="en-US" altLang="zh-CN" sz="2000" i="1" smtClean="0">
                  <a:solidFill>
                    <a:srgbClr val="0000FF"/>
                  </a:solidFill>
                  <a:sym typeface="Symbol" panose="05050102010706020507"/>
                </a:rPr>
                <a:t>w</a:t>
              </a:r>
              <a:r>
                <a:rPr lang="en-US" sz="2000" smtClean="0">
                  <a:solidFill>
                    <a:srgbClr val="0000FF"/>
                  </a:solidFill>
                  <a:sym typeface="Symbol" panose="05050102010706020507"/>
                </a:rPr>
                <a:t>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/>
                </a:rPr>
                <a:t>，长度基本相同</a:t>
              </a:r>
              <a:endPara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57488" y="5078942"/>
            <a:ext cx="5572164" cy="858056"/>
            <a:chOff x="2857488" y="3809208"/>
            <a:chExt cx="5572164" cy="643542"/>
          </a:xfrm>
        </p:grpSpPr>
        <p:sp>
          <p:nvSpPr>
            <p:cNvPr id="23" name="下箭头 22"/>
            <p:cNvSpPr/>
            <p:nvPr/>
          </p:nvSpPr>
          <p:spPr>
            <a:xfrm>
              <a:off x="4357686" y="3809208"/>
              <a:ext cx="214314" cy="285752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57488" y="4094960"/>
              <a:ext cx="5572164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产生初始归并段个数 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&lt; </a:t>
              </a:r>
              <a:r>
                <a:rPr lang="en-US" sz="2000" smtClean="0">
                  <a:solidFill>
                    <a:srgbClr val="0000FF"/>
                  </a:solidFill>
                  <a:sym typeface="Symbol" panose="05050102010706020507"/>
                </a:rPr>
                <a:t></a:t>
              </a:r>
              <a:r>
                <a:rPr lang="en-US" altLang="zh-CN" sz="2000" i="1" smtClean="0">
                  <a:solidFill>
                    <a:srgbClr val="0000FF"/>
                  </a:solidFill>
                  <a:sym typeface="Symbol" panose="05050102010706020507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sym typeface="Symbol" panose="05050102010706020507"/>
                </a:rPr>
                <a:t>/</a:t>
              </a:r>
              <a:r>
                <a:rPr lang="en-US" altLang="zh-CN" sz="2000" i="1" smtClean="0">
                  <a:solidFill>
                    <a:srgbClr val="0000FF"/>
                  </a:solidFill>
                  <a:sym typeface="Symbol" panose="05050102010706020507"/>
                </a:rPr>
                <a:t>w</a:t>
              </a:r>
              <a:r>
                <a:rPr lang="en-US" sz="2000" smtClean="0">
                  <a:solidFill>
                    <a:srgbClr val="0000FF"/>
                  </a:solidFill>
                  <a:sym typeface="Symbol" panose="05050102010706020507"/>
                </a:rPr>
                <a:t></a:t>
              </a:r>
              <a:r>
                <a:rPr lang="zh-CN" altLang="en-US" sz="2000" smtClean="0">
                  <a:solidFill>
                    <a:srgbClr val="0000FF"/>
                  </a:solidFill>
                  <a:sym typeface="Symbol" panose="05050102010706020507"/>
                </a:rPr>
                <a:t>，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/>
                </a:rPr>
                <a:t>长度差异比较大</a:t>
              </a:r>
              <a:endPara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58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80979"/>
            <a:ext cx="2428892" cy="4535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  多路归并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100" y="1047733"/>
            <a:ext cx="2143140" cy="42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多路平衡归并：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714480" y="1904989"/>
            <a:ext cx="4643470" cy="381003"/>
            <a:chOff x="1714480" y="1714494"/>
            <a:chExt cx="4643470" cy="285752"/>
          </a:xfrm>
        </p:grpSpPr>
        <p:sp>
          <p:nvSpPr>
            <p:cNvPr id="18" name="矩形 17"/>
            <p:cNvSpPr/>
            <p:nvPr/>
          </p:nvSpPr>
          <p:spPr>
            <a:xfrm>
              <a:off x="1714480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285984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28926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500430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43372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714876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357818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929322" y="1714494"/>
              <a:ext cx="42862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14480" y="2285992"/>
            <a:ext cx="1000132" cy="857256"/>
            <a:chOff x="2571736" y="2571750"/>
            <a:chExt cx="1000132" cy="642942"/>
          </a:xfrm>
        </p:grpSpPr>
        <p:cxnSp>
          <p:nvCxnSpPr>
            <p:cNvPr id="29" name="直接箭头连接符 28"/>
            <p:cNvCxnSpPr>
              <a:stCxn id="19" idx="2"/>
              <a:endCxn id="27" idx="0"/>
            </p:cNvCxnSpPr>
            <p:nvPr/>
          </p:nvCxnSpPr>
          <p:spPr>
            <a:xfrm rot="5400000">
              <a:off x="3036083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571736" y="2928940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>
              <a:stCxn id="18" idx="2"/>
              <a:endCxn id="27" idx="0"/>
            </p:cNvCxnSpPr>
            <p:nvPr/>
          </p:nvCxnSpPr>
          <p:spPr>
            <a:xfrm rot="16200000" flipH="1">
              <a:off x="2750331" y="2607469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928926" y="2319861"/>
            <a:ext cx="1000132" cy="821585"/>
            <a:chOff x="3786182" y="2597151"/>
            <a:chExt cx="1000132" cy="616189"/>
          </a:xfrm>
        </p:grpSpPr>
        <p:sp>
          <p:nvSpPr>
            <p:cNvPr id="31" name="矩形 30"/>
            <p:cNvSpPr/>
            <p:nvPr/>
          </p:nvSpPr>
          <p:spPr>
            <a:xfrm>
              <a:off x="3786182" y="2928940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16200000" flipH="1">
              <a:off x="3964777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>
              <a:off x="4250529" y="26328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143372" y="2285993"/>
            <a:ext cx="1000132" cy="857256"/>
            <a:chOff x="5000628" y="2571751"/>
            <a:chExt cx="1000132" cy="642942"/>
          </a:xfrm>
        </p:grpSpPr>
        <p:sp>
          <p:nvSpPr>
            <p:cNvPr id="35" name="矩形 34"/>
            <p:cNvSpPr/>
            <p:nvPr/>
          </p:nvSpPr>
          <p:spPr>
            <a:xfrm>
              <a:off x="5000628" y="2928941"/>
              <a:ext cx="1000132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/>
            <p:cNvCxnSpPr>
              <a:endCxn id="35" idx="0"/>
            </p:cNvCxnSpPr>
            <p:nvPr/>
          </p:nvCxnSpPr>
          <p:spPr>
            <a:xfrm rot="16200000" flipH="1">
              <a:off x="5179223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5" idx="0"/>
            </p:cNvCxnSpPr>
            <p:nvPr/>
          </p:nvCxnSpPr>
          <p:spPr>
            <a:xfrm rot="5400000">
              <a:off x="5464975" y="2607470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357818" y="2319862"/>
            <a:ext cx="1000132" cy="821585"/>
            <a:chOff x="6215074" y="2597152"/>
            <a:chExt cx="1000132" cy="616189"/>
          </a:xfrm>
        </p:grpSpPr>
        <p:sp>
          <p:nvSpPr>
            <p:cNvPr id="39" name="矩形 38"/>
            <p:cNvSpPr/>
            <p:nvPr/>
          </p:nvSpPr>
          <p:spPr>
            <a:xfrm>
              <a:off x="6215074" y="2928941"/>
              <a:ext cx="1000132" cy="28440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16200000" flipH="1">
              <a:off x="6393669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5400000">
              <a:off x="6679421" y="2632871"/>
              <a:ext cx="35719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714480" y="3141447"/>
            <a:ext cx="2214578" cy="763807"/>
            <a:chOff x="2571736" y="3213341"/>
            <a:chExt cx="2214578" cy="572855"/>
          </a:xfrm>
        </p:grpSpPr>
        <p:sp>
          <p:nvSpPr>
            <p:cNvPr id="43" name="矩形 42"/>
            <p:cNvSpPr/>
            <p:nvPr/>
          </p:nvSpPr>
          <p:spPr>
            <a:xfrm>
              <a:off x="2571736" y="3500444"/>
              <a:ext cx="2214578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>
              <a:stCxn id="27" idx="2"/>
              <a:endCxn id="43" idx="0"/>
            </p:cNvCxnSpPr>
            <p:nvPr/>
          </p:nvCxnSpPr>
          <p:spPr>
            <a:xfrm rot="16200000" flipH="1">
              <a:off x="3232537" y="3053956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1" idx="2"/>
              <a:endCxn id="43" idx="0"/>
            </p:cNvCxnSpPr>
            <p:nvPr/>
          </p:nvCxnSpPr>
          <p:spPr>
            <a:xfrm rot="5400000">
              <a:off x="3839085" y="3053281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214810" y="3160183"/>
            <a:ext cx="2143140" cy="745071"/>
            <a:chOff x="5072066" y="3227393"/>
            <a:chExt cx="2143140" cy="558803"/>
          </a:xfrm>
        </p:grpSpPr>
        <p:sp>
          <p:nvSpPr>
            <p:cNvPr id="47" name="矩形 46"/>
            <p:cNvSpPr/>
            <p:nvPr/>
          </p:nvSpPr>
          <p:spPr>
            <a:xfrm>
              <a:off x="5072066" y="3500444"/>
              <a:ext cx="214314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16200000" flipH="1">
              <a:off x="5732868" y="3068008"/>
              <a:ext cx="285752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5400000">
              <a:off x="6339416" y="3067333"/>
              <a:ext cx="287104" cy="6072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714480" y="3905254"/>
            <a:ext cx="4643470" cy="762005"/>
            <a:chOff x="2571736" y="3786196"/>
            <a:chExt cx="4643470" cy="571504"/>
          </a:xfrm>
        </p:grpSpPr>
        <p:sp>
          <p:nvSpPr>
            <p:cNvPr id="51" name="矩形 50"/>
            <p:cNvSpPr/>
            <p:nvPr/>
          </p:nvSpPr>
          <p:spPr>
            <a:xfrm>
              <a:off x="2571736" y="4071948"/>
              <a:ext cx="4643470" cy="285752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>
              <a:stCxn id="43" idx="2"/>
              <a:endCxn id="51" idx="0"/>
            </p:cNvCxnSpPr>
            <p:nvPr/>
          </p:nvCxnSpPr>
          <p:spPr>
            <a:xfrm rot="16200000" flipH="1">
              <a:off x="4143372" y="3321849"/>
              <a:ext cx="285752" cy="1214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7" idx="2"/>
              <a:endCxn id="51" idx="0"/>
            </p:cNvCxnSpPr>
            <p:nvPr/>
          </p:nvCxnSpPr>
          <p:spPr>
            <a:xfrm rot="5400000">
              <a:off x="5375678" y="3303990"/>
              <a:ext cx="285752" cy="12501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571472" y="2666995"/>
            <a:ext cx="714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zh-CN" altLang="en-US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285852" y="4667258"/>
            <a:ext cx="3500462" cy="1242776"/>
            <a:chOff x="1285852" y="3500444"/>
            <a:chExt cx="3500462" cy="932082"/>
          </a:xfrm>
        </p:grpSpPr>
        <p:sp>
          <p:nvSpPr>
            <p:cNvPr id="56" name="TextBox 55"/>
            <p:cNvSpPr txBox="1"/>
            <p:nvPr/>
          </p:nvSpPr>
          <p:spPr>
            <a:xfrm>
              <a:off x="1714480" y="3786196"/>
              <a:ext cx="3071834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记录读写次数 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= WPL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越大</a:t>
              </a: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WPL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越小</a:t>
              </a:r>
            </a:p>
          </p:txBody>
        </p:sp>
        <p:sp>
          <p:nvSpPr>
            <p:cNvPr id="59" name="左弧形箭头 58"/>
            <p:cNvSpPr/>
            <p:nvPr/>
          </p:nvSpPr>
          <p:spPr>
            <a:xfrm>
              <a:off x="1285852" y="3500444"/>
              <a:ext cx="285752" cy="714380"/>
            </a:xfrm>
            <a:prstGeom prst="curvedRight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59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857628"/>
            <a:ext cx="4429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00"/>
                </a:solidFill>
              </a:rPr>
              <a:t>5</a:t>
            </a:r>
            <a:r>
              <a:rPr lang="zh-CN" altLang="en-US" sz="2200" smtClean="0">
                <a:solidFill>
                  <a:srgbClr val="FF0000"/>
                </a:solidFill>
              </a:rPr>
              <a:t>，</a:t>
            </a:r>
            <a:r>
              <a:rPr lang="en-US" altLang="zh-CN" sz="2200" smtClean="0">
                <a:solidFill>
                  <a:srgbClr val="FF0000"/>
                </a:solidFill>
              </a:rPr>
              <a:t>6</a:t>
            </a:r>
            <a:r>
              <a:rPr lang="zh-CN" altLang="en-US" sz="2200" smtClean="0">
                <a:solidFill>
                  <a:srgbClr val="FF0000"/>
                </a:solidFill>
              </a:rPr>
              <a:t>，</a:t>
            </a:r>
            <a:r>
              <a:rPr lang="en-US" altLang="zh-CN" sz="2200" smtClean="0"/>
              <a:t>3</a:t>
            </a:r>
            <a:r>
              <a:rPr lang="zh-CN" altLang="en-US" sz="2200" smtClean="0"/>
              <a:t>，</a:t>
            </a:r>
            <a:r>
              <a:rPr lang="en-US" altLang="zh-CN" sz="2200" smtClean="0"/>
              <a:t>4</a:t>
            </a:r>
            <a:r>
              <a:rPr lang="zh-CN" altLang="en-US" sz="2200" smtClean="0"/>
              <a:t>，</a:t>
            </a:r>
            <a:r>
              <a:rPr lang="en-US" altLang="zh-CN" sz="2200" smtClean="0">
                <a:solidFill>
                  <a:srgbClr val="FF00FF"/>
                </a:solidFill>
              </a:rPr>
              <a:t>9</a:t>
            </a:r>
            <a:r>
              <a:rPr lang="zh-CN" altLang="en-US" sz="2200" smtClean="0">
                <a:solidFill>
                  <a:srgbClr val="FF00FF"/>
                </a:solidFill>
              </a:rPr>
              <a:t>，</a:t>
            </a:r>
            <a:r>
              <a:rPr lang="en-US" altLang="zh-CN" sz="2200" smtClean="0">
                <a:solidFill>
                  <a:srgbClr val="FF00FF"/>
                </a:solidFill>
              </a:rPr>
              <a:t>8</a:t>
            </a:r>
            <a:r>
              <a:rPr lang="zh-CN" altLang="en-US" sz="2200" smtClean="0"/>
              <a:t>，</a:t>
            </a:r>
            <a:r>
              <a:rPr lang="en-US" altLang="zh-CN" sz="2200" smtClean="0">
                <a:solidFill>
                  <a:srgbClr val="7030A0"/>
                </a:solidFill>
              </a:rPr>
              <a:t>1</a:t>
            </a:r>
            <a:r>
              <a:rPr lang="zh-CN" altLang="en-US" sz="2200" smtClean="0">
                <a:solidFill>
                  <a:srgbClr val="7030A0"/>
                </a:solidFill>
              </a:rPr>
              <a:t>，</a:t>
            </a:r>
            <a:r>
              <a:rPr lang="en-US" altLang="zh-CN" sz="2200" smtClean="0">
                <a:solidFill>
                  <a:srgbClr val="7030A0"/>
                </a:solidFill>
              </a:rPr>
              <a:t>7</a:t>
            </a:r>
            <a:r>
              <a:rPr lang="zh-CN" altLang="en-US" sz="2200" smtClean="0">
                <a:solidFill>
                  <a:srgbClr val="7030A0"/>
                </a:solidFill>
              </a:rPr>
              <a:t>，</a:t>
            </a:r>
            <a:r>
              <a:rPr lang="en-US" altLang="zh-CN" sz="2200" smtClean="0">
                <a:solidFill>
                  <a:srgbClr val="00B050"/>
                </a:solidFill>
              </a:rPr>
              <a:t>10</a:t>
            </a:r>
            <a:r>
              <a:rPr lang="zh-CN" altLang="en-US" sz="2200" smtClean="0">
                <a:solidFill>
                  <a:srgbClr val="00B050"/>
                </a:solidFill>
              </a:rPr>
              <a:t>，</a:t>
            </a:r>
            <a:r>
              <a:rPr lang="en-US" altLang="zh-CN" sz="2200" smtClean="0">
                <a:solidFill>
                  <a:srgbClr val="00B050"/>
                </a:solidFill>
              </a:rPr>
              <a:t>2</a:t>
            </a:r>
            <a:endParaRPr lang="zh-CN" altLang="en-US" sz="220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42860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外排序过程：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678" y="150017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857488" y="200024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071538" y="2786058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20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abc.dat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000232" y="228599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 bwMode="auto">
          <a:xfrm>
            <a:off x="4643438" y="250030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00100" y="928670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）生成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个初始归并段</a:t>
            </a:r>
            <a:endParaRPr lang="zh-CN" altLang="en-US" sz="2200">
              <a:solidFill>
                <a:srgbClr val="3333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9256" y="1857364"/>
            <a:ext cx="26432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</a:rPr>
              <a:t>abc1.dat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</a:rPr>
              <a:t>abc2.dat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</a:rPr>
              <a:t>abc3.dat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</a:rPr>
              <a:t>abc4.dat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2000" smtClean="0">
                <a:solidFill>
                  <a:srgbClr val="3333CC"/>
                </a:solidFill>
              </a:rPr>
              <a:t>abc5.dat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2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571481"/>
            <a:ext cx="7358114" cy="447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200" i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路归并中：大量的操作是从</a:t>
            </a:r>
            <a:r>
              <a:rPr lang="en-US" altLang="zh-CN" sz="2200" i="1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个记录中找出最小的记录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333486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采用简单比较实现 </a:t>
            </a:r>
            <a:r>
              <a:rPr lang="zh-CN" altLang="en-US" sz="200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效率低</a:t>
            </a:r>
            <a:endParaRPr lang="en-US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采用类似堆的方式即</a:t>
            </a:r>
            <a:r>
              <a:rPr lang="zh-CN" altLang="en-US" sz="2000" smtClean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败者树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 效率高</a:t>
            </a:r>
            <a:endParaRPr lang="zh-CN" altLang="en-US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928794" y="2666996"/>
            <a:ext cx="4071966" cy="1048559"/>
            <a:chOff x="1928794" y="2000246"/>
            <a:chExt cx="4071966" cy="786419"/>
          </a:xfrm>
        </p:grpSpPr>
        <p:sp>
          <p:nvSpPr>
            <p:cNvPr id="5" name="下箭头 4"/>
            <p:cNvSpPr/>
            <p:nvPr/>
          </p:nvSpPr>
          <p:spPr>
            <a:xfrm>
              <a:off x="3500430" y="2000246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28794" y="2428874"/>
              <a:ext cx="4071966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归并中关键字比较次数与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无关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28794" y="3905254"/>
            <a:ext cx="3571900" cy="1048559"/>
            <a:chOff x="1928794" y="2928940"/>
            <a:chExt cx="3571900" cy="786419"/>
          </a:xfrm>
        </p:grpSpPr>
        <p:sp>
          <p:nvSpPr>
            <p:cNvPr id="7" name="下箭头 6"/>
            <p:cNvSpPr/>
            <p:nvPr/>
          </p:nvSpPr>
          <p:spPr>
            <a:xfrm>
              <a:off x="3500430" y="2928940"/>
              <a:ext cx="214314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28794" y="3357568"/>
              <a:ext cx="3571900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尽可能增加</a:t>
              </a:r>
              <a:r>
                <a:rPr lang="en-US" altLang="zh-CN" sz="2000" i="1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提高外排序效率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60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66731"/>
            <a:ext cx="3571900" cy="45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按最佳归并树进行归并：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1523987"/>
            <a:ext cx="6572296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根据初始归并段（个数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和每个初始归并段中记录数）和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构造最佳归并树。</a:t>
            </a:r>
            <a:endParaRPr lang="en-US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按照其过程进行归并。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61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868902"/>
            <a:ext cx="6929486" cy="334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设有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个初始归并段，它们所包含的记录个数为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{25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38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77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53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88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48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98}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。试根据它们做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路归并，要求：</a:t>
            </a:r>
          </a:p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）指出采用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路平衡归并时总的归并趟数。</a:t>
            </a:r>
          </a:p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）给出采用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路平衡归并时的归并过程。</a:t>
            </a:r>
          </a:p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）构造最佳归并树。</a:t>
            </a:r>
          </a:p>
          <a:p>
            <a:pPr algn="l"/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）根据最佳归并树计算每一趟及总的读记录数。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80979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62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5720" y="380979"/>
            <a:ext cx="7215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解：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路平衡归并时，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，总的归并趟数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 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sz="2200" i="1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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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sz="2200" baseline="-25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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1935672"/>
            <a:ext cx="8286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路平衡归并时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的归并过程如下（归并段编号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20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14348" y="2952747"/>
            <a:ext cx="6929486" cy="476253"/>
            <a:chOff x="928662" y="2285998"/>
            <a:chExt cx="6929486" cy="357190"/>
          </a:xfrm>
        </p:grpSpPr>
        <p:sp>
          <p:nvSpPr>
            <p:cNvPr id="10" name="矩形 9"/>
            <p:cNvSpPr/>
            <p:nvPr/>
          </p:nvSpPr>
          <p:spPr>
            <a:xfrm>
              <a:off x="92866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71604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214546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57488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0430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14337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86314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29256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072198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15140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58082" y="2285998"/>
              <a:ext cx="50006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14348" y="3446669"/>
            <a:ext cx="2428892" cy="839587"/>
            <a:chOff x="928662" y="2656440"/>
            <a:chExt cx="2428892" cy="629690"/>
          </a:xfrm>
        </p:grpSpPr>
        <p:sp>
          <p:nvSpPr>
            <p:cNvPr id="22" name="矩形 21"/>
            <p:cNvSpPr/>
            <p:nvPr/>
          </p:nvSpPr>
          <p:spPr>
            <a:xfrm>
              <a:off x="928662" y="2928940"/>
              <a:ext cx="242889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 rot="5400000">
              <a:off x="2031914" y="1799184"/>
              <a:ext cx="214314" cy="192882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86116" y="3429000"/>
            <a:ext cx="2428892" cy="857256"/>
            <a:chOff x="3500430" y="2643188"/>
            <a:chExt cx="2428892" cy="642942"/>
          </a:xfrm>
        </p:grpSpPr>
        <p:sp>
          <p:nvSpPr>
            <p:cNvPr id="23" name="矩形 22"/>
            <p:cNvSpPr/>
            <p:nvPr/>
          </p:nvSpPr>
          <p:spPr>
            <a:xfrm>
              <a:off x="3500430" y="2928940"/>
              <a:ext cx="242889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左大括号 26"/>
            <p:cNvSpPr/>
            <p:nvPr/>
          </p:nvSpPr>
          <p:spPr>
            <a:xfrm rot="5400000">
              <a:off x="4585252" y="1785932"/>
              <a:ext cx="214314" cy="192882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857884" y="3429000"/>
            <a:ext cx="1785950" cy="840323"/>
            <a:chOff x="6072198" y="2643188"/>
            <a:chExt cx="1785950" cy="630242"/>
          </a:xfrm>
        </p:grpSpPr>
        <p:sp>
          <p:nvSpPr>
            <p:cNvPr id="25" name="矩形 24"/>
            <p:cNvSpPr/>
            <p:nvPr/>
          </p:nvSpPr>
          <p:spPr>
            <a:xfrm>
              <a:off x="6072198" y="2916240"/>
              <a:ext cx="1785950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5400000">
              <a:off x="6863074" y="1995188"/>
              <a:ext cx="216000" cy="1512000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14348" y="4381507"/>
            <a:ext cx="6929486" cy="857256"/>
            <a:chOff x="928662" y="3357568"/>
            <a:chExt cx="6929486" cy="642942"/>
          </a:xfrm>
        </p:grpSpPr>
        <p:sp>
          <p:nvSpPr>
            <p:cNvPr id="24" name="矩形 23"/>
            <p:cNvSpPr/>
            <p:nvPr/>
          </p:nvSpPr>
          <p:spPr>
            <a:xfrm>
              <a:off x="928662" y="3643320"/>
              <a:ext cx="6929486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左大括号 28"/>
            <p:cNvSpPr/>
            <p:nvPr/>
          </p:nvSpPr>
          <p:spPr>
            <a:xfrm rot="5400000">
              <a:off x="4378289" y="306337"/>
              <a:ext cx="214314" cy="6316776"/>
            </a:xfrm>
            <a:prstGeom prst="leftBrac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5619765"/>
            <a:ext cx="7143800" cy="44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没有考虑归并顺序 </a:t>
            </a:r>
            <a:r>
              <a:rPr lang="zh-CN" altLang="en-US" sz="20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多路平衡归并适合长度相同的归并段</a:t>
            </a:r>
            <a:endParaRPr lang="zh-CN" altLang="en-US" sz="20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63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80979"/>
            <a:ext cx="4572032" cy="44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）构造最佳归并树。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952483"/>
            <a:ext cx="8001056" cy="82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=11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-1) % 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-1)=1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，需要附加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-1-(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-1) % (</a:t>
            </a:r>
            <a:r>
              <a:rPr lang="en-US" sz="22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-1)=2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个长度为</a:t>
            </a:r>
            <a:r>
              <a:rPr 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的虚归并段，最佳归并树如下。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785786" y="2285992"/>
            <a:ext cx="2857520" cy="1524011"/>
            <a:chOff x="642910" y="2143122"/>
            <a:chExt cx="2857520" cy="1143008"/>
          </a:xfrm>
        </p:grpSpPr>
        <p:sp>
          <p:nvSpPr>
            <p:cNvPr id="5" name="椭圆 4"/>
            <p:cNvSpPr/>
            <p:nvPr/>
          </p:nvSpPr>
          <p:spPr>
            <a:xfrm>
              <a:off x="2143108" y="214312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28926" y="214312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2910" y="2143122"/>
              <a:ext cx="571504" cy="428628"/>
            </a:xfrm>
            <a:prstGeom prst="ellipse">
              <a:avLst/>
            </a:prstGeom>
            <a:ln w="38100"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28728" y="2143122"/>
              <a:ext cx="571504" cy="428628"/>
            </a:xfrm>
            <a:prstGeom prst="ellipse">
              <a:avLst/>
            </a:prstGeom>
            <a:ln w="38100">
              <a:solidFill>
                <a:schemeClr val="accent1"/>
              </a:solidFill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85918" y="2928940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0"/>
            <p:cNvCxnSpPr>
              <a:stCxn id="7" idx="5"/>
              <a:endCxn id="9" idx="1"/>
            </p:cNvCxnSpPr>
            <p:nvPr/>
          </p:nvCxnSpPr>
          <p:spPr>
            <a:xfrm rot="16200000" flipH="1">
              <a:off x="1159040" y="2480657"/>
              <a:ext cx="598556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4"/>
            </p:cNvCxnSpPr>
            <p:nvPr/>
          </p:nvCxnSpPr>
          <p:spPr>
            <a:xfrm rot="16200000" flipH="1">
              <a:off x="1643042" y="2643188"/>
              <a:ext cx="357190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4"/>
            </p:cNvCxnSpPr>
            <p:nvPr/>
          </p:nvCxnSpPr>
          <p:spPr>
            <a:xfrm rot="5400000">
              <a:off x="2178827" y="2678907"/>
              <a:ext cx="357190" cy="1428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3"/>
              <a:endCxn id="9" idx="3"/>
            </p:cNvCxnSpPr>
            <p:nvPr/>
          </p:nvCxnSpPr>
          <p:spPr>
            <a:xfrm rot="5400000">
              <a:off x="2421463" y="2516377"/>
              <a:ext cx="598556" cy="5837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2250266" y="3238499"/>
            <a:ext cx="2678925" cy="1428760"/>
            <a:chOff x="2107389" y="2857502"/>
            <a:chExt cx="2678925" cy="1071570"/>
          </a:xfrm>
        </p:grpSpPr>
        <p:sp>
          <p:nvSpPr>
            <p:cNvPr id="20" name="椭圆 19"/>
            <p:cNvSpPr/>
            <p:nvPr/>
          </p:nvSpPr>
          <p:spPr>
            <a:xfrm>
              <a:off x="2643174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428992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214810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00364" y="357188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/>
            <p:cNvCxnSpPr>
              <a:stCxn id="9" idx="2"/>
              <a:endCxn id="23" idx="1"/>
            </p:cNvCxnSpPr>
            <p:nvPr/>
          </p:nvCxnSpPr>
          <p:spPr>
            <a:xfrm rot="16200000" flipH="1">
              <a:off x="2321703" y="3071815"/>
              <a:ext cx="464347" cy="89297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0" idx="4"/>
            </p:cNvCxnSpPr>
            <p:nvPr/>
          </p:nvCxnSpPr>
          <p:spPr>
            <a:xfrm rot="16200000" flipH="1">
              <a:off x="2893207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1" idx="4"/>
            </p:cNvCxnSpPr>
            <p:nvPr/>
          </p:nvCxnSpPr>
          <p:spPr>
            <a:xfrm rot="5400000">
              <a:off x="3428992" y="3286130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2" idx="3"/>
              <a:endCxn id="23" idx="3"/>
            </p:cNvCxnSpPr>
            <p:nvPr/>
          </p:nvCxnSpPr>
          <p:spPr>
            <a:xfrm rot="5400000">
              <a:off x="3707347" y="3159319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5143504" y="3238499"/>
            <a:ext cx="2928958" cy="1428760"/>
            <a:chOff x="5000628" y="2857502"/>
            <a:chExt cx="2928958" cy="1071570"/>
          </a:xfrm>
        </p:grpSpPr>
        <p:sp>
          <p:nvSpPr>
            <p:cNvPr id="35" name="椭圆 34"/>
            <p:cNvSpPr/>
            <p:nvPr/>
          </p:nvSpPr>
          <p:spPr>
            <a:xfrm>
              <a:off x="5000628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86446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572264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358082" y="285750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77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143636" y="357188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242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连接符 42"/>
            <p:cNvCxnSpPr>
              <a:stCxn id="35" idx="5"/>
              <a:endCxn id="39" idx="1"/>
            </p:cNvCxnSpPr>
            <p:nvPr/>
          </p:nvCxnSpPr>
          <p:spPr>
            <a:xfrm rot="16200000" flipH="1">
              <a:off x="5552477" y="3159318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8" idx="3"/>
              <a:endCxn id="39" idx="3"/>
            </p:cNvCxnSpPr>
            <p:nvPr/>
          </p:nvCxnSpPr>
          <p:spPr>
            <a:xfrm rot="5400000">
              <a:off x="6850619" y="3159319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6" idx="4"/>
            </p:cNvCxnSpPr>
            <p:nvPr/>
          </p:nvCxnSpPr>
          <p:spPr>
            <a:xfrm rot="16200000" flipH="1">
              <a:off x="6036479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7" idx="4"/>
            </p:cNvCxnSpPr>
            <p:nvPr/>
          </p:nvCxnSpPr>
          <p:spPr>
            <a:xfrm rot="5400000">
              <a:off x="6607983" y="3321849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3464712" y="4140205"/>
            <a:ext cx="4464875" cy="1574811"/>
            <a:chOff x="3321835" y="3533782"/>
            <a:chExt cx="4464875" cy="1181108"/>
          </a:xfrm>
        </p:grpSpPr>
        <p:sp>
          <p:nvSpPr>
            <p:cNvPr id="50" name="椭圆 49"/>
            <p:cNvSpPr/>
            <p:nvPr/>
          </p:nvSpPr>
          <p:spPr>
            <a:xfrm>
              <a:off x="4572000" y="353378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88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215206" y="3533782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98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43504" y="4357700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556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连接符 53"/>
            <p:cNvCxnSpPr>
              <a:stCxn id="23" idx="2"/>
              <a:endCxn id="52" idx="1"/>
            </p:cNvCxnSpPr>
            <p:nvPr/>
          </p:nvCxnSpPr>
          <p:spPr>
            <a:xfrm rot="16200000" flipH="1">
              <a:off x="3929058" y="3321848"/>
              <a:ext cx="607223" cy="182166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4"/>
            </p:cNvCxnSpPr>
            <p:nvPr/>
          </p:nvCxnSpPr>
          <p:spPr>
            <a:xfrm rot="16200000" flipH="1">
              <a:off x="4838702" y="3981460"/>
              <a:ext cx="395290" cy="35719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5768587" y="3732617"/>
              <a:ext cx="428628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1" idx="3"/>
              <a:endCxn id="52" idx="3"/>
            </p:cNvCxnSpPr>
            <p:nvPr/>
          </p:nvCxnSpPr>
          <p:spPr>
            <a:xfrm rot="5400000">
              <a:off x="6224346" y="3461740"/>
              <a:ext cx="636656" cy="15124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64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57158" y="380979"/>
            <a:ext cx="7286676" cy="3429024"/>
            <a:chOff x="357158" y="285734"/>
            <a:chExt cx="7286676" cy="2571768"/>
          </a:xfrm>
        </p:grpSpPr>
        <p:sp>
          <p:nvSpPr>
            <p:cNvPr id="4" name="椭圆 3"/>
            <p:cNvSpPr/>
            <p:nvPr/>
          </p:nvSpPr>
          <p:spPr>
            <a:xfrm>
              <a:off x="1857356" y="28573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174" y="28573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57158" y="285734"/>
              <a:ext cx="571504" cy="428628"/>
            </a:xfrm>
            <a:prstGeom prst="ellipse">
              <a:avLst/>
            </a:prstGeom>
            <a:ln w="38100"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142976" y="285734"/>
              <a:ext cx="571504" cy="428628"/>
            </a:xfrm>
            <a:prstGeom prst="ellipse">
              <a:avLst/>
            </a:prstGeom>
            <a:ln w="38100">
              <a:solidFill>
                <a:schemeClr val="accent1"/>
              </a:solidFill>
              <a:prstDash val="sysDash"/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00166" y="107155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8"/>
            <p:cNvCxnSpPr>
              <a:stCxn id="6" idx="5"/>
              <a:endCxn id="8" idx="1"/>
            </p:cNvCxnSpPr>
            <p:nvPr/>
          </p:nvCxnSpPr>
          <p:spPr>
            <a:xfrm rot="16200000" flipH="1">
              <a:off x="873288" y="623269"/>
              <a:ext cx="598556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7" idx="4"/>
            </p:cNvCxnSpPr>
            <p:nvPr/>
          </p:nvCxnSpPr>
          <p:spPr>
            <a:xfrm rot="16200000" flipH="1">
              <a:off x="1357290" y="785800"/>
              <a:ext cx="357190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4" idx="4"/>
            </p:cNvCxnSpPr>
            <p:nvPr/>
          </p:nvCxnSpPr>
          <p:spPr>
            <a:xfrm rot="5400000">
              <a:off x="1893075" y="821519"/>
              <a:ext cx="357190" cy="1428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3"/>
              <a:endCxn id="8" idx="3"/>
            </p:cNvCxnSpPr>
            <p:nvPr/>
          </p:nvCxnSpPr>
          <p:spPr>
            <a:xfrm rot="5400000">
              <a:off x="2135711" y="658989"/>
              <a:ext cx="598556" cy="58376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357422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143240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9058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4612" y="1714494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>
              <a:stCxn id="8" idx="2"/>
              <a:endCxn id="17" idx="1"/>
            </p:cNvCxnSpPr>
            <p:nvPr/>
          </p:nvCxnSpPr>
          <p:spPr>
            <a:xfrm rot="16200000" flipH="1">
              <a:off x="2071670" y="1250146"/>
              <a:ext cx="464347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</p:cNvCxnSpPr>
            <p:nvPr/>
          </p:nvCxnSpPr>
          <p:spPr>
            <a:xfrm rot="16200000" flipH="1">
              <a:off x="2607455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4"/>
            </p:cNvCxnSpPr>
            <p:nvPr/>
          </p:nvCxnSpPr>
          <p:spPr>
            <a:xfrm rot="5400000">
              <a:off x="3143240" y="1428742"/>
              <a:ext cx="285752" cy="2857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3"/>
              <a:endCxn id="17" idx="3"/>
            </p:cNvCxnSpPr>
            <p:nvPr/>
          </p:nvCxnSpPr>
          <p:spPr>
            <a:xfrm rot="5400000">
              <a:off x="3421595" y="1301931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4714876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500694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286512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072330" y="100011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77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57884" y="1714494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242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7"/>
            <p:cNvCxnSpPr>
              <a:stCxn id="23" idx="5"/>
              <a:endCxn id="27" idx="1"/>
            </p:cNvCxnSpPr>
            <p:nvPr/>
          </p:nvCxnSpPr>
          <p:spPr>
            <a:xfrm rot="16200000" flipH="1">
              <a:off x="5266725" y="1301930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  <a:endCxn id="27" idx="3"/>
            </p:cNvCxnSpPr>
            <p:nvPr/>
          </p:nvCxnSpPr>
          <p:spPr>
            <a:xfrm rot="5400000">
              <a:off x="6564867" y="1301931"/>
              <a:ext cx="527118" cy="65519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4" idx="4"/>
            </p:cNvCxnSpPr>
            <p:nvPr/>
          </p:nvCxnSpPr>
          <p:spPr>
            <a:xfrm rot="16200000" flipH="1">
              <a:off x="5750727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5" idx="4"/>
            </p:cNvCxnSpPr>
            <p:nvPr/>
          </p:nvCxnSpPr>
          <p:spPr>
            <a:xfrm rot="5400000">
              <a:off x="6322231" y="1464461"/>
              <a:ext cx="285752" cy="214314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4286248" y="167639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88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929454" y="1676394"/>
              <a:ext cx="571504" cy="428628"/>
            </a:xfrm>
            <a:prstGeom prst="ellipse">
              <a:avLst/>
            </a:prstGeom>
            <a:ln>
              <a:tailEnd type="stealth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98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857752" y="2500312"/>
              <a:ext cx="642942" cy="357190"/>
            </a:xfrm>
            <a:prstGeom prst="rect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556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5"/>
            <p:cNvCxnSpPr>
              <a:stCxn id="17" idx="2"/>
              <a:endCxn id="35" idx="1"/>
            </p:cNvCxnSpPr>
            <p:nvPr/>
          </p:nvCxnSpPr>
          <p:spPr>
            <a:xfrm rot="16200000" flipH="1">
              <a:off x="3679025" y="1500179"/>
              <a:ext cx="607223" cy="175023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4"/>
            </p:cNvCxnSpPr>
            <p:nvPr/>
          </p:nvCxnSpPr>
          <p:spPr>
            <a:xfrm rot="16200000" flipH="1">
              <a:off x="4552950" y="2124072"/>
              <a:ext cx="395290" cy="35719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>
              <a:off x="5482835" y="1875229"/>
              <a:ext cx="428628" cy="821537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4" idx="3"/>
              <a:endCxn id="35" idx="3"/>
            </p:cNvCxnSpPr>
            <p:nvPr/>
          </p:nvCxnSpPr>
          <p:spPr>
            <a:xfrm rot="5400000">
              <a:off x="5938594" y="1604352"/>
              <a:ext cx="636656" cy="151245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71472" y="3905253"/>
            <a:ext cx="621510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）根据最佳归并树计算每一趟及总的读记录数：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趟的读记录数</a:t>
            </a:r>
            <a:r>
              <a:rPr 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=9+16=25</a:t>
            </a:r>
            <a:endParaRPr lang="zh-CN" altLang="en-US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趟的读记录数</a:t>
            </a:r>
            <a:r>
              <a:rPr 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=25+25+38+40+48+53+64+77=370</a:t>
            </a:r>
            <a:endParaRPr lang="zh-CN" altLang="en-US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趟的读记录数</a:t>
            </a:r>
            <a:r>
              <a:rPr 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=128+88+242+98=556</a:t>
            </a:r>
            <a:endParaRPr lang="zh-CN" altLang="en-US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总的读记录数</a:t>
            </a:r>
            <a:r>
              <a:rPr 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=25+370+556=</a:t>
            </a:r>
            <a:r>
              <a:rPr lang="en-US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951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500826" y="4333881"/>
            <a:ext cx="2000264" cy="1381135"/>
            <a:chOff x="6357950" y="3500444"/>
            <a:chExt cx="2000264" cy="1035851"/>
          </a:xfrm>
        </p:grpSpPr>
        <p:sp>
          <p:nvSpPr>
            <p:cNvPr id="42" name="右大括号 41"/>
            <p:cNvSpPr/>
            <p:nvPr/>
          </p:nvSpPr>
          <p:spPr>
            <a:xfrm>
              <a:off x="6357950" y="3500444"/>
              <a:ext cx="214314" cy="1035851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43702" y="3803456"/>
              <a:ext cx="1714512" cy="357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WPL</a:t>
              </a:r>
              <a:r>
                <a:rPr lang="zh-CN" altLang="en-US" sz="200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最小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65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565497"/>
            <a:ext cx="7143800" cy="82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生成多个初始归并段采用常规方法，产生长度相同的归并段 </a:t>
            </a:r>
            <a:r>
              <a:rPr lang="zh-CN" altLang="en-US" sz="20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宜采用多路平衡归并（归并中用败者树）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803755"/>
            <a:ext cx="7143800" cy="82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生成多个初始归并段采用置换</a:t>
            </a:r>
            <a:r>
              <a:rPr 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选择算法，产生长度不相同的归并段 </a:t>
            </a:r>
            <a:r>
              <a:rPr lang="zh-CN" altLang="en-US" sz="200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宜采用最佳归并树方案（归并中用败者树）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857232"/>
            <a:ext cx="1143008" cy="4540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归纳：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66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 bwMode="auto">
          <a:xfrm>
            <a:off x="3890958" y="3886146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7141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外排序过程：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0" y="257174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zh-CN" altLang="en-US" sz="20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571612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  <a:endParaRPr lang="zh-CN" altLang="en-US" sz="200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2357430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abc1.dat</a:t>
            </a:r>
          </a:p>
          <a:p>
            <a:r>
              <a:rPr lang="en-US" altLang="zh-CN" sz="18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abc2.dat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857364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57916" y="1957320"/>
            <a:ext cx="307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abc12.dat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                   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2071678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28662" y="642918"/>
            <a:ext cx="4929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）多路归并：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 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 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2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路归并（</a:t>
            </a:r>
            <a:r>
              <a:rPr kumimoji="1" lang="en-US" altLang="zh-CN" sz="22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k</a:t>
            </a:r>
            <a:r>
              <a:rPr kumimoji="1" lang="en-US" altLang="zh-CN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=2</a:t>
            </a:r>
            <a:r>
              <a:rPr kumimoji="1" lang="zh-CN" altLang="en-US" sz="22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）</a:t>
            </a:r>
            <a:endParaRPr lang="zh-CN" altLang="en-US" sz="2200">
              <a:solidFill>
                <a:srgbClr val="3333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1285860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abc1.dat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abc2.dat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285720" y="1142984"/>
            <a:ext cx="8643998" cy="1588"/>
          </a:xfrm>
          <a:prstGeom prst="line">
            <a:avLst/>
          </a:prstGeom>
          <a:ln w="381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85720" y="3286124"/>
            <a:ext cx="8643998" cy="1588"/>
          </a:xfrm>
          <a:prstGeom prst="line">
            <a:avLst/>
          </a:prstGeom>
          <a:ln w="381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034" y="3957584"/>
            <a:ext cx="1785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abc1.dat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endParaRPr lang="en-US" altLang="zh-CN" sz="2000" smtClean="0">
              <a:solidFill>
                <a:srgbClr val="3333CC"/>
              </a:solidFill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abc2.dat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endParaRPr lang="en-US" altLang="zh-CN" sz="2000" smtClean="0">
              <a:solidFill>
                <a:srgbClr val="3333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3108" y="402902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5</a:t>
            </a:r>
            <a:endParaRPr lang="zh-CN" alt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2643174" y="402902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6</a:t>
            </a:r>
            <a:endParaRPr lang="zh-CN" altLang="en-US" sz="2000"/>
          </a:p>
        </p:txBody>
      </p:sp>
      <p:sp>
        <p:nvSpPr>
          <p:cNvPr id="28" name="TextBox 27"/>
          <p:cNvSpPr txBox="1"/>
          <p:nvPr/>
        </p:nvSpPr>
        <p:spPr>
          <a:xfrm>
            <a:off x="2143108" y="43641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3</a:t>
            </a:r>
            <a:endParaRPr lang="zh-CN" altLang="en-US" sz="2000"/>
          </a:p>
        </p:txBody>
      </p:sp>
      <p:sp>
        <p:nvSpPr>
          <p:cNvPr id="29" name="TextBox 28"/>
          <p:cNvSpPr txBox="1"/>
          <p:nvPr/>
        </p:nvSpPr>
        <p:spPr>
          <a:xfrm>
            <a:off x="2643174" y="43641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4</a:t>
            </a:r>
            <a:endParaRPr lang="zh-CN" altLang="en-US" sz="2000"/>
          </a:p>
        </p:txBody>
      </p:sp>
      <p:grpSp>
        <p:nvGrpSpPr>
          <p:cNvPr id="33" name="组合 32"/>
          <p:cNvGrpSpPr/>
          <p:nvPr/>
        </p:nvGrpSpPr>
        <p:grpSpPr>
          <a:xfrm>
            <a:off x="4286248" y="3935559"/>
            <a:ext cx="714380" cy="380803"/>
            <a:chOff x="5786446" y="4335669"/>
            <a:chExt cx="714380" cy="380803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786446" y="4714884"/>
              <a:ext cx="71438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7884" y="4335669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比较</a:t>
              </a:r>
              <a:endParaRPr lang="zh-CN" altLang="en-US" sz="1800">
                <a:solidFill>
                  <a:srgbClr val="3333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57884" y="430519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abc12.dat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endParaRPr lang="en-US" altLang="zh-CN" sz="2000" smtClean="0">
              <a:solidFill>
                <a:srgbClr val="3333C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3372" y="481484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3240" y="4029022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∞ </a:t>
            </a:r>
            <a:endParaRPr lang="zh-CN" alt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3143240" y="4364187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/>
              <a:t>∞ </a:t>
            </a:r>
            <a:endParaRPr lang="zh-CN" altLang="en-US" sz="2000"/>
          </a:p>
        </p:txBody>
      </p:sp>
      <p:cxnSp>
        <p:nvCxnSpPr>
          <p:cNvPr id="47" name="直接箭头连接符 46"/>
          <p:cNvCxnSpPr/>
          <p:nvPr/>
        </p:nvCxnSpPr>
        <p:spPr>
          <a:xfrm rot="5400000">
            <a:off x="3964777" y="3750471"/>
            <a:ext cx="21431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57554" y="33454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en-US" altLang="zh-CN" sz="18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记录</a:t>
            </a:r>
            <a:endParaRPr lang="zh-CN" altLang="en-US" sz="180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5036347" y="3762613"/>
            <a:ext cx="21431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43438" y="33575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en-US" altLang="zh-CN" sz="18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记录</a:t>
            </a:r>
            <a:endParaRPr lang="zh-CN" altLang="en-US" sz="180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86446" y="398836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结果段</a:t>
            </a:r>
            <a:endParaRPr lang="zh-CN" altLang="en-US" sz="180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2.96296E-6 C 5E-6 -0.00371 -0.00209 -0.00741 0.00226 -0.01667 C 0.0066 -0.02593 0.0066 -0.04815 0.02865 -0.05556 C 0.0507 -0.06297 0.10851 -0.07385 0.13421 -0.06111 C 0.1599 -0.04838 0.17292 0.00347 0.18299 0.0203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3.7037E-7 C 0.02188 0.025 0.04167 0.05023 0.07726 0.05556 C 0.11285 0.06088 0.17882 0.04514 0.21615 0.03148 C 0.25348 0.01782 0.28334 -0.01458 0.30105 -0.02662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76 -0.01759 C 0.31198 -0.00093 0.33021 0.01597 0.35626 0.02685 C 0.3823 0.03773 0.42171 0.05162 0.4507 0.04722 C 0.47969 0.04282 0.50469 0.02176 0.52987 0.0009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1319 C 0.01025 0.02384 0.01407 0.03472 0.0342 0.04468 C 0.05434 0.05463 0.09219 0.08403 0.12726 0.07245 C 0.16233 0.06088 0.22049 -0.0044 0.24497 -0.0247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-0.01782 C 0.25313 0.00764 0.26354 0.0331 0.2941 0.04699 C 0.32466 0.06088 0.38976 0.07315 0.42604 0.06551 C 0.46233 0.05787 0.49375 0.01458 0.51163 0.0011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C -0.00868 0.00602 -0.01719 0.01204 5.55112E-17 0.01852 C 0.01719 0.025 0.07135 0.0463 0.10278 0.03889 C 0.1342 0.03148 0.17101 -0.01296 0.18889 -0.0266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06 0.01296 C 0.19306 0.00115 0.19323 -0.01042 0.21389 -0.01852 C 0.23455 -0.02662 0.27431 -0.03449 0.31667 -0.03519 C 0.35903 -0.03588 0.42136 -0.0294 0.46806 -0.02223 C 0.51476 -0.01505 0.57396 -0.00463 0.59723 0.0074 C 0.62049 0.01944 0.60573 0.0412 0.60799 0.05 " pathEditMode="relative" rAng="0" ptsTypes="aaaa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C 0.01354 -0.00787 0.02709 -0.01574 0.04167 -0.01852 C 0.05625 -0.0213 0.07361 -0.02385 0.0875 -0.01667 C 0.10139 -0.00949 0.11771 0.01551 0.12552 0.02407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09 0.01111 C 0.1257 0.00115 0.12448 -0.00857 0.16042 -0.01667 C 0.19636 -0.02477 0.27969 -0.03704 0.34236 -0.03704 C 0.40504 -0.03704 0.49497 -0.03125 0.53681 -0.01667 C 0.57865 -0.00209 0.58177 0.03611 0.59358 0.05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C 0.00938 -0.01505 0.01753 -0.02778 0.03056 -0.02408 C 0.04358 -0.02037 0.06788 0.0125 0.07778 0.02222 " pathEditMode="relative" rAng="0" ptsTypes="aaa"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8" grpId="0"/>
      <p:bldP spid="28" grpId="1"/>
      <p:bldP spid="29" grpId="0"/>
      <p:bldP spid="29" grpId="1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620" y="202875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zh-CN" altLang="en-US" sz="2000" dirty="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071546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1857364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abc3.dat</a:t>
            </a:r>
          </a:p>
          <a:p>
            <a:r>
              <a:rPr lang="en-US" altLang="zh-CN" sz="18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abc4.dat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357298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29322" y="1500174"/>
            <a:ext cx="307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abc34.dat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1571612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4282" y="1087923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abc3.dat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abc4.dat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620" y="235743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smtClean="0">
                <a:solidFill>
                  <a:srgbClr val="33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zh-CN" altLang="en-US" sz="2000">
              <a:solidFill>
                <a:srgbClr val="33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357298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2143116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abc12.dat</a:t>
            </a:r>
          </a:p>
          <a:p>
            <a:r>
              <a:rPr lang="en-US" altLang="zh-CN" sz="18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abc34.dat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643050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29322" y="1714488"/>
            <a:ext cx="3071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abc1234.dat</a:t>
            </a:r>
            <a:r>
              <a:rPr lang="zh-CN" altLang="en-US" sz="2000" smtClean="0">
                <a:solidFill>
                  <a:srgbClr val="3333CC"/>
                </a:solidFill>
              </a:rPr>
              <a:t>：  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endParaRPr lang="en-US" altLang="zh-CN" sz="2000" smtClean="0">
              <a:solidFill>
                <a:srgbClr val="3333CC"/>
              </a:solidFill>
            </a:endParaRPr>
          </a:p>
          <a:p>
            <a:pPr algn="l"/>
            <a:r>
              <a:rPr lang="en-US" altLang="zh-CN" sz="2000" smtClean="0">
                <a:solidFill>
                  <a:srgbClr val="3333CC"/>
                </a:solidFill>
              </a:rPr>
              <a:t>               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1857364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85720" y="785794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abc12.dat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3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4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5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6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000" smtClean="0">
                <a:solidFill>
                  <a:srgbClr val="3333CC"/>
                </a:solidFill>
              </a:rPr>
              <a:t>abc34.dat</a:t>
            </a:r>
            <a:r>
              <a:rPr lang="zh-CN" altLang="en-US" sz="2000" smtClean="0">
                <a:solidFill>
                  <a:srgbClr val="3333CC"/>
                </a:solidFill>
              </a:rPr>
              <a:t>：</a:t>
            </a:r>
            <a:r>
              <a:rPr lang="en-US" altLang="zh-CN" sz="2000" smtClean="0">
                <a:solidFill>
                  <a:srgbClr val="3333CC"/>
                </a:solidFill>
              </a:rPr>
              <a:t>1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7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8</a:t>
            </a:r>
            <a:r>
              <a:rPr lang="zh-CN" altLang="en-US" sz="2000" smtClean="0">
                <a:solidFill>
                  <a:srgbClr val="3333CC"/>
                </a:solidFill>
              </a:rPr>
              <a:t>，</a:t>
            </a:r>
            <a:r>
              <a:rPr lang="en-US" altLang="zh-CN" sz="2000" smtClean="0">
                <a:solidFill>
                  <a:srgbClr val="3333CC"/>
                </a:solidFill>
              </a:rPr>
              <a:t>9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wrap="none"/>
      <a:lstStyle>
        <a:defPPr>
          <a:defRPr/>
        </a:defPPr>
      </a:lstStyle>
    </a:spDef>
    <a:lnDef>
      <a:spPr>
        <a:ln w="28575">
          <a:solidFill>
            <a:srgbClr val="FF00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3678</Words>
  <Application>Microsoft Office PowerPoint</Application>
  <PresentationFormat>全屏显示(4:3)</PresentationFormat>
  <Paragraphs>717</Paragraphs>
  <Slides>66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0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hbdong</cp:lastModifiedBy>
  <cp:revision>437</cp:revision>
  <cp:lastPrinted>2018-12-14T09:06:54Z</cp:lastPrinted>
  <dcterms:created xsi:type="dcterms:W3CDTF">2004-11-09T02:40:00Z</dcterms:created>
  <dcterms:modified xsi:type="dcterms:W3CDTF">2019-05-03T02:20:45Z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