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1"/>
  </p:notesMasterIdLst>
  <p:handoutMasterIdLst>
    <p:handoutMasterId r:id="rId172"/>
  </p:handoutMasterIdLst>
  <p:sldIdLst>
    <p:sldId id="256" r:id="rId2"/>
    <p:sldId id="257" r:id="rId3"/>
    <p:sldId id="448" r:id="rId4"/>
    <p:sldId id="458" r:id="rId5"/>
    <p:sldId id="258" r:id="rId6"/>
    <p:sldId id="399" r:id="rId7"/>
    <p:sldId id="446" r:id="rId8"/>
    <p:sldId id="533" r:id="rId9"/>
    <p:sldId id="459" r:id="rId10"/>
    <p:sldId id="461" r:id="rId11"/>
    <p:sldId id="462" r:id="rId12"/>
    <p:sldId id="463" r:id="rId13"/>
    <p:sldId id="464" r:id="rId14"/>
    <p:sldId id="465" r:id="rId15"/>
    <p:sldId id="466" r:id="rId16"/>
    <p:sldId id="467" r:id="rId17"/>
    <p:sldId id="468" r:id="rId18"/>
    <p:sldId id="469" r:id="rId19"/>
    <p:sldId id="470" r:id="rId20"/>
    <p:sldId id="471" r:id="rId21"/>
    <p:sldId id="472" r:id="rId22"/>
    <p:sldId id="473" r:id="rId23"/>
    <p:sldId id="474" r:id="rId24"/>
    <p:sldId id="475" r:id="rId25"/>
    <p:sldId id="476" r:id="rId26"/>
    <p:sldId id="477" r:id="rId27"/>
    <p:sldId id="478" r:id="rId28"/>
    <p:sldId id="479" r:id="rId29"/>
    <p:sldId id="482" r:id="rId30"/>
    <p:sldId id="484" r:id="rId31"/>
    <p:sldId id="486" r:id="rId32"/>
    <p:sldId id="487" r:id="rId33"/>
    <p:sldId id="489" r:id="rId34"/>
    <p:sldId id="491" r:id="rId35"/>
    <p:sldId id="492" r:id="rId36"/>
    <p:sldId id="493" r:id="rId37"/>
    <p:sldId id="494" r:id="rId38"/>
    <p:sldId id="495" r:id="rId39"/>
    <p:sldId id="496" r:id="rId40"/>
    <p:sldId id="534" r:id="rId41"/>
    <p:sldId id="498" r:id="rId42"/>
    <p:sldId id="499" r:id="rId43"/>
    <p:sldId id="500" r:id="rId44"/>
    <p:sldId id="501" r:id="rId45"/>
    <p:sldId id="503" r:id="rId46"/>
    <p:sldId id="505" r:id="rId47"/>
    <p:sldId id="507" r:id="rId48"/>
    <p:sldId id="509" r:id="rId49"/>
    <p:sldId id="510" r:id="rId50"/>
    <p:sldId id="511" r:id="rId51"/>
    <p:sldId id="513" r:id="rId52"/>
    <p:sldId id="514" r:id="rId53"/>
    <p:sldId id="516" r:id="rId54"/>
    <p:sldId id="517" r:id="rId55"/>
    <p:sldId id="519" r:id="rId56"/>
    <p:sldId id="520" r:id="rId57"/>
    <p:sldId id="522" r:id="rId58"/>
    <p:sldId id="523" r:id="rId59"/>
    <p:sldId id="525" r:id="rId60"/>
    <p:sldId id="526" r:id="rId61"/>
    <p:sldId id="528" r:id="rId62"/>
    <p:sldId id="529" r:id="rId63"/>
    <p:sldId id="530" r:id="rId64"/>
    <p:sldId id="531" r:id="rId65"/>
    <p:sldId id="532" r:id="rId66"/>
    <p:sldId id="535" r:id="rId67"/>
    <p:sldId id="536" r:id="rId68"/>
    <p:sldId id="537" r:id="rId69"/>
    <p:sldId id="538" r:id="rId70"/>
    <p:sldId id="539" r:id="rId71"/>
    <p:sldId id="540" r:id="rId72"/>
    <p:sldId id="541" r:id="rId73"/>
    <p:sldId id="639" r:id="rId74"/>
    <p:sldId id="640" r:id="rId75"/>
    <p:sldId id="641" r:id="rId76"/>
    <p:sldId id="546" r:id="rId77"/>
    <p:sldId id="547" r:id="rId78"/>
    <p:sldId id="548" r:id="rId79"/>
    <p:sldId id="549" r:id="rId80"/>
    <p:sldId id="551" r:id="rId81"/>
    <p:sldId id="602" r:id="rId82"/>
    <p:sldId id="603" r:id="rId83"/>
    <p:sldId id="606" r:id="rId84"/>
    <p:sldId id="607" r:id="rId85"/>
    <p:sldId id="608" r:id="rId86"/>
    <p:sldId id="610" r:id="rId87"/>
    <p:sldId id="611" r:id="rId88"/>
    <p:sldId id="612" r:id="rId89"/>
    <p:sldId id="613" r:id="rId90"/>
    <p:sldId id="614" r:id="rId91"/>
    <p:sldId id="616" r:id="rId92"/>
    <p:sldId id="617" r:id="rId93"/>
    <p:sldId id="618" r:id="rId94"/>
    <p:sldId id="619" r:id="rId95"/>
    <p:sldId id="620" r:id="rId96"/>
    <p:sldId id="621" r:id="rId97"/>
    <p:sldId id="553" r:id="rId98"/>
    <p:sldId id="554" r:id="rId99"/>
    <p:sldId id="555" r:id="rId100"/>
    <p:sldId id="556" r:id="rId101"/>
    <p:sldId id="557" r:id="rId102"/>
    <p:sldId id="559" r:id="rId103"/>
    <p:sldId id="560" r:id="rId104"/>
    <p:sldId id="561" r:id="rId105"/>
    <p:sldId id="562" r:id="rId106"/>
    <p:sldId id="563" r:id="rId107"/>
    <p:sldId id="564" r:id="rId108"/>
    <p:sldId id="565" r:id="rId109"/>
    <p:sldId id="566" r:id="rId110"/>
    <p:sldId id="567" r:id="rId111"/>
    <p:sldId id="568" r:id="rId112"/>
    <p:sldId id="569" r:id="rId113"/>
    <p:sldId id="570" r:id="rId114"/>
    <p:sldId id="571" r:id="rId115"/>
    <p:sldId id="572" r:id="rId116"/>
    <p:sldId id="573" r:id="rId117"/>
    <p:sldId id="574" r:id="rId118"/>
    <p:sldId id="575" r:id="rId119"/>
    <p:sldId id="576" r:id="rId120"/>
    <p:sldId id="577" r:id="rId121"/>
    <p:sldId id="578" r:id="rId122"/>
    <p:sldId id="579" r:id="rId123"/>
    <p:sldId id="580" r:id="rId124"/>
    <p:sldId id="582" r:id="rId125"/>
    <p:sldId id="583" r:id="rId126"/>
    <p:sldId id="584" r:id="rId127"/>
    <p:sldId id="585" r:id="rId128"/>
    <p:sldId id="586" r:id="rId129"/>
    <p:sldId id="587" r:id="rId130"/>
    <p:sldId id="588" r:id="rId131"/>
    <p:sldId id="589" r:id="rId132"/>
    <p:sldId id="590" r:id="rId133"/>
    <p:sldId id="591" r:id="rId134"/>
    <p:sldId id="592" r:id="rId135"/>
    <p:sldId id="593" r:id="rId136"/>
    <p:sldId id="594" r:id="rId137"/>
    <p:sldId id="595" r:id="rId138"/>
    <p:sldId id="596" r:id="rId139"/>
    <p:sldId id="597" r:id="rId140"/>
    <p:sldId id="598" r:id="rId141"/>
    <p:sldId id="599" r:id="rId142"/>
    <p:sldId id="634" r:id="rId143"/>
    <p:sldId id="642" r:id="rId144"/>
    <p:sldId id="643" r:id="rId145"/>
    <p:sldId id="644" r:id="rId146"/>
    <p:sldId id="645" r:id="rId147"/>
    <p:sldId id="646" r:id="rId148"/>
    <p:sldId id="647" r:id="rId149"/>
    <p:sldId id="648" r:id="rId150"/>
    <p:sldId id="649" r:id="rId151"/>
    <p:sldId id="650" r:id="rId152"/>
    <p:sldId id="651" r:id="rId153"/>
    <p:sldId id="652" r:id="rId154"/>
    <p:sldId id="653" r:id="rId155"/>
    <p:sldId id="654" r:id="rId156"/>
    <p:sldId id="655" r:id="rId157"/>
    <p:sldId id="656" r:id="rId158"/>
    <p:sldId id="622" r:id="rId159"/>
    <p:sldId id="623" r:id="rId160"/>
    <p:sldId id="624" r:id="rId161"/>
    <p:sldId id="625" r:id="rId162"/>
    <p:sldId id="626" r:id="rId163"/>
    <p:sldId id="627" r:id="rId164"/>
    <p:sldId id="657" r:id="rId165"/>
    <p:sldId id="658" r:id="rId166"/>
    <p:sldId id="659" r:id="rId167"/>
    <p:sldId id="660" r:id="rId168"/>
    <p:sldId id="661" r:id="rId169"/>
    <p:sldId id="633" r:id="rId170"/>
  </p:sldIdLst>
  <p:sldSz cx="9144000" cy="6858000" type="screen4x3"/>
  <p:notesSz cx="9144000" cy="6858000"/>
  <p:defaultTextStyle>
    <a:defPPr>
      <a:defRPr lang="zh-CN"/>
    </a:defPPr>
    <a:lvl1pPr algn="ctr" rtl="0" fontAlgn="base">
      <a:spcBef>
        <a:spcPct val="50000"/>
      </a:spcBef>
      <a:spcAft>
        <a:spcPct val="0"/>
      </a:spcAft>
      <a:defRPr sz="2000" b="1" kern="1200">
        <a:solidFill>
          <a:srgbClr val="0000FF"/>
        </a:solidFill>
        <a:latin typeface="Times New Roman" panose="02020603050405020304" pitchFamily="18" charset="0"/>
        <a:ea typeface="楷体_GB2312" pitchFamily="49" charset="-122"/>
        <a:cs typeface="+mn-cs"/>
      </a:defRPr>
    </a:lvl1pPr>
    <a:lvl2pPr marL="457200" algn="ctr" rtl="0" fontAlgn="base">
      <a:spcBef>
        <a:spcPct val="50000"/>
      </a:spcBef>
      <a:spcAft>
        <a:spcPct val="0"/>
      </a:spcAft>
      <a:defRPr sz="2000" b="1" kern="1200">
        <a:solidFill>
          <a:srgbClr val="0000FF"/>
        </a:solidFill>
        <a:latin typeface="Times New Roman" panose="02020603050405020304" pitchFamily="18" charset="0"/>
        <a:ea typeface="楷体_GB2312" pitchFamily="49" charset="-122"/>
        <a:cs typeface="+mn-cs"/>
      </a:defRPr>
    </a:lvl2pPr>
    <a:lvl3pPr marL="914400" algn="ctr" rtl="0" fontAlgn="base">
      <a:spcBef>
        <a:spcPct val="50000"/>
      </a:spcBef>
      <a:spcAft>
        <a:spcPct val="0"/>
      </a:spcAft>
      <a:defRPr sz="2000" b="1" kern="1200">
        <a:solidFill>
          <a:srgbClr val="0000FF"/>
        </a:solidFill>
        <a:latin typeface="Times New Roman" panose="02020603050405020304" pitchFamily="18" charset="0"/>
        <a:ea typeface="楷体_GB2312" pitchFamily="49" charset="-122"/>
        <a:cs typeface="+mn-cs"/>
      </a:defRPr>
    </a:lvl3pPr>
    <a:lvl4pPr marL="1371600" algn="ctr" rtl="0" fontAlgn="base">
      <a:spcBef>
        <a:spcPct val="50000"/>
      </a:spcBef>
      <a:spcAft>
        <a:spcPct val="0"/>
      </a:spcAft>
      <a:defRPr sz="2000" b="1" kern="1200">
        <a:solidFill>
          <a:srgbClr val="0000FF"/>
        </a:solidFill>
        <a:latin typeface="Times New Roman" panose="02020603050405020304" pitchFamily="18" charset="0"/>
        <a:ea typeface="楷体_GB2312" pitchFamily="49" charset="-122"/>
        <a:cs typeface="+mn-cs"/>
      </a:defRPr>
    </a:lvl4pPr>
    <a:lvl5pPr marL="1828800" algn="ctr" rtl="0" fontAlgn="base">
      <a:spcBef>
        <a:spcPct val="50000"/>
      </a:spcBef>
      <a:spcAft>
        <a:spcPct val="0"/>
      </a:spcAft>
      <a:defRPr sz="2000" b="1" kern="1200">
        <a:solidFill>
          <a:srgbClr val="0000FF"/>
        </a:solidFill>
        <a:latin typeface="Times New Roman" panose="02020603050405020304" pitchFamily="18" charset="0"/>
        <a:ea typeface="楷体_GB2312" pitchFamily="49" charset="-122"/>
        <a:cs typeface="+mn-cs"/>
      </a:defRPr>
    </a:lvl5pPr>
    <a:lvl6pPr marL="2286000" algn="l" defTabSz="914400" rtl="0" eaLnBrk="1" latinLnBrk="0" hangingPunct="1">
      <a:defRPr sz="2000" b="1" kern="1200">
        <a:solidFill>
          <a:srgbClr val="0000FF"/>
        </a:solidFill>
        <a:latin typeface="Times New Roman" panose="02020603050405020304" pitchFamily="18" charset="0"/>
        <a:ea typeface="楷体_GB2312" pitchFamily="49" charset="-122"/>
        <a:cs typeface="+mn-cs"/>
      </a:defRPr>
    </a:lvl6pPr>
    <a:lvl7pPr marL="2743200" algn="l" defTabSz="914400" rtl="0" eaLnBrk="1" latinLnBrk="0" hangingPunct="1">
      <a:defRPr sz="2000" b="1" kern="1200">
        <a:solidFill>
          <a:srgbClr val="0000FF"/>
        </a:solidFill>
        <a:latin typeface="Times New Roman" panose="02020603050405020304" pitchFamily="18" charset="0"/>
        <a:ea typeface="楷体_GB2312" pitchFamily="49" charset="-122"/>
        <a:cs typeface="+mn-cs"/>
      </a:defRPr>
    </a:lvl7pPr>
    <a:lvl8pPr marL="3200400" algn="l" defTabSz="914400" rtl="0" eaLnBrk="1" latinLnBrk="0" hangingPunct="1">
      <a:defRPr sz="2000" b="1" kern="1200">
        <a:solidFill>
          <a:srgbClr val="0000FF"/>
        </a:solidFill>
        <a:latin typeface="Times New Roman" panose="02020603050405020304" pitchFamily="18" charset="0"/>
        <a:ea typeface="楷体_GB2312" pitchFamily="49" charset="-122"/>
        <a:cs typeface="+mn-cs"/>
      </a:defRPr>
    </a:lvl8pPr>
    <a:lvl9pPr marL="3657600" algn="l" defTabSz="914400" rtl="0" eaLnBrk="1" latinLnBrk="0" hangingPunct="1">
      <a:defRPr sz="2000" b="1" kern="1200">
        <a:solidFill>
          <a:srgbClr val="0000FF"/>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28">
          <p15:clr>
            <a:srgbClr val="A4A3A4"/>
          </p15:clr>
        </p15:guide>
        <p15:guide id="2" pos="452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FF00FF"/>
    <a:srgbClr val="FF33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32" autoAdjust="0"/>
  </p:normalViewPr>
  <p:slideViewPr>
    <p:cSldViewPr>
      <p:cViewPr varScale="1">
        <p:scale>
          <a:sx n="62" d="100"/>
          <a:sy n="62" d="100"/>
        </p:scale>
        <p:origin x="54" y="210"/>
      </p:cViewPr>
      <p:guideLst>
        <p:guide orient="horz" pos="2128"/>
        <p:guide pos="452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400"/>
    </p:cViewPr>
  </p:sorterViewPr>
  <p:notesViewPr>
    <p:cSldViewPr>
      <p:cViewPr varScale="1">
        <p:scale>
          <a:sx n="84" d="100"/>
          <a:sy n="84" d="100"/>
        </p:scale>
        <p:origin x="3192" y="96"/>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B386B2C-CE93-4B62-AC21-EE6BD7A2915D}" type="datetimeFigureOut">
              <a:rPr lang="zh-CN" altLang="en-US" smtClean="0"/>
              <a:t>2021/12/6</a:t>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2AB87A-C6B3-4A32-8F5D-C16B53EBB9DC}" type="slidenum">
              <a:rPr lang="zh-CN" altLang="en-US" smtClean="0"/>
              <a:t>‹#›</a:t>
            </a:fld>
            <a:endParaRPr lang="zh-CN" altLang="en-US"/>
          </a:p>
        </p:txBody>
      </p:sp>
    </p:spTree>
    <p:extLst>
      <p:ext uri="{BB962C8B-B14F-4D97-AF65-F5344CB8AC3E}">
        <p14:creationId xmlns:p14="http://schemas.microsoft.com/office/powerpoint/2010/main" val="2655625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962400" cy="342900"/>
          </a:xfrm>
          <a:prstGeom prst="rect">
            <a:avLst/>
          </a:prstGeom>
          <a:noFill/>
          <a:ln w="9525">
            <a:noFill/>
            <a:miter lim="800000"/>
          </a:ln>
          <a:effectLst/>
        </p:spPr>
        <p:txBody>
          <a:bodyPr vert="horz" wrap="square" lIns="91440" tIns="45720" rIns="91440" bIns="45720" numCol="1" anchor="t" anchorCtr="0" compatLnSpc="1"/>
          <a:lstStyle>
            <a:lvl1pPr algn="l">
              <a:spcBef>
                <a:spcPct val="0"/>
              </a:spcBef>
              <a:defRPr kumimoji="1" sz="1200" b="0">
                <a:solidFill>
                  <a:schemeClr val="tx1"/>
                </a:solidFill>
                <a:ea typeface="宋体" panose="02010600030101010101" pitchFamily="2" charset="-122"/>
              </a:defRPr>
            </a:lvl1pPr>
          </a:lstStyle>
          <a:p>
            <a:endParaRPr lang="en-US" altLang="zh-CN"/>
          </a:p>
        </p:txBody>
      </p:sp>
      <p:sp>
        <p:nvSpPr>
          <p:cNvPr id="267267" name="Rectangle 3"/>
          <p:cNvSpPr>
            <a:spLocks noGrp="1" noChangeArrowheads="1"/>
          </p:cNvSpPr>
          <p:nvPr>
            <p:ph type="dt" idx="1"/>
          </p:nvPr>
        </p:nvSpPr>
        <p:spPr bwMode="auto">
          <a:xfrm>
            <a:off x="5179484" y="0"/>
            <a:ext cx="3962400" cy="3429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kumimoji="1" sz="1200" b="0">
                <a:solidFill>
                  <a:schemeClr val="tx1"/>
                </a:solidFill>
                <a:ea typeface="宋体" panose="02010600030101010101" pitchFamily="2" charset="-122"/>
              </a:defRPr>
            </a:lvl1pPr>
          </a:lstStyle>
          <a:p>
            <a:endParaRPr lang="en-US" altLang="zh-CN"/>
          </a:p>
        </p:txBody>
      </p:sp>
      <p:sp>
        <p:nvSpPr>
          <p:cNvPr id="267268"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ln>
          <a:effectLst/>
        </p:spPr>
      </p:sp>
      <p:sp>
        <p:nvSpPr>
          <p:cNvPr id="267269" name="Rectangle 5"/>
          <p:cNvSpPr>
            <a:spLocks noGrp="1" noChangeArrowheads="1"/>
          </p:cNvSpPr>
          <p:nvPr>
            <p:ph type="body" sz="quarter" idx="3"/>
          </p:nvPr>
        </p:nvSpPr>
        <p:spPr bwMode="auto">
          <a:xfrm>
            <a:off x="914400" y="3257550"/>
            <a:ext cx="7315200" cy="30861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7270" name="Rectangle 6"/>
          <p:cNvSpPr>
            <a:spLocks noGrp="1" noChangeArrowheads="1"/>
          </p:cNvSpPr>
          <p:nvPr>
            <p:ph type="ftr" sz="quarter" idx="4"/>
          </p:nvPr>
        </p:nvSpPr>
        <p:spPr bwMode="auto">
          <a:xfrm>
            <a:off x="0" y="6513910"/>
            <a:ext cx="3962400" cy="342900"/>
          </a:xfrm>
          <a:prstGeom prst="rect">
            <a:avLst/>
          </a:prstGeom>
          <a:noFill/>
          <a:ln w="9525">
            <a:noFill/>
            <a:miter lim="800000"/>
          </a:ln>
          <a:effectLst/>
        </p:spPr>
        <p:txBody>
          <a:bodyPr vert="horz" wrap="square" lIns="91440" tIns="45720" rIns="91440" bIns="45720" numCol="1" anchor="b" anchorCtr="0" compatLnSpc="1"/>
          <a:lstStyle>
            <a:lvl1pPr algn="l">
              <a:spcBef>
                <a:spcPct val="0"/>
              </a:spcBef>
              <a:defRPr kumimoji="1" sz="1200" b="0">
                <a:solidFill>
                  <a:schemeClr val="tx1"/>
                </a:solidFill>
                <a:ea typeface="宋体" panose="02010600030101010101" pitchFamily="2" charset="-122"/>
              </a:defRPr>
            </a:lvl1pPr>
          </a:lstStyle>
          <a:p>
            <a:endParaRPr lang="en-US" altLang="zh-CN"/>
          </a:p>
        </p:txBody>
      </p:sp>
      <p:sp>
        <p:nvSpPr>
          <p:cNvPr id="267271" name="Rectangle 7"/>
          <p:cNvSpPr>
            <a:spLocks noGrp="1" noChangeArrowheads="1"/>
          </p:cNvSpPr>
          <p:nvPr>
            <p:ph type="sldNum" sz="quarter" idx="5"/>
          </p:nvPr>
        </p:nvSpPr>
        <p:spPr bwMode="auto">
          <a:xfrm>
            <a:off x="5179484" y="6513910"/>
            <a:ext cx="3962400" cy="3429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kumimoji="1" sz="1200" b="0">
                <a:solidFill>
                  <a:schemeClr val="tx1"/>
                </a:solidFill>
                <a:ea typeface="宋体" panose="02010600030101010101" pitchFamily="2" charset="-122"/>
              </a:defRPr>
            </a:lvl1pPr>
          </a:lstStyle>
          <a:p>
            <a:fld id="{0CED2C9B-1614-4416-AFE8-2E4682484FFB}" type="slidenum">
              <a:rPr lang="en-US" altLang="zh-CN"/>
              <a:t>‹#›</a:t>
            </a:fld>
            <a:endParaRPr lang="en-US" altLang="zh-CN"/>
          </a:p>
        </p:txBody>
      </p:sp>
    </p:spTree>
    <p:extLst>
      <p:ext uri="{BB962C8B-B14F-4D97-AF65-F5344CB8AC3E}">
        <p14:creationId xmlns:p14="http://schemas.microsoft.com/office/powerpoint/2010/main" val="27862685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9C3474-7505-464E-B6B1-E80EE52127B8}" type="slidenum">
              <a:rPr lang="en-US" altLang="zh-CN"/>
              <a:t>1</a:t>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6747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F090005-2B6E-4130-AA36-77404CAEAB74}" type="slidenum">
              <a:rPr lang="zh-CN" altLang="en-US" smtClean="0"/>
              <a:t>78</a:t>
            </a:fld>
            <a:endParaRPr lang="zh-CN" altLang="en-US"/>
          </a:p>
        </p:txBody>
      </p:sp>
    </p:spTree>
    <p:extLst>
      <p:ext uri="{BB962C8B-B14F-4D97-AF65-F5344CB8AC3E}">
        <p14:creationId xmlns:p14="http://schemas.microsoft.com/office/powerpoint/2010/main" val="877791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81</a:t>
            </a:fld>
            <a:endParaRPr lang="en-US" altLang="zh-CN"/>
          </a:p>
        </p:txBody>
      </p:sp>
      <p:sp>
        <p:nvSpPr>
          <p:cNvPr id="219138" name="Rectangle 2"/>
          <p:cNvSpPr>
            <a:spLocks noGrp="1" noRot="1" noChangeAspect="1" noChangeArrowheads="1" noTextEdit="1"/>
          </p:cNvSpPr>
          <p:nvPr>
            <p:ph type="sldImg"/>
          </p:nvPr>
        </p:nvSpPr>
        <p:spPr>
          <a:xfrm>
            <a:off x="2857500" y="514350"/>
            <a:ext cx="3429000" cy="257175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1664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82</a:t>
            </a:fld>
            <a:endParaRPr lang="en-US" altLang="zh-CN"/>
          </a:p>
        </p:txBody>
      </p:sp>
      <p:sp>
        <p:nvSpPr>
          <p:cNvPr id="219138" name="Rectangle 2"/>
          <p:cNvSpPr>
            <a:spLocks noGrp="1" noRot="1" noChangeAspect="1" noChangeArrowheads="1" noTextEdit="1"/>
          </p:cNvSpPr>
          <p:nvPr>
            <p:ph type="sldImg"/>
          </p:nvPr>
        </p:nvSpPr>
        <p:spPr>
          <a:xfrm>
            <a:off x="2857500" y="514350"/>
            <a:ext cx="3429000" cy="257175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47960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83</a:t>
            </a:fld>
            <a:endParaRPr lang="en-US" altLang="zh-CN"/>
          </a:p>
        </p:txBody>
      </p:sp>
    </p:spTree>
    <p:extLst>
      <p:ext uri="{BB962C8B-B14F-4D97-AF65-F5344CB8AC3E}">
        <p14:creationId xmlns:p14="http://schemas.microsoft.com/office/powerpoint/2010/main" val="2236055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84</a:t>
            </a:fld>
            <a:endParaRPr lang="en-US" altLang="zh-CN"/>
          </a:p>
        </p:txBody>
      </p:sp>
    </p:spTree>
    <p:extLst>
      <p:ext uri="{BB962C8B-B14F-4D97-AF65-F5344CB8AC3E}">
        <p14:creationId xmlns:p14="http://schemas.microsoft.com/office/powerpoint/2010/main" val="4029218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85</a:t>
            </a:fld>
            <a:endParaRPr lang="en-US" altLang="zh-CN"/>
          </a:p>
        </p:txBody>
      </p:sp>
    </p:spTree>
    <p:extLst>
      <p:ext uri="{BB962C8B-B14F-4D97-AF65-F5344CB8AC3E}">
        <p14:creationId xmlns:p14="http://schemas.microsoft.com/office/powerpoint/2010/main" val="675376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86</a:t>
            </a:fld>
            <a:endParaRPr lang="en-US" altLang="zh-CN"/>
          </a:p>
        </p:txBody>
      </p:sp>
    </p:spTree>
    <p:extLst>
      <p:ext uri="{BB962C8B-B14F-4D97-AF65-F5344CB8AC3E}">
        <p14:creationId xmlns:p14="http://schemas.microsoft.com/office/powerpoint/2010/main" val="2261990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87</a:t>
            </a:fld>
            <a:endParaRPr lang="en-US" altLang="zh-CN"/>
          </a:p>
        </p:txBody>
      </p:sp>
    </p:spTree>
    <p:extLst>
      <p:ext uri="{BB962C8B-B14F-4D97-AF65-F5344CB8AC3E}">
        <p14:creationId xmlns:p14="http://schemas.microsoft.com/office/powerpoint/2010/main" val="2403033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88</a:t>
            </a:fld>
            <a:endParaRPr lang="en-US" altLang="zh-CN"/>
          </a:p>
        </p:txBody>
      </p:sp>
    </p:spTree>
    <p:extLst>
      <p:ext uri="{BB962C8B-B14F-4D97-AF65-F5344CB8AC3E}">
        <p14:creationId xmlns:p14="http://schemas.microsoft.com/office/powerpoint/2010/main" val="1819109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1DE7FCE-5F1B-4A35-AAF7-4A4010AF6E06}" type="slidenum">
              <a:rPr lang="en-US" altLang="zh-CN"/>
              <a:t>125</a:t>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04888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078D77-8FFE-457A-9875-E6DC0AC27B09}" type="slidenum">
              <a:rPr lang="en-US" altLang="zh-CN"/>
              <a:t>2</a:t>
            </a:fld>
            <a:endParaRPr lang="en-US" altLang="zh-CN"/>
          </a:p>
        </p:txBody>
      </p:sp>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138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1DE7FCE-5F1B-4A35-AAF7-4A4010AF6E06}" type="slidenum">
              <a:rPr lang="en-US" altLang="zh-CN"/>
              <a:t>126</a:t>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30234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1E143C-F18F-4DD8-9BF6-9277B8C558BE}" type="slidenum">
              <a:rPr lang="en-US" altLang="zh-CN"/>
              <a:t>127</a:t>
            </a:fld>
            <a:endParaRPr lang="en-US" altLang="zh-CN"/>
          </a:p>
        </p:txBody>
      </p:sp>
      <p:sp>
        <p:nvSpPr>
          <p:cNvPr id="274434" name="Rectangle 2"/>
          <p:cNvSpPr>
            <a:spLocks noGrp="1" noRot="1" noChangeAspect="1" noChangeArrowheads="1" noTextEdit="1"/>
          </p:cNvSpPr>
          <p:nvPr>
            <p:ph type="sldImg"/>
          </p:nvPr>
        </p:nvSpPr>
        <p:spPr/>
      </p:sp>
      <p:sp>
        <p:nvSpPr>
          <p:cNvPr id="274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19035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D0FEFB-5419-4D35-BDA0-EF6CFE63D4CB}" type="slidenum">
              <a:rPr lang="en-US" altLang="zh-CN"/>
              <a:t>128</a:t>
            </a:fld>
            <a:endParaRPr lang="en-US" altLang="zh-CN"/>
          </a:p>
        </p:txBody>
      </p:sp>
      <p:sp>
        <p:nvSpPr>
          <p:cNvPr id="275458" name="Rectangle 2"/>
          <p:cNvSpPr>
            <a:spLocks noGrp="1" noRot="1" noChangeAspect="1" noChangeArrowheads="1" noTextEdit="1"/>
          </p:cNvSpPr>
          <p:nvPr>
            <p:ph type="sldImg"/>
          </p:nvPr>
        </p:nvSpPr>
        <p:spPr/>
      </p:sp>
      <p:sp>
        <p:nvSpPr>
          <p:cNvPr id="2754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69076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7EE284-77B2-4902-A1D4-C9BD4DB4EC4B}" type="slidenum">
              <a:rPr lang="en-US" altLang="zh-CN"/>
              <a:t>129</a:t>
            </a:fld>
            <a:endParaRPr lang="en-US" altLang="zh-CN"/>
          </a:p>
        </p:txBody>
      </p:sp>
      <p:sp>
        <p:nvSpPr>
          <p:cNvPr id="276482" name="Rectangle 2"/>
          <p:cNvSpPr>
            <a:spLocks noGrp="1" noRot="1" noChangeAspect="1" noChangeArrowheads="1" noTextEdit="1"/>
          </p:cNvSpPr>
          <p:nvPr>
            <p:ph type="sldImg"/>
          </p:nvPr>
        </p:nvSpPr>
        <p:spPr/>
      </p:sp>
      <p:sp>
        <p:nvSpPr>
          <p:cNvPr id="276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91617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31BD34-86AA-4B31-B254-14A9DA9F88E8}" type="slidenum">
              <a:rPr lang="en-US" altLang="zh-CN"/>
              <a:t>130</a:t>
            </a:fld>
            <a:endParaRPr lang="en-US" altLang="zh-CN"/>
          </a:p>
        </p:txBody>
      </p:sp>
      <p:sp>
        <p:nvSpPr>
          <p:cNvPr id="278530" name="Rectangle 2"/>
          <p:cNvSpPr>
            <a:spLocks noGrp="1" noRot="1" noChangeAspect="1" noChangeArrowheads="1" noTextEdit="1"/>
          </p:cNvSpPr>
          <p:nvPr>
            <p:ph type="sldImg"/>
          </p:nvPr>
        </p:nvSpPr>
        <p:spPr/>
      </p:sp>
      <p:sp>
        <p:nvSpPr>
          <p:cNvPr id="278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53016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0F50472-63FB-4C3D-9E3A-2492789CF32C}" type="slidenum">
              <a:rPr lang="en-US" altLang="zh-CN"/>
              <a:t>136</a:t>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376932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158</a:t>
            </a:fld>
            <a:endParaRPr lang="en-US" altLang="zh-CN"/>
          </a:p>
        </p:txBody>
      </p:sp>
      <p:sp>
        <p:nvSpPr>
          <p:cNvPr id="219138" name="Rectangle 2"/>
          <p:cNvSpPr>
            <a:spLocks noGrp="1" noRot="1" noChangeAspect="1" noChangeArrowheads="1" noTextEdit="1"/>
          </p:cNvSpPr>
          <p:nvPr>
            <p:ph type="sldImg"/>
          </p:nvPr>
        </p:nvSpPr>
        <p:spPr>
          <a:xfrm>
            <a:off x="2857500" y="514350"/>
            <a:ext cx="3429000" cy="257175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56632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159</a:t>
            </a:fld>
            <a:endParaRPr lang="en-US" altLang="zh-CN"/>
          </a:p>
        </p:txBody>
      </p:sp>
      <p:sp>
        <p:nvSpPr>
          <p:cNvPr id="219138" name="Rectangle 2"/>
          <p:cNvSpPr>
            <a:spLocks noGrp="1" noRot="1" noChangeAspect="1" noChangeArrowheads="1" noTextEdit="1"/>
          </p:cNvSpPr>
          <p:nvPr>
            <p:ph type="sldImg"/>
          </p:nvPr>
        </p:nvSpPr>
        <p:spPr>
          <a:xfrm>
            <a:off x="2857500" y="514350"/>
            <a:ext cx="3429000" cy="257175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61479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160</a:t>
            </a:fld>
            <a:endParaRPr lang="en-US" altLang="zh-CN"/>
          </a:p>
        </p:txBody>
      </p:sp>
    </p:spTree>
    <p:extLst>
      <p:ext uri="{BB962C8B-B14F-4D97-AF65-F5344CB8AC3E}">
        <p14:creationId xmlns:p14="http://schemas.microsoft.com/office/powerpoint/2010/main" val="2168538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161</a:t>
            </a:fld>
            <a:endParaRPr lang="en-US" altLang="zh-CN"/>
          </a:p>
        </p:txBody>
      </p:sp>
    </p:spTree>
    <p:extLst>
      <p:ext uri="{BB962C8B-B14F-4D97-AF65-F5344CB8AC3E}">
        <p14:creationId xmlns:p14="http://schemas.microsoft.com/office/powerpoint/2010/main" val="2313600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80B35AB-2F13-4A05-9848-C524500D1488}" type="slidenum">
              <a:rPr lang="en-US" altLang="zh-CN"/>
              <a:t>4</a:t>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02336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162</a:t>
            </a:fld>
            <a:endParaRPr lang="en-US" altLang="zh-CN"/>
          </a:p>
        </p:txBody>
      </p:sp>
      <p:sp>
        <p:nvSpPr>
          <p:cNvPr id="219138" name="Rectangle 2"/>
          <p:cNvSpPr>
            <a:spLocks noGrp="1" noRot="1" noChangeAspect="1" noChangeArrowheads="1" noTextEdit="1"/>
          </p:cNvSpPr>
          <p:nvPr>
            <p:ph type="sldImg"/>
          </p:nvPr>
        </p:nvSpPr>
        <p:spPr>
          <a:xfrm>
            <a:off x="2857500" y="514350"/>
            <a:ext cx="3429000" cy="257175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80097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163</a:t>
            </a:fld>
            <a:endParaRPr lang="en-US" altLang="zh-CN"/>
          </a:p>
        </p:txBody>
      </p:sp>
      <p:sp>
        <p:nvSpPr>
          <p:cNvPr id="219138" name="Rectangle 2"/>
          <p:cNvSpPr>
            <a:spLocks noGrp="1" noRot="1" noChangeAspect="1" noChangeArrowheads="1" noTextEdit="1"/>
          </p:cNvSpPr>
          <p:nvPr>
            <p:ph type="sldImg"/>
          </p:nvPr>
        </p:nvSpPr>
        <p:spPr>
          <a:xfrm>
            <a:off x="2857500" y="514350"/>
            <a:ext cx="3429000" cy="257175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42758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80B35AB-2F13-4A05-9848-C524500D1488}" type="slidenum">
              <a:rPr lang="en-US" altLang="zh-CN"/>
              <a:t>5</a:t>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64703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4D41419-3A93-44C5-95B5-11E1DE99E6FD}" type="slidenum">
              <a:rPr lang="en-US" altLang="zh-CN"/>
              <a:t>9</a:t>
            </a:fld>
            <a:endParaRPr lang="en-US" altLang="zh-CN"/>
          </a:p>
        </p:txBody>
      </p:sp>
      <p:sp>
        <p:nvSpPr>
          <p:cNvPr id="285698" name="Rectangle 2"/>
          <p:cNvSpPr>
            <a:spLocks noGrp="1" noRot="1" noChangeAspect="1" noChangeArrowheads="1" noTextEdit="1"/>
          </p:cNvSpPr>
          <p:nvPr>
            <p:ph type="sldImg"/>
          </p:nvPr>
        </p:nvSpPr>
        <p:spPr/>
      </p:sp>
      <p:sp>
        <p:nvSpPr>
          <p:cNvPr id="2856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19138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7CF99F1-EB58-42E6-A7A0-0E4840AF3AA3}" type="slidenum">
              <a:rPr lang="en-US" altLang="zh-CN"/>
              <a:t>10</a:t>
            </a:fld>
            <a:endParaRPr lang="en-US" altLang="zh-CN"/>
          </a:p>
        </p:txBody>
      </p:sp>
      <p:sp>
        <p:nvSpPr>
          <p:cNvPr id="290818" name="Rectangle 2"/>
          <p:cNvSpPr>
            <a:spLocks noGrp="1" noRot="1" noChangeAspect="1" noChangeArrowheads="1" noTextEdit="1"/>
          </p:cNvSpPr>
          <p:nvPr>
            <p:ph type="sldImg"/>
          </p:nvPr>
        </p:nvSpPr>
        <p:spPr/>
      </p:sp>
      <p:sp>
        <p:nvSpPr>
          <p:cNvPr id="290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41846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3D44CA-C661-4344-B94D-DC1F7AE90F93}" type="slidenum">
              <a:rPr lang="en-US" altLang="zh-CN"/>
              <a:t>11</a:t>
            </a:fld>
            <a:endParaRPr lang="en-US" altLang="zh-CN"/>
          </a:p>
        </p:txBody>
      </p:sp>
      <p:sp>
        <p:nvSpPr>
          <p:cNvPr id="293890" name="Rectangle 2"/>
          <p:cNvSpPr>
            <a:spLocks noGrp="1" noRot="1" noChangeAspect="1" noChangeArrowheads="1" noTextEdit="1"/>
          </p:cNvSpPr>
          <p:nvPr>
            <p:ph type="sldImg"/>
          </p:nvPr>
        </p:nvSpPr>
        <p:spPr/>
      </p:sp>
      <p:sp>
        <p:nvSpPr>
          <p:cNvPr id="2938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55980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A52D8D-FF28-4695-BD4A-E880B5DE93BA}" type="slidenum">
              <a:rPr lang="en-US" altLang="zh-CN"/>
              <a:t>13</a:t>
            </a:fld>
            <a:endParaRPr lang="en-US" altLang="zh-CN"/>
          </a:p>
        </p:txBody>
      </p:sp>
      <p:sp>
        <p:nvSpPr>
          <p:cNvPr id="292866" name="Rectangle 2"/>
          <p:cNvSpPr>
            <a:spLocks noGrp="1" noRot="1" noChangeAspect="1" noChangeArrowheads="1" noTextEdit="1"/>
          </p:cNvSpPr>
          <p:nvPr>
            <p:ph type="sldImg"/>
          </p:nvPr>
        </p:nvSpPr>
        <p:spPr/>
      </p:sp>
      <p:sp>
        <p:nvSpPr>
          <p:cNvPr id="292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67731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F629C7F-FB60-45D4-B710-62D9026AA9FF}" type="slidenum">
              <a:rPr lang="en-US" altLang="zh-CN"/>
              <a:t>14</a:t>
            </a:fld>
            <a:endParaRPr lang="en-US" altLang="zh-CN"/>
          </a:p>
        </p:txBody>
      </p:sp>
      <p:sp>
        <p:nvSpPr>
          <p:cNvPr id="295938" name="Rectangle 2"/>
          <p:cNvSpPr>
            <a:spLocks noGrp="1" noRot="1" noChangeAspect="1" noChangeArrowheads="1" noTextEdit="1"/>
          </p:cNvSpPr>
          <p:nvPr>
            <p:ph type="sldImg"/>
          </p:nvPr>
        </p:nvSpPr>
        <p:spPr/>
      </p:sp>
      <p:sp>
        <p:nvSpPr>
          <p:cNvPr id="295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3930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9087662-3CC1-47D0-BF49-3D0A7C949D99}" type="slidenum">
              <a:rPr lang="en-US" altLang="zh-CN" smtClean="0"/>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3A1726A-AACB-4360-B173-71FD434BCDB9}" type="slidenum">
              <a:rPr lang="en-US" altLang="zh-CN" smtClean="0"/>
              <a:t>‹#›</a:t>
            </a:fld>
            <a:endParaRPr lang="en-US" altLang="zh-C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575A533-255C-47FE-BFCA-C208CB159F07}" type="slidenum">
              <a:rPr lang="en-US" altLang="zh-CN" smtClean="0"/>
              <a:t>‹#›</a:t>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84956B8-1F7C-4CE7-BE21-BB32B99FE132}" type="slidenum">
              <a:rPr lang="en-US" altLang="zh-CN" smtClean="0"/>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8F4B560-F0D9-4085-B687-5A289DCDD4C9}" type="slidenum">
              <a:rPr lang="en-US" altLang="zh-CN" smtClean="0"/>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676737F-4C85-4147-9379-5F2D9AC1461F}" type="slidenum">
              <a:rPr lang="en-US" altLang="zh-CN" smtClean="0"/>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E08031EE-89FE-474B-B74E-E02246A9711B}" type="slidenum">
              <a:rPr lang="en-US" altLang="zh-CN" smtClean="0"/>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7671D02A-EA52-46EB-B2B6-AE3E5F4FAD65}" type="slidenum">
              <a:rPr lang="en-US" altLang="zh-CN" smtClean="0"/>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fld id="{BC067DFE-42A7-4CB5-93C4-F2F97DA7580C}" type="slidenum">
              <a:rPr lang="en-US" altLang="zh-CN" smtClean="0"/>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BA0194D5-556E-47A9-B232-3A7ADC8376AA}" type="slidenum">
              <a:rPr lang="en-US" altLang="zh-CN" smtClean="0"/>
              <a:t>‹#›</a:t>
            </a:fld>
            <a:endParaRPr lang="en-US" altLang="zh-C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1A78513-78EB-4EF6-81C0-69D230F2184C}" type="slidenum">
              <a:rPr lang="en-US" altLang="zh-CN" smtClean="0"/>
              <a:t>‹#›</a:t>
            </a:fld>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22B74-E03E-411C-8A25-6755F06FE7DB}"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1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19.jpe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6.bin"/><Relationship Id="rId4" Type="http://schemas.openxmlformats.org/officeDocument/2006/relationships/image" Target="../media/image22.wmf"/></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slide" Target="slide160.xml"/><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3.GIF"/><Relationship Id="rId4" Type="http://schemas.openxmlformats.org/officeDocument/2006/relationships/image" Target="../media/image25.jpeg"/></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16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slide" Target="slide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GIF"/><Relationship Id="rId4" Type="http://schemas.openxmlformats.org/officeDocument/2006/relationships/image" Target="../media/image13.jpeg"/></Relationships>
</file>

<file path=ppt/slides/_rels/slide8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8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8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GIF"/><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2267744" y="404813"/>
            <a:ext cx="4230703" cy="701675"/>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a:spcBef>
                <a:spcPct val="0"/>
              </a:spcBef>
            </a:pPr>
            <a:r>
              <a:rPr kumimoji="1" lang="zh-CN" altLang="en-US" sz="4000" dirty="0">
                <a:solidFill>
                  <a:srgbClr val="FF3300"/>
                </a:solidFill>
                <a:effectLst>
                  <a:outerShdw blurRad="38100" dist="38100" dir="2700000" algn="tl">
                    <a:srgbClr val="000000"/>
                  </a:outerShdw>
                </a:effectLst>
                <a:ea typeface="隶书" pitchFamily="49" charset="-122"/>
              </a:rPr>
              <a:t>第</a:t>
            </a:r>
            <a:r>
              <a:rPr kumimoji="1" lang="en-US" altLang="zh-CN" sz="4000" dirty="0">
                <a:solidFill>
                  <a:srgbClr val="FF3300"/>
                </a:solidFill>
                <a:effectLst>
                  <a:outerShdw blurRad="38100" dist="38100" dir="2700000" algn="tl">
                    <a:srgbClr val="000000"/>
                  </a:outerShdw>
                </a:effectLst>
                <a:ea typeface="隶书" pitchFamily="49" charset="-122"/>
              </a:rPr>
              <a:t>2</a:t>
            </a:r>
            <a:r>
              <a:rPr kumimoji="1" lang="zh-CN" altLang="en-US" sz="4000" dirty="0" smtClean="0">
                <a:solidFill>
                  <a:srgbClr val="FF3300"/>
                </a:solidFill>
                <a:effectLst>
                  <a:outerShdw blurRad="38100" dist="38100" dir="2700000" algn="tl">
                    <a:srgbClr val="000000"/>
                  </a:outerShdw>
                </a:effectLst>
                <a:ea typeface="隶书" pitchFamily="49" charset="-122"/>
              </a:rPr>
              <a:t>章   </a:t>
            </a:r>
            <a:r>
              <a:rPr kumimoji="1" lang="zh-CN" altLang="en-US" sz="4000" dirty="0">
                <a:solidFill>
                  <a:srgbClr val="FF3300"/>
                </a:solidFill>
                <a:effectLst>
                  <a:outerShdw blurRad="38100" dist="38100" dir="2700000" algn="tl">
                    <a:srgbClr val="000000"/>
                  </a:outerShdw>
                </a:effectLst>
                <a:ea typeface="隶书" pitchFamily="49" charset="-122"/>
              </a:rPr>
              <a:t>线性表</a:t>
            </a:r>
            <a:r>
              <a:rPr kumimoji="1" lang="zh-CN" altLang="en-US" sz="4000" b="0" dirty="0">
                <a:solidFill>
                  <a:schemeClr val="tx1"/>
                </a:solidFill>
                <a:ea typeface="隶书" pitchFamily="49" charset="-122"/>
              </a:rPr>
              <a:t> </a:t>
            </a:r>
          </a:p>
        </p:txBody>
      </p:sp>
      <p:sp>
        <p:nvSpPr>
          <p:cNvPr id="44036" name="Text Box 1028" descr="纸莎草纸"/>
          <p:cNvSpPr txBox="1">
            <a:spLocks noChangeArrowheads="1"/>
          </p:cNvSpPr>
          <p:nvPr/>
        </p:nvSpPr>
        <p:spPr bwMode="auto">
          <a:xfrm>
            <a:off x="1785918" y="1923893"/>
            <a:ext cx="5357850" cy="5835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2.1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线性表及其逻辑结构</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p>
        </p:txBody>
      </p:sp>
      <p:sp>
        <p:nvSpPr>
          <p:cNvPr id="4" name="Text Box 4" descr="画布">
            <a:hlinkClick r:id="rId3" action="ppaction://hlinksldjump"/>
          </p:cNvPr>
          <p:cNvSpPr txBox="1">
            <a:spLocks noChangeArrowheads="1"/>
          </p:cNvSpPr>
          <p:nvPr/>
        </p:nvSpPr>
        <p:spPr bwMode="auto">
          <a:xfrm>
            <a:off x="1785918" y="2727160"/>
            <a:ext cx="5357850" cy="579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2.2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的顺序存储结构</a:t>
            </a:r>
          </a:p>
        </p:txBody>
      </p:sp>
      <p:sp>
        <p:nvSpPr>
          <p:cNvPr id="6" name="Text Box 5" descr="25%">
            <a:hlinkClick r:id="rId4" action="ppaction://hlinksldjump"/>
          </p:cNvPr>
          <p:cNvSpPr txBox="1">
            <a:spLocks noChangeArrowheads="1"/>
          </p:cNvSpPr>
          <p:nvPr/>
        </p:nvSpPr>
        <p:spPr bwMode="auto">
          <a:xfrm>
            <a:off x="1785918" y="3584416"/>
            <a:ext cx="5357850" cy="579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2.3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的链式存储结构</a:t>
            </a:r>
          </a:p>
        </p:txBody>
      </p:sp>
      <p:sp>
        <p:nvSpPr>
          <p:cNvPr id="7" name="Text Box 6" descr="花束">
            <a:hlinkClick r:id="" action="ppaction://noaction"/>
          </p:cNvPr>
          <p:cNvSpPr txBox="1">
            <a:spLocks noChangeArrowheads="1"/>
          </p:cNvSpPr>
          <p:nvPr/>
        </p:nvSpPr>
        <p:spPr bwMode="auto">
          <a:xfrm>
            <a:off x="1785918" y="4433739"/>
            <a:ext cx="5357850" cy="57943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2.4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的应用 </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a:t>
            </a:fld>
            <a:endParaRPr lang="en-US" altLang="zh-CN" dirty="0"/>
          </a:p>
        </p:txBody>
      </p:sp>
      <p:sp>
        <p:nvSpPr>
          <p:cNvPr id="8" name="Text Box 6" descr="花束">
            <a:hlinkClick r:id="" action="ppaction://noaction"/>
          </p:cNvPr>
          <p:cNvSpPr txBox="1">
            <a:spLocks noChangeArrowheads="1"/>
          </p:cNvSpPr>
          <p:nvPr/>
        </p:nvSpPr>
        <p:spPr bwMode="auto">
          <a:xfrm>
            <a:off x="1806438" y="5297835"/>
            <a:ext cx="5357850" cy="57943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2.5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有序表 </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026"/>
          <p:cNvSpPr txBox="1">
            <a:spLocks noChangeArrowheads="1"/>
          </p:cNvSpPr>
          <p:nvPr/>
        </p:nvSpPr>
        <p:spPr bwMode="auto">
          <a:xfrm>
            <a:off x="1071538" y="1359200"/>
            <a:ext cx="4643470" cy="1910880"/>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spcBef>
                <a:spcPct val="50000"/>
              </a:spcBef>
            </a:pP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just">
              <a:spcBef>
                <a:spcPct val="5000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ElemType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data</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MaxSize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length</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spcBef>
                <a:spcPct val="5000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FF3300"/>
                </a:solidFill>
                <a:latin typeface="Times New Roman" panose="02020603050405020304" pitchFamily="18" charset="0"/>
                <a:ea typeface="楷体" panose="02010609060101010101" pitchFamily="49" charset="-122"/>
                <a:cs typeface="Times New Roman" panose="02020603050405020304" pitchFamily="18" charset="0"/>
              </a:rPr>
              <a:t>SqList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顺序表类型</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67587" name="Text Box 1027"/>
          <p:cNvSpPr txBox="1">
            <a:spLocks noChangeArrowheads="1"/>
          </p:cNvSpPr>
          <p:nvPr/>
        </p:nvSpPr>
        <p:spPr bwMode="auto">
          <a:xfrm>
            <a:off x="500034" y="3502340"/>
            <a:ext cx="8072494" cy="830997"/>
          </a:xfrm>
          <a:prstGeom prst="rect">
            <a:avLst/>
          </a:prstGeom>
          <a:noFill/>
          <a:ln w="9525">
            <a:noFill/>
            <a:miter lim="800000"/>
          </a:ln>
          <a:effectLst/>
        </p:spPr>
        <p:txBody>
          <a:bodyPr wrap="square">
            <a:spAutoFit/>
          </a:bodyPr>
          <a:lstStyle/>
          <a:p>
            <a:pPr algn="l"/>
            <a:r>
              <a:rPr kumimoji="1" lang="en-US" altLang="zh-CN" sz="2400" dirty="0">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其中</a:t>
            </a:r>
            <a:r>
              <a:rPr kumimoji="1" lang="en-US" altLang="zh-CN" sz="2400" dirty="0">
                <a:ea typeface="楷体" panose="02010609060101010101" pitchFamily="49" charset="-122"/>
                <a:cs typeface="Times New Roman" panose="02020603050405020304" pitchFamily="18" charset="0"/>
              </a:rPr>
              <a:t>data</a:t>
            </a:r>
            <a:r>
              <a:rPr kumimoji="1" lang="zh-CN" altLang="en-US" sz="2400" dirty="0">
                <a:ea typeface="楷体" panose="02010609060101010101" pitchFamily="49" charset="-122"/>
                <a:cs typeface="Times New Roman" panose="02020603050405020304" pitchFamily="18" charset="0"/>
              </a:rPr>
              <a:t>成员</a:t>
            </a:r>
            <a:r>
              <a:rPr kumimoji="1" lang="zh-CN" altLang="en-US" sz="2400">
                <a:ea typeface="楷体" panose="02010609060101010101" pitchFamily="49" charset="-122"/>
                <a:cs typeface="Times New Roman" panose="02020603050405020304" pitchFamily="18" charset="0"/>
              </a:rPr>
              <a:t>存放</a:t>
            </a:r>
            <a:r>
              <a:rPr kumimoji="1" lang="zh-CN" altLang="en-US" sz="2400" smtClean="0">
                <a:ea typeface="楷体" panose="02010609060101010101" pitchFamily="49" charset="-122"/>
                <a:cs typeface="Times New Roman" panose="02020603050405020304" pitchFamily="18" charset="0"/>
              </a:rPr>
              <a:t>元素，</a:t>
            </a:r>
            <a:r>
              <a:rPr kumimoji="1" lang="en-US" altLang="zh-CN" sz="2400" smtClean="0">
                <a:ea typeface="楷体" panose="02010609060101010101" pitchFamily="49" charset="-122"/>
                <a:cs typeface="Times New Roman" panose="02020603050405020304" pitchFamily="18" charset="0"/>
              </a:rPr>
              <a:t>length</a:t>
            </a:r>
            <a:r>
              <a:rPr kumimoji="1" lang="zh-CN" altLang="en-US" sz="2400" dirty="0">
                <a:ea typeface="楷体" panose="02010609060101010101" pitchFamily="49" charset="-122"/>
                <a:cs typeface="Times New Roman" panose="02020603050405020304" pitchFamily="18" charset="0"/>
              </a:rPr>
              <a:t>成员存放线性表的实际长度</a:t>
            </a:r>
            <a:r>
              <a:rPr kumimoji="1" lang="zh-CN" altLang="en-US" sz="2400" dirty="0" smtClean="0">
                <a:ea typeface="楷体" panose="02010609060101010101" pitchFamily="49" charset="-122"/>
                <a:cs typeface="Times New Roman" panose="02020603050405020304" pitchFamily="18" charset="0"/>
              </a:rPr>
              <a:t>。</a:t>
            </a:r>
            <a:endParaRPr kumimoji="1" lang="zh-CN" altLang="en-US" sz="2400" dirty="0">
              <a:ea typeface="楷体" panose="02010609060101010101" pitchFamily="49" charset="-122"/>
              <a:cs typeface="Times New Roman" panose="02020603050405020304" pitchFamily="18" charset="0"/>
            </a:endParaRPr>
          </a:p>
        </p:txBody>
      </p:sp>
      <p:sp>
        <p:nvSpPr>
          <p:cNvPr id="4" name="Text Box 24"/>
          <p:cNvSpPr txBox="1">
            <a:spLocks noChangeArrowheads="1"/>
          </p:cNvSpPr>
          <p:nvPr/>
        </p:nvSpPr>
        <p:spPr bwMode="auto">
          <a:xfrm>
            <a:off x="714348" y="644820"/>
            <a:ext cx="2643206" cy="461665"/>
          </a:xfrm>
          <a:prstGeom prst="rect">
            <a:avLst/>
          </a:prstGeom>
          <a:noFill/>
          <a:ln w="38100" algn="ctr">
            <a:noFill/>
            <a:miter lim="800000"/>
          </a:ln>
          <a:effectLst/>
        </p:spPr>
        <p:txBody>
          <a:bodyPr wrap="square">
            <a:spAutoFit/>
          </a:bodyPr>
          <a:lstStyle/>
          <a:p>
            <a:pPr>
              <a:spcBef>
                <a:spcPct val="50000"/>
              </a:spcBef>
            </a:pPr>
            <a:r>
              <a:rPr kumimoji="1" lang="zh-CN" altLang="en-US" sz="2400" dirty="0">
                <a:latin typeface="楷体" panose="02010609060101010101" pitchFamily="49" charset="-122"/>
                <a:ea typeface="楷体" panose="02010609060101010101" pitchFamily="49" charset="-122"/>
              </a:rPr>
              <a:t>顺序</a:t>
            </a:r>
            <a:r>
              <a:rPr kumimoji="1" lang="zh-CN" altLang="en-US" sz="2400" dirty="0" smtClean="0">
                <a:latin typeface="楷体" panose="02010609060101010101" pitchFamily="49" charset="-122"/>
                <a:ea typeface="楷体" panose="02010609060101010101" pitchFamily="49" charset="-122"/>
              </a:rPr>
              <a:t>表类型定义：</a:t>
            </a:r>
            <a:endParaRPr kumimoji="1" lang="zh-CN" altLang="en-US" sz="2400" dirty="0">
              <a:latin typeface="楷体" panose="02010609060101010101" pitchFamily="49" charset="-122"/>
              <a:ea typeface="楷体" panose="02010609060101010101" pitchFamily="49" charset="-122"/>
            </a:endParaRPr>
          </a:p>
        </p:txBody>
      </p:sp>
      <p:sp>
        <p:nvSpPr>
          <p:cNvPr id="5" name="TextBox 4"/>
          <p:cNvSpPr txBox="1"/>
          <p:nvPr/>
        </p:nvSpPr>
        <p:spPr>
          <a:xfrm>
            <a:off x="1643042" y="4573910"/>
            <a:ext cx="5929354" cy="600164"/>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ct val="150000"/>
              </a:lnSpc>
            </a:pPr>
            <a:r>
              <a:rPr kumimoji="1" lang="zh-CN" altLang="en-US" sz="220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说明：</a:t>
            </a:r>
            <a:r>
              <a:rPr kumimoji="1" lang="zh-CN" altLang="en-US" sz="2200" smtClean="0">
                <a:ea typeface="楷体" panose="02010609060101010101" pitchFamily="49" charset="-122"/>
                <a:cs typeface="Times New Roman" panose="02020603050405020304" pitchFamily="18" charset="0"/>
              </a:rPr>
              <a:t>注意</a:t>
            </a:r>
            <a:r>
              <a:rPr kumimoji="1" lang="zh-CN" altLang="en-US" sz="2200" smtClean="0">
                <a:solidFill>
                  <a:srgbClr val="FF00FF"/>
                </a:solidFill>
                <a:ea typeface="楷体" panose="02010609060101010101" pitchFamily="49" charset="-122"/>
                <a:cs typeface="Times New Roman" panose="02020603050405020304" pitchFamily="18" charset="0"/>
              </a:rPr>
              <a:t>逻辑位序</a:t>
            </a:r>
            <a:r>
              <a:rPr kumimoji="1" lang="zh-CN" altLang="en-US" sz="2200" smtClean="0">
                <a:ea typeface="楷体" panose="02010609060101010101" pitchFamily="49" charset="-122"/>
                <a:cs typeface="Times New Roman" panose="02020603050405020304" pitchFamily="18" charset="0"/>
              </a:rPr>
              <a:t>和</a:t>
            </a:r>
            <a:r>
              <a:rPr kumimoji="1" lang="zh-CN" altLang="en-US" sz="2200" smtClean="0">
                <a:solidFill>
                  <a:srgbClr val="FF00FF"/>
                </a:solidFill>
                <a:ea typeface="楷体" panose="02010609060101010101" pitchFamily="49" charset="-122"/>
                <a:cs typeface="Times New Roman" panose="02020603050405020304" pitchFamily="18" charset="0"/>
              </a:rPr>
              <a:t>物理位序</a:t>
            </a:r>
            <a:r>
              <a:rPr kumimoji="1" lang="zh-CN" altLang="en-US" sz="2200" smtClean="0">
                <a:ea typeface="楷体" panose="02010609060101010101" pitchFamily="49" charset="-122"/>
                <a:cs typeface="Times New Roman" panose="02020603050405020304" pitchFamily="18" charset="0"/>
              </a:rPr>
              <a:t>相差</a:t>
            </a:r>
            <a:r>
              <a:rPr kumimoji="1" lang="en-US" altLang="zh-CN" sz="2200" smtClean="0">
                <a:ea typeface="楷体" panose="02010609060101010101" pitchFamily="49" charset="-122"/>
                <a:cs typeface="Times New Roman" panose="02020603050405020304" pitchFamily="18" charset="0"/>
              </a:rPr>
              <a:t>1</a:t>
            </a:r>
            <a:r>
              <a:rPr kumimoji="1" lang="zh-CN" altLang="en-US" sz="2200" smtClean="0">
                <a:ea typeface="楷体" panose="02010609060101010101" pitchFamily="49" charset="-122"/>
                <a:cs typeface="Times New Roman" panose="02020603050405020304" pitchFamily="18" charset="0"/>
              </a:rPr>
              <a:t>。</a:t>
            </a:r>
            <a:endParaRPr lang="zh-CN" altLang="en-US" sz="2200" dirty="0"/>
          </a:p>
        </p:txBody>
      </p:sp>
      <p:sp>
        <p:nvSpPr>
          <p:cNvPr id="8" name="TextBox 7"/>
          <p:cNvSpPr txBox="1"/>
          <p:nvPr/>
        </p:nvSpPr>
        <p:spPr>
          <a:xfrm>
            <a:off x="4786314" y="573382"/>
            <a:ext cx="2643206" cy="707886"/>
          </a:xfrm>
          <a:prstGeom prst="rect">
            <a:avLst/>
          </a:prstGeom>
          <a:noFill/>
        </p:spPr>
        <p:txBody>
          <a:bodyPr wrap="square" rtlCol="0">
            <a:spAutoFit/>
          </a:bodyPr>
          <a:lstStyle/>
          <a:p>
            <a:pPr algn="l"/>
            <a:r>
              <a:rPr kumimoji="1" lang="zh-CN" altLang="en-US" smtClean="0">
                <a:ea typeface="楷体" panose="02010609060101010101" pitchFamily="49" charset="-122"/>
                <a:cs typeface="Times New Roman" panose="02020603050405020304" pitchFamily="18" charset="0"/>
              </a:rPr>
              <a:t>这里，假设</a:t>
            </a:r>
            <a:r>
              <a:rPr kumimoji="1" lang="en-US" altLang="zh-CN" smtClean="0">
                <a:solidFill>
                  <a:srgbClr val="FF0000"/>
                </a:solidFill>
                <a:ea typeface="楷体" panose="02010609060101010101" pitchFamily="49" charset="-122"/>
                <a:cs typeface="Times New Roman" panose="02020603050405020304" pitchFamily="18" charset="0"/>
              </a:rPr>
              <a:t>ElemType</a:t>
            </a:r>
            <a:r>
              <a:rPr kumimoji="1" lang="zh-CN" altLang="en-US" smtClean="0">
                <a:ea typeface="楷体" panose="02010609060101010101" pitchFamily="49" charset="-122"/>
                <a:cs typeface="Times New Roman" panose="02020603050405020304" pitchFamily="18" charset="0"/>
              </a:rPr>
              <a:t>为</a:t>
            </a:r>
            <a:r>
              <a:rPr kumimoji="1" lang="en-US" altLang="zh-CN" smtClean="0">
                <a:solidFill>
                  <a:srgbClr val="7030A0"/>
                </a:solidFill>
                <a:ea typeface="楷体" panose="02010609060101010101" pitchFamily="49" charset="-122"/>
                <a:cs typeface="Times New Roman" panose="02020603050405020304" pitchFamily="18" charset="0"/>
              </a:rPr>
              <a:t>char</a:t>
            </a:r>
            <a:r>
              <a:rPr kumimoji="1" lang="zh-CN" altLang="en-US" smtClean="0">
                <a:ea typeface="楷体" panose="02010609060101010101" pitchFamily="49" charset="-122"/>
                <a:cs typeface="Times New Roman" panose="02020603050405020304" pitchFamily="18" charset="0"/>
              </a:rPr>
              <a:t>类型</a:t>
            </a:r>
            <a:endParaRPr lang="zh-CN" altLang="en-US"/>
          </a:p>
        </p:txBody>
      </p:sp>
      <p:cxnSp>
        <p:nvCxnSpPr>
          <p:cNvPr id="10" name="直接箭头连接符 9"/>
          <p:cNvCxnSpPr>
            <a:stCxn id="8" idx="1"/>
          </p:cNvCxnSpPr>
          <p:nvPr/>
        </p:nvCxnSpPr>
        <p:spPr>
          <a:xfrm rot="10800000" flipV="1">
            <a:off x="2643174" y="999714"/>
            <a:ext cx="2143140" cy="1003379"/>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BC067DFE-42A7-4CB5-93C4-F2F97DA7580C}" type="slidenum">
              <a:rPr lang="en-US" altLang="zh-CN" smtClean="0"/>
              <a:t>10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8" name="Rectangle 6"/>
          <p:cNvSpPr>
            <a:spLocks noChangeArrowheads="1"/>
          </p:cNvSpPr>
          <p:nvPr/>
        </p:nvSpPr>
        <p:spPr bwMode="auto">
          <a:xfrm>
            <a:off x="2954338" y="2483322"/>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smtClean="0">
                <a:solidFill>
                  <a:srgbClr val="3333FF"/>
                </a:solidFill>
                <a:latin typeface="Times New Roman" panose="02020603050405020304" pitchFamily="18" charset="0"/>
                <a:cs typeface="Times New Roman" panose="02020603050405020304" pitchFamily="18" charset="0"/>
              </a:rPr>
              <a:t>a</a:t>
            </a:r>
            <a:endParaRPr lang="en-US" altLang="zh-CN" sz="2000" i="1" dirty="0">
              <a:solidFill>
                <a:srgbClr val="3333FF"/>
              </a:solidFill>
              <a:latin typeface="Times New Roman" panose="02020603050405020304" pitchFamily="18" charset="0"/>
              <a:cs typeface="Times New Roman" panose="02020603050405020304" pitchFamily="18" charset="0"/>
            </a:endParaRPr>
          </a:p>
        </p:txBody>
      </p:sp>
      <p:sp>
        <p:nvSpPr>
          <p:cNvPr id="274439" name="Rectangle 7"/>
          <p:cNvSpPr>
            <a:spLocks noChangeArrowheads="1"/>
          </p:cNvSpPr>
          <p:nvPr/>
        </p:nvSpPr>
        <p:spPr bwMode="auto">
          <a:xfrm>
            <a:off x="3495675" y="248332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4440" name="Rectangle 8"/>
          <p:cNvSpPr>
            <a:spLocks noChangeArrowheads="1"/>
          </p:cNvSpPr>
          <p:nvPr/>
        </p:nvSpPr>
        <p:spPr bwMode="auto">
          <a:xfrm>
            <a:off x="4967288" y="2483322"/>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smtClean="0">
                <a:solidFill>
                  <a:srgbClr val="3333FF"/>
                </a:solidFill>
                <a:latin typeface="Times New Roman" panose="02020603050405020304" pitchFamily="18" charset="0"/>
                <a:cs typeface="Times New Roman" panose="02020603050405020304" pitchFamily="18" charset="0"/>
              </a:rPr>
              <a:t>b</a:t>
            </a:r>
            <a:endParaRPr lang="en-US" altLang="zh-CN" sz="2000" i="1" dirty="0">
              <a:solidFill>
                <a:srgbClr val="3333FF"/>
              </a:solidFill>
              <a:latin typeface="Times New Roman" panose="02020603050405020304" pitchFamily="18" charset="0"/>
              <a:cs typeface="Times New Roman" panose="02020603050405020304" pitchFamily="18" charset="0"/>
            </a:endParaRPr>
          </a:p>
        </p:txBody>
      </p:sp>
      <p:sp>
        <p:nvSpPr>
          <p:cNvPr id="274441" name="Rectangle 9"/>
          <p:cNvSpPr>
            <a:spLocks noChangeArrowheads="1"/>
          </p:cNvSpPr>
          <p:nvPr/>
        </p:nvSpPr>
        <p:spPr bwMode="auto">
          <a:xfrm>
            <a:off x="5508625" y="248332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4442" name="Rectangle 10"/>
          <p:cNvSpPr>
            <a:spLocks noChangeArrowheads="1"/>
          </p:cNvSpPr>
          <p:nvPr/>
        </p:nvSpPr>
        <p:spPr bwMode="auto">
          <a:xfrm>
            <a:off x="4211638" y="4067647"/>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smtClean="0">
                <a:solidFill>
                  <a:srgbClr val="3333FF"/>
                </a:solidFill>
                <a:latin typeface="Times New Roman" panose="02020603050405020304" pitchFamily="18" charset="0"/>
                <a:cs typeface="Times New Roman" panose="02020603050405020304" pitchFamily="18" charset="0"/>
              </a:rPr>
              <a:t>c</a:t>
            </a:r>
            <a:endParaRPr lang="en-US" altLang="zh-CN" sz="2000" i="1" dirty="0">
              <a:solidFill>
                <a:srgbClr val="3333FF"/>
              </a:solidFill>
              <a:latin typeface="Times New Roman" panose="02020603050405020304" pitchFamily="18" charset="0"/>
              <a:cs typeface="Times New Roman" panose="02020603050405020304" pitchFamily="18" charset="0"/>
            </a:endParaRPr>
          </a:p>
        </p:txBody>
      </p:sp>
      <p:sp>
        <p:nvSpPr>
          <p:cNvPr id="274443" name="Rectangle 11"/>
          <p:cNvSpPr>
            <a:spLocks noChangeArrowheads="1"/>
          </p:cNvSpPr>
          <p:nvPr/>
        </p:nvSpPr>
        <p:spPr bwMode="auto">
          <a:xfrm>
            <a:off x="4752975" y="4067647"/>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274444" name="Text Box 12"/>
          <p:cNvSpPr txBox="1">
            <a:spLocks noChangeArrowheads="1"/>
          </p:cNvSpPr>
          <p:nvPr/>
        </p:nvSpPr>
        <p:spPr bwMode="auto">
          <a:xfrm>
            <a:off x="6343650" y="2483322"/>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274447" name="Line 15"/>
          <p:cNvSpPr>
            <a:spLocks noChangeShapeType="1"/>
          </p:cNvSpPr>
          <p:nvPr/>
        </p:nvSpPr>
        <p:spPr bwMode="auto">
          <a:xfrm>
            <a:off x="1873250" y="2615085"/>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4448" name="Line 16"/>
          <p:cNvSpPr>
            <a:spLocks noChangeShapeType="1"/>
          </p:cNvSpPr>
          <p:nvPr/>
        </p:nvSpPr>
        <p:spPr bwMode="auto">
          <a:xfrm>
            <a:off x="3830638" y="2640485"/>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4449" name="Line 17"/>
          <p:cNvSpPr>
            <a:spLocks noChangeShapeType="1"/>
          </p:cNvSpPr>
          <p:nvPr/>
        </p:nvSpPr>
        <p:spPr bwMode="auto">
          <a:xfrm>
            <a:off x="5761038" y="2640485"/>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4451" name="Rectangle 19"/>
          <p:cNvSpPr>
            <a:spLocks noChangeArrowheads="1"/>
          </p:cNvSpPr>
          <p:nvPr/>
        </p:nvSpPr>
        <p:spPr bwMode="auto">
          <a:xfrm>
            <a:off x="3673475" y="4067647"/>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4452" name="Rectangle 20"/>
          <p:cNvSpPr>
            <a:spLocks noChangeArrowheads="1"/>
          </p:cNvSpPr>
          <p:nvPr/>
        </p:nvSpPr>
        <p:spPr bwMode="auto">
          <a:xfrm>
            <a:off x="4427538" y="248332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4454" name="Rectangle 22"/>
          <p:cNvSpPr>
            <a:spLocks noChangeArrowheads="1"/>
          </p:cNvSpPr>
          <p:nvPr/>
        </p:nvSpPr>
        <p:spPr bwMode="auto">
          <a:xfrm>
            <a:off x="2449513" y="248332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4455" name="Line 23"/>
          <p:cNvSpPr>
            <a:spLocks noChangeShapeType="1"/>
          </p:cNvSpPr>
          <p:nvPr/>
        </p:nvSpPr>
        <p:spPr bwMode="auto">
          <a:xfrm flipH="1">
            <a:off x="2160588" y="2772247"/>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4456" name="Line 24"/>
          <p:cNvSpPr>
            <a:spLocks noChangeShapeType="1"/>
          </p:cNvSpPr>
          <p:nvPr/>
        </p:nvSpPr>
        <p:spPr bwMode="auto">
          <a:xfrm flipH="1">
            <a:off x="4032250" y="2772247"/>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4457" name="Line 25"/>
          <p:cNvSpPr>
            <a:spLocks noChangeShapeType="1"/>
          </p:cNvSpPr>
          <p:nvPr/>
        </p:nvSpPr>
        <p:spPr bwMode="auto">
          <a:xfrm flipH="1">
            <a:off x="6048375" y="2797647"/>
            <a:ext cx="3603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4459" name="Arc 27"/>
          <p:cNvSpPr/>
          <p:nvPr/>
        </p:nvSpPr>
        <p:spPr bwMode="auto">
          <a:xfrm>
            <a:off x="2339975" y="2124547"/>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p>
        </p:txBody>
      </p:sp>
      <p:sp>
        <p:nvSpPr>
          <p:cNvPr id="274460" name="Text Box 28"/>
          <p:cNvSpPr txBox="1">
            <a:spLocks noChangeArrowheads="1"/>
          </p:cNvSpPr>
          <p:nvPr/>
        </p:nvSpPr>
        <p:spPr bwMode="auto">
          <a:xfrm>
            <a:off x="1979613" y="1764185"/>
            <a:ext cx="431800" cy="457200"/>
          </a:xfrm>
          <a:prstGeom prst="rect">
            <a:avLst/>
          </a:prstGeom>
          <a:noFill/>
          <a:ln w="9525">
            <a:noFill/>
            <a:miter lim="800000"/>
          </a:ln>
          <a:effectLst/>
        </p:spPr>
        <p:txBody>
          <a:bodyPr>
            <a:spAutoFit/>
          </a:bodyPr>
          <a:lstStyle/>
          <a:p>
            <a:pPr algn="l">
              <a:spcBef>
                <a:spcPct val="50000"/>
              </a:spcBef>
            </a:pPr>
            <a:r>
              <a:rPr lang="en-US" altLang="zh-CN"/>
              <a:t>p</a:t>
            </a:r>
          </a:p>
        </p:txBody>
      </p:sp>
      <p:sp>
        <p:nvSpPr>
          <p:cNvPr id="274461" name="Line 29"/>
          <p:cNvSpPr>
            <a:spLocks noChangeShapeType="1"/>
          </p:cNvSpPr>
          <p:nvPr/>
        </p:nvSpPr>
        <p:spPr bwMode="auto">
          <a:xfrm>
            <a:off x="3059113" y="4283547"/>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4462" name="Text Box 30"/>
          <p:cNvSpPr txBox="1">
            <a:spLocks noChangeArrowheads="1"/>
          </p:cNvSpPr>
          <p:nvPr/>
        </p:nvSpPr>
        <p:spPr bwMode="auto">
          <a:xfrm>
            <a:off x="2627313" y="4042247"/>
            <a:ext cx="431800" cy="457200"/>
          </a:xfrm>
          <a:prstGeom prst="rect">
            <a:avLst/>
          </a:prstGeom>
          <a:noFill/>
          <a:ln w="9525">
            <a:noFill/>
            <a:miter lim="800000"/>
          </a:ln>
          <a:effectLst/>
        </p:spPr>
        <p:txBody>
          <a:bodyPr>
            <a:spAutoFit/>
          </a:bodyPr>
          <a:lstStyle/>
          <a:p>
            <a:pPr algn="l">
              <a:spcBef>
                <a:spcPct val="50000"/>
              </a:spcBef>
            </a:pPr>
            <a:r>
              <a:rPr lang="en-US" altLang="zh-CN"/>
              <a:t>s</a:t>
            </a:r>
          </a:p>
        </p:txBody>
      </p:sp>
      <p:sp>
        <p:nvSpPr>
          <p:cNvPr id="274465" name="Text Box 33"/>
          <p:cNvSpPr txBox="1">
            <a:spLocks noChangeArrowheads="1"/>
          </p:cNvSpPr>
          <p:nvPr/>
        </p:nvSpPr>
        <p:spPr bwMode="auto">
          <a:xfrm>
            <a:off x="1857357" y="4713766"/>
            <a:ext cx="3571900" cy="1879554"/>
          </a:xfrm>
          <a:prstGeom prst="rect">
            <a:avLst/>
          </a:prstGeom>
          <a:noFill/>
          <a:ln w="9525">
            <a:noFill/>
            <a:miter lim="800000"/>
          </a:ln>
          <a:effectLst/>
        </p:spPr>
        <p:txBody>
          <a:bodyPr wrap="square">
            <a:spAutoFit/>
          </a:bodyPr>
          <a:lstStyle/>
          <a:p>
            <a:pPr algn="l">
              <a:lnSpc>
                <a:spcPts val="1600"/>
              </a:lnSpc>
              <a:spcBef>
                <a:spcPct val="50000"/>
              </a:spcBef>
            </a:pPr>
            <a:r>
              <a:rPr lang="zh-CN" altLang="en-US" dirty="0">
                <a:ea typeface="楷体" panose="02010609060101010101" pitchFamily="49" charset="-122"/>
                <a:cs typeface="Times New Roman" panose="02020603050405020304" pitchFamily="18" charset="0"/>
              </a:rPr>
              <a:t>操作语句：</a:t>
            </a:r>
          </a:p>
          <a:p>
            <a:pPr algn="l">
              <a:lnSpc>
                <a:spcPts val="1600"/>
              </a:lnSpc>
              <a:spcBef>
                <a:spcPct val="50000"/>
              </a:spcBef>
            </a:pPr>
            <a:r>
              <a:rPr lang="zh-CN" altLang="en-US" dirty="0">
                <a:ea typeface="楷体" panose="02010609060101010101" pitchFamily="49" charset="-122"/>
                <a:cs typeface="Times New Roman" panose="02020603050405020304" pitchFamily="18" charset="0"/>
                <a:sym typeface="Wingdings 2" pitchFamily="18" charset="2"/>
              </a:rPr>
              <a:t></a:t>
            </a:r>
            <a:r>
              <a:rPr lang="zh-CN" altLang="en-US" sz="2000" dirty="0">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s</a:t>
            </a:r>
            <a:r>
              <a:rPr lang="en-US" altLang="zh-CN" sz="2000" dirty="0">
                <a:latin typeface="+mj-ea"/>
                <a:ea typeface="+mj-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a:t>
            </a:r>
            <a:r>
              <a:rPr lang="en-US" altLang="zh-CN" sz="2000" dirty="0" smtClean="0">
                <a:ea typeface="楷体" panose="02010609060101010101" pitchFamily="49" charset="-122"/>
                <a:cs typeface="Times New Roman" panose="02020603050405020304" pitchFamily="18" charset="0"/>
              </a:rPr>
              <a:t>next = p</a:t>
            </a:r>
            <a:r>
              <a:rPr lang="en-US" altLang="zh-CN" sz="2000" dirty="0" smtClean="0">
                <a:latin typeface="+mj-ea"/>
                <a:ea typeface="+mj-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&gt;next</a:t>
            </a:r>
          </a:p>
          <a:p>
            <a:pPr algn="l">
              <a:lnSpc>
                <a:spcPts val="1600"/>
              </a:lnSpc>
              <a:spcBef>
                <a:spcPct val="50000"/>
              </a:spcBef>
            </a:pPr>
            <a:r>
              <a:rPr lang="en-US" altLang="zh-CN" dirty="0">
                <a:ea typeface="楷体" panose="02010609060101010101" pitchFamily="49" charset="-122"/>
                <a:cs typeface="Times New Roman" panose="02020603050405020304" pitchFamily="18" charset="0"/>
                <a:sym typeface="Wingdings 2" pitchFamily="18" charset="2"/>
              </a:rPr>
              <a:t></a:t>
            </a:r>
            <a:r>
              <a:rPr lang="en-US" altLang="zh-CN" sz="2000" dirty="0">
                <a:ea typeface="楷体" panose="02010609060101010101" pitchFamily="49" charset="-122"/>
                <a:cs typeface="Times New Roman" panose="02020603050405020304" pitchFamily="18" charset="0"/>
              </a:rPr>
              <a:t> p</a:t>
            </a:r>
            <a:r>
              <a:rPr lang="en-US" altLang="zh-CN" sz="2000" dirty="0">
                <a:latin typeface="+mj-ea"/>
                <a:ea typeface="+mj-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&gt;next</a:t>
            </a:r>
            <a:r>
              <a:rPr lang="en-US" altLang="zh-CN" sz="2000" dirty="0">
                <a:latin typeface="+mn-ea"/>
                <a:ea typeface="+mn-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a:t>
            </a:r>
            <a:r>
              <a:rPr lang="en-US" altLang="zh-CN" sz="2000" dirty="0" smtClean="0">
                <a:ea typeface="楷体" panose="02010609060101010101" pitchFamily="49" charset="-122"/>
                <a:cs typeface="Times New Roman" panose="02020603050405020304" pitchFamily="18" charset="0"/>
              </a:rPr>
              <a:t>prior = s</a:t>
            </a:r>
            <a:endParaRPr lang="en-US" altLang="zh-CN" sz="2000" dirty="0">
              <a:ea typeface="楷体" panose="02010609060101010101" pitchFamily="49" charset="-122"/>
              <a:cs typeface="Times New Roman" panose="02020603050405020304" pitchFamily="18" charset="0"/>
            </a:endParaRPr>
          </a:p>
          <a:p>
            <a:pPr algn="l">
              <a:lnSpc>
                <a:spcPts val="1600"/>
              </a:lnSpc>
              <a:spcBef>
                <a:spcPct val="50000"/>
              </a:spcBef>
            </a:pPr>
            <a:r>
              <a:rPr lang="en-US" altLang="zh-CN" dirty="0">
                <a:ea typeface="楷体" panose="02010609060101010101" pitchFamily="49" charset="-122"/>
                <a:cs typeface="Times New Roman" panose="02020603050405020304" pitchFamily="18" charset="0"/>
                <a:sym typeface="Wingdings 2" pitchFamily="18" charset="2"/>
              </a:rPr>
              <a:t></a:t>
            </a:r>
            <a:r>
              <a:rPr lang="en-US" altLang="zh-CN" sz="2000" dirty="0">
                <a:ea typeface="楷体" panose="02010609060101010101" pitchFamily="49" charset="-122"/>
                <a:cs typeface="Times New Roman" panose="02020603050405020304" pitchFamily="18" charset="0"/>
              </a:rPr>
              <a:t> s</a:t>
            </a:r>
            <a:r>
              <a:rPr lang="en-US" altLang="zh-CN" sz="2000" dirty="0">
                <a:latin typeface="+mn-ea"/>
                <a:ea typeface="+mn-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a:t>
            </a:r>
            <a:r>
              <a:rPr lang="en-US" altLang="zh-CN" sz="2000" dirty="0" smtClean="0">
                <a:ea typeface="楷体" panose="02010609060101010101" pitchFamily="49" charset="-122"/>
                <a:cs typeface="Times New Roman" panose="02020603050405020304" pitchFamily="18" charset="0"/>
              </a:rPr>
              <a:t>prior = p</a:t>
            </a:r>
            <a:endParaRPr lang="en-US" altLang="zh-CN" sz="2000" dirty="0">
              <a:ea typeface="楷体" panose="02010609060101010101" pitchFamily="49" charset="-122"/>
              <a:cs typeface="Times New Roman" panose="02020603050405020304" pitchFamily="18" charset="0"/>
            </a:endParaRPr>
          </a:p>
          <a:p>
            <a:pPr algn="l">
              <a:lnSpc>
                <a:spcPts val="1600"/>
              </a:lnSpc>
              <a:spcBef>
                <a:spcPct val="50000"/>
              </a:spcBef>
            </a:pPr>
            <a:r>
              <a:rPr lang="en-US" altLang="zh-CN" dirty="0">
                <a:ea typeface="楷体" panose="02010609060101010101" pitchFamily="49" charset="-122"/>
                <a:cs typeface="Times New Roman" panose="02020603050405020304" pitchFamily="18" charset="0"/>
                <a:sym typeface="Wingdings 2" pitchFamily="18" charset="2"/>
              </a:rPr>
              <a:t></a:t>
            </a:r>
            <a:r>
              <a:rPr lang="en-US" altLang="zh-CN" sz="2000" dirty="0">
                <a:ea typeface="楷体" panose="02010609060101010101" pitchFamily="49" charset="-122"/>
                <a:cs typeface="Times New Roman" panose="02020603050405020304" pitchFamily="18" charset="0"/>
              </a:rPr>
              <a:t> p</a:t>
            </a:r>
            <a:r>
              <a:rPr lang="en-US" altLang="zh-CN" sz="2000" dirty="0">
                <a:latin typeface="+mj-ea"/>
                <a:ea typeface="+mj-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a:t>
            </a:r>
            <a:r>
              <a:rPr lang="en-US" altLang="zh-CN" sz="2000" dirty="0" smtClean="0">
                <a:ea typeface="楷体" panose="02010609060101010101" pitchFamily="49" charset="-122"/>
                <a:cs typeface="Times New Roman" panose="02020603050405020304" pitchFamily="18" charset="0"/>
              </a:rPr>
              <a:t>next = s</a:t>
            </a:r>
            <a:endParaRPr lang="en-US" altLang="zh-CN" sz="2000" dirty="0">
              <a:ea typeface="楷体" panose="02010609060101010101" pitchFamily="49" charset="-122"/>
              <a:cs typeface="Times New Roman" panose="02020603050405020304" pitchFamily="18" charset="0"/>
            </a:endParaRPr>
          </a:p>
        </p:txBody>
      </p:sp>
      <p:grpSp>
        <p:nvGrpSpPr>
          <p:cNvPr id="274474" name="Group 42"/>
          <p:cNvGrpSpPr/>
          <p:nvPr/>
        </p:nvGrpSpPr>
        <p:grpSpPr bwMode="auto">
          <a:xfrm>
            <a:off x="5041900" y="2924647"/>
            <a:ext cx="809625" cy="1346200"/>
            <a:chOff x="3176" y="1168"/>
            <a:chExt cx="510" cy="848"/>
          </a:xfrm>
        </p:grpSpPr>
        <p:sp>
          <p:nvSpPr>
            <p:cNvPr id="274464" name="Freeform 32"/>
            <p:cNvSpPr/>
            <p:nvPr/>
          </p:nvSpPr>
          <p:spPr bwMode="auto">
            <a:xfrm>
              <a:off x="3176" y="1168"/>
              <a:ext cx="416" cy="848"/>
            </a:xfrm>
            <a:custGeom>
              <a:avLst/>
              <a:gdLst/>
              <a:ahLst/>
              <a:cxnLst>
                <a:cxn ang="0">
                  <a:pos x="0" y="848"/>
                </a:cxn>
                <a:cxn ang="0">
                  <a:pos x="416" y="0"/>
                </a:cxn>
              </a:cxnLst>
              <a:rect l="0" t="0" r="r" b="b"/>
              <a:pathLst>
                <a:path w="416" h="848">
                  <a:moveTo>
                    <a:pt x="0" y="848"/>
                  </a:moveTo>
                  <a:lnTo>
                    <a:pt x="416" y="0"/>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p>
          </p:txBody>
        </p:sp>
        <p:sp>
          <p:nvSpPr>
            <p:cNvPr id="274470" name="Text Box 38"/>
            <p:cNvSpPr txBox="1">
              <a:spLocks noChangeArrowheads="1"/>
            </p:cNvSpPr>
            <p:nvPr/>
          </p:nvSpPr>
          <p:spPr bwMode="auto">
            <a:xfrm>
              <a:off x="3414" y="1480"/>
              <a:ext cx="272" cy="288"/>
            </a:xfrm>
            <a:prstGeom prst="rect">
              <a:avLst/>
            </a:prstGeom>
            <a:noFill/>
            <a:ln w="9525">
              <a:noFill/>
              <a:miter lim="800000"/>
            </a:ln>
            <a:effectLst/>
          </p:spPr>
          <p:txBody>
            <a:bodyPr>
              <a:spAutoFit/>
            </a:bodyPr>
            <a:lstStyle/>
            <a:p>
              <a:pPr algn="l">
                <a:spcBef>
                  <a:spcPct val="50000"/>
                </a:spcBef>
              </a:pPr>
              <a:r>
                <a:rPr lang="en-US" altLang="zh-CN">
                  <a:latin typeface="宋体" panose="02010600030101010101" pitchFamily="2" charset="-122"/>
                  <a:ea typeface="宋体" panose="02010600030101010101" pitchFamily="2" charset="-122"/>
                  <a:sym typeface="Wingdings 2" pitchFamily="18" charset="2"/>
                </a:rPr>
                <a:t></a:t>
              </a:r>
              <a:endParaRPr lang="en-US" altLang="zh-CN">
                <a:latin typeface="Courier New" panose="02070309020205020404" pitchFamily="49" charset="0"/>
                <a:sym typeface="Wingdings 2" pitchFamily="18" charset="2"/>
              </a:endParaRPr>
            </a:p>
          </p:txBody>
        </p:sp>
      </p:grpSp>
      <p:grpSp>
        <p:nvGrpSpPr>
          <p:cNvPr id="274481" name="Group 49"/>
          <p:cNvGrpSpPr/>
          <p:nvPr/>
        </p:nvGrpSpPr>
        <p:grpSpPr bwMode="auto">
          <a:xfrm>
            <a:off x="4500563" y="2770660"/>
            <a:ext cx="574675" cy="1296987"/>
            <a:chOff x="2835" y="1521"/>
            <a:chExt cx="362" cy="817"/>
          </a:xfrm>
        </p:grpSpPr>
        <p:sp>
          <p:nvSpPr>
            <p:cNvPr id="274467" name="Line 35"/>
            <p:cNvSpPr>
              <a:spLocks noChangeShapeType="1"/>
            </p:cNvSpPr>
            <p:nvPr/>
          </p:nvSpPr>
          <p:spPr bwMode="auto">
            <a:xfrm flipH="1">
              <a:off x="2835" y="1521"/>
              <a:ext cx="181" cy="817"/>
            </a:xfrm>
            <a:prstGeom prst="line">
              <a:avLst/>
            </a:prstGeom>
            <a:noFill/>
            <a:ln w="38100">
              <a:solidFill>
                <a:srgbClr val="FF00FF"/>
              </a:solidFill>
              <a:round/>
              <a:tailEnd type="triangle" w="med" len="med"/>
            </a:ln>
            <a:effectLst/>
          </p:spPr>
          <p:txBody>
            <a:bodyPr wrap="none"/>
            <a:lstStyle/>
            <a:p>
              <a:endParaRPr lang="zh-CN" altLang="en-US"/>
            </a:p>
          </p:txBody>
        </p:sp>
        <p:sp>
          <p:nvSpPr>
            <p:cNvPr id="274471" name="Text Box 39"/>
            <p:cNvSpPr txBox="1">
              <a:spLocks noChangeArrowheads="1"/>
            </p:cNvSpPr>
            <p:nvPr/>
          </p:nvSpPr>
          <p:spPr bwMode="auto">
            <a:xfrm>
              <a:off x="2925" y="1839"/>
              <a:ext cx="272" cy="288"/>
            </a:xfrm>
            <a:prstGeom prst="rect">
              <a:avLst/>
            </a:prstGeom>
            <a:noFill/>
            <a:ln w="9525">
              <a:noFill/>
              <a:miter lim="800000"/>
            </a:ln>
            <a:effectLst/>
          </p:spPr>
          <p:txBody>
            <a:bodyPr>
              <a:spAutoFit/>
            </a:bodyPr>
            <a:lstStyle/>
            <a:p>
              <a:pPr algn="l">
                <a:spcBef>
                  <a:spcPct val="50000"/>
                </a:spcBef>
              </a:pPr>
              <a:r>
                <a:rPr lang="en-US" altLang="zh-CN">
                  <a:latin typeface="宋体" panose="02010600030101010101" pitchFamily="2" charset="-122"/>
                  <a:ea typeface="宋体" panose="02010600030101010101" pitchFamily="2" charset="-122"/>
                  <a:sym typeface="Wingdings 2" pitchFamily="18" charset="2"/>
                </a:rPr>
                <a:t></a:t>
              </a:r>
            </a:p>
          </p:txBody>
        </p:sp>
      </p:grpSp>
      <p:grpSp>
        <p:nvGrpSpPr>
          <p:cNvPr id="274476" name="Group 44"/>
          <p:cNvGrpSpPr/>
          <p:nvPr/>
        </p:nvGrpSpPr>
        <p:grpSpPr bwMode="auto">
          <a:xfrm>
            <a:off x="2773363" y="2916710"/>
            <a:ext cx="1150937" cy="1404937"/>
            <a:chOff x="1747" y="1163"/>
            <a:chExt cx="725" cy="885"/>
          </a:xfrm>
        </p:grpSpPr>
        <p:sp>
          <p:nvSpPr>
            <p:cNvPr id="274469" name="Freeform 37"/>
            <p:cNvSpPr/>
            <p:nvPr/>
          </p:nvSpPr>
          <p:spPr bwMode="auto">
            <a:xfrm>
              <a:off x="1747" y="1163"/>
              <a:ext cx="725" cy="885"/>
            </a:xfrm>
            <a:custGeom>
              <a:avLst/>
              <a:gdLst/>
              <a:ahLst/>
              <a:cxnLst>
                <a:cxn ang="0">
                  <a:pos x="725" y="885"/>
                </a:cxn>
                <a:cxn ang="0">
                  <a:pos x="0" y="0"/>
                </a:cxn>
              </a:cxnLst>
              <a:rect l="0" t="0" r="r" b="b"/>
              <a:pathLst>
                <a:path w="725" h="885">
                  <a:moveTo>
                    <a:pt x="725" y="885"/>
                  </a:moveTo>
                  <a:lnTo>
                    <a:pt x="0" y="0"/>
                  </a:lnTo>
                </a:path>
              </a:pathLst>
            </a:custGeom>
            <a:noFill/>
            <a:ln w="38100" cap="flat" cmpd="sng">
              <a:solidFill>
                <a:srgbClr val="FF00FF"/>
              </a:solidFill>
              <a:prstDash val="solid"/>
              <a:round/>
              <a:headEnd type="none" w="med" len="med"/>
              <a:tailEnd type="triangle" w="med" len="med"/>
            </a:ln>
            <a:effectLst/>
          </p:spPr>
          <p:txBody>
            <a:bodyPr wrap="none"/>
            <a:lstStyle/>
            <a:p>
              <a:endParaRPr lang="zh-CN" altLang="en-US"/>
            </a:p>
          </p:txBody>
        </p:sp>
        <p:sp>
          <p:nvSpPr>
            <p:cNvPr id="274472" name="Text Box 40"/>
            <p:cNvSpPr txBox="1">
              <a:spLocks noChangeArrowheads="1"/>
            </p:cNvSpPr>
            <p:nvPr/>
          </p:nvSpPr>
          <p:spPr bwMode="auto">
            <a:xfrm>
              <a:off x="1837" y="1480"/>
              <a:ext cx="272" cy="288"/>
            </a:xfrm>
            <a:prstGeom prst="rect">
              <a:avLst/>
            </a:prstGeom>
            <a:noFill/>
            <a:ln w="9525">
              <a:noFill/>
              <a:miter lim="800000"/>
            </a:ln>
            <a:effectLst/>
          </p:spPr>
          <p:txBody>
            <a:bodyPr>
              <a:spAutoFit/>
            </a:bodyPr>
            <a:lstStyle/>
            <a:p>
              <a:pPr algn="l">
                <a:spcBef>
                  <a:spcPct val="50000"/>
                </a:spcBef>
              </a:pPr>
              <a:r>
                <a:rPr lang="en-US" altLang="zh-CN">
                  <a:latin typeface="宋体" panose="02010600030101010101" pitchFamily="2" charset="-122"/>
                  <a:ea typeface="宋体" panose="02010600030101010101" pitchFamily="2" charset="-122"/>
                  <a:sym typeface="Wingdings 2" pitchFamily="18" charset="2"/>
                </a:rPr>
                <a:t></a:t>
              </a:r>
            </a:p>
          </p:txBody>
        </p:sp>
      </p:grpSp>
      <p:grpSp>
        <p:nvGrpSpPr>
          <p:cNvPr id="274482" name="Group 50"/>
          <p:cNvGrpSpPr/>
          <p:nvPr/>
        </p:nvGrpSpPr>
        <p:grpSpPr bwMode="auto">
          <a:xfrm>
            <a:off x="3708400" y="2770660"/>
            <a:ext cx="574675" cy="1296987"/>
            <a:chOff x="2336" y="1521"/>
            <a:chExt cx="362" cy="817"/>
          </a:xfrm>
        </p:grpSpPr>
        <p:sp>
          <p:nvSpPr>
            <p:cNvPr id="274468" name="Line 36"/>
            <p:cNvSpPr>
              <a:spLocks noChangeShapeType="1"/>
            </p:cNvSpPr>
            <p:nvPr/>
          </p:nvSpPr>
          <p:spPr bwMode="auto">
            <a:xfrm>
              <a:off x="2336" y="1521"/>
              <a:ext cx="181" cy="817"/>
            </a:xfrm>
            <a:prstGeom prst="line">
              <a:avLst/>
            </a:prstGeom>
            <a:noFill/>
            <a:ln w="38100">
              <a:solidFill>
                <a:srgbClr val="FF00FF"/>
              </a:solidFill>
              <a:round/>
              <a:tailEnd type="triangle" w="med" len="med"/>
            </a:ln>
            <a:effectLst/>
          </p:spPr>
          <p:txBody>
            <a:bodyPr wrap="none"/>
            <a:lstStyle/>
            <a:p>
              <a:endParaRPr lang="zh-CN" altLang="en-US"/>
            </a:p>
          </p:txBody>
        </p:sp>
        <p:sp>
          <p:nvSpPr>
            <p:cNvPr id="274473" name="Text Box 41"/>
            <p:cNvSpPr txBox="1">
              <a:spLocks noChangeArrowheads="1"/>
            </p:cNvSpPr>
            <p:nvPr/>
          </p:nvSpPr>
          <p:spPr bwMode="auto">
            <a:xfrm>
              <a:off x="2426" y="1794"/>
              <a:ext cx="272" cy="288"/>
            </a:xfrm>
            <a:prstGeom prst="rect">
              <a:avLst/>
            </a:prstGeom>
            <a:noFill/>
            <a:ln w="9525">
              <a:noFill/>
              <a:miter lim="800000"/>
            </a:ln>
            <a:effectLst/>
          </p:spPr>
          <p:txBody>
            <a:bodyPr>
              <a:spAutoFit/>
            </a:bodyPr>
            <a:lstStyle/>
            <a:p>
              <a:pPr algn="l">
                <a:spcBef>
                  <a:spcPct val="50000"/>
                </a:spcBef>
              </a:pPr>
              <a:r>
                <a:rPr lang="en-US" altLang="zh-CN">
                  <a:latin typeface="宋体" panose="02010600030101010101" pitchFamily="2" charset="-122"/>
                  <a:ea typeface="宋体" panose="02010600030101010101" pitchFamily="2" charset="-122"/>
                  <a:sym typeface="Wingdings 2" pitchFamily="18" charset="2"/>
                </a:rPr>
                <a:t></a:t>
              </a:r>
            </a:p>
          </p:txBody>
        </p:sp>
      </p:grpSp>
      <p:sp>
        <p:nvSpPr>
          <p:cNvPr id="274478" name="Text Box 46"/>
          <p:cNvSpPr txBox="1">
            <a:spLocks noChangeArrowheads="1"/>
          </p:cNvSpPr>
          <p:nvPr/>
        </p:nvSpPr>
        <p:spPr bwMode="auto">
          <a:xfrm>
            <a:off x="428596" y="1471602"/>
            <a:ext cx="3960811" cy="457200"/>
          </a:xfrm>
          <a:prstGeom prst="rect">
            <a:avLst/>
          </a:prstGeom>
          <a:noFill/>
          <a:ln w="9525">
            <a:noFill/>
            <a:miter lim="800000"/>
          </a:ln>
          <a:effectLst/>
        </p:spPr>
        <p:txBody>
          <a:bodyPr wrap="square">
            <a:spAutoFit/>
          </a:bodyPr>
          <a:lstStyle/>
          <a:p>
            <a:pPr algn="l">
              <a:spcBef>
                <a:spcPct val="50000"/>
              </a:spcBef>
            </a:pPr>
            <a:r>
              <a:rPr lang="zh-CN" altLang="en-US" dirty="0" smtClean="0">
                <a:ea typeface="楷体" panose="02010609060101010101" pitchFamily="49" charset="-122"/>
                <a:cs typeface="Times New Roman" panose="02020603050405020304" pitchFamily="18" charset="0"/>
              </a:rPr>
              <a:t>在</a:t>
            </a:r>
            <a:r>
              <a:rPr lang="zh-CN" altLang="en-US">
                <a:ea typeface="楷体" panose="02010609060101010101" pitchFamily="49" charset="-122"/>
                <a:cs typeface="Times New Roman" panose="02020603050405020304" pitchFamily="18" charset="0"/>
              </a:rPr>
              <a:t>*</a:t>
            </a:r>
            <a:r>
              <a:rPr lang="en-US" altLang="zh-CN" smtClean="0">
                <a:ea typeface="楷体" panose="02010609060101010101" pitchFamily="49" charset="-122"/>
                <a:cs typeface="Times New Roman" panose="02020603050405020304" pitchFamily="18" charset="0"/>
              </a:rPr>
              <a:t>p</a:t>
            </a:r>
            <a:r>
              <a:rPr lang="zh-CN" altLang="en-US" smtClean="0">
                <a:ea typeface="楷体" panose="02010609060101010101" pitchFamily="49" charset="-122"/>
                <a:cs typeface="Times New Roman" panose="02020603050405020304" pitchFamily="18" charset="0"/>
              </a:rPr>
              <a:t>结点之后插入结点*</a:t>
            </a:r>
            <a:r>
              <a:rPr lang="en-US" altLang="zh-CN" dirty="0">
                <a:ea typeface="楷体" panose="02010609060101010101" pitchFamily="49" charset="-122"/>
                <a:cs typeface="Times New Roman" panose="02020603050405020304" pitchFamily="18" charset="0"/>
              </a:rPr>
              <a:t>s</a:t>
            </a:r>
          </a:p>
        </p:txBody>
      </p:sp>
      <p:sp>
        <p:nvSpPr>
          <p:cNvPr id="274479" name="Text Box 47"/>
          <p:cNvSpPr txBox="1">
            <a:spLocks noChangeArrowheads="1"/>
          </p:cNvSpPr>
          <p:nvPr/>
        </p:nvSpPr>
        <p:spPr bwMode="auto">
          <a:xfrm>
            <a:off x="1187450" y="2483322"/>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274480" name="Text Box 48"/>
          <p:cNvSpPr txBox="1">
            <a:spLocks noChangeArrowheads="1"/>
          </p:cNvSpPr>
          <p:nvPr/>
        </p:nvSpPr>
        <p:spPr bwMode="auto">
          <a:xfrm>
            <a:off x="428596" y="786836"/>
            <a:ext cx="3643338" cy="587441"/>
          </a:xfrm>
          <a:prstGeom prst="rect">
            <a:avLst/>
          </a:prstGeom>
          <a:solidFill>
            <a:srgbClr val="6600CC"/>
          </a:solidFill>
          <a:ln w="28575" algn="ctr">
            <a:noFill/>
            <a:miter lim="800000"/>
          </a:ln>
          <a:effectLst/>
        </p:spPr>
        <p:txBody>
          <a:bodyPr wrap="square" lIns="72000" tIns="72000" rIns="162000" bIns="144000">
            <a:spAutoFit/>
          </a:bodyPr>
          <a:lstStyle/>
          <a:p>
            <a:pPr algn="l"/>
            <a:r>
              <a:rPr lang="zh-CN" altLang="en-US" smtClean="0">
                <a:solidFill>
                  <a:schemeClr val="bg1"/>
                </a:solidFill>
                <a:latin typeface="楷体" panose="02010609060101010101" pitchFamily="49" charset="-122"/>
                <a:ea typeface="楷体" panose="02010609060101010101" pitchFamily="49" charset="-122"/>
              </a:rPr>
              <a:t> 双</a:t>
            </a:r>
            <a:r>
              <a:rPr lang="zh-CN" altLang="en-US">
                <a:solidFill>
                  <a:schemeClr val="bg1"/>
                </a:solidFill>
                <a:latin typeface="楷体" panose="02010609060101010101" pitchFamily="49" charset="-122"/>
                <a:ea typeface="楷体" panose="02010609060101010101" pitchFamily="49" charset="-122"/>
              </a:rPr>
              <a:t>链表</a:t>
            </a:r>
            <a:r>
              <a:rPr lang="zh-CN" altLang="en-US" smtClean="0">
                <a:solidFill>
                  <a:schemeClr val="bg1"/>
                </a:solidFill>
                <a:latin typeface="楷体" panose="02010609060101010101" pitchFamily="49" charset="-122"/>
                <a:ea typeface="楷体" panose="02010609060101010101" pitchFamily="49" charset="-122"/>
              </a:rPr>
              <a:t>插入结点的</a:t>
            </a:r>
            <a:r>
              <a:rPr lang="zh-CN" altLang="en-US" dirty="0" smtClean="0">
                <a:solidFill>
                  <a:schemeClr val="bg1"/>
                </a:solidFill>
                <a:latin typeface="楷体" panose="02010609060101010101" pitchFamily="49" charset="-122"/>
                <a:ea typeface="楷体" panose="02010609060101010101" pitchFamily="49" charset="-122"/>
              </a:rPr>
              <a:t>演示</a:t>
            </a:r>
            <a:endParaRPr lang="zh-CN" altLang="en-US" dirty="0">
              <a:latin typeface="楷体" panose="02010609060101010101" pitchFamily="49" charset="-122"/>
              <a:ea typeface="楷体" panose="02010609060101010101" pitchFamily="49" charset="-122"/>
            </a:endParaRPr>
          </a:p>
        </p:txBody>
      </p:sp>
      <p:sp>
        <p:nvSpPr>
          <p:cNvPr id="274483" name="Text Box 51"/>
          <p:cNvSpPr txBox="1">
            <a:spLocks noChangeArrowheads="1"/>
          </p:cNvSpPr>
          <p:nvPr/>
        </p:nvSpPr>
        <p:spPr bwMode="auto">
          <a:xfrm>
            <a:off x="5286380" y="5357826"/>
            <a:ext cx="2087562" cy="457200"/>
          </a:xfrm>
          <a:prstGeom prst="rect">
            <a:avLst/>
          </a:prstGeom>
          <a:noFill/>
          <a:ln w="38100" algn="ctr">
            <a:noFill/>
            <a:miter lim="800000"/>
          </a:ln>
          <a:effectLst/>
        </p:spPr>
        <p:txBody>
          <a:bodyPr>
            <a:spAutoFit/>
          </a:bodyPr>
          <a:lstStyle/>
          <a:p>
            <a:pPr>
              <a:spcBef>
                <a:spcPct val="50000"/>
              </a:spcBef>
            </a:pPr>
            <a:r>
              <a:rPr lang="zh-CN" altLang="en-US" dirty="0">
                <a:solidFill>
                  <a:srgbClr val="FF00FF"/>
                </a:solidFill>
                <a:latin typeface="黑体" panose="02010609060101010101" pitchFamily="49" charset="-122"/>
                <a:ea typeface="黑体" panose="02010609060101010101" pitchFamily="49" charset="-122"/>
              </a:rPr>
              <a:t>插入完毕</a:t>
            </a:r>
          </a:p>
        </p:txBody>
      </p:sp>
      <p:sp>
        <p:nvSpPr>
          <p:cNvPr id="41" name="Text Box 4"/>
          <p:cNvSpPr txBox="1">
            <a:spLocks noChangeArrowheads="1"/>
          </p:cNvSpPr>
          <p:nvPr/>
        </p:nvSpPr>
        <p:spPr bwMode="auto">
          <a:xfrm>
            <a:off x="142844" y="119698"/>
            <a:ext cx="5318134"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r>
              <a:rPr lang="en-US" altLang="zh-CN"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1</a:t>
            </a:r>
            <a:r>
              <a:rPr lang="zh-CN" altLang="en-US"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、双链表中结点的插入和删除</a:t>
            </a:r>
            <a:endPar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100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4474"/>
                                        </p:tgtEl>
                                        <p:attrNameLst>
                                          <p:attrName>style.visibility</p:attrName>
                                        </p:attrNameLst>
                                      </p:cBhvr>
                                      <p:to>
                                        <p:strVal val="visible"/>
                                      </p:to>
                                    </p:set>
                                    <p:animEffect transition="in" filter="wipe(down)">
                                      <p:cBhvr>
                                        <p:cTn id="7" dur="500"/>
                                        <p:tgtEl>
                                          <p:spTgt spid="2744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74456"/>
                                        </p:tgtEl>
                                      </p:cBhvr>
                                    </p:animEffect>
                                    <p:set>
                                      <p:cBhvr>
                                        <p:cTn id="12" dur="1" fill="hold">
                                          <p:stCondLst>
                                            <p:cond delay="499"/>
                                          </p:stCondLst>
                                        </p:cTn>
                                        <p:tgtEl>
                                          <p:spTgt spid="274456"/>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74481"/>
                                        </p:tgtEl>
                                        <p:attrNameLst>
                                          <p:attrName>style.visibility</p:attrName>
                                        </p:attrNameLst>
                                      </p:cBhvr>
                                      <p:to>
                                        <p:strVal val="visible"/>
                                      </p:to>
                                    </p:set>
                                    <p:animEffect transition="in" filter="wipe(up)">
                                      <p:cBhvr>
                                        <p:cTn id="16" dur="500"/>
                                        <p:tgtEl>
                                          <p:spTgt spid="27448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74476"/>
                                        </p:tgtEl>
                                        <p:attrNameLst>
                                          <p:attrName>style.visibility</p:attrName>
                                        </p:attrNameLst>
                                      </p:cBhvr>
                                      <p:to>
                                        <p:strVal val="visible"/>
                                      </p:to>
                                    </p:set>
                                    <p:animEffect transition="in" filter="wipe(down)">
                                      <p:cBhvr>
                                        <p:cTn id="21" dur="500"/>
                                        <p:tgtEl>
                                          <p:spTgt spid="27447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0" nodeType="clickEffect">
                                  <p:stCondLst>
                                    <p:cond delay="0"/>
                                  </p:stCondLst>
                                  <p:childTnLst>
                                    <p:animEffect transition="out" filter="wipe(down)">
                                      <p:cBhvr>
                                        <p:cTn id="25" dur="500"/>
                                        <p:tgtEl>
                                          <p:spTgt spid="274448"/>
                                        </p:tgtEl>
                                      </p:cBhvr>
                                    </p:animEffect>
                                    <p:set>
                                      <p:cBhvr>
                                        <p:cTn id="26" dur="1" fill="hold">
                                          <p:stCondLst>
                                            <p:cond delay="499"/>
                                          </p:stCondLst>
                                        </p:cTn>
                                        <p:tgtEl>
                                          <p:spTgt spid="274448"/>
                                        </p:tgtEl>
                                        <p:attrNameLst>
                                          <p:attrName>style.visibility</p:attrName>
                                        </p:attrNameLst>
                                      </p:cBhvr>
                                      <p:to>
                                        <p:strVal val="hidden"/>
                                      </p:to>
                                    </p:se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274482"/>
                                        </p:tgtEl>
                                        <p:attrNameLst>
                                          <p:attrName>style.visibility</p:attrName>
                                        </p:attrNameLst>
                                      </p:cBhvr>
                                      <p:to>
                                        <p:strVal val="visible"/>
                                      </p:to>
                                    </p:set>
                                    <p:animEffect transition="in" filter="wipe(up)">
                                      <p:cBhvr>
                                        <p:cTn id="30" dur="500"/>
                                        <p:tgtEl>
                                          <p:spTgt spid="27448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4483"/>
                                        </p:tgtEl>
                                        <p:attrNameLst>
                                          <p:attrName>style.visibility</p:attrName>
                                        </p:attrNameLst>
                                      </p:cBhvr>
                                      <p:to>
                                        <p:strVal val="visible"/>
                                      </p:to>
                                    </p:set>
                                    <p:animEffect transition="in" filter="wipe(left)">
                                      <p:cBhvr>
                                        <p:cTn id="35" dur="500"/>
                                        <p:tgtEl>
                                          <p:spTgt spid="27448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74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8" grpId="0" bldLvl="0" animBg="1"/>
      <p:bldP spid="274456" grpId="0" bldLvl="0" animBg="1"/>
      <p:bldP spid="274465" grpId="0"/>
      <p:bldP spid="274483"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2090738" y="252412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276483" name="Rectangle 3"/>
          <p:cNvSpPr>
            <a:spLocks noChangeArrowheads="1"/>
          </p:cNvSpPr>
          <p:nvPr/>
        </p:nvSpPr>
        <p:spPr bwMode="auto">
          <a:xfrm>
            <a:off x="2632075"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6484" name="Rectangle 4"/>
          <p:cNvSpPr>
            <a:spLocks noChangeArrowheads="1"/>
          </p:cNvSpPr>
          <p:nvPr/>
        </p:nvSpPr>
        <p:spPr bwMode="auto">
          <a:xfrm>
            <a:off x="4103688" y="252412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b</a:t>
            </a:r>
          </a:p>
        </p:txBody>
      </p:sp>
      <p:sp>
        <p:nvSpPr>
          <p:cNvPr id="276485" name="Rectangle 5"/>
          <p:cNvSpPr>
            <a:spLocks noChangeArrowheads="1"/>
          </p:cNvSpPr>
          <p:nvPr/>
        </p:nvSpPr>
        <p:spPr bwMode="auto">
          <a:xfrm>
            <a:off x="4645025"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6486" name="Rectangle 6"/>
          <p:cNvSpPr>
            <a:spLocks noChangeArrowheads="1"/>
          </p:cNvSpPr>
          <p:nvPr/>
        </p:nvSpPr>
        <p:spPr bwMode="auto">
          <a:xfrm>
            <a:off x="6067425" y="252412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c</a:t>
            </a:r>
          </a:p>
        </p:txBody>
      </p:sp>
      <p:sp>
        <p:nvSpPr>
          <p:cNvPr id="276487" name="Rectangle 7"/>
          <p:cNvSpPr>
            <a:spLocks noChangeArrowheads="1"/>
          </p:cNvSpPr>
          <p:nvPr/>
        </p:nvSpPr>
        <p:spPr bwMode="auto">
          <a:xfrm>
            <a:off x="6608763"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276489" name="Line 9"/>
          <p:cNvSpPr>
            <a:spLocks noChangeShapeType="1"/>
          </p:cNvSpPr>
          <p:nvPr/>
        </p:nvSpPr>
        <p:spPr bwMode="auto">
          <a:xfrm>
            <a:off x="1009650" y="2655888"/>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6490" name="Line 10"/>
          <p:cNvSpPr>
            <a:spLocks noChangeShapeType="1"/>
          </p:cNvSpPr>
          <p:nvPr/>
        </p:nvSpPr>
        <p:spPr bwMode="auto">
          <a:xfrm>
            <a:off x="2967038" y="2681288"/>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6491" name="Line 11"/>
          <p:cNvSpPr>
            <a:spLocks noChangeShapeType="1"/>
          </p:cNvSpPr>
          <p:nvPr/>
        </p:nvSpPr>
        <p:spPr bwMode="auto">
          <a:xfrm>
            <a:off x="4897438" y="2681288"/>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6492" name="Rectangle 12"/>
          <p:cNvSpPr>
            <a:spLocks noChangeArrowheads="1"/>
          </p:cNvSpPr>
          <p:nvPr/>
        </p:nvSpPr>
        <p:spPr bwMode="auto">
          <a:xfrm>
            <a:off x="5529263"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6493" name="Rectangle 13"/>
          <p:cNvSpPr>
            <a:spLocks noChangeArrowheads="1"/>
          </p:cNvSpPr>
          <p:nvPr/>
        </p:nvSpPr>
        <p:spPr bwMode="auto">
          <a:xfrm>
            <a:off x="3563938"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6494" name="Rectangle 14"/>
          <p:cNvSpPr>
            <a:spLocks noChangeArrowheads="1"/>
          </p:cNvSpPr>
          <p:nvPr/>
        </p:nvSpPr>
        <p:spPr bwMode="auto">
          <a:xfrm>
            <a:off x="1585913"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6495" name="Line 15"/>
          <p:cNvSpPr>
            <a:spLocks noChangeShapeType="1"/>
          </p:cNvSpPr>
          <p:nvPr/>
        </p:nvSpPr>
        <p:spPr bwMode="auto">
          <a:xfrm flipH="1">
            <a:off x="1116013" y="2811463"/>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6498" name="Arc 18"/>
          <p:cNvSpPr/>
          <p:nvPr/>
        </p:nvSpPr>
        <p:spPr bwMode="auto">
          <a:xfrm>
            <a:off x="1476375" y="2165350"/>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p>
        </p:txBody>
      </p:sp>
      <p:sp>
        <p:nvSpPr>
          <p:cNvPr id="276499" name="Text Box 19"/>
          <p:cNvSpPr txBox="1">
            <a:spLocks noChangeArrowheads="1"/>
          </p:cNvSpPr>
          <p:nvPr/>
        </p:nvSpPr>
        <p:spPr bwMode="auto">
          <a:xfrm>
            <a:off x="1116013" y="1804988"/>
            <a:ext cx="431800" cy="457200"/>
          </a:xfrm>
          <a:prstGeom prst="rect">
            <a:avLst/>
          </a:prstGeom>
          <a:noFill/>
          <a:ln w="9525">
            <a:noFill/>
            <a:miter lim="800000"/>
          </a:ln>
          <a:effectLst/>
        </p:spPr>
        <p:txBody>
          <a:bodyPr>
            <a:spAutoFit/>
          </a:bodyPr>
          <a:lstStyle/>
          <a:p>
            <a:pPr algn="l">
              <a:spcBef>
                <a:spcPct val="50000"/>
              </a:spcBef>
            </a:pPr>
            <a:r>
              <a:rPr lang="en-US" altLang="zh-CN"/>
              <a:t>p</a:t>
            </a:r>
          </a:p>
        </p:txBody>
      </p:sp>
      <p:sp>
        <p:nvSpPr>
          <p:cNvPr id="276502" name="Text Box 22"/>
          <p:cNvSpPr txBox="1">
            <a:spLocks noChangeArrowheads="1"/>
          </p:cNvSpPr>
          <p:nvPr/>
        </p:nvSpPr>
        <p:spPr bwMode="auto">
          <a:xfrm>
            <a:off x="1258888" y="3989388"/>
            <a:ext cx="4608512" cy="1384995"/>
          </a:xfrm>
          <a:prstGeom prst="rect">
            <a:avLst/>
          </a:prstGeom>
          <a:noFill/>
          <a:ln w="9525">
            <a:noFill/>
            <a:miter lim="800000"/>
          </a:ln>
          <a:effectLst/>
        </p:spPr>
        <p:txBody>
          <a:bodyPr>
            <a:spAutoFit/>
          </a:bodyPr>
          <a:lstStyle/>
          <a:p>
            <a:pPr algn="l">
              <a:lnSpc>
                <a:spcPts val="2400"/>
              </a:lnSpc>
              <a:spcBef>
                <a:spcPct val="50000"/>
              </a:spcBef>
            </a:pPr>
            <a:r>
              <a:rPr lang="zh-CN" altLang="en-US" dirty="0">
                <a:ea typeface="楷体" panose="02010609060101010101" pitchFamily="49" charset="-122"/>
                <a:cs typeface="Times New Roman" panose="02020603050405020304" pitchFamily="18" charset="0"/>
              </a:rPr>
              <a:t>操作语句：</a:t>
            </a:r>
          </a:p>
          <a:p>
            <a:pPr algn="l">
              <a:lnSpc>
                <a:spcPts val="2400"/>
              </a:lnSpc>
              <a:spcBef>
                <a:spcPct val="50000"/>
              </a:spcBef>
            </a:pPr>
            <a:r>
              <a:rPr lang="zh-CN" altLang="en-US" dirty="0">
                <a:ea typeface="楷体" panose="02010609060101010101" pitchFamily="49" charset="-122"/>
                <a:cs typeface="Times New Roman" panose="02020603050405020304" pitchFamily="18" charset="0"/>
                <a:sym typeface="Wingdings 2" pitchFamily="18" charset="2"/>
              </a:rPr>
              <a:t></a:t>
            </a:r>
            <a:r>
              <a:rPr lang="zh-CN" altLang="en-US" sz="2000" dirty="0">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p</a:t>
            </a:r>
            <a:r>
              <a:rPr lang="en-US" altLang="zh-CN" sz="2000" dirty="0">
                <a:latin typeface="+mn-ea"/>
                <a:ea typeface="+mn-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&gt;next</a:t>
            </a:r>
            <a:r>
              <a:rPr lang="en-US" altLang="zh-CN" sz="2000" dirty="0">
                <a:latin typeface="+mn-ea"/>
                <a:ea typeface="+mn-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&gt;next</a:t>
            </a:r>
            <a:r>
              <a:rPr lang="en-US" altLang="zh-CN" sz="2000" dirty="0">
                <a:latin typeface="+mj-ea"/>
                <a:ea typeface="+mj-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a:t>
            </a:r>
            <a:r>
              <a:rPr lang="en-US" altLang="zh-CN" sz="2000" dirty="0" smtClean="0">
                <a:ea typeface="楷体" panose="02010609060101010101" pitchFamily="49" charset="-122"/>
                <a:cs typeface="Times New Roman" panose="02020603050405020304" pitchFamily="18" charset="0"/>
              </a:rPr>
              <a:t>prior = p</a:t>
            </a:r>
            <a:endParaRPr lang="en-US" altLang="zh-CN" sz="2000" dirty="0">
              <a:ea typeface="楷体" panose="02010609060101010101" pitchFamily="49" charset="-122"/>
              <a:cs typeface="Times New Roman" panose="02020603050405020304" pitchFamily="18" charset="0"/>
            </a:endParaRPr>
          </a:p>
          <a:p>
            <a:pPr algn="l">
              <a:lnSpc>
                <a:spcPts val="2400"/>
              </a:lnSpc>
              <a:spcBef>
                <a:spcPct val="50000"/>
              </a:spcBef>
            </a:pPr>
            <a:r>
              <a:rPr lang="en-US" altLang="zh-CN" dirty="0">
                <a:ea typeface="楷体" panose="02010609060101010101" pitchFamily="49" charset="-122"/>
                <a:cs typeface="Times New Roman" panose="02020603050405020304" pitchFamily="18" charset="0"/>
                <a:sym typeface="Wingdings 2" pitchFamily="18" charset="2"/>
              </a:rPr>
              <a:t></a:t>
            </a:r>
            <a:r>
              <a:rPr lang="en-US" altLang="zh-CN" sz="2000" dirty="0">
                <a:ea typeface="楷体" panose="02010609060101010101" pitchFamily="49" charset="-122"/>
                <a:cs typeface="Times New Roman" panose="02020603050405020304" pitchFamily="18" charset="0"/>
              </a:rPr>
              <a:t> p</a:t>
            </a:r>
            <a:r>
              <a:rPr lang="en-US" altLang="zh-CN" sz="2000" dirty="0">
                <a:latin typeface="+mn-ea"/>
                <a:ea typeface="+mn-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a:t>
            </a:r>
            <a:r>
              <a:rPr lang="en-US" altLang="zh-CN" sz="2000" dirty="0" smtClean="0">
                <a:ea typeface="楷体" panose="02010609060101010101" pitchFamily="49" charset="-122"/>
                <a:cs typeface="Times New Roman" panose="02020603050405020304" pitchFamily="18" charset="0"/>
              </a:rPr>
              <a:t>next = p</a:t>
            </a:r>
            <a:r>
              <a:rPr lang="en-US" altLang="zh-CN" sz="2000" dirty="0" smtClean="0">
                <a:latin typeface="+mj-ea"/>
                <a:ea typeface="+mj-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&gt;next</a:t>
            </a:r>
            <a:r>
              <a:rPr lang="en-US" altLang="zh-CN" sz="2000" dirty="0">
                <a:latin typeface="+mj-ea"/>
                <a:ea typeface="+mj-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&gt;next</a:t>
            </a:r>
          </a:p>
        </p:txBody>
      </p:sp>
      <p:sp>
        <p:nvSpPr>
          <p:cNvPr id="276518" name="Text Box 38"/>
          <p:cNvSpPr txBox="1">
            <a:spLocks noChangeArrowheads="1"/>
          </p:cNvSpPr>
          <p:nvPr/>
        </p:nvSpPr>
        <p:spPr bwMode="auto">
          <a:xfrm>
            <a:off x="323850" y="2452688"/>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276519" name="Line 39"/>
          <p:cNvSpPr>
            <a:spLocks noChangeShapeType="1"/>
          </p:cNvSpPr>
          <p:nvPr/>
        </p:nvSpPr>
        <p:spPr bwMode="auto">
          <a:xfrm flipH="1">
            <a:off x="3132138" y="2811463"/>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6520" name="Line 40"/>
          <p:cNvSpPr>
            <a:spLocks noChangeShapeType="1"/>
          </p:cNvSpPr>
          <p:nvPr/>
        </p:nvSpPr>
        <p:spPr bwMode="auto">
          <a:xfrm flipH="1">
            <a:off x="5194300" y="2811463"/>
            <a:ext cx="576263" cy="0"/>
          </a:xfrm>
          <a:prstGeom prst="line">
            <a:avLst/>
          </a:prstGeom>
          <a:noFill/>
          <a:ln w="38100">
            <a:solidFill>
              <a:schemeClr val="tx1"/>
            </a:solidFill>
            <a:miter lim="800000"/>
            <a:tailEnd type="triangle" w="med" len="med"/>
          </a:ln>
          <a:effectLst/>
        </p:spPr>
        <p:txBody>
          <a:bodyPr wrap="none"/>
          <a:lstStyle/>
          <a:p>
            <a:endParaRPr lang="zh-CN" altLang="en-US"/>
          </a:p>
        </p:txBody>
      </p:sp>
      <p:grpSp>
        <p:nvGrpSpPr>
          <p:cNvPr id="276534" name="Group 54"/>
          <p:cNvGrpSpPr/>
          <p:nvPr/>
        </p:nvGrpSpPr>
        <p:grpSpPr bwMode="auto">
          <a:xfrm>
            <a:off x="2555875" y="2763838"/>
            <a:ext cx="3246438" cy="1106487"/>
            <a:chOff x="1610" y="1741"/>
            <a:chExt cx="2045" cy="697"/>
          </a:xfrm>
        </p:grpSpPr>
        <p:sp>
          <p:nvSpPr>
            <p:cNvPr id="276509" name="Text Box 29"/>
            <p:cNvSpPr txBox="1">
              <a:spLocks noChangeArrowheads="1"/>
            </p:cNvSpPr>
            <p:nvPr/>
          </p:nvSpPr>
          <p:spPr bwMode="auto">
            <a:xfrm>
              <a:off x="2426" y="2150"/>
              <a:ext cx="272" cy="288"/>
            </a:xfrm>
            <a:prstGeom prst="rect">
              <a:avLst/>
            </a:prstGeom>
            <a:noFill/>
            <a:ln w="9525">
              <a:noFill/>
              <a:miter lim="800000"/>
            </a:ln>
            <a:effectLst/>
          </p:spPr>
          <p:txBody>
            <a:bodyPr>
              <a:spAutoFit/>
            </a:bodyPr>
            <a:lstStyle/>
            <a:p>
              <a:pPr algn="l">
                <a:spcBef>
                  <a:spcPct val="50000"/>
                </a:spcBef>
              </a:pPr>
              <a:r>
                <a:rPr lang="en-US" altLang="zh-CN">
                  <a:latin typeface="宋体" panose="02010600030101010101" pitchFamily="2" charset="-122"/>
                  <a:ea typeface="宋体" panose="02010600030101010101" pitchFamily="2" charset="-122"/>
                  <a:sym typeface="Wingdings 2" pitchFamily="18" charset="2"/>
                </a:rPr>
                <a:t></a:t>
              </a:r>
            </a:p>
          </p:txBody>
        </p:sp>
        <p:sp>
          <p:nvSpPr>
            <p:cNvPr id="276525" name="Line 45"/>
            <p:cNvSpPr>
              <a:spLocks noChangeShapeType="1"/>
            </p:cNvSpPr>
            <p:nvPr/>
          </p:nvSpPr>
          <p:spPr bwMode="auto">
            <a:xfrm>
              <a:off x="3651" y="1741"/>
              <a:ext cx="0" cy="363"/>
            </a:xfrm>
            <a:prstGeom prst="line">
              <a:avLst/>
            </a:prstGeom>
            <a:noFill/>
            <a:ln w="38100">
              <a:solidFill>
                <a:srgbClr val="FF00FF"/>
              </a:solidFill>
              <a:round/>
            </a:ln>
            <a:effectLst/>
          </p:spPr>
          <p:txBody>
            <a:bodyPr wrap="none"/>
            <a:lstStyle/>
            <a:p>
              <a:endParaRPr lang="zh-CN" altLang="en-US"/>
            </a:p>
          </p:txBody>
        </p:sp>
        <p:sp>
          <p:nvSpPr>
            <p:cNvPr id="276526" name="Line 46"/>
            <p:cNvSpPr>
              <a:spLocks noChangeShapeType="1"/>
            </p:cNvSpPr>
            <p:nvPr/>
          </p:nvSpPr>
          <p:spPr bwMode="auto">
            <a:xfrm flipV="1">
              <a:off x="1615" y="2104"/>
              <a:ext cx="2040" cy="0"/>
            </a:xfrm>
            <a:prstGeom prst="line">
              <a:avLst/>
            </a:prstGeom>
            <a:noFill/>
            <a:ln w="38100">
              <a:solidFill>
                <a:srgbClr val="FF00FF"/>
              </a:solidFill>
              <a:round/>
            </a:ln>
            <a:effectLst/>
          </p:spPr>
          <p:txBody>
            <a:bodyPr wrap="none"/>
            <a:lstStyle/>
            <a:p>
              <a:endParaRPr lang="zh-CN" altLang="en-US"/>
            </a:p>
          </p:txBody>
        </p:sp>
        <p:sp>
          <p:nvSpPr>
            <p:cNvPr id="276527" name="Line 47"/>
            <p:cNvSpPr>
              <a:spLocks noChangeShapeType="1"/>
            </p:cNvSpPr>
            <p:nvPr/>
          </p:nvSpPr>
          <p:spPr bwMode="auto">
            <a:xfrm flipV="1">
              <a:off x="1610" y="1832"/>
              <a:ext cx="0" cy="272"/>
            </a:xfrm>
            <a:prstGeom prst="line">
              <a:avLst/>
            </a:prstGeom>
            <a:noFill/>
            <a:ln w="38100">
              <a:solidFill>
                <a:srgbClr val="FF00FF"/>
              </a:solidFill>
              <a:round/>
              <a:tailEnd type="triangle" w="med" len="med"/>
            </a:ln>
            <a:effectLst/>
          </p:spPr>
          <p:txBody>
            <a:bodyPr wrap="none"/>
            <a:lstStyle/>
            <a:p>
              <a:endParaRPr lang="zh-CN" altLang="en-US"/>
            </a:p>
          </p:txBody>
        </p:sp>
      </p:grpSp>
      <p:grpSp>
        <p:nvGrpSpPr>
          <p:cNvPr id="276535" name="Group 55"/>
          <p:cNvGrpSpPr/>
          <p:nvPr/>
        </p:nvGrpSpPr>
        <p:grpSpPr bwMode="auto">
          <a:xfrm>
            <a:off x="2843213" y="1684338"/>
            <a:ext cx="3241675" cy="1008062"/>
            <a:chOff x="1791" y="1061"/>
            <a:chExt cx="2042" cy="635"/>
          </a:xfrm>
        </p:grpSpPr>
        <p:sp>
          <p:nvSpPr>
            <p:cNvPr id="276522" name="Line 42"/>
            <p:cNvSpPr>
              <a:spLocks noChangeShapeType="1"/>
            </p:cNvSpPr>
            <p:nvPr/>
          </p:nvSpPr>
          <p:spPr bwMode="auto">
            <a:xfrm flipV="1">
              <a:off x="1791" y="1333"/>
              <a:ext cx="0" cy="363"/>
            </a:xfrm>
            <a:prstGeom prst="line">
              <a:avLst/>
            </a:prstGeom>
            <a:noFill/>
            <a:ln w="38100">
              <a:solidFill>
                <a:srgbClr val="FF00FF"/>
              </a:solidFill>
              <a:round/>
            </a:ln>
            <a:effectLst/>
          </p:spPr>
          <p:txBody>
            <a:bodyPr wrap="none"/>
            <a:lstStyle/>
            <a:p>
              <a:endParaRPr lang="zh-CN" altLang="en-US"/>
            </a:p>
          </p:txBody>
        </p:sp>
        <p:sp>
          <p:nvSpPr>
            <p:cNvPr id="276523" name="Line 43"/>
            <p:cNvSpPr>
              <a:spLocks noChangeShapeType="1"/>
            </p:cNvSpPr>
            <p:nvPr/>
          </p:nvSpPr>
          <p:spPr bwMode="auto">
            <a:xfrm>
              <a:off x="1791" y="1333"/>
              <a:ext cx="2042" cy="0"/>
            </a:xfrm>
            <a:prstGeom prst="line">
              <a:avLst/>
            </a:prstGeom>
            <a:noFill/>
            <a:ln w="38100">
              <a:solidFill>
                <a:srgbClr val="FF00FF"/>
              </a:solidFill>
              <a:round/>
            </a:ln>
            <a:effectLst/>
          </p:spPr>
          <p:txBody>
            <a:bodyPr wrap="none"/>
            <a:lstStyle/>
            <a:p>
              <a:endParaRPr lang="zh-CN" altLang="en-US"/>
            </a:p>
          </p:txBody>
        </p:sp>
        <p:sp>
          <p:nvSpPr>
            <p:cNvPr id="276524" name="Line 44"/>
            <p:cNvSpPr>
              <a:spLocks noChangeShapeType="1"/>
            </p:cNvSpPr>
            <p:nvPr/>
          </p:nvSpPr>
          <p:spPr bwMode="auto">
            <a:xfrm>
              <a:off x="3833" y="1333"/>
              <a:ext cx="0" cy="249"/>
            </a:xfrm>
            <a:prstGeom prst="line">
              <a:avLst/>
            </a:prstGeom>
            <a:noFill/>
            <a:ln w="38100">
              <a:solidFill>
                <a:srgbClr val="FF00FF"/>
              </a:solidFill>
              <a:round/>
              <a:tailEnd type="triangle" w="med" len="med"/>
            </a:ln>
            <a:effectLst/>
          </p:spPr>
          <p:txBody>
            <a:bodyPr wrap="none"/>
            <a:lstStyle/>
            <a:p>
              <a:endParaRPr lang="zh-CN" altLang="en-US"/>
            </a:p>
          </p:txBody>
        </p:sp>
        <p:sp>
          <p:nvSpPr>
            <p:cNvPr id="276528" name="Text Box 48"/>
            <p:cNvSpPr txBox="1">
              <a:spLocks noChangeArrowheads="1"/>
            </p:cNvSpPr>
            <p:nvPr/>
          </p:nvSpPr>
          <p:spPr bwMode="auto">
            <a:xfrm>
              <a:off x="2381" y="1061"/>
              <a:ext cx="272" cy="288"/>
            </a:xfrm>
            <a:prstGeom prst="rect">
              <a:avLst/>
            </a:prstGeom>
            <a:noFill/>
            <a:ln w="9525">
              <a:noFill/>
              <a:miter lim="800000"/>
            </a:ln>
            <a:effectLst/>
          </p:spPr>
          <p:txBody>
            <a:bodyPr>
              <a:spAutoFit/>
            </a:bodyPr>
            <a:lstStyle/>
            <a:p>
              <a:pPr algn="l">
                <a:spcBef>
                  <a:spcPct val="50000"/>
                </a:spcBef>
              </a:pPr>
              <a:r>
                <a:rPr lang="en-US" altLang="zh-CN">
                  <a:latin typeface="宋体" panose="02010600030101010101" pitchFamily="2" charset="-122"/>
                  <a:ea typeface="宋体" panose="02010600030101010101" pitchFamily="2" charset="-122"/>
                  <a:sym typeface="Wingdings 2" pitchFamily="18" charset="2"/>
                </a:rPr>
                <a:t></a:t>
              </a:r>
            </a:p>
          </p:txBody>
        </p:sp>
      </p:grpSp>
      <p:sp>
        <p:nvSpPr>
          <p:cNvPr id="276531" name="Text Box 51"/>
          <p:cNvSpPr txBox="1">
            <a:spLocks noChangeArrowheads="1"/>
          </p:cNvSpPr>
          <p:nvPr/>
        </p:nvSpPr>
        <p:spPr bwMode="auto">
          <a:xfrm>
            <a:off x="611188" y="1036638"/>
            <a:ext cx="4968875" cy="457200"/>
          </a:xfrm>
          <a:prstGeom prst="rect">
            <a:avLst/>
          </a:prstGeom>
          <a:noFill/>
          <a:ln w="9525">
            <a:noFill/>
            <a:miter lim="800000"/>
          </a:ln>
          <a:effectLst/>
        </p:spPr>
        <p:txBody>
          <a:bodyPr>
            <a:spAutoFit/>
          </a:bodyPr>
          <a:lstStyle/>
          <a:p>
            <a:pPr algn="l">
              <a:spcBef>
                <a:spcPct val="50000"/>
              </a:spcBef>
            </a:pPr>
            <a:r>
              <a:rPr lang="zh-CN" altLang="en-US" dirty="0" smtClean="0">
                <a:ea typeface="楷体" panose="02010609060101010101" pitchFamily="49" charset="-122"/>
                <a:cs typeface="Times New Roman" panose="02020603050405020304" pitchFamily="18" charset="0"/>
              </a:rPr>
              <a:t>删除</a:t>
            </a:r>
            <a:r>
              <a:rPr lang="zh-CN" altLang="en-US">
                <a:ea typeface="楷体" panose="02010609060101010101" pitchFamily="49" charset="-122"/>
                <a:cs typeface="Times New Roman" panose="02020603050405020304" pitchFamily="18" charset="0"/>
              </a:rPr>
              <a:t>*</a:t>
            </a:r>
            <a:r>
              <a:rPr lang="en-US" altLang="zh-CN" smtClean="0">
                <a:ea typeface="楷体" panose="02010609060101010101" pitchFamily="49" charset="-122"/>
                <a:cs typeface="Times New Roman" panose="02020603050405020304" pitchFamily="18" charset="0"/>
              </a:rPr>
              <a:t>p</a:t>
            </a:r>
            <a:r>
              <a:rPr lang="zh-CN" altLang="en-US" smtClean="0">
                <a:ea typeface="楷体" panose="02010609060101010101" pitchFamily="49" charset="-122"/>
                <a:cs typeface="Times New Roman" panose="02020603050405020304" pitchFamily="18" charset="0"/>
              </a:rPr>
              <a:t>结点之后</a:t>
            </a:r>
            <a:r>
              <a:rPr lang="zh-CN" altLang="en-US" dirty="0">
                <a:ea typeface="楷体" panose="02010609060101010101" pitchFamily="49" charset="-122"/>
                <a:cs typeface="Times New Roman" panose="02020603050405020304" pitchFamily="18" charset="0"/>
              </a:rPr>
              <a:t>的</a:t>
            </a:r>
            <a:r>
              <a:rPr lang="zh-CN" altLang="en-US">
                <a:ea typeface="楷体" panose="02010609060101010101" pitchFamily="49" charset="-122"/>
                <a:cs typeface="Times New Roman" panose="02020603050405020304" pitchFamily="18" charset="0"/>
              </a:rPr>
              <a:t>一</a:t>
            </a:r>
            <a:r>
              <a:rPr lang="zh-CN" altLang="en-US" smtClean="0">
                <a:ea typeface="楷体" panose="02010609060101010101" pitchFamily="49" charset="-122"/>
                <a:cs typeface="Times New Roman" panose="02020603050405020304" pitchFamily="18" charset="0"/>
              </a:rPr>
              <a:t>个结点</a:t>
            </a:r>
            <a:endParaRPr lang="zh-CN" altLang="en-US" dirty="0">
              <a:ea typeface="楷体" panose="02010609060101010101" pitchFamily="49" charset="-122"/>
              <a:cs typeface="Times New Roman" panose="02020603050405020304" pitchFamily="18" charset="0"/>
            </a:endParaRPr>
          </a:p>
        </p:txBody>
      </p:sp>
      <p:sp>
        <p:nvSpPr>
          <p:cNvPr id="276532" name="Text Box 52"/>
          <p:cNvSpPr txBox="1">
            <a:spLocks noChangeArrowheads="1"/>
          </p:cNvSpPr>
          <p:nvPr/>
        </p:nvSpPr>
        <p:spPr bwMode="auto">
          <a:xfrm>
            <a:off x="395289" y="260350"/>
            <a:ext cx="3748084" cy="587441"/>
          </a:xfrm>
          <a:prstGeom prst="rect">
            <a:avLst/>
          </a:prstGeom>
          <a:solidFill>
            <a:srgbClr val="6600CC"/>
          </a:solidFill>
          <a:ln w="28575" algn="ctr">
            <a:noFill/>
            <a:miter lim="800000"/>
          </a:ln>
          <a:effectLst/>
        </p:spPr>
        <p:txBody>
          <a:bodyPr wrap="square" lIns="162000" tIns="108000" rIns="162000" bIns="108000">
            <a:spAutoFit/>
          </a:bodyPr>
          <a:lstStyle/>
          <a:p>
            <a:r>
              <a:rPr lang="zh-CN" altLang="en-US" dirty="0">
                <a:solidFill>
                  <a:schemeClr val="bg1"/>
                </a:solidFill>
                <a:latin typeface="楷体" panose="02010609060101010101" pitchFamily="49" charset="-122"/>
                <a:ea typeface="楷体" panose="02010609060101010101" pitchFamily="49" charset="-122"/>
              </a:rPr>
              <a:t>双</a:t>
            </a:r>
            <a:r>
              <a:rPr lang="zh-CN" altLang="en-US">
                <a:solidFill>
                  <a:schemeClr val="bg1"/>
                </a:solidFill>
                <a:latin typeface="楷体" panose="02010609060101010101" pitchFamily="49" charset="-122"/>
                <a:ea typeface="楷体" panose="02010609060101010101" pitchFamily="49" charset="-122"/>
              </a:rPr>
              <a:t>链表</a:t>
            </a:r>
            <a:r>
              <a:rPr lang="zh-CN" altLang="en-US" smtClean="0">
                <a:solidFill>
                  <a:schemeClr val="bg1"/>
                </a:solidFill>
                <a:latin typeface="楷体" panose="02010609060101010101" pitchFamily="49" charset="-122"/>
                <a:ea typeface="楷体" panose="02010609060101010101" pitchFamily="49" charset="-122"/>
              </a:rPr>
              <a:t>删除结点的</a:t>
            </a:r>
            <a:r>
              <a:rPr lang="zh-CN" altLang="en-US" dirty="0" smtClean="0">
                <a:solidFill>
                  <a:schemeClr val="bg1"/>
                </a:solidFill>
                <a:latin typeface="楷体" panose="02010609060101010101" pitchFamily="49" charset="-122"/>
                <a:ea typeface="楷体" panose="02010609060101010101" pitchFamily="49" charset="-122"/>
              </a:rPr>
              <a:t>演示</a:t>
            </a:r>
            <a:endParaRPr lang="zh-CN" altLang="en-US" dirty="0">
              <a:latin typeface="楷体" panose="02010609060101010101" pitchFamily="49" charset="-122"/>
              <a:ea typeface="楷体" panose="02010609060101010101" pitchFamily="49" charset="-122"/>
            </a:endParaRPr>
          </a:p>
        </p:txBody>
      </p:sp>
      <p:sp>
        <p:nvSpPr>
          <p:cNvPr id="276533" name="Text Box 53"/>
          <p:cNvSpPr txBox="1">
            <a:spLocks noChangeArrowheads="1"/>
          </p:cNvSpPr>
          <p:nvPr/>
        </p:nvSpPr>
        <p:spPr bwMode="auto">
          <a:xfrm>
            <a:off x="5867400" y="4797425"/>
            <a:ext cx="2087563" cy="457200"/>
          </a:xfrm>
          <a:prstGeom prst="rect">
            <a:avLst/>
          </a:prstGeom>
          <a:noFill/>
          <a:ln w="38100" algn="ctr">
            <a:noFill/>
            <a:miter lim="800000"/>
          </a:ln>
          <a:effectLst/>
        </p:spPr>
        <p:txBody>
          <a:bodyPr>
            <a:spAutoFit/>
          </a:bodyPr>
          <a:lstStyle/>
          <a:p>
            <a:pPr>
              <a:spcBef>
                <a:spcPct val="50000"/>
              </a:spcBef>
            </a:pPr>
            <a:r>
              <a:rPr lang="zh-CN" altLang="en-US" dirty="0">
                <a:solidFill>
                  <a:srgbClr val="FF00FF"/>
                </a:solidFill>
                <a:latin typeface="黑体" panose="02010609060101010101" pitchFamily="49" charset="-122"/>
                <a:ea typeface="黑体" panose="02010609060101010101" pitchFamily="49" charset="-122"/>
              </a:rPr>
              <a:t>删除完毕</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101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76520"/>
                                        </p:tgtEl>
                                      </p:cBhvr>
                                    </p:animEffect>
                                    <p:set>
                                      <p:cBhvr>
                                        <p:cTn id="7" dur="1" fill="hold">
                                          <p:stCondLst>
                                            <p:cond delay="499"/>
                                          </p:stCondLst>
                                        </p:cTn>
                                        <p:tgtEl>
                                          <p:spTgt spid="276520"/>
                                        </p:tgtEl>
                                        <p:attrNameLst>
                                          <p:attrName>style.visibility</p:attrName>
                                        </p:attrNameLst>
                                      </p:cBhvr>
                                      <p:to>
                                        <p:strVal val="hidden"/>
                                      </p:to>
                                    </p:se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76534"/>
                                        </p:tgtEl>
                                        <p:attrNameLst>
                                          <p:attrName>style.visibility</p:attrName>
                                        </p:attrNameLst>
                                      </p:cBhvr>
                                      <p:to>
                                        <p:strVal val="visible"/>
                                      </p:to>
                                    </p:set>
                                    <p:animEffect transition="in" filter="wipe(right)">
                                      <p:cBhvr>
                                        <p:cTn id="11" dur="500"/>
                                        <p:tgtEl>
                                          <p:spTgt spid="2765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0" nodeType="clickEffect">
                                  <p:stCondLst>
                                    <p:cond delay="0"/>
                                  </p:stCondLst>
                                  <p:childTnLst>
                                    <p:animEffect transition="out" filter="wipe(down)">
                                      <p:cBhvr>
                                        <p:cTn id="15" dur="500"/>
                                        <p:tgtEl>
                                          <p:spTgt spid="276490"/>
                                        </p:tgtEl>
                                      </p:cBhvr>
                                    </p:animEffect>
                                    <p:set>
                                      <p:cBhvr>
                                        <p:cTn id="16" dur="1" fill="hold">
                                          <p:stCondLst>
                                            <p:cond delay="499"/>
                                          </p:stCondLst>
                                        </p:cTn>
                                        <p:tgtEl>
                                          <p:spTgt spid="276490"/>
                                        </p:tgtEl>
                                        <p:attrNameLst>
                                          <p:attrName>style.visibility</p:attrName>
                                        </p:attrNameLst>
                                      </p:cBhvr>
                                      <p:to>
                                        <p:strVal val="hidden"/>
                                      </p:to>
                                    </p:se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76535"/>
                                        </p:tgtEl>
                                        <p:attrNameLst>
                                          <p:attrName>style.visibility</p:attrName>
                                        </p:attrNameLst>
                                      </p:cBhvr>
                                      <p:to>
                                        <p:strVal val="visible"/>
                                      </p:to>
                                    </p:set>
                                    <p:animEffect transition="in" filter="wipe(left)">
                                      <p:cBhvr>
                                        <p:cTn id="20" dur="500"/>
                                        <p:tgtEl>
                                          <p:spTgt spid="27653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6533"/>
                                        </p:tgtEl>
                                        <p:attrNameLst>
                                          <p:attrName>style.visibility</p:attrName>
                                        </p:attrNameLst>
                                      </p:cBhvr>
                                      <p:to>
                                        <p:strVal val="visible"/>
                                      </p:to>
                                    </p:set>
                                    <p:animEffect transition="in" filter="wipe(left)">
                                      <p:cBhvr>
                                        <p:cTn id="25" dur="500"/>
                                        <p:tgtEl>
                                          <p:spTgt spid="27653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76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0" grpId="0" bldLvl="0" animBg="1"/>
      <p:bldP spid="276502" grpId="0"/>
      <p:bldP spid="276520" grpId="0" bldLvl="0" animBg="1"/>
      <p:bldP spid="276533"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395288" y="1484313"/>
            <a:ext cx="8424862" cy="849528"/>
          </a:xfrm>
          <a:prstGeom prst="rect">
            <a:avLst/>
          </a:prstGeom>
          <a:noFill/>
          <a:ln w="9525">
            <a:noFill/>
            <a:miter lim="800000"/>
          </a:ln>
          <a:effectLst/>
        </p:spPr>
        <p:txBody>
          <a:bodyPr>
            <a:spAutoFit/>
          </a:bodyPr>
          <a:lstStyle/>
          <a:p>
            <a:pPr algn="l">
              <a:lnSpc>
                <a:spcPct val="130000"/>
              </a:lnSpc>
            </a:pPr>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整体建立</a:t>
            </a:r>
            <a:r>
              <a:rPr lang="zh-CN" altLang="en-US" dirty="0">
                <a:ea typeface="楷体" panose="02010609060101010101" pitchFamily="49" charset="-122"/>
                <a:cs typeface="Times New Roman" panose="02020603050405020304" pitchFamily="18" charset="0"/>
              </a:rPr>
              <a:t>双链表也有两种</a:t>
            </a:r>
            <a:r>
              <a:rPr lang="zh-CN" altLang="en-US" dirty="0" smtClean="0">
                <a:ea typeface="楷体" panose="02010609060101010101" pitchFamily="49" charset="-122"/>
                <a:cs typeface="Times New Roman" panose="02020603050405020304" pitchFamily="18" charset="0"/>
              </a:rPr>
              <a:t>方法：头</a:t>
            </a:r>
            <a:r>
              <a:rPr lang="zh-CN" altLang="en-US" dirty="0">
                <a:ea typeface="楷体" panose="02010609060101010101" pitchFamily="49" charset="-122"/>
                <a:cs typeface="Times New Roman" panose="02020603050405020304" pitchFamily="18" charset="0"/>
              </a:rPr>
              <a:t>插</a:t>
            </a:r>
            <a:r>
              <a:rPr lang="zh-CN" altLang="en-US" dirty="0" smtClean="0">
                <a:ea typeface="楷体" panose="02010609060101010101" pitchFamily="49" charset="-122"/>
                <a:cs typeface="Times New Roman" panose="02020603050405020304" pitchFamily="18" charset="0"/>
              </a:rPr>
              <a:t>法和尾插法。与单</a:t>
            </a:r>
            <a:r>
              <a:rPr lang="zh-CN" altLang="en-US" dirty="0">
                <a:ea typeface="楷体" panose="02010609060101010101" pitchFamily="49" charset="-122"/>
                <a:cs typeface="Times New Roman" panose="02020603050405020304" pitchFamily="18" charset="0"/>
              </a:rPr>
              <a:t>链表</a:t>
            </a:r>
            <a:r>
              <a:rPr lang="zh-CN" altLang="en-US" dirty="0" smtClean="0">
                <a:ea typeface="楷体" panose="02010609060101010101" pitchFamily="49" charset="-122"/>
                <a:cs typeface="Times New Roman" panose="02020603050405020304" pitchFamily="18" charset="0"/>
              </a:rPr>
              <a:t>的建表算法相似。</a:t>
            </a:r>
            <a:endParaRPr lang="zh-CN" altLang="en-US" dirty="0">
              <a:ea typeface="楷体" panose="02010609060101010101" pitchFamily="49" charset="-122"/>
              <a:cs typeface="Times New Roman" panose="02020603050405020304" pitchFamily="18" charset="0"/>
            </a:endParaRPr>
          </a:p>
        </p:txBody>
      </p:sp>
      <p:sp>
        <p:nvSpPr>
          <p:cNvPr id="52228" name="Text Box 4"/>
          <p:cNvSpPr txBox="1">
            <a:spLocks noChangeArrowheads="1"/>
          </p:cNvSpPr>
          <p:nvPr/>
        </p:nvSpPr>
        <p:spPr bwMode="auto">
          <a:xfrm>
            <a:off x="468312" y="620713"/>
            <a:ext cx="3032117"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r>
              <a:rPr lang="en-US" altLang="zh-CN"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2</a:t>
            </a:r>
            <a:r>
              <a:rPr lang="zh-CN" altLang="en-US"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建立</a:t>
            </a: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双链表</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102</a:t>
            </a:fld>
            <a:endParaRPr lang="en-US" altLang="zh-CN"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573089" y="1000108"/>
            <a:ext cx="7928001" cy="440120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path path="circle">
              <a:fillToRect l="100000" t="100000"/>
            </a:path>
            <a:tileRect r="-100000" b="-100000"/>
          </a:gradFill>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CreateListF</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p>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&gt;prior=L-&gt;next=NULL;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前后指针域置为</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NULL</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循环建立</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s-&gt;data=a[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s-&gt;next=L-&gt;next;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将*</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插入</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到头结点之后</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(L-&gt;next!=NULL)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若</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存在</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数据结点，修改前驱指针</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&gt;next-&gt;prior=s;</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L-&gt;next=s;</a:t>
            </a:r>
          </a:p>
          <a:p>
            <a:pPr algn="l">
              <a:spcBef>
                <a:spcPts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s-&gt;prior=L;</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3" name="TextBox 2"/>
          <p:cNvSpPr txBox="1"/>
          <p:nvPr/>
        </p:nvSpPr>
        <p:spPr>
          <a:xfrm>
            <a:off x="285720" y="97673"/>
            <a:ext cx="8429684" cy="830997"/>
          </a:xfrm>
          <a:prstGeom prst="rect">
            <a:avLst/>
          </a:prstGeom>
          <a:noFill/>
        </p:spPr>
        <p:txBody>
          <a:bodyPr wrap="square" rtlCol="0">
            <a:spAutoFit/>
          </a:bodyPr>
          <a:lstStyle/>
          <a:p>
            <a:pPr algn="l"/>
            <a:r>
              <a:rPr lang="zh-CN" altLang="en-US" dirty="0" smtClean="0">
                <a:ea typeface="楷体" panose="02010609060101010101" pitchFamily="49" charset="-122"/>
                <a:cs typeface="Times New Roman" panose="02020603050405020304" pitchFamily="18" charset="0"/>
              </a:rPr>
              <a:t>        </a:t>
            </a:r>
            <a:r>
              <a:rPr lang="zh-CN" altLang="en-US" dirty="0" smtClean="0">
                <a:solidFill>
                  <a:srgbClr val="FF0000"/>
                </a:solidFill>
                <a:ea typeface="楷体" panose="02010609060101010101" pitchFamily="49" charset="-122"/>
                <a:cs typeface="Times New Roman" panose="02020603050405020304" pitchFamily="18" charset="0"/>
              </a:rPr>
              <a:t>头插法</a:t>
            </a:r>
            <a:r>
              <a:rPr lang="zh-CN" altLang="en-US" dirty="0" smtClean="0">
                <a:ea typeface="楷体" panose="02010609060101010101" pitchFamily="49" charset="-122"/>
                <a:cs typeface="Times New Roman" panose="02020603050405020304" pitchFamily="18" charset="0"/>
              </a:rPr>
              <a:t>建立双链表：由含有</a:t>
            </a:r>
            <a:r>
              <a:rPr lang="en-US" altLang="zh-CN" i="1" dirty="0" smtClean="0">
                <a:ea typeface="楷体" panose="02010609060101010101" pitchFamily="49" charset="-122"/>
                <a:cs typeface="Times New Roman" panose="02020603050405020304" pitchFamily="18" charset="0"/>
              </a:rPr>
              <a:t>n</a:t>
            </a:r>
            <a:r>
              <a:rPr lang="zh-CN" altLang="en-US" dirty="0" smtClean="0">
                <a:ea typeface="楷体" panose="02010609060101010101" pitchFamily="49" charset="-122"/>
                <a:cs typeface="Times New Roman" panose="02020603050405020304" pitchFamily="18" charset="0"/>
              </a:rPr>
              <a:t>个元素的数组</a:t>
            </a:r>
            <a:r>
              <a:rPr lang="en-US" altLang="zh-CN" i="1" dirty="0" smtClean="0">
                <a:ea typeface="楷体" panose="02010609060101010101" pitchFamily="49" charset="-122"/>
                <a:cs typeface="Times New Roman" panose="02020603050405020304" pitchFamily="18" charset="0"/>
              </a:rPr>
              <a:t>a</a:t>
            </a:r>
            <a:r>
              <a:rPr lang="zh-CN" altLang="en-US" smtClean="0">
                <a:ea typeface="楷体" panose="02010609060101010101" pitchFamily="49" charset="-122"/>
                <a:cs typeface="Times New Roman" panose="02020603050405020304" pitchFamily="18" charset="0"/>
              </a:rPr>
              <a:t>创建带头结点的</a:t>
            </a:r>
            <a:r>
              <a:rPr lang="zh-CN" altLang="en-US" dirty="0" smtClean="0">
                <a:ea typeface="楷体" panose="02010609060101010101" pitchFamily="49" charset="-122"/>
                <a:cs typeface="Times New Roman" panose="02020603050405020304" pitchFamily="18" charset="0"/>
              </a:rPr>
              <a:t>双链表</a:t>
            </a:r>
            <a:r>
              <a:rPr lang="en-US" altLang="zh-CN" dirty="0" smtClean="0">
                <a:ea typeface="楷体" panose="02010609060101010101" pitchFamily="49" charset="-122"/>
                <a:cs typeface="Times New Roman" panose="02020603050405020304" pitchFamily="18" charset="0"/>
              </a:rPr>
              <a:t>L</a:t>
            </a:r>
            <a:r>
              <a:rPr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grpSp>
        <p:nvGrpSpPr>
          <p:cNvPr id="17" name="组合 16"/>
          <p:cNvGrpSpPr/>
          <p:nvPr/>
        </p:nvGrpSpPr>
        <p:grpSpPr>
          <a:xfrm>
            <a:off x="1571604" y="5572140"/>
            <a:ext cx="2111386" cy="841395"/>
            <a:chOff x="1571604" y="5572140"/>
            <a:chExt cx="2111386" cy="841395"/>
          </a:xfrm>
        </p:grpSpPr>
        <p:sp>
          <p:nvSpPr>
            <p:cNvPr id="4" name="Rectangle 6"/>
            <p:cNvSpPr>
              <a:spLocks noChangeArrowheads="1"/>
            </p:cNvSpPr>
            <p:nvPr/>
          </p:nvSpPr>
          <p:spPr bwMode="auto">
            <a:xfrm>
              <a:off x="2089119"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zh-CN" sz="2000" dirty="0">
                <a:solidFill>
                  <a:srgbClr val="0000FF"/>
                </a:solidFill>
                <a:latin typeface="Times New Roman" panose="02020603050405020304" pitchFamily="18" charset="0"/>
                <a:cs typeface="Times New Roman" panose="02020603050405020304" pitchFamily="18" charset="0"/>
              </a:endParaRPr>
            </a:p>
          </p:txBody>
        </p:sp>
        <p:sp>
          <p:nvSpPr>
            <p:cNvPr id="5" name="Rectangle 7"/>
            <p:cNvSpPr>
              <a:spLocks noChangeArrowheads="1"/>
            </p:cNvSpPr>
            <p:nvPr/>
          </p:nvSpPr>
          <p:spPr bwMode="auto">
            <a:xfrm>
              <a:off x="2630456"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6" name="Arc 35"/>
            <p:cNvSpPr/>
            <p:nvPr/>
          </p:nvSpPr>
          <p:spPr bwMode="auto">
            <a:xfrm>
              <a:off x="1931967"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p>
          </p:txBody>
        </p:sp>
        <p:sp>
          <p:nvSpPr>
            <p:cNvPr id="7" name="Text Box 36"/>
            <p:cNvSpPr txBox="1">
              <a:spLocks noChangeArrowheads="1"/>
            </p:cNvSpPr>
            <p:nvPr/>
          </p:nvSpPr>
          <p:spPr bwMode="auto">
            <a:xfrm>
              <a:off x="1571604" y="5572140"/>
              <a:ext cx="431800" cy="457200"/>
            </a:xfrm>
            <a:prstGeom prst="rect">
              <a:avLst/>
            </a:prstGeom>
            <a:noFill/>
            <a:ln w="9525">
              <a:noFill/>
              <a:miter lim="800000"/>
            </a:ln>
            <a:effectLst/>
          </p:spPr>
          <p:txBody>
            <a:bodyPr>
              <a:spAutoFit/>
            </a:bodyPr>
            <a:lstStyle/>
            <a:p>
              <a:pPr algn="l">
                <a:spcBef>
                  <a:spcPct val="50000"/>
                </a:spcBef>
              </a:pPr>
              <a:r>
                <a:rPr lang="en-US" altLang="zh-CN" dirty="0"/>
                <a:t>L</a:t>
              </a:r>
            </a:p>
          </p:txBody>
        </p:sp>
        <p:sp>
          <p:nvSpPr>
            <p:cNvPr id="8" name="Rectangle 6"/>
            <p:cNvSpPr>
              <a:spLocks noChangeArrowheads="1"/>
            </p:cNvSpPr>
            <p:nvPr/>
          </p:nvSpPr>
          <p:spPr bwMode="auto">
            <a:xfrm>
              <a:off x="3143240"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zh-CN" baseline="-25000" dirty="0">
                <a:solidFill>
                  <a:srgbClr val="3333FF"/>
                </a:solidFill>
              </a:endParaRPr>
            </a:p>
          </p:txBody>
        </p:sp>
      </p:grpSp>
      <p:grpSp>
        <p:nvGrpSpPr>
          <p:cNvPr id="18" name="组合 17"/>
          <p:cNvGrpSpPr/>
          <p:nvPr/>
        </p:nvGrpSpPr>
        <p:grpSpPr>
          <a:xfrm>
            <a:off x="5407021" y="5500702"/>
            <a:ext cx="1593871" cy="912833"/>
            <a:chOff x="5407021" y="5500702"/>
            <a:chExt cx="1593871" cy="912833"/>
          </a:xfrm>
        </p:grpSpPr>
        <p:sp>
          <p:nvSpPr>
            <p:cNvPr id="9" name="Rectangle 6"/>
            <p:cNvSpPr>
              <a:spLocks noChangeArrowheads="1"/>
            </p:cNvSpPr>
            <p:nvPr/>
          </p:nvSpPr>
          <p:spPr bwMode="auto">
            <a:xfrm>
              <a:off x="5407021"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Times New Roman" panose="02020603050405020304" pitchFamily="18" charset="0"/>
                <a:cs typeface="Times New Roman" panose="02020603050405020304" pitchFamily="18" charset="0"/>
              </a:endParaRPr>
            </a:p>
          </p:txBody>
        </p:sp>
        <p:sp>
          <p:nvSpPr>
            <p:cNvPr id="10" name="Rectangle 7"/>
            <p:cNvSpPr>
              <a:spLocks noChangeArrowheads="1"/>
            </p:cNvSpPr>
            <p:nvPr/>
          </p:nvSpPr>
          <p:spPr bwMode="auto">
            <a:xfrm>
              <a:off x="5948358"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err="1" smtClean="0">
                  <a:solidFill>
                    <a:srgbClr val="3333FF"/>
                  </a:solidFill>
                  <a:latin typeface="Times New Roman" panose="02020603050405020304" pitchFamily="18" charset="0"/>
                  <a:cs typeface="Times New Roman" panose="02020603050405020304" pitchFamily="18" charset="0"/>
                </a:rPr>
                <a:t>a</a:t>
              </a:r>
              <a:r>
                <a:rPr lang="en-US" altLang="zh-CN" sz="2000" i="1" baseline="-25000" dirty="0" err="1" smtClean="0">
                  <a:solidFill>
                    <a:srgbClr val="3333FF"/>
                  </a:solidFill>
                  <a:latin typeface="Times New Roman" panose="02020603050405020304" pitchFamily="18" charset="0"/>
                  <a:cs typeface="Times New Roman" panose="02020603050405020304" pitchFamily="18" charset="0"/>
                </a:rPr>
                <a:t>i</a:t>
              </a:r>
              <a:endParaRPr lang="zh-CN" altLang="zh-CN" sz="2000" i="1" baseline="-25000" dirty="0">
                <a:solidFill>
                  <a:srgbClr val="3333FF"/>
                </a:solidFill>
                <a:latin typeface="Times New Roman" panose="02020603050405020304" pitchFamily="18" charset="0"/>
                <a:cs typeface="Times New Roman" panose="02020603050405020304" pitchFamily="18" charset="0"/>
              </a:endParaRPr>
            </a:p>
          </p:txBody>
        </p:sp>
        <p:sp>
          <p:nvSpPr>
            <p:cNvPr id="11" name="Arc 35"/>
            <p:cNvSpPr/>
            <p:nvPr/>
          </p:nvSpPr>
          <p:spPr bwMode="auto">
            <a:xfrm>
              <a:off x="5854712"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p>
          </p:txBody>
        </p:sp>
        <p:sp>
          <p:nvSpPr>
            <p:cNvPr id="12" name="Text Box 36"/>
            <p:cNvSpPr txBox="1">
              <a:spLocks noChangeArrowheads="1"/>
            </p:cNvSpPr>
            <p:nvPr/>
          </p:nvSpPr>
          <p:spPr bwMode="auto">
            <a:xfrm>
              <a:off x="5673737" y="5500702"/>
              <a:ext cx="431800" cy="461665"/>
            </a:xfrm>
            <a:prstGeom prst="rect">
              <a:avLst/>
            </a:prstGeom>
            <a:noFill/>
            <a:ln w="9525">
              <a:noFill/>
              <a:miter lim="800000"/>
            </a:ln>
            <a:effectLst/>
          </p:spPr>
          <p:txBody>
            <a:bodyPr>
              <a:spAutoFit/>
            </a:bodyPr>
            <a:lstStyle/>
            <a:p>
              <a:pPr algn="l">
                <a:spcBef>
                  <a:spcPct val="50000"/>
                </a:spcBef>
              </a:pPr>
              <a:r>
                <a:rPr lang="en-US" altLang="zh-CN" dirty="0" smtClean="0"/>
                <a:t>s</a:t>
              </a:r>
              <a:endParaRPr lang="en-US" altLang="zh-CN" dirty="0"/>
            </a:p>
          </p:txBody>
        </p:sp>
        <p:sp>
          <p:nvSpPr>
            <p:cNvPr id="13" name="Rectangle 6"/>
            <p:cNvSpPr>
              <a:spLocks noChangeArrowheads="1"/>
            </p:cNvSpPr>
            <p:nvPr/>
          </p:nvSpPr>
          <p:spPr bwMode="auto">
            <a:xfrm>
              <a:off x="6461142"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endParaRPr>
            </a:p>
          </p:txBody>
        </p:sp>
      </p:grpSp>
      <p:grpSp>
        <p:nvGrpSpPr>
          <p:cNvPr id="19" name="组合 18"/>
          <p:cNvGrpSpPr/>
          <p:nvPr/>
        </p:nvGrpSpPr>
        <p:grpSpPr>
          <a:xfrm>
            <a:off x="3857621" y="5429264"/>
            <a:ext cx="3500461" cy="1285860"/>
            <a:chOff x="3857621" y="5429264"/>
            <a:chExt cx="3500461" cy="1285860"/>
          </a:xfrm>
        </p:grpSpPr>
        <p:sp>
          <p:nvSpPr>
            <p:cNvPr id="16" name="椭圆 15"/>
            <p:cNvSpPr/>
            <p:nvPr/>
          </p:nvSpPr>
          <p:spPr>
            <a:xfrm>
              <a:off x="4929190" y="5429264"/>
              <a:ext cx="2428892" cy="1285860"/>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弧形箭头 13"/>
            <p:cNvSpPr/>
            <p:nvPr/>
          </p:nvSpPr>
          <p:spPr>
            <a:xfrm rot="10800000">
              <a:off x="3857621" y="5572140"/>
              <a:ext cx="1071569" cy="35719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endParaRPr>
            </a:p>
          </p:txBody>
        </p:sp>
        <p:sp>
          <p:nvSpPr>
            <p:cNvPr id="15" name="TextBox 14"/>
            <p:cNvSpPr txBox="1"/>
            <p:nvPr/>
          </p:nvSpPr>
          <p:spPr>
            <a:xfrm>
              <a:off x="3929058" y="5786454"/>
              <a:ext cx="1000132"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插入</a:t>
              </a:r>
              <a:endParaRPr lang="zh-CN" altLang="en-US" sz="2000" dirty="0">
                <a:latin typeface="楷体" panose="02010609060101010101" pitchFamily="49" charset="-122"/>
                <a:ea typeface="楷体" panose="02010609060101010101" pitchFamily="49" charset="-122"/>
              </a:endParaRPr>
            </a:p>
          </p:txBody>
        </p:sp>
      </p:grpSp>
      <p:sp>
        <p:nvSpPr>
          <p:cNvPr id="20" name="灯片编号占位符 19"/>
          <p:cNvSpPr>
            <a:spLocks noGrp="1"/>
          </p:cNvSpPr>
          <p:nvPr>
            <p:ph type="sldNum" sz="quarter" idx="12"/>
          </p:nvPr>
        </p:nvSpPr>
        <p:spPr/>
        <p:txBody>
          <a:bodyPr/>
          <a:lstStyle/>
          <a:p>
            <a:fld id="{BC067DFE-42A7-4CB5-93C4-F2F97DA7580C}" type="slidenum">
              <a:rPr lang="en-US" altLang="zh-CN" smtClean="0"/>
              <a:t>103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77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778">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3778">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3778">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03778">
                                            <p:txEl>
                                              <p:pRg st="6" end="6"/>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3778">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377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3778">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3778">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3778">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3778">
                                            <p:txEl>
                                              <p:pRg st="12" end="12"/>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500034" y="641650"/>
            <a:ext cx="8142316" cy="440120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CreateListR</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p>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r=L</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始终指向</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尾结点，开始</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时指向</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循环建立</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s-&gt;data=a[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r-&gt;next=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s;s</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-&gt;prior=r;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将*</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插入*</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之后</a:t>
            </a:r>
          </a:p>
          <a:p>
            <a:pPr algn="l">
              <a:spcBef>
                <a:spcPts val="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r=s;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尾结点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&gt;next=NULL;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尾结点</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next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域置为</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NULL</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 name="TextBox 2"/>
          <p:cNvSpPr txBox="1"/>
          <p:nvPr/>
        </p:nvSpPr>
        <p:spPr>
          <a:xfrm>
            <a:off x="285720" y="97673"/>
            <a:ext cx="8429684" cy="830997"/>
          </a:xfrm>
          <a:prstGeom prst="rect">
            <a:avLst/>
          </a:prstGeom>
          <a:noFill/>
        </p:spPr>
        <p:txBody>
          <a:bodyPr wrap="square" rtlCol="0">
            <a:spAutoFit/>
          </a:bodyPr>
          <a:lstStyle/>
          <a:p>
            <a:pPr algn="l"/>
            <a:r>
              <a:rPr lang="zh-CN" altLang="en-US" dirty="0" smtClean="0">
                <a:ea typeface="楷体" panose="02010609060101010101" pitchFamily="49" charset="-122"/>
                <a:cs typeface="Times New Roman" panose="02020603050405020304" pitchFamily="18" charset="0"/>
              </a:rPr>
              <a:t>        </a:t>
            </a:r>
            <a:r>
              <a:rPr lang="zh-CN" altLang="en-US" dirty="0" smtClean="0">
                <a:solidFill>
                  <a:srgbClr val="FF0000"/>
                </a:solidFill>
                <a:ea typeface="楷体" panose="02010609060101010101" pitchFamily="49" charset="-122"/>
                <a:cs typeface="Times New Roman" panose="02020603050405020304" pitchFamily="18" charset="0"/>
              </a:rPr>
              <a:t>尾插法</a:t>
            </a:r>
            <a:r>
              <a:rPr lang="zh-CN" altLang="en-US" dirty="0" smtClean="0">
                <a:ea typeface="楷体" panose="02010609060101010101" pitchFamily="49" charset="-122"/>
                <a:cs typeface="Times New Roman" panose="02020603050405020304" pitchFamily="18" charset="0"/>
              </a:rPr>
              <a:t>建立双链表：由含有</a:t>
            </a:r>
            <a:r>
              <a:rPr lang="en-US" altLang="zh-CN" i="1" dirty="0" smtClean="0">
                <a:ea typeface="楷体" panose="02010609060101010101" pitchFamily="49" charset="-122"/>
                <a:cs typeface="Times New Roman" panose="02020603050405020304" pitchFamily="18" charset="0"/>
              </a:rPr>
              <a:t>n</a:t>
            </a:r>
            <a:r>
              <a:rPr lang="zh-CN" altLang="en-US" dirty="0" smtClean="0">
                <a:ea typeface="楷体" panose="02010609060101010101" pitchFamily="49" charset="-122"/>
                <a:cs typeface="Times New Roman" panose="02020603050405020304" pitchFamily="18" charset="0"/>
              </a:rPr>
              <a:t>个元素的数组</a:t>
            </a:r>
            <a:r>
              <a:rPr lang="en-US" altLang="zh-CN" i="1" dirty="0" smtClean="0">
                <a:ea typeface="楷体" panose="02010609060101010101" pitchFamily="49" charset="-122"/>
                <a:cs typeface="Times New Roman" panose="02020603050405020304" pitchFamily="18" charset="0"/>
              </a:rPr>
              <a:t>a</a:t>
            </a:r>
            <a:r>
              <a:rPr lang="zh-CN" altLang="en-US" dirty="0" smtClean="0">
                <a:ea typeface="楷体" panose="02010609060101010101" pitchFamily="49" charset="-122"/>
                <a:cs typeface="Times New Roman" panose="02020603050405020304" pitchFamily="18" charset="0"/>
              </a:rPr>
              <a:t>创建带头结点的双链表</a:t>
            </a:r>
            <a:r>
              <a:rPr lang="en-US" altLang="zh-CN" dirty="0" smtClean="0">
                <a:ea typeface="楷体" panose="02010609060101010101" pitchFamily="49" charset="-122"/>
                <a:cs typeface="Times New Roman" panose="02020603050405020304" pitchFamily="18" charset="0"/>
              </a:rPr>
              <a:t>L</a:t>
            </a:r>
            <a:r>
              <a:rPr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grpSp>
        <p:nvGrpSpPr>
          <p:cNvPr id="10" name="组合 9"/>
          <p:cNvGrpSpPr/>
          <p:nvPr/>
        </p:nvGrpSpPr>
        <p:grpSpPr>
          <a:xfrm>
            <a:off x="5407021" y="5357826"/>
            <a:ext cx="1593871" cy="912833"/>
            <a:chOff x="5407021" y="5500702"/>
            <a:chExt cx="1593871" cy="912833"/>
          </a:xfrm>
        </p:grpSpPr>
        <p:sp>
          <p:nvSpPr>
            <p:cNvPr id="11" name="Rectangle 6"/>
            <p:cNvSpPr>
              <a:spLocks noChangeArrowheads="1"/>
            </p:cNvSpPr>
            <p:nvPr/>
          </p:nvSpPr>
          <p:spPr bwMode="auto">
            <a:xfrm>
              <a:off x="5407021"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Times New Roman" panose="02020603050405020304" pitchFamily="18" charset="0"/>
                <a:cs typeface="Times New Roman" panose="02020603050405020304" pitchFamily="18" charset="0"/>
              </a:endParaRPr>
            </a:p>
          </p:txBody>
        </p:sp>
        <p:sp>
          <p:nvSpPr>
            <p:cNvPr id="12" name="Rectangle 7"/>
            <p:cNvSpPr>
              <a:spLocks noChangeArrowheads="1"/>
            </p:cNvSpPr>
            <p:nvPr/>
          </p:nvSpPr>
          <p:spPr bwMode="auto">
            <a:xfrm>
              <a:off x="5948358"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err="1" smtClean="0">
                  <a:solidFill>
                    <a:srgbClr val="3333FF"/>
                  </a:solidFill>
                  <a:latin typeface="Times New Roman" panose="02020603050405020304" pitchFamily="18" charset="0"/>
                  <a:cs typeface="Times New Roman" panose="02020603050405020304" pitchFamily="18" charset="0"/>
                </a:rPr>
                <a:t>a</a:t>
              </a:r>
              <a:r>
                <a:rPr lang="en-US" altLang="zh-CN" sz="2000" i="1" baseline="-25000" dirty="0" err="1" smtClean="0">
                  <a:solidFill>
                    <a:srgbClr val="3333FF"/>
                  </a:solidFill>
                  <a:latin typeface="Times New Roman" panose="02020603050405020304" pitchFamily="18" charset="0"/>
                  <a:cs typeface="Times New Roman" panose="02020603050405020304" pitchFamily="18" charset="0"/>
                </a:rPr>
                <a:t>i</a:t>
              </a:r>
              <a:endParaRPr lang="zh-CN" altLang="zh-CN" sz="2000" i="1" baseline="-25000" dirty="0">
                <a:solidFill>
                  <a:srgbClr val="3333FF"/>
                </a:solidFill>
                <a:latin typeface="Times New Roman" panose="02020603050405020304" pitchFamily="18" charset="0"/>
                <a:cs typeface="Times New Roman" panose="02020603050405020304" pitchFamily="18" charset="0"/>
              </a:endParaRPr>
            </a:p>
          </p:txBody>
        </p:sp>
        <p:sp>
          <p:nvSpPr>
            <p:cNvPr id="13" name="Arc 35"/>
            <p:cNvSpPr/>
            <p:nvPr/>
          </p:nvSpPr>
          <p:spPr bwMode="auto">
            <a:xfrm>
              <a:off x="5854712"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p>
          </p:txBody>
        </p:sp>
        <p:sp>
          <p:nvSpPr>
            <p:cNvPr id="14" name="Text Box 36"/>
            <p:cNvSpPr txBox="1">
              <a:spLocks noChangeArrowheads="1"/>
            </p:cNvSpPr>
            <p:nvPr/>
          </p:nvSpPr>
          <p:spPr bwMode="auto">
            <a:xfrm>
              <a:off x="5673737" y="5500702"/>
              <a:ext cx="431800" cy="461665"/>
            </a:xfrm>
            <a:prstGeom prst="rect">
              <a:avLst/>
            </a:prstGeom>
            <a:noFill/>
            <a:ln w="9525">
              <a:noFill/>
              <a:miter lim="800000"/>
            </a:ln>
            <a:effectLst/>
          </p:spPr>
          <p:txBody>
            <a:bodyPr>
              <a:spAutoFit/>
            </a:bodyPr>
            <a:lstStyle/>
            <a:p>
              <a:pPr algn="l">
                <a:spcBef>
                  <a:spcPct val="50000"/>
                </a:spcBef>
              </a:pPr>
              <a:r>
                <a:rPr lang="en-US" altLang="zh-CN" dirty="0" smtClean="0"/>
                <a:t>s</a:t>
              </a:r>
              <a:endParaRPr lang="en-US" altLang="zh-CN" dirty="0"/>
            </a:p>
          </p:txBody>
        </p:sp>
        <p:sp>
          <p:nvSpPr>
            <p:cNvPr id="15" name="Rectangle 6"/>
            <p:cNvSpPr>
              <a:spLocks noChangeArrowheads="1"/>
            </p:cNvSpPr>
            <p:nvPr/>
          </p:nvSpPr>
          <p:spPr bwMode="auto">
            <a:xfrm>
              <a:off x="6461142"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endParaRPr>
            </a:p>
          </p:txBody>
        </p:sp>
      </p:grpSp>
      <p:grpSp>
        <p:nvGrpSpPr>
          <p:cNvPr id="16" name="组合 15"/>
          <p:cNvGrpSpPr/>
          <p:nvPr/>
        </p:nvGrpSpPr>
        <p:grpSpPr>
          <a:xfrm>
            <a:off x="4072885" y="5286388"/>
            <a:ext cx="3500461" cy="1285860"/>
            <a:chOff x="3857621" y="5429264"/>
            <a:chExt cx="3500461" cy="1285860"/>
          </a:xfrm>
        </p:grpSpPr>
        <p:sp>
          <p:nvSpPr>
            <p:cNvPr id="17" name="椭圆 16"/>
            <p:cNvSpPr/>
            <p:nvPr/>
          </p:nvSpPr>
          <p:spPr>
            <a:xfrm>
              <a:off x="4929190" y="5429264"/>
              <a:ext cx="2428892" cy="1285860"/>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弧形箭头 17"/>
            <p:cNvSpPr/>
            <p:nvPr/>
          </p:nvSpPr>
          <p:spPr>
            <a:xfrm rot="10800000">
              <a:off x="3857621" y="5572140"/>
              <a:ext cx="1071569" cy="35719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endParaRPr>
            </a:p>
          </p:txBody>
        </p:sp>
        <p:sp>
          <p:nvSpPr>
            <p:cNvPr id="19" name="TextBox 18"/>
            <p:cNvSpPr txBox="1"/>
            <p:nvPr/>
          </p:nvSpPr>
          <p:spPr>
            <a:xfrm>
              <a:off x="3929058" y="5786454"/>
              <a:ext cx="1000132"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插入</a:t>
              </a:r>
              <a:endParaRPr lang="zh-CN" altLang="en-US" sz="2000" dirty="0">
                <a:latin typeface="楷体" panose="02010609060101010101" pitchFamily="49" charset="-122"/>
                <a:ea typeface="楷体" panose="02010609060101010101" pitchFamily="49" charset="-122"/>
              </a:endParaRPr>
            </a:p>
          </p:txBody>
        </p:sp>
      </p:grpSp>
      <p:grpSp>
        <p:nvGrpSpPr>
          <p:cNvPr id="22" name="组合 21"/>
          <p:cNvGrpSpPr/>
          <p:nvPr/>
        </p:nvGrpSpPr>
        <p:grpSpPr>
          <a:xfrm>
            <a:off x="1786869" y="5214950"/>
            <a:ext cx="2111386" cy="1055709"/>
            <a:chOff x="1571604" y="5214950"/>
            <a:chExt cx="2111386" cy="1055709"/>
          </a:xfrm>
        </p:grpSpPr>
        <p:sp>
          <p:nvSpPr>
            <p:cNvPr id="5" name="Rectangle 6"/>
            <p:cNvSpPr>
              <a:spLocks noChangeArrowheads="1"/>
            </p:cNvSpPr>
            <p:nvPr/>
          </p:nvSpPr>
          <p:spPr bwMode="auto">
            <a:xfrm>
              <a:off x="2089119" y="5838859"/>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2630456" y="5838859"/>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7" name="Arc 35"/>
            <p:cNvSpPr/>
            <p:nvPr/>
          </p:nvSpPr>
          <p:spPr bwMode="auto">
            <a:xfrm>
              <a:off x="1931967" y="548484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p>
          </p:txBody>
        </p:sp>
        <p:sp>
          <p:nvSpPr>
            <p:cNvPr id="8" name="Text Box 36"/>
            <p:cNvSpPr txBox="1">
              <a:spLocks noChangeArrowheads="1"/>
            </p:cNvSpPr>
            <p:nvPr/>
          </p:nvSpPr>
          <p:spPr bwMode="auto">
            <a:xfrm>
              <a:off x="1571604" y="5429264"/>
              <a:ext cx="431800" cy="457200"/>
            </a:xfrm>
            <a:prstGeom prst="rect">
              <a:avLst/>
            </a:prstGeom>
            <a:noFill/>
            <a:ln w="9525">
              <a:noFill/>
              <a:miter lim="800000"/>
            </a:ln>
            <a:effectLst/>
          </p:spPr>
          <p:txBody>
            <a:bodyPr>
              <a:spAutoFit/>
            </a:bodyPr>
            <a:lstStyle/>
            <a:p>
              <a:pPr algn="l">
                <a:spcBef>
                  <a:spcPct val="50000"/>
                </a:spcBef>
              </a:pPr>
              <a:r>
                <a:rPr lang="en-US" altLang="zh-CN" dirty="0"/>
                <a:t>L</a:t>
              </a:r>
            </a:p>
          </p:txBody>
        </p:sp>
        <p:sp>
          <p:nvSpPr>
            <p:cNvPr id="9" name="Rectangle 6"/>
            <p:cNvSpPr>
              <a:spLocks noChangeArrowheads="1"/>
            </p:cNvSpPr>
            <p:nvPr/>
          </p:nvSpPr>
          <p:spPr bwMode="auto">
            <a:xfrm>
              <a:off x="3143240" y="5838859"/>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endParaRPr>
            </a:p>
          </p:txBody>
        </p:sp>
        <p:sp>
          <p:nvSpPr>
            <p:cNvPr id="20" name="Arc 35"/>
            <p:cNvSpPr/>
            <p:nvPr/>
          </p:nvSpPr>
          <p:spPr bwMode="auto">
            <a:xfrm>
              <a:off x="2711440" y="548484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p>
          </p:txBody>
        </p:sp>
        <p:sp>
          <p:nvSpPr>
            <p:cNvPr id="21" name="Text Box 36"/>
            <p:cNvSpPr txBox="1">
              <a:spLocks noChangeArrowheads="1"/>
            </p:cNvSpPr>
            <p:nvPr/>
          </p:nvSpPr>
          <p:spPr bwMode="auto">
            <a:xfrm>
              <a:off x="2425688" y="5214950"/>
              <a:ext cx="431800" cy="457200"/>
            </a:xfrm>
            <a:prstGeom prst="rect">
              <a:avLst/>
            </a:prstGeom>
            <a:noFill/>
            <a:ln w="9525">
              <a:noFill/>
              <a:miter lim="800000"/>
            </a:ln>
            <a:effectLst/>
          </p:spPr>
          <p:txBody>
            <a:bodyPr>
              <a:spAutoFit/>
            </a:bodyPr>
            <a:lstStyle/>
            <a:p>
              <a:pPr algn="l">
                <a:spcBef>
                  <a:spcPct val="50000"/>
                </a:spcBef>
              </a:pPr>
              <a:r>
                <a:rPr lang="en-US" altLang="zh-CN" dirty="0"/>
                <a:t>r</a:t>
              </a:r>
            </a:p>
          </p:txBody>
        </p:sp>
      </p:grpSp>
      <p:sp>
        <p:nvSpPr>
          <p:cNvPr id="4" name="灯片编号占位符 3"/>
          <p:cNvSpPr>
            <a:spLocks noGrp="1"/>
          </p:cNvSpPr>
          <p:nvPr>
            <p:ph type="sldNum" sz="quarter" idx="12"/>
          </p:nvPr>
        </p:nvSpPr>
        <p:spPr/>
        <p:txBody>
          <a:bodyPr/>
          <a:lstStyle/>
          <a:p>
            <a:fld id="{BC067DFE-42A7-4CB5-93C4-F2F97DA7580C}" type="slidenum">
              <a:rPr lang="en-US" altLang="zh-CN" smtClean="0"/>
              <a:t>104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85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6850">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6850">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6850">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06850">
                                            <p:txEl>
                                              <p:pRg st="7" end="7"/>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685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6850">
                                            <p:txEl>
                                              <p:pRg st="9" end="9"/>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068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57158" y="571480"/>
            <a:ext cx="6602432"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just">
              <a:spcBef>
                <a:spcPct val="50000"/>
              </a:spcBef>
            </a:pPr>
            <a:r>
              <a:rPr lang="en-US" altLang="zh-CN"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3</a:t>
            </a:r>
            <a:r>
              <a:rPr lang="zh-CN" altLang="en-US"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线性表</a:t>
            </a: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基本运算在双链表中的实现</a:t>
            </a:r>
          </a:p>
        </p:txBody>
      </p:sp>
      <p:sp>
        <p:nvSpPr>
          <p:cNvPr id="205827" name="Text Box 3"/>
          <p:cNvSpPr txBox="1">
            <a:spLocks noChangeArrowheads="1"/>
          </p:cNvSpPr>
          <p:nvPr/>
        </p:nvSpPr>
        <p:spPr bwMode="auto">
          <a:xfrm>
            <a:off x="357158" y="1467137"/>
            <a:ext cx="7358114" cy="461665"/>
          </a:xfrm>
          <a:prstGeom prst="rect">
            <a:avLst/>
          </a:prstGeom>
          <a:noFill/>
          <a:ln w="9525">
            <a:noFill/>
            <a:miter lim="800000"/>
          </a:ln>
          <a:effectLst/>
        </p:spPr>
        <p:txBody>
          <a:bodyPr wrap="square">
            <a:spAutoFit/>
          </a:bodyPr>
          <a:lstStyle/>
          <a:p>
            <a:pPr algn="l">
              <a:spcBef>
                <a:spcPct val="50000"/>
              </a:spcBef>
            </a:pPr>
            <a:r>
              <a:rPr lang="zh-CN" altLang="en-US" dirty="0" smtClean="0">
                <a:latin typeface="楷体" panose="02010609060101010101" pitchFamily="49" charset="-122"/>
                <a:ea typeface="楷体" panose="02010609060101010101" pitchFamily="49" charset="-122"/>
              </a:rPr>
              <a:t>和</a:t>
            </a:r>
            <a:r>
              <a:rPr lang="zh-CN" altLang="en-US" dirty="0">
                <a:latin typeface="楷体" panose="02010609060101010101" pitchFamily="49" charset="-122"/>
                <a:ea typeface="楷体" panose="02010609060101010101" pitchFamily="49" charset="-122"/>
              </a:rPr>
              <a:t>单</a:t>
            </a:r>
            <a:r>
              <a:rPr lang="zh-CN" altLang="en-US">
                <a:latin typeface="楷体" panose="02010609060101010101" pitchFamily="49" charset="-122"/>
                <a:ea typeface="楷体" panose="02010609060101010101" pitchFamily="49" charset="-122"/>
              </a:rPr>
              <a:t>链表</a:t>
            </a:r>
            <a:r>
              <a:rPr lang="zh-CN" altLang="en-US" smtClean="0">
                <a:latin typeface="楷体" panose="02010609060101010101" pitchFamily="49" charset="-122"/>
                <a:ea typeface="楷体" panose="02010609060101010101" pitchFamily="49" charset="-122"/>
              </a:rPr>
              <a:t>相比，双</a:t>
            </a:r>
            <a:r>
              <a:rPr lang="zh-CN" altLang="en-US" dirty="0" smtClean="0">
                <a:latin typeface="楷体" panose="02010609060101010101" pitchFamily="49" charset="-122"/>
                <a:ea typeface="楷体" panose="02010609060101010101" pitchFamily="49" charset="-122"/>
              </a:rPr>
              <a:t>链表</a:t>
            </a:r>
            <a:r>
              <a:rPr lang="zh-CN" altLang="en-US" dirty="0" smtClean="0">
                <a:solidFill>
                  <a:srgbClr val="FF00FF"/>
                </a:solidFill>
                <a:latin typeface="楷体" panose="02010609060101010101" pitchFamily="49" charset="-122"/>
                <a:ea typeface="楷体" panose="02010609060101010101" pitchFamily="49" charset="-122"/>
              </a:rPr>
              <a:t>主要</a:t>
            </a:r>
            <a:r>
              <a:rPr lang="zh-CN" altLang="en-US" dirty="0">
                <a:solidFill>
                  <a:srgbClr val="FF00FF"/>
                </a:solidFill>
                <a:latin typeface="楷体" panose="02010609060101010101" pitchFamily="49" charset="-122"/>
                <a:ea typeface="楷体" panose="02010609060101010101" pitchFamily="49" charset="-122"/>
              </a:rPr>
              <a:t>是插入和删除运算不同</a:t>
            </a:r>
            <a:r>
              <a:rPr lang="zh-CN" altLang="en-US" dirty="0">
                <a:latin typeface="楷体" panose="02010609060101010101" pitchFamily="49" charset="-122"/>
                <a:ea typeface="楷体" panose="02010609060101010101" pitchFamily="49" charset="-122"/>
              </a:rPr>
              <a:t>。</a:t>
            </a:r>
          </a:p>
        </p:txBody>
      </p:sp>
      <p:sp>
        <p:nvSpPr>
          <p:cNvPr id="4" name="Text Box 4"/>
          <p:cNvSpPr txBox="1">
            <a:spLocks noChangeArrowheads="1"/>
          </p:cNvSpPr>
          <p:nvPr/>
        </p:nvSpPr>
        <p:spPr bwMode="auto">
          <a:xfrm>
            <a:off x="360393" y="2857496"/>
            <a:ext cx="7712069" cy="23725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 </a:t>
            </a:r>
            <a:r>
              <a:rPr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ListInsert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j=0;</a:t>
            </a: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设置为</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0</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while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(j&lt;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-1 &amp;&amp; p!=NULL)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查找第</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i-1</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j++;</a:t>
            </a:r>
          </a:p>
          <a:p>
            <a:pPr algn="l">
              <a:spcBef>
                <a:spcPts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p=p-&gt;next;</a:t>
            </a:r>
          </a:p>
          <a:p>
            <a:pPr algn="l">
              <a:spcBef>
                <a:spcPts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TextBox 4"/>
          <p:cNvSpPr txBox="1"/>
          <p:nvPr/>
        </p:nvSpPr>
        <p:spPr>
          <a:xfrm>
            <a:off x="431831" y="2214554"/>
            <a:ext cx="3357586" cy="461665"/>
          </a:xfrm>
          <a:prstGeom prst="rect">
            <a:avLst/>
          </a:prstGeom>
          <a:noFill/>
        </p:spPr>
        <p:txBody>
          <a:bodyPr wrap="square" rtlCol="0">
            <a:spAutoFit/>
          </a:bodyPr>
          <a:lstStyle/>
          <a:p>
            <a:pPr algn="l"/>
            <a:r>
              <a:rPr lang="zh-CN" altLang="en-US" smtClean="0">
                <a:latin typeface="楷体" panose="02010609060101010101" pitchFamily="49" charset="-122"/>
                <a:ea typeface="楷体" panose="02010609060101010101" pitchFamily="49" charset="-122"/>
                <a:sym typeface="Wingdings" panose="05000000000000000000"/>
              </a:rPr>
              <a:t> </a:t>
            </a:r>
            <a:r>
              <a:rPr lang="zh-CN" altLang="en-US" smtClean="0">
                <a:latin typeface="楷体" panose="02010609060101010101" pitchFamily="49" charset="-122"/>
                <a:ea typeface="楷体" panose="02010609060101010101" pitchFamily="49" charset="-122"/>
              </a:rPr>
              <a:t>双</a:t>
            </a:r>
            <a:r>
              <a:rPr lang="zh-CN" altLang="en-US" dirty="0" smtClean="0">
                <a:latin typeface="楷体" panose="02010609060101010101" pitchFamily="49" charset="-122"/>
                <a:ea typeface="楷体" panose="02010609060101010101" pitchFamily="49" charset="-122"/>
              </a:rPr>
              <a:t>链表的插入算法：</a:t>
            </a:r>
            <a:endParaRPr lang="zh-CN" altLang="en-US" dirty="0"/>
          </a:p>
        </p:txBody>
      </p:sp>
      <p:sp>
        <p:nvSpPr>
          <p:cNvPr id="6" name="TextBox 5"/>
          <p:cNvSpPr txBox="1"/>
          <p:nvPr/>
        </p:nvSpPr>
        <p:spPr>
          <a:xfrm>
            <a:off x="2717848" y="5672096"/>
            <a:ext cx="2571768" cy="400110"/>
          </a:xfrm>
          <a:prstGeom prst="rect">
            <a:avLst/>
          </a:prstGeom>
          <a:noFill/>
        </p:spPr>
        <p:txBody>
          <a:bodyPr wrap="square" rtlCol="0">
            <a:spAutoFit/>
          </a:bodyPr>
          <a:lstStyle/>
          <a:p>
            <a:pPr algn="l"/>
            <a:r>
              <a:rPr lang="zh-CN" altLang="en-US" sz="2000" dirty="0" smtClean="0">
                <a:ea typeface="楷体" panose="02010609060101010101" pitchFamily="49" charset="-122"/>
                <a:cs typeface="Times New Roman" panose="02020603050405020304" pitchFamily="18" charset="0"/>
              </a:rPr>
              <a:t>查找第</a:t>
            </a:r>
            <a:r>
              <a:rPr lang="en-US" altLang="zh-CN" sz="2000" i="1" err="1" smtClean="0">
                <a:ea typeface="楷体" panose="02010609060101010101" pitchFamily="49" charset="-122"/>
                <a:cs typeface="Times New Roman" panose="02020603050405020304" pitchFamily="18" charset="0"/>
              </a:rPr>
              <a:t>i</a:t>
            </a:r>
            <a:r>
              <a:rPr lang="en-US" altLang="zh-CN" sz="2000" smtClean="0">
                <a:latin typeface="+mj-ea"/>
                <a:cs typeface="Times New Roman" panose="02020603050405020304" pitchFamily="18" charset="0"/>
              </a:rPr>
              <a:t>-</a:t>
            </a:r>
            <a:r>
              <a:rPr lang="en-US" altLang="zh-CN" sz="2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个结点</a:t>
            </a:r>
            <a:r>
              <a:rPr lang="en-US" altLang="zh-CN" sz="2000" smtClean="0">
                <a:ea typeface="楷体" panose="02010609060101010101" pitchFamily="49" charset="-122"/>
                <a:cs typeface="Times New Roman" panose="02020603050405020304" pitchFamily="18" charset="0"/>
              </a:rPr>
              <a:t>*</a:t>
            </a:r>
            <a:r>
              <a:rPr lang="en-US" altLang="zh-CN" sz="2000" dirty="0" smtClean="0">
                <a:ea typeface="楷体" panose="02010609060101010101" pitchFamily="49" charset="-122"/>
                <a:cs typeface="Times New Roman" panose="02020603050405020304" pitchFamily="18" charset="0"/>
              </a:rPr>
              <a:t>p</a:t>
            </a:r>
            <a:endParaRPr lang="zh-CN" altLang="en-US" sz="2000" dirty="0"/>
          </a:p>
        </p:txBody>
      </p:sp>
      <p:sp>
        <p:nvSpPr>
          <p:cNvPr id="7" name="左大括号 6"/>
          <p:cNvSpPr/>
          <p:nvPr/>
        </p:nvSpPr>
        <p:spPr>
          <a:xfrm rot="16200000">
            <a:off x="3432228" y="2814576"/>
            <a:ext cx="285752" cy="5286412"/>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BC067DFE-42A7-4CB5-93C4-F2F97DA7580C}" type="slidenum">
              <a:rPr lang="en-US" altLang="zh-CN" smtClean="0"/>
              <a:t>105</a:t>
            </a:fld>
            <a:endParaRPr lang="en-US" altLang="zh-CN"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16510" y="260350"/>
            <a:ext cx="9136380" cy="440120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未找到第</a:t>
            </a:r>
            <a:r>
              <a:rPr lang="en-US" altLang="zh-CN" sz="2000" i="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B0F0"/>
                </a:solidFill>
                <a:latin typeface="+mj-ea"/>
                <a:ea typeface="+mj-ea"/>
                <a:cs typeface="Times New Roman" panose="02020603050405020304" pitchFamily="18" charset="0"/>
              </a:rPr>
              <a:t>-</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个结点，返回</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false</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false;</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找到第</a:t>
            </a:r>
            <a:r>
              <a:rPr lang="en-US" altLang="zh-CN" sz="2000" i="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B0F0"/>
                </a:solidFill>
                <a:latin typeface="+mj-ea"/>
                <a:ea typeface="+mj-ea"/>
                <a:cs typeface="Times New Roman" panose="02020603050405020304" pitchFamily="18" charset="0"/>
              </a:rPr>
              <a:t>-</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个结点*</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，在</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其后插入</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新结点*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s-&gt;data=e;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新结点*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s-&gt;next=p-&gt;next;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在*</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之后插入*</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(p-&gt;next!=NULL</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若存在</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后继结点，修改其前驱指针</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&gt;next-&gt;prior=s;</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s-&gt;prior=p;</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p-&gt;next=s;</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true;</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8" name="组合 7"/>
          <p:cNvGrpSpPr/>
          <p:nvPr/>
        </p:nvGrpSpPr>
        <p:grpSpPr>
          <a:xfrm>
            <a:off x="1000100" y="1428736"/>
            <a:ext cx="7000924" cy="3900572"/>
            <a:chOff x="1071538" y="1214422"/>
            <a:chExt cx="7000924" cy="3900572"/>
          </a:xfrm>
        </p:grpSpPr>
        <p:sp>
          <p:nvSpPr>
            <p:cNvPr id="3" name="TextBox 2"/>
            <p:cNvSpPr txBox="1"/>
            <p:nvPr/>
          </p:nvSpPr>
          <p:spPr>
            <a:xfrm>
              <a:off x="2500298" y="4714884"/>
              <a:ext cx="4572032" cy="400110"/>
            </a:xfrm>
            <a:prstGeom prst="rect">
              <a:avLst/>
            </a:prstGeom>
            <a:noFill/>
          </p:spPr>
          <p:txBody>
            <a:bodyPr wrap="square" rtlCol="0">
              <a:spAutoFit/>
            </a:bodyPr>
            <a:lstStyle/>
            <a:p>
              <a:pPr algn="l"/>
              <a:r>
                <a:rPr lang="zh-CN" altLang="en-US" sz="2000" smtClean="0">
                  <a:ea typeface="楷体" panose="02010609060101010101" pitchFamily="49" charset="-122"/>
                  <a:cs typeface="Times New Roman" panose="02020603050405020304" pitchFamily="18" charset="0"/>
                </a:rPr>
                <a:t>新建结点</a:t>
              </a:r>
              <a:r>
                <a:rPr lang="en-US" altLang="zh-CN" sz="2000" smtClean="0">
                  <a:ea typeface="楷体" panose="02010609060101010101" pitchFamily="49" charset="-122"/>
                  <a:cs typeface="Times New Roman" panose="02020603050405020304" pitchFamily="18" charset="0"/>
                </a:rPr>
                <a:t>*s</a:t>
              </a:r>
              <a:r>
                <a:rPr lang="zh-CN" altLang="en-US" sz="2000" smtClean="0">
                  <a:ea typeface="楷体" panose="02010609060101010101" pitchFamily="49" charset="-122"/>
                  <a:cs typeface="Times New Roman" panose="02020603050405020304" pitchFamily="18" charset="0"/>
                </a:rPr>
                <a:t>，将</a:t>
              </a:r>
              <a:r>
                <a:rPr lang="zh-CN" altLang="en-US" sz="2000" dirty="0" smtClean="0">
                  <a:ea typeface="楷体" panose="02010609060101010101" pitchFamily="49" charset="-122"/>
                  <a:cs typeface="Times New Roman" panose="02020603050405020304" pitchFamily="18" charset="0"/>
                </a:rPr>
                <a:t>其插入到</a:t>
              </a:r>
              <a:r>
                <a:rPr lang="en-US" altLang="zh-CN" sz="2000" smtClean="0">
                  <a:ea typeface="楷体" panose="02010609060101010101" pitchFamily="49" charset="-122"/>
                  <a:cs typeface="Times New Roman" panose="02020603050405020304" pitchFamily="18" charset="0"/>
                </a:rPr>
                <a:t>*p</a:t>
              </a:r>
              <a:r>
                <a:rPr lang="zh-CN" altLang="en-US" sz="2000" smtClean="0">
                  <a:ea typeface="楷体" panose="02010609060101010101" pitchFamily="49" charset="-122"/>
                  <a:cs typeface="Times New Roman" panose="02020603050405020304" pitchFamily="18" charset="0"/>
                </a:rPr>
                <a:t>结点之后</a:t>
              </a:r>
              <a:endParaRPr lang="zh-CN" altLang="en-US" sz="2000" dirty="0"/>
            </a:p>
          </p:txBody>
        </p:sp>
        <p:sp>
          <p:nvSpPr>
            <p:cNvPr id="5" name="矩形 4"/>
            <p:cNvSpPr/>
            <p:nvPr/>
          </p:nvSpPr>
          <p:spPr>
            <a:xfrm>
              <a:off x="1071538" y="1214422"/>
              <a:ext cx="7000924" cy="2643206"/>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5" idx="2"/>
            </p:cNvCxnSpPr>
            <p:nvPr/>
          </p:nvCxnSpPr>
          <p:spPr>
            <a:xfrm rot="5400000">
              <a:off x="4143372" y="4286256"/>
              <a:ext cx="857256" cy="1588"/>
            </a:xfrm>
            <a:prstGeom prst="line">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428625" y="5539105"/>
            <a:ext cx="8724265" cy="398780"/>
          </a:xfrm>
          <a:prstGeom prst="rect">
            <a:avLst/>
          </a:prstGeom>
          <a:noFill/>
        </p:spPr>
        <p:txBody>
          <a:bodyPr wrap="square" rtlCol="0">
            <a:spAutoFit/>
          </a:bodyPr>
          <a:lstStyle/>
          <a:p>
            <a:pPr algn="l"/>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另外解法</a:t>
            </a:r>
            <a:r>
              <a:rPr lang="zh-CN" altLang="en-US" smtClean="0">
                <a:ea typeface="楷体" panose="02010609060101010101" pitchFamily="49" charset="-122"/>
                <a:cs typeface="Times New Roman" panose="02020603050405020304" pitchFamily="18" charset="0"/>
              </a:rPr>
              <a:t>：在</a:t>
            </a:r>
            <a:r>
              <a:rPr lang="zh-CN" altLang="en-US" dirty="0" smtClean="0">
                <a:ea typeface="楷体" panose="02010609060101010101" pitchFamily="49" charset="-122"/>
                <a:cs typeface="Times New Roman" panose="02020603050405020304" pitchFamily="18" charset="0"/>
              </a:rPr>
              <a:t>双</a:t>
            </a:r>
            <a:r>
              <a:rPr lang="zh-CN" altLang="en-US" smtClean="0">
                <a:ea typeface="楷体" panose="02010609060101010101" pitchFamily="49" charset="-122"/>
                <a:cs typeface="Times New Roman" panose="02020603050405020304" pitchFamily="18" charset="0"/>
              </a:rPr>
              <a:t>链表中，可以</a:t>
            </a:r>
            <a:r>
              <a:rPr lang="zh-CN" altLang="en-US" dirty="0" smtClean="0">
                <a:ea typeface="楷体" panose="02010609060101010101" pitchFamily="49" charset="-122"/>
                <a:cs typeface="Times New Roman" panose="02020603050405020304" pitchFamily="18" charset="0"/>
              </a:rPr>
              <a:t>查找第</a:t>
            </a:r>
            <a:r>
              <a:rPr lang="en-US" altLang="zh-CN" i="1" err="1" smtClean="0">
                <a:ea typeface="楷体" panose="02010609060101010101" pitchFamily="49" charset="-122"/>
                <a:cs typeface="Times New Roman" panose="02020603050405020304" pitchFamily="18" charset="0"/>
              </a:rPr>
              <a:t>i</a:t>
            </a:r>
            <a:r>
              <a:rPr lang="zh-CN" altLang="en-US" smtClean="0">
                <a:ea typeface="楷体" panose="02010609060101010101" pitchFamily="49" charset="-122"/>
                <a:cs typeface="Times New Roman" panose="02020603050405020304" pitchFamily="18" charset="0"/>
              </a:rPr>
              <a:t>个结点，并</a:t>
            </a:r>
            <a:r>
              <a:rPr lang="zh-CN" altLang="en-US" dirty="0" smtClean="0">
                <a:ea typeface="楷体" panose="02010609060101010101" pitchFamily="49" charset="-122"/>
                <a:cs typeface="Times New Roman" panose="02020603050405020304" pitchFamily="18" charset="0"/>
              </a:rPr>
              <a:t>在它前面插入</a:t>
            </a:r>
            <a:r>
              <a:rPr lang="zh-CN" altLang="en-US" smtClean="0">
                <a:ea typeface="楷体" panose="02010609060101010101" pitchFamily="49" charset="-122"/>
                <a:cs typeface="Times New Roman" panose="02020603050405020304" pitchFamily="18" charset="0"/>
              </a:rPr>
              <a:t>一个结点。</a:t>
            </a:r>
            <a:endParaRPr lang="zh-CN" altLang="en-US" dirty="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BC067DFE-42A7-4CB5-93C4-F2F97DA7580C}" type="slidenum">
              <a:rPr lang="en-US" altLang="zh-CN" smtClean="0"/>
              <a:t>106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787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87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87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787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787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787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787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787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787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787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787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7876">
                                            <p:txEl>
                                              <p:pRg st="12" end="12"/>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428596" y="1142984"/>
            <a:ext cx="8353425" cy="268032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 </a:t>
            </a:r>
            <a:r>
              <a:rPr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ListDelete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&amp;e)</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j=0;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设置为</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0</a:t>
            </a:r>
          </a:p>
          <a:p>
            <a:pPr algn="l">
              <a:spcBef>
                <a:spcPts val="0"/>
              </a:spcBef>
            </a:pP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&amp;&amp; p!=NULL)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查找第</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i-1</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TextBox 2"/>
          <p:cNvSpPr txBox="1"/>
          <p:nvPr/>
        </p:nvSpPr>
        <p:spPr>
          <a:xfrm>
            <a:off x="357158" y="500042"/>
            <a:ext cx="3357586" cy="461665"/>
          </a:xfrm>
          <a:prstGeom prst="rect">
            <a:avLst/>
          </a:prstGeom>
          <a:noFill/>
        </p:spPr>
        <p:txBody>
          <a:bodyPr wrap="square" rtlCol="0">
            <a:spAutoFit/>
          </a:bodyPr>
          <a:lstStyle/>
          <a:p>
            <a:pPr algn="l"/>
            <a:r>
              <a:rPr lang="zh-CN" altLang="en-US" smtClean="0">
                <a:latin typeface="楷体" panose="02010609060101010101" pitchFamily="49" charset="-122"/>
                <a:ea typeface="楷体" panose="02010609060101010101" pitchFamily="49" charset="-122"/>
                <a:sym typeface="Wingdings" panose="05000000000000000000"/>
              </a:rPr>
              <a:t> </a:t>
            </a:r>
            <a:r>
              <a:rPr lang="zh-CN" altLang="en-US" smtClean="0">
                <a:latin typeface="楷体" panose="02010609060101010101" pitchFamily="49" charset="-122"/>
                <a:ea typeface="楷体" panose="02010609060101010101" pitchFamily="49" charset="-122"/>
              </a:rPr>
              <a:t>双</a:t>
            </a:r>
            <a:r>
              <a:rPr lang="zh-CN" altLang="en-US" dirty="0" smtClean="0">
                <a:latin typeface="楷体" panose="02010609060101010101" pitchFamily="49" charset="-122"/>
                <a:ea typeface="楷体" panose="02010609060101010101" pitchFamily="49" charset="-122"/>
              </a:rPr>
              <a:t>链表的删除算法：</a:t>
            </a:r>
            <a:endParaRPr lang="zh-CN" altLang="en-US" dirty="0"/>
          </a:p>
        </p:txBody>
      </p:sp>
      <p:grpSp>
        <p:nvGrpSpPr>
          <p:cNvPr id="7" name="组合 6"/>
          <p:cNvGrpSpPr/>
          <p:nvPr/>
        </p:nvGrpSpPr>
        <p:grpSpPr>
          <a:xfrm>
            <a:off x="928662" y="3814708"/>
            <a:ext cx="5286412" cy="757300"/>
            <a:chOff x="928662" y="3814708"/>
            <a:chExt cx="5286412" cy="757300"/>
          </a:xfrm>
        </p:grpSpPr>
        <p:sp>
          <p:nvSpPr>
            <p:cNvPr id="4" name="TextBox 3"/>
            <p:cNvSpPr txBox="1"/>
            <p:nvPr/>
          </p:nvSpPr>
          <p:spPr>
            <a:xfrm>
              <a:off x="2714612" y="4171898"/>
              <a:ext cx="2571768" cy="400110"/>
            </a:xfrm>
            <a:prstGeom prst="rect">
              <a:avLst/>
            </a:prstGeom>
            <a:noFill/>
          </p:spPr>
          <p:txBody>
            <a:bodyPr wrap="square" rtlCol="0">
              <a:spAutoFit/>
            </a:bodyPr>
            <a:lstStyle/>
            <a:p>
              <a:pPr algn="l"/>
              <a:r>
                <a:rPr lang="zh-CN" altLang="en-US" sz="2000" dirty="0" smtClean="0">
                  <a:ea typeface="楷体" panose="02010609060101010101" pitchFamily="49" charset="-122"/>
                  <a:cs typeface="Times New Roman" panose="02020603050405020304" pitchFamily="18" charset="0"/>
                </a:rPr>
                <a:t>查找第</a:t>
              </a:r>
              <a:r>
                <a:rPr lang="en-US" altLang="zh-CN" sz="2000" i="1" err="1" smtClean="0">
                  <a:ea typeface="楷体" panose="02010609060101010101" pitchFamily="49" charset="-122"/>
                  <a:cs typeface="Times New Roman" panose="02020603050405020304" pitchFamily="18" charset="0"/>
                </a:rPr>
                <a:t>i</a:t>
              </a:r>
              <a:r>
                <a:rPr lang="en-US" altLang="zh-CN" sz="2000" smtClean="0">
                  <a:latin typeface="+mj-ea"/>
                  <a:cs typeface="Times New Roman" panose="02020603050405020304" pitchFamily="18" charset="0"/>
                </a:rPr>
                <a:t>-</a:t>
              </a:r>
              <a:r>
                <a:rPr lang="en-US" altLang="zh-CN" sz="2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个结点</a:t>
              </a:r>
              <a:r>
                <a:rPr lang="en-US" altLang="zh-CN" sz="2000" smtClean="0">
                  <a:ea typeface="楷体" panose="02010609060101010101" pitchFamily="49" charset="-122"/>
                  <a:cs typeface="Times New Roman" panose="02020603050405020304" pitchFamily="18" charset="0"/>
                </a:rPr>
                <a:t>*</a:t>
              </a:r>
              <a:r>
                <a:rPr lang="en-US" altLang="zh-CN" sz="2000" dirty="0" smtClean="0">
                  <a:ea typeface="楷体" panose="02010609060101010101" pitchFamily="49" charset="-122"/>
                  <a:cs typeface="Times New Roman" panose="02020603050405020304" pitchFamily="18" charset="0"/>
                </a:rPr>
                <a:t>p</a:t>
              </a:r>
              <a:endParaRPr lang="zh-CN" altLang="en-US" sz="2000" dirty="0"/>
            </a:p>
          </p:txBody>
        </p:sp>
        <p:sp>
          <p:nvSpPr>
            <p:cNvPr id="5" name="左大括号 4"/>
            <p:cNvSpPr/>
            <p:nvPr/>
          </p:nvSpPr>
          <p:spPr>
            <a:xfrm rot="16200000">
              <a:off x="3428992" y="1314378"/>
              <a:ext cx="285752" cy="5286412"/>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 name="灯片编号占位符 5"/>
          <p:cNvSpPr>
            <a:spLocks noGrp="1"/>
          </p:cNvSpPr>
          <p:nvPr>
            <p:ph type="sldNum" sz="quarter" idx="12"/>
          </p:nvPr>
        </p:nvSpPr>
        <p:spPr/>
        <p:txBody>
          <a:bodyPr/>
          <a:lstStyle/>
          <a:p>
            <a:fld id="{BC067DFE-42A7-4CB5-93C4-F2F97DA7580C}" type="slidenum">
              <a:rPr lang="en-US" altLang="zh-CN" smtClean="0"/>
              <a:t>107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9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992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922">
                                            <p:txEl>
                                              <p:pRg st="6" end="6"/>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250825" y="333375"/>
            <a:ext cx="8353425" cy="440120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未找到第</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i-1</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return false;</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找到第</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i-1</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个结点*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q=p-&gt;next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q</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指向第</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q==NULL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当不存在第</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个结点时</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返回</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false</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false;</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e=q-&gt;data;</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p-&gt;next=q-&gt;next;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从</a:t>
            </a:r>
            <a:r>
              <a:rPr kumimoji="1" lang="zh-CN" altLang="en-US" sz="2000" dirty="0" smtClean="0">
                <a:solidFill>
                  <a:srgbClr val="00B0F0"/>
                </a:solidFill>
                <a:latin typeface="楷体" panose="02010609060101010101" pitchFamily="49" charset="-122"/>
                <a:ea typeface="楷体" panose="02010609060101010101" pitchFamily="49" charset="-122"/>
              </a:rPr>
              <a:t>双</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单</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链表中删除*</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q</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(p-&gt;next!=NULL)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修改</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其前驱指针</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&gt;next-&gt;prior=p;</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free(q);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释放*</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q</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return true;</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10" name="组合 9"/>
          <p:cNvGrpSpPr/>
          <p:nvPr/>
        </p:nvGrpSpPr>
        <p:grpSpPr>
          <a:xfrm>
            <a:off x="1142976" y="2265354"/>
            <a:ext cx="7000924" cy="3206830"/>
            <a:chOff x="1142976" y="2265354"/>
            <a:chExt cx="7000924" cy="3206830"/>
          </a:xfrm>
        </p:grpSpPr>
        <p:sp>
          <p:nvSpPr>
            <p:cNvPr id="4" name="TextBox 3"/>
            <p:cNvSpPr txBox="1"/>
            <p:nvPr/>
          </p:nvSpPr>
          <p:spPr>
            <a:xfrm>
              <a:off x="3071802" y="5072074"/>
              <a:ext cx="3143272" cy="400110"/>
            </a:xfrm>
            <a:prstGeom prst="rect">
              <a:avLst/>
            </a:prstGeom>
            <a:noFill/>
          </p:spPr>
          <p:txBody>
            <a:bodyPr wrap="square" rtlCol="0">
              <a:spAutoFit/>
            </a:bodyPr>
            <a:lstStyle/>
            <a:p>
              <a:pPr algn="l"/>
              <a:r>
                <a:rPr lang="zh-CN" altLang="en-US" sz="2000" dirty="0" smtClean="0">
                  <a:ea typeface="楷体" panose="02010609060101010101" pitchFamily="49" charset="-122"/>
                  <a:cs typeface="Times New Roman" panose="02020603050405020304" pitchFamily="18" charset="0"/>
                </a:rPr>
                <a:t>删除</a:t>
              </a:r>
              <a:r>
                <a:rPr lang="en-US" altLang="zh-CN" sz="2000" smtClean="0">
                  <a:ea typeface="楷体" panose="02010609060101010101" pitchFamily="49" charset="-122"/>
                  <a:cs typeface="Times New Roman" panose="02020603050405020304" pitchFamily="18" charset="0"/>
                </a:rPr>
                <a:t>*q</a:t>
              </a:r>
              <a:r>
                <a:rPr lang="zh-CN" altLang="en-US" sz="2000" smtClean="0">
                  <a:ea typeface="楷体" panose="02010609060101010101" pitchFamily="49" charset="-122"/>
                  <a:cs typeface="Times New Roman" panose="02020603050405020304" pitchFamily="18" charset="0"/>
                </a:rPr>
                <a:t>结点并</a:t>
              </a:r>
              <a:r>
                <a:rPr lang="zh-CN" altLang="en-US" sz="2000" dirty="0" smtClean="0">
                  <a:ea typeface="楷体" panose="02010609060101010101" pitchFamily="49" charset="-122"/>
                  <a:cs typeface="Times New Roman" panose="02020603050405020304" pitchFamily="18" charset="0"/>
                </a:rPr>
                <a:t>释放其空间</a:t>
              </a:r>
              <a:endParaRPr lang="zh-CN" altLang="en-US" sz="2000" dirty="0"/>
            </a:p>
          </p:txBody>
        </p:sp>
        <p:sp>
          <p:nvSpPr>
            <p:cNvPr id="5" name="矩形 4"/>
            <p:cNvSpPr/>
            <p:nvPr/>
          </p:nvSpPr>
          <p:spPr>
            <a:xfrm>
              <a:off x="1142976" y="2265354"/>
              <a:ext cx="7000924" cy="1500198"/>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5" idx="2"/>
            </p:cNvCxnSpPr>
            <p:nvPr/>
          </p:nvCxnSpPr>
          <p:spPr>
            <a:xfrm rot="5400000">
              <a:off x="3999702" y="4408494"/>
              <a:ext cx="1286678" cy="794"/>
            </a:xfrm>
            <a:prstGeom prst="line">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857224" y="5681979"/>
            <a:ext cx="7429552" cy="830997"/>
          </a:xfrm>
          <a:prstGeom prst="rect">
            <a:avLst/>
          </a:prstGeom>
          <a:noFill/>
        </p:spPr>
        <p:txBody>
          <a:bodyPr wrap="square" rtlCol="0">
            <a:spAutoFit/>
          </a:bodyPr>
          <a:lstStyle/>
          <a:p>
            <a:pPr algn="l"/>
            <a:r>
              <a:rPr lang="zh-CN" altLang="en-US" smtClean="0">
                <a:solidFill>
                  <a:srgbClr val="FF0000"/>
                </a:solidFill>
                <a:ea typeface="楷体" panose="02010609060101010101" pitchFamily="49" charset="-122"/>
                <a:cs typeface="Times New Roman" panose="02020603050405020304" pitchFamily="18" charset="0"/>
              </a:rPr>
              <a:t>      另外解法</a:t>
            </a:r>
            <a:r>
              <a:rPr lang="zh-CN" altLang="en-US" smtClean="0">
                <a:ea typeface="楷体" panose="02010609060101010101" pitchFamily="49" charset="-122"/>
                <a:cs typeface="Times New Roman" panose="02020603050405020304" pitchFamily="18" charset="0"/>
              </a:rPr>
              <a:t>：在</a:t>
            </a:r>
            <a:r>
              <a:rPr lang="zh-CN" altLang="en-US" dirty="0" smtClean="0">
                <a:ea typeface="楷体" panose="02010609060101010101" pitchFamily="49" charset="-122"/>
                <a:cs typeface="Times New Roman" panose="02020603050405020304" pitchFamily="18" charset="0"/>
              </a:rPr>
              <a:t>双</a:t>
            </a:r>
            <a:r>
              <a:rPr lang="zh-CN" altLang="en-US" smtClean="0">
                <a:ea typeface="楷体" panose="02010609060101010101" pitchFamily="49" charset="-122"/>
                <a:cs typeface="Times New Roman" panose="02020603050405020304" pitchFamily="18" charset="0"/>
              </a:rPr>
              <a:t>链表中，可以</a:t>
            </a:r>
            <a:r>
              <a:rPr lang="zh-CN" altLang="en-US" dirty="0" smtClean="0">
                <a:ea typeface="楷体" panose="02010609060101010101" pitchFamily="49" charset="-122"/>
                <a:cs typeface="Times New Roman" panose="02020603050405020304" pitchFamily="18" charset="0"/>
              </a:rPr>
              <a:t>查找第</a:t>
            </a:r>
            <a:r>
              <a:rPr lang="en-US" altLang="zh-CN" i="1" err="1" smtClean="0">
                <a:ea typeface="楷体" panose="02010609060101010101" pitchFamily="49" charset="-122"/>
                <a:cs typeface="Times New Roman" panose="02020603050405020304" pitchFamily="18" charset="0"/>
              </a:rPr>
              <a:t>i</a:t>
            </a:r>
            <a:r>
              <a:rPr lang="zh-CN" altLang="en-US" smtClean="0">
                <a:ea typeface="楷体" panose="02010609060101010101" pitchFamily="49" charset="-122"/>
                <a:cs typeface="Times New Roman" panose="02020603050405020304" pitchFamily="18" charset="0"/>
              </a:rPr>
              <a:t>个结点，并</a:t>
            </a:r>
            <a:r>
              <a:rPr lang="zh-CN" altLang="en-US" dirty="0" smtClean="0">
                <a:ea typeface="楷体" panose="02010609060101010101" pitchFamily="49" charset="-122"/>
                <a:cs typeface="Times New Roman" panose="02020603050405020304" pitchFamily="18" charset="0"/>
              </a:rPr>
              <a:t>将它删除。</a:t>
            </a:r>
            <a:endParaRPr lang="zh-CN" altLang="en-US" dirty="0">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108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99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992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99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92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992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992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992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992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992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992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992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9922">
                                            <p:txEl>
                                              <p:pRg st="12" end="12"/>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Text Box 4"/>
          <p:cNvSpPr txBox="1">
            <a:spLocks noChangeArrowheads="1"/>
          </p:cNvSpPr>
          <p:nvPr/>
        </p:nvSpPr>
        <p:spPr bwMode="auto">
          <a:xfrm>
            <a:off x="323850" y="333375"/>
            <a:ext cx="8424863" cy="1495794"/>
          </a:xfrm>
          <a:prstGeom prst="rect">
            <a:avLst/>
          </a:prstGeom>
          <a:noFill/>
          <a:ln w="9525">
            <a:noFill/>
            <a:miter lim="800000"/>
          </a:ln>
          <a:effectLst/>
        </p:spPr>
        <p:txBody>
          <a:bodyPr>
            <a:spAutoFit/>
          </a:bodyPr>
          <a:lstStyle/>
          <a:p>
            <a:pPr algn="l">
              <a:lnSpc>
                <a:spcPct val="120000"/>
              </a:lnSpc>
              <a:spcBef>
                <a:spcPct val="50000"/>
              </a:spcBef>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　</a:t>
            </a:r>
            <a:r>
              <a:rPr lang="en-US" altLang="zh-CN" sz="2800" dirty="0">
                <a:solidFill>
                  <a:srgbClr val="FF3300"/>
                </a:solidFill>
                <a:ea typeface="黑体" panose="02010609060101010101" pitchFamily="49" charset="-122"/>
                <a:cs typeface="Times New Roman" panose="02020603050405020304" pitchFamily="18" charset="0"/>
              </a:rPr>
              <a:t>【</a:t>
            </a:r>
            <a:r>
              <a:rPr lang="zh-CN" altLang="en-US" sz="2800">
                <a:solidFill>
                  <a:srgbClr val="FF3300"/>
                </a:solidFill>
                <a:ea typeface="楷体" panose="02010609060101010101" pitchFamily="49" charset="-122"/>
                <a:cs typeface="Times New Roman" panose="02020603050405020304" pitchFamily="18" charset="0"/>
              </a:rPr>
              <a:t>例</a:t>
            </a:r>
            <a:r>
              <a:rPr lang="en-US" altLang="zh-CN" sz="2800" smtClean="0">
                <a:solidFill>
                  <a:srgbClr val="FF3300"/>
                </a:solidFill>
                <a:ea typeface="楷体" panose="02010609060101010101" pitchFamily="49" charset="-122"/>
                <a:cs typeface="Times New Roman" panose="02020603050405020304" pitchFamily="18" charset="0"/>
              </a:rPr>
              <a:t>2-9</a:t>
            </a:r>
            <a:r>
              <a:rPr lang="en-US" altLang="zh-CN" sz="2800" smtClean="0">
                <a:solidFill>
                  <a:srgbClr val="FF3300"/>
                </a:solidFill>
                <a:ea typeface="黑体" panose="02010609060101010101" pitchFamily="49" charset="-122"/>
                <a:cs typeface="Times New Roman" panose="02020603050405020304" pitchFamily="18" charset="0"/>
              </a:rPr>
              <a:t>】</a:t>
            </a:r>
            <a:r>
              <a:rPr lang="en-US" altLang="zh-CN" smtClean="0">
                <a:ea typeface="黑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有一</a:t>
            </a:r>
            <a:r>
              <a:rPr lang="zh-CN" altLang="en-US">
                <a:ea typeface="楷体" panose="02010609060101010101" pitchFamily="49" charset="-122"/>
                <a:cs typeface="Times New Roman" panose="02020603050405020304" pitchFamily="18" charset="0"/>
              </a:rPr>
              <a:t>个</a:t>
            </a:r>
            <a:r>
              <a:rPr lang="zh-CN" altLang="en-US" smtClean="0">
                <a:ea typeface="楷体" panose="02010609060101010101" pitchFamily="49" charset="-122"/>
                <a:cs typeface="Times New Roman" panose="02020603050405020304" pitchFamily="18" charset="0"/>
              </a:rPr>
              <a:t>带头结点的</a:t>
            </a:r>
            <a:r>
              <a:rPr lang="zh-CN" altLang="en-US" dirty="0">
                <a:ea typeface="楷体" panose="02010609060101010101" pitchFamily="49" charset="-122"/>
                <a:cs typeface="Times New Roman" panose="02020603050405020304" pitchFamily="18" charset="0"/>
              </a:rPr>
              <a:t>双</a:t>
            </a:r>
            <a:r>
              <a:rPr lang="zh-CN" altLang="en-US">
                <a:ea typeface="楷体" panose="02010609060101010101" pitchFamily="49" charset="-122"/>
                <a:cs typeface="Times New Roman" panose="02020603050405020304" pitchFamily="18" charset="0"/>
              </a:rPr>
              <a:t>链表</a:t>
            </a:r>
            <a:r>
              <a:rPr lang="en-US" altLang="zh-CN" smtClean="0">
                <a:ea typeface="楷体" panose="02010609060101010101" pitchFamily="49" charset="-122"/>
                <a:cs typeface="Times New Roman" panose="02020603050405020304" pitchFamily="18" charset="0"/>
              </a:rPr>
              <a:t>L</a:t>
            </a:r>
            <a:r>
              <a:rPr lang="zh-CN" altLang="en-US" smtClean="0">
                <a:ea typeface="楷体" panose="02010609060101010101" pitchFamily="49" charset="-122"/>
                <a:cs typeface="Times New Roman" panose="02020603050405020304" pitchFamily="18" charset="0"/>
              </a:rPr>
              <a:t>，设计</a:t>
            </a:r>
            <a:r>
              <a:rPr lang="zh-CN" altLang="en-US" dirty="0">
                <a:ea typeface="楷体" panose="02010609060101010101" pitchFamily="49" charset="-122"/>
                <a:cs typeface="Times New Roman" panose="02020603050405020304" pitchFamily="18" charset="0"/>
              </a:rPr>
              <a:t>一个算法将其所有元素</a:t>
            </a:r>
            <a:r>
              <a:rPr lang="zh-CN" altLang="en-US">
                <a:ea typeface="楷体" panose="02010609060101010101" pitchFamily="49" charset="-122"/>
                <a:cs typeface="Times New Roman" panose="02020603050405020304" pitchFamily="18" charset="0"/>
              </a:rPr>
              <a:t>逆</a:t>
            </a:r>
            <a:r>
              <a:rPr lang="zh-CN" altLang="en-US" smtClean="0">
                <a:ea typeface="楷体" panose="02010609060101010101" pitchFamily="49" charset="-122"/>
                <a:cs typeface="Times New Roman" panose="02020603050405020304" pitchFamily="18" charset="0"/>
              </a:rPr>
              <a:t>置，即</a:t>
            </a:r>
            <a:r>
              <a:rPr lang="zh-CN" altLang="en-US" dirty="0">
                <a:ea typeface="楷体" panose="02010609060101010101" pitchFamily="49" charset="-122"/>
                <a:cs typeface="Times New Roman" panose="02020603050405020304" pitchFamily="18" charset="0"/>
              </a:rPr>
              <a:t>第</a:t>
            </a:r>
            <a:r>
              <a:rPr lang="en-US" altLang="zh-CN" dirty="0">
                <a:ea typeface="楷体" panose="02010609060101010101" pitchFamily="49" charset="-122"/>
                <a:cs typeface="Times New Roman" panose="02020603050405020304" pitchFamily="18" charset="0"/>
              </a:rPr>
              <a:t>1</a:t>
            </a:r>
            <a:r>
              <a:rPr lang="zh-CN" altLang="en-US" dirty="0">
                <a:ea typeface="楷体" panose="02010609060101010101" pitchFamily="49" charset="-122"/>
                <a:cs typeface="Times New Roman" panose="02020603050405020304" pitchFamily="18" charset="0"/>
              </a:rPr>
              <a:t>个元素变为最后一</a:t>
            </a:r>
            <a:r>
              <a:rPr lang="zh-CN" altLang="en-US">
                <a:ea typeface="楷体" panose="02010609060101010101" pitchFamily="49" charset="-122"/>
                <a:cs typeface="Times New Roman" panose="02020603050405020304" pitchFamily="18" charset="0"/>
              </a:rPr>
              <a:t>个</a:t>
            </a:r>
            <a:r>
              <a:rPr lang="zh-CN" altLang="en-US" smtClean="0">
                <a:ea typeface="楷体" panose="02010609060101010101" pitchFamily="49" charset="-122"/>
                <a:cs typeface="Times New Roman" panose="02020603050405020304" pitchFamily="18" charset="0"/>
              </a:rPr>
              <a:t>元素，第</a:t>
            </a:r>
            <a:r>
              <a:rPr lang="en-US" altLang="zh-CN" dirty="0">
                <a:ea typeface="楷体" panose="02010609060101010101" pitchFamily="49" charset="-122"/>
                <a:cs typeface="Times New Roman" panose="02020603050405020304" pitchFamily="18" charset="0"/>
              </a:rPr>
              <a:t>2</a:t>
            </a:r>
            <a:r>
              <a:rPr lang="zh-CN" altLang="en-US" dirty="0">
                <a:ea typeface="楷体" panose="02010609060101010101" pitchFamily="49" charset="-122"/>
                <a:cs typeface="Times New Roman" panose="02020603050405020304" pitchFamily="18" charset="0"/>
              </a:rPr>
              <a:t>个元素变为倒数第</a:t>
            </a:r>
            <a:r>
              <a:rPr lang="en-US" altLang="zh-CN" dirty="0">
                <a:ea typeface="楷体" panose="02010609060101010101" pitchFamily="49" charset="-122"/>
                <a:cs typeface="Times New Roman" panose="02020603050405020304" pitchFamily="18" charset="0"/>
              </a:rPr>
              <a:t>2</a:t>
            </a:r>
            <a:r>
              <a:rPr lang="zh-CN" altLang="en-US">
                <a:ea typeface="楷体" panose="02010609060101010101" pitchFamily="49" charset="-122"/>
                <a:cs typeface="Times New Roman" panose="02020603050405020304" pitchFamily="18" charset="0"/>
              </a:rPr>
              <a:t>个</a:t>
            </a:r>
            <a:r>
              <a:rPr lang="zh-CN" altLang="en-US" smtClean="0">
                <a:ea typeface="楷体" panose="02010609060101010101" pitchFamily="49" charset="-122"/>
                <a:cs typeface="Times New Roman" panose="02020603050405020304" pitchFamily="18" charset="0"/>
              </a:rPr>
              <a:t>元素，</a:t>
            </a:r>
            <a:r>
              <a:rPr lang="en-US" altLang="zh-CN" smtClean="0">
                <a:latin typeface="宋体" panose="02010600030101010101" pitchFamily="2" charset="-122"/>
                <a:ea typeface="宋体" panose="02010600030101010101" pitchFamily="2" charset="-122"/>
                <a:cs typeface="Times New Roman" panose="02020603050405020304" pitchFamily="18" charset="0"/>
              </a:rPr>
              <a:t>…</a:t>
            </a:r>
            <a:r>
              <a:rPr lang="zh-CN" altLang="en-US" smtClean="0">
                <a:ea typeface="楷体" panose="02010609060101010101" pitchFamily="49" charset="-122"/>
                <a:cs typeface="Times New Roman" panose="02020603050405020304" pitchFamily="18" charset="0"/>
              </a:rPr>
              <a:t>，最后</a:t>
            </a:r>
            <a:r>
              <a:rPr lang="zh-CN" altLang="en-US" dirty="0">
                <a:ea typeface="楷体" panose="02010609060101010101" pitchFamily="49" charset="-122"/>
                <a:cs typeface="Times New Roman" panose="02020603050405020304" pitchFamily="18" charset="0"/>
              </a:rPr>
              <a:t>一个元素变为第</a:t>
            </a:r>
            <a:r>
              <a:rPr lang="en-US" altLang="zh-CN" dirty="0">
                <a:ea typeface="楷体" panose="02010609060101010101" pitchFamily="49" charset="-122"/>
                <a:cs typeface="Times New Roman" panose="02020603050405020304" pitchFamily="18" charset="0"/>
              </a:rPr>
              <a:t>1</a:t>
            </a:r>
            <a:r>
              <a:rPr lang="zh-CN" altLang="en-US" dirty="0">
                <a:ea typeface="楷体" panose="02010609060101010101" pitchFamily="49" charset="-122"/>
                <a:cs typeface="Times New Roman" panose="02020603050405020304" pitchFamily="18" charset="0"/>
              </a:rPr>
              <a:t>个元素。</a:t>
            </a:r>
          </a:p>
        </p:txBody>
      </p:sp>
      <p:sp>
        <p:nvSpPr>
          <p:cNvPr id="210949" name="Text Box 5"/>
          <p:cNvSpPr txBox="1">
            <a:spLocks noChangeArrowheads="1"/>
          </p:cNvSpPr>
          <p:nvPr/>
        </p:nvSpPr>
        <p:spPr bwMode="auto">
          <a:xfrm>
            <a:off x="971550" y="2349500"/>
            <a:ext cx="3600450" cy="1015663"/>
          </a:xfrm>
          <a:prstGeom prst="rect">
            <a:avLst/>
          </a:prstGeom>
          <a:noFill/>
          <a:ln w="9525">
            <a:noFill/>
            <a:miter lim="800000"/>
          </a:ln>
          <a:effectLst/>
        </p:spPr>
        <p:txBody>
          <a:bodyPr>
            <a:spAutoFit/>
          </a:bodyPr>
          <a:lstStyle/>
          <a:p>
            <a:pPr algn="l">
              <a:spcBef>
                <a:spcPct val="50000"/>
              </a:spcBef>
            </a:pPr>
            <a:r>
              <a:rPr lang="zh-CN" altLang="en-US" dirty="0">
                <a:solidFill>
                  <a:srgbClr val="FF0000"/>
                </a:solidFill>
                <a:latin typeface="微软雅黑" panose="020B0503020204020204" pitchFamily="34" charset="-122"/>
                <a:ea typeface="微软雅黑" panose="020B0503020204020204" pitchFamily="34" charset="-122"/>
              </a:rPr>
              <a:t>算法设计思路：</a:t>
            </a:r>
          </a:p>
          <a:p>
            <a:pPr algn="l">
              <a:spcBef>
                <a:spcPct val="50000"/>
              </a:spcBef>
            </a:pPr>
            <a:r>
              <a:rPr lang="zh-CN" altLang="en-US" dirty="0">
                <a:solidFill>
                  <a:srgbClr val="FF00FF"/>
                </a:solidFill>
              </a:rPr>
              <a:t>　　</a:t>
            </a:r>
            <a:r>
              <a:rPr lang="zh-CN" altLang="en-US" dirty="0">
                <a:latin typeface="楷体" panose="02010609060101010101" pitchFamily="49" charset="-122"/>
                <a:ea typeface="楷体" panose="02010609060101010101" pitchFamily="49" charset="-122"/>
              </a:rPr>
              <a:t>采用头插法建表。</a:t>
            </a:r>
          </a:p>
        </p:txBody>
      </p:sp>
      <p:sp>
        <p:nvSpPr>
          <p:cNvPr id="210950" name="Rectangle 6"/>
          <p:cNvSpPr>
            <a:spLocks noChangeArrowheads="1"/>
          </p:cNvSpPr>
          <p:nvPr/>
        </p:nvSpPr>
        <p:spPr bwMode="auto">
          <a:xfrm>
            <a:off x="2154238" y="451008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i="1">
              <a:solidFill>
                <a:srgbClr val="3333FF"/>
              </a:solidFill>
            </a:endParaRPr>
          </a:p>
        </p:txBody>
      </p:sp>
      <p:sp>
        <p:nvSpPr>
          <p:cNvPr id="210951" name="Rectangle 7"/>
          <p:cNvSpPr>
            <a:spLocks noChangeArrowheads="1"/>
          </p:cNvSpPr>
          <p:nvPr/>
        </p:nvSpPr>
        <p:spPr bwMode="auto">
          <a:xfrm>
            <a:off x="2695575" y="451008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10952" name="Rectangle 8"/>
          <p:cNvSpPr>
            <a:spLocks noChangeArrowheads="1"/>
          </p:cNvSpPr>
          <p:nvPr/>
        </p:nvSpPr>
        <p:spPr bwMode="auto">
          <a:xfrm>
            <a:off x="1614488" y="451008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10953" name="Rectangle 9"/>
          <p:cNvSpPr>
            <a:spLocks noChangeArrowheads="1"/>
          </p:cNvSpPr>
          <p:nvPr/>
        </p:nvSpPr>
        <p:spPr bwMode="auto">
          <a:xfrm>
            <a:off x="4675188" y="41497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rPr>
              <a:t>1</a:t>
            </a:r>
            <a:endParaRPr lang="en-US" altLang="zh-CN" baseline="-25000" dirty="0">
              <a:solidFill>
                <a:srgbClr val="3333FF"/>
              </a:solidFill>
            </a:endParaRPr>
          </a:p>
        </p:txBody>
      </p:sp>
      <p:sp>
        <p:nvSpPr>
          <p:cNvPr id="210954" name="Rectangle 10"/>
          <p:cNvSpPr>
            <a:spLocks noChangeArrowheads="1"/>
          </p:cNvSpPr>
          <p:nvPr/>
        </p:nvSpPr>
        <p:spPr bwMode="auto">
          <a:xfrm>
            <a:off x="5216525" y="41497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10955" name="Rectangle 11"/>
          <p:cNvSpPr>
            <a:spLocks noChangeArrowheads="1"/>
          </p:cNvSpPr>
          <p:nvPr/>
        </p:nvSpPr>
        <p:spPr bwMode="auto">
          <a:xfrm>
            <a:off x="4135438" y="41497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10956" name="Arc 12"/>
          <p:cNvSpPr/>
          <p:nvPr/>
        </p:nvSpPr>
        <p:spPr bwMode="auto">
          <a:xfrm>
            <a:off x="1403350" y="4221163"/>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tailEnd type="triangle" w="med" len="med"/>
          </a:ln>
          <a:effectLst/>
        </p:spPr>
        <p:txBody>
          <a:bodyPr wrap="none" anchor="ctr"/>
          <a:lstStyle/>
          <a:p>
            <a:endParaRPr lang="zh-CN" altLang="en-US"/>
          </a:p>
        </p:txBody>
      </p:sp>
      <p:sp>
        <p:nvSpPr>
          <p:cNvPr id="210957" name="Text Box 13"/>
          <p:cNvSpPr txBox="1">
            <a:spLocks noChangeArrowheads="1"/>
          </p:cNvSpPr>
          <p:nvPr/>
        </p:nvSpPr>
        <p:spPr bwMode="auto">
          <a:xfrm>
            <a:off x="885825" y="3997325"/>
            <a:ext cx="576263" cy="365125"/>
          </a:xfrm>
          <a:prstGeom prst="rect">
            <a:avLst/>
          </a:prstGeom>
          <a:noFill/>
          <a:ln w="38100" algn="ctr">
            <a:noFill/>
            <a:miter lim="800000"/>
          </a:ln>
          <a:effectLst/>
        </p:spPr>
        <p:txBody>
          <a:bodyPr lIns="0" tIns="0" rIns="0" bIns="0">
            <a:spAutoFit/>
          </a:bodyPr>
          <a:lstStyle/>
          <a:p>
            <a:pPr>
              <a:spcBef>
                <a:spcPct val="50000"/>
              </a:spcBef>
            </a:pPr>
            <a:r>
              <a:rPr lang="en-US" altLang="zh-CN"/>
              <a:t>L</a:t>
            </a:r>
          </a:p>
        </p:txBody>
      </p:sp>
      <p:sp>
        <p:nvSpPr>
          <p:cNvPr id="210958" name="Text Box 14"/>
          <p:cNvSpPr txBox="1">
            <a:spLocks noChangeArrowheads="1"/>
          </p:cNvSpPr>
          <p:nvPr/>
        </p:nvSpPr>
        <p:spPr bwMode="auto">
          <a:xfrm>
            <a:off x="4278313" y="4937125"/>
            <a:ext cx="576262" cy="338554"/>
          </a:xfrm>
          <a:prstGeom prst="rect">
            <a:avLst/>
          </a:prstGeom>
          <a:noFill/>
          <a:ln w="38100" algn="ctr">
            <a:noFill/>
            <a:miter lim="800000"/>
          </a:ln>
          <a:effectLst/>
        </p:spPr>
        <p:txBody>
          <a:bodyPr lIns="0" tIns="0" rIns="0" bIns="0">
            <a:spAutoFit/>
          </a:bodyPr>
          <a:lstStyle/>
          <a:p>
            <a:pPr>
              <a:spcBef>
                <a:spcPct val="50000"/>
              </a:spcBef>
            </a:pPr>
            <a:r>
              <a:rPr lang="en-US" altLang="zh-CN" sz="2200"/>
              <a:t>p</a:t>
            </a:r>
          </a:p>
        </p:txBody>
      </p:sp>
      <p:sp>
        <p:nvSpPr>
          <p:cNvPr id="210959" name="Line 15"/>
          <p:cNvSpPr>
            <a:spLocks noChangeShapeType="1"/>
          </p:cNvSpPr>
          <p:nvPr/>
        </p:nvSpPr>
        <p:spPr bwMode="auto">
          <a:xfrm flipV="1">
            <a:off x="4422775" y="4598988"/>
            <a:ext cx="0" cy="503237"/>
          </a:xfrm>
          <a:prstGeom prst="line">
            <a:avLst/>
          </a:prstGeom>
          <a:noFill/>
          <a:ln w="38100">
            <a:solidFill>
              <a:srgbClr val="0000FF"/>
            </a:solidFill>
            <a:round/>
            <a:tailEnd type="triangle" w="med" len="med"/>
          </a:ln>
          <a:effectLst/>
        </p:spPr>
        <p:txBody>
          <a:bodyPr wrap="none"/>
          <a:lstStyle/>
          <a:p>
            <a:endParaRPr lang="zh-CN" altLang="en-US"/>
          </a:p>
        </p:txBody>
      </p:sp>
      <p:sp>
        <p:nvSpPr>
          <p:cNvPr id="210960" name="Line 16"/>
          <p:cNvSpPr>
            <a:spLocks noChangeShapeType="1"/>
          </p:cNvSpPr>
          <p:nvPr/>
        </p:nvSpPr>
        <p:spPr bwMode="auto">
          <a:xfrm>
            <a:off x="5575300" y="4294188"/>
            <a:ext cx="863600" cy="0"/>
          </a:xfrm>
          <a:prstGeom prst="line">
            <a:avLst/>
          </a:prstGeom>
          <a:noFill/>
          <a:ln w="38100">
            <a:solidFill>
              <a:srgbClr val="0000FF"/>
            </a:solidFill>
            <a:round/>
            <a:tailEnd type="triangle" w="med" len="med"/>
          </a:ln>
          <a:effectLst/>
        </p:spPr>
        <p:txBody>
          <a:bodyPr wrap="none"/>
          <a:lstStyle/>
          <a:p>
            <a:endParaRPr lang="zh-CN" altLang="en-US"/>
          </a:p>
        </p:txBody>
      </p:sp>
      <p:sp>
        <p:nvSpPr>
          <p:cNvPr id="210961" name="Line 17"/>
          <p:cNvSpPr>
            <a:spLocks noChangeShapeType="1"/>
          </p:cNvSpPr>
          <p:nvPr/>
        </p:nvSpPr>
        <p:spPr bwMode="auto">
          <a:xfrm flipH="1">
            <a:off x="5719763" y="4459288"/>
            <a:ext cx="647700" cy="0"/>
          </a:xfrm>
          <a:prstGeom prst="line">
            <a:avLst/>
          </a:prstGeom>
          <a:noFill/>
          <a:ln w="38100">
            <a:solidFill>
              <a:srgbClr val="0000FF"/>
            </a:solidFill>
            <a:round/>
            <a:tailEnd type="triangle" w="med" len="med"/>
          </a:ln>
          <a:effectLst/>
        </p:spPr>
        <p:txBody>
          <a:bodyPr wrap="none"/>
          <a:lstStyle/>
          <a:p>
            <a:endParaRPr lang="zh-CN" altLang="en-US"/>
          </a:p>
        </p:txBody>
      </p:sp>
      <p:sp>
        <p:nvSpPr>
          <p:cNvPr id="210962" name="Text Box 18"/>
          <p:cNvSpPr txBox="1">
            <a:spLocks noChangeArrowheads="1"/>
          </p:cNvSpPr>
          <p:nvPr/>
        </p:nvSpPr>
        <p:spPr bwMode="auto">
          <a:xfrm>
            <a:off x="6500826" y="4195763"/>
            <a:ext cx="863600" cy="365125"/>
          </a:xfrm>
          <a:prstGeom prst="rect">
            <a:avLst/>
          </a:prstGeom>
          <a:noFill/>
          <a:ln w="38100" algn="ctr">
            <a:noFill/>
            <a:miter lim="800000"/>
          </a:ln>
          <a:effectLst/>
        </p:spPr>
        <p:txBody>
          <a:bodyPr lIns="0" tIns="0" rIns="0" bIns="0">
            <a:spAutoFit/>
          </a:bodyPr>
          <a:lstStyle/>
          <a:p>
            <a:pPr>
              <a:spcBef>
                <a:spcPct val="50000"/>
              </a:spcBef>
            </a:pPr>
            <a:r>
              <a:rPr lang="en-US" altLang="zh-CN"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ea typeface="宋体" panose="02010600030101010101" pitchFamily="2" charset="-122"/>
            </a:endParaRPr>
          </a:p>
        </p:txBody>
      </p:sp>
      <p:sp>
        <p:nvSpPr>
          <p:cNvPr id="210963" name="Oval 19"/>
          <p:cNvSpPr>
            <a:spLocks noChangeArrowheads="1"/>
          </p:cNvSpPr>
          <p:nvPr/>
        </p:nvSpPr>
        <p:spPr bwMode="auto">
          <a:xfrm>
            <a:off x="3786182" y="3848111"/>
            <a:ext cx="2303463" cy="1152525"/>
          </a:xfrm>
          <a:prstGeom prst="ellipse">
            <a:avLst/>
          </a:prstGeom>
          <a:solidFill>
            <a:schemeClr val="accent1">
              <a:alpha val="0"/>
            </a:schemeClr>
          </a:solidFill>
          <a:ln w="38100" algn="ctr">
            <a:solidFill>
              <a:srgbClr val="33CC33"/>
            </a:solidFill>
            <a:prstDash val="sysDot"/>
            <a:round/>
          </a:ln>
          <a:effectLst/>
        </p:spPr>
        <p:txBody>
          <a:bodyPr wrap="none" anchor="ctr"/>
          <a:lstStyle/>
          <a:p>
            <a:endParaRPr lang="zh-CN" altLang="en-US"/>
          </a:p>
        </p:txBody>
      </p:sp>
      <p:sp>
        <p:nvSpPr>
          <p:cNvPr id="210964" name="Freeform 20"/>
          <p:cNvSpPr/>
          <p:nvPr/>
        </p:nvSpPr>
        <p:spPr bwMode="auto">
          <a:xfrm>
            <a:off x="3200400" y="3767138"/>
            <a:ext cx="939800" cy="627062"/>
          </a:xfrm>
          <a:custGeom>
            <a:avLst/>
            <a:gdLst/>
            <a:ahLst/>
            <a:cxnLst>
              <a:cxn ang="0">
                <a:pos x="592" y="151"/>
              </a:cxn>
              <a:cxn ang="0">
                <a:pos x="368" y="11"/>
              </a:cxn>
              <a:cxn ang="0">
                <a:pos x="136" y="83"/>
              </a:cxn>
              <a:cxn ang="0">
                <a:pos x="0" y="395"/>
              </a:cxn>
            </a:cxnLst>
            <a:rect l="0" t="0" r="r" b="b"/>
            <a:pathLst>
              <a:path w="592" h="395">
                <a:moveTo>
                  <a:pt x="592" y="151"/>
                </a:moveTo>
                <a:cubicBezTo>
                  <a:pt x="555" y="128"/>
                  <a:pt x="444" y="22"/>
                  <a:pt x="368" y="11"/>
                </a:cubicBezTo>
                <a:cubicBezTo>
                  <a:pt x="292" y="0"/>
                  <a:pt x="197" y="19"/>
                  <a:pt x="136" y="83"/>
                </a:cubicBezTo>
                <a:cubicBezTo>
                  <a:pt x="75" y="147"/>
                  <a:pt x="28" y="330"/>
                  <a:pt x="0" y="395"/>
                </a:cubicBezTo>
              </a:path>
            </a:pathLst>
          </a:custGeom>
          <a:noFill/>
          <a:ln w="38100" cap="flat" cmpd="sng">
            <a:solidFill>
              <a:srgbClr val="0000FF"/>
            </a:solidFill>
            <a:prstDash val="solid"/>
            <a:round/>
            <a:headEnd type="none" w="med" len="med"/>
            <a:tailEnd type="triangle" w="med" len="med"/>
          </a:ln>
          <a:effectLst/>
        </p:spPr>
        <p:txBody>
          <a:bodyPr wrap="none"/>
          <a:lstStyle/>
          <a:p>
            <a:endParaRPr lang="zh-CN" altLang="en-US"/>
          </a:p>
        </p:txBody>
      </p:sp>
      <p:sp>
        <p:nvSpPr>
          <p:cNvPr id="3" name="灯片编号占位符 2"/>
          <p:cNvSpPr>
            <a:spLocks noGrp="1"/>
          </p:cNvSpPr>
          <p:nvPr>
            <p:ph type="sldNum" sz="quarter" idx="12"/>
          </p:nvPr>
        </p:nvSpPr>
        <p:spPr/>
        <p:txBody>
          <a:bodyPr/>
          <a:lstStyle/>
          <a:p>
            <a:fld id="{BC067DFE-42A7-4CB5-93C4-F2F97DA7580C}" type="slidenum">
              <a:rPr lang="en-US" altLang="zh-CN" smtClean="0"/>
              <a:t>109</a:t>
            </a:fld>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Text Box 4"/>
          <p:cNvSpPr txBox="1">
            <a:spLocks noChangeArrowheads="1"/>
          </p:cNvSpPr>
          <p:nvPr/>
        </p:nvSpPr>
        <p:spPr bwMode="auto">
          <a:xfrm>
            <a:off x="857224" y="2357430"/>
            <a:ext cx="5786478" cy="363176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CreateList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SqList</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 </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  </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整体建立</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顺序表</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SqList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SqList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L-&gt;data[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&gt;length=n;</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137221" name="Text Box 5"/>
          <p:cNvSpPr txBox="1">
            <a:spLocks noChangeArrowheads="1"/>
          </p:cNvSpPr>
          <p:nvPr/>
        </p:nvSpPr>
        <p:spPr bwMode="auto">
          <a:xfrm>
            <a:off x="468312" y="928670"/>
            <a:ext cx="2889241"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r>
              <a:rPr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1</a:t>
            </a:r>
            <a:r>
              <a:rPr lang="zh-CN" altLang="en-US"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、建立</a:t>
            </a: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顺序表</a:t>
            </a:r>
          </a:p>
        </p:txBody>
      </p:sp>
      <p:sp>
        <p:nvSpPr>
          <p:cNvPr id="137222" name="Text Box 6"/>
          <p:cNvSpPr txBox="1">
            <a:spLocks noChangeArrowheads="1"/>
          </p:cNvSpPr>
          <p:nvPr/>
        </p:nvSpPr>
        <p:spPr bwMode="auto">
          <a:xfrm>
            <a:off x="857224" y="1679023"/>
            <a:ext cx="6715172" cy="535531"/>
          </a:xfrm>
          <a:prstGeom prst="rect">
            <a:avLst/>
          </a:prstGeom>
          <a:noFill/>
          <a:ln w="9525">
            <a:noFill/>
            <a:miter lim="800000"/>
          </a:ln>
          <a:effectLst/>
        </p:spPr>
        <p:txBody>
          <a:bodyPr wrap="square">
            <a:spAutoFit/>
          </a:bodyPr>
          <a:lstStyle/>
          <a:p>
            <a:pPr algn="l">
              <a:lnSpc>
                <a:spcPct val="120000"/>
              </a:lnSpc>
            </a:pPr>
            <a:r>
              <a:rPr lang="en-US" altLang="zh-CN" sz="2400" i="1" smtClean="0">
                <a:ea typeface="楷体" panose="02010609060101010101" pitchFamily="49" charset="-122"/>
                <a:cs typeface="Times New Roman" panose="02020603050405020304" pitchFamily="18" charset="0"/>
              </a:rPr>
              <a:t>a</a:t>
            </a:r>
            <a:r>
              <a:rPr lang="en-US" altLang="zh-CN" sz="2400" smtClean="0">
                <a:ea typeface="楷体" panose="02010609060101010101" pitchFamily="49" charset="-122"/>
                <a:cs typeface="Times New Roman" panose="02020603050405020304" pitchFamily="18" charset="0"/>
              </a:rPr>
              <a:t>[0..</a:t>
            </a:r>
            <a:r>
              <a:rPr lang="en-US" altLang="zh-CN" sz="2400" i="1" smtClean="0">
                <a:ea typeface="楷体" panose="02010609060101010101" pitchFamily="49" charset="-122"/>
                <a:cs typeface="Times New Roman" panose="02020603050405020304" pitchFamily="18" charset="0"/>
              </a:rPr>
              <a:t>n</a:t>
            </a:r>
            <a:r>
              <a:rPr lang="en-US" altLang="zh-CN" sz="2400" smtClean="0">
                <a:latin typeface="+mj-ea"/>
                <a:ea typeface="+mj-ea"/>
                <a:cs typeface="Times New Roman" panose="02020603050405020304" pitchFamily="18" charset="0"/>
              </a:rPr>
              <a:t>-</a:t>
            </a:r>
            <a:r>
              <a:rPr lang="en-US" altLang="zh-CN" sz="2400" smtClean="0">
                <a:ea typeface="楷体" panose="02010609060101010101" pitchFamily="49" charset="-122"/>
                <a:cs typeface="Times New Roman" panose="02020603050405020304" pitchFamily="18" charset="0"/>
              </a:rPr>
              <a:t>1]  </a:t>
            </a:r>
            <a:r>
              <a:rPr lang="en-US" altLang="zh-CN" sz="2400" smtClean="0">
                <a:ea typeface="楷体" panose="02010609060101010101" pitchFamily="49" charset="-122"/>
                <a:cs typeface="Times New Roman" panose="02020603050405020304" pitchFamily="18" charset="0"/>
                <a:sym typeface="Wingdings" panose="05000000000000000000"/>
              </a:rPr>
              <a:t>  </a:t>
            </a:r>
            <a:r>
              <a:rPr lang="zh-CN" altLang="en-US" sz="2400" smtClean="0">
                <a:ea typeface="楷体" panose="02010609060101010101" pitchFamily="49" charset="-122"/>
                <a:cs typeface="Times New Roman" panose="02020603050405020304" pitchFamily="18" charset="0"/>
              </a:rPr>
              <a:t>顺序表</a:t>
            </a:r>
            <a:r>
              <a:rPr lang="en-US" altLang="zh-CN" sz="2400" smtClean="0">
                <a:ea typeface="楷体" panose="02010609060101010101" pitchFamily="49" charset="-122"/>
                <a:cs typeface="Times New Roman" panose="02020603050405020304" pitchFamily="18" charset="0"/>
              </a:rPr>
              <a:t>L    </a:t>
            </a:r>
            <a:r>
              <a:rPr lang="zh-CN" altLang="en-US" sz="2400" smtClean="0">
                <a:ea typeface="楷体" panose="02010609060101010101" pitchFamily="49" charset="-122"/>
                <a:cs typeface="Times New Roman" panose="02020603050405020304" pitchFamily="18" charset="0"/>
              </a:rPr>
              <a:t>─  </a:t>
            </a:r>
            <a:r>
              <a:rPr lang="zh-CN" altLang="en-US" sz="2400" smtClean="0">
                <a:solidFill>
                  <a:srgbClr val="FF00FF"/>
                </a:solidFill>
                <a:ea typeface="楷体" panose="02010609060101010101" pitchFamily="49" charset="-122"/>
                <a:cs typeface="Times New Roman" panose="02020603050405020304" pitchFamily="18" charset="0"/>
              </a:rPr>
              <a:t>整体创建顺序表</a:t>
            </a:r>
            <a:r>
              <a:rPr lang="zh-CN" altLang="en-US" sz="2400" smtClean="0">
                <a:ea typeface="楷体" panose="02010609060101010101" pitchFamily="49" charset="-122"/>
                <a:cs typeface="Times New Roman" panose="02020603050405020304" pitchFamily="18" charset="0"/>
              </a:rPr>
              <a:t>。</a:t>
            </a:r>
            <a:endParaRPr lang="zh-CN" altLang="en-US" sz="2400" dirty="0">
              <a:ea typeface="楷体" panose="02010609060101010101" pitchFamily="49" charset="-122"/>
              <a:cs typeface="Times New Roman" panose="02020603050405020304" pitchFamily="18" charset="0"/>
            </a:endParaRPr>
          </a:p>
        </p:txBody>
      </p:sp>
      <p:grpSp>
        <p:nvGrpSpPr>
          <p:cNvPr id="8" name="组合 7"/>
          <p:cNvGrpSpPr/>
          <p:nvPr/>
        </p:nvGrpSpPr>
        <p:grpSpPr>
          <a:xfrm>
            <a:off x="3750463" y="2803550"/>
            <a:ext cx="4929222" cy="1000132"/>
            <a:chOff x="3857620" y="2714620"/>
            <a:chExt cx="4929222" cy="1000132"/>
          </a:xfrm>
        </p:grpSpPr>
        <p:cxnSp>
          <p:nvCxnSpPr>
            <p:cNvPr id="6" name="直接箭头连接符 5"/>
            <p:cNvCxnSpPr/>
            <p:nvPr/>
          </p:nvCxnSpPr>
          <p:spPr>
            <a:xfrm rot="10800000">
              <a:off x="3857620" y="2714620"/>
              <a:ext cx="3429024" cy="57150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215206" y="3006866"/>
              <a:ext cx="1571636" cy="707886"/>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传递顺序表指针</a:t>
              </a:r>
              <a:endParaRPr lang="zh-CN" altLang="en-US" dirty="0">
                <a:latin typeface="楷体" panose="02010609060101010101" pitchFamily="49" charset="-122"/>
                <a:ea typeface="楷体" panose="02010609060101010101" pitchFamily="49" charset="-122"/>
              </a:endParaRPr>
            </a:p>
          </p:txBody>
        </p:sp>
      </p:grpSp>
      <p:sp>
        <p:nvSpPr>
          <p:cNvPr id="9" name="Text Box 2" descr="信纸"/>
          <p:cNvSpPr txBox="1">
            <a:spLocks noChangeArrowheads="1"/>
          </p:cNvSpPr>
          <p:nvPr/>
        </p:nvSpPr>
        <p:spPr bwMode="auto">
          <a:xfrm>
            <a:off x="285720" y="214290"/>
            <a:ext cx="4214842" cy="523220"/>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2.2.2  </a:t>
            </a:r>
            <a:r>
              <a:rPr kumimoji="1"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顺序</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表运算的实现</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8"/>
                                        </p:tgtEl>
                                      </p:cBhvr>
                                    </p:animEffect>
                                    <p:animScale>
                                      <p:cBhvr>
                                        <p:cTn id="11" dur="250" autoRev="1" fill="hold"/>
                                        <p:tgtEl>
                                          <p:spTgt spid="8"/>
                                        </p:tgtEl>
                                      </p:cBhvr>
                                      <p:by x="105000" y="105000"/>
                                    </p:animScale>
                                  </p:childTnLst>
                                </p:cTn>
                              </p:par>
                            </p:childTnLst>
                          </p:cTn>
                        </p:par>
                        <p:par>
                          <p:cTn id="12" fill="hold">
                            <p:stCondLst>
                              <p:cond delay="500"/>
                            </p:stCondLst>
                            <p:childTnLst>
                              <p:par>
                                <p:cTn id="13" presetID="22" presetClass="exit" presetSubtype="4" fill="hold" nodeType="afterEffect">
                                  <p:stCondLst>
                                    <p:cond delay="0"/>
                                  </p:stCondLst>
                                  <p:childTnLst>
                                    <p:animEffect transition="out" filter="wipe(down)">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7220">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7220">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37220">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372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250825" y="260350"/>
            <a:ext cx="8569325" cy="4708981"/>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Reverse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*&amp;L)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双</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链表结点逆</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置</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*p=L-&gt;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a:t>
            </a:r>
            <a:r>
              <a:rPr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开始结点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&gt;next=NULL;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构造只有</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头结点的</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双链表</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扫描</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q=p-&gt;next;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用</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q</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保存其</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后继结点</a:t>
            </a:r>
            <a:endPar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p-&gt;next=L-&gt;next;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采用头插法将*</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结点插入</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if (L-&gt;next!=NULL)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修改</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其前驱指针</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&gt;next-&gt;prior=p;</a:t>
            </a:r>
          </a:p>
          <a:p>
            <a:pPr algn="l">
              <a:spcBef>
                <a:spcPts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L-&gt;next=p;</a:t>
            </a:r>
          </a:p>
          <a:p>
            <a:pPr algn="l">
              <a:spcBef>
                <a:spcPts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p-&gt;prior=L</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p=q;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让</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重新指向其</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后继结点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37" name="组合 36"/>
          <p:cNvGrpSpPr/>
          <p:nvPr/>
        </p:nvGrpSpPr>
        <p:grpSpPr>
          <a:xfrm>
            <a:off x="5362588" y="5124464"/>
            <a:ext cx="852486" cy="447676"/>
            <a:chOff x="5005398" y="5130812"/>
            <a:chExt cx="852486" cy="447676"/>
          </a:xfrm>
        </p:grpSpPr>
        <p:sp>
          <p:nvSpPr>
            <p:cNvPr id="29" name="Text Box 14"/>
            <p:cNvSpPr txBox="1">
              <a:spLocks noChangeArrowheads="1"/>
            </p:cNvSpPr>
            <p:nvPr/>
          </p:nvSpPr>
          <p:spPr bwMode="auto">
            <a:xfrm>
              <a:off x="5005398" y="5130812"/>
              <a:ext cx="576262" cy="338554"/>
            </a:xfrm>
            <a:prstGeom prst="rect">
              <a:avLst/>
            </a:prstGeom>
            <a:noFill/>
            <a:ln w="38100" algn="ctr">
              <a:noFill/>
              <a:miter lim="800000"/>
            </a:ln>
            <a:effectLst/>
          </p:spPr>
          <p:txBody>
            <a:bodyPr lIns="0" tIns="0" rIns="0" bIns="0">
              <a:spAutoFit/>
            </a:bodyPr>
            <a:lstStyle/>
            <a:p>
              <a:pPr>
                <a:spcBef>
                  <a:spcPct val="50000"/>
                </a:spcBef>
              </a:pPr>
              <a:r>
                <a:rPr lang="en-US" altLang="zh-CN" sz="2200" dirty="0"/>
                <a:t>q</a:t>
              </a:r>
            </a:p>
          </p:txBody>
        </p:sp>
        <p:sp>
          <p:nvSpPr>
            <p:cNvPr id="30" name="Arc 12"/>
            <p:cNvSpPr/>
            <p:nvPr/>
          </p:nvSpPr>
          <p:spPr bwMode="auto">
            <a:xfrm>
              <a:off x="5438784" y="5273688"/>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tailEnd type="triangle" w="med" len="med"/>
            </a:ln>
            <a:effectLst/>
          </p:spPr>
          <p:txBody>
            <a:bodyPr wrap="none" anchor="ctr"/>
            <a:lstStyle/>
            <a:p>
              <a:endParaRPr lang="zh-CN" altLang="en-US"/>
            </a:p>
          </p:txBody>
        </p:sp>
      </p:grpSp>
      <p:grpSp>
        <p:nvGrpSpPr>
          <p:cNvPr id="38" name="组合 37"/>
          <p:cNvGrpSpPr/>
          <p:nvPr/>
        </p:nvGrpSpPr>
        <p:grpSpPr>
          <a:xfrm>
            <a:off x="500034" y="5143512"/>
            <a:ext cx="7793086" cy="1214446"/>
            <a:chOff x="500034" y="5143512"/>
            <a:chExt cx="7793086" cy="1214446"/>
          </a:xfrm>
        </p:grpSpPr>
        <p:sp>
          <p:nvSpPr>
            <p:cNvPr id="8" name="Rectangle 6"/>
            <p:cNvSpPr>
              <a:spLocks noChangeArrowheads="1"/>
            </p:cNvSpPr>
            <p:nvPr/>
          </p:nvSpPr>
          <p:spPr bwMode="auto">
            <a:xfrm>
              <a:off x="1768447" y="592615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i="1">
                <a:solidFill>
                  <a:srgbClr val="3333FF"/>
                </a:solidFill>
              </a:endParaRPr>
            </a:p>
          </p:txBody>
        </p:sp>
        <p:sp>
          <p:nvSpPr>
            <p:cNvPr id="9" name="Rectangle 7"/>
            <p:cNvSpPr>
              <a:spLocks noChangeArrowheads="1"/>
            </p:cNvSpPr>
            <p:nvPr/>
          </p:nvSpPr>
          <p:spPr bwMode="auto">
            <a:xfrm>
              <a:off x="2309784" y="592615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smtClean="0">
                  <a:solidFill>
                    <a:srgbClr val="3333FF"/>
                  </a:solidFill>
                </a:rPr>
                <a:t>∧</a:t>
              </a:r>
              <a:endParaRPr lang="zh-CN" altLang="zh-CN" sz="2000" dirty="0">
                <a:solidFill>
                  <a:srgbClr val="3333FF"/>
                </a:solidFill>
              </a:endParaRPr>
            </a:p>
          </p:txBody>
        </p:sp>
        <p:sp>
          <p:nvSpPr>
            <p:cNvPr id="10" name="Rectangle 8"/>
            <p:cNvSpPr>
              <a:spLocks noChangeArrowheads="1"/>
            </p:cNvSpPr>
            <p:nvPr/>
          </p:nvSpPr>
          <p:spPr bwMode="auto">
            <a:xfrm>
              <a:off x="1228697" y="592615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11" name="Arc 12"/>
            <p:cNvSpPr/>
            <p:nvPr/>
          </p:nvSpPr>
          <p:spPr bwMode="auto">
            <a:xfrm>
              <a:off x="1017559" y="5637233"/>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tailEnd type="triangle" w="med" len="med"/>
            </a:ln>
            <a:effectLst/>
          </p:spPr>
          <p:txBody>
            <a:bodyPr wrap="none" anchor="ctr"/>
            <a:lstStyle/>
            <a:p>
              <a:endParaRPr lang="zh-CN" altLang="en-US"/>
            </a:p>
          </p:txBody>
        </p:sp>
        <p:sp>
          <p:nvSpPr>
            <p:cNvPr id="12" name="Text Box 13"/>
            <p:cNvSpPr txBox="1">
              <a:spLocks noChangeArrowheads="1"/>
            </p:cNvSpPr>
            <p:nvPr/>
          </p:nvSpPr>
          <p:spPr bwMode="auto">
            <a:xfrm>
              <a:off x="500034" y="5413395"/>
              <a:ext cx="576263" cy="365125"/>
            </a:xfrm>
            <a:prstGeom prst="rect">
              <a:avLst/>
            </a:prstGeom>
            <a:noFill/>
            <a:ln w="38100" algn="ctr">
              <a:noFill/>
              <a:miter lim="800000"/>
            </a:ln>
            <a:effectLst/>
          </p:spPr>
          <p:txBody>
            <a:bodyPr lIns="0" tIns="0" rIns="0" bIns="0">
              <a:spAutoFit/>
            </a:bodyPr>
            <a:lstStyle/>
            <a:p>
              <a:pPr>
                <a:spcBef>
                  <a:spcPct val="50000"/>
                </a:spcBef>
              </a:pPr>
              <a:r>
                <a:rPr lang="en-US" altLang="zh-CN"/>
                <a:t>L</a:t>
              </a:r>
            </a:p>
          </p:txBody>
        </p:sp>
        <p:sp>
          <p:nvSpPr>
            <p:cNvPr id="14" name="Rectangle 9"/>
            <p:cNvSpPr>
              <a:spLocks noChangeArrowheads="1"/>
            </p:cNvSpPr>
            <p:nvPr/>
          </p:nvSpPr>
          <p:spPr bwMode="auto">
            <a:xfrm>
              <a:off x="4103684" y="556262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rPr>
                <a:t>1</a:t>
              </a:r>
              <a:endParaRPr lang="en-US" altLang="zh-CN" baseline="-25000" dirty="0">
                <a:solidFill>
                  <a:srgbClr val="3333FF"/>
                </a:solidFill>
              </a:endParaRPr>
            </a:p>
          </p:txBody>
        </p:sp>
        <p:sp>
          <p:nvSpPr>
            <p:cNvPr id="15" name="Rectangle 10"/>
            <p:cNvSpPr>
              <a:spLocks noChangeArrowheads="1"/>
            </p:cNvSpPr>
            <p:nvPr/>
          </p:nvSpPr>
          <p:spPr bwMode="auto">
            <a:xfrm>
              <a:off x="4645021" y="556262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6" name="Rectangle 11"/>
            <p:cNvSpPr>
              <a:spLocks noChangeArrowheads="1"/>
            </p:cNvSpPr>
            <p:nvPr/>
          </p:nvSpPr>
          <p:spPr bwMode="auto">
            <a:xfrm>
              <a:off x="3563934" y="556262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7" name="Text Box 14"/>
            <p:cNvSpPr txBox="1">
              <a:spLocks noChangeArrowheads="1"/>
            </p:cNvSpPr>
            <p:nvPr/>
          </p:nvSpPr>
          <p:spPr bwMode="auto">
            <a:xfrm>
              <a:off x="3648076" y="5143512"/>
              <a:ext cx="576262" cy="365125"/>
            </a:xfrm>
            <a:prstGeom prst="rect">
              <a:avLst/>
            </a:prstGeom>
            <a:noFill/>
            <a:ln w="38100" algn="ctr">
              <a:noFill/>
              <a:miter lim="800000"/>
            </a:ln>
            <a:effectLst/>
          </p:spPr>
          <p:txBody>
            <a:bodyPr lIns="0" tIns="0" rIns="0" bIns="0">
              <a:spAutoFit/>
            </a:bodyPr>
            <a:lstStyle/>
            <a:p>
              <a:pPr>
                <a:spcBef>
                  <a:spcPct val="50000"/>
                </a:spcBef>
              </a:pPr>
              <a:r>
                <a:rPr lang="en-US" altLang="zh-CN" dirty="0"/>
                <a:t>p</a:t>
              </a:r>
            </a:p>
          </p:txBody>
        </p:sp>
        <p:sp>
          <p:nvSpPr>
            <p:cNvPr id="19" name="Line 16"/>
            <p:cNvSpPr>
              <a:spLocks noChangeShapeType="1"/>
            </p:cNvSpPr>
            <p:nvPr/>
          </p:nvSpPr>
          <p:spPr bwMode="auto">
            <a:xfrm>
              <a:off x="5003796" y="5707085"/>
              <a:ext cx="432000" cy="0"/>
            </a:xfrm>
            <a:prstGeom prst="line">
              <a:avLst/>
            </a:prstGeom>
            <a:noFill/>
            <a:ln w="38100">
              <a:solidFill>
                <a:srgbClr val="0000FF"/>
              </a:solidFill>
              <a:round/>
              <a:tailEnd type="triangle" w="med" len="med"/>
            </a:ln>
            <a:effectLst/>
          </p:spPr>
          <p:txBody>
            <a:bodyPr wrap="none"/>
            <a:lstStyle/>
            <a:p>
              <a:endParaRPr lang="zh-CN" altLang="en-US"/>
            </a:p>
          </p:txBody>
        </p:sp>
        <p:sp>
          <p:nvSpPr>
            <p:cNvPr id="22" name="Arc 12"/>
            <p:cNvSpPr/>
            <p:nvPr/>
          </p:nvSpPr>
          <p:spPr bwMode="auto">
            <a:xfrm>
              <a:off x="4081462" y="5286388"/>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tailEnd type="triangle" w="med" len="med"/>
            </a:ln>
            <a:effectLst/>
          </p:spPr>
          <p:txBody>
            <a:bodyPr wrap="none" anchor="ctr"/>
            <a:lstStyle/>
            <a:p>
              <a:endParaRPr lang="zh-CN" altLang="en-US"/>
            </a:p>
          </p:txBody>
        </p:sp>
        <p:sp>
          <p:nvSpPr>
            <p:cNvPr id="25" name="Text Box 18"/>
            <p:cNvSpPr txBox="1">
              <a:spLocks noChangeArrowheads="1"/>
            </p:cNvSpPr>
            <p:nvPr/>
          </p:nvSpPr>
          <p:spPr bwMode="auto">
            <a:xfrm>
              <a:off x="7429520" y="5597543"/>
              <a:ext cx="863600" cy="365125"/>
            </a:xfrm>
            <a:prstGeom prst="rect">
              <a:avLst/>
            </a:prstGeom>
            <a:noFill/>
            <a:ln w="38100" algn="ctr">
              <a:noFill/>
              <a:miter lim="800000"/>
            </a:ln>
            <a:effectLst/>
          </p:spPr>
          <p:txBody>
            <a:bodyPr lIns="0" tIns="0" rIns="0" bIns="0">
              <a:spAutoFit/>
            </a:bodyPr>
            <a:lstStyle/>
            <a:p>
              <a:pPr>
                <a:spcBef>
                  <a:spcPct val="50000"/>
                </a:spcBef>
              </a:pPr>
              <a:r>
                <a:rPr lang="en-US" altLang="zh-CN"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ea typeface="宋体" panose="02010600030101010101" pitchFamily="2" charset="-122"/>
              </a:endParaRPr>
            </a:p>
          </p:txBody>
        </p:sp>
        <p:sp>
          <p:nvSpPr>
            <p:cNvPr id="26" name="Rectangle 9"/>
            <p:cNvSpPr>
              <a:spLocks noChangeArrowheads="1"/>
            </p:cNvSpPr>
            <p:nvPr/>
          </p:nvSpPr>
          <p:spPr bwMode="auto">
            <a:xfrm>
              <a:off x="5969006" y="557214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rPr>
                <a:t>1</a:t>
              </a:r>
              <a:endParaRPr lang="en-US" altLang="zh-CN" baseline="-25000" dirty="0">
                <a:solidFill>
                  <a:srgbClr val="3333FF"/>
                </a:solidFill>
              </a:endParaRPr>
            </a:p>
          </p:txBody>
        </p:sp>
        <p:sp>
          <p:nvSpPr>
            <p:cNvPr id="27" name="Rectangle 10"/>
            <p:cNvSpPr>
              <a:spLocks noChangeArrowheads="1"/>
            </p:cNvSpPr>
            <p:nvPr/>
          </p:nvSpPr>
          <p:spPr bwMode="auto">
            <a:xfrm>
              <a:off x="6510343" y="557214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8" name="Rectangle 11"/>
            <p:cNvSpPr>
              <a:spLocks noChangeArrowheads="1"/>
            </p:cNvSpPr>
            <p:nvPr/>
          </p:nvSpPr>
          <p:spPr bwMode="auto">
            <a:xfrm>
              <a:off x="5429256" y="557214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0" name="Line 17"/>
            <p:cNvSpPr>
              <a:spLocks noChangeShapeType="1"/>
            </p:cNvSpPr>
            <p:nvPr/>
          </p:nvSpPr>
          <p:spPr bwMode="auto">
            <a:xfrm flipH="1">
              <a:off x="5148259" y="5872186"/>
              <a:ext cx="360000" cy="0"/>
            </a:xfrm>
            <a:prstGeom prst="line">
              <a:avLst/>
            </a:prstGeom>
            <a:noFill/>
            <a:ln w="38100">
              <a:solidFill>
                <a:srgbClr val="0000FF"/>
              </a:solidFill>
              <a:round/>
              <a:tailEnd type="triangle" w="med" len="med"/>
            </a:ln>
            <a:effectLst/>
          </p:spPr>
          <p:txBody>
            <a:bodyPr wrap="none"/>
            <a:lstStyle/>
            <a:p>
              <a:endParaRPr lang="zh-CN" altLang="en-US"/>
            </a:p>
          </p:txBody>
        </p:sp>
        <p:sp>
          <p:nvSpPr>
            <p:cNvPr id="31" name="Line 16"/>
            <p:cNvSpPr>
              <a:spLocks noChangeShapeType="1"/>
            </p:cNvSpPr>
            <p:nvPr/>
          </p:nvSpPr>
          <p:spPr bwMode="auto">
            <a:xfrm>
              <a:off x="6929454" y="5715016"/>
              <a:ext cx="432000" cy="0"/>
            </a:xfrm>
            <a:prstGeom prst="line">
              <a:avLst/>
            </a:prstGeom>
            <a:noFill/>
            <a:ln w="38100">
              <a:solidFill>
                <a:srgbClr val="0000FF"/>
              </a:solidFill>
              <a:round/>
              <a:tailEnd type="triangle" w="med" len="med"/>
            </a:ln>
            <a:effectLst/>
          </p:spPr>
          <p:txBody>
            <a:bodyPr wrap="none"/>
            <a:lstStyle/>
            <a:p>
              <a:endParaRPr lang="zh-CN" altLang="en-US"/>
            </a:p>
          </p:txBody>
        </p:sp>
        <p:sp>
          <p:nvSpPr>
            <p:cNvPr id="32" name="Line 17"/>
            <p:cNvSpPr>
              <a:spLocks noChangeShapeType="1"/>
            </p:cNvSpPr>
            <p:nvPr/>
          </p:nvSpPr>
          <p:spPr bwMode="auto">
            <a:xfrm flipH="1">
              <a:off x="7073917" y="5880117"/>
              <a:ext cx="360000" cy="0"/>
            </a:xfrm>
            <a:prstGeom prst="line">
              <a:avLst/>
            </a:prstGeom>
            <a:noFill/>
            <a:ln w="38100">
              <a:solidFill>
                <a:srgbClr val="0000FF"/>
              </a:solidFill>
              <a:round/>
              <a:tailEnd type="triangle" w="med" len="med"/>
            </a:ln>
            <a:effectLst/>
          </p:spPr>
          <p:txBody>
            <a:bodyPr wrap="none"/>
            <a:lstStyle/>
            <a:p>
              <a:endParaRPr lang="zh-CN" altLang="en-US"/>
            </a:p>
          </p:txBody>
        </p:sp>
      </p:grpSp>
      <p:grpSp>
        <p:nvGrpSpPr>
          <p:cNvPr id="36" name="组合 35"/>
          <p:cNvGrpSpPr/>
          <p:nvPr/>
        </p:nvGrpSpPr>
        <p:grpSpPr>
          <a:xfrm>
            <a:off x="2357422" y="5072074"/>
            <a:ext cx="2969460" cy="1357322"/>
            <a:chOff x="2316920" y="5072074"/>
            <a:chExt cx="2969460" cy="1357322"/>
          </a:xfrm>
        </p:grpSpPr>
        <p:sp>
          <p:nvSpPr>
            <p:cNvPr id="33" name="椭圆 32"/>
            <p:cNvSpPr/>
            <p:nvPr/>
          </p:nvSpPr>
          <p:spPr>
            <a:xfrm>
              <a:off x="3214678" y="5072074"/>
              <a:ext cx="2071702" cy="1357322"/>
            </a:xfrm>
            <a:prstGeom prst="ellipse">
              <a:avLst/>
            </a:prstGeom>
            <a:solidFill>
              <a:schemeClr val="accent1">
                <a:alpha val="0"/>
              </a:schemeClr>
            </a:solid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左箭头 33"/>
            <p:cNvSpPr/>
            <p:nvPr/>
          </p:nvSpPr>
          <p:spPr>
            <a:xfrm rot="19827950">
              <a:off x="2571736" y="5500702"/>
              <a:ext cx="642942" cy="214314"/>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35" name="TextBox 34"/>
            <p:cNvSpPr txBox="1"/>
            <p:nvPr/>
          </p:nvSpPr>
          <p:spPr>
            <a:xfrm rot="20013019">
              <a:off x="2316920" y="5115084"/>
              <a:ext cx="928694"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插入</a:t>
              </a:r>
              <a:endParaRPr lang="zh-CN" altLang="en-US" sz="2000" dirty="0">
                <a:latin typeface="楷体" panose="02010609060101010101" pitchFamily="49" charset="-122"/>
                <a:ea typeface="楷体" panose="02010609060101010101" pitchFamily="49" charset="-122"/>
              </a:endParaRPr>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110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9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1970">
                                            <p:txEl>
                                              <p:pRg st="2" end="2"/>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11970">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1970">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197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1970">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197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1970">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1970">
                                            <p:txEl>
                                              <p:pRg st="10" end="10"/>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1197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dirty="0">
              <a:solidFill>
                <a:srgbClr val="FF3300"/>
              </a:solidFill>
              <a:effectLst>
                <a:outerShdw blurRad="38100" dist="38100" dir="2700000" algn="tl">
                  <a:srgbClr val="000000"/>
                </a:outerShdw>
              </a:effectLst>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111</a:t>
            </a:fld>
            <a:endParaRPr lang="en-US" altLang="zh-CN"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42910" y="1214422"/>
            <a:ext cx="6072230" cy="535531"/>
          </a:xfrm>
          <a:prstGeom prst="rect">
            <a:avLst/>
          </a:prstGeom>
          <a:noFill/>
          <a:ln w="9525">
            <a:noFill/>
            <a:miter lim="800000"/>
          </a:ln>
          <a:effectLst/>
        </p:spPr>
        <p:txBody>
          <a:bodyPr wrap="square">
            <a:spAutoFit/>
          </a:bodyPr>
          <a:lstStyle/>
          <a:p>
            <a:pPr algn="l">
              <a:lnSpc>
                <a:spcPct val="120000"/>
              </a:lnSpc>
              <a:spcBef>
                <a:spcPct val="50000"/>
              </a:spcBef>
            </a:pPr>
            <a:r>
              <a:rPr kumimoji="1" lang="zh-CN" altLang="en-US" dirty="0" smtClean="0">
                <a:solidFill>
                  <a:srgbClr val="FF3300"/>
                </a:solidFill>
                <a:ea typeface="楷体" panose="02010609060101010101" pitchFamily="49" charset="-122"/>
                <a:cs typeface="Times New Roman" panose="02020603050405020304" pitchFamily="18" charset="0"/>
              </a:rPr>
              <a:t>循环</a:t>
            </a:r>
            <a:r>
              <a:rPr kumimoji="1" lang="zh-CN" altLang="en-US" dirty="0">
                <a:solidFill>
                  <a:srgbClr val="FF3300"/>
                </a:solidFill>
                <a:ea typeface="楷体" panose="02010609060101010101" pitchFamily="49" charset="-122"/>
                <a:cs typeface="Times New Roman" panose="02020603050405020304" pitchFamily="18" charset="0"/>
              </a:rPr>
              <a:t>链表</a:t>
            </a:r>
            <a:r>
              <a:rPr kumimoji="1" lang="zh-CN" altLang="en-US" dirty="0">
                <a:ea typeface="楷体" panose="02010609060101010101" pitchFamily="49" charset="-122"/>
                <a:cs typeface="Times New Roman" panose="02020603050405020304" pitchFamily="18" charset="0"/>
              </a:rPr>
              <a:t>是另一种形式的链式</a:t>
            </a:r>
            <a:r>
              <a:rPr kumimoji="1" lang="zh-CN" altLang="en-US">
                <a:ea typeface="楷体" panose="02010609060101010101" pitchFamily="49" charset="-122"/>
                <a:cs typeface="Times New Roman" panose="02020603050405020304" pitchFamily="18" charset="0"/>
              </a:rPr>
              <a:t>存储</a:t>
            </a:r>
            <a:r>
              <a:rPr kumimoji="1" lang="zh-CN" altLang="en-US" smtClean="0">
                <a:ea typeface="楷体" panose="02010609060101010101" pitchFamily="49" charset="-122"/>
                <a:cs typeface="Times New Roman" panose="02020603050405020304" pitchFamily="18" charset="0"/>
              </a:rPr>
              <a:t>结构形式。</a:t>
            </a:r>
            <a:r>
              <a:rPr kumimoji="1" lang="en-US" altLang="zh-CN" smtClean="0">
                <a:ea typeface="楷体" panose="02010609060101010101" pitchFamily="49" charset="-122"/>
                <a:cs typeface="Times New Roman" panose="02020603050405020304" pitchFamily="18" charset="0"/>
              </a:rPr>
              <a:t>        </a:t>
            </a:r>
            <a:endParaRPr kumimoji="1" lang="zh-CN" altLang="en-US" dirty="0">
              <a:ea typeface="楷体" panose="02010609060101010101" pitchFamily="49" charset="-122"/>
              <a:cs typeface="Times New Roman" panose="02020603050405020304" pitchFamily="18" charset="0"/>
            </a:endParaRPr>
          </a:p>
        </p:txBody>
      </p:sp>
      <p:sp>
        <p:nvSpPr>
          <p:cNvPr id="55299" name="Text Box 3" descr="粉色面巾纸"/>
          <p:cNvSpPr txBox="1">
            <a:spLocks noChangeArrowheads="1"/>
          </p:cNvSpPr>
          <p:nvPr/>
        </p:nvSpPr>
        <p:spPr bwMode="auto">
          <a:xfrm>
            <a:off x="395288" y="428604"/>
            <a:ext cx="3176580" cy="519113"/>
          </a:xfrm>
          <a:prstGeom prst="rect">
            <a:avLst/>
          </a:prstGeom>
          <a:blipFill dpi="0" rotWithShape="1">
            <a:blip r:embed="rId2"/>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2.3.4 </a:t>
            </a:r>
            <a:r>
              <a:rPr kumimoji="1"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 </a:t>
            </a:r>
            <a:r>
              <a:rPr kumimoji="1"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循环</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链表</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sp>
        <p:nvSpPr>
          <p:cNvPr id="4" name="TextBox 3"/>
          <p:cNvSpPr txBox="1"/>
          <p:nvPr/>
        </p:nvSpPr>
        <p:spPr>
          <a:xfrm>
            <a:off x="500034" y="2261255"/>
            <a:ext cx="5857916" cy="238219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l">
              <a:lnSpc>
                <a:spcPct val="120000"/>
              </a:lnSpc>
              <a:spcBef>
                <a:spcPct val="50000"/>
              </a:spcBef>
              <a:buBlip>
                <a:blip r:embed="rId3"/>
              </a:buBlip>
            </a:pPr>
            <a:r>
              <a:rPr kumimoji="1" lang="zh-CN" altLang="en-US" dirty="0" smtClean="0">
                <a:solidFill>
                  <a:srgbClr val="FF00FF"/>
                </a:solidFill>
                <a:ea typeface="楷体" panose="02010609060101010101" pitchFamily="49" charset="-122"/>
                <a:cs typeface="Times New Roman" panose="02020603050405020304" pitchFamily="18" charset="0"/>
              </a:rPr>
              <a:t>循环单链表</a:t>
            </a:r>
            <a:r>
              <a:rPr kumimoji="1" lang="zh-CN" altLang="en-US" dirty="0" smtClean="0">
                <a:solidFill>
                  <a:srgbClr val="0000FF"/>
                </a:solidFill>
                <a:ea typeface="楷体" panose="02010609060101010101" pitchFamily="49" charset="-122"/>
                <a:cs typeface="Times New Roman" panose="02020603050405020304" pitchFamily="18" charset="0"/>
              </a:rPr>
              <a:t>：</a:t>
            </a:r>
            <a:r>
              <a:rPr kumimoji="1" lang="zh-CN" altLang="en-US" sz="2200" dirty="0" smtClean="0">
                <a:solidFill>
                  <a:srgbClr val="0000FF"/>
                </a:solidFill>
                <a:ea typeface="楷体" panose="02010609060101010101" pitchFamily="49" charset="-122"/>
                <a:cs typeface="Times New Roman" panose="02020603050405020304" pitchFamily="18" charset="0"/>
              </a:rPr>
              <a:t>将</a:t>
            </a:r>
            <a:r>
              <a:rPr kumimoji="1" lang="zh-CN" altLang="en-US" sz="2200" smtClean="0">
                <a:solidFill>
                  <a:srgbClr val="0000FF"/>
                </a:solidFill>
                <a:ea typeface="楷体" panose="02010609060101010101" pitchFamily="49" charset="-122"/>
                <a:cs typeface="Times New Roman" panose="02020603050405020304" pitchFamily="18" charset="0"/>
              </a:rPr>
              <a:t>表中尾结点的指针域改为指向表头结点，整个</a:t>
            </a:r>
            <a:r>
              <a:rPr kumimoji="1" lang="zh-CN" altLang="en-US" sz="2200" dirty="0" smtClean="0">
                <a:solidFill>
                  <a:srgbClr val="0000FF"/>
                </a:solidFill>
                <a:ea typeface="楷体" panose="02010609060101010101" pitchFamily="49" charset="-122"/>
                <a:cs typeface="Times New Roman" panose="02020603050405020304" pitchFamily="18" charset="0"/>
              </a:rPr>
              <a:t>链表形成一个环。由此从表中</a:t>
            </a:r>
            <a:r>
              <a:rPr kumimoji="1" lang="zh-CN" altLang="en-US" sz="2200" smtClean="0">
                <a:solidFill>
                  <a:srgbClr val="0000FF"/>
                </a:solidFill>
                <a:ea typeface="楷体" panose="02010609060101010101" pitchFamily="49" charset="-122"/>
                <a:cs typeface="Times New Roman" panose="02020603050405020304" pitchFamily="18" charset="0"/>
              </a:rPr>
              <a:t>任一结点出发</a:t>
            </a:r>
            <a:r>
              <a:rPr kumimoji="1" lang="zh-CN" altLang="en-US" sz="2200" dirty="0" smtClean="0">
                <a:solidFill>
                  <a:srgbClr val="0000FF"/>
                </a:solidFill>
                <a:ea typeface="楷体" panose="02010609060101010101" pitchFamily="49" charset="-122"/>
                <a:cs typeface="Times New Roman" panose="02020603050405020304" pitchFamily="18" charset="0"/>
              </a:rPr>
              <a:t>均可找到链表</a:t>
            </a:r>
            <a:r>
              <a:rPr kumimoji="1" lang="zh-CN" altLang="en-US" sz="2200" smtClean="0">
                <a:solidFill>
                  <a:srgbClr val="0000FF"/>
                </a:solidFill>
                <a:ea typeface="楷体" panose="02010609060101010101" pitchFamily="49" charset="-122"/>
                <a:cs typeface="Times New Roman" panose="02020603050405020304" pitchFamily="18" charset="0"/>
              </a:rPr>
              <a:t>中其他结点。 </a:t>
            </a:r>
            <a:endParaRPr kumimoji="1" lang="en-US" altLang="zh-CN" sz="2200" dirty="0" smtClean="0">
              <a:solidFill>
                <a:srgbClr val="0000FF"/>
              </a:solidFill>
              <a:ea typeface="楷体" panose="02010609060101010101" pitchFamily="49" charset="-122"/>
              <a:cs typeface="Times New Roman" panose="02020603050405020304" pitchFamily="18" charset="0"/>
            </a:endParaRPr>
          </a:p>
          <a:p>
            <a:pPr marL="457200" indent="-457200" algn="l">
              <a:lnSpc>
                <a:spcPct val="120000"/>
              </a:lnSpc>
              <a:spcBef>
                <a:spcPct val="50000"/>
              </a:spcBef>
              <a:buBlip>
                <a:blip r:embed="rId3"/>
              </a:buBlip>
            </a:pPr>
            <a:r>
              <a:rPr kumimoji="1" lang="zh-CN" altLang="en-US" dirty="0" smtClean="0">
                <a:solidFill>
                  <a:srgbClr val="FF00FF"/>
                </a:solidFill>
                <a:ea typeface="楷体" panose="02010609060101010101" pitchFamily="49" charset="-122"/>
                <a:cs typeface="Times New Roman" panose="02020603050405020304" pitchFamily="18" charset="0"/>
              </a:rPr>
              <a:t>循环双链表</a:t>
            </a:r>
            <a:r>
              <a:rPr kumimoji="1" lang="zh-CN" altLang="en-US" dirty="0" smtClean="0">
                <a:solidFill>
                  <a:srgbClr val="0000FF"/>
                </a:solidFill>
                <a:ea typeface="楷体" panose="02010609060101010101" pitchFamily="49" charset="-122"/>
                <a:cs typeface="Times New Roman" panose="02020603050405020304" pitchFamily="18" charset="0"/>
              </a:rPr>
              <a:t>：</a:t>
            </a:r>
            <a:r>
              <a:rPr kumimoji="1" lang="zh-CN" altLang="en-US" sz="2200" dirty="0" smtClean="0">
                <a:solidFill>
                  <a:srgbClr val="0000FF"/>
                </a:solidFill>
                <a:ea typeface="楷体" panose="02010609060101010101" pitchFamily="49" charset="-122"/>
                <a:cs typeface="Times New Roman" panose="02020603050405020304" pitchFamily="18" charset="0"/>
              </a:rPr>
              <a:t>形成两个环。</a:t>
            </a:r>
            <a:endParaRPr lang="zh-CN" altLang="en-US" sz="2200" dirty="0">
              <a:solidFill>
                <a:srgbClr val="0000FF"/>
              </a:solidFill>
            </a:endParaRPr>
          </a:p>
        </p:txBody>
      </p:sp>
      <p:sp>
        <p:nvSpPr>
          <p:cNvPr id="5" name="TextBox 4"/>
          <p:cNvSpPr txBox="1"/>
          <p:nvPr/>
        </p:nvSpPr>
        <p:spPr>
          <a:xfrm>
            <a:off x="7072330" y="2199023"/>
            <a:ext cx="1785950"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smtClean="0">
                <a:solidFill>
                  <a:srgbClr val="0000FF"/>
                </a:solidFill>
                <a:ea typeface="楷体" panose="02010609060101010101" pitchFamily="49" charset="-122"/>
                <a:cs typeface="Times New Roman" panose="02020603050405020304" pitchFamily="18" charset="0"/>
              </a:rPr>
              <a:t>结点类型与非</a:t>
            </a:r>
            <a:r>
              <a:rPr kumimoji="1" lang="zh-CN" altLang="en-US" sz="2000" smtClean="0">
                <a:solidFill>
                  <a:srgbClr val="0000FF"/>
                </a:solidFill>
                <a:ea typeface="楷体" panose="02010609060101010101" pitchFamily="49" charset="-122"/>
                <a:cs typeface="Times New Roman" panose="02020603050405020304" pitchFamily="18" charset="0"/>
              </a:rPr>
              <a:t>循环单链表的相同</a:t>
            </a:r>
            <a:endParaRPr lang="zh-CN" altLang="en-US" sz="2000">
              <a:solidFill>
                <a:srgbClr val="0000FF"/>
              </a:solidFill>
              <a:ea typeface="楷体" panose="02010609060101010101" pitchFamily="49" charset="-122"/>
              <a:cs typeface="Times New Roman" panose="02020603050405020304" pitchFamily="18" charset="0"/>
            </a:endParaRPr>
          </a:p>
        </p:txBody>
      </p:sp>
      <p:sp>
        <p:nvSpPr>
          <p:cNvPr id="6" name="TextBox 5"/>
          <p:cNvSpPr txBox="1"/>
          <p:nvPr/>
        </p:nvSpPr>
        <p:spPr>
          <a:xfrm>
            <a:off x="7072330" y="3571876"/>
            <a:ext cx="1785950"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smtClean="0">
                <a:solidFill>
                  <a:srgbClr val="0000FF"/>
                </a:solidFill>
                <a:ea typeface="楷体" panose="02010609060101010101" pitchFamily="49" charset="-122"/>
                <a:cs typeface="Times New Roman" panose="02020603050405020304" pitchFamily="18" charset="0"/>
              </a:rPr>
              <a:t>结点类型与非</a:t>
            </a:r>
            <a:r>
              <a:rPr kumimoji="1" lang="zh-CN" altLang="en-US" sz="2000" smtClean="0">
                <a:solidFill>
                  <a:srgbClr val="0000FF"/>
                </a:solidFill>
                <a:ea typeface="楷体" panose="02010609060101010101" pitchFamily="49" charset="-122"/>
                <a:cs typeface="Times New Roman" panose="02020603050405020304" pitchFamily="18" charset="0"/>
              </a:rPr>
              <a:t>循环双链表的相同</a:t>
            </a:r>
            <a:endParaRPr lang="zh-CN" altLang="en-US" sz="2000">
              <a:solidFill>
                <a:srgbClr val="0000FF"/>
              </a:solidFill>
              <a:ea typeface="楷体" panose="02010609060101010101" pitchFamily="49" charset="-122"/>
              <a:cs typeface="Times New Roman" panose="02020603050405020304" pitchFamily="18" charset="0"/>
            </a:endParaRPr>
          </a:p>
        </p:txBody>
      </p:sp>
      <p:sp>
        <p:nvSpPr>
          <p:cNvPr id="7" name="右箭头 6"/>
          <p:cNvSpPr/>
          <p:nvPr/>
        </p:nvSpPr>
        <p:spPr>
          <a:xfrm>
            <a:off x="6500826" y="2643182"/>
            <a:ext cx="500066" cy="21431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6500826" y="4000504"/>
            <a:ext cx="500066" cy="21431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BC067DFE-42A7-4CB5-93C4-F2F97DA7580C}" type="slidenum">
              <a:rPr lang="en-US" altLang="zh-CN" smtClean="0"/>
              <a:t>112</a:t>
            </a:fld>
            <a:endParaRPr lang="en-US" altLang="zh-CN"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3552772"/>
            <a:ext cx="9144000" cy="0"/>
          </a:xfrm>
          <a:prstGeom prst="rect">
            <a:avLst/>
          </a:prstGeom>
          <a:noFill/>
          <a:ln w="9525">
            <a:noFill/>
            <a:miter lim="800000"/>
          </a:ln>
          <a:effectLst/>
        </p:spPr>
        <p:txBody>
          <a:bodyPr wrap="none" anchor="ctr">
            <a:spAutoFit/>
          </a:bodyPr>
          <a:lstStyle/>
          <a:p>
            <a:endParaRPr lang="zh-CN" altLang="en-US"/>
          </a:p>
        </p:txBody>
      </p:sp>
      <p:sp>
        <p:nvSpPr>
          <p:cNvPr id="267267" name="Rectangle 3"/>
          <p:cNvSpPr>
            <a:spLocks noChangeArrowheads="1"/>
          </p:cNvSpPr>
          <p:nvPr/>
        </p:nvSpPr>
        <p:spPr bwMode="auto">
          <a:xfrm>
            <a:off x="3598831" y="1385816"/>
            <a:ext cx="2665413" cy="9366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线性表</a:t>
            </a:r>
          </a:p>
          <a:p>
            <a:r>
              <a:rPr kumimoji="1" lang="en-US" altLang="zh-CN" sz="200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i="1"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i="1" baseline="-25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67268" name="AutoShape 4"/>
          <p:cNvSpPr>
            <a:spLocks noChangeArrowheads="1"/>
          </p:cNvSpPr>
          <p:nvPr/>
        </p:nvSpPr>
        <p:spPr bwMode="auto">
          <a:xfrm>
            <a:off x="4751356" y="2538341"/>
            <a:ext cx="360363" cy="863600"/>
          </a:xfrm>
          <a:prstGeom prst="downArrow">
            <a:avLst>
              <a:gd name="adj1" fmla="val 50000"/>
              <a:gd name="adj2" fmla="val 59912"/>
            </a:avLst>
          </a:prstGeom>
          <a:solidFill>
            <a:srgbClr val="008000"/>
          </a:solidFill>
          <a:ln w="38100" algn="ctr">
            <a:solidFill>
              <a:schemeClr val="bg1"/>
            </a:solidFill>
            <a:miter lim="800000"/>
          </a:ln>
          <a:effectLst/>
        </p:spPr>
        <p:txBody>
          <a:bodyPr wrap="none" anchor="ctr"/>
          <a:lstStyle/>
          <a:p>
            <a:endParaRPr lang="zh-CN" altLang="en-US"/>
          </a:p>
        </p:txBody>
      </p:sp>
      <p:sp>
        <p:nvSpPr>
          <p:cNvPr id="267269" name="Text Box 5"/>
          <p:cNvSpPr txBox="1">
            <a:spLocks noChangeArrowheads="1"/>
          </p:cNvSpPr>
          <p:nvPr/>
        </p:nvSpPr>
        <p:spPr bwMode="auto">
          <a:xfrm>
            <a:off x="5214942" y="2743138"/>
            <a:ext cx="958893" cy="396875"/>
          </a:xfrm>
          <a:prstGeom prst="rect">
            <a:avLst/>
          </a:prstGeom>
          <a:noFill/>
          <a:ln w="38100" algn="ctr">
            <a:noFill/>
            <a:miter lim="800000"/>
          </a:ln>
          <a:effectLst/>
        </p:spPr>
        <p:txBody>
          <a:bodyPr wrap="square">
            <a:spAutoFit/>
          </a:bodyPr>
          <a:lstStyle/>
          <a:p>
            <a:pPr>
              <a:spcBef>
                <a:spcPct val="50000"/>
              </a:spcBef>
            </a:pPr>
            <a:r>
              <a:rPr lang="zh-CN" altLang="en-US" sz="2000" dirty="0">
                <a:solidFill>
                  <a:srgbClr val="3333FF"/>
                </a:solidFill>
                <a:latin typeface="楷体" panose="02010609060101010101" pitchFamily="49" charset="-122"/>
                <a:ea typeface="楷体" panose="02010609060101010101" pitchFamily="49" charset="-122"/>
              </a:rPr>
              <a:t>映射</a:t>
            </a:r>
          </a:p>
        </p:txBody>
      </p:sp>
      <p:sp>
        <p:nvSpPr>
          <p:cNvPr id="267270" name="Rectangle 6"/>
          <p:cNvSpPr>
            <a:spLocks noChangeArrowheads="1"/>
          </p:cNvSpPr>
          <p:nvPr/>
        </p:nvSpPr>
        <p:spPr bwMode="auto">
          <a:xfrm>
            <a:off x="2089119" y="374802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7271" name="Rectangle 7"/>
          <p:cNvSpPr>
            <a:spLocks noChangeArrowheads="1"/>
          </p:cNvSpPr>
          <p:nvPr/>
        </p:nvSpPr>
        <p:spPr bwMode="auto">
          <a:xfrm>
            <a:off x="2630456" y="374802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7272" name="Text Box 8"/>
          <p:cNvSpPr txBox="1">
            <a:spLocks noChangeArrowheads="1"/>
          </p:cNvSpPr>
          <p:nvPr/>
        </p:nvSpPr>
        <p:spPr bwMode="auto">
          <a:xfrm>
            <a:off x="142844" y="1962079"/>
            <a:ext cx="1728787" cy="400110"/>
          </a:xfrm>
          <a:prstGeom prst="rect">
            <a:avLst/>
          </a:prstGeom>
          <a:noFill/>
          <a:ln w="38100" algn="ctr">
            <a:noFill/>
            <a:miter lim="800000"/>
          </a:ln>
          <a:effectLst/>
        </p:spPr>
        <p:txBody>
          <a:bodyPr>
            <a:spAutoFit/>
          </a:bodyPr>
          <a:lstStyle/>
          <a:p>
            <a:pPr>
              <a:spcBef>
                <a:spcPct val="50000"/>
              </a:spcBef>
            </a:pPr>
            <a:r>
              <a:rPr kumimoji="1" lang="zh-CN" altLang="en-US" sz="2000" dirty="0">
                <a:solidFill>
                  <a:srgbClr val="3333FF"/>
                </a:solidFill>
                <a:latin typeface="楷体" panose="02010609060101010101" pitchFamily="49" charset="-122"/>
                <a:ea typeface="楷体" panose="02010609060101010101" pitchFamily="49" charset="-122"/>
              </a:rPr>
              <a:t>逻辑结构</a:t>
            </a:r>
          </a:p>
        </p:txBody>
      </p:sp>
      <p:sp>
        <p:nvSpPr>
          <p:cNvPr id="267273" name="Text Box 9"/>
          <p:cNvSpPr txBox="1">
            <a:spLocks noChangeArrowheads="1"/>
          </p:cNvSpPr>
          <p:nvPr/>
        </p:nvSpPr>
        <p:spPr bwMode="auto">
          <a:xfrm>
            <a:off x="142844" y="3671832"/>
            <a:ext cx="1728787" cy="400110"/>
          </a:xfrm>
          <a:prstGeom prst="rect">
            <a:avLst/>
          </a:prstGeom>
          <a:noFill/>
          <a:ln w="38100" algn="ctr">
            <a:noFill/>
            <a:miter lim="800000"/>
          </a:ln>
          <a:effectLst/>
        </p:spPr>
        <p:txBody>
          <a:bodyPr>
            <a:spAutoFit/>
          </a:bodyPr>
          <a:lstStyle/>
          <a:p>
            <a:pPr>
              <a:spcBef>
                <a:spcPct val="50000"/>
              </a:spcBef>
            </a:pPr>
            <a:r>
              <a:rPr kumimoji="1" lang="zh-CN" altLang="en-US" sz="2000" dirty="0">
                <a:solidFill>
                  <a:srgbClr val="3333FF"/>
                </a:solidFill>
                <a:latin typeface="楷体" panose="02010609060101010101" pitchFamily="49" charset="-122"/>
                <a:ea typeface="楷体" panose="02010609060101010101" pitchFamily="49" charset="-122"/>
              </a:rPr>
              <a:t>存储结构</a:t>
            </a:r>
          </a:p>
        </p:txBody>
      </p:sp>
      <p:sp>
        <p:nvSpPr>
          <p:cNvPr id="267274" name="AutoShape 10"/>
          <p:cNvSpPr>
            <a:spLocks noChangeArrowheads="1"/>
          </p:cNvSpPr>
          <p:nvPr/>
        </p:nvSpPr>
        <p:spPr bwMode="auto">
          <a:xfrm>
            <a:off x="857224" y="2457386"/>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endParaRPr>
          </a:p>
        </p:txBody>
      </p:sp>
      <p:sp>
        <p:nvSpPr>
          <p:cNvPr id="267275" name="Rectangle 11"/>
          <p:cNvSpPr>
            <a:spLocks noChangeArrowheads="1"/>
          </p:cNvSpPr>
          <p:nvPr/>
        </p:nvSpPr>
        <p:spPr bwMode="auto">
          <a:xfrm>
            <a:off x="3457544"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267276" name="Rectangle 12"/>
          <p:cNvSpPr>
            <a:spLocks noChangeArrowheads="1"/>
          </p:cNvSpPr>
          <p:nvPr/>
        </p:nvSpPr>
        <p:spPr bwMode="auto">
          <a:xfrm>
            <a:off x="3998881"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7277" name="Rectangle 13"/>
          <p:cNvSpPr>
            <a:spLocks noChangeArrowheads="1"/>
          </p:cNvSpPr>
          <p:nvPr/>
        </p:nvSpPr>
        <p:spPr bwMode="auto">
          <a:xfrm>
            <a:off x="4895819"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latin typeface="Times New Roman" panose="02020603050405020304" pitchFamily="18" charset="0"/>
                <a:cs typeface="Times New Roman" panose="02020603050405020304" pitchFamily="18" charset="0"/>
              </a:rPr>
              <a:t>2</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267278" name="Rectangle 14"/>
          <p:cNvSpPr>
            <a:spLocks noChangeArrowheads="1"/>
          </p:cNvSpPr>
          <p:nvPr/>
        </p:nvSpPr>
        <p:spPr bwMode="auto">
          <a:xfrm>
            <a:off x="5437156"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7279" name="Rectangle 15"/>
          <p:cNvSpPr>
            <a:spLocks noChangeArrowheads="1"/>
          </p:cNvSpPr>
          <p:nvPr/>
        </p:nvSpPr>
        <p:spPr bwMode="auto">
          <a:xfrm>
            <a:off x="7777131"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r>
              <a:rPr lang="en-US" altLang="zh-CN" sz="2000" i="1" baseline="-25000" dirty="0">
                <a:solidFill>
                  <a:srgbClr val="3333FF"/>
                </a:solidFill>
                <a:latin typeface="Times New Roman" panose="02020603050405020304" pitchFamily="18" charset="0"/>
                <a:cs typeface="Times New Roman" panose="02020603050405020304" pitchFamily="18" charset="0"/>
              </a:rPr>
              <a:t>n</a:t>
            </a:r>
          </a:p>
        </p:txBody>
      </p:sp>
      <p:sp>
        <p:nvSpPr>
          <p:cNvPr id="267280" name="Rectangle 16"/>
          <p:cNvSpPr>
            <a:spLocks noChangeArrowheads="1"/>
          </p:cNvSpPr>
          <p:nvPr/>
        </p:nvSpPr>
        <p:spPr bwMode="auto">
          <a:xfrm>
            <a:off x="8318469"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267281" name="Text Box 17"/>
          <p:cNvSpPr txBox="1">
            <a:spLocks noChangeArrowheads="1"/>
          </p:cNvSpPr>
          <p:nvPr/>
        </p:nvSpPr>
        <p:spPr bwMode="auto">
          <a:xfrm>
            <a:off x="6481731" y="3748028"/>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267282" name="Arc 18"/>
          <p:cNvSpPr/>
          <p:nvPr/>
        </p:nvSpPr>
        <p:spPr bwMode="auto">
          <a:xfrm>
            <a:off x="1931967" y="338925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p>
        </p:txBody>
      </p:sp>
      <p:sp>
        <p:nvSpPr>
          <p:cNvPr id="267283" name="Text Box 19"/>
          <p:cNvSpPr txBox="1">
            <a:spLocks noChangeArrowheads="1"/>
          </p:cNvSpPr>
          <p:nvPr/>
        </p:nvSpPr>
        <p:spPr bwMode="auto">
          <a:xfrm>
            <a:off x="1571604" y="3028890"/>
            <a:ext cx="431800" cy="457200"/>
          </a:xfrm>
          <a:prstGeom prst="rect">
            <a:avLst/>
          </a:prstGeom>
          <a:noFill/>
          <a:ln w="9525">
            <a:noFill/>
            <a:miter lim="800000"/>
          </a:ln>
          <a:effectLst/>
        </p:spPr>
        <p:txBody>
          <a:bodyPr>
            <a:spAutoFit/>
          </a:bodyPr>
          <a:lstStyle/>
          <a:p>
            <a:pPr algn="l">
              <a:spcBef>
                <a:spcPct val="50000"/>
              </a:spcBef>
            </a:pPr>
            <a:r>
              <a:rPr lang="en-US" altLang="zh-CN"/>
              <a:t>L</a:t>
            </a:r>
          </a:p>
        </p:txBody>
      </p:sp>
      <p:sp>
        <p:nvSpPr>
          <p:cNvPr id="267284" name="Line 20"/>
          <p:cNvSpPr>
            <a:spLocks noChangeShapeType="1"/>
          </p:cNvSpPr>
          <p:nvPr/>
        </p:nvSpPr>
        <p:spPr bwMode="auto">
          <a:xfrm>
            <a:off x="2881281" y="3963928"/>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7285" name="Line 21"/>
          <p:cNvSpPr>
            <a:spLocks noChangeShapeType="1"/>
          </p:cNvSpPr>
          <p:nvPr/>
        </p:nvSpPr>
        <p:spPr bwMode="auto">
          <a:xfrm>
            <a:off x="4321144" y="3963928"/>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7286" name="Line 22"/>
          <p:cNvSpPr>
            <a:spLocks noChangeShapeType="1"/>
          </p:cNvSpPr>
          <p:nvPr/>
        </p:nvSpPr>
        <p:spPr bwMode="auto">
          <a:xfrm>
            <a:off x="5762594" y="3963928"/>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7287" name="Line 23"/>
          <p:cNvSpPr>
            <a:spLocks noChangeShapeType="1"/>
          </p:cNvSpPr>
          <p:nvPr/>
        </p:nvSpPr>
        <p:spPr bwMode="auto">
          <a:xfrm>
            <a:off x="7202456" y="3963928"/>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7288" name="Text Box 24"/>
          <p:cNvSpPr txBox="1">
            <a:spLocks noChangeArrowheads="1"/>
          </p:cNvSpPr>
          <p:nvPr/>
        </p:nvSpPr>
        <p:spPr bwMode="auto">
          <a:xfrm>
            <a:off x="3214678" y="4814840"/>
            <a:ext cx="3571900" cy="400110"/>
          </a:xfrm>
          <a:prstGeom prst="rect">
            <a:avLst/>
          </a:prstGeom>
          <a:noFill/>
          <a:ln w="9525">
            <a:noFill/>
            <a:miter lim="800000"/>
          </a:ln>
          <a:effectLst/>
        </p:spPr>
        <p:txBody>
          <a:bodyPr wrap="square">
            <a:spAutoFit/>
          </a:bodyPr>
          <a:lstStyle/>
          <a:p>
            <a:pPr algn="l">
              <a:spcBef>
                <a:spcPct val="50000"/>
              </a:spcBef>
            </a:pPr>
            <a:r>
              <a:rPr kumimoji="1" lang="zh-CN" altLang="en-US" sz="2000" smtClean="0">
                <a:latin typeface="楷体" panose="02010609060101010101" pitchFamily="49" charset="-122"/>
                <a:ea typeface="楷体" panose="02010609060101010101" pitchFamily="49" charset="-122"/>
              </a:rPr>
              <a:t>带头结点</a:t>
            </a:r>
            <a:r>
              <a:rPr kumimoji="1" lang="zh-CN" altLang="en-US" sz="2000" smtClean="0">
                <a:solidFill>
                  <a:srgbClr val="FF00FF"/>
                </a:solidFill>
                <a:latin typeface="楷体" panose="02010609060101010101" pitchFamily="49" charset="-122"/>
                <a:ea typeface="楷体" panose="02010609060101010101" pitchFamily="49" charset="-122"/>
              </a:rPr>
              <a:t>循环</a:t>
            </a:r>
            <a:r>
              <a:rPr kumimoji="1" lang="zh-CN" altLang="en-US" sz="2000" dirty="0">
                <a:solidFill>
                  <a:srgbClr val="FF00FF"/>
                </a:solidFill>
                <a:latin typeface="楷体" panose="02010609060101010101" pitchFamily="49" charset="-122"/>
                <a:ea typeface="楷体" panose="02010609060101010101" pitchFamily="49" charset="-122"/>
              </a:rPr>
              <a:t>单链表</a:t>
            </a:r>
            <a:r>
              <a:rPr kumimoji="1" lang="zh-CN" altLang="en-US" sz="2000" dirty="0">
                <a:latin typeface="楷体" panose="02010609060101010101" pitchFamily="49" charset="-122"/>
                <a:ea typeface="楷体" panose="02010609060101010101" pitchFamily="49" charset="-122"/>
              </a:rPr>
              <a:t>示意图</a:t>
            </a:r>
          </a:p>
        </p:txBody>
      </p:sp>
      <p:sp>
        <p:nvSpPr>
          <p:cNvPr id="36" name="任意多边形 35"/>
          <p:cNvSpPr/>
          <p:nvPr/>
        </p:nvSpPr>
        <p:spPr>
          <a:xfrm>
            <a:off x="2417762" y="402426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、循环单链表</a:t>
            </a:r>
            <a:endParaRPr lang="zh-CN" altLang="en-US">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113</a:t>
            </a:fld>
            <a:endParaRPr lang="en-US" altLang="zh-CN"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2738436"/>
            <a:ext cx="9144000" cy="0"/>
          </a:xfrm>
          <a:prstGeom prst="rect">
            <a:avLst/>
          </a:prstGeom>
          <a:noFill/>
          <a:ln w="9525">
            <a:noFill/>
            <a:miter lim="800000"/>
          </a:ln>
          <a:effectLst/>
        </p:spPr>
        <p:txBody>
          <a:bodyPr wrap="none" anchor="ctr">
            <a:spAutoFit/>
          </a:bodyPr>
          <a:lstStyle/>
          <a:p>
            <a:endParaRPr lang="zh-CN" altLang="en-US"/>
          </a:p>
        </p:txBody>
      </p:sp>
      <p:sp>
        <p:nvSpPr>
          <p:cNvPr id="28" name="TextBox 27"/>
          <p:cNvSpPr txBox="1"/>
          <p:nvPr/>
        </p:nvSpPr>
        <p:spPr>
          <a:xfrm>
            <a:off x="1000100" y="1527997"/>
            <a:ext cx="6357982" cy="1107996"/>
          </a:xfrm>
          <a:prstGeom prst="rect">
            <a:avLst/>
          </a:prstGeom>
          <a:noFill/>
        </p:spPr>
        <p:txBody>
          <a:bodyPr wrap="square" rtlCol="0">
            <a:spAutoFit/>
          </a:bodyPr>
          <a:lstStyle/>
          <a:p>
            <a:pPr marL="457200" indent="-457200" algn="l">
              <a:lnSpc>
                <a:spcPct val="150000"/>
              </a:lnSpc>
              <a:buBlip>
                <a:blip r:embed="rId2"/>
              </a:buBlip>
            </a:pPr>
            <a:r>
              <a:rPr lang="zh-CN" altLang="en-US" sz="2200" dirty="0" smtClean="0">
                <a:ea typeface="楷体" panose="02010609060101010101" pitchFamily="49" charset="-122"/>
                <a:cs typeface="Times New Roman" panose="02020603050405020304" pitchFamily="18" charset="0"/>
              </a:rPr>
              <a:t>链表中没有空指针域</a:t>
            </a:r>
            <a:endParaRPr lang="en-US" altLang="zh-CN" sz="2200" dirty="0" smtClean="0">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en-US" altLang="zh-CN" sz="2200" dirty="0" smtClean="0">
                <a:ea typeface="楷体" panose="02010609060101010101" pitchFamily="49" charset="-122"/>
                <a:cs typeface="Times New Roman" panose="02020603050405020304" pitchFamily="18" charset="0"/>
              </a:rPr>
              <a:t>p</a:t>
            </a:r>
            <a:r>
              <a:rPr lang="zh-CN" altLang="en-US" sz="2200" smtClean="0">
                <a:ea typeface="楷体" panose="02010609060101010101" pitchFamily="49" charset="-122"/>
                <a:cs typeface="Times New Roman" panose="02020603050405020304" pitchFamily="18" charset="0"/>
              </a:rPr>
              <a:t>所指结点为尾结点的</a:t>
            </a:r>
            <a:r>
              <a:rPr lang="zh-CN" altLang="en-US" sz="2200" dirty="0" smtClean="0">
                <a:ea typeface="楷体" panose="02010609060101010101" pitchFamily="49" charset="-122"/>
                <a:cs typeface="Times New Roman" panose="02020603050405020304" pitchFamily="18" charset="0"/>
              </a:rPr>
              <a:t>条件：</a:t>
            </a:r>
            <a:r>
              <a:rPr lang="en-US" altLang="zh-CN" sz="2200" dirty="0" smtClean="0">
                <a:solidFill>
                  <a:srgbClr val="C00000"/>
                </a:solidFill>
              </a:rPr>
              <a:t>p</a:t>
            </a:r>
            <a:r>
              <a:rPr lang="en-US" altLang="zh-CN" sz="2200" dirty="0" smtClean="0">
                <a:solidFill>
                  <a:srgbClr val="C00000"/>
                </a:solidFill>
                <a:latin typeface="+mj-ea"/>
                <a:ea typeface="+mj-ea"/>
                <a:cs typeface="Times New Roman" panose="02020603050405020304" pitchFamily="18" charset="0"/>
              </a:rPr>
              <a:t>-</a:t>
            </a:r>
            <a:r>
              <a:rPr lang="en-US" altLang="zh-CN" sz="2200" dirty="0" smtClean="0">
                <a:solidFill>
                  <a:srgbClr val="C00000"/>
                </a:solidFill>
              </a:rPr>
              <a:t>&gt;</a:t>
            </a:r>
            <a:r>
              <a:rPr lang="en-US" altLang="zh-CN" sz="2200" smtClean="0">
                <a:solidFill>
                  <a:srgbClr val="C00000"/>
                </a:solidFill>
              </a:rPr>
              <a:t>next==L</a:t>
            </a:r>
            <a:endParaRPr lang="zh-CN" altLang="en-US" sz="2200" dirty="0">
              <a:ea typeface="楷体" panose="02010609060101010101" pitchFamily="49" charset="-122"/>
              <a:cs typeface="Times New Roman" panose="02020603050405020304" pitchFamily="18" charset="0"/>
            </a:endParaRPr>
          </a:p>
        </p:txBody>
      </p:sp>
      <p:sp>
        <p:nvSpPr>
          <p:cNvPr id="31" name="TextBox 30"/>
          <p:cNvSpPr txBox="1"/>
          <p:nvPr/>
        </p:nvSpPr>
        <p:spPr>
          <a:xfrm>
            <a:off x="571472" y="928670"/>
            <a:ext cx="6072230" cy="461665"/>
          </a:xfrm>
          <a:prstGeom prst="rect">
            <a:avLst/>
          </a:prstGeom>
          <a:noFill/>
        </p:spPr>
        <p:txBody>
          <a:bodyPr wrap="square" rtlCol="0">
            <a:spAutoFit/>
          </a:bodyPr>
          <a:lstStyle/>
          <a:p>
            <a:pPr algn="l"/>
            <a:r>
              <a:rPr lang="zh-CN" altLang="en-US" dirty="0" smtClean="0">
                <a:latin typeface="楷体" panose="02010609060101010101" pitchFamily="49" charset="-122"/>
                <a:ea typeface="楷体" panose="02010609060101010101" pitchFamily="49" charset="-122"/>
              </a:rPr>
              <a:t>与非循环单</a:t>
            </a:r>
            <a:r>
              <a:rPr lang="zh-CN" altLang="en-US" smtClean="0">
                <a:latin typeface="楷体" panose="02010609060101010101" pitchFamily="49" charset="-122"/>
                <a:ea typeface="楷体" panose="02010609060101010101" pitchFamily="49" charset="-122"/>
              </a:rPr>
              <a:t>链表相比，循环单链表：</a:t>
            </a:r>
            <a:endParaRPr lang="zh-CN" altLang="en-US" dirty="0">
              <a:latin typeface="楷体" panose="02010609060101010101" pitchFamily="49" charset="-122"/>
              <a:ea typeface="楷体" panose="02010609060101010101" pitchFamily="49" charset="-122"/>
            </a:endParaRPr>
          </a:p>
        </p:txBody>
      </p:sp>
      <p:grpSp>
        <p:nvGrpSpPr>
          <p:cNvPr id="30" name="组合 29"/>
          <p:cNvGrpSpPr/>
          <p:nvPr/>
        </p:nvGrpSpPr>
        <p:grpSpPr>
          <a:xfrm>
            <a:off x="714348" y="2643182"/>
            <a:ext cx="7591975" cy="1929885"/>
            <a:chOff x="714348" y="2643182"/>
            <a:chExt cx="7591975" cy="1929885"/>
          </a:xfrm>
        </p:grpSpPr>
        <p:sp>
          <p:nvSpPr>
            <p:cNvPr id="8" name="Rectangle 6"/>
            <p:cNvSpPr>
              <a:spLocks noChangeArrowheads="1"/>
            </p:cNvSpPr>
            <p:nvPr/>
          </p:nvSpPr>
          <p:spPr bwMode="auto">
            <a:xfrm>
              <a:off x="1231863" y="379094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9" name="Rectangle 7"/>
            <p:cNvSpPr>
              <a:spLocks noChangeArrowheads="1"/>
            </p:cNvSpPr>
            <p:nvPr/>
          </p:nvSpPr>
          <p:spPr bwMode="auto">
            <a:xfrm>
              <a:off x="1773200" y="379094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10" name="Rectangle 11"/>
            <p:cNvSpPr>
              <a:spLocks noChangeArrowheads="1"/>
            </p:cNvSpPr>
            <p:nvPr/>
          </p:nvSpPr>
          <p:spPr bwMode="auto">
            <a:xfrm>
              <a:off x="2600288"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11" name="Rectangle 12"/>
            <p:cNvSpPr>
              <a:spLocks noChangeArrowheads="1"/>
            </p:cNvSpPr>
            <p:nvPr/>
          </p:nvSpPr>
          <p:spPr bwMode="auto">
            <a:xfrm>
              <a:off x="3141625"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2" name="Rectangle 13"/>
            <p:cNvSpPr>
              <a:spLocks noChangeArrowheads="1"/>
            </p:cNvSpPr>
            <p:nvPr/>
          </p:nvSpPr>
          <p:spPr bwMode="auto">
            <a:xfrm>
              <a:off x="4038563"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latin typeface="Times New Roman" panose="02020603050405020304" pitchFamily="18" charset="0"/>
                  <a:cs typeface="Times New Roman" panose="02020603050405020304" pitchFamily="18" charset="0"/>
                </a:rPr>
                <a:t>2</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13" name="Rectangle 14"/>
            <p:cNvSpPr>
              <a:spLocks noChangeArrowheads="1"/>
            </p:cNvSpPr>
            <p:nvPr/>
          </p:nvSpPr>
          <p:spPr bwMode="auto">
            <a:xfrm>
              <a:off x="4579900"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4" name="Rectangle 15"/>
            <p:cNvSpPr>
              <a:spLocks noChangeArrowheads="1"/>
            </p:cNvSpPr>
            <p:nvPr/>
          </p:nvSpPr>
          <p:spPr bwMode="auto">
            <a:xfrm>
              <a:off x="6919875"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r>
                <a:rPr lang="en-US" altLang="zh-CN" sz="2000" i="1" baseline="-25000" dirty="0">
                  <a:solidFill>
                    <a:srgbClr val="3333FF"/>
                  </a:solidFill>
                  <a:latin typeface="Times New Roman" panose="02020603050405020304" pitchFamily="18" charset="0"/>
                  <a:cs typeface="Times New Roman" panose="02020603050405020304" pitchFamily="18" charset="0"/>
                </a:rPr>
                <a:t>n</a:t>
              </a:r>
            </a:p>
          </p:txBody>
        </p:sp>
        <p:sp>
          <p:nvSpPr>
            <p:cNvPr id="15" name="Rectangle 16"/>
            <p:cNvSpPr>
              <a:spLocks noChangeArrowheads="1"/>
            </p:cNvSpPr>
            <p:nvPr/>
          </p:nvSpPr>
          <p:spPr bwMode="auto">
            <a:xfrm>
              <a:off x="7461213"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6" name="Text Box 17"/>
            <p:cNvSpPr txBox="1">
              <a:spLocks noChangeArrowheads="1"/>
            </p:cNvSpPr>
            <p:nvPr/>
          </p:nvSpPr>
          <p:spPr bwMode="auto">
            <a:xfrm>
              <a:off x="5624475" y="3790948"/>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17" name="Arc 18"/>
            <p:cNvSpPr/>
            <p:nvPr/>
          </p:nvSpPr>
          <p:spPr bwMode="auto">
            <a:xfrm>
              <a:off x="1074711" y="343217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p>
          </p:txBody>
        </p:sp>
        <p:sp>
          <p:nvSpPr>
            <p:cNvPr id="18" name="Text Box 19"/>
            <p:cNvSpPr txBox="1">
              <a:spLocks noChangeArrowheads="1"/>
            </p:cNvSpPr>
            <p:nvPr/>
          </p:nvSpPr>
          <p:spPr bwMode="auto">
            <a:xfrm>
              <a:off x="714348" y="3071810"/>
              <a:ext cx="431800" cy="457200"/>
            </a:xfrm>
            <a:prstGeom prst="rect">
              <a:avLst/>
            </a:prstGeom>
            <a:noFill/>
            <a:ln w="9525">
              <a:noFill/>
              <a:miter lim="800000"/>
            </a:ln>
            <a:effectLst/>
          </p:spPr>
          <p:txBody>
            <a:bodyPr>
              <a:spAutoFit/>
            </a:bodyPr>
            <a:lstStyle/>
            <a:p>
              <a:pPr algn="l">
                <a:spcBef>
                  <a:spcPct val="50000"/>
                </a:spcBef>
              </a:pPr>
              <a:r>
                <a:rPr lang="en-US" altLang="zh-CN"/>
                <a:t>L</a:t>
              </a:r>
            </a:p>
          </p:txBody>
        </p:sp>
        <p:sp>
          <p:nvSpPr>
            <p:cNvPr id="19" name="Line 20"/>
            <p:cNvSpPr>
              <a:spLocks noChangeShapeType="1"/>
            </p:cNvSpPr>
            <p:nvPr/>
          </p:nvSpPr>
          <p:spPr bwMode="auto">
            <a:xfrm>
              <a:off x="2024025" y="4006848"/>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0" name="Line 21"/>
            <p:cNvSpPr>
              <a:spLocks noChangeShapeType="1"/>
            </p:cNvSpPr>
            <p:nvPr/>
          </p:nvSpPr>
          <p:spPr bwMode="auto">
            <a:xfrm>
              <a:off x="3463888" y="4006848"/>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1" name="Line 22"/>
            <p:cNvSpPr>
              <a:spLocks noChangeShapeType="1"/>
            </p:cNvSpPr>
            <p:nvPr/>
          </p:nvSpPr>
          <p:spPr bwMode="auto">
            <a:xfrm>
              <a:off x="4905338" y="4006848"/>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2" name="Line 23"/>
            <p:cNvSpPr>
              <a:spLocks noChangeShapeType="1"/>
            </p:cNvSpPr>
            <p:nvPr/>
          </p:nvSpPr>
          <p:spPr bwMode="auto">
            <a:xfrm>
              <a:off x="6345200" y="4006848"/>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3" name="任意多边形 22"/>
            <p:cNvSpPr/>
            <p:nvPr/>
          </p:nvSpPr>
          <p:spPr>
            <a:xfrm>
              <a:off x="1560506" y="406718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箭头连接符 24"/>
            <p:cNvCxnSpPr>
              <a:endCxn id="14" idx="0"/>
            </p:cNvCxnSpPr>
            <p:nvPr/>
          </p:nvCxnSpPr>
          <p:spPr>
            <a:xfrm rot="16200000" flipH="1">
              <a:off x="6950066" y="3551264"/>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43768" y="3143248"/>
              <a:ext cx="357190" cy="430887"/>
            </a:xfrm>
            <a:prstGeom prst="rect">
              <a:avLst/>
            </a:prstGeom>
            <a:noFill/>
          </p:spPr>
          <p:txBody>
            <a:bodyPr wrap="square" rtlCol="0">
              <a:spAutoFit/>
            </a:bodyPr>
            <a:lstStyle/>
            <a:p>
              <a:r>
                <a:rPr lang="en-US" altLang="zh-CN" sz="2200" smtClean="0"/>
                <a:t>p</a:t>
              </a:r>
              <a:endParaRPr lang="zh-CN" altLang="en-US" sz="2200"/>
            </a:p>
          </p:txBody>
        </p:sp>
        <p:cxnSp>
          <p:nvCxnSpPr>
            <p:cNvPr id="29" name="直接连接符 28"/>
            <p:cNvCxnSpPr/>
            <p:nvPr/>
          </p:nvCxnSpPr>
          <p:spPr>
            <a:xfrm rot="16200000" flipH="1">
              <a:off x="6215074" y="2643182"/>
              <a:ext cx="785818" cy="785818"/>
            </a:xfrm>
            <a:prstGeom prst="line">
              <a:avLst/>
            </a:prstGeom>
            <a:ln w="47625">
              <a:solidFill>
                <a:schemeClr val="accent1"/>
              </a:solidFill>
              <a:bevel/>
              <a:tailEnd type="none"/>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BC067DFE-42A7-4CB5-93C4-F2F97DA7580C}" type="slidenum">
              <a:rPr lang="en-US" altLang="zh-CN" smtClean="0"/>
              <a:t>114</a:t>
            </a:fld>
            <a:endParaRPr lang="en-US" altLang="zh-CN"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642918"/>
            <a:ext cx="8001056" cy="3276987"/>
          </a:xfrm>
          <a:prstGeom prst="rect">
            <a:avLst/>
          </a:prstGeom>
          <a:noFill/>
        </p:spPr>
        <p:txBody>
          <a:bodyPr wrap="square" rtlCol="0">
            <a:spAutoFit/>
          </a:bodyPr>
          <a:lstStyle/>
          <a:p>
            <a:pPr algn="l">
              <a:lnSpc>
                <a:spcPts val="3600"/>
              </a:lnSpc>
            </a:pPr>
            <a:r>
              <a:rPr kumimoji="1" lang="en-US" altLang="zh-CN" sz="2800" smtClean="0">
                <a:solidFill>
                  <a:srgbClr val="FF3300"/>
                </a:solidFill>
                <a:latin typeface="楷体" panose="02010609060101010101" pitchFamily="49" charset="-122"/>
                <a:ea typeface="楷体" panose="02010609060101010101" pitchFamily="49" charset="-122"/>
                <a:cs typeface="Arial Unicode MS" pitchFamily="34" charset="-122"/>
              </a:rPr>
              <a:t>   【</a:t>
            </a:r>
            <a:r>
              <a:rPr kumimoji="1" lang="zh-CN" altLang="en-US" sz="2800" smtClean="0">
                <a:solidFill>
                  <a:srgbClr val="FF3300"/>
                </a:solidFill>
                <a:latin typeface="楷体" panose="02010609060101010101" pitchFamily="49" charset="-122"/>
                <a:ea typeface="楷体" panose="02010609060101010101" pitchFamily="49" charset="-122"/>
                <a:cs typeface="Arial Unicode MS" pitchFamily="34" charset="-122"/>
              </a:rPr>
              <a:t>例（补充）</a:t>
            </a:r>
            <a:r>
              <a:rPr kumimoji="1" lang="en-US" altLang="zh-CN" sz="2800" smtClean="0">
                <a:solidFill>
                  <a:srgbClr val="FF3300"/>
                </a:solidFill>
                <a:latin typeface="楷体" panose="02010609060101010101" pitchFamily="49" charset="-122"/>
                <a:ea typeface="楷体" panose="02010609060101010101" pitchFamily="49" charset="-122"/>
                <a:cs typeface="Arial Unicode MS" pitchFamily="34" charset="-122"/>
              </a:rPr>
              <a:t>】</a:t>
            </a:r>
            <a:r>
              <a:rPr lang="zh-CN" altLang="en-US" smtClean="0">
                <a:ea typeface="楷体" panose="02010609060101010101" pitchFamily="49" charset="-122"/>
                <a:cs typeface="Times New Roman" panose="02020603050405020304" pitchFamily="18" charset="0"/>
              </a:rPr>
              <a:t>某线性表最常用的操作是在尾元素之后插入一个元素和删除第一个元素，故采用</a:t>
            </a:r>
            <a:r>
              <a:rPr lang="en-US" u="sng" smtClean="0">
                <a:ea typeface="楷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存储方式最节省运算时间。</a:t>
            </a:r>
          </a:p>
          <a:p>
            <a:pPr algn="l">
              <a:lnSpc>
                <a:spcPts val="3600"/>
              </a:lnSpc>
            </a:pPr>
            <a:r>
              <a:rPr lang="en-US" smtClean="0">
                <a:ea typeface="楷体" panose="02010609060101010101" pitchFamily="49" charset="-122"/>
                <a:cs typeface="Times New Roman" panose="02020603050405020304" pitchFamily="18" charset="0"/>
              </a:rPr>
              <a:t>    A.</a:t>
            </a:r>
            <a:r>
              <a:rPr lang="zh-CN" altLang="en-US" smtClean="0">
                <a:ea typeface="楷体" panose="02010609060101010101" pitchFamily="49" charset="-122"/>
                <a:cs typeface="Times New Roman" panose="02020603050405020304" pitchFamily="18" charset="0"/>
              </a:rPr>
              <a:t>单链表</a:t>
            </a:r>
            <a:endParaRPr lang="en-US" smtClean="0">
              <a:ea typeface="楷体" panose="02010609060101010101" pitchFamily="49" charset="-122"/>
              <a:cs typeface="Times New Roman" panose="02020603050405020304" pitchFamily="18" charset="0"/>
            </a:endParaRPr>
          </a:p>
          <a:p>
            <a:pPr algn="l">
              <a:lnSpc>
                <a:spcPts val="3600"/>
              </a:lnSpc>
            </a:pPr>
            <a:r>
              <a:rPr lang="en-US" smtClean="0">
                <a:ea typeface="楷体" panose="02010609060101010101" pitchFamily="49" charset="-122"/>
                <a:cs typeface="Times New Roman" panose="02020603050405020304" pitchFamily="18" charset="0"/>
              </a:rPr>
              <a:t>    B.</a:t>
            </a:r>
            <a:r>
              <a:rPr lang="zh-CN" altLang="en-US" smtClean="0">
                <a:ea typeface="楷体" panose="02010609060101010101" pitchFamily="49" charset="-122"/>
                <a:cs typeface="Times New Roman" panose="02020603050405020304" pitchFamily="18" charset="0"/>
              </a:rPr>
              <a:t>仅有头结点指针的循环单链表</a:t>
            </a:r>
          </a:p>
          <a:p>
            <a:pPr algn="l">
              <a:lnSpc>
                <a:spcPts val="3600"/>
              </a:lnSpc>
            </a:pPr>
            <a:r>
              <a:rPr lang="en-US" smtClean="0">
                <a:ea typeface="楷体" panose="02010609060101010101" pitchFamily="49" charset="-122"/>
                <a:cs typeface="Times New Roman" panose="02020603050405020304" pitchFamily="18" charset="0"/>
              </a:rPr>
              <a:t>    C.</a:t>
            </a:r>
            <a:r>
              <a:rPr lang="zh-CN" altLang="en-US" smtClean="0">
                <a:ea typeface="楷体" panose="02010609060101010101" pitchFamily="49" charset="-122"/>
                <a:cs typeface="Times New Roman" panose="02020603050405020304" pitchFamily="18" charset="0"/>
              </a:rPr>
              <a:t>双链表</a:t>
            </a:r>
            <a:endParaRPr lang="en-US" smtClean="0">
              <a:ea typeface="楷体" panose="02010609060101010101" pitchFamily="49" charset="-122"/>
              <a:cs typeface="Times New Roman" panose="02020603050405020304" pitchFamily="18" charset="0"/>
            </a:endParaRPr>
          </a:p>
          <a:p>
            <a:pPr algn="l">
              <a:lnSpc>
                <a:spcPts val="3600"/>
              </a:lnSpc>
            </a:pPr>
            <a:r>
              <a:rPr lang="en-US" smtClean="0">
                <a:ea typeface="楷体" panose="02010609060101010101" pitchFamily="49" charset="-122"/>
                <a:cs typeface="Times New Roman" panose="02020603050405020304" pitchFamily="18" charset="0"/>
              </a:rPr>
              <a:t>   </a:t>
            </a:r>
            <a:r>
              <a:rPr lang="en-US" smtClean="0">
                <a:solidFill>
                  <a:srgbClr val="FF00FF"/>
                </a:solidFill>
                <a:ea typeface="楷体" panose="02010609060101010101" pitchFamily="49" charset="-122"/>
                <a:cs typeface="Times New Roman" panose="02020603050405020304" pitchFamily="18" charset="0"/>
              </a:rPr>
              <a:t> D.</a:t>
            </a:r>
            <a:r>
              <a:rPr lang="zh-CN" altLang="en-US" smtClean="0">
                <a:solidFill>
                  <a:srgbClr val="FF00FF"/>
                </a:solidFill>
                <a:ea typeface="楷体" panose="02010609060101010101" pitchFamily="49" charset="-122"/>
                <a:cs typeface="Times New Roman" panose="02020603050405020304" pitchFamily="18" charset="0"/>
              </a:rPr>
              <a:t>仅有尾结点指针的循环单链表</a:t>
            </a:r>
            <a:endParaRPr lang="zh-CN" altLang="en-US">
              <a:solidFill>
                <a:srgbClr val="FF00FF"/>
              </a:solidFill>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115</a:t>
            </a:fld>
            <a:endParaRPr lang="en-US" altLang="zh-CN"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42910" y="285728"/>
            <a:ext cx="4572032" cy="461665"/>
          </a:xfrm>
          <a:prstGeom prst="rect">
            <a:avLst/>
          </a:prstGeom>
          <a:noFill/>
        </p:spPr>
        <p:txBody>
          <a:bodyPr wrap="square" rtlCol="0">
            <a:spAutoFit/>
          </a:bodyPr>
          <a:lstStyle/>
          <a:p>
            <a:pPr algn="l"/>
            <a:r>
              <a:rPr lang="en-US" altLang="zh-CN" smtClean="0">
                <a:ea typeface="楷体" panose="02010609060101010101" pitchFamily="49" charset="-122"/>
                <a:cs typeface="Times New Roman" panose="02020603050405020304" pitchFamily="18" charset="0"/>
              </a:rPr>
              <a:t>D.</a:t>
            </a:r>
            <a:r>
              <a:rPr lang="zh-CN" altLang="en-US" smtClean="0">
                <a:ea typeface="楷体" panose="02010609060101010101" pitchFamily="49" charset="-122"/>
                <a:cs typeface="Times New Roman" panose="02020603050405020304" pitchFamily="18" charset="0"/>
              </a:rPr>
              <a:t>仅有尾结点指针的循环单链表</a:t>
            </a:r>
            <a:endParaRPr lang="zh-CN" altLang="en-US"/>
          </a:p>
        </p:txBody>
      </p:sp>
      <p:grpSp>
        <p:nvGrpSpPr>
          <p:cNvPr id="22" name="组合 21"/>
          <p:cNvGrpSpPr/>
          <p:nvPr/>
        </p:nvGrpSpPr>
        <p:grpSpPr>
          <a:xfrm>
            <a:off x="1428728" y="1000108"/>
            <a:ext cx="5638533" cy="1318921"/>
            <a:chOff x="1643042" y="609881"/>
            <a:chExt cx="5638533" cy="1318921"/>
          </a:xfrm>
        </p:grpSpPr>
        <p:sp>
          <p:nvSpPr>
            <p:cNvPr id="15" name="弧形 14"/>
            <p:cNvSpPr/>
            <p:nvPr/>
          </p:nvSpPr>
          <p:spPr>
            <a:xfrm>
              <a:off x="5286380" y="642918"/>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Rectangle 11"/>
            <p:cNvSpPr>
              <a:spLocks noChangeArrowheads="1"/>
            </p:cNvSpPr>
            <p:nvPr/>
          </p:nvSpPr>
          <p:spPr bwMode="auto">
            <a:xfrm>
              <a:off x="1643042"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3" name="Rectangle 12"/>
            <p:cNvSpPr>
              <a:spLocks noChangeArrowheads="1"/>
            </p:cNvSpPr>
            <p:nvPr/>
          </p:nvSpPr>
          <p:spPr bwMode="auto">
            <a:xfrm>
              <a:off x="2184379"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4" name="Rectangle 13"/>
            <p:cNvSpPr>
              <a:spLocks noChangeArrowheads="1"/>
            </p:cNvSpPr>
            <p:nvPr/>
          </p:nvSpPr>
          <p:spPr bwMode="auto">
            <a:xfrm>
              <a:off x="3081317"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latin typeface="Times New Roman" panose="02020603050405020304" pitchFamily="18" charset="0"/>
                  <a:cs typeface="Times New Roman" panose="02020603050405020304" pitchFamily="18" charset="0"/>
                </a:rPr>
                <a:t>2</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5" name="Rectangle 14"/>
            <p:cNvSpPr>
              <a:spLocks noChangeArrowheads="1"/>
            </p:cNvSpPr>
            <p:nvPr/>
          </p:nvSpPr>
          <p:spPr bwMode="auto">
            <a:xfrm>
              <a:off x="3622654"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6" name="Rectangle 15"/>
            <p:cNvSpPr>
              <a:spLocks noChangeArrowheads="1"/>
            </p:cNvSpPr>
            <p:nvPr/>
          </p:nvSpPr>
          <p:spPr bwMode="auto">
            <a:xfrm>
              <a:off x="5962629"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r>
                <a:rPr lang="en-US" altLang="zh-CN" sz="2000" i="1" baseline="-25000" dirty="0">
                  <a:solidFill>
                    <a:srgbClr val="3333FF"/>
                  </a:solidFill>
                  <a:latin typeface="Times New Roman" panose="02020603050405020304" pitchFamily="18" charset="0"/>
                  <a:cs typeface="Times New Roman" panose="02020603050405020304" pitchFamily="18" charset="0"/>
                </a:rPr>
                <a:t>n</a:t>
              </a:r>
            </a:p>
          </p:txBody>
        </p:sp>
        <p:sp>
          <p:nvSpPr>
            <p:cNvPr id="7" name="Rectangle 16"/>
            <p:cNvSpPr>
              <a:spLocks noChangeArrowheads="1"/>
            </p:cNvSpPr>
            <p:nvPr/>
          </p:nvSpPr>
          <p:spPr bwMode="auto">
            <a:xfrm>
              <a:off x="6503967"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 name="Text Box 17"/>
            <p:cNvSpPr txBox="1">
              <a:spLocks noChangeArrowheads="1"/>
            </p:cNvSpPr>
            <p:nvPr/>
          </p:nvSpPr>
          <p:spPr bwMode="auto">
            <a:xfrm>
              <a:off x="4667229" y="1145105"/>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9" name="Line 21"/>
            <p:cNvSpPr>
              <a:spLocks noChangeShapeType="1"/>
            </p:cNvSpPr>
            <p:nvPr/>
          </p:nvSpPr>
          <p:spPr bwMode="auto">
            <a:xfrm>
              <a:off x="2506642" y="1361005"/>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0" name="Line 22"/>
            <p:cNvSpPr>
              <a:spLocks noChangeShapeType="1"/>
            </p:cNvSpPr>
            <p:nvPr/>
          </p:nvSpPr>
          <p:spPr bwMode="auto">
            <a:xfrm>
              <a:off x="3948092" y="1361005"/>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1" name="Line 23"/>
            <p:cNvSpPr>
              <a:spLocks noChangeShapeType="1"/>
            </p:cNvSpPr>
            <p:nvPr/>
          </p:nvSpPr>
          <p:spPr bwMode="auto">
            <a:xfrm>
              <a:off x="5387954" y="1361005"/>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3" name="任意多边形 12"/>
            <p:cNvSpPr/>
            <p:nvPr/>
          </p:nvSpPr>
          <p:spPr>
            <a:xfrm>
              <a:off x="1928762" y="1422919"/>
              <a:ext cx="5352813"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 name="connsiteX0-1" fmla="*/ 5749664 w 6374081"/>
                <a:gd name="connsiteY0-2" fmla="*/ 0 h 505883"/>
                <a:gd name="connsiteX1-3" fmla="*/ 5546464 w 6374081"/>
                <a:gd name="connsiteY1-4" fmla="*/ 317500 h 505883"/>
                <a:gd name="connsiteX2-5" fmla="*/ 783964 w 6374081"/>
                <a:gd name="connsiteY2-6" fmla="*/ 482600 h 505883"/>
                <a:gd name="connsiteX3-7" fmla="*/ 842678 w 6374081"/>
                <a:gd name="connsiteY3-8" fmla="*/ 177800 h 505883"/>
                <a:gd name="connsiteX0-9" fmla="*/ 4906986 w 5352813"/>
                <a:gd name="connsiteY0-10" fmla="*/ 0 h 505883"/>
                <a:gd name="connsiteX1-11" fmla="*/ 4703786 w 5352813"/>
                <a:gd name="connsiteY1-12" fmla="*/ 317500 h 505883"/>
                <a:gd name="connsiteX2-13" fmla="*/ 1012824 w 5352813"/>
                <a:gd name="connsiteY2-14" fmla="*/ 482600 h 505883"/>
                <a:gd name="connsiteX3-15" fmla="*/ 0 w 5352813"/>
                <a:gd name="connsiteY3-16" fmla="*/ 177800 h 505883"/>
                <a:gd name="connsiteX0-17" fmla="*/ 4906986 w 5352813"/>
                <a:gd name="connsiteY0-18" fmla="*/ 0 h 505883"/>
                <a:gd name="connsiteX1-19" fmla="*/ 4703786 w 5352813"/>
                <a:gd name="connsiteY1-20" fmla="*/ 317500 h 505883"/>
                <a:gd name="connsiteX2-21" fmla="*/ 1012824 w 5352813"/>
                <a:gd name="connsiteY2-22" fmla="*/ 482600 h 505883"/>
                <a:gd name="connsiteX3-23" fmla="*/ 0 w 5352813"/>
                <a:gd name="connsiteY3-24" fmla="*/ 177800 h 505883"/>
              </a:gdLst>
              <a:ahLst/>
              <a:cxnLst>
                <a:cxn ang="0">
                  <a:pos x="connsiteX0-1" y="connsiteY0-2"/>
                </a:cxn>
                <a:cxn ang="0">
                  <a:pos x="connsiteX1-3" y="connsiteY1-4"/>
                </a:cxn>
                <a:cxn ang="0">
                  <a:pos x="connsiteX2-5" y="connsiteY2-6"/>
                </a:cxn>
                <a:cxn ang="0">
                  <a:pos x="connsiteX3-7" y="connsiteY3-8"/>
                </a:cxn>
              </a:cxnLst>
              <a:rect l="l" t="t" r="r" b="b"/>
              <a:pathLst>
                <a:path w="5352813" h="505883">
                  <a:moveTo>
                    <a:pt x="4906986" y="0"/>
                  </a:moveTo>
                  <a:cubicBezTo>
                    <a:pt x="5219194" y="118533"/>
                    <a:pt x="5352813" y="237067"/>
                    <a:pt x="4703786" y="317500"/>
                  </a:cubicBezTo>
                  <a:cubicBezTo>
                    <a:pt x="4054759" y="397933"/>
                    <a:pt x="1796788" y="505883"/>
                    <a:pt x="1012824" y="482600"/>
                  </a:cubicBezTo>
                  <a:cubicBezTo>
                    <a:pt x="228860"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5500694" y="609881"/>
              <a:ext cx="428628" cy="461665"/>
            </a:xfrm>
            <a:prstGeom prst="rect">
              <a:avLst/>
            </a:prstGeom>
            <a:noFill/>
          </p:spPr>
          <p:txBody>
            <a:bodyPr wrap="square" rtlCol="0">
              <a:spAutoFit/>
            </a:bodyPr>
            <a:lstStyle/>
            <a:p>
              <a:r>
                <a:rPr lang="en-US" altLang="zh-CN" i="1" smtClean="0"/>
                <a:t>L</a:t>
              </a:r>
              <a:endParaRPr lang="zh-CN" altLang="en-US" i="1"/>
            </a:p>
          </p:txBody>
        </p:sp>
      </p:grpSp>
      <p:sp>
        <p:nvSpPr>
          <p:cNvPr id="17" name="TextBox 16"/>
          <p:cNvSpPr txBox="1"/>
          <p:nvPr/>
        </p:nvSpPr>
        <p:spPr>
          <a:xfrm>
            <a:off x="714348" y="2571744"/>
            <a:ext cx="4500594" cy="1043747"/>
          </a:xfrm>
          <a:prstGeom prst="rect">
            <a:avLst/>
          </a:prstGeom>
          <a:noFill/>
        </p:spPr>
        <p:txBody>
          <a:bodyPr wrap="square" rtlCol="0">
            <a:spAutoFit/>
          </a:bodyPr>
          <a:lstStyle/>
          <a:p>
            <a:pPr marL="457200" indent="-457200" algn="l">
              <a:lnSpc>
                <a:spcPct val="150000"/>
              </a:lnSpc>
              <a:buBlip>
                <a:blip r:embed="rId2"/>
              </a:buBlip>
            </a:pPr>
            <a:r>
              <a:rPr lang="zh-CN" altLang="en-US" sz="2200" smtClean="0">
                <a:ea typeface="楷体" panose="02010609060101010101" pitchFamily="49" charset="-122"/>
                <a:cs typeface="Times New Roman" panose="02020603050405020304" pitchFamily="18" charset="0"/>
              </a:rPr>
              <a:t>在尾元素之后插入一个元素</a:t>
            </a:r>
            <a:endParaRPr lang="en-US" altLang="zh-CN" sz="2200" smtClean="0">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zh-CN" altLang="en-US" sz="2200" smtClean="0">
                <a:ea typeface="楷体" panose="02010609060101010101" pitchFamily="49" charset="-122"/>
                <a:cs typeface="Times New Roman" panose="02020603050405020304" pitchFamily="18" charset="0"/>
              </a:rPr>
              <a:t>删除第一个元素</a:t>
            </a:r>
            <a:endParaRPr lang="zh-CN" altLang="en-US" sz="2200"/>
          </a:p>
        </p:txBody>
      </p:sp>
      <p:sp>
        <p:nvSpPr>
          <p:cNvPr id="18" name="右箭头 17"/>
          <p:cNvSpPr/>
          <p:nvPr/>
        </p:nvSpPr>
        <p:spPr>
          <a:xfrm>
            <a:off x="5000628" y="3016749"/>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9" name="TextBox 18"/>
          <p:cNvSpPr txBox="1"/>
          <p:nvPr/>
        </p:nvSpPr>
        <p:spPr>
          <a:xfrm>
            <a:off x="5786446" y="2730997"/>
            <a:ext cx="2143140" cy="769441"/>
          </a:xfrm>
          <a:prstGeom prst="rect">
            <a:avLst/>
          </a:prstGeom>
          <a:noFill/>
        </p:spPr>
        <p:txBody>
          <a:bodyPr wrap="square" rtlCol="0">
            <a:spAutoFit/>
          </a:bodyPr>
          <a:lstStyle/>
          <a:p>
            <a:r>
              <a:rPr lang="zh-CN" altLang="en-US" sz="2200" smtClean="0">
                <a:ea typeface="楷体" panose="02010609060101010101" pitchFamily="49" charset="-122"/>
                <a:cs typeface="Times New Roman" panose="02020603050405020304" pitchFamily="18" charset="0"/>
              </a:rPr>
              <a:t>时间复杂度均为</a:t>
            </a:r>
            <a:r>
              <a:rPr lang="en-US" altLang="zh-CN" sz="2200" smtClean="0">
                <a:ea typeface="楷体" panose="02010609060101010101" pitchFamily="49" charset="-122"/>
                <a:cs typeface="Times New Roman" panose="02020603050405020304" pitchFamily="18" charset="0"/>
              </a:rPr>
              <a:t>O(1)</a:t>
            </a:r>
            <a:endParaRPr lang="zh-CN" altLang="en-US" sz="2200">
              <a:ea typeface="楷体" panose="02010609060101010101" pitchFamily="49" charset="-122"/>
              <a:cs typeface="Times New Roman" panose="02020603050405020304" pitchFamily="18" charset="0"/>
            </a:endParaRPr>
          </a:p>
        </p:txBody>
      </p:sp>
      <p:sp>
        <p:nvSpPr>
          <p:cNvPr id="20" name="TextBox 19"/>
          <p:cNvSpPr txBox="1"/>
          <p:nvPr/>
        </p:nvSpPr>
        <p:spPr>
          <a:xfrm>
            <a:off x="1214414" y="4071942"/>
            <a:ext cx="1571636" cy="461665"/>
          </a:xfrm>
          <a:prstGeom prst="rect">
            <a:avLst/>
          </a:prstGeom>
          <a:noFill/>
        </p:spPr>
        <p:txBody>
          <a:bodyPr wrap="square" rtlCol="0">
            <a:spAutoFit/>
          </a:bodyPr>
          <a:lstStyle/>
          <a:p>
            <a:pPr algn="l"/>
            <a:r>
              <a:rPr lang="zh-CN" altLang="en-US" smtClean="0">
                <a:ea typeface="楷体" panose="02010609060101010101" pitchFamily="49" charset="-122"/>
                <a:cs typeface="Times New Roman" panose="02020603050405020304" pitchFamily="18" charset="0"/>
              </a:rPr>
              <a:t>选择</a:t>
            </a:r>
            <a:r>
              <a:rPr lang="en-US" altLang="zh-CN" smtClean="0">
                <a:ea typeface="楷体" panose="02010609060101010101" pitchFamily="49" charset="-122"/>
                <a:cs typeface="Times New Roman" panose="02020603050405020304" pitchFamily="18" charset="0"/>
              </a:rPr>
              <a:t>D</a:t>
            </a:r>
            <a:endParaRPr lang="zh-CN" altLang="en-US">
              <a:ea typeface="楷体" panose="02010609060101010101" pitchFamily="49" charset="-122"/>
              <a:cs typeface="Times New Roman" panose="02020603050405020304" pitchFamily="18" charset="0"/>
            </a:endParaRPr>
          </a:p>
        </p:txBody>
      </p:sp>
      <p:sp>
        <p:nvSpPr>
          <p:cNvPr id="21" name="灯片编号占位符 20"/>
          <p:cNvSpPr>
            <a:spLocks noGrp="1"/>
          </p:cNvSpPr>
          <p:nvPr>
            <p:ph type="sldNum" sz="quarter" idx="12"/>
          </p:nvPr>
        </p:nvSpPr>
        <p:spPr/>
        <p:txBody>
          <a:bodyPr/>
          <a:lstStyle/>
          <a:p>
            <a:fld id="{BC067DFE-42A7-4CB5-93C4-F2F97DA7580C}" type="slidenum">
              <a:rPr lang="en-US" altLang="zh-CN" smtClean="0"/>
              <a:t>116</a:t>
            </a:fld>
            <a:endParaRPr lang="en-US" altLang="zh-CN"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3205162" y="1290587"/>
            <a:ext cx="2665413" cy="9366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线性表</a:t>
            </a:r>
          </a:p>
          <a:p>
            <a:r>
              <a:rPr kumimoji="1" lang="en-US" altLang="zh-CN" sz="200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i="1"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i="1" baseline="-25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66243" name="AutoShape 3"/>
          <p:cNvSpPr>
            <a:spLocks noChangeArrowheads="1"/>
          </p:cNvSpPr>
          <p:nvPr/>
        </p:nvSpPr>
        <p:spPr bwMode="auto">
          <a:xfrm>
            <a:off x="4357687" y="2443113"/>
            <a:ext cx="357189" cy="1371596"/>
          </a:xfrm>
          <a:prstGeom prst="downArrow">
            <a:avLst>
              <a:gd name="adj1" fmla="val 50000"/>
              <a:gd name="adj2" fmla="val 124890"/>
            </a:avLst>
          </a:prstGeom>
          <a:solidFill>
            <a:srgbClr val="008000"/>
          </a:solidFill>
          <a:ln w="38100" algn="ctr">
            <a:solidFill>
              <a:schemeClr val="bg1"/>
            </a:solidFill>
            <a:miter lim="800000"/>
          </a:ln>
          <a:effectLst/>
        </p:spPr>
        <p:txBody>
          <a:bodyPr wrap="none" anchor="ctr"/>
          <a:lstStyle/>
          <a:p>
            <a:endParaRPr lang="zh-CN" altLang="en-US"/>
          </a:p>
        </p:txBody>
      </p:sp>
      <p:sp>
        <p:nvSpPr>
          <p:cNvPr id="266244" name="Text Box 4"/>
          <p:cNvSpPr txBox="1">
            <a:spLocks noChangeArrowheads="1"/>
          </p:cNvSpPr>
          <p:nvPr/>
        </p:nvSpPr>
        <p:spPr bwMode="auto">
          <a:xfrm>
            <a:off x="4714876" y="2886014"/>
            <a:ext cx="936625" cy="396875"/>
          </a:xfrm>
          <a:prstGeom prst="rect">
            <a:avLst/>
          </a:prstGeom>
          <a:noFill/>
          <a:ln w="38100" algn="ctr">
            <a:noFill/>
            <a:miter lim="800000"/>
          </a:ln>
          <a:effectLst/>
        </p:spPr>
        <p:txBody>
          <a:bodyPr>
            <a:spAutoFit/>
          </a:bodyPr>
          <a:lstStyle/>
          <a:p>
            <a:pPr>
              <a:spcBef>
                <a:spcPct val="50000"/>
              </a:spcBef>
            </a:pPr>
            <a:r>
              <a:rPr lang="zh-CN" altLang="en-US" sz="2000" dirty="0">
                <a:solidFill>
                  <a:srgbClr val="3333FF"/>
                </a:solidFill>
                <a:latin typeface="楷体" panose="02010609060101010101" pitchFamily="49" charset="-122"/>
                <a:ea typeface="楷体" panose="02010609060101010101" pitchFamily="49" charset="-122"/>
              </a:rPr>
              <a:t>映射</a:t>
            </a:r>
          </a:p>
        </p:txBody>
      </p:sp>
      <p:sp>
        <p:nvSpPr>
          <p:cNvPr id="266245" name="Rectangle 5"/>
          <p:cNvSpPr>
            <a:spLocks noChangeArrowheads="1"/>
          </p:cNvSpPr>
          <p:nvPr/>
        </p:nvSpPr>
        <p:spPr bwMode="auto">
          <a:xfrm>
            <a:off x="1009650" y="419412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6246" name="Rectangle 6"/>
          <p:cNvSpPr>
            <a:spLocks noChangeArrowheads="1"/>
          </p:cNvSpPr>
          <p:nvPr/>
        </p:nvSpPr>
        <p:spPr bwMode="auto">
          <a:xfrm>
            <a:off x="1550987" y="419412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6247" name="Text Box 7"/>
          <p:cNvSpPr txBox="1">
            <a:spLocks noChangeArrowheads="1"/>
          </p:cNvSpPr>
          <p:nvPr/>
        </p:nvSpPr>
        <p:spPr bwMode="auto">
          <a:xfrm>
            <a:off x="250825" y="1625550"/>
            <a:ext cx="1728787" cy="400110"/>
          </a:xfrm>
          <a:prstGeom prst="rect">
            <a:avLst/>
          </a:prstGeom>
          <a:noFill/>
          <a:ln w="38100" algn="ctr">
            <a:noFill/>
            <a:miter lim="800000"/>
          </a:ln>
          <a:effectLst/>
        </p:spPr>
        <p:txBody>
          <a:bodyPr>
            <a:spAutoFit/>
          </a:bodyPr>
          <a:lstStyle/>
          <a:p>
            <a:pPr>
              <a:spcBef>
                <a:spcPct val="50000"/>
              </a:spcBef>
            </a:pPr>
            <a:r>
              <a:rPr kumimoji="1" lang="zh-CN" altLang="en-US" sz="2000" dirty="0">
                <a:solidFill>
                  <a:srgbClr val="3333FF"/>
                </a:solidFill>
                <a:ea typeface="楷体" panose="02010609060101010101" pitchFamily="49" charset="-122"/>
                <a:cs typeface="Times New Roman" panose="02020603050405020304" pitchFamily="18" charset="0"/>
              </a:rPr>
              <a:t>逻辑结构</a:t>
            </a:r>
          </a:p>
        </p:txBody>
      </p:sp>
      <p:sp>
        <p:nvSpPr>
          <p:cNvPr id="266248" name="Text Box 8"/>
          <p:cNvSpPr txBox="1">
            <a:spLocks noChangeArrowheads="1"/>
          </p:cNvSpPr>
          <p:nvPr/>
        </p:nvSpPr>
        <p:spPr bwMode="auto">
          <a:xfrm>
            <a:off x="250825" y="3190841"/>
            <a:ext cx="1728787" cy="400110"/>
          </a:xfrm>
          <a:prstGeom prst="rect">
            <a:avLst/>
          </a:prstGeom>
          <a:noFill/>
          <a:ln w="38100" algn="ctr">
            <a:noFill/>
            <a:miter lim="800000"/>
          </a:ln>
          <a:effectLst/>
        </p:spPr>
        <p:txBody>
          <a:bodyPr>
            <a:spAutoFit/>
          </a:bodyPr>
          <a:lstStyle/>
          <a:p>
            <a:pPr>
              <a:spcBef>
                <a:spcPct val="50000"/>
              </a:spcBef>
            </a:pPr>
            <a:r>
              <a:rPr kumimoji="1" lang="zh-CN" altLang="en-US" sz="2000" dirty="0">
                <a:solidFill>
                  <a:srgbClr val="3333FF"/>
                </a:solidFill>
                <a:ea typeface="楷体" panose="02010609060101010101" pitchFamily="49" charset="-122"/>
                <a:cs typeface="Times New Roman" panose="02020603050405020304" pitchFamily="18" charset="0"/>
              </a:rPr>
              <a:t>存储结构</a:t>
            </a:r>
          </a:p>
        </p:txBody>
      </p:sp>
      <p:sp>
        <p:nvSpPr>
          <p:cNvPr id="266249" name="AutoShape 9"/>
          <p:cNvSpPr>
            <a:spLocks noChangeArrowheads="1"/>
          </p:cNvSpPr>
          <p:nvPr/>
        </p:nvSpPr>
        <p:spPr bwMode="auto">
          <a:xfrm>
            <a:off x="969962" y="2076405"/>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endParaRPr>
          </a:p>
        </p:txBody>
      </p:sp>
      <p:sp>
        <p:nvSpPr>
          <p:cNvPr id="266250" name="Rectangle 10"/>
          <p:cNvSpPr>
            <a:spLocks noChangeArrowheads="1"/>
          </p:cNvSpPr>
          <p:nvPr/>
        </p:nvSpPr>
        <p:spPr bwMode="auto">
          <a:xfrm>
            <a:off x="2882900"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266251" name="Rectangle 11"/>
          <p:cNvSpPr>
            <a:spLocks noChangeArrowheads="1"/>
          </p:cNvSpPr>
          <p:nvPr/>
        </p:nvSpPr>
        <p:spPr bwMode="auto">
          <a:xfrm>
            <a:off x="3424237"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52" name="Rectangle 12"/>
          <p:cNvSpPr>
            <a:spLocks noChangeArrowheads="1"/>
          </p:cNvSpPr>
          <p:nvPr/>
        </p:nvSpPr>
        <p:spPr bwMode="auto">
          <a:xfrm>
            <a:off x="4895850"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latin typeface="Times New Roman" panose="02020603050405020304" pitchFamily="18" charset="0"/>
                <a:cs typeface="Times New Roman" panose="02020603050405020304" pitchFamily="18" charset="0"/>
              </a:rPr>
              <a:t>2</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266253" name="Rectangle 13"/>
          <p:cNvSpPr>
            <a:spLocks noChangeArrowheads="1"/>
          </p:cNvSpPr>
          <p:nvPr/>
        </p:nvSpPr>
        <p:spPr bwMode="auto">
          <a:xfrm>
            <a:off x="5437187"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54" name="Rectangle 14"/>
          <p:cNvSpPr>
            <a:spLocks noChangeArrowheads="1"/>
          </p:cNvSpPr>
          <p:nvPr/>
        </p:nvSpPr>
        <p:spPr bwMode="auto">
          <a:xfrm>
            <a:off x="7883525"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r>
              <a:rPr lang="en-US" altLang="zh-CN" sz="2000" i="1" baseline="-25000" dirty="0">
                <a:solidFill>
                  <a:srgbClr val="3333FF"/>
                </a:solidFill>
                <a:latin typeface="Times New Roman" panose="02020603050405020304" pitchFamily="18" charset="0"/>
                <a:cs typeface="Times New Roman" panose="02020603050405020304" pitchFamily="18" charset="0"/>
              </a:rPr>
              <a:t>n</a:t>
            </a:r>
          </a:p>
        </p:txBody>
      </p:sp>
      <p:sp>
        <p:nvSpPr>
          <p:cNvPr id="266255" name="Rectangle 15"/>
          <p:cNvSpPr>
            <a:spLocks noChangeArrowheads="1"/>
          </p:cNvSpPr>
          <p:nvPr/>
        </p:nvSpPr>
        <p:spPr bwMode="auto">
          <a:xfrm>
            <a:off x="8424862"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266256" name="Text Box 16"/>
          <p:cNvSpPr txBox="1">
            <a:spLocks noChangeArrowheads="1"/>
          </p:cNvSpPr>
          <p:nvPr/>
        </p:nvSpPr>
        <p:spPr bwMode="auto">
          <a:xfrm>
            <a:off x="6272212" y="4194121"/>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266257" name="Arc 17"/>
          <p:cNvSpPr/>
          <p:nvPr/>
        </p:nvSpPr>
        <p:spPr bwMode="auto">
          <a:xfrm>
            <a:off x="142844" y="3835346"/>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p>
        </p:txBody>
      </p:sp>
      <p:sp>
        <p:nvSpPr>
          <p:cNvPr id="266258" name="Text Box 18"/>
          <p:cNvSpPr txBox="1">
            <a:spLocks noChangeArrowheads="1"/>
          </p:cNvSpPr>
          <p:nvPr/>
        </p:nvSpPr>
        <p:spPr bwMode="auto">
          <a:xfrm>
            <a:off x="-32" y="2614610"/>
            <a:ext cx="431800" cy="457200"/>
          </a:xfrm>
          <a:prstGeom prst="rect">
            <a:avLst/>
          </a:prstGeom>
          <a:noFill/>
          <a:ln w="9525">
            <a:noFill/>
            <a:miter lim="800000"/>
          </a:ln>
          <a:effectLst/>
        </p:spPr>
        <p:txBody>
          <a:bodyPr>
            <a:spAutoFit/>
          </a:bodyPr>
          <a:lstStyle/>
          <a:p>
            <a:pPr algn="l">
              <a:spcBef>
                <a:spcPct val="50000"/>
              </a:spcBef>
            </a:pPr>
            <a:r>
              <a:rPr lang="en-US" altLang="zh-CN" dirty="0"/>
              <a:t>L</a:t>
            </a:r>
          </a:p>
        </p:txBody>
      </p:sp>
      <p:sp>
        <p:nvSpPr>
          <p:cNvPr id="266259" name="Line 19"/>
          <p:cNvSpPr>
            <a:spLocks noChangeShapeType="1"/>
          </p:cNvSpPr>
          <p:nvPr/>
        </p:nvSpPr>
        <p:spPr bwMode="auto">
          <a:xfrm>
            <a:off x="1801812" y="4325883"/>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6260" name="Line 20"/>
          <p:cNvSpPr>
            <a:spLocks noChangeShapeType="1"/>
          </p:cNvSpPr>
          <p:nvPr/>
        </p:nvSpPr>
        <p:spPr bwMode="auto">
          <a:xfrm>
            <a:off x="3759200" y="4351283"/>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6261" name="Line 21"/>
          <p:cNvSpPr>
            <a:spLocks noChangeShapeType="1"/>
          </p:cNvSpPr>
          <p:nvPr/>
        </p:nvSpPr>
        <p:spPr bwMode="auto">
          <a:xfrm>
            <a:off x="5689600" y="4351283"/>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6262" name="Line 22"/>
          <p:cNvSpPr>
            <a:spLocks noChangeShapeType="1"/>
          </p:cNvSpPr>
          <p:nvPr/>
        </p:nvSpPr>
        <p:spPr bwMode="auto">
          <a:xfrm>
            <a:off x="6769100" y="4351283"/>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6263" name="Text Box 23"/>
          <p:cNvSpPr txBox="1">
            <a:spLocks noChangeArrowheads="1"/>
          </p:cNvSpPr>
          <p:nvPr/>
        </p:nvSpPr>
        <p:spPr bwMode="auto">
          <a:xfrm>
            <a:off x="3071802" y="5172030"/>
            <a:ext cx="3500462" cy="400110"/>
          </a:xfrm>
          <a:prstGeom prst="rect">
            <a:avLst/>
          </a:prstGeom>
          <a:noFill/>
          <a:ln w="9525">
            <a:noFill/>
            <a:miter lim="800000"/>
          </a:ln>
          <a:effectLst/>
        </p:spPr>
        <p:txBody>
          <a:bodyPr wrap="square">
            <a:spAutoFit/>
          </a:bodyPr>
          <a:lstStyle/>
          <a:p>
            <a:pPr algn="l">
              <a:spcBef>
                <a:spcPct val="50000"/>
              </a:spcBef>
            </a:pPr>
            <a:r>
              <a:rPr kumimoji="1" lang="zh-CN" altLang="en-US" sz="2000" smtClean="0">
                <a:ea typeface="楷体" panose="02010609060101010101" pitchFamily="49" charset="-122"/>
                <a:cs typeface="Times New Roman" panose="02020603050405020304" pitchFamily="18" charset="0"/>
              </a:rPr>
              <a:t>带头结点</a:t>
            </a:r>
            <a:r>
              <a:rPr kumimoji="1" lang="zh-CN" altLang="en-US" sz="2000" smtClean="0">
                <a:solidFill>
                  <a:srgbClr val="FF00FF"/>
                </a:solidFill>
                <a:ea typeface="楷体" panose="02010609060101010101" pitchFamily="49" charset="-122"/>
                <a:cs typeface="Times New Roman" panose="02020603050405020304" pitchFamily="18" charset="0"/>
              </a:rPr>
              <a:t>循环</a:t>
            </a:r>
            <a:r>
              <a:rPr kumimoji="1" lang="zh-CN" altLang="en-US" sz="2000" dirty="0">
                <a:solidFill>
                  <a:srgbClr val="FF00FF"/>
                </a:solidFill>
                <a:ea typeface="楷体" panose="02010609060101010101" pitchFamily="49" charset="-122"/>
                <a:cs typeface="Times New Roman" panose="02020603050405020304" pitchFamily="18" charset="0"/>
              </a:rPr>
              <a:t>双链</a:t>
            </a:r>
            <a:r>
              <a:rPr kumimoji="1" lang="zh-CN" altLang="en-US" sz="2000" dirty="0">
                <a:ea typeface="楷体" panose="02010609060101010101" pitchFamily="49" charset="-122"/>
                <a:cs typeface="Times New Roman" panose="02020603050405020304" pitchFamily="18" charset="0"/>
              </a:rPr>
              <a:t>表示意图</a:t>
            </a:r>
          </a:p>
        </p:txBody>
      </p:sp>
      <p:sp>
        <p:nvSpPr>
          <p:cNvPr id="266264" name="Rectangle 24"/>
          <p:cNvSpPr>
            <a:spLocks noChangeArrowheads="1"/>
          </p:cNvSpPr>
          <p:nvPr/>
        </p:nvSpPr>
        <p:spPr bwMode="auto">
          <a:xfrm>
            <a:off x="7345362"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65" name="Rectangle 25"/>
          <p:cNvSpPr>
            <a:spLocks noChangeArrowheads="1"/>
          </p:cNvSpPr>
          <p:nvPr/>
        </p:nvSpPr>
        <p:spPr bwMode="auto">
          <a:xfrm>
            <a:off x="4356100"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66" name="Rectangle 26"/>
          <p:cNvSpPr>
            <a:spLocks noChangeArrowheads="1"/>
          </p:cNvSpPr>
          <p:nvPr/>
        </p:nvSpPr>
        <p:spPr bwMode="auto">
          <a:xfrm>
            <a:off x="469900" y="419412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6267" name="Rectangle 27"/>
          <p:cNvSpPr>
            <a:spLocks noChangeArrowheads="1"/>
          </p:cNvSpPr>
          <p:nvPr/>
        </p:nvSpPr>
        <p:spPr bwMode="auto">
          <a:xfrm>
            <a:off x="2378075"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68" name="Line 28"/>
          <p:cNvSpPr>
            <a:spLocks noChangeShapeType="1"/>
          </p:cNvSpPr>
          <p:nvPr/>
        </p:nvSpPr>
        <p:spPr bwMode="auto">
          <a:xfrm flipH="1">
            <a:off x="2089150" y="4483046"/>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6269" name="Line 29"/>
          <p:cNvSpPr>
            <a:spLocks noChangeShapeType="1"/>
          </p:cNvSpPr>
          <p:nvPr/>
        </p:nvSpPr>
        <p:spPr bwMode="auto">
          <a:xfrm flipH="1">
            <a:off x="3960812" y="4483046"/>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6270" name="Line 30"/>
          <p:cNvSpPr>
            <a:spLocks noChangeShapeType="1"/>
          </p:cNvSpPr>
          <p:nvPr/>
        </p:nvSpPr>
        <p:spPr bwMode="auto">
          <a:xfrm flipH="1">
            <a:off x="5976937" y="4508446"/>
            <a:ext cx="3603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6271" name="Line 31"/>
          <p:cNvSpPr>
            <a:spLocks noChangeShapeType="1"/>
          </p:cNvSpPr>
          <p:nvPr/>
        </p:nvSpPr>
        <p:spPr bwMode="auto">
          <a:xfrm flipH="1">
            <a:off x="6985000" y="4490983"/>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44" name="任意多边形 43"/>
          <p:cNvSpPr/>
          <p:nvPr/>
        </p:nvSpPr>
        <p:spPr>
          <a:xfrm>
            <a:off x="1109662" y="4462435"/>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任意多边形 44"/>
          <p:cNvSpPr/>
          <p:nvPr/>
        </p:nvSpPr>
        <p:spPr>
          <a:xfrm>
            <a:off x="663045" y="3914218"/>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TextBox 35"/>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、循环双链表</a:t>
            </a:r>
            <a:endParaRPr lang="zh-CN" altLang="en-US">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117</a:t>
            </a:fld>
            <a:endParaRPr lang="en-US" altLang="zh-CN"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500034" y="1214422"/>
            <a:ext cx="6357982" cy="1615827"/>
          </a:xfrm>
          <a:prstGeom prst="rect">
            <a:avLst/>
          </a:prstGeom>
          <a:noFill/>
        </p:spPr>
        <p:txBody>
          <a:bodyPr wrap="square" rtlCol="0">
            <a:spAutoFit/>
          </a:bodyPr>
          <a:lstStyle/>
          <a:p>
            <a:pPr marL="457200" indent="-457200" algn="l">
              <a:lnSpc>
                <a:spcPct val="150000"/>
              </a:lnSpc>
              <a:buBlip>
                <a:blip r:embed="rId2"/>
              </a:buBlip>
            </a:pPr>
            <a:r>
              <a:rPr lang="zh-CN" altLang="en-US" sz="2200" dirty="0" smtClean="0">
                <a:ea typeface="楷体" panose="02010609060101010101" pitchFamily="49" charset="-122"/>
                <a:cs typeface="Times New Roman" panose="02020603050405020304" pitchFamily="18" charset="0"/>
              </a:rPr>
              <a:t>链表中没有空指针域</a:t>
            </a:r>
            <a:endParaRPr lang="en-US" altLang="zh-CN" sz="2200" dirty="0" smtClean="0">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en-US" altLang="zh-CN" sz="2200" dirty="0" smtClean="0">
                <a:ea typeface="楷体" panose="02010609060101010101" pitchFamily="49" charset="-122"/>
                <a:cs typeface="Times New Roman" panose="02020603050405020304" pitchFamily="18" charset="0"/>
              </a:rPr>
              <a:t>p</a:t>
            </a:r>
            <a:r>
              <a:rPr lang="zh-CN" altLang="en-US" sz="2200" smtClean="0">
                <a:ea typeface="楷体" panose="02010609060101010101" pitchFamily="49" charset="-122"/>
                <a:cs typeface="Times New Roman" panose="02020603050405020304" pitchFamily="18" charset="0"/>
              </a:rPr>
              <a:t>所指结点为尾结点的</a:t>
            </a:r>
            <a:r>
              <a:rPr lang="zh-CN" altLang="en-US" sz="2200" dirty="0" smtClean="0">
                <a:ea typeface="楷体" panose="02010609060101010101" pitchFamily="49" charset="-122"/>
                <a:cs typeface="Times New Roman" panose="02020603050405020304" pitchFamily="18" charset="0"/>
              </a:rPr>
              <a:t>条件：</a:t>
            </a:r>
            <a:r>
              <a:rPr lang="en-US" altLang="zh-CN" sz="2200" dirty="0" smtClean="0">
                <a:solidFill>
                  <a:srgbClr val="C00000"/>
                </a:solidFill>
              </a:rPr>
              <a:t>p</a:t>
            </a:r>
            <a:r>
              <a:rPr lang="en-US" altLang="zh-CN" sz="2200" dirty="0" smtClean="0">
                <a:solidFill>
                  <a:srgbClr val="C00000"/>
                </a:solidFill>
                <a:latin typeface="+mj-ea"/>
                <a:ea typeface="+mj-ea"/>
                <a:cs typeface="Times New Roman" panose="02020603050405020304" pitchFamily="18" charset="0"/>
              </a:rPr>
              <a:t>-</a:t>
            </a:r>
            <a:r>
              <a:rPr lang="en-US" altLang="zh-CN" sz="2200" dirty="0" smtClean="0">
                <a:solidFill>
                  <a:srgbClr val="C00000"/>
                </a:solidFill>
              </a:rPr>
              <a:t>&gt;</a:t>
            </a:r>
            <a:r>
              <a:rPr lang="en-US" altLang="zh-CN" sz="2200" smtClean="0">
                <a:solidFill>
                  <a:srgbClr val="C00000"/>
                </a:solidFill>
              </a:rPr>
              <a:t>next==L</a:t>
            </a:r>
            <a:endParaRPr lang="en-US" altLang="zh-CN" sz="2200" dirty="0" smtClean="0">
              <a:solidFill>
                <a:srgbClr val="C00000"/>
              </a:solidFill>
            </a:endParaRPr>
          </a:p>
          <a:p>
            <a:pPr marL="457200" indent="-457200" algn="l">
              <a:lnSpc>
                <a:spcPct val="150000"/>
              </a:lnSpc>
              <a:buBlip>
                <a:blip r:embed="rId2"/>
              </a:buBlip>
            </a:pPr>
            <a:r>
              <a:rPr lang="zh-CN" altLang="en-US" sz="2200" dirty="0" smtClean="0">
                <a:ea typeface="楷体" panose="02010609060101010101" pitchFamily="49" charset="-122"/>
                <a:cs typeface="Times New Roman" panose="02020603050405020304" pitchFamily="18" charset="0"/>
              </a:rPr>
              <a:t>一步操作即</a:t>
            </a:r>
            <a:r>
              <a:rPr lang="en-US" altLang="zh-CN" sz="2200" dirty="0" smtClean="0">
                <a:solidFill>
                  <a:srgbClr val="C00000"/>
                </a:solidFill>
                <a:ea typeface="+mj-ea"/>
                <a:cs typeface="Times New Roman" panose="02020603050405020304" pitchFamily="18" charset="0"/>
              </a:rPr>
              <a:t>L</a:t>
            </a:r>
            <a:r>
              <a:rPr lang="en-US" altLang="zh-CN" sz="2200" dirty="0" smtClean="0">
                <a:solidFill>
                  <a:srgbClr val="C00000"/>
                </a:solidFill>
                <a:latin typeface="+mj-ea"/>
                <a:ea typeface="+mj-ea"/>
                <a:cs typeface="Times New Roman" panose="02020603050405020304" pitchFamily="18" charset="0"/>
              </a:rPr>
              <a:t>-</a:t>
            </a:r>
            <a:r>
              <a:rPr lang="en-US" altLang="zh-CN" sz="2200" dirty="0" smtClean="0">
                <a:solidFill>
                  <a:srgbClr val="C00000"/>
                </a:solidFill>
                <a:ea typeface="楷体" panose="02010609060101010101" pitchFamily="49" charset="-122"/>
                <a:cs typeface="Times New Roman" panose="02020603050405020304" pitchFamily="18" charset="0"/>
              </a:rPr>
              <a:t>&gt;prior</a:t>
            </a:r>
            <a:r>
              <a:rPr lang="zh-CN" altLang="en-US" sz="2200" dirty="0" smtClean="0">
                <a:ea typeface="楷体" panose="02010609060101010101" pitchFamily="49" charset="-122"/>
                <a:cs typeface="Times New Roman" panose="02020603050405020304" pitchFamily="18" charset="0"/>
              </a:rPr>
              <a:t>可以</a:t>
            </a:r>
            <a:r>
              <a:rPr lang="zh-CN" altLang="en-US" sz="2200" smtClean="0">
                <a:ea typeface="楷体" panose="02010609060101010101" pitchFamily="49" charset="-122"/>
                <a:cs typeface="Times New Roman" panose="02020603050405020304" pitchFamily="18" charset="0"/>
              </a:rPr>
              <a:t>找到尾结点</a:t>
            </a:r>
            <a:endParaRPr lang="zh-CN" altLang="en-US" sz="2200" dirty="0">
              <a:ea typeface="楷体" panose="02010609060101010101" pitchFamily="49" charset="-122"/>
              <a:cs typeface="Times New Roman" panose="02020603050405020304" pitchFamily="18" charset="0"/>
            </a:endParaRPr>
          </a:p>
        </p:txBody>
      </p:sp>
      <p:sp>
        <p:nvSpPr>
          <p:cNvPr id="43" name="TextBox 42"/>
          <p:cNvSpPr txBox="1"/>
          <p:nvPr/>
        </p:nvSpPr>
        <p:spPr>
          <a:xfrm>
            <a:off x="571472" y="571480"/>
            <a:ext cx="5429288" cy="461665"/>
          </a:xfrm>
          <a:prstGeom prst="rect">
            <a:avLst/>
          </a:prstGeom>
          <a:noFill/>
        </p:spPr>
        <p:txBody>
          <a:bodyPr wrap="square" rtlCol="0">
            <a:spAutoFit/>
          </a:bodyPr>
          <a:lstStyle/>
          <a:p>
            <a:pPr algn="l"/>
            <a:r>
              <a:rPr lang="zh-CN" altLang="en-US" dirty="0" smtClean="0">
                <a:latin typeface="楷体" panose="02010609060101010101" pitchFamily="49" charset="-122"/>
                <a:ea typeface="楷体" panose="02010609060101010101" pitchFamily="49" charset="-122"/>
              </a:rPr>
              <a:t>与非循环双</a:t>
            </a:r>
            <a:r>
              <a:rPr lang="zh-CN" altLang="en-US" smtClean="0">
                <a:latin typeface="楷体" panose="02010609060101010101" pitchFamily="49" charset="-122"/>
                <a:ea typeface="楷体" panose="02010609060101010101" pitchFamily="49" charset="-122"/>
              </a:rPr>
              <a:t>链表相比，循环双链表：</a:t>
            </a:r>
            <a:endParaRPr lang="zh-CN" altLang="en-US" dirty="0">
              <a:latin typeface="楷体" panose="02010609060101010101" pitchFamily="49" charset="-122"/>
              <a:ea typeface="楷体" panose="02010609060101010101" pitchFamily="49" charset="-122"/>
            </a:endParaRPr>
          </a:p>
        </p:txBody>
      </p:sp>
      <p:sp>
        <p:nvSpPr>
          <p:cNvPr id="16" name="Text Box 18"/>
          <p:cNvSpPr txBox="1">
            <a:spLocks noChangeArrowheads="1"/>
          </p:cNvSpPr>
          <p:nvPr/>
        </p:nvSpPr>
        <p:spPr bwMode="auto">
          <a:xfrm>
            <a:off x="6885" y="2786058"/>
            <a:ext cx="431800" cy="457200"/>
          </a:xfrm>
          <a:prstGeom prst="rect">
            <a:avLst/>
          </a:prstGeom>
          <a:noFill/>
          <a:ln w="9525">
            <a:noFill/>
            <a:miter lim="800000"/>
          </a:ln>
          <a:effectLst/>
        </p:spPr>
        <p:txBody>
          <a:bodyPr>
            <a:spAutoFit/>
          </a:bodyPr>
          <a:lstStyle/>
          <a:p>
            <a:pPr algn="l">
              <a:spcBef>
                <a:spcPct val="50000"/>
              </a:spcBef>
            </a:pPr>
            <a:r>
              <a:rPr lang="en-US" altLang="zh-CN" dirty="0"/>
              <a:t>L</a:t>
            </a:r>
          </a:p>
        </p:txBody>
      </p:sp>
      <p:grpSp>
        <p:nvGrpSpPr>
          <p:cNvPr id="35" name="组合 34"/>
          <p:cNvGrpSpPr/>
          <p:nvPr/>
        </p:nvGrpSpPr>
        <p:grpSpPr>
          <a:xfrm>
            <a:off x="152933" y="3000372"/>
            <a:ext cx="9276851" cy="1500198"/>
            <a:chOff x="152933" y="3000372"/>
            <a:chExt cx="9276851" cy="1500198"/>
          </a:xfrm>
        </p:grpSpPr>
        <p:sp>
          <p:nvSpPr>
            <p:cNvPr id="5" name="Rectangle 5"/>
            <p:cNvSpPr>
              <a:spLocks noChangeArrowheads="1"/>
            </p:cNvSpPr>
            <p:nvPr/>
          </p:nvSpPr>
          <p:spPr bwMode="auto">
            <a:xfrm>
              <a:off x="1019739" y="368827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7" name="Rectangle 6"/>
            <p:cNvSpPr>
              <a:spLocks noChangeArrowheads="1"/>
            </p:cNvSpPr>
            <p:nvPr/>
          </p:nvSpPr>
          <p:spPr bwMode="auto">
            <a:xfrm>
              <a:off x="1561076" y="368827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8" name="Rectangle 10"/>
            <p:cNvSpPr>
              <a:spLocks noChangeArrowheads="1"/>
            </p:cNvSpPr>
            <p:nvPr/>
          </p:nvSpPr>
          <p:spPr bwMode="auto">
            <a:xfrm>
              <a:off x="2892989"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9" name="Rectangle 11"/>
            <p:cNvSpPr>
              <a:spLocks noChangeArrowheads="1"/>
            </p:cNvSpPr>
            <p:nvPr/>
          </p:nvSpPr>
          <p:spPr bwMode="auto">
            <a:xfrm>
              <a:off x="3434326"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0" name="Rectangle 12"/>
            <p:cNvSpPr>
              <a:spLocks noChangeArrowheads="1"/>
            </p:cNvSpPr>
            <p:nvPr/>
          </p:nvSpPr>
          <p:spPr bwMode="auto">
            <a:xfrm>
              <a:off x="4905939"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latin typeface="Times New Roman" panose="02020603050405020304" pitchFamily="18" charset="0"/>
                  <a:cs typeface="Times New Roman" panose="02020603050405020304" pitchFamily="18" charset="0"/>
                </a:rPr>
                <a:t>2</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11" name="Rectangle 13"/>
            <p:cNvSpPr>
              <a:spLocks noChangeArrowheads="1"/>
            </p:cNvSpPr>
            <p:nvPr/>
          </p:nvSpPr>
          <p:spPr bwMode="auto">
            <a:xfrm>
              <a:off x="5447276"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2" name="Rectangle 14"/>
            <p:cNvSpPr>
              <a:spLocks noChangeArrowheads="1"/>
            </p:cNvSpPr>
            <p:nvPr/>
          </p:nvSpPr>
          <p:spPr bwMode="auto">
            <a:xfrm>
              <a:off x="7893614"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r>
                <a:rPr lang="en-US" altLang="zh-CN" sz="2000" i="1" baseline="-25000" dirty="0">
                  <a:solidFill>
                    <a:srgbClr val="3333FF"/>
                  </a:solidFill>
                  <a:latin typeface="Times New Roman" panose="02020603050405020304" pitchFamily="18" charset="0"/>
                  <a:cs typeface="Times New Roman" panose="02020603050405020304" pitchFamily="18" charset="0"/>
                </a:rPr>
                <a:t>n</a:t>
              </a:r>
            </a:p>
          </p:txBody>
        </p:sp>
        <p:sp>
          <p:nvSpPr>
            <p:cNvPr id="13" name="Rectangle 15"/>
            <p:cNvSpPr>
              <a:spLocks noChangeArrowheads="1"/>
            </p:cNvSpPr>
            <p:nvPr/>
          </p:nvSpPr>
          <p:spPr bwMode="auto">
            <a:xfrm>
              <a:off x="8434951"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4" name="Text Box 16"/>
            <p:cNvSpPr txBox="1">
              <a:spLocks noChangeArrowheads="1"/>
            </p:cNvSpPr>
            <p:nvPr/>
          </p:nvSpPr>
          <p:spPr bwMode="auto">
            <a:xfrm>
              <a:off x="6282301" y="3688273"/>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15" name="Arc 17"/>
            <p:cNvSpPr/>
            <p:nvPr/>
          </p:nvSpPr>
          <p:spPr bwMode="auto">
            <a:xfrm>
              <a:off x="152933" y="3329498"/>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p>
          </p:txBody>
        </p:sp>
        <p:sp>
          <p:nvSpPr>
            <p:cNvPr id="17" name="Line 19"/>
            <p:cNvSpPr>
              <a:spLocks noChangeShapeType="1"/>
            </p:cNvSpPr>
            <p:nvPr/>
          </p:nvSpPr>
          <p:spPr bwMode="auto">
            <a:xfrm>
              <a:off x="1811901" y="3820035"/>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8" name="Line 20"/>
            <p:cNvSpPr>
              <a:spLocks noChangeShapeType="1"/>
            </p:cNvSpPr>
            <p:nvPr/>
          </p:nvSpPr>
          <p:spPr bwMode="auto">
            <a:xfrm>
              <a:off x="3769289" y="3845435"/>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9" name="Line 21"/>
            <p:cNvSpPr>
              <a:spLocks noChangeShapeType="1"/>
            </p:cNvSpPr>
            <p:nvPr/>
          </p:nvSpPr>
          <p:spPr bwMode="auto">
            <a:xfrm>
              <a:off x="5699689" y="3845435"/>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0" name="Line 22"/>
            <p:cNvSpPr>
              <a:spLocks noChangeShapeType="1"/>
            </p:cNvSpPr>
            <p:nvPr/>
          </p:nvSpPr>
          <p:spPr bwMode="auto">
            <a:xfrm>
              <a:off x="6779189" y="3845435"/>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2" name="Rectangle 24"/>
            <p:cNvSpPr>
              <a:spLocks noChangeArrowheads="1"/>
            </p:cNvSpPr>
            <p:nvPr/>
          </p:nvSpPr>
          <p:spPr bwMode="auto">
            <a:xfrm>
              <a:off x="7355451"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3" name="Rectangle 25"/>
            <p:cNvSpPr>
              <a:spLocks noChangeArrowheads="1"/>
            </p:cNvSpPr>
            <p:nvPr/>
          </p:nvSpPr>
          <p:spPr bwMode="auto">
            <a:xfrm>
              <a:off x="4366189"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4" name="Rectangle 26"/>
            <p:cNvSpPr>
              <a:spLocks noChangeArrowheads="1"/>
            </p:cNvSpPr>
            <p:nvPr/>
          </p:nvSpPr>
          <p:spPr bwMode="auto">
            <a:xfrm>
              <a:off x="479989" y="368827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5" name="Rectangle 27"/>
            <p:cNvSpPr>
              <a:spLocks noChangeArrowheads="1"/>
            </p:cNvSpPr>
            <p:nvPr/>
          </p:nvSpPr>
          <p:spPr bwMode="auto">
            <a:xfrm>
              <a:off x="2388164"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 name="Line 28"/>
            <p:cNvSpPr>
              <a:spLocks noChangeShapeType="1"/>
            </p:cNvSpPr>
            <p:nvPr/>
          </p:nvSpPr>
          <p:spPr bwMode="auto">
            <a:xfrm flipH="1">
              <a:off x="2099239" y="3977198"/>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 name="Line 29"/>
            <p:cNvSpPr>
              <a:spLocks noChangeShapeType="1"/>
            </p:cNvSpPr>
            <p:nvPr/>
          </p:nvSpPr>
          <p:spPr bwMode="auto">
            <a:xfrm flipH="1">
              <a:off x="3970901" y="3977198"/>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8" name="Line 30"/>
            <p:cNvSpPr>
              <a:spLocks noChangeShapeType="1"/>
            </p:cNvSpPr>
            <p:nvPr/>
          </p:nvSpPr>
          <p:spPr bwMode="auto">
            <a:xfrm flipH="1">
              <a:off x="5987026" y="4002598"/>
              <a:ext cx="3603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9" name="Line 31"/>
            <p:cNvSpPr>
              <a:spLocks noChangeShapeType="1"/>
            </p:cNvSpPr>
            <p:nvPr/>
          </p:nvSpPr>
          <p:spPr bwMode="auto">
            <a:xfrm flipH="1">
              <a:off x="6995089" y="3985135"/>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30" name="任意多边形 29"/>
            <p:cNvSpPr/>
            <p:nvPr/>
          </p:nvSpPr>
          <p:spPr>
            <a:xfrm>
              <a:off x="1119751" y="3956587"/>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任意多边形 30"/>
            <p:cNvSpPr/>
            <p:nvPr/>
          </p:nvSpPr>
          <p:spPr>
            <a:xfrm>
              <a:off x="673134" y="3408370"/>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箭头连接符 31"/>
            <p:cNvCxnSpPr/>
            <p:nvPr/>
          </p:nvCxnSpPr>
          <p:spPr>
            <a:xfrm rot="16200000" flipH="1">
              <a:off x="8093074" y="3408388"/>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286776" y="3000372"/>
              <a:ext cx="357190" cy="430887"/>
            </a:xfrm>
            <a:prstGeom prst="rect">
              <a:avLst/>
            </a:prstGeom>
            <a:noFill/>
          </p:spPr>
          <p:txBody>
            <a:bodyPr wrap="square" rtlCol="0">
              <a:spAutoFit/>
            </a:bodyPr>
            <a:lstStyle/>
            <a:p>
              <a:r>
                <a:rPr lang="en-US" altLang="zh-CN" sz="2200" smtClean="0"/>
                <a:t>p</a:t>
              </a:r>
              <a:endParaRPr lang="zh-CN" altLang="en-US" sz="2200"/>
            </a:p>
          </p:txBody>
        </p:sp>
      </p:grpSp>
      <p:sp>
        <p:nvSpPr>
          <p:cNvPr id="34" name="直角双向箭头 33"/>
          <p:cNvSpPr/>
          <p:nvPr/>
        </p:nvSpPr>
        <p:spPr>
          <a:xfrm rot="16200000">
            <a:off x="6858016" y="1285861"/>
            <a:ext cx="1214446" cy="2214578"/>
          </a:xfrm>
          <a:prstGeom prst="leftUpArrow">
            <a:avLst>
              <a:gd name="adj1" fmla="val 10360"/>
              <a:gd name="adj2" fmla="val 25000"/>
              <a:gd name="adj3" fmla="val 2395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BC067DFE-42A7-4CB5-93C4-F2F97DA7580C}" type="slidenum">
              <a:rPr lang="en-US" altLang="zh-CN" smtClean="0"/>
              <a:t>118</a:t>
            </a:fld>
            <a:endParaRPr lang="en-US" altLang="zh-CN"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8501122" cy="3738652"/>
          </a:xfrm>
          <a:prstGeom prst="rect">
            <a:avLst/>
          </a:prstGeom>
          <a:noFill/>
        </p:spPr>
        <p:txBody>
          <a:bodyPr wrap="square" rtlCol="0">
            <a:spAutoFit/>
          </a:bodyPr>
          <a:lstStyle/>
          <a:p>
            <a:pPr algn="l">
              <a:lnSpc>
                <a:spcPts val="3600"/>
              </a:lnSpc>
            </a:pPr>
            <a:r>
              <a:rPr kumimoji="1" lang="en-US" altLang="zh-CN" sz="2800" smtClean="0">
                <a:solidFill>
                  <a:srgbClr val="FF3300"/>
                </a:solidFill>
                <a:latin typeface="楷体" panose="02010609060101010101" pitchFamily="49" charset="-122"/>
                <a:ea typeface="楷体" panose="02010609060101010101" pitchFamily="49" charset="-122"/>
                <a:cs typeface="Arial Unicode MS" pitchFamily="34" charset="-122"/>
              </a:rPr>
              <a:t>    【</a:t>
            </a:r>
            <a:r>
              <a:rPr kumimoji="1" lang="zh-CN" altLang="en-US" sz="2800" smtClean="0">
                <a:solidFill>
                  <a:srgbClr val="FF3300"/>
                </a:solidFill>
                <a:ea typeface="楷体" panose="02010609060101010101" pitchFamily="49" charset="-122"/>
                <a:cs typeface="Times New Roman" panose="02020603050405020304" pitchFamily="18" charset="0"/>
              </a:rPr>
              <a:t>例（补充）</a:t>
            </a:r>
            <a:r>
              <a:rPr kumimoji="1" lang="en-US" altLang="zh-CN" sz="2800" smtClean="0">
                <a:solidFill>
                  <a:srgbClr val="FF3300"/>
                </a:solidFill>
                <a:latin typeface="楷体" panose="02010609060101010101" pitchFamily="49" charset="-122"/>
                <a:ea typeface="楷体" panose="02010609060101010101" pitchFamily="49" charset="-122"/>
                <a:cs typeface="Arial Unicode MS" pitchFamily="34" charset="-122"/>
              </a:rPr>
              <a:t>】</a:t>
            </a:r>
            <a:r>
              <a:rPr lang="zh-CN" altLang="en-US" smtClean="0">
                <a:ea typeface="楷体" panose="02010609060101010101" pitchFamily="49" charset="-122"/>
                <a:cs typeface="Times New Roman" panose="02020603050405020304" pitchFamily="18" charset="0"/>
              </a:rPr>
              <a:t>如果对含有</a:t>
            </a:r>
            <a:r>
              <a:rPr lang="en-US" i="1" smtClean="0">
                <a:ea typeface="楷体" panose="02010609060101010101" pitchFamily="49" charset="-122"/>
                <a:cs typeface="Times New Roman" panose="02020603050405020304" pitchFamily="18" charset="0"/>
              </a:rPr>
              <a:t>n</a:t>
            </a:r>
            <a:r>
              <a:rPr lang="zh-CN" altLang="en-US" smtClean="0">
                <a:ea typeface="楷体" panose="02010609060101010101" pitchFamily="49" charset="-122"/>
                <a:cs typeface="Times New Roman" panose="02020603050405020304" pitchFamily="18" charset="0"/>
              </a:rPr>
              <a:t>（</a:t>
            </a:r>
            <a:r>
              <a:rPr lang="en-US" i="1" smtClean="0">
                <a:ea typeface="楷体" panose="02010609060101010101" pitchFamily="49" charset="-122"/>
                <a:cs typeface="Times New Roman" panose="02020603050405020304" pitchFamily="18" charset="0"/>
              </a:rPr>
              <a:t>n</a:t>
            </a:r>
            <a:r>
              <a:rPr lang="en-US" smtClean="0">
                <a:ea typeface="楷体" panose="02010609060101010101" pitchFamily="49" charset="-122"/>
                <a:cs typeface="Times New Roman" panose="02020603050405020304" pitchFamily="18" charset="0"/>
              </a:rPr>
              <a:t>&gt;1</a:t>
            </a:r>
            <a:r>
              <a:rPr lang="zh-CN" altLang="en-US" smtClean="0">
                <a:ea typeface="楷体" panose="02010609060101010101" pitchFamily="49" charset="-122"/>
                <a:cs typeface="Times New Roman" panose="02020603050405020304" pitchFamily="18" charset="0"/>
              </a:rPr>
              <a:t>）个元素的线性表的运算只有</a:t>
            </a:r>
            <a:r>
              <a:rPr lang="en-US" smtClean="0">
                <a:ea typeface="楷体" panose="02010609060101010101" pitchFamily="49" charset="-122"/>
                <a:cs typeface="Times New Roman" panose="02020603050405020304" pitchFamily="18" charset="0"/>
              </a:rPr>
              <a:t>4</a:t>
            </a:r>
            <a:r>
              <a:rPr lang="zh-CN" altLang="en-US" smtClean="0">
                <a:ea typeface="楷体" panose="02010609060101010101" pitchFamily="49" charset="-122"/>
                <a:cs typeface="Times New Roman" panose="02020603050405020304" pitchFamily="18" charset="0"/>
              </a:rPr>
              <a:t>种，即删除第一个元素、删除尾元素、在第一个元素前面插入新元素、在尾元素的后面插入新元素，则最好使用</a:t>
            </a:r>
            <a:r>
              <a:rPr lang="en-US" u="sng" smtClean="0">
                <a:ea typeface="楷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a:t>
            </a:r>
          </a:p>
          <a:p>
            <a:pPr algn="l">
              <a:lnSpc>
                <a:spcPts val="3600"/>
              </a:lnSpc>
            </a:pPr>
            <a:r>
              <a:rPr lang="en-US" smtClean="0">
                <a:ea typeface="楷体" panose="02010609060101010101" pitchFamily="49" charset="-122"/>
                <a:cs typeface="Times New Roman" panose="02020603050405020304" pitchFamily="18" charset="0"/>
              </a:rPr>
              <a:t>       A.</a:t>
            </a:r>
            <a:r>
              <a:rPr lang="zh-CN" altLang="en-US" smtClean="0">
                <a:ea typeface="楷体" panose="02010609060101010101" pitchFamily="49" charset="-122"/>
                <a:cs typeface="Times New Roman" panose="02020603050405020304" pitchFamily="18" charset="0"/>
              </a:rPr>
              <a:t>只有尾结点指针没有头结点的循环单链表</a:t>
            </a:r>
          </a:p>
          <a:p>
            <a:pPr algn="l">
              <a:lnSpc>
                <a:spcPts val="3600"/>
              </a:lnSpc>
            </a:pPr>
            <a:r>
              <a:rPr lang="en-US" smtClean="0">
                <a:ea typeface="楷体" panose="02010609060101010101" pitchFamily="49" charset="-122"/>
                <a:cs typeface="Times New Roman" panose="02020603050405020304" pitchFamily="18" charset="0"/>
              </a:rPr>
              <a:t>       B.</a:t>
            </a:r>
            <a:r>
              <a:rPr lang="zh-CN" altLang="en-US" smtClean="0">
                <a:ea typeface="楷体" panose="02010609060101010101" pitchFamily="49" charset="-122"/>
                <a:cs typeface="Times New Roman" panose="02020603050405020304" pitchFamily="18" charset="0"/>
              </a:rPr>
              <a:t>只有尾结点指针没有头结点的非循环双链表</a:t>
            </a:r>
          </a:p>
          <a:p>
            <a:pPr algn="l">
              <a:lnSpc>
                <a:spcPts val="3600"/>
              </a:lnSpc>
            </a:pPr>
            <a:r>
              <a:rPr lang="en-US" smtClean="0">
                <a:ea typeface="楷体" panose="02010609060101010101" pitchFamily="49" charset="-122"/>
                <a:cs typeface="Times New Roman" panose="02020603050405020304" pitchFamily="18" charset="0"/>
              </a:rPr>
              <a:t>       </a:t>
            </a:r>
            <a:r>
              <a:rPr lang="en-US" smtClean="0">
                <a:solidFill>
                  <a:srgbClr val="FF00FF"/>
                </a:solidFill>
                <a:ea typeface="楷体" panose="02010609060101010101" pitchFamily="49" charset="-122"/>
                <a:cs typeface="Times New Roman" panose="02020603050405020304" pitchFamily="18" charset="0"/>
              </a:rPr>
              <a:t>C.</a:t>
            </a:r>
            <a:r>
              <a:rPr lang="zh-CN" altLang="en-US" smtClean="0">
                <a:solidFill>
                  <a:srgbClr val="FF00FF"/>
                </a:solidFill>
                <a:ea typeface="楷体" panose="02010609060101010101" pitchFamily="49" charset="-122"/>
                <a:cs typeface="Times New Roman" panose="02020603050405020304" pitchFamily="18" charset="0"/>
              </a:rPr>
              <a:t>只有首结点指针没有尾结点指针的循环双链表</a:t>
            </a:r>
          </a:p>
          <a:p>
            <a:pPr algn="l">
              <a:lnSpc>
                <a:spcPts val="3600"/>
              </a:lnSpc>
            </a:pPr>
            <a:r>
              <a:rPr lang="en-US" smtClean="0">
                <a:ea typeface="楷体" panose="02010609060101010101" pitchFamily="49" charset="-122"/>
                <a:cs typeface="Times New Roman" panose="02020603050405020304" pitchFamily="18" charset="0"/>
              </a:rPr>
              <a:t>       D.</a:t>
            </a:r>
            <a:r>
              <a:rPr lang="zh-CN" altLang="en-US" smtClean="0">
                <a:ea typeface="楷体" panose="02010609060101010101" pitchFamily="49" charset="-122"/>
                <a:cs typeface="Times New Roman" panose="02020603050405020304" pitchFamily="18" charset="0"/>
              </a:rPr>
              <a:t>既有头指针也有尾指针的循环单链表</a:t>
            </a:r>
            <a:endParaRPr lang="zh-CN" altLang="en-US">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BC067DFE-42A7-4CB5-93C4-F2F97DA7580C}" type="slidenum">
              <a:rPr lang="en-US" altLang="zh-CN" smtClean="0"/>
              <a:t>119</a:t>
            </a:fld>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29124" y="2928934"/>
            <a:ext cx="3643338" cy="14287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solidFill>
                  <a:srgbClr val="FF00FF"/>
                </a:solidFill>
                <a:latin typeface="楷体" panose="02010609060101010101" pitchFamily="49" charset="-122"/>
                <a:ea typeface="楷体" panose="02010609060101010101" pitchFamily="49" charset="-122"/>
              </a:rPr>
              <a:t>顺序表</a:t>
            </a:r>
            <a:endParaRPr lang="zh-CN" altLang="en-US" dirty="0">
              <a:solidFill>
                <a:srgbClr val="FF00FF"/>
              </a:solidFill>
              <a:latin typeface="楷体" panose="02010609060101010101" pitchFamily="49" charset="-122"/>
              <a:ea typeface="楷体" panose="02010609060101010101" pitchFamily="49" charset="-122"/>
            </a:endParaRPr>
          </a:p>
        </p:txBody>
      </p:sp>
      <p:sp>
        <p:nvSpPr>
          <p:cNvPr id="5" name="矩形 4"/>
          <p:cNvSpPr/>
          <p:nvPr/>
        </p:nvSpPr>
        <p:spPr>
          <a:xfrm>
            <a:off x="2285984" y="2500306"/>
            <a:ext cx="1071570"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solidFill>
                  <a:srgbClr val="0000FF"/>
                </a:solidFill>
                <a:latin typeface="Times New Roman" panose="02020603050405020304" pitchFamily="18" charset="0"/>
                <a:cs typeface="Times New Roman" panose="02020603050405020304" pitchFamily="18" charset="0"/>
              </a:rPr>
              <a:t>？？？</a:t>
            </a:r>
            <a:endParaRPr lang="zh-CN" altLang="en-US" dirty="0">
              <a:solidFill>
                <a:srgbClr val="0000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714480" y="2500306"/>
            <a:ext cx="571504" cy="400110"/>
          </a:xfrm>
          <a:prstGeom prst="rect">
            <a:avLst/>
          </a:prstGeom>
          <a:noFill/>
        </p:spPr>
        <p:txBody>
          <a:bodyPr wrap="square" rtlCol="0">
            <a:spAutoFit/>
          </a:bodyPr>
          <a:lstStyle/>
          <a:p>
            <a:r>
              <a:rPr lang="en-US" altLang="zh-CN" i="1" dirty="0" smtClean="0"/>
              <a:t>L</a:t>
            </a:r>
            <a:endParaRPr lang="zh-CN" altLang="en-US" i="1" dirty="0"/>
          </a:p>
        </p:txBody>
      </p:sp>
      <p:sp>
        <p:nvSpPr>
          <p:cNvPr id="7" name="TextBox 6"/>
          <p:cNvSpPr txBox="1"/>
          <p:nvPr/>
        </p:nvSpPr>
        <p:spPr>
          <a:xfrm>
            <a:off x="4071934" y="2500306"/>
            <a:ext cx="928694" cy="400110"/>
          </a:xfrm>
          <a:prstGeom prst="rect">
            <a:avLst/>
          </a:prstGeom>
          <a:noFill/>
        </p:spPr>
        <p:txBody>
          <a:bodyPr wrap="square" rtlCol="0">
            <a:spAutoFit/>
          </a:bodyPr>
          <a:lstStyle/>
          <a:p>
            <a:r>
              <a:rPr lang="en-US" altLang="zh-CN" dirty="0" smtClean="0"/>
              <a:t>1010</a:t>
            </a:r>
            <a:endParaRPr lang="zh-CN" altLang="en-US" dirty="0"/>
          </a:p>
        </p:txBody>
      </p:sp>
      <p:sp>
        <p:nvSpPr>
          <p:cNvPr id="8" name="TextBox 7"/>
          <p:cNvSpPr txBox="1"/>
          <p:nvPr/>
        </p:nvSpPr>
        <p:spPr>
          <a:xfrm>
            <a:off x="642910" y="681319"/>
            <a:ext cx="3357586" cy="461665"/>
          </a:xfrm>
          <a:prstGeom prst="rect">
            <a:avLst/>
          </a:prstGeom>
          <a:noFill/>
          <a:scene3d>
            <a:camera prst="orthographicFront"/>
            <a:lightRig rig="threePt" dir="t"/>
          </a:scene3d>
          <a:sp3d>
            <a:bevelT w="114300" prst="hardEdge"/>
          </a:sp3d>
        </p:spPr>
        <p:txBody>
          <a:bodyPr wrap="square" rtlCol="0">
            <a:spAutoFit/>
          </a:bodyPr>
          <a:lstStyle/>
          <a:p>
            <a:r>
              <a:rPr lang="zh-CN" altLang="en-US" sz="2400" smtClean="0">
                <a:latin typeface="楷体" panose="02010609060101010101" pitchFamily="49" charset="-122"/>
                <a:ea typeface="楷体" panose="02010609060101010101" pitchFamily="49" charset="-122"/>
                <a:sym typeface="Wingdings" panose="05000000000000000000"/>
              </a:rPr>
              <a:t> </a:t>
            </a:r>
            <a:r>
              <a:rPr lang="zh-CN" altLang="en-US" sz="2400" smtClean="0">
                <a:latin typeface="楷体" panose="02010609060101010101" pitchFamily="49" charset="-122"/>
                <a:ea typeface="楷体" panose="02010609060101010101" pitchFamily="49" charset="-122"/>
              </a:rPr>
              <a:t>顺序表指针的含义</a:t>
            </a:r>
            <a:endParaRPr lang="zh-CN" altLang="en-US" sz="2400" dirty="0">
              <a:latin typeface="楷体" panose="02010609060101010101" pitchFamily="49" charset="-122"/>
              <a:ea typeface="楷体" panose="02010609060101010101" pitchFamily="49" charset="-122"/>
            </a:endParaRPr>
          </a:p>
        </p:txBody>
      </p:sp>
      <p:sp>
        <p:nvSpPr>
          <p:cNvPr id="9" name="TextBox 8"/>
          <p:cNvSpPr txBox="1"/>
          <p:nvPr/>
        </p:nvSpPr>
        <p:spPr>
          <a:xfrm>
            <a:off x="5286380" y="2457386"/>
            <a:ext cx="2143140" cy="400110"/>
          </a:xfrm>
          <a:prstGeom prst="rect">
            <a:avLst/>
          </a:prstGeom>
          <a:noFill/>
        </p:spPr>
        <p:txBody>
          <a:bodyPr wrap="square" rtlCol="0">
            <a:spAutoFit/>
          </a:bodyPr>
          <a:lstStyle/>
          <a:p>
            <a:r>
              <a:rPr lang="zh-CN" altLang="en-US" smtClean="0">
                <a:ea typeface="楷体" panose="02010609060101010101" pitchFamily="49" charset="-122"/>
                <a:cs typeface="Times New Roman" panose="02020603050405020304" pitchFamily="18" charset="0"/>
              </a:rPr>
              <a:t>顺序表的空间</a:t>
            </a:r>
            <a:endParaRPr lang="zh-CN" altLang="en-US" dirty="0">
              <a:ea typeface="楷体" panose="02010609060101010101" pitchFamily="49" charset="-122"/>
              <a:cs typeface="Times New Roman" panose="02020603050405020304" pitchFamily="18" charset="0"/>
            </a:endParaRPr>
          </a:p>
        </p:txBody>
      </p:sp>
      <p:grpSp>
        <p:nvGrpSpPr>
          <p:cNvPr id="21" name="组合 20"/>
          <p:cNvGrpSpPr/>
          <p:nvPr/>
        </p:nvGrpSpPr>
        <p:grpSpPr>
          <a:xfrm>
            <a:off x="1142976" y="4214818"/>
            <a:ext cx="4786346" cy="2004198"/>
            <a:chOff x="1214414" y="4282322"/>
            <a:chExt cx="4786346" cy="2004198"/>
          </a:xfrm>
        </p:grpSpPr>
        <p:sp>
          <p:nvSpPr>
            <p:cNvPr id="13" name="下箭头 12"/>
            <p:cNvSpPr/>
            <p:nvPr/>
          </p:nvSpPr>
          <p:spPr>
            <a:xfrm>
              <a:off x="3500430" y="4282322"/>
              <a:ext cx="252000" cy="504000"/>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4" name="矩形 13"/>
            <p:cNvSpPr/>
            <p:nvPr/>
          </p:nvSpPr>
          <p:spPr>
            <a:xfrm>
              <a:off x="2357422" y="4857760"/>
              <a:ext cx="3643338" cy="14287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solidFill>
                    <a:srgbClr val="FF00FF"/>
                  </a:solidFill>
                  <a:latin typeface="楷体" panose="02010609060101010101" pitchFamily="49" charset="-122"/>
                  <a:ea typeface="楷体" panose="02010609060101010101" pitchFamily="49" charset="-122"/>
                </a:rPr>
                <a:t>顺序表</a:t>
              </a:r>
              <a:endParaRPr lang="zh-CN" altLang="en-US" dirty="0">
                <a:solidFill>
                  <a:srgbClr val="FF00FF"/>
                </a:solidFill>
                <a:latin typeface="楷体" panose="02010609060101010101" pitchFamily="49" charset="-122"/>
                <a:ea typeface="楷体" panose="02010609060101010101" pitchFamily="49" charset="-122"/>
              </a:endParaRPr>
            </a:p>
          </p:txBody>
        </p:sp>
        <p:sp>
          <p:nvSpPr>
            <p:cNvPr id="15" name="TextBox 14"/>
            <p:cNvSpPr txBox="1"/>
            <p:nvPr/>
          </p:nvSpPr>
          <p:spPr>
            <a:xfrm>
              <a:off x="1214414" y="4714884"/>
              <a:ext cx="571504" cy="400110"/>
            </a:xfrm>
            <a:prstGeom prst="rect">
              <a:avLst/>
            </a:prstGeom>
            <a:noFill/>
          </p:spPr>
          <p:txBody>
            <a:bodyPr wrap="square" rtlCol="0">
              <a:spAutoFit/>
            </a:bodyPr>
            <a:lstStyle/>
            <a:p>
              <a:r>
                <a:rPr lang="en-US" altLang="zh-CN" i="1" dirty="0" smtClean="0"/>
                <a:t>L</a:t>
              </a:r>
              <a:endParaRPr lang="zh-CN" altLang="en-US" i="1" dirty="0"/>
            </a:p>
          </p:txBody>
        </p:sp>
        <p:cxnSp>
          <p:nvCxnSpPr>
            <p:cNvPr id="17" name="直接箭头连接符 16"/>
            <p:cNvCxnSpPr/>
            <p:nvPr/>
          </p:nvCxnSpPr>
          <p:spPr>
            <a:xfrm>
              <a:off x="1643042" y="5000636"/>
              <a:ext cx="642942"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1000100" y="1142984"/>
            <a:ext cx="4429156" cy="825675"/>
          </a:xfrm>
          <a:prstGeom prst="rect">
            <a:avLst/>
          </a:prstGeom>
          <a:ln>
            <a:solidFill>
              <a:schemeClr val="accent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ts val="3000"/>
              </a:lnSpc>
              <a:spcBef>
                <a:spcPts val="0"/>
              </a:spcBef>
            </a:pPr>
            <a:r>
              <a:rPr lang="en-US" altLang="zh-CN" smtClean="0">
                <a:latin typeface="Times New Roman" panose="02020603050405020304" pitchFamily="18" charset="0"/>
                <a:cs typeface="Times New Roman" panose="02020603050405020304" pitchFamily="18" charset="0"/>
              </a:rPr>
              <a:t>SqList  *L;</a:t>
            </a:r>
          </a:p>
          <a:p>
            <a:pPr algn="l">
              <a:lnSpc>
                <a:spcPts val="3000"/>
              </a:lnSpc>
              <a:spcBef>
                <a:spcPts val="0"/>
              </a:spcBef>
            </a:pPr>
            <a:r>
              <a:rPr lang="en-US" altLang="zh-CN" smtClean="0">
                <a:latin typeface="Times New Roman" panose="02020603050405020304" pitchFamily="18" charset="0"/>
                <a:ea typeface="楷体" panose="02010609060101010101" pitchFamily="49" charset="-122"/>
                <a:cs typeface="Times New Roman" panose="02020603050405020304" pitchFamily="18" charset="0"/>
              </a:rPr>
              <a:t>L=(SqList *)malloc(sizeof(SqList));</a:t>
            </a:r>
            <a:endParaRPr lang="zh-CN" altLang="en-US">
              <a:latin typeface="Times New Roman" panose="02020603050405020304" pitchFamily="18" charset="0"/>
              <a:cs typeface="Times New Roman" panose="02020603050405020304" pitchFamily="18" charset="0"/>
            </a:endParaRPr>
          </a:p>
        </p:txBody>
      </p:sp>
      <p:sp>
        <p:nvSpPr>
          <p:cNvPr id="20" name="TextBox 19"/>
          <p:cNvSpPr txBox="1"/>
          <p:nvPr/>
        </p:nvSpPr>
        <p:spPr>
          <a:xfrm>
            <a:off x="2357422" y="2559044"/>
            <a:ext cx="928694" cy="400110"/>
          </a:xfrm>
          <a:prstGeom prst="rect">
            <a:avLst/>
          </a:prstGeom>
          <a:solidFill>
            <a:srgbClr val="CCFF99"/>
          </a:solidFill>
        </p:spPr>
        <p:txBody>
          <a:bodyPr wrap="square" rtlCol="0">
            <a:spAutoFit/>
          </a:bodyPr>
          <a:lstStyle/>
          <a:p>
            <a:r>
              <a:rPr lang="en-US" altLang="zh-CN" smtClean="0"/>
              <a:t>1010</a:t>
            </a:r>
            <a:endParaRPr lang="zh-CN" altLang="en-US"/>
          </a:p>
        </p:txBody>
      </p:sp>
      <p:sp>
        <p:nvSpPr>
          <p:cNvPr id="22" name="下弧形箭头 21"/>
          <p:cNvSpPr/>
          <p:nvPr/>
        </p:nvSpPr>
        <p:spPr>
          <a:xfrm rot="10800000">
            <a:off x="2928926" y="2143116"/>
            <a:ext cx="1571636" cy="357190"/>
          </a:xfrm>
          <a:prstGeom prst="curved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endParaRPr>
          </a:p>
        </p:txBody>
      </p:sp>
      <p:sp>
        <p:nvSpPr>
          <p:cNvPr id="23" name="TextBox 22"/>
          <p:cNvSpPr txBox="1"/>
          <p:nvPr/>
        </p:nvSpPr>
        <p:spPr>
          <a:xfrm>
            <a:off x="6286512" y="5445641"/>
            <a:ext cx="2071734" cy="769441"/>
          </a:xfrm>
          <a:prstGeom prst="rect">
            <a:avLst/>
          </a:prstGeom>
          <a:noFill/>
        </p:spPr>
        <p:txBody>
          <a:bodyPr wrap="square" rtlCol="0">
            <a:spAutoFit/>
          </a:bodyPr>
          <a:lstStyle/>
          <a:p>
            <a:r>
              <a:rPr lang="zh-CN" altLang="en-US" sz="2200" smtClean="0">
                <a:ea typeface="楷体" panose="02010609060101010101" pitchFamily="49" charset="-122"/>
                <a:cs typeface="Times New Roman" panose="02020603050405020304" pitchFamily="18" charset="0"/>
              </a:rPr>
              <a:t>通过顺序表指针</a:t>
            </a:r>
            <a:r>
              <a:rPr lang="en-US" altLang="zh-CN" sz="2200" i="1" smtClean="0">
                <a:ea typeface="楷体" panose="02010609060101010101" pitchFamily="49" charset="-122"/>
                <a:cs typeface="Times New Roman" panose="02020603050405020304" pitchFamily="18" charset="0"/>
              </a:rPr>
              <a:t>L</a:t>
            </a:r>
            <a:r>
              <a:rPr lang="zh-CN" altLang="en-US" sz="2200" smtClean="0">
                <a:ea typeface="楷体" panose="02010609060101010101" pitchFamily="49" charset="-122"/>
                <a:cs typeface="Times New Roman" panose="02020603050405020304" pitchFamily="18" charset="0"/>
              </a:rPr>
              <a:t>操作顺序表</a:t>
            </a:r>
            <a:endParaRPr lang="zh-CN" altLang="en-US" sz="2200" dirty="0">
              <a:ea typeface="楷体" panose="02010609060101010101" pitchFamily="49" charset="-122"/>
              <a:cs typeface="Times New Roman" panose="02020603050405020304" pitchFamily="18" charset="0"/>
            </a:endParaRPr>
          </a:p>
        </p:txBody>
      </p:sp>
      <p:sp>
        <p:nvSpPr>
          <p:cNvPr id="18" name="TextBox 17"/>
          <p:cNvSpPr txBox="1"/>
          <p:nvPr/>
        </p:nvSpPr>
        <p:spPr>
          <a:xfrm>
            <a:off x="285720" y="109815"/>
            <a:ext cx="2500330" cy="461665"/>
          </a:xfrm>
          <a:prstGeom prst="rect">
            <a:avLst/>
          </a:prstGeom>
          <a:noFill/>
        </p:spPr>
        <p:txBody>
          <a:bodyPr wrap="square" rtlCol="0">
            <a:spAutoFit/>
          </a:bodyPr>
          <a:lstStyle/>
          <a:p>
            <a:pPr algn="l"/>
            <a:r>
              <a:rPr lang="zh-CN" altLang="en-US" sz="2400" smtClean="0">
                <a:solidFill>
                  <a:srgbClr val="FF0000"/>
                </a:solidFill>
                <a:latin typeface="黑体" panose="02010609060101010101" pitchFamily="49" charset="-122"/>
                <a:ea typeface="黑体" panose="02010609060101010101" pitchFamily="49" charset="-122"/>
              </a:rPr>
              <a:t>算法参数说明</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xEl>
                                              <p:pRg st="1" end="1"/>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Left)">
                                      <p:cBhvr>
                                        <p:cTn id="27" dur="500"/>
                                        <p:tgtEl>
                                          <p:spTgt spid="22"/>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P spid="9" grpId="0"/>
      <p:bldP spid="20" grpId="0" bldLvl="0" animBg="1"/>
      <p:bldP spid="22" grpId="0" bldLvl="0" animBg="1"/>
      <p:bldP spid="23"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357158" y="895633"/>
            <a:ext cx="7702848" cy="1299338"/>
            <a:chOff x="357158" y="895633"/>
            <a:chExt cx="7702848" cy="1299338"/>
          </a:xfrm>
        </p:grpSpPr>
        <p:sp>
          <p:nvSpPr>
            <p:cNvPr id="2" name="Rectangle 10"/>
            <p:cNvSpPr>
              <a:spLocks noChangeArrowheads="1"/>
            </p:cNvSpPr>
            <p:nvPr/>
          </p:nvSpPr>
          <p:spPr bwMode="auto">
            <a:xfrm>
              <a:off x="1704998"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3" name="Rectangle 11"/>
            <p:cNvSpPr>
              <a:spLocks noChangeArrowheads="1"/>
            </p:cNvSpPr>
            <p:nvPr/>
          </p:nvSpPr>
          <p:spPr bwMode="auto">
            <a:xfrm>
              <a:off x="2246335"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4" name="Rectangle 12"/>
            <p:cNvSpPr>
              <a:spLocks noChangeArrowheads="1"/>
            </p:cNvSpPr>
            <p:nvPr/>
          </p:nvSpPr>
          <p:spPr bwMode="auto">
            <a:xfrm>
              <a:off x="3717948"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latin typeface="Times New Roman" panose="02020603050405020304" pitchFamily="18" charset="0"/>
                  <a:cs typeface="Times New Roman" panose="02020603050405020304" pitchFamily="18" charset="0"/>
                </a:rPr>
                <a:t>2</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5" name="Rectangle 13"/>
            <p:cNvSpPr>
              <a:spLocks noChangeArrowheads="1"/>
            </p:cNvSpPr>
            <p:nvPr/>
          </p:nvSpPr>
          <p:spPr bwMode="auto">
            <a:xfrm>
              <a:off x="4259285"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6" name="Rectangle 14"/>
            <p:cNvSpPr>
              <a:spLocks noChangeArrowheads="1"/>
            </p:cNvSpPr>
            <p:nvPr/>
          </p:nvSpPr>
          <p:spPr bwMode="auto">
            <a:xfrm>
              <a:off x="6705623"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r>
                <a:rPr lang="en-US" altLang="zh-CN" sz="2000" i="1" baseline="-25000" dirty="0">
                  <a:solidFill>
                    <a:srgbClr val="3333FF"/>
                  </a:solidFill>
                  <a:latin typeface="Times New Roman" panose="02020603050405020304" pitchFamily="18" charset="0"/>
                  <a:cs typeface="Times New Roman" panose="02020603050405020304" pitchFamily="18" charset="0"/>
                </a:rPr>
                <a:t>n</a:t>
              </a:r>
            </a:p>
          </p:txBody>
        </p:sp>
        <p:sp>
          <p:nvSpPr>
            <p:cNvPr id="7" name="Rectangle 15"/>
            <p:cNvSpPr>
              <a:spLocks noChangeArrowheads="1"/>
            </p:cNvSpPr>
            <p:nvPr/>
          </p:nvSpPr>
          <p:spPr bwMode="auto">
            <a:xfrm>
              <a:off x="7246960"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 name="Text Box 16"/>
            <p:cNvSpPr txBox="1">
              <a:spLocks noChangeArrowheads="1"/>
            </p:cNvSpPr>
            <p:nvPr/>
          </p:nvSpPr>
          <p:spPr bwMode="auto">
            <a:xfrm>
              <a:off x="5094310" y="1400164"/>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9" name="Line 20"/>
            <p:cNvSpPr>
              <a:spLocks noChangeShapeType="1"/>
            </p:cNvSpPr>
            <p:nvPr/>
          </p:nvSpPr>
          <p:spPr bwMode="auto">
            <a:xfrm>
              <a:off x="2581298" y="1557326"/>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0" name="Line 21"/>
            <p:cNvSpPr>
              <a:spLocks noChangeShapeType="1"/>
            </p:cNvSpPr>
            <p:nvPr/>
          </p:nvSpPr>
          <p:spPr bwMode="auto">
            <a:xfrm>
              <a:off x="4511698" y="1557326"/>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1" name="Line 22"/>
            <p:cNvSpPr>
              <a:spLocks noChangeShapeType="1"/>
            </p:cNvSpPr>
            <p:nvPr/>
          </p:nvSpPr>
          <p:spPr bwMode="auto">
            <a:xfrm>
              <a:off x="5591198" y="1557326"/>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2" name="Rectangle 24"/>
            <p:cNvSpPr>
              <a:spLocks noChangeArrowheads="1"/>
            </p:cNvSpPr>
            <p:nvPr/>
          </p:nvSpPr>
          <p:spPr bwMode="auto">
            <a:xfrm>
              <a:off x="6167460"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3" name="Rectangle 25"/>
            <p:cNvSpPr>
              <a:spLocks noChangeArrowheads="1"/>
            </p:cNvSpPr>
            <p:nvPr/>
          </p:nvSpPr>
          <p:spPr bwMode="auto">
            <a:xfrm>
              <a:off x="3178198"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4" name="Rectangle 27"/>
            <p:cNvSpPr>
              <a:spLocks noChangeArrowheads="1"/>
            </p:cNvSpPr>
            <p:nvPr/>
          </p:nvSpPr>
          <p:spPr bwMode="auto">
            <a:xfrm>
              <a:off x="1200173"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5" name="Line 29"/>
            <p:cNvSpPr>
              <a:spLocks noChangeShapeType="1"/>
            </p:cNvSpPr>
            <p:nvPr/>
          </p:nvSpPr>
          <p:spPr bwMode="auto">
            <a:xfrm flipH="1">
              <a:off x="2782910" y="1689089"/>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6" name="Line 30"/>
            <p:cNvSpPr>
              <a:spLocks noChangeShapeType="1"/>
            </p:cNvSpPr>
            <p:nvPr/>
          </p:nvSpPr>
          <p:spPr bwMode="auto">
            <a:xfrm flipH="1">
              <a:off x="4799035" y="1714489"/>
              <a:ext cx="3603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7" name="Line 31"/>
            <p:cNvSpPr>
              <a:spLocks noChangeShapeType="1"/>
            </p:cNvSpPr>
            <p:nvPr/>
          </p:nvSpPr>
          <p:spPr bwMode="auto">
            <a:xfrm flipH="1">
              <a:off x="5807098" y="1697026"/>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8" name="弧形 17"/>
            <p:cNvSpPr/>
            <p:nvPr/>
          </p:nvSpPr>
          <p:spPr>
            <a:xfrm>
              <a:off x="357158" y="928670"/>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571472" y="895633"/>
              <a:ext cx="428628" cy="461665"/>
            </a:xfrm>
            <a:prstGeom prst="rect">
              <a:avLst/>
            </a:prstGeom>
            <a:noFill/>
          </p:spPr>
          <p:txBody>
            <a:bodyPr wrap="square" rtlCol="0">
              <a:spAutoFit/>
            </a:bodyPr>
            <a:lstStyle/>
            <a:p>
              <a:r>
                <a:rPr lang="en-US" altLang="zh-CN" i="1" smtClean="0"/>
                <a:t>L</a:t>
              </a:r>
              <a:endParaRPr lang="zh-CN" altLang="en-US" i="1"/>
            </a:p>
          </p:txBody>
        </p:sp>
        <p:sp>
          <p:nvSpPr>
            <p:cNvPr id="21" name="任意多边形 20"/>
            <p:cNvSpPr/>
            <p:nvPr/>
          </p:nvSpPr>
          <p:spPr>
            <a:xfrm>
              <a:off x="1506039" y="1049597"/>
              <a:ext cx="6227971" cy="522015"/>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 name="connsiteX0-1" fmla="*/ 40217 w 7228145"/>
                <a:gd name="connsiteY0-2" fmla="*/ 569644 h 710910"/>
                <a:gd name="connsiteX1-3" fmla="*/ 472017 w 7228145"/>
                <a:gd name="connsiteY1-4" fmla="*/ 163244 h 710910"/>
                <a:gd name="connsiteX2-5" fmla="*/ 2872317 w 7228145"/>
                <a:gd name="connsiteY2-6" fmla="*/ 112444 h 710910"/>
                <a:gd name="connsiteX3-7" fmla="*/ 6707717 w 7228145"/>
                <a:gd name="connsiteY3-8" fmla="*/ 99744 h 710910"/>
                <a:gd name="connsiteX4-9" fmla="*/ 5994887 w 7228145"/>
                <a:gd name="connsiteY4-10" fmla="*/ 710910 h 710910"/>
                <a:gd name="connsiteX0-11" fmla="*/ 40217 w 6227981"/>
                <a:gd name="connsiteY0-12" fmla="*/ 569644 h 710910"/>
                <a:gd name="connsiteX1-13" fmla="*/ 472017 w 6227981"/>
                <a:gd name="connsiteY1-14" fmla="*/ 163244 h 710910"/>
                <a:gd name="connsiteX2-15" fmla="*/ 2872317 w 6227981"/>
                <a:gd name="connsiteY2-16" fmla="*/ 112444 h 710910"/>
                <a:gd name="connsiteX3-17" fmla="*/ 5707553 w 6227981"/>
                <a:gd name="connsiteY3-18" fmla="*/ 99744 h 710910"/>
                <a:gd name="connsiteX4-19" fmla="*/ 5994887 w 6227981"/>
                <a:gd name="connsiteY4-20" fmla="*/ 710910 h 710910"/>
                <a:gd name="connsiteX0-21" fmla="*/ 40217 w 6168444"/>
                <a:gd name="connsiteY0-22" fmla="*/ 522015 h 522015"/>
                <a:gd name="connsiteX1-23" fmla="*/ 472017 w 6168444"/>
                <a:gd name="connsiteY1-24" fmla="*/ 115615 h 522015"/>
                <a:gd name="connsiteX2-25" fmla="*/ 2872317 w 6168444"/>
                <a:gd name="connsiteY2-26" fmla="*/ 64815 h 522015"/>
                <a:gd name="connsiteX3-27" fmla="*/ 5707553 w 6168444"/>
                <a:gd name="connsiteY3-28" fmla="*/ 52115 h 522015"/>
                <a:gd name="connsiteX4-29" fmla="*/ 5637665 w 6168444"/>
                <a:gd name="connsiteY4-30" fmla="*/ 377505 h 522015"/>
                <a:gd name="connsiteX0-31" fmla="*/ 40217 w 6227971"/>
                <a:gd name="connsiteY0-32" fmla="*/ 522015 h 522015"/>
                <a:gd name="connsiteX1-33" fmla="*/ 472017 w 6227971"/>
                <a:gd name="connsiteY1-34" fmla="*/ 115615 h 522015"/>
                <a:gd name="connsiteX2-35" fmla="*/ 2872317 w 6227971"/>
                <a:gd name="connsiteY2-36" fmla="*/ 64815 h 522015"/>
                <a:gd name="connsiteX3-37" fmla="*/ 5707553 w 6227971"/>
                <a:gd name="connsiteY3-38" fmla="*/ 52115 h 522015"/>
                <a:gd name="connsiteX4-39" fmla="*/ 5994823 w 6227971"/>
                <a:gd name="connsiteY4-40" fmla="*/ 377505 h 5220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27971" h="522015">
                  <a:moveTo>
                    <a:pt x="40217" y="522015"/>
                  </a:moveTo>
                  <a:cubicBezTo>
                    <a:pt x="20108" y="356915"/>
                    <a:pt x="0" y="191815"/>
                    <a:pt x="472017" y="115615"/>
                  </a:cubicBezTo>
                  <a:cubicBezTo>
                    <a:pt x="944034" y="39415"/>
                    <a:pt x="2872317" y="64815"/>
                    <a:pt x="2872317" y="64815"/>
                  </a:cubicBezTo>
                  <a:cubicBezTo>
                    <a:pt x="3911600" y="54232"/>
                    <a:pt x="5187135" y="0"/>
                    <a:pt x="5707553" y="52115"/>
                  </a:cubicBezTo>
                  <a:cubicBezTo>
                    <a:pt x="6227971" y="104230"/>
                    <a:pt x="5986356" y="270613"/>
                    <a:pt x="5994823" y="377505"/>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任意多边形 21"/>
            <p:cNvSpPr/>
            <p:nvPr/>
          </p:nvSpPr>
          <p:spPr>
            <a:xfrm>
              <a:off x="1833538" y="1650988"/>
              <a:ext cx="6226468"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 name="connsiteX0-1" fmla="*/ 7550150 w 8053656"/>
                <a:gd name="connsiteY0-2" fmla="*/ 0 h 543983"/>
                <a:gd name="connsiteX1-3" fmla="*/ 7245350 w 8053656"/>
                <a:gd name="connsiteY1-4" fmla="*/ 406400 h 543983"/>
                <a:gd name="connsiteX2-5" fmla="*/ 2700316 w 8053656"/>
                <a:gd name="connsiteY2-6" fmla="*/ 508000 h 543983"/>
                <a:gd name="connsiteX3-7" fmla="*/ 6350 w 8053656"/>
                <a:gd name="connsiteY3-8" fmla="*/ 190500 h 543983"/>
                <a:gd name="connsiteX0-9" fmla="*/ 5722962 w 6226468"/>
                <a:gd name="connsiteY0-10" fmla="*/ 0 h 543983"/>
                <a:gd name="connsiteX1-11" fmla="*/ 5418162 w 6226468"/>
                <a:gd name="connsiteY1-12" fmla="*/ 406400 h 543983"/>
                <a:gd name="connsiteX2-13" fmla="*/ 873128 w 6226468"/>
                <a:gd name="connsiteY2-14" fmla="*/ 508000 h 543983"/>
                <a:gd name="connsiteX3-15" fmla="*/ 179394 w 6226468"/>
                <a:gd name="connsiteY3-16" fmla="*/ 190500 h 543983"/>
              </a:gdLst>
              <a:ahLst/>
              <a:cxnLst>
                <a:cxn ang="0">
                  <a:pos x="connsiteX0-1" y="connsiteY0-2"/>
                </a:cxn>
                <a:cxn ang="0">
                  <a:pos x="connsiteX1-3" y="connsiteY1-4"/>
                </a:cxn>
                <a:cxn ang="0">
                  <a:pos x="connsiteX2-5" y="connsiteY2-6"/>
                </a:cxn>
                <a:cxn ang="0">
                  <a:pos x="connsiteX3-7" y="connsiteY3-8"/>
                </a:cxn>
              </a:cxnLst>
              <a:rect l="l" t="t" r="r" b="b"/>
              <a:pathLst>
                <a:path w="6226468" h="543983">
                  <a:moveTo>
                    <a:pt x="5722962" y="0"/>
                  </a:moveTo>
                  <a:cubicBezTo>
                    <a:pt x="6099728" y="160866"/>
                    <a:pt x="6226468" y="321733"/>
                    <a:pt x="5418162" y="406400"/>
                  </a:cubicBezTo>
                  <a:cubicBezTo>
                    <a:pt x="4609856" y="491067"/>
                    <a:pt x="1746256" y="543983"/>
                    <a:pt x="873128" y="508000"/>
                  </a:cubicBezTo>
                  <a:cubicBezTo>
                    <a:pt x="0" y="472017"/>
                    <a:pt x="173044" y="331258"/>
                    <a:pt x="179394"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3" name="TextBox 22"/>
          <p:cNvSpPr txBox="1"/>
          <p:nvPr/>
        </p:nvSpPr>
        <p:spPr>
          <a:xfrm>
            <a:off x="1428728" y="214290"/>
            <a:ext cx="6357982" cy="461665"/>
          </a:xfrm>
          <a:prstGeom prst="rect">
            <a:avLst/>
          </a:prstGeom>
          <a:noFill/>
        </p:spPr>
        <p:txBody>
          <a:bodyPr wrap="square" rtlCol="0">
            <a:spAutoFit/>
          </a:bodyPr>
          <a:lstStyle/>
          <a:p>
            <a:r>
              <a:rPr lang="zh-CN" altLang="en-US" smtClean="0">
                <a:ea typeface="楷体" panose="02010609060101010101" pitchFamily="49" charset="-122"/>
                <a:cs typeface="Times New Roman" panose="02020603050405020304" pitchFamily="18" charset="0"/>
              </a:rPr>
              <a:t>只有首结点指针没有尾结点指针的循环双链表</a:t>
            </a:r>
            <a:endParaRPr lang="zh-CN" altLang="en-US"/>
          </a:p>
        </p:txBody>
      </p:sp>
      <p:sp>
        <p:nvSpPr>
          <p:cNvPr id="24" name="TextBox 23"/>
          <p:cNvSpPr txBox="1"/>
          <p:nvPr/>
        </p:nvSpPr>
        <p:spPr>
          <a:xfrm>
            <a:off x="714348" y="2714620"/>
            <a:ext cx="4357718" cy="2059410"/>
          </a:xfrm>
          <a:prstGeom prst="rect">
            <a:avLst/>
          </a:prstGeom>
          <a:noFill/>
        </p:spPr>
        <p:txBody>
          <a:bodyPr wrap="square" rtlCol="0">
            <a:spAutoFit/>
          </a:bodyPr>
          <a:lstStyle/>
          <a:p>
            <a:pPr marL="457200" indent="-457200" algn="l">
              <a:lnSpc>
                <a:spcPct val="150000"/>
              </a:lnSpc>
              <a:buBlip>
                <a:blip r:embed="rId2"/>
              </a:buBlip>
            </a:pPr>
            <a:r>
              <a:rPr lang="zh-CN" altLang="en-US" sz="2200" smtClean="0">
                <a:ea typeface="楷体" panose="02010609060101010101" pitchFamily="49" charset="-122"/>
                <a:cs typeface="Times New Roman" panose="02020603050405020304" pitchFamily="18" charset="0"/>
              </a:rPr>
              <a:t>删除第一个元素</a:t>
            </a:r>
            <a:endParaRPr lang="en-US" altLang="zh-CN" sz="2200" smtClean="0">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zh-CN" altLang="en-US" sz="2200" smtClean="0">
                <a:ea typeface="楷体" panose="02010609060101010101" pitchFamily="49" charset="-122"/>
                <a:cs typeface="Times New Roman" panose="02020603050405020304" pitchFamily="18" charset="0"/>
              </a:rPr>
              <a:t>删除尾元素</a:t>
            </a:r>
            <a:endParaRPr lang="en-US" altLang="zh-CN" sz="2200" smtClean="0">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zh-CN" altLang="en-US" sz="2200" smtClean="0">
                <a:ea typeface="楷体" panose="02010609060101010101" pitchFamily="49" charset="-122"/>
                <a:cs typeface="Times New Roman" panose="02020603050405020304" pitchFamily="18" charset="0"/>
              </a:rPr>
              <a:t>在第一个元素前面插入新元素</a:t>
            </a:r>
            <a:endParaRPr lang="en-US" altLang="zh-CN" sz="2200" smtClean="0">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zh-CN" altLang="en-US" sz="2200" smtClean="0">
                <a:ea typeface="楷体" panose="02010609060101010101" pitchFamily="49" charset="-122"/>
                <a:cs typeface="Times New Roman" panose="02020603050405020304" pitchFamily="18" charset="0"/>
              </a:rPr>
              <a:t>在尾元素的后面插入新元素</a:t>
            </a:r>
            <a:endParaRPr lang="zh-CN" altLang="en-US" sz="2200"/>
          </a:p>
        </p:txBody>
      </p:sp>
      <p:sp>
        <p:nvSpPr>
          <p:cNvPr id="25" name="右箭头 24"/>
          <p:cNvSpPr/>
          <p:nvPr/>
        </p:nvSpPr>
        <p:spPr>
          <a:xfrm>
            <a:off x="5357818" y="3643314"/>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6" name="TextBox 25"/>
          <p:cNvSpPr txBox="1"/>
          <p:nvPr/>
        </p:nvSpPr>
        <p:spPr>
          <a:xfrm>
            <a:off x="6215074" y="3429000"/>
            <a:ext cx="2000264" cy="769441"/>
          </a:xfrm>
          <a:prstGeom prst="rect">
            <a:avLst/>
          </a:prstGeom>
          <a:noFill/>
        </p:spPr>
        <p:txBody>
          <a:bodyPr wrap="square" rtlCol="0">
            <a:spAutoFit/>
          </a:bodyPr>
          <a:lstStyle/>
          <a:p>
            <a:r>
              <a:rPr lang="zh-CN" altLang="en-US" sz="2200" smtClean="0">
                <a:ea typeface="楷体" panose="02010609060101010101" pitchFamily="49" charset="-122"/>
                <a:cs typeface="Times New Roman" panose="02020603050405020304" pitchFamily="18" charset="0"/>
              </a:rPr>
              <a:t>时间复杂度均为</a:t>
            </a:r>
            <a:r>
              <a:rPr lang="en-US" altLang="zh-CN" sz="2200" smtClean="0">
                <a:ea typeface="楷体" panose="02010609060101010101" pitchFamily="49" charset="-122"/>
                <a:cs typeface="Times New Roman" panose="02020603050405020304" pitchFamily="18" charset="0"/>
              </a:rPr>
              <a:t>O(1)</a:t>
            </a:r>
            <a:endParaRPr lang="zh-CN" altLang="en-US" sz="2200">
              <a:ea typeface="楷体" panose="02010609060101010101" pitchFamily="49" charset="-122"/>
              <a:cs typeface="Times New Roman" panose="02020603050405020304" pitchFamily="18" charset="0"/>
            </a:endParaRPr>
          </a:p>
        </p:txBody>
      </p:sp>
      <p:sp>
        <p:nvSpPr>
          <p:cNvPr id="27" name="TextBox 26"/>
          <p:cNvSpPr txBox="1"/>
          <p:nvPr/>
        </p:nvSpPr>
        <p:spPr>
          <a:xfrm>
            <a:off x="928662" y="5143512"/>
            <a:ext cx="1571636" cy="461665"/>
          </a:xfrm>
          <a:prstGeom prst="rect">
            <a:avLst/>
          </a:prstGeom>
          <a:noFill/>
        </p:spPr>
        <p:txBody>
          <a:bodyPr wrap="square" rtlCol="0">
            <a:spAutoFit/>
          </a:bodyPr>
          <a:lstStyle/>
          <a:p>
            <a:pPr algn="l"/>
            <a:r>
              <a:rPr lang="zh-CN" altLang="en-US" smtClean="0">
                <a:ea typeface="楷体" panose="02010609060101010101" pitchFamily="49" charset="-122"/>
                <a:cs typeface="Times New Roman" panose="02020603050405020304" pitchFamily="18" charset="0"/>
              </a:rPr>
              <a:t>选择</a:t>
            </a:r>
            <a:r>
              <a:rPr lang="en-US" altLang="zh-CN" smtClean="0">
                <a:ea typeface="楷体" panose="02010609060101010101" pitchFamily="49" charset="-122"/>
                <a:cs typeface="Times New Roman" panose="02020603050405020304" pitchFamily="18" charset="0"/>
              </a:rPr>
              <a:t>C</a:t>
            </a:r>
            <a:endParaRPr lang="zh-CN" altLang="en-US">
              <a:ea typeface="楷体" panose="02010609060101010101" pitchFamily="49" charset="-122"/>
              <a:cs typeface="Times New Roman" panose="02020603050405020304" pitchFamily="18" charset="0"/>
            </a:endParaRPr>
          </a:p>
        </p:txBody>
      </p:sp>
      <p:sp>
        <p:nvSpPr>
          <p:cNvPr id="29" name="灯片编号占位符 28"/>
          <p:cNvSpPr>
            <a:spLocks noGrp="1"/>
          </p:cNvSpPr>
          <p:nvPr>
            <p:ph type="sldNum" sz="quarter" idx="12"/>
          </p:nvPr>
        </p:nvSpPr>
        <p:spPr/>
        <p:txBody>
          <a:bodyPr/>
          <a:lstStyle/>
          <a:p>
            <a:fld id="{BC067DFE-42A7-4CB5-93C4-F2F97DA7580C}" type="slidenum">
              <a:rPr lang="en-US" altLang="zh-CN" smtClean="0"/>
              <a:t>120</a:t>
            </a:fld>
            <a:endParaRPr lang="en-US" altLang="zh-CN"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357158" y="307131"/>
            <a:ext cx="8153400" cy="1052596"/>
          </a:xfrm>
          <a:prstGeom prst="rect">
            <a:avLst/>
          </a:prstGeom>
          <a:noFill/>
          <a:ln w="9525">
            <a:noFill/>
            <a:miter lim="800000"/>
          </a:ln>
          <a:effectLst/>
        </p:spPr>
        <p:txBody>
          <a:bodyPr>
            <a:spAutoFit/>
          </a:bodyPr>
          <a:lstStyle/>
          <a:p>
            <a:pPr algn="just">
              <a:lnSpc>
                <a:spcPct val="120000"/>
              </a:lnSpc>
              <a:spcBef>
                <a:spcPct val="50000"/>
              </a:spcBef>
            </a:pPr>
            <a:r>
              <a:rPr kumimoji="1" lang="en-US" altLang="zh-CN" sz="2800">
                <a:solidFill>
                  <a:srgbClr val="FF3300"/>
                </a:solidFill>
              </a:rPr>
              <a:t>    </a:t>
            </a:r>
            <a:r>
              <a:rPr kumimoji="1" lang="en-US" altLang="zh-CN" sz="2800" smtClean="0">
                <a:solidFill>
                  <a:srgbClr val="FF3300"/>
                </a:solidFill>
              </a:rPr>
              <a:t>   </a:t>
            </a:r>
            <a:r>
              <a:rPr kumimoji="1" lang="en-US" altLang="zh-CN" sz="2800" smtClean="0">
                <a:solidFill>
                  <a:srgbClr val="FF3300"/>
                </a:solidFill>
                <a:latin typeface="楷体" panose="02010609060101010101" pitchFamily="49" charset="-122"/>
                <a:ea typeface="楷体" panose="02010609060101010101" pitchFamily="49" charset="-122"/>
                <a:cs typeface="Arial Unicode MS" pitchFamily="34" charset="-122"/>
              </a:rPr>
              <a:t>【</a:t>
            </a:r>
            <a:r>
              <a:rPr kumimoji="1" lang="zh-CN" altLang="en-US" sz="2800" smtClean="0">
                <a:solidFill>
                  <a:srgbClr val="FF3300"/>
                </a:solidFill>
                <a:latin typeface="楷体" panose="02010609060101010101" pitchFamily="49" charset="-122"/>
                <a:ea typeface="楷体" panose="02010609060101010101" pitchFamily="49" charset="-122"/>
                <a:cs typeface="Arial Unicode MS" pitchFamily="34" charset="-122"/>
              </a:rPr>
              <a:t>例</a:t>
            </a:r>
            <a:r>
              <a:rPr kumimoji="1" lang="en-US" altLang="zh-CN" sz="2800" smtClean="0">
                <a:solidFill>
                  <a:srgbClr val="FF3300"/>
                </a:solidFill>
                <a:ea typeface="楷体" panose="02010609060101010101" pitchFamily="49" charset="-122"/>
                <a:cs typeface="Times New Roman" panose="02020603050405020304" pitchFamily="18" charset="0"/>
              </a:rPr>
              <a:t>2-13</a:t>
            </a:r>
            <a:r>
              <a:rPr kumimoji="1" lang="en-US" altLang="zh-CN" sz="2800" smtClean="0">
                <a:solidFill>
                  <a:srgbClr val="FF3300"/>
                </a:solidFill>
                <a:latin typeface="楷体" panose="02010609060101010101" pitchFamily="49" charset="-122"/>
                <a:ea typeface="楷体" panose="02010609060101010101" pitchFamily="49" charset="-122"/>
                <a:cs typeface="Arial Unicode MS" pitchFamily="34" charset="-122"/>
              </a:rPr>
              <a:t>】</a:t>
            </a:r>
            <a:r>
              <a:rPr kumimoji="1" lang="zh-CN" altLang="en-US" dirty="0">
                <a:ea typeface="楷体" panose="02010609060101010101" pitchFamily="49" charset="-122"/>
                <a:cs typeface="Times New Roman" panose="02020603050405020304" pitchFamily="18" charset="0"/>
              </a:rPr>
              <a:t>设计</a:t>
            </a:r>
            <a:r>
              <a:rPr kumimoji="1" lang="zh-CN" altLang="en-US">
                <a:ea typeface="楷体" panose="02010609060101010101" pitchFamily="49" charset="-122"/>
                <a:cs typeface="Times New Roman" panose="02020603050405020304" pitchFamily="18" charset="0"/>
              </a:rPr>
              <a:t>判断</a:t>
            </a:r>
            <a:r>
              <a:rPr kumimoji="1" lang="zh-CN" altLang="en-US" smtClean="0">
                <a:ea typeface="楷体" panose="02010609060101010101" pitchFamily="49" charset="-122"/>
                <a:cs typeface="Times New Roman" panose="02020603050405020304" pitchFamily="18" charset="0"/>
              </a:rPr>
              <a:t>带头结点的</a:t>
            </a:r>
            <a:r>
              <a:rPr kumimoji="1" lang="zh-CN" altLang="en-US" dirty="0">
                <a:ea typeface="楷体" panose="02010609060101010101" pitchFamily="49" charset="-122"/>
                <a:cs typeface="Times New Roman" panose="02020603050405020304" pitchFamily="18" charset="0"/>
              </a:rPr>
              <a:t>循环双</a:t>
            </a:r>
            <a:r>
              <a:rPr kumimoji="1" lang="zh-CN" altLang="en-US">
                <a:ea typeface="楷体" panose="02010609060101010101" pitchFamily="49" charset="-122"/>
                <a:cs typeface="Times New Roman" panose="02020603050405020304" pitchFamily="18" charset="0"/>
              </a:rPr>
              <a:t>链表</a:t>
            </a:r>
            <a:r>
              <a:rPr kumimoji="1" lang="en-US" altLang="zh-CN" smtClean="0">
                <a:ea typeface="楷体" panose="02010609060101010101" pitchFamily="49" charset="-122"/>
                <a:cs typeface="Times New Roman" panose="02020603050405020304" pitchFamily="18" charset="0"/>
              </a:rPr>
              <a:t>L</a:t>
            </a:r>
            <a:r>
              <a:rPr kumimoji="1" lang="zh-CN" altLang="en-US" smtClean="0">
                <a:ea typeface="楷体" panose="02010609060101010101" pitchFamily="49" charset="-122"/>
                <a:cs typeface="Times New Roman" panose="02020603050405020304" pitchFamily="18" charset="0"/>
              </a:rPr>
              <a:t>（含两个以上的结点）是否</a:t>
            </a:r>
            <a:r>
              <a:rPr kumimoji="1" lang="zh-CN" altLang="en-US" dirty="0">
                <a:ea typeface="楷体" panose="02010609060101010101" pitchFamily="49" charset="-122"/>
                <a:cs typeface="Times New Roman" panose="02020603050405020304" pitchFamily="18" charset="0"/>
              </a:rPr>
              <a:t>对称相等的算法</a:t>
            </a:r>
            <a:r>
              <a:rPr kumimoji="1" lang="zh-CN" altLang="en-US" dirty="0" smtClean="0">
                <a:ea typeface="楷体" panose="02010609060101010101" pitchFamily="49" charset="-122"/>
                <a:cs typeface="Times New Roman" panose="02020603050405020304" pitchFamily="18" charset="0"/>
              </a:rPr>
              <a:t>。</a:t>
            </a:r>
            <a:r>
              <a:rPr kumimoji="1" lang="zh-CN" altLang="en-US" dirty="0" smtClean="0">
                <a:solidFill>
                  <a:srgbClr val="FF3300"/>
                </a:solidFill>
                <a:ea typeface="楷体" panose="02010609060101010101" pitchFamily="49" charset="-122"/>
                <a:cs typeface="Times New Roman" panose="02020603050405020304" pitchFamily="18" charset="0"/>
              </a:rPr>
              <a:t>      </a:t>
            </a:r>
            <a:endParaRPr kumimoji="1"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785786" y="1962685"/>
            <a:ext cx="8072494" cy="1323439"/>
          </a:xfrm>
          <a:prstGeom prst="rect">
            <a:avLst/>
          </a:prstGeom>
          <a:noFill/>
        </p:spPr>
        <p:txBody>
          <a:bodyPr wrap="square" rtlCol="0">
            <a:spAutoFit/>
          </a:bodyPr>
          <a:lstStyle/>
          <a:p>
            <a:pPr marL="457200" indent="-457200" algn="l">
              <a:lnSpc>
                <a:spcPts val="3200"/>
              </a:lnSpc>
              <a:buBlip>
                <a:blip r:embed="rId2"/>
              </a:buBlip>
            </a:pPr>
            <a:r>
              <a:rPr kumimoji="1" lang="en-US" altLang="zh-CN" sz="2200" smtClean="0">
                <a:ea typeface="楷体" panose="02010609060101010101" pitchFamily="49" charset="-122"/>
                <a:cs typeface="Times New Roman" panose="02020603050405020304" pitchFamily="18" charset="0"/>
              </a:rPr>
              <a:t>p</a:t>
            </a:r>
            <a:r>
              <a:rPr kumimoji="1" lang="zh-CN" altLang="en-US" sz="2200" dirty="0" smtClean="0">
                <a:ea typeface="楷体" panose="02010609060101010101" pitchFamily="49" charset="-122"/>
                <a:cs typeface="Times New Roman" panose="02020603050405020304" pitchFamily="18" charset="0"/>
              </a:rPr>
              <a:t>从左向右</a:t>
            </a:r>
            <a:r>
              <a:rPr kumimoji="1" lang="zh-CN" altLang="en-US" sz="2200" smtClean="0">
                <a:ea typeface="楷体" panose="02010609060101010101" pitchFamily="49" charset="-122"/>
                <a:cs typeface="Times New Roman" panose="02020603050405020304" pitchFamily="18" charset="0"/>
              </a:rPr>
              <a:t>扫描</a:t>
            </a:r>
            <a:r>
              <a:rPr kumimoji="1" lang="en-US" altLang="zh-CN" sz="2200" smtClean="0">
                <a:ea typeface="楷体" panose="02010609060101010101" pitchFamily="49" charset="-122"/>
                <a:cs typeface="Times New Roman" panose="02020603050405020304" pitchFamily="18" charset="0"/>
              </a:rPr>
              <a:t>L</a:t>
            </a:r>
            <a:r>
              <a:rPr kumimoji="1" lang="zh-CN" altLang="en-US" sz="2200" smtClean="0">
                <a:ea typeface="楷体" panose="02010609060101010101" pitchFamily="49" charset="-122"/>
                <a:cs typeface="Times New Roman" panose="02020603050405020304" pitchFamily="18" charset="0"/>
              </a:rPr>
              <a:t>，</a:t>
            </a:r>
            <a:r>
              <a:rPr kumimoji="1" lang="en-US" altLang="zh-CN" sz="2200" smtClean="0">
                <a:ea typeface="楷体" panose="02010609060101010101" pitchFamily="49" charset="-122"/>
                <a:cs typeface="Times New Roman" panose="02020603050405020304" pitchFamily="18" charset="0"/>
              </a:rPr>
              <a:t>q</a:t>
            </a:r>
            <a:r>
              <a:rPr kumimoji="1" lang="zh-CN" altLang="en-US" sz="2200" dirty="0" smtClean="0">
                <a:ea typeface="楷体" panose="02010609060101010101" pitchFamily="49" charset="-122"/>
                <a:cs typeface="Times New Roman" panose="02020603050405020304" pitchFamily="18" charset="0"/>
              </a:rPr>
              <a:t>从右向左</a:t>
            </a:r>
            <a:r>
              <a:rPr kumimoji="1" lang="zh-CN" altLang="en-US" sz="2200" smtClean="0">
                <a:ea typeface="楷体" panose="02010609060101010101" pitchFamily="49" charset="-122"/>
                <a:cs typeface="Times New Roman" panose="02020603050405020304" pitchFamily="18" charset="0"/>
              </a:rPr>
              <a:t>扫描</a:t>
            </a:r>
            <a:r>
              <a:rPr kumimoji="1" lang="en-US" altLang="zh-CN" sz="2200" smtClean="0">
                <a:ea typeface="楷体" panose="02010609060101010101" pitchFamily="49" charset="-122"/>
                <a:cs typeface="Times New Roman" panose="02020603050405020304" pitchFamily="18" charset="0"/>
              </a:rPr>
              <a:t>L</a:t>
            </a:r>
          </a:p>
          <a:p>
            <a:pPr marL="457200" indent="-457200" algn="l">
              <a:lnSpc>
                <a:spcPts val="3200"/>
              </a:lnSpc>
              <a:buBlip>
                <a:blip r:embed="rId2"/>
              </a:buBlip>
            </a:pPr>
            <a:r>
              <a:rPr kumimoji="1" lang="zh-CN" altLang="en-US" sz="2200" smtClean="0">
                <a:ea typeface="楷体" panose="02010609060101010101" pitchFamily="49" charset="-122"/>
                <a:cs typeface="Times New Roman" panose="02020603050405020304" pitchFamily="18" charset="0"/>
              </a:rPr>
              <a:t>若对应数据结点的</a:t>
            </a:r>
            <a:r>
              <a:rPr kumimoji="1" lang="en-US" altLang="zh-CN" sz="2200" dirty="0" smtClean="0">
                <a:ea typeface="楷体" panose="02010609060101010101" pitchFamily="49" charset="-122"/>
                <a:cs typeface="Times New Roman" panose="02020603050405020304" pitchFamily="18" charset="0"/>
              </a:rPr>
              <a:t>data</a:t>
            </a:r>
            <a:r>
              <a:rPr kumimoji="1" lang="zh-CN" altLang="en-US" sz="2200" dirty="0" smtClean="0">
                <a:ea typeface="楷体" panose="02010609060101010101" pitchFamily="49" charset="-122"/>
                <a:cs typeface="Times New Roman" panose="02020603050405020304" pitchFamily="18" charset="0"/>
              </a:rPr>
              <a:t>域</a:t>
            </a:r>
            <a:r>
              <a:rPr kumimoji="1" lang="zh-CN" altLang="en-US" sz="2200" smtClean="0">
                <a:ea typeface="楷体" panose="02010609060101010101" pitchFamily="49" charset="-122"/>
                <a:cs typeface="Times New Roman" panose="02020603050405020304" pitchFamily="18" charset="0"/>
              </a:rPr>
              <a:t>不相等，则退出循环</a:t>
            </a:r>
            <a:endParaRPr kumimoji="1" lang="en-US" altLang="zh-CN" sz="2200" smtClean="0">
              <a:ea typeface="楷体" panose="02010609060101010101" pitchFamily="49" charset="-122"/>
              <a:cs typeface="Times New Roman" panose="02020603050405020304" pitchFamily="18" charset="0"/>
            </a:endParaRPr>
          </a:p>
          <a:p>
            <a:pPr marL="457200" indent="-457200" algn="l">
              <a:lnSpc>
                <a:spcPts val="3200"/>
              </a:lnSpc>
              <a:buBlip>
                <a:blip r:embed="rId2"/>
              </a:buBlip>
            </a:pPr>
            <a:r>
              <a:rPr kumimoji="1" lang="zh-CN" altLang="en-US" sz="2200" smtClean="0">
                <a:ea typeface="楷体" panose="02010609060101010101" pitchFamily="49" charset="-122"/>
                <a:cs typeface="Times New Roman" panose="02020603050405020304" pitchFamily="18" charset="0"/>
              </a:rPr>
              <a:t>否则继续比较，直到</a:t>
            </a:r>
            <a:r>
              <a:rPr kumimoji="1" lang="en-US" altLang="zh-CN" sz="2200" dirty="0" smtClean="0">
                <a:solidFill>
                  <a:srgbClr val="FF00FF"/>
                </a:solidFill>
                <a:ea typeface="楷体" panose="02010609060101010101" pitchFamily="49" charset="-122"/>
                <a:cs typeface="Times New Roman" panose="02020603050405020304" pitchFamily="18" charset="0"/>
              </a:rPr>
              <a:t>p</a:t>
            </a:r>
            <a:r>
              <a:rPr kumimoji="1" lang="zh-CN" altLang="en-US" sz="2200" dirty="0" smtClean="0">
                <a:solidFill>
                  <a:srgbClr val="FF00FF"/>
                </a:solidFill>
                <a:ea typeface="楷体" panose="02010609060101010101" pitchFamily="49" charset="-122"/>
                <a:cs typeface="Times New Roman" panose="02020603050405020304" pitchFamily="18" charset="0"/>
              </a:rPr>
              <a:t>与</a:t>
            </a:r>
            <a:r>
              <a:rPr kumimoji="1" lang="en-US" altLang="zh-CN" sz="2200" dirty="0" smtClean="0">
                <a:solidFill>
                  <a:srgbClr val="FF00FF"/>
                </a:solidFill>
                <a:ea typeface="楷体" panose="02010609060101010101" pitchFamily="49" charset="-122"/>
                <a:cs typeface="Times New Roman" panose="02020603050405020304" pitchFamily="18" charset="0"/>
              </a:rPr>
              <a:t>q</a:t>
            </a:r>
            <a:r>
              <a:rPr kumimoji="1" lang="zh-CN" altLang="en-US" sz="2200" dirty="0" smtClean="0">
                <a:solidFill>
                  <a:srgbClr val="FF00FF"/>
                </a:solidFill>
                <a:ea typeface="楷体" panose="02010609060101010101" pitchFamily="49" charset="-122"/>
                <a:cs typeface="Times New Roman" panose="02020603050405020304" pitchFamily="18" charset="0"/>
              </a:rPr>
              <a:t>相等</a:t>
            </a:r>
            <a:r>
              <a:rPr kumimoji="1" lang="zh-CN" altLang="en-US" sz="2200" dirty="0" smtClean="0">
                <a:ea typeface="楷体" panose="02010609060101010101" pitchFamily="49" charset="-122"/>
                <a:cs typeface="Times New Roman" panose="02020603050405020304" pitchFamily="18" charset="0"/>
              </a:rPr>
              <a:t>或</a:t>
            </a:r>
            <a:r>
              <a:rPr kumimoji="1" lang="en-US" altLang="zh-CN" sz="2200" dirty="0" smtClean="0">
                <a:solidFill>
                  <a:srgbClr val="FF00FF"/>
                </a:solidFill>
                <a:ea typeface="楷体" panose="02010609060101010101" pitchFamily="49" charset="-122"/>
                <a:cs typeface="Times New Roman" panose="02020603050405020304" pitchFamily="18" charset="0"/>
              </a:rPr>
              <a:t>p</a:t>
            </a:r>
            <a:r>
              <a:rPr kumimoji="1" lang="zh-CN" altLang="en-US" sz="2200" dirty="0" smtClean="0">
                <a:solidFill>
                  <a:srgbClr val="FF00FF"/>
                </a:solidFill>
                <a:ea typeface="楷体" panose="02010609060101010101" pitchFamily="49" charset="-122"/>
                <a:cs typeface="Times New Roman" panose="02020603050405020304" pitchFamily="18" charset="0"/>
              </a:rPr>
              <a:t>的下</a:t>
            </a:r>
            <a:r>
              <a:rPr kumimoji="1" lang="zh-CN" altLang="en-US" sz="2200" smtClean="0">
                <a:solidFill>
                  <a:srgbClr val="FF00FF"/>
                </a:solidFill>
                <a:ea typeface="楷体" panose="02010609060101010101" pitchFamily="49" charset="-122"/>
                <a:cs typeface="Times New Roman" panose="02020603050405020304" pitchFamily="18" charset="0"/>
              </a:rPr>
              <a:t>一个结点为</a:t>
            </a:r>
            <a:r>
              <a:rPr kumimoji="1" lang="zh-CN" altLang="en-US" sz="2200" dirty="0" smtClean="0">
                <a:solidFill>
                  <a:srgbClr val="FF00FF"/>
                </a:solidFill>
                <a:ea typeface="楷体" panose="02010609060101010101" pitchFamily="49" charset="-122"/>
                <a:cs typeface="Times New Roman" panose="02020603050405020304" pitchFamily="18" charset="0"/>
              </a:rPr>
              <a:t>*</a:t>
            </a:r>
            <a:r>
              <a:rPr kumimoji="1" lang="en-US" altLang="zh-CN" sz="2200" dirty="0" smtClean="0">
                <a:solidFill>
                  <a:srgbClr val="FF00FF"/>
                </a:solidFill>
                <a:ea typeface="楷体" panose="02010609060101010101" pitchFamily="49" charset="-122"/>
                <a:cs typeface="Times New Roman" panose="02020603050405020304" pitchFamily="18" charset="0"/>
              </a:rPr>
              <a:t>q</a:t>
            </a:r>
            <a:r>
              <a:rPr kumimoji="1" lang="zh-CN" altLang="en-US" sz="2200" dirty="0" smtClean="0">
                <a:ea typeface="楷体" panose="02010609060101010101" pitchFamily="49" charset="-122"/>
                <a:cs typeface="Times New Roman" panose="02020603050405020304" pitchFamily="18" charset="0"/>
              </a:rPr>
              <a:t>为止。</a:t>
            </a:r>
            <a:endParaRPr lang="zh-CN" altLang="en-US" sz="2200" dirty="0">
              <a:ea typeface="楷体" panose="02010609060101010101" pitchFamily="49" charset="-122"/>
              <a:cs typeface="Times New Roman" panose="02020603050405020304" pitchFamily="18" charset="0"/>
            </a:endParaRPr>
          </a:p>
        </p:txBody>
      </p:sp>
      <p:sp>
        <p:nvSpPr>
          <p:cNvPr id="4" name="Rectangle 5"/>
          <p:cNvSpPr>
            <a:spLocks noChangeArrowheads="1"/>
          </p:cNvSpPr>
          <p:nvPr/>
        </p:nvSpPr>
        <p:spPr bwMode="auto">
          <a:xfrm>
            <a:off x="1012822" y="3971932"/>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5" name="Rectangle 6"/>
          <p:cNvSpPr>
            <a:spLocks noChangeArrowheads="1"/>
          </p:cNvSpPr>
          <p:nvPr/>
        </p:nvSpPr>
        <p:spPr bwMode="auto">
          <a:xfrm>
            <a:off x="1554159" y="3971932"/>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6" name="Rectangle 10"/>
          <p:cNvSpPr>
            <a:spLocks noChangeArrowheads="1"/>
          </p:cNvSpPr>
          <p:nvPr/>
        </p:nvSpPr>
        <p:spPr bwMode="auto">
          <a:xfrm>
            <a:off x="2886072"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rPr>
              <a:t>1</a:t>
            </a:r>
            <a:endParaRPr lang="en-US" altLang="zh-CN" baseline="-25000" dirty="0">
              <a:solidFill>
                <a:srgbClr val="3333FF"/>
              </a:solidFill>
            </a:endParaRPr>
          </a:p>
        </p:txBody>
      </p:sp>
      <p:sp>
        <p:nvSpPr>
          <p:cNvPr id="7" name="Rectangle 11"/>
          <p:cNvSpPr>
            <a:spLocks noChangeArrowheads="1"/>
          </p:cNvSpPr>
          <p:nvPr/>
        </p:nvSpPr>
        <p:spPr bwMode="auto">
          <a:xfrm>
            <a:off x="3427409"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8" name="Rectangle 12"/>
          <p:cNvSpPr>
            <a:spLocks noChangeArrowheads="1"/>
          </p:cNvSpPr>
          <p:nvPr/>
        </p:nvSpPr>
        <p:spPr bwMode="auto">
          <a:xfrm>
            <a:off x="4899022"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latin typeface="Times New Roman" panose="02020603050405020304" pitchFamily="18" charset="0"/>
                <a:cs typeface="Times New Roman" panose="02020603050405020304" pitchFamily="18" charset="0"/>
              </a:rPr>
              <a:t>2</a:t>
            </a:r>
            <a:endParaRPr lang="en-US" altLang="zh-CN" baseline="-25000" dirty="0">
              <a:solidFill>
                <a:srgbClr val="3333FF"/>
              </a:solidFill>
              <a:latin typeface="Times New Roman" panose="02020603050405020304" pitchFamily="18" charset="0"/>
              <a:cs typeface="Times New Roman" panose="02020603050405020304" pitchFamily="18" charset="0"/>
            </a:endParaRPr>
          </a:p>
        </p:txBody>
      </p:sp>
      <p:sp>
        <p:nvSpPr>
          <p:cNvPr id="9" name="Rectangle 13"/>
          <p:cNvSpPr>
            <a:spLocks noChangeArrowheads="1"/>
          </p:cNvSpPr>
          <p:nvPr/>
        </p:nvSpPr>
        <p:spPr bwMode="auto">
          <a:xfrm>
            <a:off x="5440359"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0" name="Rectangle 14"/>
          <p:cNvSpPr>
            <a:spLocks noChangeArrowheads="1"/>
          </p:cNvSpPr>
          <p:nvPr/>
        </p:nvSpPr>
        <p:spPr bwMode="auto">
          <a:xfrm>
            <a:off x="7886697"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a:solidFill>
                  <a:srgbClr val="3333FF"/>
                </a:solidFill>
                <a:latin typeface="Times New Roman" panose="02020603050405020304" pitchFamily="18" charset="0"/>
                <a:cs typeface="Times New Roman" panose="02020603050405020304" pitchFamily="18" charset="0"/>
              </a:rPr>
              <a:t>a</a:t>
            </a:r>
            <a:r>
              <a:rPr lang="en-US" altLang="zh-CN" i="1" baseline="-25000" dirty="0">
                <a:solidFill>
                  <a:srgbClr val="3333FF"/>
                </a:solidFill>
                <a:latin typeface="Times New Roman" panose="02020603050405020304" pitchFamily="18" charset="0"/>
                <a:cs typeface="Times New Roman" panose="02020603050405020304" pitchFamily="18" charset="0"/>
              </a:rPr>
              <a:t>n</a:t>
            </a:r>
          </a:p>
        </p:txBody>
      </p:sp>
      <p:sp>
        <p:nvSpPr>
          <p:cNvPr id="11" name="Rectangle 15"/>
          <p:cNvSpPr>
            <a:spLocks noChangeArrowheads="1"/>
          </p:cNvSpPr>
          <p:nvPr/>
        </p:nvSpPr>
        <p:spPr bwMode="auto">
          <a:xfrm>
            <a:off x="8428034"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2" name="Text Box 16"/>
          <p:cNvSpPr txBox="1">
            <a:spLocks noChangeArrowheads="1"/>
          </p:cNvSpPr>
          <p:nvPr/>
        </p:nvSpPr>
        <p:spPr bwMode="auto">
          <a:xfrm>
            <a:off x="6275384" y="3971932"/>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13" name="Arc 17"/>
          <p:cNvSpPr/>
          <p:nvPr/>
        </p:nvSpPr>
        <p:spPr bwMode="auto">
          <a:xfrm>
            <a:off x="146016" y="361315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p>
        </p:txBody>
      </p:sp>
      <p:sp>
        <p:nvSpPr>
          <p:cNvPr id="14" name="Text Box 18"/>
          <p:cNvSpPr txBox="1">
            <a:spLocks noChangeArrowheads="1"/>
          </p:cNvSpPr>
          <p:nvPr/>
        </p:nvSpPr>
        <p:spPr bwMode="auto">
          <a:xfrm>
            <a:off x="-32" y="3182966"/>
            <a:ext cx="431800" cy="457200"/>
          </a:xfrm>
          <a:prstGeom prst="rect">
            <a:avLst/>
          </a:prstGeom>
          <a:noFill/>
          <a:ln w="9525">
            <a:noFill/>
            <a:miter lim="800000"/>
          </a:ln>
          <a:effectLst/>
        </p:spPr>
        <p:txBody>
          <a:bodyPr>
            <a:spAutoFit/>
          </a:bodyPr>
          <a:lstStyle/>
          <a:p>
            <a:pPr algn="l">
              <a:spcBef>
                <a:spcPct val="50000"/>
              </a:spcBef>
            </a:pPr>
            <a:r>
              <a:rPr lang="en-US" altLang="zh-CN" dirty="0"/>
              <a:t>L</a:t>
            </a:r>
          </a:p>
        </p:txBody>
      </p:sp>
      <p:sp>
        <p:nvSpPr>
          <p:cNvPr id="15" name="Line 19"/>
          <p:cNvSpPr>
            <a:spLocks noChangeShapeType="1"/>
          </p:cNvSpPr>
          <p:nvPr/>
        </p:nvSpPr>
        <p:spPr bwMode="auto">
          <a:xfrm>
            <a:off x="1804984" y="4103694"/>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6" name="Line 20"/>
          <p:cNvSpPr>
            <a:spLocks noChangeShapeType="1"/>
          </p:cNvSpPr>
          <p:nvPr/>
        </p:nvSpPr>
        <p:spPr bwMode="auto">
          <a:xfrm>
            <a:off x="3762372" y="4129094"/>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7" name="Line 21"/>
          <p:cNvSpPr>
            <a:spLocks noChangeShapeType="1"/>
          </p:cNvSpPr>
          <p:nvPr/>
        </p:nvSpPr>
        <p:spPr bwMode="auto">
          <a:xfrm>
            <a:off x="5692772" y="4129094"/>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8" name="Line 22"/>
          <p:cNvSpPr>
            <a:spLocks noChangeShapeType="1"/>
          </p:cNvSpPr>
          <p:nvPr/>
        </p:nvSpPr>
        <p:spPr bwMode="auto">
          <a:xfrm>
            <a:off x="6772272" y="4129094"/>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9" name="Rectangle 24"/>
          <p:cNvSpPr>
            <a:spLocks noChangeArrowheads="1"/>
          </p:cNvSpPr>
          <p:nvPr/>
        </p:nvSpPr>
        <p:spPr bwMode="auto">
          <a:xfrm>
            <a:off x="7348534"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0" name="Rectangle 25"/>
          <p:cNvSpPr>
            <a:spLocks noChangeArrowheads="1"/>
          </p:cNvSpPr>
          <p:nvPr/>
        </p:nvSpPr>
        <p:spPr bwMode="auto">
          <a:xfrm>
            <a:off x="4359272"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1" name="Rectangle 26"/>
          <p:cNvSpPr>
            <a:spLocks noChangeArrowheads="1"/>
          </p:cNvSpPr>
          <p:nvPr/>
        </p:nvSpPr>
        <p:spPr bwMode="auto">
          <a:xfrm>
            <a:off x="473072" y="3971932"/>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2" name="Rectangle 27"/>
          <p:cNvSpPr>
            <a:spLocks noChangeArrowheads="1"/>
          </p:cNvSpPr>
          <p:nvPr/>
        </p:nvSpPr>
        <p:spPr bwMode="auto">
          <a:xfrm>
            <a:off x="2381247"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3" name="Line 28"/>
          <p:cNvSpPr>
            <a:spLocks noChangeShapeType="1"/>
          </p:cNvSpPr>
          <p:nvPr/>
        </p:nvSpPr>
        <p:spPr bwMode="auto">
          <a:xfrm flipH="1">
            <a:off x="2092322" y="4260857"/>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4" name="Line 29"/>
          <p:cNvSpPr>
            <a:spLocks noChangeShapeType="1"/>
          </p:cNvSpPr>
          <p:nvPr/>
        </p:nvSpPr>
        <p:spPr bwMode="auto">
          <a:xfrm flipH="1">
            <a:off x="3963984" y="4260857"/>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5" name="Line 30"/>
          <p:cNvSpPr>
            <a:spLocks noChangeShapeType="1"/>
          </p:cNvSpPr>
          <p:nvPr/>
        </p:nvSpPr>
        <p:spPr bwMode="auto">
          <a:xfrm flipH="1">
            <a:off x="5980109" y="4286257"/>
            <a:ext cx="3603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 name="Line 31"/>
          <p:cNvSpPr>
            <a:spLocks noChangeShapeType="1"/>
          </p:cNvSpPr>
          <p:nvPr/>
        </p:nvSpPr>
        <p:spPr bwMode="auto">
          <a:xfrm flipH="1">
            <a:off x="6988172" y="4268794"/>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 name="任意多边形 26"/>
          <p:cNvSpPr/>
          <p:nvPr/>
        </p:nvSpPr>
        <p:spPr>
          <a:xfrm>
            <a:off x="666217" y="3692029"/>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0" name="直接箭头连接符 29"/>
          <p:cNvCxnSpPr/>
          <p:nvPr/>
        </p:nvCxnSpPr>
        <p:spPr>
          <a:xfrm rot="5400000" flipH="1" flipV="1">
            <a:off x="2516050" y="4699132"/>
            <a:ext cx="5400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00298" y="4858554"/>
            <a:ext cx="500066" cy="400110"/>
          </a:xfrm>
          <a:prstGeom prst="rect">
            <a:avLst/>
          </a:prstGeom>
          <a:noFill/>
        </p:spPr>
        <p:txBody>
          <a:bodyPr wrap="square" rtlCol="0">
            <a:spAutoFit/>
          </a:bodyPr>
          <a:lstStyle/>
          <a:p>
            <a:r>
              <a:rPr lang="en-US" altLang="zh-CN" sz="2000" dirty="0" smtClean="0"/>
              <a:t>p</a:t>
            </a:r>
            <a:endParaRPr lang="zh-CN" altLang="en-US" sz="2000" dirty="0"/>
          </a:p>
        </p:txBody>
      </p:sp>
      <p:cxnSp>
        <p:nvCxnSpPr>
          <p:cNvPr id="32" name="直接箭头连接符 31"/>
          <p:cNvCxnSpPr/>
          <p:nvPr/>
        </p:nvCxnSpPr>
        <p:spPr>
          <a:xfrm rot="5400000" flipH="1" flipV="1">
            <a:off x="7873900" y="4698338"/>
            <a:ext cx="5400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858148" y="4857760"/>
            <a:ext cx="500066" cy="400110"/>
          </a:xfrm>
          <a:prstGeom prst="rect">
            <a:avLst/>
          </a:prstGeom>
          <a:noFill/>
        </p:spPr>
        <p:txBody>
          <a:bodyPr wrap="square" rtlCol="0">
            <a:spAutoFit/>
          </a:bodyPr>
          <a:lstStyle/>
          <a:p>
            <a:r>
              <a:rPr lang="en-US" altLang="zh-CN" sz="2000" dirty="0" smtClean="0"/>
              <a:t>q</a:t>
            </a:r>
            <a:endParaRPr lang="zh-CN" altLang="en-US" sz="2000" dirty="0"/>
          </a:p>
        </p:txBody>
      </p:sp>
      <p:sp>
        <p:nvSpPr>
          <p:cNvPr id="35" name="任意多边形 34"/>
          <p:cNvSpPr/>
          <p:nvPr/>
        </p:nvSpPr>
        <p:spPr>
          <a:xfrm>
            <a:off x="1142976" y="4214818"/>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TextBox 35"/>
          <p:cNvSpPr txBox="1"/>
          <p:nvPr/>
        </p:nvSpPr>
        <p:spPr>
          <a:xfrm>
            <a:off x="785786" y="1395699"/>
            <a:ext cx="1857388" cy="461665"/>
          </a:xfrm>
          <a:prstGeom prst="rect">
            <a:avLst/>
          </a:prstGeom>
          <a:noFill/>
        </p:spPr>
        <p:txBody>
          <a:bodyPr wrap="square" rtlCol="0">
            <a:spAutoFit/>
          </a:bodyPr>
          <a:lstStyle/>
          <a:p>
            <a:pPr algn="l"/>
            <a:r>
              <a:rPr lang="zh-CN" altLang="en-US" smtClean="0">
                <a:solidFill>
                  <a:srgbClr val="FF0000"/>
                </a:solidFill>
                <a:latin typeface="黑体" panose="02010609060101010101" pitchFamily="49" charset="-122"/>
                <a:ea typeface="黑体" panose="02010609060101010101" pitchFamily="49" charset="-122"/>
              </a:rPr>
              <a:t>算法思路</a:t>
            </a:r>
            <a:endParaRPr lang="zh-CN" altLang="en-US">
              <a:solidFill>
                <a:srgbClr val="FF0000"/>
              </a:solidFill>
              <a:latin typeface="黑体" panose="02010609060101010101" pitchFamily="49" charset="-122"/>
              <a:ea typeface="黑体" panose="02010609060101010101" pitchFamily="49" charset="-122"/>
            </a:endParaRPr>
          </a:p>
        </p:txBody>
      </p:sp>
      <p:sp>
        <p:nvSpPr>
          <p:cNvPr id="28" name="灯片编号占位符 27"/>
          <p:cNvSpPr>
            <a:spLocks noGrp="1"/>
          </p:cNvSpPr>
          <p:nvPr>
            <p:ph type="sldNum" sz="quarter" idx="12"/>
          </p:nvPr>
        </p:nvSpPr>
        <p:spPr/>
        <p:txBody>
          <a:bodyPr/>
          <a:lstStyle/>
          <a:p>
            <a:fld id="{BC067DFE-42A7-4CB5-93C4-F2F97DA7580C}" type="slidenum">
              <a:rPr lang="en-US" altLang="zh-CN" smtClean="0"/>
              <a:t>121</a:t>
            </a:fld>
            <a:endParaRPr lang="en-US" altLang="zh-CN"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4000528" cy="461665"/>
          </a:xfrm>
          <a:prstGeom prst="rect">
            <a:avLst/>
          </a:prstGeom>
          <a:noFill/>
        </p:spPr>
        <p:txBody>
          <a:bodyPr wrap="square" rtlCol="0">
            <a:spAutoFit/>
          </a:bodyPr>
          <a:lstStyle/>
          <a:p>
            <a:pPr algn="l"/>
            <a:r>
              <a:rPr kumimoji="1" lang="zh-CN" altLang="en-US" smtClean="0">
                <a:ea typeface="楷体" panose="02010609060101010101" pitchFamily="49" charset="-122"/>
                <a:cs typeface="Times New Roman" panose="02020603050405020304" pitchFamily="18" charset="0"/>
                <a:sym typeface="Wingdings" panose="05000000000000000000"/>
              </a:rPr>
              <a:t> </a:t>
            </a:r>
            <a:r>
              <a:rPr kumimoji="1" lang="zh-CN" altLang="en-US" smtClean="0">
                <a:ea typeface="楷体" panose="02010609060101010101" pitchFamily="49" charset="-122"/>
                <a:cs typeface="Times New Roman" panose="02020603050405020304" pitchFamily="18" charset="0"/>
              </a:rPr>
              <a:t>数据结点为</a:t>
            </a:r>
            <a:r>
              <a:rPr kumimoji="1" lang="zh-CN" altLang="en-US" dirty="0" smtClean="0">
                <a:ea typeface="楷体" panose="02010609060101010101" pitchFamily="49" charset="-122"/>
                <a:cs typeface="Times New Roman" panose="02020603050405020304" pitchFamily="18" charset="0"/>
              </a:rPr>
              <a:t>奇数的情况：</a:t>
            </a:r>
            <a:endParaRPr lang="zh-CN" altLang="en-US" dirty="0"/>
          </a:p>
        </p:txBody>
      </p:sp>
      <p:grpSp>
        <p:nvGrpSpPr>
          <p:cNvPr id="18" name="组合 17"/>
          <p:cNvGrpSpPr/>
          <p:nvPr/>
        </p:nvGrpSpPr>
        <p:grpSpPr>
          <a:xfrm>
            <a:off x="1643042" y="1071546"/>
            <a:ext cx="4572032" cy="1747549"/>
            <a:chOff x="1643042" y="1071546"/>
            <a:chExt cx="4572032" cy="1747549"/>
          </a:xfrm>
        </p:grpSpPr>
        <p:sp>
          <p:nvSpPr>
            <p:cNvPr id="5" name="TextBox 4"/>
            <p:cNvSpPr txBox="1"/>
            <p:nvPr/>
          </p:nvSpPr>
          <p:spPr>
            <a:xfrm>
              <a:off x="1643042" y="1071546"/>
              <a:ext cx="4572032" cy="461665"/>
            </a:xfrm>
            <a:prstGeom prst="rect">
              <a:avLst/>
            </a:prstGeom>
            <a:noFill/>
          </p:spPr>
          <p:txBody>
            <a:bodyPr wrap="square" rtlCol="0">
              <a:spAutoFit/>
            </a:bodyPr>
            <a:lstStyle/>
            <a:p>
              <a:r>
                <a:rPr lang="en-US" altLang="zh-CN" i="1" dirty="0" smtClean="0"/>
                <a:t>a       b        c       b       a</a:t>
              </a:r>
              <a:endParaRPr lang="zh-CN" altLang="en-US" i="1" dirty="0"/>
            </a:p>
          </p:txBody>
        </p:sp>
        <p:cxnSp>
          <p:nvCxnSpPr>
            <p:cNvPr id="7" name="直接箭头连接符 6"/>
            <p:cNvCxnSpPr/>
            <p:nvPr/>
          </p:nvCxnSpPr>
          <p:spPr>
            <a:xfrm rot="16200000" flipV="1">
              <a:off x="3597268" y="178592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7268" y="2000240"/>
              <a:ext cx="357190" cy="307777"/>
            </a:xfrm>
            <a:prstGeom prst="rect">
              <a:avLst/>
            </a:prstGeom>
            <a:noFill/>
          </p:spPr>
          <p:txBody>
            <a:bodyPr wrap="square" lIns="0" tIns="0" rIns="0" bIns="0" rtlCol="0">
              <a:spAutoFit/>
            </a:bodyPr>
            <a:lstStyle/>
            <a:p>
              <a:r>
                <a:rPr lang="en-US" altLang="zh-CN" sz="2000" dirty="0" smtClean="0"/>
                <a:t>p</a:t>
              </a:r>
              <a:endParaRPr lang="zh-CN" altLang="en-US" sz="2000" dirty="0"/>
            </a:p>
          </p:txBody>
        </p:sp>
        <p:cxnSp>
          <p:nvCxnSpPr>
            <p:cNvPr id="9" name="直接箭头连接符 8"/>
            <p:cNvCxnSpPr/>
            <p:nvPr/>
          </p:nvCxnSpPr>
          <p:spPr>
            <a:xfrm rot="16200000" flipV="1">
              <a:off x="3857620" y="1785927"/>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29058" y="2000241"/>
              <a:ext cx="357190" cy="307777"/>
            </a:xfrm>
            <a:prstGeom prst="rect">
              <a:avLst/>
            </a:prstGeom>
            <a:noFill/>
          </p:spPr>
          <p:txBody>
            <a:bodyPr wrap="square" lIns="0" tIns="0" rIns="0" bIns="0" rtlCol="0">
              <a:spAutoFit/>
            </a:bodyPr>
            <a:lstStyle/>
            <a:p>
              <a:r>
                <a:rPr lang="en-US" altLang="zh-CN" sz="2000" dirty="0" smtClean="0"/>
                <a:t>q</a:t>
              </a:r>
              <a:endParaRPr lang="zh-CN" altLang="en-US" sz="2000" dirty="0"/>
            </a:p>
          </p:txBody>
        </p:sp>
        <p:sp>
          <p:nvSpPr>
            <p:cNvPr id="11" name="TextBox 10"/>
            <p:cNvSpPr txBox="1"/>
            <p:nvPr/>
          </p:nvSpPr>
          <p:spPr>
            <a:xfrm>
              <a:off x="3071802" y="2357430"/>
              <a:ext cx="1928826" cy="461665"/>
            </a:xfrm>
            <a:prstGeom prst="rect">
              <a:avLst/>
            </a:prstGeom>
            <a:noFill/>
          </p:spPr>
          <p:txBody>
            <a:bodyPr wrap="square" rtlCol="0">
              <a:spAutoFit/>
            </a:bodyPr>
            <a:lstStyle/>
            <a:p>
              <a:r>
                <a:rPr lang="en-US" altLang="zh-CN" dirty="0" smtClean="0">
                  <a:ea typeface="楷体" panose="02010609060101010101" pitchFamily="49" charset="-122"/>
                  <a:cs typeface="Times New Roman" panose="02020603050405020304" pitchFamily="18" charset="0"/>
                </a:rPr>
                <a:t>p=q</a:t>
              </a:r>
              <a:r>
                <a:rPr lang="zh-CN" altLang="en-US" dirty="0" smtClean="0">
                  <a:ea typeface="楷体" panose="02010609060101010101" pitchFamily="49" charset="-122"/>
                  <a:cs typeface="Times New Roman" panose="02020603050405020304" pitchFamily="18" charset="0"/>
                </a:rPr>
                <a:t>：结束</a:t>
              </a:r>
              <a:endParaRPr lang="zh-CN" altLang="en-US" dirty="0">
                <a:ea typeface="楷体" panose="02010609060101010101" pitchFamily="49" charset="-122"/>
                <a:cs typeface="Times New Roman" panose="02020603050405020304" pitchFamily="18" charset="0"/>
              </a:endParaRPr>
            </a:p>
          </p:txBody>
        </p:sp>
      </p:grpSp>
      <p:grpSp>
        <p:nvGrpSpPr>
          <p:cNvPr id="19" name="组合 18"/>
          <p:cNvGrpSpPr/>
          <p:nvPr/>
        </p:nvGrpSpPr>
        <p:grpSpPr>
          <a:xfrm>
            <a:off x="2428860" y="3753153"/>
            <a:ext cx="3571900" cy="1709148"/>
            <a:chOff x="2428860" y="3753153"/>
            <a:chExt cx="3571900" cy="1709148"/>
          </a:xfrm>
        </p:grpSpPr>
        <p:sp>
          <p:nvSpPr>
            <p:cNvPr id="3" name="TextBox 2"/>
            <p:cNvSpPr txBox="1"/>
            <p:nvPr/>
          </p:nvSpPr>
          <p:spPr>
            <a:xfrm>
              <a:off x="2428860" y="3753153"/>
              <a:ext cx="3500462" cy="461665"/>
            </a:xfrm>
            <a:prstGeom prst="rect">
              <a:avLst/>
            </a:prstGeom>
            <a:noFill/>
          </p:spPr>
          <p:txBody>
            <a:bodyPr wrap="square" rtlCol="0">
              <a:spAutoFit/>
            </a:bodyPr>
            <a:lstStyle/>
            <a:p>
              <a:r>
                <a:rPr lang="en-US" altLang="zh-CN" i="1" dirty="0" smtClean="0"/>
                <a:t>a       b        b       a</a:t>
              </a:r>
              <a:endParaRPr lang="zh-CN" altLang="en-US" i="1" dirty="0"/>
            </a:p>
          </p:txBody>
        </p:sp>
        <p:cxnSp>
          <p:nvCxnSpPr>
            <p:cNvPr id="12" name="直接箭头连接符 11"/>
            <p:cNvCxnSpPr/>
            <p:nvPr/>
          </p:nvCxnSpPr>
          <p:spPr>
            <a:xfrm rot="16200000" flipV="1">
              <a:off x="3597268" y="4396095"/>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97268" y="4610409"/>
              <a:ext cx="357190" cy="307777"/>
            </a:xfrm>
            <a:prstGeom prst="rect">
              <a:avLst/>
            </a:prstGeom>
            <a:noFill/>
          </p:spPr>
          <p:txBody>
            <a:bodyPr wrap="square" lIns="0" tIns="0" rIns="0" bIns="0" rtlCol="0">
              <a:spAutoFit/>
            </a:bodyPr>
            <a:lstStyle/>
            <a:p>
              <a:r>
                <a:rPr lang="en-US" altLang="zh-CN" sz="2000" dirty="0" smtClean="0"/>
                <a:t>p</a:t>
              </a:r>
              <a:endParaRPr lang="zh-CN" altLang="en-US" sz="2000" dirty="0"/>
            </a:p>
          </p:txBody>
        </p:sp>
        <p:cxnSp>
          <p:nvCxnSpPr>
            <p:cNvPr id="14" name="直接箭头连接符 13"/>
            <p:cNvCxnSpPr/>
            <p:nvPr/>
          </p:nvCxnSpPr>
          <p:spPr>
            <a:xfrm rot="16200000" flipV="1">
              <a:off x="4286248" y="439609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57686" y="4610410"/>
              <a:ext cx="357190" cy="307777"/>
            </a:xfrm>
            <a:prstGeom prst="rect">
              <a:avLst/>
            </a:prstGeom>
            <a:noFill/>
          </p:spPr>
          <p:txBody>
            <a:bodyPr wrap="square" lIns="0" tIns="0" rIns="0" bIns="0" rtlCol="0">
              <a:spAutoFit/>
            </a:bodyPr>
            <a:lstStyle/>
            <a:p>
              <a:r>
                <a:rPr lang="en-US" altLang="zh-CN" sz="2000" dirty="0" smtClean="0"/>
                <a:t>q</a:t>
              </a:r>
              <a:endParaRPr lang="zh-CN" altLang="en-US" sz="2000" dirty="0"/>
            </a:p>
          </p:txBody>
        </p:sp>
        <p:sp>
          <p:nvSpPr>
            <p:cNvPr id="16" name="TextBox 15"/>
            <p:cNvSpPr txBox="1"/>
            <p:nvPr/>
          </p:nvSpPr>
          <p:spPr>
            <a:xfrm>
              <a:off x="2857488" y="5000636"/>
              <a:ext cx="3143272" cy="461665"/>
            </a:xfrm>
            <a:prstGeom prst="rect">
              <a:avLst/>
            </a:prstGeom>
            <a:noFill/>
          </p:spPr>
          <p:txBody>
            <a:bodyPr wrap="square" rtlCol="0">
              <a:spAutoFit/>
            </a:bodyPr>
            <a:lstStyle/>
            <a:p>
              <a:r>
                <a:rPr lang="en-US" altLang="zh-CN" dirty="0" smtClean="0">
                  <a:ea typeface="楷体" panose="02010609060101010101" pitchFamily="49" charset="-122"/>
                  <a:cs typeface="Times New Roman" panose="02020603050405020304" pitchFamily="18" charset="0"/>
                </a:rPr>
                <a:t>p=q</a:t>
              </a:r>
              <a:r>
                <a:rPr lang="en-US" altLang="zh-CN" dirty="0" smtClean="0">
                  <a:latin typeface="+mj-ea"/>
                  <a:ea typeface="+mj-ea"/>
                  <a:cs typeface="Times New Roman" panose="02020603050405020304" pitchFamily="18" charset="0"/>
                </a:rPr>
                <a:t>-</a:t>
              </a:r>
              <a:r>
                <a:rPr lang="en-US" altLang="zh-CN" dirty="0" smtClean="0">
                  <a:ea typeface="楷体" panose="02010609060101010101" pitchFamily="49" charset="-122"/>
                  <a:cs typeface="Times New Roman" panose="02020603050405020304" pitchFamily="18" charset="0"/>
                </a:rPr>
                <a:t>&gt;prior</a:t>
              </a:r>
              <a:r>
                <a:rPr lang="zh-CN" altLang="en-US" dirty="0" smtClean="0">
                  <a:ea typeface="楷体" panose="02010609060101010101" pitchFamily="49" charset="-122"/>
                  <a:cs typeface="Times New Roman" panose="02020603050405020304" pitchFamily="18" charset="0"/>
                </a:rPr>
                <a:t>：结束</a:t>
              </a:r>
              <a:endParaRPr lang="zh-CN" altLang="en-US" dirty="0">
                <a:ea typeface="楷体" panose="02010609060101010101" pitchFamily="49" charset="-122"/>
                <a:cs typeface="Times New Roman" panose="02020603050405020304" pitchFamily="18" charset="0"/>
              </a:endParaRPr>
            </a:p>
          </p:txBody>
        </p:sp>
      </p:grpSp>
      <p:sp>
        <p:nvSpPr>
          <p:cNvPr id="17" name="TextBox 16"/>
          <p:cNvSpPr txBox="1"/>
          <p:nvPr/>
        </p:nvSpPr>
        <p:spPr>
          <a:xfrm>
            <a:off x="500034" y="3110211"/>
            <a:ext cx="3857652" cy="461665"/>
          </a:xfrm>
          <a:prstGeom prst="rect">
            <a:avLst/>
          </a:prstGeom>
          <a:noFill/>
        </p:spPr>
        <p:txBody>
          <a:bodyPr wrap="square" rtlCol="0">
            <a:spAutoFit/>
          </a:bodyPr>
          <a:lstStyle/>
          <a:p>
            <a:pPr algn="l"/>
            <a:r>
              <a:rPr kumimoji="1" lang="zh-CN" altLang="en-US" smtClean="0">
                <a:ea typeface="楷体" panose="02010609060101010101" pitchFamily="49" charset="-122"/>
                <a:cs typeface="Times New Roman" panose="02020603050405020304" pitchFamily="18" charset="0"/>
                <a:sym typeface="Wingdings" panose="05000000000000000000"/>
              </a:rPr>
              <a:t> </a:t>
            </a:r>
            <a:r>
              <a:rPr kumimoji="1" lang="zh-CN" altLang="en-US" smtClean="0">
                <a:ea typeface="楷体" panose="02010609060101010101" pitchFamily="49" charset="-122"/>
                <a:cs typeface="Times New Roman" panose="02020603050405020304" pitchFamily="18" charset="0"/>
              </a:rPr>
              <a:t>数据结点为</a:t>
            </a:r>
            <a:r>
              <a:rPr kumimoji="1" lang="zh-CN" altLang="en-US" dirty="0" smtClean="0">
                <a:ea typeface="楷体" panose="02010609060101010101" pitchFamily="49" charset="-122"/>
                <a:cs typeface="Times New Roman" panose="02020603050405020304" pitchFamily="18" charset="0"/>
              </a:rPr>
              <a:t>偶数的情况：</a:t>
            </a:r>
            <a:endParaRPr lang="zh-CN" altLang="en-US" dirty="0"/>
          </a:p>
        </p:txBody>
      </p:sp>
      <p:sp>
        <p:nvSpPr>
          <p:cNvPr id="6" name="灯片编号占位符 5"/>
          <p:cNvSpPr>
            <a:spLocks noGrp="1"/>
          </p:cNvSpPr>
          <p:nvPr>
            <p:ph type="sldNum" sz="quarter" idx="12"/>
          </p:nvPr>
        </p:nvSpPr>
        <p:spPr/>
        <p:txBody>
          <a:bodyPr/>
          <a:lstStyle/>
          <a:p>
            <a:fld id="{BC067DFE-42A7-4CB5-93C4-F2F97DA7580C}" type="slidenum">
              <a:rPr lang="en-US" altLang="zh-CN" smtClean="0"/>
              <a:t>122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681040" y="428604"/>
            <a:ext cx="7391422" cy="5819643"/>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scene3d>
            <a:camera prst="perspectiveFron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60000"/>
              </a:lnSpc>
              <a:spcBef>
                <a:spcPct val="50000"/>
              </a:spcBef>
            </a:pPr>
            <a:r>
              <a:rPr kumimoji="1"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Equal</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p>
          <a:p>
            <a:pPr algn="just">
              <a:lnSpc>
                <a:spcPct val="60000"/>
              </a:lnSpc>
              <a:spcBef>
                <a:spcPct val="50000"/>
              </a:spcBef>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60000"/>
              </a:lnSpc>
              <a:spcBef>
                <a:spcPct val="50000"/>
              </a:spcBef>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same=1;</a:t>
            </a:r>
          </a:p>
          <a:p>
            <a:pPr algn="just">
              <a:lnSpc>
                <a:spcPct val="60000"/>
              </a:lnSpc>
              <a:spcBef>
                <a:spcPct val="50000"/>
              </a:spcBef>
            </a:pP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DLinkNode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*p=L-&gt;next;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指向第一</a:t>
            </a:r>
            <a:r>
              <a:rPr kumimoji="1"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60000"/>
              </a:lnSpc>
              <a:spcBef>
                <a:spcPct val="50000"/>
              </a:spcBef>
            </a:pP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*q=L-&gt;prior;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q</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a:t>
            </a:r>
            <a:r>
              <a:rPr kumimoji="1"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最后</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60000"/>
              </a:lnSpc>
              <a:spcBef>
                <a:spcPct val="50000"/>
              </a:spcBef>
            </a:pP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(same==1</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60000"/>
              </a:lnSpc>
              <a:spcBef>
                <a:spcPct val="50000"/>
              </a:spcBef>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6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p-&gt;data!=q-&gt;data)</a:t>
            </a:r>
          </a:p>
          <a:p>
            <a:pPr algn="just">
              <a:lnSpc>
                <a:spcPct val="6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same=0</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6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  </a:t>
            </a:r>
          </a:p>
          <a:p>
            <a:pPr algn="just">
              <a:lnSpc>
                <a:spcPct val="6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a:t>
            </a:r>
            <a:r>
              <a:rPr kumimoji="1" lang="en-US" altLang="zh-CN" sz="200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q || p==q-&gt;prior</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break;</a:t>
            </a: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60000"/>
              </a:lnSpc>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q=q-</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prior</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//q</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前移</a:t>
            </a:r>
            <a:endPar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60000"/>
              </a:lnSpc>
              <a:spcBef>
                <a:spcPct val="50000"/>
              </a:spcBef>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后移</a:t>
            </a:r>
            <a:endPar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6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60000"/>
              </a:lnSpc>
              <a:spcBef>
                <a:spcPct val="50000"/>
              </a:spcBef>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60000"/>
              </a:lnSpc>
              <a:spcBef>
                <a:spcPct val="50000"/>
              </a:spcBef>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same;</a:t>
            </a:r>
          </a:p>
          <a:p>
            <a:pPr algn="just">
              <a:lnSpc>
                <a:spcPct val="6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123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28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728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728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28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728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728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728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728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728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728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7282">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728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dirty="0">
              <a:solidFill>
                <a:srgbClr val="FF3300"/>
              </a:solidFill>
              <a:effectLst>
                <a:outerShdw blurRad="38100" dist="38100" dir="2700000" algn="tl">
                  <a:srgbClr val="000000"/>
                </a:outerShdw>
              </a:effectLst>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124</a:t>
            </a:fld>
            <a:endParaRPr lang="en-US" altLang="zh-CN"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6" name="Text Box 6"/>
          <p:cNvSpPr txBox="1">
            <a:spLocks noChangeArrowheads="1"/>
          </p:cNvSpPr>
          <p:nvPr/>
        </p:nvSpPr>
        <p:spPr bwMode="auto">
          <a:xfrm>
            <a:off x="357158" y="1142984"/>
            <a:ext cx="2071701" cy="461665"/>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just">
              <a:spcBef>
                <a:spcPct val="50000"/>
              </a:spcBef>
              <a:buFontTx/>
              <a:buBlip>
                <a:blip r:embed="rId3"/>
              </a:buBlip>
            </a:pPr>
            <a:r>
              <a:rPr kumimoji="1" lang="en-US" altLang="zh-CN" dirty="0">
                <a:latin typeface="黑体" panose="02010609060101010101" pitchFamily="49" charset="-122"/>
                <a:ea typeface="黑体" panose="02010609060101010101" pitchFamily="49" charset="-122"/>
              </a:rPr>
              <a:t> </a:t>
            </a:r>
            <a:r>
              <a:rPr kumimoji="1" lang="zh-CN" altLang="en-US" dirty="0">
                <a:solidFill>
                  <a:srgbClr val="FF3300"/>
                </a:solidFill>
                <a:latin typeface="黑体" panose="02010609060101010101" pitchFamily="49" charset="-122"/>
                <a:ea typeface="黑体" panose="02010609060101010101" pitchFamily="49" charset="-122"/>
              </a:rPr>
              <a:t>问题描述</a:t>
            </a:r>
            <a:endParaRPr lang="zh-CN" altLang="en-US" dirty="0">
              <a:latin typeface="黑体" panose="02010609060101010101" pitchFamily="49" charset="-122"/>
              <a:ea typeface="黑体" panose="02010609060101010101" pitchFamily="49" charset="-122"/>
            </a:endParaRPr>
          </a:p>
        </p:txBody>
      </p:sp>
      <p:sp>
        <p:nvSpPr>
          <p:cNvPr id="6" name="Text Box 6" descr="花束">
            <a:hlinkClick r:id="" action="ppaction://noaction"/>
          </p:cNvPr>
          <p:cNvSpPr txBox="1">
            <a:spLocks noChangeArrowheads="1"/>
          </p:cNvSpPr>
          <p:nvPr/>
        </p:nvSpPr>
        <p:spPr bwMode="auto">
          <a:xfrm>
            <a:off x="2071670" y="357166"/>
            <a:ext cx="4535488" cy="579437"/>
          </a:xfrm>
          <a:prstGeom prst="rect">
            <a:avLst/>
          </a:prstGeom>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2.4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的应用</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 </a:t>
            </a:r>
          </a:p>
        </p:txBody>
      </p:sp>
      <p:sp>
        <p:nvSpPr>
          <p:cNvPr id="7" name="TextBox 6"/>
          <p:cNvSpPr txBox="1"/>
          <p:nvPr/>
        </p:nvSpPr>
        <p:spPr>
          <a:xfrm>
            <a:off x="928662" y="1928802"/>
            <a:ext cx="3500462" cy="461665"/>
          </a:xfrm>
          <a:prstGeom prst="rect">
            <a:avLst/>
          </a:prstGeom>
          <a:noFill/>
        </p:spPr>
        <p:txBody>
          <a:bodyPr wrap="square" rtlCol="0">
            <a:spAutoFit/>
          </a:bodyPr>
          <a:lstStyle/>
          <a:p>
            <a:r>
              <a:rPr kumimoji="1" lang="zh-CN" altLang="en-US" smtClean="0">
                <a:ea typeface="楷体" panose="02010609060101010101" pitchFamily="49" charset="-122"/>
                <a:cs typeface="Times New Roman" panose="02020603050405020304" pitchFamily="18" charset="0"/>
              </a:rPr>
              <a:t>两个表自然连接问题</a:t>
            </a:r>
            <a:endParaRPr lang="zh-CN" altLang="en-US"/>
          </a:p>
        </p:txBody>
      </p:sp>
      <p:graphicFrame>
        <p:nvGraphicFramePr>
          <p:cNvPr id="8" name="表格 7"/>
          <p:cNvGraphicFramePr>
            <a:graphicFrameLocks noGrp="1"/>
          </p:cNvGraphicFramePr>
          <p:nvPr/>
        </p:nvGraphicFramePr>
        <p:xfrm>
          <a:off x="4143372" y="3528956"/>
          <a:ext cx="2928958" cy="1112520"/>
        </p:xfrm>
        <a:graphic>
          <a:graphicData uri="http://schemas.openxmlformats.org/drawingml/2006/table">
            <a:tbl>
              <a:tblPr firstRow="1" bandRow="1">
                <a:tableStyleId>{16D9F66E-5EB9-4882-86FB-DCBF35E3C3E4}</a:tableStyleId>
              </a:tblPr>
              <a:tblGrid>
                <a:gridCol w="928694">
                  <a:extLst>
                    <a:ext uri="{9D8B030D-6E8A-4147-A177-3AD203B41FA5}">
                      <a16:colId xmlns:a16="http://schemas.microsoft.com/office/drawing/2014/main" xmlns="" val="20000"/>
                    </a:ext>
                  </a:extLst>
                </a:gridCol>
                <a:gridCol w="1071570">
                  <a:extLst>
                    <a:ext uri="{9D8B030D-6E8A-4147-A177-3AD203B41FA5}">
                      <a16:colId xmlns:a16="http://schemas.microsoft.com/office/drawing/2014/main" xmlns="" val="20001"/>
                    </a:ext>
                  </a:extLst>
                </a:gridCol>
                <a:gridCol w="928694">
                  <a:extLst>
                    <a:ext uri="{9D8B030D-6E8A-4147-A177-3AD203B41FA5}">
                      <a16:colId xmlns:a16="http://schemas.microsoft.com/office/drawing/2014/main" xmlns="" val="20002"/>
                    </a:ext>
                  </a:extLst>
                </a:gridCol>
              </a:tblGrid>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2</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2</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bl>
          </a:graphicData>
        </a:graphic>
      </p:graphicFrame>
      <p:sp>
        <p:nvSpPr>
          <p:cNvPr id="9" name="TextBox 8"/>
          <p:cNvSpPr txBox="1"/>
          <p:nvPr/>
        </p:nvSpPr>
        <p:spPr>
          <a:xfrm>
            <a:off x="928662" y="2500306"/>
            <a:ext cx="6357982" cy="430887"/>
          </a:xfrm>
          <a:prstGeom prst="rect">
            <a:avLst/>
          </a:prstGeom>
          <a:noFill/>
        </p:spPr>
        <p:txBody>
          <a:bodyPr wrap="square" rtlCol="0">
            <a:spAutoFit/>
          </a:bodyPr>
          <a:lstStyle/>
          <a:p>
            <a:pPr marL="457200" indent="-457200">
              <a:buBlip>
                <a:blip r:embed="rId4"/>
              </a:buBlip>
            </a:pPr>
            <a:r>
              <a:rPr kumimoji="1" lang="zh-CN" altLang="en-US" sz="2200" smtClean="0">
                <a:solidFill>
                  <a:srgbClr val="FF0000"/>
                </a:solidFill>
                <a:ea typeface="楷体" panose="02010609060101010101" pitchFamily="49" charset="-122"/>
                <a:cs typeface="Times New Roman" panose="02020603050405020304" pitchFamily="18" charset="0"/>
              </a:rPr>
              <a:t>表：</a:t>
            </a:r>
            <a:r>
              <a:rPr kumimoji="1" lang="en-US" altLang="zh-CN" sz="2200" i="1" smtClean="0">
                <a:ea typeface="楷体" panose="02010609060101010101" pitchFamily="49" charset="-122"/>
                <a:cs typeface="Times New Roman" panose="02020603050405020304" pitchFamily="18" charset="0"/>
              </a:rPr>
              <a:t>m</a:t>
            </a:r>
            <a:r>
              <a:rPr kumimoji="1" lang="zh-CN" altLang="en-US" sz="2200" smtClean="0">
                <a:ea typeface="楷体" panose="02010609060101010101" pitchFamily="49" charset="-122"/>
                <a:cs typeface="Times New Roman" panose="02020603050405020304" pitchFamily="18" charset="0"/>
              </a:rPr>
              <a:t>行、</a:t>
            </a:r>
            <a:r>
              <a:rPr kumimoji="1" lang="en-US" altLang="zh-CN" sz="2200" i="1" smtClean="0">
                <a:ea typeface="楷体" panose="02010609060101010101" pitchFamily="49" charset="-122"/>
                <a:cs typeface="Times New Roman" panose="02020603050405020304" pitchFamily="18" charset="0"/>
              </a:rPr>
              <a:t>n</a:t>
            </a:r>
            <a:r>
              <a:rPr kumimoji="1" lang="zh-CN" altLang="en-US" sz="2200" smtClean="0">
                <a:ea typeface="楷体" panose="02010609060101010101" pitchFamily="49" charset="-122"/>
                <a:cs typeface="Times New Roman" panose="02020603050405020304" pitchFamily="18" charset="0"/>
              </a:rPr>
              <a:t>列。假设所有元素为整数。如：</a:t>
            </a:r>
            <a:endParaRPr lang="zh-CN" altLang="en-US" sz="2200"/>
          </a:p>
        </p:txBody>
      </p:sp>
      <p:sp>
        <p:nvSpPr>
          <p:cNvPr id="10" name="TextBox 9"/>
          <p:cNvSpPr txBox="1"/>
          <p:nvPr/>
        </p:nvSpPr>
        <p:spPr>
          <a:xfrm>
            <a:off x="4500562" y="4886278"/>
            <a:ext cx="2357454" cy="400110"/>
          </a:xfrm>
          <a:prstGeom prst="rect">
            <a:avLst/>
          </a:prstGeom>
          <a:noFill/>
        </p:spPr>
        <p:txBody>
          <a:bodyPr wrap="square" rtlCol="0">
            <a:spAutoFit/>
          </a:bodyPr>
          <a:lstStyle/>
          <a:p>
            <a:pPr algn="ctr"/>
            <a:r>
              <a:rPr lang="zh-CN" altLang="en-US" sz="2000" smtClean="0">
                <a:ea typeface="楷体" panose="02010609060101010101" pitchFamily="49" charset="-122"/>
                <a:cs typeface="Times New Roman" panose="02020603050405020304" pitchFamily="18" charset="0"/>
              </a:rPr>
              <a:t>一个</a:t>
            </a:r>
            <a:r>
              <a:rPr lang="en-US" altLang="zh-CN" sz="2000" smtClean="0">
                <a:ea typeface="楷体" panose="02010609060101010101" pitchFamily="49" charset="-122"/>
                <a:cs typeface="Times New Roman" panose="02020603050405020304" pitchFamily="18" charset="0"/>
              </a:rPr>
              <a:t>3</a:t>
            </a:r>
            <a:r>
              <a:rPr lang="zh-CN" altLang="en-US" sz="2000" smtClean="0">
                <a:ea typeface="楷体" panose="02010609060101010101" pitchFamily="49" charset="-122"/>
                <a:cs typeface="Times New Roman" panose="02020603050405020304" pitchFamily="18" charset="0"/>
              </a:rPr>
              <a:t>行</a:t>
            </a:r>
            <a:r>
              <a:rPr lang="en-US" altLang="zh-CN" sz="2000" smtClean="0">
                <a:ea typeface="楷体" panose="02010609060101010101" pitchFamily="49" charset="-122"/>
                <a:cs typeface="Times New Roman" panose="02020603050405020304" pitchFamily="18" charset="0"/>
              </a:rPr>
              <a:t>3</a:t>
            </a:r>
            <a:r>
              <a:rPr lang="zh-CN" altLang="en-US" sz="2000" smtClean="0">
                <a:ea typeface="楷体" panose="02010609060101010101" pitchFamily="49" charset="-122"/>
                <a:cs typeface="Times New Roman" panose="02020603050405020304" pitchFamily="18" charset="0"/>
              </a:rPr>
              <a:t>列的表</a:t>
            </a:r>
            <a:endParaRPr lang="zh-CN" altLang="en-US" sz="2000">
              <a:ea typeface="楷体" panose="02010609060101010101" pitchFamily="49" charset="-122"/>
              <a:cs typeface="Times New Roman" panose="02020603050405020304" pitchFamily="18" charset="0"/>
            </a:endParaRPr>
          </a:p>
        </p:txBody>
      </p:sp>
      <p:grpSp>
        <p:nvGrpSpPr>
          <p:cNvPr id="18" name="组合 17"/>
          <p:cNvGrpSpPr/>
          <p:nvPr/>
        </p:nvGrpSpPr>
        <p:grpSpPr>
          <a:xfrm>
            <a:off x="3929058" y="3000372"/>
            <a:ext cx="3357586" cy="1643868"/>
            <a:chOff x="3929058" y="3000372"/>
            <a:chExt cx="3357586" cy="1643868"/>
          </a:xfrm>
        </p:grpSpPr>
        <p:sp>
          <p:nvSpPr>
            <p:cNvPr id="11" name="TextBox 10"/>
            <p:cNvSpPr txBox="1"/>
            <p:nvPr/>
          </p:nvSpPr>
          <p:spPr>
            <a:xfrm>
              <a:off x="3929058" y="3000372"/>
              <a:ext cx="857256"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第</a:t>
              </a:r>
              <a:r>
                <a:rPr lang="en-US" altLang="zh-CN" sz="2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列</a:t>
              </a:r>
              <a:endParaRPr lang="zh-CN" altLang="en-US" sz="2000">
                <a:ea typeface="楷体" panose="02010609060101010101" pitchFamily="49" charset="-122"/>
                <a:cs typeface="Times New Roman" panose="02020603050405020304" pitchFamily="18" charset="0"/>
              </a:endParaRPr>
            </a:p>
          </p:txBody>
        </p:sp>
        <p:cxnSp>
          <p:nvCxnSpPr>
            <p:cNvPr id="13" name="直接连接符 12"/>
            <p:cNvCxnSpPr/>
            <p:nvPr/>
          </p:nvCxnSpPr>
          <p:spPr>
            <a:xfrm rot="5400000">
              <a:off x="3714744" y="4000504"/>
              <a:ext cx="1285884" cy="1588"/>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4929190" y="3000372"/>
              <a:ext cx="857256"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第</a:t>
              </a:r>
              <a:r>
                <a:rPr lang="en-US" altLang="zh-CN" sz="2000" smtClean="0">
                  <a:ea typeface="楷体" panose="02010609060101010101" pitchFamily="49" charset="-122"/>
                  <a:cs typeface="Times New Roman" panose="02020603050405020304" pitchFamily="18" charset="0"/>
                </a:rPr>
                <a:t>2</a:t>
              </a:r>
              <a:r>
                <a:rPr lang="zh-CN" altLang="en-US" sz="2000" smtClean="0">
                  <a:ea typeface="楷体" panose="02010609060101010101" pitchFamily="49" charset="-122"/>
                  <a:cs typeface="Times New Roman" panose="02020603050405020304" pitchFamily="18" charset="0"/>
                </a:rPr>
                <a:t>列</a:t>
              </a:r>
              <a:endParaRPr lang="zh-CN" altLang="en-US" sz="2000">
                <a:ea typeface="楷体" panose="02010609060101010101" pitchFamily="49" charset="-122"/>
                <a:cs typeface="Times New Roman" panose="02020603050405020304" pitchFamily="18" charset="0"/>
              </a:endParaRPr>
            </a:p>
          </p:txBody>
        </p:sp>
        <p:cxnSp>
          <p:nvCxnSpPr>
            <p:cNvPr id="15" name="直接连接符 14"/>
            <p:cNvCxnSpPr/>
            <p:nvPr/>
          </p:nvCxnSpPr>
          <p:spPr>
            <a:xfrm rot="5400000">
              <a:off x="4714876" y="4000504"/>
              <a:ext cx="1285884" cy="1588"/>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6429388" y="3000372"/>
              <a:ext cx="857256"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第</a:t>
              </a:r>
              <a:r>
                <a:rPr lang="en-US" altLang="zh-CN" sz="2000" smtClean="0">
                  <a:ea typeface="楷体" panose="02010609060101010101" pitchFamily="49" charset="-122"/>
                  <a:cs typeface="Times New Roman" panose="02020603050405020304" pitchFamily="18" charset="0"/>
                </a:rPr>
                <a:t>3</a:t>
              </a:r>
              <a:r>
                <a:rPr lang="zh-CN" altLang="en-US" sz="2000" smtClean="0">
                  <a:ea typeface="楷体" panose="02010609060101010101" pitchFamily="49" charset="-122"/>
                  <a:cs typeface="Times New Roman" panose="02020603050405020304" pitchFamily="18" charset="0"/>
                </a:rPr>
                <a:t>列</a:t>
              </a:r>
              <a:endParaRPr lang="zh-CN" altLang="en-US" sz="2000">
                <a:ea typeface="楷体" panose="02010609060101010101" pitchFamily="49" charset="-122"/>
                <a:cs typeface="Times New Roman" panose="02020603050405020304" pitchFamily="18" charset="0"/>
              </a:endParaRPr>
            </a:p>
          </p:txBody>
        </p:sp>
        <p:cxnSp>
          <p:nvCxnSpPr>
            <p:cNvPr id="17" name="直接连接符 16"/>
            <p:cNvCxnSpPr/>
            <p:nvPr/>
          </p:nvCxnSpPr>
          <p:spPr>
            <a:xfrm rot="5400000">
              <a:off x="6215074" y="4000504"/>
              <a:ext cx="1285884" cy="1588"/>
            </a:xfrm>
            <a:prstGeom prst="line">
              <a:avLst/>
            </a:prstGeom>
            <a:ln>
              <a:tailEnd type="none"/>
            </a:ln>
          </p:spPr>
          <p:style>
            <a:lnRef idx="1">
              <a:schemeClr val="dk1"/>
            </a:lnRef>
            <a:fillRef idx="0">
              <a:schemeClr val="dk1"/>
            </a:fillRef>
            <a:effectRef idx="0">
              <a:schemeClr val="dk1"/>
            </a:effectRef>
            <a:fontRef idx="minor">
              <a:schemeClr val="tx1"/>
            </a:fontRef>
          </p:style>
        </p:cxnSp>
      </p:grpSp>
      <p:sp>
        <p:nvSpPr>
          <p:cNvPr id="3" name="灯片编号占位符 2"/>
          <p:cNvSpPr>
            <a:spLocks noGrp="1"/>
          </p:cNvSpPr>
          <p:nvPr>
            <p:ph type="sldNum" sz="quarter" idx="12"/>
          </p:nvPr>
        </p:nvSpPr>
        <p:spPr/>
        <p:txBody>
          <a:bodyPr/>
          <a:lstStyle/>
          <a:p>
            <a:fld id="{BC067DFE-42A7-4CB5-93C4-F2F97DA7580C}" type="slidenum">
              <a:rPr lang="en-US" altLang="zh-CN" smtClean="0"/>
              <a:t>125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85720" y="214290"/>
            <a:ext cx="3214710" cy="430887"/>
          </a:xfrm>
          <a:prstGeom prst="rect">
            <a:avLst/>
          </a:prstGeom>
          <a:noFill/>
        </p:spPr>
        <p:txBody>
          <a:bodyPr wrap="square" rtlCol="0">
            <a:spAutoFit/>
          </a:bodyPr>
          <a:lstStyle/>
          <a:p>
            <a:pPr marL="457200" indent="-457200">
              <a:buBlip>
                <a:blip r:embed="rId3"/>
              </a:buBlip>
            </a:pPr>
            <a:r>
              <a:rPr kumimoji="1" lang="zh-CN" altLang="en-US" sz="2200" smtClean="0">
                <a:solidFill>
                  <a:srgbClr val="FF0000"/>
                </a:solidFill>
                <a:ea typeface="楷体" panose="02010609060101010101" pitchFamily="49" charset="-122"/>
                <a:cs typeface="Times New Roman" panose="02020603050405020304" pitchFamily="18" charset="0"/>
              </a:rPr>
              <a:t>两个表自然连接</a:t>
            </a:r>
            <a:endParaRPr lang="zh-CN" altLang="en-US" sz="2200">
              <a:solidFill>
                <a:srgbClr val="FF0000"/>
              </a:solidFill>
            </a:endParaRPr>
          </a:p>
        </p:txBody>
      </p:sp>
      <p:graphicFrame>
        <p:nvGraphicFramePr>
          <p:cNvPr id="18" name="表格 17"/>
          <p:cNvGraphicFramePr>
            <a:graphicFrameLocks noGrp="1"/>
          </p:cNvGraphicFramePr>
          <p:nvPr/>
        </p:nvGraphicFramePr>
        <p:xfrm>
          <a:off x="1500166" y="1214422"/>
          <a:ext cx="2571768" cy="1112520"/>
        </p:xfrm>
        <a:graphic>
          <a:graphicData uri="http://schemas.openxmlformats.org/drawingml/2006/table">
            <a:tbl>
              <a:tblPr firstRow="1" bandRow="1">
                <a:tableStyleId>{16D9F66E-5EB9-4882-86FB-DCBF35E3C3E4}</a:tableStyleId>
              </a:tblPr>
              <a:tblGrid>
                <a:gridCol w="815439">
                  <a:extLst>
                    <a:ext uri="{9D8B030D-6E8A-4147-A177-3AD203B41FA5}">
                      <a16:colId xmlns:a16="http://schemas.microsoft.com/office/drawing/2014/main" xmlns="" val="20000"/>
                    </a:ext>
                  </a:extLst>
                </a:gridCol>
                <a:gridCol w="783227">
                  <a:extLst>
                    <a:ext uri="{9D8B030D-6E8A-4147-A177-3AD203B41FA5}">
                      <a16:colId xmlns:a16="http://schemas.microsoft.com/office/drawing/2014/main" xmlns="" val="20001"/>
                    </a:ext>
                  </a:extLst>
                </a:gridCol>
                <a:gridCol w="973102">
                  <a:extLst>
                    <a:ext uri="{9D8B030D-6E8A-4147-A177-3AD203B41FA5}">
                      <a16:colId xmlns:a16="http://schemas.microsoft.com/office/drawing/2014/main" xmlns="" val="20002"/>
                    </a:ext>
                  </a:extLst>
                </a:gridCol>
              </a:tblGrid>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2</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2</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bl>
          </a:graphicData>
        </a:graphic>
      </p:graphicFrame>
      <p:sp>
        <p:nvSpPr>
          <p:cNvPr id="19" name="TextBox 18"/>
          <p:cNvSpPr txBox="1"/>
          <p:nvPr/>
        </p:nvSpPr>
        <p:spPr>
          <a:xfrm>
            <a:off x="2500297" y="642918"/>
            <a:ext cx="500066" cy="461665"/>
          </a:xfrm>
          <a:prstGeom prst="rect">
            <a:avLst/>
          </a:prstGeom>
          <a:noFill/>
        </p:spPr>
        <p:txBody>
          <a:bodyPr wrap="square" rtlCol="0">
            <a:spAutoFit/>
          </a:bodyPr>
          <a:lstStyle/>
          <a:p>
            <a:r>
              <a:rPr lang="en-US" altLang="zh-CN" i="1" smtClean="0"/>
              <a:t>A</a:t>
            </a:r>
            <a:endParaRPr lang="zh-CN" altLang="en-US" i="1"/>
          </a:p>
        </p:txBody>
      </p:sp>
      <p:graphicFrame>
        <p:nvGraphicFramePr>
          <p:cNvPr id="20" name="表格 19"/>
          <p:cNvGraphicFramePr>
            <a:graphicFrameLocks noGrp="1"/>
          </p:cNvGraphicFramePr>
          <p:nvPr/>
        </p:nvGraphicFramePr>
        <p:xfrm>
          <a:off x="5429256" y="1252823"/>
          <a:ext cx="1812980" cy="1112520"/>
        </p:xfrm>
        <a:graphic>
          <a:graphicData uri="http://schemas.openxmlformats.org/drawingml/2006/table">
            <a:tbl>
              <a:tblPr firstRow="1" bandRow="1">
                <a:tableStyleId>{16D9F66E-5EB9-4882-86FB-DCBF35E3C3E4}</a:tableStyleId>
              </a:tblPr>
              <a:tblGrid>
                <a:gridCol w="928694">
                  <a:extLst>
                    <a:ext uri="{9D8B030D-6E8A-4147-A177-3AD203B41FA5}">
                      <a16:colId xmlns:a16="http://schemas.microsoft.com/office/drawing/2014/main" xmlns="" val="20000"/>
                    </a:ext>
                  </a:extLst>
                </a:gridCol>
                <a:gridCol w="884286">
                  <a:extLst>
                    <a:ext uri="{9D8B030D-6E8A-4147-A177-3AD203B41FA5}">
                      <a16:colId xmlns:a16="http://schemas.microsoft.com/office/drawing/2014/main" xmlns="" val="20001"/>
                    </a:ext>
                  </a:extLst>
                </a:gridCol>
              </a:tblGrid>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5</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6</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4</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bl>
          </a:graphicData>
        </a:graphic>
      </p:graphicFrame>
      <p:sp>
        <p:nvSpPr>
          <p:cNvPr id="21" name="TextBox 20"/>
          <p:cNvSpPr txBox="1"/>
          <p:nvPr/>
        </p:nvSpPr>
        <p:spPr>
          <a:xfrm>
            <a:off x="5902292" y="681319"/>
            <a:ext cx="500066" cy="461665"/>
          </a:xfrm>
          <a:prstGeom prst="rect">
            <a:avLst/>
          </a:prstGeom>
          <a:noFill/>
        </p:spPr>
        <p:txBody>
          <a:bodyPr wrap="square" rtlCol="0">
            <a:spAutoFit/>
          </a:bodyPr>
          <a:lstStyle/>
          <a:p>
            <a:r>
              <a:rPr lang="en-US" altLang="zh-CN" i="1" smtClean="0"/>
              <a:t>B</a:t>
            </a:r>
            <a:endParaRPr lang="zh-CN" altLang="en-US" i="1"/>
          </a:p>
        </p:txBody>
      </p:sp>
      <p:grpSp>
        <p:nvGrpSpPr>
          <p:cNvPr id="30" name="组合 29"/>
          <p:cNvGrpSpPr/>
          <p:nvPr/>
        </p:nvGrpSpPr>
        <p:grpSpPr>
          <a:xfrm>
            <a:off x="4573587" y="1495415"/>
            <a:ext cx="355603" cy="576263"/>
            <a:chOff x="4714876" y="1957080"/>
            <a:chExt cx="355603" cy="576263"/>
          </a:xfrm>
        </p:grpSpPr>
        <p:pic>
          <p:nvPicPr>
            <p:cNvPr id="22" name="Picture 4" descr="符1"/>
            <p:cNvPicPr>
              <a:picLocks noChangeAspect="1" noChangeArrowheads="1"/>
            </p:cNvPicPr>
            <p:nvPr/>
          </p:nvPicPr>
          <p:blipFill>
            <a:blip r:embed="rId4" cstate="print"/>
            <a:srcRect/>
            <a:stretch>
              <a:fillRect/>
            </a:stretch>
          </p:blipFill>
          <p:spPr bwMode="auto">
            <a:xfrm>
              <a:off x="4714876" y="1957080"/>
              <a:ext cx="331788" cy="331787"/>
            </a:xfrm>
            <a:prstGeom prst="rect">
              <a:avLst/>
            </a:prstGeom>
            <a:noFill/>
          </p:spPr>
        </p:pic>
        <p:sp>
          <p:nvSpPr>
            <p:cNvPr id="23" name="Text Box 5"/>
            <p:cNvSpPr txBox="1">
              <a:spLocks noChangeArrowheads="1"/>
            </p:cNvSpPr>
            <p:nvPr/>
          </p:nvSpPr>
          <p:spPr bwMode="auto">
            <a:xfrm>
              <a:off x="4714876" y="2385705"/>
              <a:ext cx="355603" cy="147638"/>
            </a:xfrm>
            <a:prstGeom prst="rect">
              <a:avLst/>
            </a:prstGeom>
            <a:noFill/>
            <a:ln w="9525">
              <a:noFill/>
              <a:miter lim="800000"/>
            </a:ln>
          </p:spPr>
          <p:txBody>
            <a:bodyPr lIns="0" tIns="0" rIns="0" bIns="0"/>
            <a:lstStyle/>
            <a:p>
              <a:pPr algn="ctr" eaLnBrk="0" hangingPunct="0">
                <a:lnSpc>
                  <a:spcPct val="72000"/>
                </a:lnSpc>
              </a:pPr>
              <a:r>
                <a:rPr lang="en-US" altLang="zh-CN" sz="1400" smtClean="0">
                  <a:solidFill>
                    <a:srgbClr val="FF00FF"/>
                  </a:solidFill>
                  <a:ea typeface="宋体" panose="02010600030101010101" pitchFamily="2" charset="-122"/>
                </a:rPr>
                <a:t>3=1</a:t>
              </a:r>
              <a:endParaRPr lang="en-US" altLang="zh-CN" sz="1400">
                <a:solidFill>
                  <a:srgbClr val="FF00FF"/>
                </a:solidFill>
                <a:ea typeface="宋体" panose="02010600030101010101" pitchFamily="2" charset="-122"/>
              </a:endParaRPr>
            </a:p>
          </p:txBody>
        </p:sp>
      </p:grpSp>
      <p:graphicFrame>
        <p:nvGraphicFramePr>
          <p:cNvPr id="39" name="表格 38"/>
          <p:cNvGraphicFramePr>
            <a:graphicFrameLocks noGrp="1"/>
          </p:cNvGraphicFramePr>
          <p:nvPr/>
        </p:nvGraphicFramePr>
        <p:xfrm>
          <a:off x="2428861" y="3357562"/>
          <a:ext cx="3429025" cy="370840"/>
        </p:xfrm>
        <a:graphic>
          <a:graphicData uri="http://schemas.openxmlformats.org/drawingml/2006/table">
            <a:tbl>
              <a:tblPr firstRow="1" bandRow="1">
                <a:tableStyleId>{16D9F66E-5EB9-4882-86FB-DCBF35E3C3E4}</a:tableStyleId>
              </a:tblPr>
              <a:tblGrid>
                <a:gridCol w="714379">
                  <a:extLst>
                    <a:ext uri="{9D8B030D-6E8A-4147-A177-3AD203B41FA5}">
                      <a16:colId xmlns:a16="http://schemas.microsoft.com/office/drawing/2014/main" xmlns="" val="20000"/>
                    </a:ext>
                  </a:extLst>
                </a:gridCol>
                <a:gridCol w="714382">
                  <a:extLst>
                    <a:ext uri="{9D8B030D-6E8A-4147-A177-3AD203B41FA5}">
                      <a16:colId xmlns:a16="http://schemas.microsoft.com/office/drawing/2014/main" xmlns="" val="20001"/>
                    </a:ext>
                  </a:extLst>
                </a:gridCol>
                <a:gridCol w="714378">
                  <a:extLst>
                    <a:ext uri="{9D8B030D-6E8A-4147-A177-3AD203B41FA5}">
                      <a16:colId xmlns:a16="http://schemas.microsoft.com/office/drawing/2014/main" xmlns="" val="20002"/>
                    </a:ext>
                  </a:extLst>
                </a:gridCol>
                <a:gridCol w="642942">
                  <a:extLst>
                    <a:ext uri="{9D8B030D-6E8A-4147-A177-3AD203B41FA5}">
                      <a16:colId xmlns:a16="http://schemas.microsoft.com/office/drawing/2014/main" xmlns="" val="20003"/>
                    </a:ext>
                  </a:extLst>
                </a:gridCol>
                <a:gridCol w="642944">
                  <a:extLst>
                    <a:ext uri="{9D8B030D-6E8A-4147-A177-3AD203B41FA5}">
                      <a16:colId xmlns:a16="http://schemas.microsoft.com/office/drawing/2014/main" xmlns="" val="20004"/>
                    </a:ext>
                  </a:extLst>
                </a:gridCol>
              </a:tblGrid>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2</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5</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bl>
          </a:graphicData>
        </a:graphic>
      </p:graphicFrame>
      <p:graphicFrame>
        <p:nvGraphicFramePr>
          <p:cNvPr id="40" name="表格 39"/>
          <p:cNvGraphicFramePr>
            <a:graphicFrameLocks noGrp="1"/>
          </p:cNvGraphicFramePr>
          <p:nvPr/>
        </p:nvGraphicFramePr>
        <p:xfrm>
          <a:off x="2428860" y="3786190"/>
          <a:ext cx="3429025" cy="370840"/>
        </p:xfrm>
        <a:graphic>
          <a:graphicData uri="http://schemas.openxmlformats.org/drawingml/2006/table">
            <a:tbl>
              <a:tblPr firstRow="1" bandRow="1">
                <a:tableStyleId>{16D9F66E-5EB9-4882-86FB-DCBF35E3C3E4}</a:tableStyleId>
              </a:tblPr>
              <a:tblGrid>
                <a:gridCol w="714379">
                  <a:extLst>
                    <a:ext uri="{9D8B030D-6E8A-4147-A177-3AD203B41FA5}">
                      <a16:colId xmlns:a16="http://schemas.microsoft.com/office/drawing/2014/main" xmlns="" val="20000"/>
                    </a:ext>
                  </a:extLst>
                </a:gridCol>
                <a:gridCol w="714382">
                  <a:extLst>
                    <a:ext uri="{9D8B030D-6E8A-4147-A177-3AD203B41FA5}">
                      <a16:colId xmlns:a16="http://schemas.microsoft.com/office/drawing/2014/main" xmlns="" val="20001"/>
                    </a:ext>
                  </a:extLst>
                </a:gridCol>
                <a:gridCol w="714378">
                  <a:extLst>
                    <a:ext uri="{9D8B030D-6E8A-4147-A177-3AD203B41FA5}">
                      <a16:colId xmlns:a16="http://schemas.microsoft.com/office/drawing/2014/main" xmlns="" val="20002"/>
                    </a:ext>
                  </a:extLst>
                </a:gridCol>
                <a:gridCol w="642942">
                  <a:extLst>
                    <a:ext uri="{9D8B030D-6E8A-4147-A177-3AD203B41FA5}">
                      <a16:colId xmlns:a16="http://schemas.microsoft.com/office/drawing/2014/main" xmlns="" val="20003"/>
                    </a:ext>
                  </a:extLst>
                </a:gridCol>
                <a:gridCol w="642944">
                  <a:extLst>
                    <a:ext uri="{9D8B030D-6E8A-4147-A177-3AD203B41FA5}">
                      <a16:colId xmlns:a16="http://schemas.microsoft.com/office/drawing/2014/main" xmlns="" val="20004"/>
                    </a:ext>
                  </a:extLst>
                </a:gridCol>
              </a:tblGrid>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2</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4</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bl>
          </a:graphicData>
        </a:graphic>
      </p:graphicFrame>
      <p:graphicFrame>
        <p:nvGraphicFramePr>
          <p:cNvPr id="41" name="表格 40"/>
          <p:cNvGraphicFramePr>
            <a:graphicFrameLocks noGrp="1"/>
          </p:cNvGraphicFramePr>
          <p:nvPr/>
        </p:nvGraphicFramePr>
        <p:xfrm>
          <a:off x="2428861" y="4214818"/>
          <a:ext cx="3429025" cy="370840"/>
        </p:xfrm>
        <a:graphic>
          <a:graphicData uri="http://schemas.openxmlformats.org/drawingml/2006/table">
            <a:tbl>
              <a:tblPr firstRow="1" bandRow="1">
                <a:tableStyleId>{16D9F66E-5EB9-4882-86FB-DCBF35E3C3E4}</a:tableStyleId>
              </a:tblPr>
              <a:tblGrid>
                <a:gridCol w="714379">
                  <a:extLst>
                    <a:ext uri="{9D8B030D-6E8A-4147-A177-3AD203B41FA5}">
                      <a16:colId xmlns:a16="http://schemas.microsoft.com/office/drawing/2014/main" xmlns="" val="20000"/>
                    </a:ext>
                  </a:extLst>
                </a:gridCol>
                <a:gridCol w="714382">
                  <a:extLst>
                    <a:ext uri="{9D8B030D-6E8A-4147-A177-3AD203B41FA5}">
                      <a16:colId xmlns:a16="http://schemas.microsoft.com/office/drawing/2014/main" xmlns="" val="20001"/>
                    </a:ext>
                  </a:extLst>
                </a:gridCol>
                <a:gridCol w="714378">
                  <a:extLst>
                    <a:ext uri="{9D8B030D-6E8A-4147-A177-3AD203B41FA5}">
                      <a16:colId xmlns:a16="http://schemas.microsoft.com/office/drawing/2014/main" xmlns="" val="20002"/>
                    </a:ext>
                  </a:extLst>
                </a:gridCol>
                <a:gridCol w="642942">
                  <a:extLst>
                    <a:ext uri="{9D8B030D-6E8A-4147-A177-3AD203B41FA5}">
                      <a16:colId xmlns:a16="http://schemas.microsoft.com/office/drawing/2014/main" xmlns="" val="20003"/>
                    </a:ext>
                  </a:extLst>
                </a:gridCol>
                <a:gridCol w="642944">
                  <a:extLst>
                    <a:ext uri="{9D8B030D-6E8A-4147-A177-3AD203B41FA5}">
                      <a16:colId xmlns:a16="http://schemas.microsoft.com/office/drawing/2014/main" xmlns="" val="20004"/>
                    </a:ext>
                  </a:extLst>
                </a:gridCol>
              </a:tblGrid>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2</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5</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bl>
          </a:graphicData>
        </a:graphic>
      </p:graphicFrame>
      <p:graphicFrame>
        <p:nvGraphicFramePr>
          <p:cNvPr id="42" name="表格 41"/>
          <p:cNvGraphicFramePr>
            <a:graphicFrameLocks noGrp="1"/>
          </p:cNvGraphicFramePr>
          <p:nvPr/>
        </p:nvGraphicFramePr>
        <p:xfrm>
          <a:off x="2428861" y="4643446"/>
          <a:ext cx="3429025" cy="370840"/>
        </p:xfrm>
        <a:graphic>
          <a:graphicData uri="http://schemas.openxmlformats.org/drawingml/2006/table">
            <a:tbl>
              <a:tblPr firstRow="1" bandRow="1">
                <a:tableStyleId>{16D9F66E-5EB9-4882-86FB-DCBF35E3C3E4}</a:tableStyleId>
              </a:tblPr>
              <a:tblGrid>
                <a:gridCol w="714379">
                  <a:extLst>
                    <a:ext uri="{9D8B030D-6E8A-4147-A177-3AD203B41FA5}">
                      <a16:colId xmlns:a16="http://schemas.microsoft.com/office/drawing/2014/main" xmlns="" val="20000"/>
                    </a:ext>
                  </a:extLst>
                </a:gridCol>
                <a:gridCol w="714382">
                  <a:extLst>
                    <a:ext uri="{9D8B030D-6E8A-4147-A177-3AD203B41FA5}">
                      <a16:colId xmlns:a16="http://schemas.microsoft.com/office/drawing/2014/main" xmlns="" val="20001"/>
                    </a:ext>
                  </a:extLst>
                </a:gridCol>
                <a:gridCol w="714378">
                  <a:extLst>
                    <a:ext uri="{9D8B030D-6E8A-4147-A177-3AD203B41FA5}">
                      <a16:colId xmlns:a16="http://schemas.microsoft.com/office/drawing/2014/main" xmlns="" val="20002"/>
                    </a:ext>
                  </a:extLst>
                </a:gridCol>
                <a:gridCol w="642942">
                  <a:extLst>
                    <a:ext uri="{9D8B030D-6E8A-4147-A177-3AD203B41FA5}">
                      <a16:colId xmlns:a16="http://schemas.microsoft.com/office/drawing/2014/main" xmlns="" val="20003"/>
                    </a:ext>
                  </a:extLst>
                </a:gridCol>
                <a:gridCol w="642944">
                  <a:extLst>
                    <a:ext uri="{9D8B030D-6E8A-4147-A177-3AD203B41FA5}">
                      <a16:colId xmlns:a16="http://schemas.microsoft.com/office/drawing/2014/main" xmlns="" val="20004"/>
                    </a:ext>
                  </a:extLst>
                </a:gridCol>
              </a:tblGrid>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2</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4</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bl>
          </a:graphicData>
        </a:graphic>
      </p:graphicFrame>
      <p:graphicFrame>
        <p:nvGraphicFramePr>
          <p:cNvPr id="43" name="表格 42"/>
          <p:cNvGraphicFramePr>
            <a:graphicFrameLocks noGrp="1"/>
          </p:cNvGraphicFramePr>
          <p:nvPr/>
        </p:nvGraphicFramePr>
        <p:xfrm>
          <a:off x="2428862" y="5072074"/>
          <a:ext cx="3429025" cy="370840"/>
        </p:xfrm>
        <a:graphic>
          <a:graphicData uri="http://schemas.openxmlformats.org/drawingml/2006/table">
            <a:tbl>
              <a:tblPr firstRow="1" bandRow="1">
                <a:tableStyleId>{16D9F66E-5EB9-4882-86FB-DCBF35E3C3E4}</a:tableStyleId>
              </a:tblPr>
              <a:tblGrid>
                <a:gridCol w="714379">
                  <a:extLst>
                    <a:ext uri="{9D8B030D-6E8A-4147-A177-3AD203B41FA5}">
                      <a16:colId xmlns:a16="http://schemas.microsoft.com/office/drawing/2014/main" xmlns="" val="20000"/>
                    </a:ext>
                  </a:extLst>
                </a:gridCol>
                <a:gridCol w="714382">
                  <a:extLst>
                    <a:ext uri="{9D8B030D-6E8A-4147-A177-3AD203B41FA5}">
                      <a16:colId xmlns:a16="http://schemas.microsoft.com/office/drawing/2014/main" xmlns="" val="20001"/>
                    </a:ext>
                  </a:extLst>
                </a:gridCol>
                <a:gridCol w="714378">
                  <a:extLst>
                    <a:ext uri="{9D8B030D-6E8A-4147-A177-3AD203B41FA5}">
                      <a16:colId xmlns:a16="http://schemas.microsoft.com/office/drawing/2014/main" xmlns="" val="20002"/>
                    </a:ext>
                  </a:extLst>
                </a:gridCol>
                <a:gridCol w="642942">
                  <a:extLst>
                    <a:ext uri="{9D8B030D-6E8A-4147-A177-3AD203B41FA5}">
                      <a16:colId xmlns:a16="http://schemas.microsoft.com/office/drawing/2014/main" xmlns="" val="20003"/>
                    </a:ext>
                  </a:extLst>
                </a:gridCol>
                <a:gridCol w="642944">
                  <a:extLst>
                    <a:ext uri="{9D8B030D-6E8A-4147-A177-3AD203B41FA5}">
                      <a16:colId xmlns:a16="http://schemas.microsoft.com/office/drawing/2014/main" xmlns="" val="20004"/>
                    </a:ext>
                  </a:extLst>
                </a:gridCol>
              </a:tblGrid>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6</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bl>
          </a:graphicData>
        </a:graphic>
      </p:graphicFrame>
      <p:graphicFrame>
        <p:nvGraphicFramePr>
          <p:cNvPr id="45" name="表格 44"/>
          <p:cNvGraphicFramePr>
            <a:graphicFrameLocks noGrp="1"/>
          </p:cNvGraphicFramePr>
          <p:nvPr/>
        </p:nvGraphicFramePr>
        <p:xfrm>
          <a:off x="3098832" y="1219485"/>
          <a:ext cx="973102" cy="370840"/>
        </p:xfrm>
        <a:graphic>
          <a:graphicData uri="http://schemas.openxmlformats.org/drawingml/2006/table">
            <a:tbl>
              <a:tblPr firstRow="1" bandRow="1">
                <a:tableStyleId>{16D9F66E-5EB9-4882-86FB-DCBF35E3C3E4}</a:tableStyleId>
              </a:tblPr>
              <a:tblGrid>
                <a:gridCol w="973102">
                  <a:extLst>
                    <a:ext uri="{9D8B030D-6E8A-4147-A177-3AD203B41FA5}">
                      <a16:colId xmlns:a16="http://schemas.microsoft.com/office/drawing/2014/main" xmlns="" val="20000"/>
                    </a:ext>
                  </a:extLst>
                </a:gridCol>
              </a:tblGrid>
              <a:tr h="370840">
                <a:tc>
                  <a:txBody>
                    <a:bodyPr/>
                    <a:lstStyle/>
                    <a:p>
                      <a:pPr algn="ctr"/>
                      <a:r>
                        <a:rPr lang="en-US" altLang="zh-CN" b="1" smtClean="0">
                          <a:solidFill>
                            <a:srgbClr val="FF0000"/>
                          </a:solidFill>
                          <a:latin typeface="Times New Roman" panose="02020603050405020304" pitchFamily="18" charset="0"/>
                          <a:cs typeface="Times New Roman" panose="02020603050405020304" pitchFamily="18" charset="0"/>
                        </a:rPr>
                        <a:t>3</a:t>
                      </a:r>
                      <a:endParaRPr lang="zh-CN" altLang="en-US" b="1">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bl>
          </a:graphicData>
        </a:graphic>
      </p:graphicFrame>
      <p:graphicFrame>
        <p:nvGraphicFramePr>
          <p:cNvPr id="46" name="表格 45"/>
          <p:cNvGraphicFramePr>
            <a:graphicFrameLocks noGrp="1"/>
          </p:cNvGraphicFramePr>
          <p:nvPr/>
        </p:nvGraphicFramePr>
        <p:xfrm>
          <a:off x="3098832" y="1583663"/>
          <a:ext cx="973102" cy="370840"/>
        </p:xfrm>
        <a:graphic>
          <a:graphicData uri="http://schemas.openxmlformats.org/drawingml/2006/table">
            <a:tbl>
              <a:tblPr firstRow="1" bandRow="1">
                <a:tableStyleId>{16D9F66E-5EB9-4882-86FB-DCBF35E3C3E4}</a:tableStyleId>
              </a:tblPr>
              <a:tblGrid>
                <a:gridCol w="973102">
                  <a:extLst>
                    <a:ext uri="{9D8B030D-6E8A-4147-A177-3AD203B41FA5}">
                      <a16:colId xmlns:a16="http://schemas.microsoft.com/office/drawing/2014/main" xmlns="" val="20000"/>
                    </a:ext>
                  </a:extLst>
                </a:gridCol>
              </a:tblGrid>
              <a:tr h="370840">
                <a:tc>
                  <a:txBody>
                    <a:bodyPr/>
                    <a:lstStyle/>
                    <a:p>
                      <a:pPr algn="ctr"/>
                      <a:r>
                        <a:rPr lang="en-US" altLang="zh-CN" b="1" smtClean="0">
                          <a:solidFill>
                            <a:srgbClr val="FF0000"/>
                          </a:solidFill>
                          <a:latin typeface="Times New Roman" panose="02020603050405020304" pitchFamily="18" charset="0"/>
                          <a:cs typeface="Times New Roman" panose="02020603050405020304" pitchFamily="18" charset="0"/>
                        </a:rPr>
                        <a:t>3</a:t>
                      </a:r>
                      <a:endParaRPr lang="zh-CN" altLang="en-US" b="1">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bl>
          </a:graphicData>
        </a:graphic>
      </p:graphicFrame>
      <p:graphicFrame>
        <p:nvGraphicFramePr>
          <p:cNvPr id="47" name="表格 46"/>
          <p:cNvGraphicFramePr>
            <a:graphicFrameLocks noGrp="1"/>
          </p:cNvGraphicFramePr>
          <p:nvPr/>
        </p:nvGraphicFramePr>
        <p:xfrm>
          <a:off x="3097202" y="1954503"/>
          <a:ext cx="973102" cy="370840"/>
        </p:xfrm>
        <a:graphic>
          <a:graphicData uri="http://schemas.openxmlformats.org/drawingml/2006/table">
            <a:tbl>
              <a:tblPr firstRow="1" bandRow="1">
                <a:tableStyleId>{16D9F66E-5EB9-4882-86FB-DCBF35E3C3E4}</a:tableStyleId>
              </a:tblPr>
              <a:tblGrid>
                <a:gridCol w="973102">
                  <a:extLst>
                    <a:ext uri="{9D8B030D-6E8A-4147-A177-3AD203B41FA5}">
                      <a16:colId xmlns:a16="http://schemas.microsoft.com/office/drawing/2014/main" xmlns="" val="20000"/>
                    </a:ext>
                  </a:extLst>
                </a:gridCol>
              </a:tblGrid>
              <a:tr h="370840">
                <a:tc>
                  <a:txBody>
                    <a:bodyPr/>
                    <a:lstStyle/>
                    <a:p>
                      <a:pPr algn="ctr"/>
                      <a:r>
                        <a:rPr lang="en-US" altLang="zh-CN" b="1" smtClean="0">
                          <a:solidFill>
                            <a:srgbClr val="FF0000"/>
                          </a:solidFill>
                          <a:latin typeface="Times New Roman" panose="02020603050405020304" pitchFamily="18" charset="0"/>
                          <a:cs typeface="Times New Roman" panose="02020603050405020304" pitchFamily="18" charset="0"/>
                        </a:rPr>
                        <a:t>1</a:t>
                      </a:r>
                      <a:endParaRPr lang="zh-CN" altLang="en-US" b="1">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bl>
          </a:graphicData>
        </a:graphic>
      </p:graphicFrame>
      <p:graphicFrame>
        <p:nvGraphicFramePr>
          <p:cNvPr id="48" name="表格 47"/>
          <p:cNvGraphicFramePr>
            <a:graphicFrameLocks noGrp="1"/>
          </p:cNvGraphicFramePr>
          <p:nvPr/>
        </p:nvGraphicFramePr>
        <p:xfrm>
          <a:off x="5430886" y="1252823"/>
          <a:ext cx="973102" cy="370840"/>
        </p:xfrm>
        <a:graphic>
          <a:graphicData uri="http://schemas.openxmlformats.org/drawingml/2006/table">
            <a:tbl>
              <a:tblPr firstRow="1" bandRow="1">
                <a:tableStyleId>{16D9F66E-5EB9-4882-86FB-DCBF35E3C3E4}</a:tableStyleId>
              </a:tblPr>
              <a:tblGrid>
                <a:gridCol w="973102">
                  <a:extLst>
                    <a:ext uri="{9D8B030D-6E8A-4147-A177-3AD203B41FA5}">
                      <a16:colId xmlns:a16="http://schemas.microsoft.com/office/drawing/2014/main" xmlns="" val="20000"/>
                    </a:ext>
                  </a:extLst>
                </a:gridCol>
              </a:tblGrid>
              <a:tr h="370840">
                <a:tc>
                  <a:txBody>
                    <a:bodyPr/>
                    <a:lstStyle/>
                    <a:p>
                      <a:pPr algn="ctr"/>
                      <a:r>
                        <a:rPr lang="en-US" altLang="zh-CN" b="1" smtClean="0">
                          <a:solidFill>
                            <a:srgbClr val="FF0000"/>
                          </a:solidFill>
                          <a:latin typeface="Times New Roman" panose="02020603050405020304" pitchFamily="18" charset="0"/>
                          <a:cs typeface="Times New Roman" panose="02020603050405020304" pitchFamily="18" charset="0"/>
                        </a:rPr>
                        <a:t>3</a:t>
                      </a:r>
                      <a:endParaRPr lang="zh-CN" altLang="en-US" b="1">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bl>
          </a:graphicData>
        </a:graphic>
      </p:graphicFrame>
      <p:graphicFrame>
        <p:nvGraphicFramePr>
          <p:cNvPr id="49" name="表格 48"/>
          <p:cNvGraphicFramePr>
            <a:graphicFrameLocks noGrp="1"/>
          </p:cNvGraphicFramePr>
          <p:nvPr/>
        </p:nvGraphicFramePr>
        <p:xfrm>
          <a:off x="5429256" y="1987841"/>
          <a:ext cx="973102" cy="370840"/>
        </p:xfrm>
        <a:graphic>
          <a:graphicData uri="http://schemas.openxmlformats.org/drawingml/2006/table">
            <a:tbl>
              <a:tblPr firstRow="1" bandRow="1">
                <a:tableStyleId>{16D9F66E-5EB9-4882-86FB-DCBF35E3C3E4}</a:tableStyleId>
              </a:tblPr>
              <a:tblGrid>
                <a:gridCol w="973102">
                  <a:extLst>
                    <a:ext uri="{9D8B030D-6E8A-4147-A177-3AD203B41FA5}">
                      <a16:colId xmlns:a16="http://schemas.microsoft.com/office/drawing/2014/main" xmlns="" val="20000"/>
                    </a:ext>
                  </a:extLst>
                </a:gridCol>
              </a:tblGrid>
              <a:tr h="370840">
                <a:tc>
                  <a:txBody>
                    <a:bodyPr/>
                    <a:lstStyle/>
                    <a:p>
                      <a:pPr algn="ctr"/>
                      <a:r>
                        <a:rPr lang="en-US" altLang="zh-CN" b="1" smtClean="0">
                          <a:solidFill>
                            <a:srgbClr val="FF0000"/>
                          </a:solidFill>
                          <a:latin typeface="Times New Roman" panose="02020603050405020304" pitchFamily="18" charset="0"/>
                          <a:cs typeface="Times New Roman" panose="02020603050405020304" pitchFamily="18" charset="0"/>
                        </a:rPr>
                        <a:t>3</a:t>
                      </a:r>
                      <a:endParaRPr lang="zh-CN" altLang="en-US" b="1">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bl>
          </a:graphicData>
        </a:graphic>
      </p:graphicFrame>
      <p:graphicFrame>
        <p:nvGraphicFramePr>
          <p:cNvPr id="50" name="表格 49"/>
          <p:cNvGraphicFramePr>
            <a:graphicFrameLocks noGrp="1"/>
          </p:cNvGraphicFramePr>
          <p:nvPr/>
        </p:nvGraphicFramePr>
        <p:xfrm>
          <a:off x="5429256" y="1610013"/>
          <a:ext cx="973102" cy="370840"/>
        </p:xfrm>
        <a:graphic>
          <a:graphicData uri="http://schemas.openxmlformats.org/drawingml/2006/table">
            <a:tbl>
              <a:tblPr firstRow="1" bandRow="1">
                <a:tableStyleId>{16D9F66E-5EB9-4882-86FB-DCBF35E3C3E4}</a:tableStyleId>
              </a:tblPr>
              <a:tblGrid>
                <a:gridCol w="973102">
                  <a:extLst>
                    <a:ext uri="{9D8B030D-6E8A-4147-A177-3AD203B41FA5}">
                      <a16:colId xmlns:a16="http://schemas.microsoft.com/office/drawing/2014/main" xmlns="" val="20000"/>
                    </a:ext>
                  </a:extLst>
                </a:gridCol>
              </a:tblGrid>
              <a:tr h="370840">
                <a:tc>
                  <a:txBody>
                    <a:bodyPr/>
                    <a:lstStyle/>
                    <a:p>
                      <a:pPr algn="ctr"/>
                      <a:r>
                        <a:rPr lang="en-US" altLang="zh-CN" b="1" smtClean="0">
                          <a:solidFill>
                            <a:srgbClr val="FF0000"/>
                          </a:solidFill>
                          <a:latin typeface="Times New Roman" panose="02020603050405020304" pitchFamily="18" charset="0"/>
                          <a:cs typeface="Times New Roman" panose="02020603050405020304" pitchFamily="18" charset="0"/>
                        </a:rPr>
                        <a:t>1</a:t>
                      </a:r>
                      <a:endParaRPr lang="zh-CN" altLang="en-US" b="1">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bl>
          </a:graphicData>
        </a:graphic>
      </p:graphicFrame>
      <p:grpSp>
        <p:nvGrpSpPr>
          <p:cNvPr id="57" name="组合 56"/>
          <p:cNvGrpSpPr/>
          <p:nvPr/>
        </p:nvGrpSpPr>
        <p:grpSpPr>
          <a:xfrm>
            <a:off x="1714480" y="2500306"/>
            <a:ext cx="4284693" cy="1285884"/>
            <a:chOff x="1714480" y="2500306"/>
            <a:chExt cx="4284693" cy="1285884"/>
          </a:xfrm>
        </p:grpSpPr>
        <p:sp>
          <p:nvSpPr>
            <p:cNvPr id="44" name="TextBox 43"/>
            <p:cNvSpPr txBox="1"/>
            <p:nvPr/>
          </p:nvSpPr>
          <p:spPr>
            <a:xfrm>
              <a:off x="1714480" y="3324525"/>
              <a:ext cx="500066" cy="461665"/>
            </a:xfrm>
            <a:prstGeom prst="rect">
              <a:avLst/>
            </a:prstGeom>
            <a:noFill/>
          </p:spPr>
          <p:txBody>
            <a:bodyPr wrap="square" rtlCol="0">
              <a:spAutoFit/>
            </a:bodyPr>
            <a:lstStyle/>
            <a:p>
              <a:r>
                <a:rPr lang="en-US" altLang="zh-CN" i="1" smtClean="0"/>
                <a:t>C</a:t>
              </a:r>
              <a:endParaRPr lang="zh-CN" altLang="en-US" i="1"/>
            </a:p>
          </p:txBody>
        </p:sp>
        <p:sp>
          <p:nvSpPr>
            <p:cNvPr id="37" name="下箭头 36"/>
            <p:cNvSpPr/>
            <p:nvPr/>
          </p:nvSpPr>
          <p:spPr>
            <a:xfrm>
              <a:off x="4000496" y="2500306"/>
              <a:ext cx="214314" cy="71438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1" name="TextBox 50"/>
            <p:cNvSpPr txBox="1"/>
            <p:nvPr/>
          </p:nvSpPr>
          <p:spPr>
            <a:xfrm>
              <a:off x="4214810" y="2571744"/>
              <a:ext cx="785818" cy="461665"/>
            </a:xfrm>
            <a:prstGeom prst="rect">
              <a:avLst/>
            </a:prstGeom>
            <a:noFill/>
          </p:spPr>
          <p:txBody>
            <a:bodyPr wrap="square" rtlCol="0">
              <a:spAutoFit/>
            </a:bodyPr>
            <a:lstStyle/>
            <a:p>
              <a:r>
                <a:rPr lang="en-US" altLang="zh-CN" i="1" smtClean="0"/>
                <a:t>C</a:t>
              </a:r>
              <a:r>
                <a:rPr lang="en-US" altLang="zh-CN" smtClean="0"/>
                <a:t>=</a:t>
              </a:r>
              <a:r>
                <a:rPr lang="en-US" altLang="zh-CN" i="1" smtClean="0"/>
                <a:t>A</a:t>
              </a:r>
              <a:endParaRPr lang="zh-CN" altLang="en-US" i="1"/>
            </a:p>
          </p:txBody>
        </p:sp>
        <p:grpSp>
          <p:nvGrpSpPr>
            <p:cNvPr id="52" name="组合 51"/>
            <p:cNvGrpSpPr/>
            <p:nvPr/>
          </p:nvGrpSpPr>
          <p:grpSpPr>
            <a:xfrm>
              <a:off x="5073653" y="2638423"/>
              <a:ext cx="355603" cy="576263"/>
              <a:chOff x="4714876" y="1957080"/>
              <a:chExt cx="355603" cy="576263"/>
            </a:xfrm>
          </p:grpSpPr>
          <p:pic>
            <p:nvPicPr>
              <p:cNvPr id="53" name="Picture 4" descr="符1"/>
              <p:cNvPicPr>
                <a:picLocks noChangeAspect="1" noChangeArrowheads="1"/>
              </p:cNvPicPr>
              <p:nvPr/>
            </p:nvPicPr>
            <p:blipFill>
              <a:blip r:embed="rId4" cstate="print"/>
              <a:srcRect/>
              <a:stretch>
                <a:fillRect/>
              </a:stretch>
            </p:blipFill>
            <p:spPr bwMode="auto">
              <a:xfrm>
                <a:off x="4714876" y="1957080"/>
                <a:ext cx="331788" cy="331787"/>
              </a:xfrm>
              <a:prstGeom prst="rect">
                <a:avLst/>
              </a:prstGeom>
              <a:noFill/>
            </p:spPr>
          </p:pic>
          <p:sp>
            <p:nvSpPr>
              <p:cNvPr id="54" name="Text Box 5"/>
              <p:cNvSpPr txBox="1">
                <a:spLocks noChangeArrowheads="1"/>
              </p:cNvSpPr>
              <p:nvPr/>
            </p:nvSpPr>
            <p:spPr bwMode="auto">
              <a:xfrm>
                <a:off x="4714876" y="2385705"/>
                <a:ext cx="355603" cy="147638"/>
              </a:xfrm>
              <a:prstGeom prst="rect">
                <a:avLst/>
              </a:prstGeom>
              <a:noFill/>
              <a:ln w="9525">
                <a:noFill/>
                <a:miter lim="800000"/>
              </a:ln>
            </p:spPr>
            <p:txBody>
              <a:bodyPr lIns="0" tIns="0" rIns="0" bIns="0"/>
              <a:lstStyle/>
              <a:p>
                <a:pPr algn="ctr" eaLnBrk="0" hangingPunct="0">
                  <a:lnSpc>
                    <a:spcPct val="72000"/>
                  </a:lnSpc>
                </a:pPr>
                <a:r>
                  <a:rPr lang="en-US" altLang="zh-CN" sz="1400" smtClean="0">
                    <a:solidFill>
                      <a:srgbClr val="FF00FF"/>
                    </a:solidFill>
                    <a:ea typeface="宋体" panose="02010600030101010101" pitchFamily="2" charset="-122"/>
                  </a:rPr>
                  <a:t>3=1</a:t>
                </a:r>
                <a:endParaRPr lang="en-US" altLang="zh-CN" sz="1400">
                  <a:solidFill>
                    <a:srgbClr val="FF00FF"/>
                  </a:solidFill>
                  <a:ea typeface="宋体" panose="02010600030101010101" pitchFamily="2" charset="-122"/>
                </a:endParaRPr>
              </a:p>
            </p:txBody>
          </p:sp>
        </p:grpSp>
        <p:sp>
          <p:nvSpPr>
            <p:cNvPr id="56" name="TextBox 55"/>
            <p:cNvSpPr txBox="1"/>
            <p:nvPr/>
          </p:nvSpPr>
          <p:spPr>
            <a:xfrm>
              <a:off x="5499107" y="2571744"/>
              <a:ext cx="500066" cy="461665"/>
            </a:xfrm>
            <a:prstGeom prst="rect">
              <a:avLst/>
            </a:prstGeom>
            <a:noFill/>
          </p:spPr>
          <p:txBody>
            <a:bodyPr wrap="square" rtlCol="0">
              <a:spAutoFit/>
            </a:bodyPr>
            <a:lstStyle/>
            <a:p>
              <a:r>
                <a:rPr lang="en-US" altLang="zh-CN" i="1" smtClean="0"/>
                <a:t>B</a:t>
              </a:r>
              <a:endParaRPr lang="zh-CN" altLang="en-US" i="1"/>
            </a:p>
          </p:txBody>
        </p:sp>
      </p:grpSp>
      <p:grpSp>
        <p:nvGrpSpPr>
          <p:cNvPr id="60" name="组合 59"/>
          <p:cNvGrpSpPr/>
          <p:nvPr/>
        </p:nvGrpSpPr>
        <p:grpSpPr>
          <a:xfrm>
            <a:off x="6000760" y="3786190"/>
            <a:ext cx="849633" cy="1285884"/>
            <a:chOff x="6000760" y="3786190"/>
            <a:chExt cx="849633" cy="1285884"/>
          </a:xfrm>
        </p:grpSpPr>
        <p:sp>
          <p:nvSpPr>
            <p:cNvPr id="58" name="TextBox 57"/>
            <p:cNvSpPr txBox="1"/>
            <p:nvPr/>
          </p:nvSpPr>
          <p:spPr>
            <a:xfrm>
              <a:off x="6357950" y="3786190"/>
              <a:ext cx="492443" cy="1285884"/>
            </a:xfrm>
            <a:prstGeom prst="rect">
              <a:avLst/>
            </a:prstGeom>
            <a:noFill/>
          </p:spPr>
          <p:txBody>
            <a:bodyPr vert="eaVert" wrap="square" rtlCol="0">
              <a:spAutoFit/>
            </a:bodyPr>
            <a:lstStyle/>
            <a:p>
              <a:r>
                <a:rPr lang="zh-CN" altLang="en-US" sz="2000" smtClean="0">
                  <a:latin typeface="楷体" panose="02010609060101010101" pitchFamily="49" charset="-122"/>
                  <a:ea typeface="楷体" panose="02010609060101010101" pitchFamily="49" charset="-122"/>
                </a:rPr>
                <a:t>连接结果</a:t>
              </a:r>
              <a:endParaRPr lang="zh-CN" altLang="en-US" sz="2000">
                <a:latin typeface="楷体" panose="02010609060101010101" pitchFamily="49" charset="-122"/>
                <a:ea typeface="楷体" panose="02010609060101010101" pitchFamily="49" charset="-122"/>
              </a:endParaRPr>
            </a:p>
          </p:txBody>
        </p:sp>
        <p:sp>
          <p:nvSpPr>
            <p:cNvPr id="59" name="左箭头 58"/>
            <p:cNvSpPr/>
            <p:nvPr/>
          </p:nvSpPr>
          <p:spPr>
            <a:xfrm>
              <a:off x="6000760" y="4286256"/>
              <a:ext cx="285752" cy="214314"/>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grpSp>
      <p:grpSp>
        <p:nvGrpSpPr>
          <p:cNvPr id="64" name="组合 63"/>
          <p:cNvGrpSpPr/>
          <p:nvPr/>
        </p:nvGrpSpPr>
        <p:grpSpPr>
          <a:xfrm>
            <a:off x="1928794" y="5786454"/>
            <a:ext cx="3597300" cy="647701"/>
            <a:chOff x="1928794" y="5786454"/>
            <a:chExt cx="3597300" cy="647701"/>
          </a:xfrm>
        </p:grpSpPr>
        <p:pic>
          <p:nvPicPr>
            <p:cNvPr id="235524" name="Picture 4" descr="符1"/>
            <p:cNvPicPr>
              <a:picLocks noChangeAspect="1" noChangeArrowheads="1"/>
            </p:cNvPicPr>
            <p:nvPr/>
          </p:nvPicPr>
          <p:blipFill>
            <a:blip r:embed="rId4" cstate="print"/>
            <a:srcRect/>
            <a:stretch>
              <a:fillRect/>
            </a:stretch>
          </p:blipFill>
          <p:spPr bwMode="auto">
            <a:xfrm>
              <a:off x="4597402" y="5929330"/>
              <a:ext cx="331788" cy="331787"/>
            </a:xfrm>
            <a:prstGeom prst="rect">
              <a:avLst/>
            </a:prstGeom>
            <a:noFill/>
          </p:spPr>
        </p:pic>
        <p:sp>
          <p:nvSpPr>
            <p:cNvPr id="235525" name="Text Box 5"/>
            <p:cNvSpPr txBox="1">
              <a:spLocks noChangeArrowheads="1"/>
            </p:cNvSpPr>
            <p:nvPr/>
          </p:nvSpPr>
          <p:spPr bwMode="auto">
            <a:xfrm>
              <a:off x="4670427" y="6286517"/>
              <a:ext cx="231775" cy="147638"/>
            </a:xfrm>
            <a:prstGeom prst="rect">
              <a:avLst/>
            </a:prstGeom>
            <a:noFill/>
            <a:ln w="9525">
              <a:noFill/>
              <a:miter lim="800000"/>
            </a:ln>
          </p:spPr>
          <p:txBody>
            <a:bodyPr lIns="0" tIns="0" rIns="0" bIns="0"/>
            <a:lstStyle/>
            <a:p>
              <a:pPr algn="ctr" eaLnBrk="0" hangingPunct="0">
                <a:lnSpc>
                  <a:spcPct val="72000"/>
                </a:lnSpc>
              </a:pPr>
              <a:r>
                <a:rPr lang="en-US" altLang="zh-CN" sz="1400" i="1">
                  <a:solidFill>
                    <a:srgbClr val="FF00FF"/>
                  </a:solidFill>
                  <a:ea typeface="宋体" panose="02010600030101010101" pitchFamily="2" charset="-122"/>
                </a:rPr>
                <a:t>i</a:t>
              </a:r>
              <a:r>
                <a:rPr lang="en-US" altLang="zh-CN" sz="1400">
                  <a:solidFill>
                    <a:srgbClr val="FF00FF"/>
                  </a:solidFill>
                  <a:ea typeface="宋体" panose="02010600030101010101" pitchFamily="2" charset="-122"/>
                </a:rPr>
                <a:t>=</a:t>
              </a:r>
              <a:r>
                <a:rPr lang="en-US" altLang="zh-CN" sz="1400" i="1">
                  <a:solidFill>
                    <a:srgbClr val="FF00FF"/>
                  </a:solidFill>
                  <a:ea typeface="宋体" panose="02010600030101010101" pitchFamily="2" charset="-122"/>
                </a:rPr>
                <a:t>j</a:t>
              </a:r>
            </a:p>
          </p:txBody>
        </p:sp>
        <p:sp>
          <p:nvSpPr>
            <p:cNvPr id="61" name="TextBox 60"/>
            <p:cNvSpPr txBox="1"/>
            <p:nvPr/>
          </p:nvSpPr>
          <p:spPr>
            <a:xfrm>
              <a:off x="1928794" y="5786454"/>
              <a:ext cx="1714512" cy="461665"/>
            </a:xfrm>
            <a:prstGeom prst="rect">
              <a:avLst/>
            </a:prstGeom>
            <a:noFill/>
          </p:spPr>
          <p:txBody>
            <a:bodyPr wrap="square" rtlCol="0">
              <a:spAutoFit/>
            </a:bodyPr>
            <a:lstStyle/>
            <a:p>
              <a:r>
                <a:rPr lang="zh-CN" altLang="en-US" smtClean="0">
                  <a:latin typeface="楷体" panose="02010609060101010101" pitchFamily="49" charset="-122"/>
                  <a:ea typeface="楷体" panose="02010609060101010101" pitchFamily="49" charset="-122"/>
                </a:rPr>
                <a:t>一般格式：</a:t>
              </a:r>
              <a:endParaRPr lang="zh-CN" altLang="en-US">
                <a:latin typeface="楷体" panose="02010609060101010101" pitchFamily="49" charset="-122"/>
                <a:ea typeface="楷体" panose="02010609060101010101" pitchFamily="49" charset="-122"/>
              </a:endParaRPr>
            </a:p>
          </p:txBody>
        </p:sp>
        <p:sp>
          <p:nvSpPr>
            <p:cNvPr id="62" name="TextBox 61"/>
            <p:cNvSpPr txBox="1"/>
            <p:nvPr/>
          </p:nvSpPr>
          <p:spPr>
            <a:xfrm>
              <a:off x="3740144" y="5870893"/>
              <a:ext cx="1071570" cy="461665"/>
            </a:xfrm>
            <a:prstGeom prst="rect">
              <a:avLst/>
            </a:prstGeom>
            <a:noFill/>
          </p:spPr>
          <p:txBody>
            <a:bodyPr wrap="square" rtlCol="0">
              <a:spAutoFit/>
            </a:bodyPr>
            <a:lstStyle/>
            <a:p>
              <a:r>
                <a:rPr lang="en-US" altLang="zh-CN" i="1" smtClean="0"/>
                <a:t>C</a:t>
              </a:r>
              <a:r>
                <a:rPr lang="en-US" altLang="zh-CN" smtClean="0"/>
                <a:t>=</a:t>
              </a:r>
              <a:r>
                <a:rPr lang="en-US" altLang="zh-CN" i="1" smtClean="0"/>
                <a:t>A</a:t>
              </a:r>
              <a:endParaRPr lang="zh-CN" altLang="en-US" i="1"/>
            </a:p>
          </p:txBody>
        </p:sp>
        <p:sp>
          <p:nvSpPr>
            <p:cNvPr id="63" name="TextBox 62"/>
            <p:cNvSpPr txBox="1"/>
            <p:nvPr/>
          </p:nvSpPr>
          <p:spPr>
            <a:xfrm>
              <a:off x="5097466" y="5870893"/>
              <a:ext cx="428628" cy="461665"/>
            </a:xfrm>
            <a:prstGeom prst="rect">
              <a:avLst/>
            </a:prstGeom>
            <a:noFill/>
          </p:spPr>
          <p:txBody>
            <a:bodyPr wrap="square" rtlCol="0">
              <a:spAutoFit/>
            </a:bodyPr>
            <a:lstStyle/>
            <a:p>
              <a:r>
                <a:rPr lang="en-US" altLang="zh-CN" i="1" smtClean="0"/>
                <a:t>B</a:t>
              </a:r>
              <a:endParaRPr lang="zh-CN" altLang="en-US" i="1"/>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126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ChangeArrowheads="1"/>
          </p:cNvSpPr>
          <p:nvPr/>
        </p:nvSpPr>
        <p:spPr bwMode="auto">
          <a:xfrm>
            <a:off x="0" y="2881313"/>
            <a:ext cx="9144000" cy="0"/>
          </a:xfrm>
          <a:prstGeom prst="rect">
            <a:avLst/>
          </a:prstGeom>
          <a:noFill/>
          <a:ln w="9525">
            <a:noFill/>
            <a:miter lim="800000"/>
          </a:ln>
          <a:effectLst/>
        </p:spPr>
        <p:txBody>
          <a:bodyPr wrap="none" anchor="ctr">
            <a:spAutoFit/>
          </a:bodyPr>
          <a:lstStyle/>
          <a:p>
            <a:endParaRPr lang="zh-CN" altLang="en-US"/>
          </a:p>
        </p:txBody>
      </p:sp>
      <p:sp>
        <p:nvSpPr>
          <p:cNvPr id="237572" name="Text Box 4"/>
          <p:cNvSpPr txBox="1">
            <a:spLocks noChangeArrowheads="1"/>
          </p:cNvSpPr>
          <p:nvPr/>
        </p:nvSpPr>
        <p:spPr bwMode="auto">
          <a:xfrm>
            <a:off x="539750" y="404813"/>
            <a:ext cx="2389175" cy="587441"/>
          </a:xfrm>
          <a:prstGeom prst="rect">
            <a:avLst/>
          </a:prstGeom>
        </p:spPr>
        <p:style>
          <a:lnRef idx="1">
            <a:schemeClr val="accent3"/>
          </a:lnRef>
          <a:fillRef idx="3">
            <a:schemeClr val="accent3"/>
          </a:fillRef>
          <a:effectRef idx="2">
            <a:schemeClr val="accent3"/>
          </a:effectRef>
          <a:fontRef idx="minor">
            <a:schemeClr val="lt1"/>
          </a:fontRef>
        </p:style>
        <p:txBody>
          <a:bodyPr wrap="square" tIns="108000" bIns="108000">
            <a:spAutoFit/>
          </a:bodyPr>
          <a:lstStyle/>
          <a:p>
            <a:pPr>
              <a:spcBef>
                <a:spcPts val="0"/>
              </a:spcBef>
              <a:buFontTx/>
              <a:buBlip>
                <a:blip r:embed="rId3"/>
              </a:buBlip>
            </a:pPr>
            <a:r>
              <a:rPr lang="en-US" altLang="zh-CN" dirty="0">
                <a:latin typeface="黑体" panose="02010609060101010101" pitchFamily="49" charset="-122"/>
                <a:ea typeface="黑体" panose="02010609060101010101" pitchFamily="49" charset="-122"/>
              </a:rPr>
              <a:t>  </a:t>
            </a:r>
            <a:r>
              <a:rPr lang="zh-CN" altLang="en-US" dirty="0">
                <a:solidFill>
                  <a:srgbClr val="FF3300"/>
                </a:solidFill>
                <a:latin typeface="黑体" panose="02010609060101010101" pitchFamily="49" charset="-122"/>
                <a:ea typeface="黑体" panose="02010609060101010101" pitchFamily="49" charset="-122"/>
              </a:rPr>
              <a:t>数据组织 </a:t>
            </a:r>
          </a:p>
        </p:txBody>
      </p:sp>
      <p:sp>
        <p:nvSpPr>
          <p:cNvPr id="237573" name="Text Box 5"/>
          <p:cNvSpPr txBox="1">
            <a:spLocks noChangeArrowheads="1"/>
          </p:cNvSpPr>
          <p:nvPr/>
        </p:nvSpPr>
        <p:spPr bwMode="auto">
          <a:xfrm>
            <a:off x="1042988" y="3860800"/>
            <a:ext cx="6697662" cy="457200"/>
          </a:xfrm>
          <a:prstGeom prst="rect">
            <a:avLst/>
          </a:prstGeom>
          <a:noFill/>
          <a:ln w="9525">
            <a:noFill/>
            <a:miter lim="800000"/>
          </a:ln>
          <a:effectLst/>
        </p:spPr>
        <p:txBody>
          <a:bodyPr>
            <a:spAutoFit/>
          </a:bodyPr>
          <a:lstStyle/>
          <a:p>
            <a:pPr>
              <a:spcBef>
                <a:spcPct val="50000"/>
              </a:spcBef>
            </a:pPr>
            <a:r>
              <a:rPr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注意</a:t>
            </a:r>
            <a:r>
              <a:rPr lang="zh-CN" altLang="en-US">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smtClean="0">
                <a:ea typeface="楷体" panose="02010609060101010101" pitchFamily="49" charset="-122"/>
                <a:cs typeface="Times New Roman" panose="02020603050405020304" pitchFamily="18" charset="0"/>
              </a:rPr>
              <a:t>头结点和数据结点的</a:t>
            </a:r>
            <a:r>
              <a:rPr lang="zh-CN" altLang="en-US" dirty="0">
                <a:ea typeface="楷体" panose="02010609060101010101" pitchFamily="49" charset="-122"/>
                <a:cs typeface="Times New Roman" panose="02020603050405020304" pitchFamily="18" charset="0"/>
              </a:rPr>
              <a:t>类型不同！！！</a:t>
            </a:r>
          </a:p>
        </p:txBody>
      </p:sp>
      <p:sp>
        <p:nvSpPr>
          <p:cNvPr id="237574" name="Rectangle 6"/>
          <p:cNvSpPr>
            <a:spLocks noChangeArrowheads="1"/>
          </p:cNvSpPr>
          <p:nvPr/>
        </p:nvSpPr>
        <p:spPr bwMode="auto">
          <a:xfrm>
            <a:off x="900113" y="1771650"/>
            <a:ext cx="504825"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3</a:t>
            </a:r>
          </a:p>
        </p:txBody>
      </p:sp>
      <p:sp>
        <p:nvSpPr>
          <p:cNvPr id="237575" name="Rectangle 7"/>
          <p:cNvSpPr>
            <a:spLocks noChangeArrowheads="1"/>
          </p:cNvSpPr>
          <p:nvPr/>
        </p:nvSpPr>
        <p:spPr bwMode="auto">
          <a:xfrm>
            <a:off x="1404938" y="1771650"/>
            <a:ext cx="503237"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3</a:t>
            </a:r>
          </a:p>
        </p:txBody>
      </p:sp>
      <p:sp>
        <p:nvSpPr>
          <p:cNvPr id="237576" name="Rectangle 8"/>
          <p:cNvSpPr>
            <a:spLocks noChangeArrowheads="1"/>
          </p:cNvSpPr>
          <p:nvPr/>
        </p:nvSpPr>
        <p:spPr bwMode="auto">
          <a:xfrm>
            <a:off x="1908175" y="1771650"/>
            <a:ext cx="503238"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37577" name="Arc 9"/>
          <p:cNvSpPr/>
          <p:nvPr/>
        </p:nvSpPr>
        <p:spPr bwMode="auto">
          <a:xfrm>
            <a:off x="827088" y="1268413"/>
            <a:ext cx="576262" cy="5032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p>
        </p:txBody>
      </p:sp>
      <p:sp>
        <p:nvSpPr>
          <p:cNvPr id="237578" name="Text Box 10"/>
          <p:cNvSpPr txBox="1">
            <a:spLocks noChangeArrowheads="1"/>
          </p:cNvSpPr>
          <p:nvPr/>
        </p:nvSpPr>
        <p:spPr bwMode="auto">
          <a:xfrm>
            <a:off x="393700" y="1052513"/>
            <a:ext cx="649288" cy="457200"/>
          </a:xfrm>
          <a:prstGeom prst="rect">
            <a:avLst/>
          </a:prstGeom>
          <a:noFill/>
          <a:ln w="9525">
            <a:noFill/>
            <a:miter lim="800000"/>
          </a:ln>
          <a:effectLst/>
        </p:spPr>
        <p:txBody>
          <a:bodyPr>
            <a:spAutoFit/>
          </a:bodyPr>
          <a:lstStyle/>
          <a:p>
            <a:pPr>
              <a:spcBef>
                <a:spcPct val="50000"/>
              </a:spcBef>
            </a:pPr>
            <a:r>
              <a:rPr lang="en-US" altLang="zh-CN"/>
              <a:t>h1</a:t>
            </a:r>
          </a:p>
        </p:txBody>
      </p:sp>
      <p:sp>
        <p:nvSpPr>
          <p:cNvPr id="237579" name="Rectangle 11"/>
          <p:cNvSpPr>
            <a:spLocks noChangeArrowheads="1"/>
          </p:cNvSpPr>
          <p:nvPr/>
        </p:nvSpPr>
        <p:spPr bwMode="auto">
          <a:xfrm>
            <a:off x="2773363" y="1771650"/>
            <a:ext cx="90011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1 2 3</a:t>
            </a:r>
          </a:p>
        </p:txBody>
      </p:sp>
      <p:sp>
        <p:nvSpPr>
          <p:cNvPr id="237580" name="Rectangle 12"/>
          <p:cNvSpPr>
            <a:spLocks noChangeArrowheads="1"/>
          </p:cNvSpPr>
          <p:nvPr/>
        </p:nvSpPr>
        <p:spPr bwMode="auto">
          <a:xfrm>
            <a:off x="3636963" y="1771650"/>
            <a:ext cx="503237"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37581" name="Line 13"/>
          <p:cNvSpPr>
            <a:spLocks noChangeShapeType="1"/>
          </p:cNvSpPr>
          <p:nvPr/>
        </p:nvSpPr>
        <p:spPr bwMode="auto">
          <a:xfrm>
            <a:off x="2124075" y="1962150"/>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37582" name="Rectangle 14"/>
          <p:cNvSpPr>
            <a:spLocks noChangeArrowheads="1"/>
          </p:cNvSpPr>
          <p:nvPr/>
        </p:nvSpPr>
        <p:spPr bwMode="auto">
          <a:xfrm>
            <a:off x="4500563" y="1771650"/>
            <a:ext cx="90011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2 3 3</a:t>
            </a:r>
          </a:p>
        </p:txBody>
      </p:sp>
      <p:sp>
        <p:nvSpPr>
          <p:cNvPr id="237583" name="Rectangle 15"/>
          <p:cNvSpPr>
            <a:spLocks noChangeArrowheads="1"/>
          </p:cNvSpPr>
          <p:nvPr/>
        </p:nvSpPr>
        <p:spPr bwMode="auto">
          <a:xfrm>
            <a:off x="5364163" y="1771650"/>
            <a:ext cx="503237"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37584" name="Line 16"/>
          <p:cNvSpPr>
            <a:spLocks noChangeShapeType="1"/>
          </p:cNvSpPr>
          <p:nvPr/>
        </p:nvSpPr>
        <p:spPr bwMode="auto">
          <a:xfrm>
            <a:off x="3851275" y="1962150"/>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37585" name="Rectangle 17"/>
          <p:cNvSpPr>
            <a:spLocks noChangeArrowheads="1"/>
          </p:cNvSpPr>
          <p:nvPr/>
        </p:nvSpPr>
        <p:spPr bwMode="auto">
          <a:xfrm>
            <a:off x="6229350" y="1771650"/>
            <a:ext cx="90011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1 1 1</a:t>
            </a:r>
          </a:p>
        </p:txBody>
      </p:sp>
      <p:sp>
        <p:nvSpPr>
          <p:cNvPr id="237586" name="Rectangle 18"/>
          <p:cNvSpPr>
            <a:spLocks noChangeArrowheads="1"/>
          </p:cNvSpPr>
          <p:nvPr/>
        </p:nvSpPr>
        <p:spPr bwMode="auto">
          <a:xfrm>
            <a:off x="7092950" y="1771650"/>
            <a:ext cx="503238"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a:t>
            </a:r>
          </a:p>
        </p:txBody>
      </p:sp>
      <p:sp>
        <p:nvSpPr>
          <p:cNvPr id="237587" name="Line 19"/>
          <p:cNvSpPr>
            <a:spLocks noChangeShapeType="1"/>
          </p:cNvSpPr>
          <p:nvPr/>
        </p:nvSpPr>
        <p:spPr bwMode="auto">
          <a:xfrm>
            <a:off x="5580063" y="1962150"/>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37588" name="Rectangle 20"/>
          <p:cNvSpPr>
            <a:spLocks noChangeArrowheads="1"/>
          </p:cNvSpPr>
          <p:nvPr/>
        </p:nvSpPr>
        <p:spPr bwMode="auto">
          <a:xfrm>
            <a:off x="901700" y="2995613"/>
            <a:ext cx="504825"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3</a:t>
            </a:r>
          </a:p>
        </p:txBody>
      </p:sp>
      <p:sp>
        <p:nvSpPr>
          <p:cNvPr id="237589" name="Rectangle 21"/>
          <p:cNvSpPr>
            <a:spLocks noChangeArrowheads="1"/>
          </p:cNvSpPr>
          <p:nvPr/>
        </p:nvSpPr>
        <p:spPr bwMode="auto">
          <a:xfrm>
            <a:off x="1406525" y="2995613"/>
            <a:ext cx="503238"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2</a:t>
            </a:r>
          </a:p>
        </p:txBody>
      </p:sp>
      <p:sp>
        <p:nvSpPr>
          <p:cNvPr id="237590" name="Rectangle 22"/>
          <p:cNvSpPr>
            <a:spLocks noChangeArrowheads="1"/>
          </p:cNvSpPr>
          <p:nvPr/>
        </p:nvSpPr>
        <p:spPr bwMode="auto">
          <a:xfrm>
            <a:off x="1909763" y="2995613"/>
            <a:ext cx="503237"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37591" name="Arc 23"/>
          <p:cNvSpPr/>
          <p:nvPr/>
        </p:nvSpPr>
        <p:spPr bwMode="auto">
          <a:xfrm>
            <a:off x="828675" y="2492375"/>
            <a:ext cx="576263" cy="5032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p>
        </p:txBody>
      </p:sp>
      <p:sp>
        <p:nvSpPr>
          <p:cNvPr id="237592" name="Text Box 24"/>
          <p:cNvSpPr txBox="1">
            <a:spLocks noChangeArrowheads="1"/>
          </p:cNvSpPr>
          <p:nvPr/>
        </p:nvSpPr>
        <p:spPr bwMode="auto">
          <a:xfrm>
            <a:off x="395288" y="2276475"/>
            <a:ext cx="649287" cy="457200"/>
          </a:xfrm>
          <a:prstGeom prst="rect">
            <a:avLst/>
          </a:prstGeom>
          <a:noFill/>
          <a:ln w="9525">
            <a:noFill/>
            <a:miter lim="800000"/>
          </a:ln>
          <a:effectLst/>
        </p:spPr>
        <p:txBody>
          <a:bodyPr>
            <a:spAutoFit/>
          </a:bodyPr>
          <a:lstStyle/>
          <a:p>
            <a:pPr>
              <a:spcBef>
                <a:spcPct val="50000"/>
              </a:spcBef>
            </a:pPr>
            <a:r>
              <a:rPr lang="en-US" altLang="zh-CN"/>
              <a:t>h2</a:t>
            </a:r>
          </a:p>
        </p:txBody>
      </p:sp>
      <p:sp>
        <p:nvSpPr>
          <p:cNvPr id="237593" name="Rectangle 25"/>
          <p:cNvSpPr>
            <a:spLocks noChangeArrowheads="1"/>
          </p:cNvSpPr>
          <p:nvPr/>
        </p:nvSpPr>
        <p:spPr bwMode="auto">
          <a:xfrm>
            <a:off x="2774950" y="2995613"/>
            <a:ext cx="90011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3 5</a:t>
            </a:r>
          </a:p>
        </p:txBody>
      </p:sp>
      <p:sp>
        <p:nvSpPr>
          <p:cNvPr id="237594" name="Rectangle 26"/>
          <p:cNvSpPr>
            <a:spLocks noChangeArrowheads="1"/>
          </p:cNvSpPr>
          <p:nvPr/>
        </p:nvSpPr>
        <p:spPr bwMode="auto">
          <a:xfrm>
            <a:off x="3638550" y="2995613"/>
            <a:ext cx="503238"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37595" name="Line 27"/>
          <p:cNvSpPr>
            <a:spLocks noChangeShapeType="1"/>
          </p:cNvSpPr>
          <p:nvPr/>
        </p:nvSpPr>
        <p:spPr bwMode="auto">
          <a:xfrm>
            <a:off x="2125663" y="3186113"/>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37596" name="Rectangle 28"/>
          <p:cNvSpPr>
            <a:spLocks noChangeArrowheads="1"/>
          </p:cNvSpPr>
          <p:nvPr/>
        </p:nvSpPr>
        <p:spPr bwMode="auto">
          <a:xfrm>
            <a:off x="4502150" y="2995613"/>
            <a:ext cx="90011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1 6</a:t>
            </a:r>
          </a:p>
        </p:txBody>
      </p:sp>
      <p:sp>
        <p:nvSpPr>
          <p:cNvPr id="237597" name="Rectangle 29"/>
          <p:cNvSpPr>
            <a:spLocks noChangeArrowheads="1"/>
          </p:cNvSpPr>
          <p:nvPr/>
        </p:nvSpPr>
        <p:spPr bwMode="auto">
          <a:xfrm>
            <a:off x="5365750" y="2995613"/>
            <a:ext cx="503238"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37598" name="Line 30"/>
          <p:cNvSpPr>
            <a:spLocks noChangeShapeType="1"/>
          </p:cNvSpPr>
          <p:nvPr/>
        </p:nvSpPr>
        <p:spPr bwMode="auto">
          <a:xfrm>
            <a:off x="3852863" y="3186113"/>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37599" name="Rectangle 31"/>
          <p:cNvSpPr>
            <a:spLocks noChangeArrowheads="1"/>
          </p:cNvSpPr>
          <p:nvPr/>
        </p:nvSpPr>
        <p:spPr bwMode="auto">
          <a:xfrm>
            <a:off x="6230938" y="2995613"/>
            <a:ext cx="90011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3 4</a:t>
            </a:r>
          </a:p>
        </p:txBody>
      </p:sp>
      <p:sp>
        <p:nvSpPr>
          <p:cNvPr id="237600" name="Rectangle 32"/>
          <p:cNvSpPr>
            <a:spLocks noChangeArrowheads="1"/>
          </p:cNvSpPr>
          <p:nvPr/>
        </p:nvSpPr>
        <p:spPr bwMode="auto">
          <a:xfrm>
            <a:off x="7094538" y="2995613"/>
            <a:ext cx="503237"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a:t>
            </a:r>
          </a:p>
        </p:txBody>
      </p:sp>
      <p:sp>
        <p:nvSpPr>
          <p:cNvPr id="237601" name="Line 33"/>
          <p:cNvSpPr>
            <a:spLocks noChangeShapeType="1"/>
          </p:cNvSpPr>
          <p:nvPr/>
        </p:nvSpPr>
        <p:spPr bwMode="auto">
          <a:xfrm>
            <a:off x="5581650" y="3186113"/>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37602" name="Freeform 34"/>
          <p:cNvSpPr/>
          <p:nvPr/>
        </p:nvSpPr>
        <p:spPr bwMode="auto">
          <a:xfrm>
            <a:off x="2079612" y="3429000"/>
            <a:ext cx="563562" cy="533400"/>
          </a:xfrm>
          <a:custGeom>
            <a:avLst/>
            <a:gdLst/>
            <a:ahLst/>
            <a:cxnLst>
              <a:cxn ang="0">
                <a:pos x="355" y="336"/>
              </a:cxn>
              <a:cxn ang="0">
                <a:pos x="0" y="0"/>
              </a:cxn>
            </a:cxnLst>
            <a:rect l="0" t="0" r="r" b="b"/>
            <a:pathLst>
              <a:path w="355" h="336">
                <a:moveTo>
                  <a:pt x="355" y="336"/>
                </a:moveTo>
                <a:lnTo>
                  <a:pt x="0" y="0"/>
                </a:lnTo>
              </a:path>
            </a:pathLst>
          </a:custGeom>
          <a:noFill/>
          <a:ln w="28575" cap="flat" cmpd="sng">
            <a:solidFill>
              <a:srgbClr val="FF00FF"/>
            </a:solidFill>
            <a:prstDash val="solid"/>
            <a:miter lim="800000"/>
            <a:headEnd type="none" w="med" len="med"/>
            <a:tailEnd type="triangle" w="med" len="med"/>
          </a:ln>
          <a:effectLst/>
        </p:spPr>
        <p:txBody>
          <a:bodyPr wrap="none"/>
          <a:lstStyle/>
          <a:p>
            <a:endParaRPr lang="zh-CN" altLang="en-US"/>
          </a:p>
        </p:txBody>
      </p:sp>
      <p:sp>
        <p:nvSpPr>
          <p:cNvPr id="237603" name="Freeform 35"/>
          <p:cNvSpPr/>
          <p:nvPr/>
        </p:nvSpPr>
        <p:spPr bwMode="auto">
          <a:xfrm>
            <a:off x="4208463" y="3427413"/>
            <a:ext cx="434975" cy="484187"/>
          </a:xfrm>
          <a:custGeom>
            <a:avLst/>
            <a:gdLst/>
            <a:ahLst/>
            <a:cxnLst>
              <a:cxn ang="0">
                <a:pos x="0" y="305"/>
              </a:cxn>
              <a:cxn ang="0">
                <a:pos x="274" y="0"/>
              </a:cxn>
            </a:cxnLst>
            <a:rect l="0" t="0" r="r" b="b"/>
            <a:pathLst>
              <a:path w="274" h="305">
                <a:moveTo>
                  <a:pt x="0" y="305"/>
                </a:moveTo>
                <a:lnTo>
                  <a:pt x="274" y="0"/>
                </a:lnTo>
              </a:path>
            </a:pathLst>
          </a:custGeom>
          <a:noFill/>
          <a:ln w="28575" cap="flat" cmpd="sng">
            <a:solidFill>
              <a:srgbClr val="FF00FF"/>
            </a:solidFill>
            <a:prstDash val="solid"/>
            <a:miter lim="800000"/>
            <a:headEnd type="none" w="med" len="med"/>
            <a:tailEnd type="triangle" w="med" len="med"/>
          </a:ln>
          <a:effectLst/>
        </p:spPr>
        <p:txBody>
          <a:bodyPr wrap="none"/>
          <a:lstStyle/>
          <a:p>
            <a:endParaRPr lang="zh-CN" altLang="en-US"/>
          </a:p>
        </p:txBody>
      </p:sp>
      <p:pic>
        <p:nvPicPr>
          <p:cNvPr id="237604" name="Picture 36"/>
          <p:cNvPicPr>
            <a:picLocks noChangeAspect="1" noChangeArrowheads="1"/>
          </p:cNvPicPr>
          <p:nvPr/>
        </p:nvPicPr>
        <p:blipFill>
          <a:blip r:embed="rId4"/>
          <a:srcRect/>
          <a:stretch>
            <a:fillRect/>
          </a:stretch>
        </p:blipFill>
        <p:spPr bwMode="auto">
          <a:xfrm>
            <a:off x="1285852" y="4437063"/>
            <a:ext cx="1450975" cy="1871662"/>
          </a:xfrm>
          <a:prstGeom prst="rect">
            <a:avLst/>
          </a:prstGeom>
          <a:noFill/>
        </p:spPr>
      </p:pic>
      <p:sp>
        <p:nvSpPr>
          <p:cNvPr id="237605" name="Text Box 37"/>
          <p:cNvSpPr txBox="1">
            <a:spLocks noChangeArrowheads="1"/>
          </p:cNvSpPr>
          <p:nvPr/>
        </p:nvSpPr>
        <p:spPr bwMode="auto">
          <a:xfrm>
            <a:off x="3132138" y="4797425"/>
            <a:ext cx="5111750" cy="457200"/>
          </a:xfrm>
          <a:prstGeom prst="rect">
            <a:avLst/>
          </a:prstGeom>
          <a:noFill/>
          <a:ln w="9525">
            <a:noFill/>
            <a:miter lim="800000"/>
          </a:ln>
          <a:effectLst/>
        </p:spPr>
        <p:txBody>
          <a:bodyPr>
            <a:spAutoFit/>
          </a:bodyPr>
          <a:lstStyle/>
          <a:p>
            <a:pPr>
              <a:spcBef>
                <a:spcPct val="50000"/>
              </a:spcBef>
            </a:pPr>
            <a:r>
              <a:rPr lang="zh-CN" altLang="en-US">
                <a:ea typeface="楷体" panose="02010609060101010101" pitchFamily="49" charset="-122"/>
                <a:cs typeface="Times New Roman" panose="02020603050405020304" pitchFamily="18" charset="0"/>
              </a:rPr>
              <a:t>这种数据组织方式有什么好处？？？</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127</a:t>
            </a:fld>
            <a:endParaRPr lang="en-US" altLang="zh-CN"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ext Box 2"/>
          <p:cNvSpPr txBox="1">
            <a:spLocks noChangeArrowheads="1"/>
          </p:cNvSpPr>
          <p:nvPr/>
        </p:nvSpPr>
        <p:spPr bwMode="auto">
          <a:xfrm>
            <a:off x="785786" y="500042"/>
            <a:ext cx="5857916" cy="461665"/>
          </a:xfrm>
          <a:prstGeom prst="rect">
            <a:avLst/>
          </a:prstGeom>
          <a:noFill/>
          <a:ln w="9525">
            <a:noFill/>
            <a:miter lim="800000"/>
          </a:ln>
          <a:effectLst/>
        </p:spPr>
        <p:txBody>
          <a:bodyPr wrap="square">
            <a:spAutoFit/>
          </a:bodyPr>
          <a:lstStyle/>
          <a:p>
            <a:pPr algn="just">
              <a:spcBef>
                <a:spcPct val="50000"/>
              </a:spcBef>
            </a:pPr>
            <a:r>
              <a:rPr kumimoji="1" lang="zh-CN" altLang="en-US" dirty="0" smtClean="0">
                <a:ea typeface="楷体" panose="02010609060101010101" pitchFamily="49" charset="-122"/>
                <a:cs typeface="Times New Roman" panose="02020603050405020304" pitchFamily="18" charset="0"/>
              </a:rPr>
              <a:t>单</a:t>
            </a:r>
            <a:r>
              <a:rPr kumimoji="1" lang="zh-CN" altLang="en-US" dirty="0">
                <a:ea typeface="楷体" panose="02010609060101010101" pitchFamily="49" charset="-122"/>
                <a:cs typeface="Times New Roman" panose="02020603050405020304" pitchFamily="18" charset="0"/>
              </a:rPr>
              <a:t>链表</a:t>
            </a:r>
            <a:r>
              <a:rPr kumimoji="1" lang="zh-CN" altLang="en-US">
                <a:ea typeface="楷体" panose="02010609060101010101" pitchFamily="49" charset="-122"/>
                <a:cs typeface="Times New Roman" panose="02020603050405020304" pitchFamily="18" charset="0"/>
              </a:rPr>
              <a:t>中</a:t>
            </a:r>
            <a:r>
              <a:rPr kumimoji="1" lang="zh-CN" altLang="en-US" smtClean="0">
                <a:ea typeface="楷体" panose="02010609060101010101" pitchFamily="49" charset="-122"/>
                <a:cs typeface="Times New Roman" panose="02020603050405020304" pitchFamily="18" charset="0"/>
              </a:rPr>
              <a:t>数据结点类型</a:t>
            </a:r>
            <a:r>
              <a:rPr kumimoji="1" lang="zh-CN" altLang="en-US" dirty="0">
                <a:ea typeface="楷体" panose="02010609060101010101" pitchFamily="49" charset="-122"/>
                <a:cs typeface="Times New Roman" panose="02020603050405020304" pitchFamily="18" charset="0"/>
              </a:rPr>
              <a:t>定义如下</a:t>
            </a:r>
            <a:r>
              <a:rPr kumimoji="1" lang="en-US" altLang="zh-CN" dirty="0">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   </a:t>
            </a:r>
            <a:endParaRPr kumimoji="1" lang="en-US" altLang="zh-CN" sz="2000" dirty="0">
              <a:solidFill>
                <a:srgbClr val="339933"/>
              </a:solidFill>
              <a:ea typeface="楷体" panose="02010609060101010101" pitchFamily="49" charset="-122"/>
              <a:cs typeface="Times New Roman" panose="02020603050405020304" pitchFamily="18" charset="0"/>
            </a:endParaRPr>
          </a:p>
        </p:txBody>
      </p:sp>
      <p:sp>
        <p:nvSpPr>
          <p:cNvPr id="238595" name="Text Box 3"/>
          <p:cNvSpPr txBox="1">
            <a:spLocks noChangeArrowheads="1"/>
          </p:cNvSpPr>
          <p:nvPr/>
        </p:nvSpPr>
        <p:spPr bwMode="auto">
          <a:xfrm>
            <a:off x="871561" y="1071546"/>
            <a:ext cx="6486521" cy="2032517"/>
          </a:xfrm>
          <a:prstGeom prst="rect">
            <a:avLst/>
          </a:prstGeom>
          <a:solidFill>
            <a:schemeClr val="accent6">
              <a:lumMod val="20000"/>
              <a:lumOff val="80000"/>
            </a:schemeClr>
          </a:solidFill>
        </p:spPr>
        <p:style>
          <a:lnRef idx="1">
            <a:schemeClr val="accent2"/>
          </a:lnRef>
          <a:fillRef idx="2">
            <a:schemeClr val="accent2"/>
          </a:fillRef>
          <a:effectRef idx="1">
            <a:schemeClr val="accent2"/>
          </a:effectRef>
          <a:fontRef idx="minor">
            <a:schemeClr val="dk1"/>
          </a:fontRef>
        </p:style>
        <p:txBody>
          <a:bodyPr wrap="square" lIns="144000" tIns="108000" rIns="144000" bIns="108000">
            <a:spAutoFit/>
          </a:bodyPr>
          <a:lstStyle/>
          <a:p>
            <a:pPr algn="l">
              <a:lnSpc>
                <a:spcPct val="120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#define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MaxCol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10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最大列数</a:t>
            </a:r>
          </a:p>
          <a:p>
            <a:pPr algn="l">
              <a:lnSpc>
                <a:spcPct val="120000"/>
              </a:lnSpc>
              <a:spcBef>
                <a:spcPts val="0"/>
              </a:spcBef>
            </a:pP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Node1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定义</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数据结点类型</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20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data[</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MaxCol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20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Node1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*next;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指向后继</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20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38596" name="Rectangle 4"/>
          <p:cNvSpPr>
            <a:spLocks noChangeArrowheads="1"/>
          </p:cNvSpPr>
          <p:nvPr/>
        </p:nvSpPr>
        <p:spPr bwMode="auto">
          <a:xfrm>
            <a:off x="757236" y="3806808"/>
            <a:ext cx="504825"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3</a:t>
            </a:r>
          </a:p>
        </p:txBody>
      </p:sp>
      <p:sp>
        <p:nvSpPr>
          <p:cNvPr id="238597" name="Rectangle 5"/>
          <p:cNvSpPr>
            <a:spLocks noChangeArrowheads="1"/>
          </p:cNvSpPr>
          <p:nvPr/>
        </p:nvSpPr>
        <p:spPr bwMode="auto">
          <a:xfrm>
            <a:off x="1262061" y="3806808"/>
            <a:ext cx="503237"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3</a:t>
            </a:r>
          </a:p>
        </p:txBody>
      </p:sp>
      <p:sp>
        <p:nvSpPr>
          <p:cNvPr id="238598" name="Rectangle 6"/>
          <p:cNvSpPr>
            <a:spLocks noChangeArrowheads="1"/>
          </p:cNvSpPr>
          <p:nvPr/>
        </p:nvSpPr>
        <p:spPr bwMode="auto">
          <a:xfrm>
            <a:off x="1738336" y="3806808"/>
            <a:ext cx="503238"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38599" name="Arc 7"/>
          <p:cNvSpPr/>
          <p:nvPr/>
        </p:nvSpPr>
        <p:spPr bwMode="auto">
          <a:xfrm>
            <a:off x="657249" y="3303571"/>
            <a:ext cx="576262" cy="5032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p>
        </p:txBody>
      </p:sp>
      <p:sp>
        <p:nvSpPr>
          <p:cNvPr id="238600" name="Text Box 8"/>
          <p:cNvSpPr txBox="1">
            <a:spLocks noChangeArrowheads="1"/>
          </p:cNvSpPr>
          <p:nvPr/>
        </p:nvSpPr>
        <p:spPr bwMode="auto">
          <a:xfrm>
            <a:off x="223861" y="3087671"/>
            <a:ext cx="649288" cy="457200"/>
          </a:xfrm>
          <a:prstGeom prst="rect">
            <a:avLst/>
          </a:prstGeom>
          <a:noFill/>
          <a:ln w="9525">
            <a:noFill/>
            <a:miter lim="800000"/>
          </a:ln>
          <a:effectLst/>
        </p:spPr>
        <p:txBody>
          <a:bodyPr>
            <a:spAutoFit/>
          </a:bodyPr>
          <a:lstStyle/>
          <a:p>
            <a:pPr>
              <a:spcBef>
                <a:spcPct val="50000"/>
              </a:spcBef>
            </a:pPr>
            <a:r>
              <a:rPr lang="en-US" altLang="zh-CN"/>
              <a:t>h1</a:t>
            </a:r>
          </a:p>
        </p:txBody>
      </p:sp>
      <p:sp>
        <p:nvSpPr>
          <p:cNvPr id="238601" name="Rectangle 9"/>
          <p:cNvSpPr>
            <a:spLocks noChangeArrowheads="1"/>
          </p:cNvSpPr>
          <p:nvPr/>
        </p:nvSpPr>
        <p:spPr bwMode="auto">
          <a:xfrm>
            <a:off x="2630486" y="3806808"/>
            <a:ext cx="90011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1 2 3</a:t>
            </a:r>
          </a:p>
        </p:txBody>
      </p:sp>
      <p:sp>
        <p:nvSpPr>
          <p:cNvPr id="238602" name="Rectangle 10"/>
          <p:cNvSpPr>
            <a:spLocks noChangeArrowheads="1"/>
          </p:cNvSpPr>
          <p:nvPr/>
        </p:nvSpPr>
        <p:spPr bwMode="auto">
          <a:xfrm>
            <a:off x="3467124" y="3806808"/>
            <a:ext cx="503237"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38603" name="Line 11"/>
          <p:cNvSpPr>
            <a:spLocks noChangeShapeType="1"/>
          </p:cNvSpPr>
          <p:nvPr/>
        </p:nvSpPr>
        <p:spPr bwMode="auto">
          <a:xfrm>
            <a:off x="1954236" y="3997308"/>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38604" name="Rectangle 12"/>
          <p:cNvSpPr>
            <a:spLocks noChangeArrowheads="1"/>
          </p:cNvSpPr>
          <p:nvPr/>
        </p:nvSpPr>
        <p:spPr bwMode="auto">
          <a:xfrm>
            <a:off x="4357686" y="3806808"/>
            <a:ext cx="90011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2 3 3</a:t>
            </a:r>
          </a:p>
        </p:txBody>
      </p:sp>
      <p:sp>
        <p:nvSpPr>
          <p:cNvPr id="238605" name="Rectangle 13"/>
          <p:cNvSpPr>
            <a:spLocks noChangeArrowheads="1"/>
          </p:cNvSpPr>
          <p:nvPr/>
        </p:nvSpPr>
        <p:spPr bwMode="auto">
          <a:xfrm>
            <a:off x="5194324" y="3806808"/>
            <a:ext cx="503237"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38606" name="Line 14"/>
          <p:cNvSpPr>
            <a:spLocks noChangeShapeType="1"/>
          </p:cNvSpPr>
          <p:nvPr/>
        </p:nvSpPr>
        <p:spPr bwMode="auto">
          <a:xfrm>
            <a:off x="3681436" y="3997308"/>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38607" name="Rectangle 15"/>
          <p:cNvSpPr>
            <a:spLocks noChangeArrowheads="1"/>
          </p:cNvSpPr>
          <p:nvPr/>
        </p:nvSpPr>
        <p:spPr bwMode="auto">
          <a:xfrm>
            <a:off x="6059511" y="3806808"/>
            <a:ext cx="90011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1 1 1</a:t>
            </a:r>
          </a:p>
        </p:txBody>
      </p:sp>
      <p:sp>
        <p:nvSpPr>
          <p:cNvPr id="238608" name="Rectangle 16"/>
          <p:cNvSpPr>
            <a:spLocks noChangeArrowheads="1"/>
          </p:cNvSpPr>
          <p:nvPr/>
        </p:nvSpPr>
        <p:spPr bwMode="auto">
          <a:xfrm>
            <a:off x="6923111" y="3806808"/>
            <a:ext cx="503238"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a:t>
            </a:r>
          </a:p>
        </p:txBody>
      </p:sp>
      <p:sp>
        <p:nvSpPr>
          <p:cNvPr id="238609" name="Line 17"/>
          <p:cNvSpPr>
            <a:spLocks noChangeShapeType="1"/>
          </p:cNvSpPr>
          <p:nvPr/>
        </p:nvSpPr>
        <p:spPr bwMode="auto">
          <a:xfrm>
            <a:off x="5410224" y="3997308"/>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38610" name="Line 18"/>
          <p:cNvSpPr>
            <a:spLocks noChangeShapeType="1"/>
          </p:cNvSpPr>
          <p:nvPr/>
        </p:nvSpPr>
        <p:spPr bwMode="auto">
          <a:xfrm>
            <a:off x="1928794" y="2943208"/>
            <a:ext cx="1008062" cy="792163"/>
          </a:xfrm>
          <a:prstGeom prst="line">
            <a:avLst/>
          </a:prstGeom>
          <a:noFill/>
          <a:ln w="28575">
            <a:solidFill>
              <a:srgbClr val="FF00FF"/>
            </a:solidFill>
            <a:miter lim="800000"/>
            <a:tailEnd type="triangle" w="med" len="med"/>
          </a:ln>
          <a:effectLst/>
        </p:spPr>
        <p:txBody>
          <a:bodyPr wrap="none"/>
          <a:lstStyle/>
          <a:p>
            <a:endParaRPr lang="zh-CN" altLang="en-US"/>
          </a:p>
        </p:txBody>
      </p:sp>
      <p:sp>
        <p:nvSpPr>
          <p:cNvPr id="3" name="灯片编号占位符 2"/>
          <p:cNvSpPr>
            <a:spLocks noGrp="1"/>
          </p:cNvSpPr>
          <p:nvPr>
            <p:ph type="sldNum" sz="quarter" idx="12"/>
          </p:nvPr>
        </p:nvSpPr>
        <p:spPr/>
        <p:txBody>
          <a:bodyPr/>
          <a:lstStyle/>
          <a:p>
            <a:fld id="{BC067DFE-42A7-4CB5-93C4-F2F97DA7580C}" type="slidenum">
              <a:rPr lang="en-US" altLang="zh-CN" smtClean="0"/>
              <a:t>128</a:t>
            </a:fld>
            <a:endParaRPr lang="en-US" altLang="zh-CN"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Text Box 2"/>
          <p:cNvSpPr txBox="1">
            <a:spLocks noChangeArrowheads="1"/>
          </p:cNvSpPr>
          <p:nvPr/>
        </p:nvSpPr>
        <p:spPr bwMode="auto">
          <a:xfrm>
            <a:off x="1042989" y="1196975"/>
            <a:ext cx="5672152" cy="2003213"/>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spcBef>
                <a:spcPct val="50000"/>
              </a:spcBef>
            </a:pP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Node2</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定义</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头结点类型</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Row</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行数和列数</a:t>
            </a:r>
          </a:p>
          <a:p>
            <a:pPr algn="just">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指向第一个</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64195" name="Text Box 3"/>
          <p:cNvSpPr txBox="1">
            <a:spLocks noChangeArrowheads="1"/>
          </p:cNvSpPr>
          <p:nvPr/>
        </p:nvSpPr>
        <p:spPr bwMode="auto">
          <a:xfrm>
            <a:off x="684213" y="5229225"/>
            <a:ext cx="4392612" cy="457200"/>
          </a:xfrm>
          <a:prstGeom prst="rect">
            <a:avLst/>
          </a:prstGeom>
          <a:noFill/>
          <a:ln w="9525">
            <a:noFill/>
            <a:miter lim="800000"/>
          </a:ln>
          <a:effectLst/>
        </p:spPr>
        <p:txBody>
          <a:bodyPr>
            <a:spAutoFit/>
          </a:bodyPr>
          <a:lstStyle/>
          <a:p>
            <a:pPr>
              <a:spcBef>
                <a:spcPct val="50000"/>
              </a:spcBef>
            </a:pPr>
            <a:r>
              <a:rPr lang="zh-CN" altLang="en-US">
                <a:solidFill>
                  <a:srgbClr val="FF3300"/>
                </a:solidFill>
                <a:ea typeface="楷体" panose="02010609060101010101" pitchFamily="49" charset="-122"/>
                <a:cs typeface="Times New Roman" panose="02020603050405020304" pitchFamily="18" charset="0"/>
              </a:rPr>
              <a:t>顺序表和链表混合使用！！！</a:t>
            </a:r>
          </a:p>
        </p:txBody>
      </p:sp>
      <p:sp>
        <p:nvSpPr>
          <p:cNvPr id="264196" name="Rectangle 4"/>
          <p:cNvSpPr>
            <a:spLocks noChangeArrowheads="1"/>
          </p:cNvSpPr>
          <p:nvPr/>
        </p:nvSpPr>
        <p:spPr bwMode="auto">
          <a:xfrm>
            <a:off x="830263" y="4437063"/>
            <a:ext cx="504825"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3</a:t>
            </a:r>
          </a:p>
        </p:txBody>
      </p:sp>
      <p:sp>
        <p:nvSpPr>
          <p:cNvPr id="264197" name="Rectangle 5"/>
          <p:cNvSpPr>
            <a:spLocks noChangeArrowheads="1"/>
          </p:cNvSpPr>
          <p:nvPr/>
        </p:nvSpPr>
        <p:spPr bwMode="auto">
          <a:xfrm>
            <a:off x="1335088" y="4437063"/>
            <a:ext cx="503237"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3</a:t>
            </a:r>
          </a:p>
        </p:txBody>
      </p:sp>
      <p:sp>
        <p:nvSpPr>
          <p:cNvPr id="264198" name="Rectangle 6"/>
          <p:cNvSpPr>
            <a:spLocks noChangeArrowheads="1"/>
          </p:cNvSpPr>
          <p:nvPr/>
        </p:nvSpPr>
        <p:spPr bwMode="auto">
          <a:xfrm>
            <a:off x="1838325" y="4437063"/>
            <a:ext cx="503238"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64199" name="Arc 7"/>
          <p:cNvSpPr/>
          <p:nvPr/>
        </p:nvSpPr>
        <p:spPr bwMode="auto">
          <a:xfrm>
            <a:off x="757238" y="3933825"/>
            <a:ext cx="576262" cy="5032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p>
        </p:txBody>
      </p:sp>
      <p:sp>
        <p:nvSpPr>
          <p:cNvPr id="264200" name="Text Box 8"/>
          <p:cNvSpPr txBox="1">
            <a:spLocks noChangeArrowheads="1"/>
          </p:cNvSpPr>
          <p:nvPr/>
        </p:nvSpPr>
        <p:spPr bwMode="auto">
          <a:xfrm>
            <a:off x="323850" y="3717925"/>
            <a:ext cx="649288" cy="457200"/>
          </a:xfrm>
          <a:prstGeom prst="rect">
            <a:avLst/>
          </a:prstGeom>
          <a:noFill/>
          <a:ln w="9525">
            <a:noFill/>
            <a:miter lim="800000"/>
          </a:ln>
          <a:effectLst/>
        </p:spPr>
        <p:txBody>
          <a:bodyPr>
            <a:spAutoFit/>
          </a:bodyPr>
          <a:lstStyle/>
          <a:p>
            <a:pPr>
              <a:spcBef>
                <a:spcPct val="50000"/>
              </a:spcBef>
            </a:pPr>
            <a:r>
              <a:rPr lang="en-US" altLang="zh-CN"/>
              <a:t>h1</a:t>
            </a:r>
          </a:p>
        </p:txBody>
      </p:sp>
      <p:sp>
        <p:nvSpPr>
          <p:cNvPr id="264201" name="Rectangle 9"/>
          <p:cNvSpPr>
            <a:spLocks noChangeArrowheads="1"/>
          </p:cNvSpPr>
          <p:nvPr/>
        </p:nvSpPr>
        <p:spPr bwMode="auto">
          <a:xfrm>
            <a:off x="2703513" y="4437063"/>
            <a:ext cx="90011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1 2 3</a:t>
            </a:r>
          </a:p>
        </p:txBody>
      </p:sp>
      <p:sp>
        <p:nvSpPr>
          <p:cNvPr id="264202" name="Rectangle 10"/>
          <p:cNvSpPr>
            <a:spLocks noChangeArrowheads="1"/>
          </p:cNvSpPr>
          <p:nvPr/>
        </p:nvSpPr>
        <p:spPr bwMode="auto">
          <a:xfrm>
            <a:off x="3567113" y="4437063"/>
            <a:ext cx="503237"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64203" name="Line 11"/>
          <p:cNvSpPr>
            <a:spLocks noChangeShapeType="1"/>
          </p:cNvSpPr>
          <p:nvPr/>
        </p:nvSpPr>
        <p:spPr bwMode="auto">
          <a:xfrm>
            <a:off x="2054225" y="4627563"/>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4204" name="Rectangle 12"/>
          <p:cNvSpPr>
            <a:spLocks noChangeArrowheads="1"/>
          </p:cNvSpPr>
          <p:nvPr/>
        </p:nvSpPr>
        <p:spPr bwMode="auto">
          <a:xfrm>
            <a:off x="4430713" y="4437063"/>
            <a:ext cx="90011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2 3 3</a:t>
            </a:r>
          </a:p>
        </p:txBody>
      </p:sp>
      <p:sp>
        <p:nvSpPr>
          <p:cNvPr id="264205" name="Rectangle 13"/>
          <p:cNvSpPr>
            <a:spLocks noChangeArrowheads="1"/>
          </p:cNvSpPr>
          <p:nvPr/>
        </p:nvSpPr>
        <p:spPr bwMode="auto">
          <a:xfrm>
            <a:off x="5294313" y="4437063"/>
            <a:ext cx="503237"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64206" name="Line 14"/>
          <p:cNvSpPr>
            <a:spLocks noChangeShapeType="1"/>
          </p:cNvSpPr>
          <p:nvPr/>
        </p:nvSpPr>
        <p:spPr bwMode="auto">
          <a:xfrm>
            <a:off x="3781425" y="4627563"/>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4207" name="Rectangle 15"/>
          <p:cNvSpPr>
            <a:spLocks noChangeArrowheads="1"/>
          </p:cNvSpPr>
          <p:nvPr/>
        </p:nvSpPr>
        <p:spPr bwMode="auto">
          <a:xfrm>
            <a:off x="6159500" y="4437063"/>
            <a:ext cx="90011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1 1 1</a:t>
            </a:r>
          </a:p>
        </p:txBody>
      </p:sp>
      <p:sp>
        <p:nvSpPr>
          <p:cNvPr id="264208" name="Rectangle 16"/>
          <p:cNvSpPr>
            <a:spLocks noChangeArrowheads="1"/>
          </p:cNvSpPr>
          <p:nvPr/>
        </p:nvSpPr>
        <p:spPr bwMode="auto">
          <a:xfrm>
            <a:off x="7023100" y="4437063"/>
            <a:ext cx="503238"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a:t>
            </a:r>
          </a:p>
        </p:txBody>
      </p:sp>
      <p:sp>
        <p:nvSpPr>
          <p:cNvPr id="264209" name="Line 17"/>
          <p:cNvSpPr>
            <a:spLocks noChangeShapeType="1"/>
          </p:cNvSpPr>
          <p:nvPr/>
        </p:nvSpPr>
        <p:spPr bwMode="auto">
          <a:xfrm>
            <a:off x="5510213" y="4627563"/>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4211" name="Text Box 19"/>
          <p:cNvSpPr txBox="1">
            <a:spLocks noChangeArrowheads="1"/>
          </p:cNvSpPr>
          <p:nvPr/>
        </p:nvSpPr>
        <p:spPr bwMode="auto">
          <a:xfrm>
            <a:off x="928662" y="500042"/>
            <a:ext cx="4464051" cy="461665"/>
          </a:xfrm>
          <a:prstGeom prst="rect">
            <a:avLst/>
          </a:prstGeom>
          <a:noFill/>
          <a:ln w="9525">
            <a:noFill/>
            <a:miter lim="800000"/>
          </a:ln>
          <a:effectLst/>
        </p:spPr>
        <p:txBody>
          <a:bodyPr wrap="square">
            <a:spAutoFit/>
          </a:bodyPr>
          <a:lstStyle/>
          <a:p>
            <a:pPr algn="just">
              <a:spcBef>
                <a:spcPct val="50000"/>
              </a:spcBef>
            </a:pPr>
            <a:r>
              <a:rPr kumimoji="1" lang="zh-CN" altLang="en-US" smtClean="0">
                <a:ea typeface="楷体" panose="02010609060101010101" pitchFamily="49" charset="-122"/>
                <a:cs typeface="Times New Roman" panose="02020603050405020304" pitchFamily="18" charset="0"/>
              </a:rPr>
              <a:t>头结点类型</a:t>
            </a:r>
            <a:r>
              <a:rPr kumimoji="1" lang="zh-CN" altLang="en-US" dirty="0">
                <a:ea typeface="楷体" panose="02010609060101010101" pitchFamily="49" charset="-122"/>
                <a:cs typeface="Times New Roman" panose="02020603050405020304" pitchFamily="18" charset="0"/>
              </a:rPr>
              <a:t>定义如下</a:t>
            </a:r>
            <a:r>
              <a:rPr kumimoji="1" lang="en-US" altLang="zh-CN" dirty="0">
                <a:ea typeface="楷体" panose="02010609060101010101" pitchFamily="49" charset="-122"/>
                <a:cs typeface="Times New Roman" panose="02020603050405020304" pitchFamily="18" charset="0"/>
              </a:rPr>
              <a:t>:</a:t>
            </a:r>
            <a:endParaRPr lang="en-US" altLang="zh-CN" dirty="0">
              <a:ea typeface="楷体" panose="02010609060101010101" pitchFamily="49" charset="-122"/>
              <a:cs typeface="Times New Roman" panose="02020603050405020304" pitchFamily="18" charset="0"/>
            </a:endParaRPr>
          </a:p>
        </p:txBody>
      </p:sp>
      <p:cxnSp>
        <p:nvCxnSpPr>
          <p:cNvPr id="21" name="直接箭头连接符 20"/>
          <p:cNvCxnSpPr/>
          <p:nvPr/>
        </p:nvCxnSpPr>
        <p:spPr>
          <a:xfrm rot="16200000" flipH="1">
            <a:off x="1048198" y="3691413"/>
            <a:ext cx="1404000" cy="7143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BC067DFE-42A7-4CB5-93C4-F2F97DA7580C}" type="slidenum">
              <a:rPr lang="en-US" altLang="zh-CN" smtClean="0"/>
              <a:t>129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4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428604"/>
            <a:ext cx="3214710" cy="461665"/>
          </a:xfrm>
          <a:prstGeom prst="rect">
            <a:avLst/>
          </a:prstGeom>
          <a:noFill/>
        </p:spPr>
        <p:txBody>
          <a:bodyPr wrap="square" rtlCol="0">
            <a:spAutoFit/>
          </a:bodyPr>
          <a:lstStyle/>
          <a:p>
            <a:pPr algn="l"/>
            <a:r>
              <a:rPr lang="zh-CN" altLang="en-US" sz="2400" smtClean="0">
                <a:latin typeface="楷体" panose="02010609060101010101" pitchFamily="49" charset="-122"/>
                <a:ea typeface="楷体" panose="02010609060101010101" pitchFamily="49" charset="-122"/>
                <a:sym typeface="Wingdings" panose="05000000000000000000"/>
              </a:rPr>
              <a:t> </a:t>
            </a:r>
            <a:r>
              <a:rPr lang="zh-CN" altLang="en-US" sz="2400" smtClean="0">
                <a:latin typeface="楷体" panose="02010609060101010101" pitchFamily="49" charset="-122"/>
                <a:ea typeface="楷体" panose="02010609060101010101" pitchFamily="49" charset="-122"/>
              </a:rPr>
              <a:t>顺序表指针引用</a:t>
            </a:r>
            <a:endParaRPr lang="zh-CN" altLang="en-US" sz="2400" dirty="0">
              <a:latin typeface="楷体" panose="02010609060101010101" pitchFamily="49" charset="-122"/>
              <a:ea typeface="楷体" panose="02010609060101010101" pitchFamily="49" charset="-122"/>
            </a:endParaRPr>
          </a:p>
        </p:txBody>
      </p:sp>
      <p:sp>
        <p:nvSpPr>
          <p:cNvPr id="7" name="TextBox 6"/>
          <p:cNvSpPr txBox="1"/>
          <p:nvPr/>
        </p:nvSpPr>
        <p:spPr>
          <a:xfrm>
            <a:off x="1000100" y="1142984"/>
            <a:ext cx="6715172" cy="43088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2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CreateList</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SqList *&amp;L</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ElemType a[]</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int n)  </a:t>
            </a:r>
            <a:endParaRPr lang="en-US" altLang="zh-CN" sz="2200" dirty="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9" name="直接箭头连接符 8"/>
          <p:cNvCxnSpPr/>
          <p:nvPr/>
        </p:nvCxnSpPr>
        <p:spPr>
          <a:xfrm rot="5400000" flipH="1" flipV="1">
            <a:off x="4021162" y="1735154"/>
            <a:ext cx="242832"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89278" y="1857364"/>
            <a:ext cx="4311680" cy="400110"/>
          </a:xfrm>
          <a:prstGeom prst="rect">
            <a:avLst/>
          </a:prstGeom>
          <a:noFill/>
        </p:spPr>
        <p:txBody>
          <a:bodyPr wrap="square" rtlCol="0">
            <a:spAutoFit/>
          </a:bodyPr>
          <a:lstStyle/>
          <a:p>
            <a:pPr algn="l"/>
            <a:r>
              <a:rPr lang="zh-CN" altLang="en-US" smtClean="0">
                <a:latin typeface="楷体" panose="02010609060101010101" pitchFamily="49" charset="-122"/>
                <a:ea typeface="楷体" panose="02010609060101010101" pitchFamily="49" charset="-122"/>
              </a:rPr>
              <a:t>引用参数：将执行结果回传给实参</a:t>
            </a:r>
            <a:endParaRPr lang="zh-CN" altLang="en-US">
              <a:latin typeface="楷体" panose="02010609060101010101" pitchFamily="49" charset="-122"/>
              <a:ea typeface="楷体" panose="02010609060101010101" pitchFamily="49" charset="-122"/>
            </a:endParaRPr>
          </a:p>
        </p:txBody>
      </p:sp>
      <p:sp>
        <p:nvSpPr>
          <p:cNvPr id="11" name="TextBox 10"/>
          <p:cNvSpPr txBox="1"/>
          <p:nvPr/>
        </p:nvSpPr>
        <p:spPr>
          <a:xfrm>
            <a:off x="928662" y="2857496"/>
            <a:ext cx="7572428" cy="938719"/>
          </a:xfrm>
          <a:prstGeom prst="rect">
            <a:avLst/>
          </a:prstGeom>
          <a:noFill/>
          <a:scene3d>
            <a:camera prst="perspectiveLeft"/>
            <a:lightRig rig="threePt" dir="t"/>
          </a:scene3d>
        </p:spPr>
        <p:txBody>
          <a:bodyPr wrap="square" rtlCol="0">
            <a:spAutoFit/>
          </a:bodyPr>
          <a:lstStyle/>
          <a:p>
            <a:pPr marL="457200" indent="-457200" algn="l">
              <a:buBlip>
                <a:blip r:embed="rId3"/>
              </a:buBlip>
            </a:pPr>
            <a:r>
              <a:rPr lang="zh-CN" altLang="en-US" sz="2200" smtClean="0">
                <a:ea typeface="楷体" panose="02010609060101010101" pitchFamily="49" charset="-122"/>
                <a:cs typeface="Times New Roman" panose="02020603050405020304" pitchFamily="18" charset="0"/>
              </a:rPr>
              <a:t>引用符号“</a:t>
            </a:r>
            <a:r>
              <a:rPr lang="en-US" altLang="zh-CN" sz="2200" smtClean="0">
                <a:solidFill>
                  <a:srgbClr val="FF00FF"/>
                </a:solidFill>
                <a:ea typeface="楷体" panose="02010609060101010101" pitchFamily="49" charset="-122"/>
                <a:cs typeface="Times New Roman" panose="02020603050405020304" pitchFamily="18" charset="0"/>
              </a:rPr>
              <a:t>&amp;</a:t>
            </a:r>
            <a:r>
              <a:rPr lang="zh-CN" altLang="en-US" sz="2200" smtClean="0">
                <a:ea typeface="楷体" panose="02010609060101010101" pitchFamily="49" charset="-122"/>
                <a:cs typeface="Times New Roman" panose="02020603050405020304" pitchFamily="18" charset="0"/>
              </a:rPr>
              <a:t>”放在形参</a:t>
            </a:r>
            <a:r>
              <a:rPr lang="en-US" altLang="zh-CN" sz="2200" i="1" smtClean="0">
                <a:ea typeface="楷体" panose="02010609060101010101" pitchFamily="49" charset="-122"/>
                <a:cs typeface="Times New Roman" panose="02020603050405020304" pitchFamily="18" charset="0"/>
              </a:rPr>
              <a:t>L</a:t>
            </a:r>
            <a:r>
              <a:rPr lang="zh-CN" altLang="en-US" sz="2200" smtClean="0">
                <a:ea typeface="楷体" panose="02010609060101010101" pitchFamily="49" charset="-122"/>
                <a:cs typeface="Times New Roman" panose="02020603050405020304" pitchFamily="18" charset="0"/>
              </a:rPr>
              <a:t>的前面。</a:t>
            </a:r>
            <a:endParaRPr lang="en-US" altLang="zh-CN" sz="2200" smtClean="0">
              <a:ea typeface="楷体" panose="02010609060101010101" pitchFamily="49" charset="-122"/>
              <a:cs typeface="Times New Roman" panose="02020603050405020304" pitchFamily="18" charset="0"/>
            </a:endParaRPr>
          </a:p>
          <a:p>
            <a:pPr marL="457200" indent="-457200" algn="l">
              <a:buBlip>
                <a:blip r:embed="rId3"/>
              </a:buBlip>
            </a:pPr>
            <a:r>
              <a:rPr lang="zh-CN" altLang="en-US" sz="2200" smtClean="0">
                <a:ea typeface="楷体" panose="02010609060101010101" pitchFamily="49" charset="-122"/>
                <a:cs typeface="Times New Roman" panose="02020603050405020304" pitchFamily="18" charset="0"/>
              </a:rPr>
              <a:t>输出型参数均为使用“</a:t>
            </a:r>
            <a:r>
              <a:rPr lang="en-US" altLang="zh-CN" sz="2200" smtClean="0">
                <a:solidFill>
                  <a:srgbClr val="FF00FF"/>
                </a:solidFill>
                <a:ea typeface="楷体" panose="02010609060101010101" pitchFamily="49" charset="-122"/>
                <a:cs typeface="Times New Roman" panose="02020603050405020304" pitchFamily="18" charset="0"/>
              </a:rPr>
              <a:t>&amp;</a:t>
            </a:r>
            <a:r>
              <a:rPr lang="zh-CN" altLang="en-US" sz="2200" smtClean="0">
                <a:ea typeface="楷体" panose="02010609060101010101" pitchFamily="49" charset="-122"/>
                <a:cs typeface="Times New Roman" panose="02020603050405020304" pitchFamily="18" charset="0"/>
              </a:rPr>
              <a:t>”，不论</a:t>
            </a:r>
            <a:r>
              <a:rPr lang="zh-CN" altLang="en-US" sz="2200" smtClean="0">
                <a:latin typeface="楷体" panose="02010609060101010101" pitchFamily="49" charset="-122"/>
                <a:ea typeface="楷体" panose="02010609060101010101" pitchFamily="49" charset="-122"/>
              </a:rPr>
              <a:t>参数值是否改变。</a:t>
            </a:r>
            <a:endParaRPr lang="zh-CN" altLang="en-US" sz="2200">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13</a:t>
            </a:fld>
            <a:endParaRPr lang="en-US" altLang="zh-C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ext Box 2"/>
          <p:cNvSpPr txBox="1">
            <a:spLocks noChangeArrowheads="1"/>
          </p:cNvSpPr>
          <p:nvPr/>
        </p:nvSpPr>
        <p:spPr bwMode="auto">
          <a:xfrm>
            <a:off x="357158" y="214290"/>
            <a:ext cx="3357586" cy="461665"/>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just">
              <a:spcBef>
                <a:spcPct val="50000"/>
              </a:spcBef>
              <a:buFontTx/>
              <a:buBlip>
                <a:blip r:embed="rId3"/>
              </a:buBlip>
            </a:pPr>
            <a:r>
              <a:rPr lang="en-US" altLang="zh-CN">
                <a:latin typeface="黑体" panose="02010609060101010101" pitchFamily="49" charset="-122"/>
                <a:ea typeface="黑体" panose="02010609060101010101" pitchFamily="49" charset="-122"/>
              </a:rPr>
              <a:t>  </a:t>
            </a:r>
            <a:r>
              <a:rPr lang="zh-CN" altLang="en-US" smtClean="0">
                <a:solidFill>
                  <a:srgbClr val="FF3300"/>
                </a:solidFill>
                <a:latin typeface="黑体" panose="02010609060101010101" pitchFamily="49" charset="-122"/>
                <a:ea typeface="黑体" panose="02010609060101010101" pitchFamily="49" charset="-122"/>
              </a:rPr>
              <a:t>设计基本运算</a:t>
            </a:r>
            <a:r>
              <a:rPr lang="zh-CN" altLang="en-US" dirty="0">
                <a:solidFill>
                  <a:srgbClr val="FF3300"/>
                </a:solidFill>
                <a:latin typeface="黑体" panose="02010609060101010101" pitchFamily="49" charset="-122"/>
                <a:ea typeface="黑体" panose="02010609060101010101" pitchFamily="49" charset="-122"/>
              </a:rPr>
              <a:t>算法</a:t>
            </a:r>
          </a:p>
        </p:txBody>
      </p:sp>
      <p:sp>
        <p:nvSpPr>
          <p:cNvPr id="240643" name="Text Box 3"/>
          <p:cNvSpPr txBox="1">
            <a:spLocks noChangeArrowheads="1"/>
          </p:cNvSpPr>
          <p:nvPr/>
        </p:nvSpPr>
        <p:spPr bwMode="auto">
          <a:xfrm>
            <a:off x="573058" y="935015"/>
            <a:ext cx="7888316" cy="234224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l">
              <a:lnSpc>
                <a:spcPct val="150000"/>
              </a:lnSpc>
              <a:spcBef>
                <a:spcPts val="0"/>
              </a:spcBef>
              <a:buFont typeface="+mj-ea"/>
              <a:buAutoNum type="circleNumDbPlain"/>
            </a:pP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CreateTable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*&amp;h)</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：交互式创建单链表。</a:t>
            </a:r>
          </a:p>
          <a:p>
            <a:pPr marL="457200" indent="-457200" algn="l">
              <a:lnSpc>
                <a:spcPct val="150000"/>
              </a:lnSpc>
              <a:spcBef>
                <a:spcPts val="0"/>
              </a:spcBef>
              <a:buFont typeface="+mj-ea"/>
              <a:buAutoNum type="circleNumDbPlain"/>
            </a:pP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DestroyTable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*&amp;h)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：销毁单链表 。</a:t>
            </a:r>
          </a:p>
          <a:p>
            <a:pPr marL="457200" indent="-457200" algn="l">
              <a:lnSpc>
                <a:spcPct val="150000"/>
              </a:lnSpc>
              <a:spcBef>
                <a:spcPts val="0"/>
              </a:spcBef>
              <a:buFont typeface="+mj-ea"/>
              <a:buAutoNum type="circleNumDbPlain"/>
            </a:pP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DispTable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*h)</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：输出单链表。</a:t>
            </a:r>
          </a:p>
          <a:p>
            <a:pPr marL="457200" indent="-457200" algn="l">
              <a:lnSpc>
                <a:spcPct val="150000"/>
              </a:lnSpc>
              <a:spcBef>
                <a:spcPts val="0"/>
              </a:spcBef>
              <a:buFont typeface="+mj-ea"/>
              <a:buAutoNum type="circleNumDbPlain"/>
            </a:pP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LinkTable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h1</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h2</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*&amp;h)</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：实现两个单链表的自然连接运算。</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0644" name="Text Box 4"/>
          <p:cNvSpPr txBox="1">
            <a:spLocks noChangeArrowheads="1"/>
          </p:cNvSpPr>
          <p:nvPr/>
        </p:nvSpPr>
        <p:spPr bwMode="auto">
          <a:xfrm>
            <a:off x="1758954" y="4581525"/>
            <a:ext cx="5313376" cy="132343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57200" indent="-457200" algn="l">
              <a:spcBef>
                <a:spcPts val="0"/>
              </a:spcBef>
            </a:pPr>
            <a:r>
              <a:rPr kumimoji="1" lang="en-US" altLang="zh-CN" sz="2000" dirty="0" err="1">
                <a:solidFill>
                  <a:srgbClr val="0000FF"/>
                </a:solidFill>
                <a:latin typeface="Times New Roman" panose="02020603050405020304" pitchFamily="18" charset="0"/>
                <a:cs typeface="Times New Roman" panose="02020603050405020304" pitchFamily="18" charset="0"/>
              </a:rPr>
              <a:t>CreateTable</a:t>
            </a:r>
            <a:r>
              <a:rPr kumimoji="1" lang="en-US" altLang="zh-CN" sz="2000" dirty="0">
                <a:solidFill>
                  <a:srgbClr val="0000FF"/>
                </a:solidFill>
                <a:latin typeface="Times New Roman" panose="02020603050405020304" pitchFamily="18" charset="0"/>
                <a:cs typeface="Times New Roman" panose="02020603050405020304" pitchFamily="18" charset="0"/>
              </a:rPr>
              <a:t>(</a:t>
            </a:r>
            <a:r>
              <a:rPr kumimoji="1" lang="en-US" altLang="zh-CN" sz="2000" dirty="0" err="1">
                <a:solidFill>
                  <a:srgbClr val="0000FF"/>
                </a:solidFill>
                <a:latin typeface="Times New Roman" panose="02020603050405020304" pitchFamily="18" charset="0"/>
                <a:cs typeface="Times New Roman" panose="02020603050405020304" pitchFamily="18" charset="0"/>
              </a:rPr>
              <a:t>HList</a:t>
            </a:r>
            <a:r>
              <a:rPr kumimoji="1" lang="en-US" altLang="zh-CN" sz="2000" dirty="0">
                <a:solidFill>
                  <a:srgbClr val="0000FF"/>
                </a:solidFill>
                <a:latin typeface="Times New Roman" panose="02020603050405020304" pitchFamily="18" charset="0"/>
                <a:cs typeface="Times New Roman" panose="02020603050405020304" pitchFamily="18" charset="0"/>
              </a:rPr>
              <a:t> *&amp;h)</a:t>
            </a:r>
          </a:p>
          <a:p>
            <a:pPr marL="457200" indent="-457200" algn="l">
              <a:spcBef>
                <a:spcPts val="0"/>
              </a:spcBef>
            </a:pPr>
            <a:r>
              <a:rPr kumimoji="1" lang="en-US" altLang="zh-CN" sz="2000" dirty="0" err="1">
                <a:solidFill>
                  <a:srgbClr val="0000FF"/>
                </a:solidFill>
                <a:latin typeface="Times New Roman" panose="02020603050405020304" pitchFamily="18" charset="0"/>
                <a:cs typeface="Times New Roman" panose="02020603050405020304" pitchFamily="18" charset="0"/>
              </a:rPr>
              <a:t>DestroyTable</a:t>
            </a:r>
            <a:r>
              <a:rPr kumimoji="1" lang="en-US" altLang="zh-CN" sz="2000" dirty="0">
                <a:solidFill>
                  <a:srgbClr val="0000FF"/>
                </a:solidFill>
                <a:latin typeface="Times New Roman" panose="02020603050405020304" pitchFamily="18" charset="0"/>
                <a:cs typeface="Times New Roman" panose="02020603050405020304" pitchFamily="18" charset="0"/>
              </a:rPr>
              <a:t>(</a:t>
            </a:r>
            <a:r>
              <a:rPr kumimoji="1" lang="en-US" altLang="zh-CN" sz="2000" dirty="0" err="1">
                <a:solidFill>
                  <a:srgbClr val="0000FF"/>
                </a:solidFill>
                <a:latin typeface="Times New Roman" panose="02020603050405020304" pitchFamily="18" charset="0"/>
                <a:cs typeface="Times New Roman" panose="02020603050405020304" pitchFamily="18" charset="0"/>
              </a:rPr>
              <a:t>HList</a:t>
            </a:r>
            <a:r>
              <a:rPr kumimoji="1" lang="en-US" altLang="zh-CN" sz="2000" dirty="0">
                <a:solidFill>
                  <a:srgbClr val="0000FF"/>
                </a:solidFill>
                <a:latin typeface="Times New Roman" panose="02020603050405020304" pitchFamily="18" charset="0"/>
                <a:cs typeface="Times New Roman" panose="02020603050405020304" pitchFamily="18" charset="0"/>
              </a:rPr>
              <a:t> *&amp;h)</a:t>
            </a:r>
          </a:p>
          <a:p>
            <a:pPr marL="457200" indent="-457200" algn="l">
              <a:spcBef>
                <a:spcPts val="0"/>
              </a:spcBef>
            </a:pPr>
            <a:r>
              <a:rPr kumimoji="1" lang="en-US" altLang="zh-CN" sz="2000" dirty="0" err="1">
                <a:solidFill>
                  <a:srgbClr val="0000FF"/>
                </a:solidFill>
                <a:latin typeface="Times New Roman" panose="02020603050405020304" pitchFamily="18" charset="0"/>
                <a:cs typeface="Times New Roman" panose="02020603050405020304" pitchFamily="18" charset="0"/>
              </a:rPr>
              <a:t>DispTable</a:t>
            </a:r>
            <a:r>
              <a:rPr kumimoji="1" lang="en-US" altLang="zh-CN" sz="2000" dirty="0">
                <a:solidFill>
                  <a:srgbClr val="0000FF"/>
                </a:solidFill>
                <a:latin typeface="Times New Roman" panose="02020603050405020304" pitchFamily="18" charset="0"/>
                <a:cs typeface="Times New Roman" panose="02020603050405020304" pitchFamily="18" charset="0"/>
              </a:rPr>
              <a:t> (</a:t>
            </a:r>
            <a:r>
              <a:rPr kumimoji="1" lang="en-US" altLang="zh-CN" sz="2000" dirty="0" err="1">
                <a:solidFill>
                  <a:srgbClr val="0000FF"/>
                </a:solidFill>
                <a:latin typeface="Times New Roman" panose="02020603050405020304" pitchFamily="18" charset="0"/>
                <a:cs typeface="Times New Roman" panose="02020603050405020304" pitchFamily="18" charset="0"/>
              </a:rPr>
              <a:t>HList</a:t>
            </a:r>
            <a:r>
              <a:rPr kumimoji="1" lang="en-US" altLang="zh-CN" sz="2000" dirty="0">
                <a:solidFill>
                  <a:srgbClr val="0000FF"/>
                </a:solidFill>
                <a:latin typeface="Times New Roman" panose="02020603050405020304" pitchFamily="18" charset="0"/>
                <a:cs typeface="Times New Roman" panose="02020603050405020304" pitchFamily="18" charset="0"/>
              </a:rPr>
              <a:t> *h)</a:t>
            </a:r>
          </a:p>
          <a:p>
            <a:pPr marL="457200" indent="-457200" algn="l">
              <a:spcBef>
                <a:spcPts val="0"/>
              </a:spcBef>
            </a:pPr>
            <a:r>
              <a:rPr kumimoji="1" lang="en-US" altLang="zh-CN" sz="2000" dirty="0" err="1">
                <a:solidFill>
                  <a:srgbClr val="0000FF"/>
                </a:solidFill>
                <a:latin typeface="Times New Roman" panose="02020603050405020304" pitchFamily="18" charset="0"/>
                <a:cs typeface="Times New Roman" panose="02020603050405020304" pitchFamily="18" charset="0"/>
              </a:rPr>
              <a:t>LinkTable</a:t>
            </a:r>
            <a:r>
              <a:rPr kumimoji="1" lang="en-US" altLang="zh-CN" sz="2000" dirty="0">
                <a:solidFill>
                  <a:srgbClr val="0000FF"/>
                </a:solidFill>
                <a:latin typeface="Times New Roman" panose="02020603050405020304" pitchFamily="18" charset="0"/>
                <a:cs typeface="Times New Roman" panose="02020603050405020304" pitchFamily="18" charset="0"/>
              </a:rPr>
              <a:t>(</a:t>
            </a:r>
            <a:r>
              <a:rPr kumimoji="1" lang="en-US" altLang="zh-CN" sz="2000" dirty="0" err="1">
                <a:solidFill>
                  <a:srgbClr val="0000FF"/>
                </a:solidFill>
                <a:latin typeface="Times New Roman" panose="02020603050405020304" pitchFamily="18" charset="0"/>
                <a:cs typeface="Times New Roman" panose="02020603050405020304" pitchFamily="18" charset="0"/>
              </a:rPr>
              <a:t>HList</a:t>
            </a:r>
            <a:r>
              <a:rPr kumimoji="1" lang="en-US" altLang="zh-CN" sz="2000" dirty="0">
                <a:solidFill>
                  <a:srgbClr val="0000FF"/>
                </a:solidFill>
                <a:latin typeface="Times New Roman" panose="02020603050405020304" pitchFamily="18" charset="0"/>
                <a:cs typeface="Times New Roman" panose="02020603050405020304" pitchFamily="18" charset="0"/>
              </a:rPr>
              <a:t> *</a:t>
            </a:r>
            <a:r>
              <a:rPr kumimoji="1" lang="en-US" altLang="zh-CN" sz="2000" dirty="0" smtClean="0">
                <a:solidFill>
                  <a:srgbClr val="0000FF"/>
                </a:solidFill>
                <a:latin typeface="Times New Roman" panose="02020603050405020304" pitchFamily="18" charset="0"/>
                <a:cs typeface="Times New Roman" panose="02020603050405020304" pitchFamily="18" charset="0"/>
              </a:rPr>
              <a:t>h1</a:t>
            </a:r>
            <a:r>
              <a:rPr kumimoji="1" lang="zh-CN" altLang="en-US" sz="2000" dirty="0" smtClean="0">
                <a:solidFill>
                  <a:srgbClr val="0000FF"/>
                </a:solidFill>
                <a:latin typeface="Times New Roman" panose="02020603050405020304" pitchFamily="18" charset="0"/>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cs typeface="Times New Roman" panose="02020603050405020304" pitchFamily="18" charset="0"/>
              </a:rPr>
              <a:t>HList</a:t>
            </a:r>
            <a:r>
              <a:rPr kumimoji="1" lang="en-US" altLang="zh-CN" sz="2000" dirty="0" smtClean="0">
                <a:solidFill>
                  <a:srgbClr val="0000FF"/>
                </a:solidFill>
                <a:latin typeface="Times New Roman" panose="02020603050405020304" pitchFamily="18" charset="0"/>
                <a:cs typeface="Times New Roman" panose="02020603050405020304" pitchFamily="18" charset="0"/>
              </a:rPr>
              <a:t> </a:t>
            </a:r>
            <a:r>
              <a:rPr kumimoji="1" lang="en-US" altLang="zh-CN" sz="2000" dirty="0">
                <a:solidFill>
                  <a:srgbClr val="0000FF"/>
                </a:solidFill>
                <a:latin typeface="Times New Roman" panose="02020603050405020304" pitchFamily="18" charset="0"/>
                <a:cs typeface="Times New Roman" panose="02020603050405020304" pitchFamily="18" charset="0"/>
              </a:rPr>
              <a:t>*</a:t>
            </a:r>
            <a:r>
              <a:rPr kumimoji="1" lang="en-US" altLang="zh-CN" sz="2000" dirty="0" smtClean="0">
                <a:solidFill>
                  <a:srgbClr val="0000FF"/>
                </a:solidFill>
                <a:latin typeface="Times New Roman" panose="02020603050405020304" pitchFamily="18" charset="0"/>
                <a:cs typeface="Times New Roman" panose="02020603050405020304" pitchFamily="18" charset="0"/>
              </a:rPr>
              <a:t>h2</a:t>
            </a:r>
            <a:r>
              <a:rPr kumimoji="1" lang="zh-CN" altLang="en-US" sz="2000" dirty="0" smtClean="0">
                <a:solidFill>
                  <a:srgbClr val="0000FF"/>
                </a:solidFill>
                <a:latin typeface="Times New Roman" panose="02020603050405020304" pitchFamily="18" charset="0"/>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cs typeface="Times New Roman" panose="02020603050405020304" pitchFamily="18" charset="0"/>
              </a:rPr>
              <a:t>HList</a:t>
            </a:r>
            <a:r>
              <a:rPr kumimoji="1" lang="en-US" altLang="zh-CN" sz="2000" dirty="0" smtClean="0">
                <a:solidFill>
                  <a:srgbClr val="0000FF"/>
                </a:solidFill>
                <a:latin typeface="Times New Roman" panose="02020603050405020304" pitchFamily="18" charset="0"/>
                <a:cs typeface="Times New Roman" panose="02020603050405020304" pitchFamily="18" charset="0"/>
              </a:rPr>
              <a:t> </a:t>
            </a:r>
            <a:r>
              <a:rPr kumimoji="1" lang="en-US" altLang="zh-CN" sz="2000" dirty="0">
                <a:solidFill>
                  <a:srgbClr val="0000FF"/>
                </a:solidFill>
                <a:latin typeface="Times New Roman" panose="02020603050405020304" pitchFamily="18" charset="0"/>
                <a:cs typeface="Times New Roman" panose="02020603050405020304" pitchFamily="18" charset="0"/>
              </a:rPr>
              <a:t>*&amp;h)</a:t>
            </a:r>
          </a:p>
        </p:txBody>
      </p:sp>
      <p:sp>
        <p:nvSpPr>
          <p:cNvPr id="240645" name="Text Box 5"/>
          <p:cNvSpPr txBox="1">
            <a:spLocks noChangeArrowheads="1"/>
          </p:cNvSpPr>
          <p:nvPr/>
        </p:nvSpPr>
        <p:spPr bwMode="auto">
          <a:xfrm>
            <a:off x="3203575" y="3573463"/>
            <a:ext cx="1728788" cy="46166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zh-CN" altLang="en-US" dirty="0">
                <a:latin typeface="楷体" panose="02010609060101010101" pitchFamily="49" charset="-122"/>
                <a:ea typeface="楷体" panose="02010609060101010101" pitchFamily="49" charset="-122"/>
              </a:rPr>
              <a:t>　主程序</a:t>
            </a:r>
          </a:p>
        </p:txBody>
      </p:sp>
      <p:sp>
        <p:nvSpPr>
          <p:cNvPr id="240646" name="Line 6"/>
          <p:cNvSpPr>
            <a:spLocks noChangeShapeType="1"/>
          </p:cNvSpPr>
          <p:nvPr/>
        </p:nvSpPr>
        <p:spPr bwMode="auto">
          <a:xfrm>
            <a:off x="4067175" y="4073525"/>
            <a:ext cx="0" cy="503238"/>
          </a:xfrm>
          <a:prstGeom prst="line">
            <a:avLst/>
          </a:prstGeom>
          <a:noFill/>
          <a:ln w="76200">
            <a:solidFill>
              <a:srgbClr val="FF00FF"/>
            </a:solidFill>
            <a:miter lim="800000"/>
            <a:tailEnd type="triangle" w="med" len="med"/>
          </a:ln>
          <a:effectLst/>
        </p:spPr>
        <p:txBody>
          <a:bodyPr wrap="none"/>
          <a:lstStyle/>
          <a:p>
            <a:endParaRPr lang="zh-CN" altLang="en-US"/>
          </a:p>
        </p:txBody>
      </p:sp>
      <p:sp>
        <p:nvSpPr>
          <p:cNvPr id="3" name="灯片编号占位符 2"/>
          <p:cNvSpPr>
            <a:spLocks noGrp="1"/>
          </p:cNvSpPr>
          <p:nvPr>
            <p:ph type="sldNum" sz="quarter" idx="12"/>
          </p:nvPr>
        </p:nvSpPr>
        <p:spPr/>
        <p:txBody>
          <a:bodyPr/>
          <a:lstStyle/>
          <a:p>
            <a:fld id="{BC067DFE-42A7-4CB5-93C4-F2F97DA7580C}" type="slidenum">
              <a:rPr lang="en-US" altLang="zh-CN" smtClean="0"/>
              <a:t>130</a:t>
            </a:fld>
            <a:endParaRPr lang="en-US" altLang="zh-CN"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ext Box 2"/>
          <p:cNvSpPr txBox="1">
            <a:spLocks noChangeArrowheads="1"/>
          </p:cNvSpPr>
          <p:nvPr/>
        </p:nvSpPr>
        <p:spPr bwMode="auto">
          <a:xfrm>
            <a:off x="251520" y="963868"/>
            <a:ext cx="8642350" cy="5163941"/>
          </a:xfrm>
          <a:prstGeom prst="rect">
            <a:avLst/>
          </a:prstGeom>
        </p:spPr>
        <p:style>
          <a:lnRef idx="2">
            <a:schemeClr val="accent6"/>
          </a:lnRef>
          <a:fillRef idx="1">
            <a:schemeClr val="lt1"/>
          </a:fillRef>
          <a:effectRef idx="0">
            <a:schemeClr val="accent6"/>
          </a:effectRef>
          <a:fontRef idx="minor">
            <a:schemeClr val="dk1"/>
          </a:fontRef>
        </p:style>
        <p:txBody>
          <a:bodyPr lIns="180000" tIns="144000" rIns="180000" bIns="144000">
            <a:spAutoFit/>
          </a:bodyPr>
          <a:lstStyle/>
          <a:p>
            <a:pPr algn="l">
              <a:lnSpc>
                <a:spcPts val="2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CreateTable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*&amp;h)</a:t>
            </a:r>
          </a:p>
          <a:p>
            <a:pPr algn="l">
              <a:lnSpc>
                <a:spcPts val="2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p>
          <a:p>
            <a:pPr algn="l">
              <a:lnSpc>
                <a:spcPts val="2000"/>
              </a:lnSpc>
              <a:spcBef>
                <a:spcPts val="0"/>
              </a:spcBef>
            </a:pP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h</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000"/>
              </a:lnSpc>
              <a:spcBef>
                <a:spcPts val="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&gt;next=NULL;</a:t>
            </a:r>
          </a:p>
          <a:p>
            <a:pPr algn="l">
              <a:lnSpc>
                <a:spcPts val="2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表的行</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数，列</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2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scanf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d%d</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h-&gt;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Row</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h-&gt;Col);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输入表的行数和列数</a:t>
            </a:r>
          </a:p>
          <a:p>
            <a:pPr algn="l">
              <a:lnSpc>
                <a:spcPts val="2000"/>
              </a:lnSpc>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&lt;h-&gt;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Row;i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输入所有行的数据</a:t>
            </a:r>
          </a:p>
          <a:p>
            <a:pPr algn="l">
              <a:lnSpc>
                <a:spcPts val="2000"/>
              </a:lnSpc>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第</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行</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2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000"/>
              </a:lnSpc>
              <a:spcBef>
                <a:spcPts val="0"/>
              </a:spcBef>
            </a:pP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&lt;h-&gt;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Col;j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输入一行的数据</a:t>
            </a:r>
          </a:p>
          <a:p>
            <a:pPr algn="l">
              <a:lnSpc>
                <a:spcPts val="2000"/>
              </a:lnSpc>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scanf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s-&gt;data[j]);</a:t>
            </a:r>
          </a:p>
          <a:p>
            <a:pPr algn="l">
              <a:lnSpc>
                <a:spcPts val="2000"/>
              </a:lnSpc>
              <a:spcBef>
                <a:spcPts val="0"/>
              </a:spcBef>
            </a:pP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if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(h-&gt;next==NULL</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插入第一个</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000"/>
              </a:lnSpc>
              <a:spcBef>
                <a:spcPts val="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h-&gt;next=s;</a:t>
            </a:r>
          </a:p>
          <a:p>
            <a:pPr algn="l">
              <a:lnSpc>
                <a:spcPts val="2000"/>
              </a:lnSpc>
              <a:spcBef>
                <a:spcPts val="0"/>
              </a:spcBef>
            </a:pP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else</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插入其他</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000"/>
              </a:lnSpc>
              <a:spcBef>
                <a:spcPts val="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r-&gt;next=s;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将*</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插入到*</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结点之后</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000"/>
              </a:lnSpc>
              <a:spcBef>
                <a:spcPts val="0"/>
              </a:spcBef>
            </a:pP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r=s</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始终指向</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尾结点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000"/>
              </a:lnSpc>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&gt;next=NULL;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尾结点</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next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域置空</a:t>
            </a:r>
          </a:p>
          <a:p>
            <a:pPr algn="l">
              <a:lnSpc>
                <a:spcPts val="2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41667" name="AutoShape 3"/>
          <p:cNvSpPr>
            <a:spLocks noChangeArrowheads="1"/>
          </p:cNvSpPr>
          <p:nvPr/>
        </p:nvSpPr>
        <p:spPr bwMode="auto">
          <a:xfrm>
            <a:off x="6842156" y="4638689"/>
            <a:ext cx="2159000" cy="719137"/>
          </a:xfrm>
          <a:prstGeom prst="leftArrow">
            <a:avLst>
              <a:gd name="adj1" fmla="val 50000"/>
              <a:gd name="adj2" fmla="val 75055"/>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2000" dirty="0">
                <a:solidFill>
                  <a:srgbClr val="C00000"/>
                </a:solidFill>
                <a:ea typeface="隶书" pitchFamily="49" charset="-122"/>
              </a:rPr>
              <a:t>采用尾插法建表</a:t>
            </a:r>
          </a:p>
        </p:txBody>
      </p:sp>
      <p:sp>
        <p:nvSpPr>
          <p:cNvPr id="241668" name="Text Box 4"/>
          <p:cNvSpPr txBox="1">
            <a:spLocks noChangeArrowheads="1"/>
          </p:cNvSpPr>
          <p:nvPr/>
        </p:nvSpPr>
        <p:spPr bwMode="auto">
          <a:xfrm>
            <a:off x="179388" y="92075"/>
            <a:ext cx="4464050" cy="45720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spcBef>
                <a:spcPct val="50000"/>
              </a:spcBef>
            </a:pP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）交互式创建单链表算法</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131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166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166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166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166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166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166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166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166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1666">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666">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1666">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1666">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1666">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1666">
                                            <p:txEl>
                                              <p:pRg st="15" end="15"/>
                                            </p:txEl>
                                          </p:spTgt>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24166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41666">
                                            <p:txEl>
                                              <p:pRg st="16" end="16"/>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4166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ldLvl="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0" name="Text Box 4"/>
          <p:cNvSpPr txBox="1">
            <a:spLocks noChangeArrowheads="1"/>
          </p:cNvSpPr>
          <p:nvPr/>
        </p:nvSpPr>
        <p:spPr bwMode="auto">
          <a:xfrm>
            <a:off x="500034" y="1285860"/>
            <a:ext cx="8280400" cy="2406428"/>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l">
              <a:lnSpc>
                <a:spcPct val="150000"/>
              </a:lnSpc>
              <a:spcBef>
                <a:spcPct val="50000"/>
              </a:spcBef>
            </a:pPr>
            <a:r>
              <a:rPr lang="zh-CN" altLang="en-US"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疑问：</a:t>
            </a:r>
            <a:r>
              <a:rPr lang="zh-CN" altLang="en-US"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为什么</a:t>
            </a:r>
            <a:r>
              <a:rPr lang="zh-CN" altLang="en-US" sz="2400"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与前面尾插法建立单</a:t>
            </a:r>
            <a:r>
              <a:rPr lang="zh-CN" altLang="en-US"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链表的代码不同</a:t>
            </a:r>
            <a:r>
              <a:rPr lang="zh-CN" altLang="en-US" sz="2400"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p>
          <a:p>
            <a:pPr algn="l">
              <a:lnSpc>
                <a:spcPct val="150000"/>
              </a:lnSpc>
              <a:spcBef>
                <a:spcPct val="50000"/>
              </a:spcBef>
            </a:pPr>
            <a:r>
              <a:rPr lang="zh-CN" altLang="en-US"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回答：</a:t>
            </a:r>
            <a:r>
              <a:rPr lang="zh-CN" altLang="en-US"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因为</a:t>
            </a:r>
            <a:r>
              <a:rPr lang="zh-CN" altLang="en-US" sz="2400"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这</a:t>
            </a:r>
            <a:r>
              <a:rPr lang="zh-CN" altLang="en-US"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里</a:t>
            </a:r>
            <a:r>
              <a:rPr lang="zh-CN" altLang="en-US" sz="2400" dirty="0" smtClean="0">
                <a:solidFill>
                  <a:srgbClr val="FF00FF"/>
                </a:solidFill>
                <a:latin typeface="楷体" panose="02010609060101010101" pitchFamily="49" charset="-122"/>
                <a:ea typeface="楷体" panose="02010609060101010101" pitchFamily="49" charset="-122"/>
                <a:cs typeface="Times New Roman" panose="02020603050405020304" pitchFamily="18" charset="0"/>
              </a:rPr>
              <a:t>头结点</a:t>
            </a:r>
            <a:r>
              <a:rPr lang="zh-CN" altLang="en-US"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和</a:t>
            </a:r>
            <a:r>
              <a:rPr lang="zh-CN" altLang="en-US" sz="2400" dirty="0" smtClean="0">
                <a:solidFill>
                  <a:srgbClr val="FF00FF"/>
                </a:solidFill>
                <a:latin typeface="楷体" panose="02010609060101010101" pitchFamily="49" charset="-122"/>
                <a:ea typeface="楷体" panose="02010609060101010101" pitchFamily="49" charset="-122"/>
                <a:cs typeface="Times New Roman" panose="02020603050405020304" pitchFamily="18" charset="0"/>
              </a:rPr>
              <a:t>数据结点</a:t>
            </a:r>
            <a:r>
              <a:rPr lang="zh-CN" altLang="en-US"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类型不同，</a:t>
            </a:r>
            <a:r>
              <a:rPr lang="en-US" altLang="zh-CN"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r</a:t>
            </a:r>
            <a:r>
              <a:rPr lang="zh-CN" altLang="en-US" sz="2400"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不能同时作为</a:t>
            </a:r>
            <a:r>
              <a:rPr lang="zh-CN" altLang="en-US"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头结点和数据结点的</a:t>
            </a:r>
            <a:r>
              <a:rPr lang="zh-CN" altLang="en-US" sz="2400"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指针</a:t>
            </a:r>
            <a:r>
              <a:rPr lang="zh-CN" altLang="en-US"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。这里让</a:t>
            </a:r>
            <a:r>
              <a:rPr lang="en-US" altLang="zh-CN"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r</a:t>
            </a:r>
            <a:r>
              <a:rPr lang="zh-CN" altLang="en-US"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指向数据结点（多个）。</a:t>
            </a:r>
            <a:endParaRPr lang="zh-CN" altLang="en-US" sz="2400"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132</a:t>
            </a:fld>
            <a:endParaRPr lang="en-US" altLang="zh-CN"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ext Box 2"/>
          <p:cNvSpPr txBox="1">
            <a:spLocks noChangeArrowheads="1"/>
          </p:cNvSpPr>
          <p:nvPr/>
        </p:nvSpPr>
        <p:spPr bwMode="auto">
          <a:xfrm>
            <a:off x="714348" y="1610033"/>
            <a:ext cx="5643602" cy="3676355"/>
          </a:xfrm>
          <a:prstGeom prst="rect">
            <a:avLst/>
          </a:prstGeom>
        </p:spPr>
        <p:style>
          <a:lnRef idx="1">
            <a:schemeClr val="accent3"/>
          </a:lnRef>
          <a:fillRef idx="2">
            <a:schemeClr val="accent3"/>
          </a:fillRef>
          <a:effectRef idx="1">
            <a:schemeClr val="accent3"/>
          </a:effectRef>
          <a:fontRef idx="minor">
            <a:schemeClr val="dk1"/>
          </a:fontRef>
        </p:style>
        <p:txBody>
          <a:bodyPr wrap="square" lIns="288000" tIns="144000" rIns="288000" bIns="144000">
            <a:spAutoFit/>
          </a:bodyPr>
          <a:lstStyle/>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a:solidFill>
                  <a:srgbClr val="FF3300"/>
                </a:solidFill>
                <a:latin typeface="Times New Roman" panose="02020603050405020304" pitchFamily="18" charset="0"/>
                <a:ea typeface="楷体" panose="02010609060101010101" pitchFamily="49" charset="-122"/>
                <a:cs typeface="Times New Roman" panose="02020603050405020304" pitchFamily="18" charset="0"/>
              </a:rPr>
              <a:t>DestroyTable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*&amp;h)</a:t>
            </a:r>
          </a:p>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DList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*pre=h-&gt;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p=pre-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free(pre);</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pre=p;</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free(pre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free(h</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42691" name="Text Box 3"/>
          <p:cNvSpPr txBox="1">
            <a:spLocks noChangeArrowheads="1"/>
          </p:cNvSpPr>
          <p:nvPr/>
        </p:nvSpPr>
        <p:spPr bwMode="auto">
          <a:xfrm>
            <a:off x="539750" y="692150"/>
            <a:ext cx="3960813" cy="45720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spcBef>
                <a:spcPct val="50000"/>
              </a:spcBef>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）销毁单链表算法</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133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69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69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269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269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269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269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69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26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2"/>
          <p:cNvSpPr txBox="1">
            <a:spLocks noChangeArrowheads="1"/>
          </p:cNvSpPr>
          <p:nvPr/>
        </p:nvSpPr>
        <p:spPr bwMode="auto">
          <a:xfrm>
            <a:off x="357159" y="214290"/>
            <a:ext cx="3429024" cy="45720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just">
              <a:spcBef>
                <a:spcPct val="50000"/>
              </a:spcBef>
            </a:pPr>
            <a:r>
              <a:rPr kumimoji="1"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）输出单链表算法</a:t>
            </a:r>
          </a:p>
        </p:txBody>
      </p:sp>
      <p:sp>
        <p:nvSpPr>
          <p:cNvPr id="243715" name="Text Box 3"/>
          <p:cNvSpPr txBox="1">
            <a:spLocks noChangeArrowheads="1"/>
          </p:cNvSpPr>
          <p:nvPr/>
        </p:nvSpPr>
        <p:spPr bwMode="auto">
          <a:xfrm>
            <a:off x="573058" y="1020741"/>
            <a:ext cx="7920037" cy="3295875"/>
          </a:xfrm>
          <a:prstGeom prst="rect">
            <a:avLst/>
          </a:prstGeom>
        </p:spPr>
        <p:style>
          <a:lnRef idx="1">
            <a:schemeClr val="accent3"/>
          </a:lnRef>
          <a:fillRef idx="2">
            <a:schemeClr val="accent3"/>
          </a:fillRef>
          <a:effectRef idx="1">
            <a:schemeClr val="accent3"/>
          </a:effectRef>
          <a:fontRef idx="minor">
            <a:schemeClr val="dk1"/>
          </a:fontRef>
        </p:style>
        <p:txBody>
          <a:bodyPr lIns="252000" tIns="108000" rIns="252000" bIns="108000">
            <a:spAutoFit/>
          </a:bodyPr>
          <a:lstStyle/>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DispTable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*h)</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DList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*p=h-&gt;next;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指向开始</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行结点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扫描所有行</a:t>
            </a: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0;j</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&lt;h-&gt;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Col;j</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输出一行的数据</a:t>
            </a: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("%4d</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&gt;data[j]);</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指向下</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一行结点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4" name="TextBox 3"/>
          <p:cNvSpPr txBox="1"/>
          <p:nvPr/>
        </p:nvSpPr>
        <p:spPr>
          <a:xfrm>
            <a:off x="3428992" y="4798180"/>
            <a:ext cx="1571636"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1 2 3 3 5</a:t>
            </a:r>
          </a:p>
          <a:p>
            <a:pPr algn="ctr">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1 2 3 3 4</a:t>
            </a:r>
          </a:p>
          <a:p>
            <a:pPr algn="ctr">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2 3 3 3 5</a:t>
            </a:r>
          </a:p>
          <a:p>
            <a:pPr algn="ctr">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2 3 3 3 4</a:t>
            </a:r>
          </a:p>
          <a:p>
            <a:pPr algn="ctr">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1 1 1 1 6</a:t>
            </a:r>
          </a:p>
        </p:txBody>
      </p:sp>
      <p:sp>
        <p:nvSpPr>
          <p:cNvPr id="5" name="TextBox 4"/>
          <p:cNvSpPr txBox="1"/>
          <p:nvPr/>
        </p:nvSpPr>
        <p:spPr>
          <a:xfrm>
            <a:off x="571472" y="4726742"/>
            <a:ext cx="3071834" cy="461665"/>
          </a:xfrm>
          <a:prstGeom prst="rect">
            <a:avLst/>
          </a:prstGeom>
          <a:noFill/>
        </p:spPr>
        <p:txBody>
          <a:bodyPr wrap="square" rtlCol="0">
            <a:spAutoFit/>
          </a:bodyPr>
          <a:lstStyle/>
          <a:p>
            <a:r>
              <a:rPr lang="zh-CN" altLang="en-US" smtClean="0">
                <a:latin typeface="楷体" panose="02010609060101010101" pitchFamily="49" charset="-122"/>
                <a:ea typeface="楷体" panose="02010609060101010101" pitchFamily="49" charset="-122"/>
              </a:rPr>
              <a:t>例如，输出</a:t>
            </a:r>
            <a:r>
              <a:rPr lang="zh-CN" altLang="en-US" dirty="0" smtClean="0">
                <a:latin typeface="楷体" panose="02010609060101010101" pitchFamily="49" charset="-122"/>
                <a:ea typeface="楷体" panose="02010609060101010101" pitchFamily="49" charset="-122"/>
              </a:rPr>
              <a:t>一个表：</a:t>
            </a:r>
            <a:endParaRPr lang="zh-CN" altLang="en-US" dirty="0">
              <a:latin typeface="楷体" panose="02010609060101010101" pitchFamily="49" charset="-122"/>
              <a:ea typeface="楷体" panose="02010609060101010101" pitchFamily="49"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134</a:t>
            </a:fld>
            <a:endParaRPr lang="en-US" altLang="zh-CN"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Text Box 3"/>
          <p:cNvSpPr txBox="1">
            <a:spLocks noChangeArrowheads="1"/>
          </p:cNvSpPr>
          <p:nvPr/>
        </p:nvSpPr>
        <p:spPr bwMode="auto">
          <a:xfrm>
            <a:off x="714349" y="428604"/>
            <a:ext cx="3500462" cy="45720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spcBef>
                <a:spcPct val="50000"/>
              </a:spcBef>
            </a:pP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）表连接运算算法</a:t>
            </a:r>
          </a:p>
        </p:txBody>
      </p:sp>
      <p:graphicFrame>
        <p:nvGraphicFramePr>
          <p:cNvPr id="244740" name="Object 4"/>
          <p:cNvGraphicFramePr>
            <a:graphicFrameLocks noChangeAspect="1"/>
          </p:cNvGraphicFramePr>
          <p:nvPr/>
        </p:nvGraphicFramePr>
        <p:xfrm>
          <a:off x="1787525" y="2987683"/>
          <a:ext cx="1525588" cy="1265238"/>
        </p:xfrm>
        <a:graphic>
          <a:graphicData uri="http://schemas.openxmlformats.org/presentationml/2006/ole">
            <mc:AlternateContent xmlns:mc="http://schemas.openxmlformats.org/markup-compatibility/2006">
              <mc:Choice xmlns:v="urn:schemas-microsoft-com:vml" Requires="v">
                <p:oleObj spid="_x0000_s3279" name="公式" r:id="rId3" imgW="14630400" imgH="12192000" progId="">
                  <p:embed/>
                </p:oleObj>
              </mc:Choice>
              <mc:Fallback>
                <p:oleObj name="公式" r:id="rId3" imgW="14630400" imgH="12192000" progId="">
                  <p:embed/>
                  <p:pic>
                    <p:nvPicPr>
                      <p:cNvPr id="0" name="图片 1024"/>
                      <p:cNvPicPr>
                        <a:picLocks noChangeAspect="1"/>
                      </p:cNvPicPr>
                      <p:nvPr/>
                    </p:nvPicPr>
                    <p:blipFill>
                      <a:blip r:embed="rId4"/>
                      <a:stretch>
                        <a:fillRect/>
                      </a:stretch>
                    </p:blipFill>
                    <p:spPr>
                      <a:xfrm>
                        <a:off x="1787525" y="2987683"/>
                        <a:ext cx="1525588" cy="1265238"/>
                      </a:xfrm>
                      <a:prstGeom prst="rect">
                        <a:avLst/>
                      </a:prstGeom>
                      <a:noFill/>
                      <a:ln w="9525">
                        <a:noFill/>
                      </a:ln>
                    </p:spPr>
                  </p:pic>
                </p:oleObj>
              </mc:Fallback>
            </mc:AlternateContent>
          </a:graphicData>
        </a:graphic>
      </p:graphicFrame>
      <p:graphicFrame>
        <p:nvGraphicFramePr>
          <p:cNvPr id="244741" name="Object 5"/>
          <p:cNvGraphicFramePr>
            <a:graphicFrameLocks noChangeAspect="1"/>
          </p:cNvGraphicFramePr>
          <p:nvPr/>
        </p:nvGraphicFramePr>
        <p:xfrm>
          <a:off x="3600450" y="2955933"/>
          <a:ext cx="1187450" cy="1266825"/>
        </p:xfrm>
        <a:graphic>
          <a:graphicData uri="http://schemas.openxmlformats.org/presentationml/2006/ole">
            <mc:AlternateContent xmlns:mc="http://schemas.openxmlformats.org/markup-compatibility/2006">
              <mc:Choice xmlns:v="urn:schemas-microsoft-com:vml" Requires="v">
                <p:oleObj spid="_x0000_s3280" name="公式" r:id="rId5" imgW="11277600" imgH="12192000" progId="">
                  <p:embed/>
                </p:oleObj>
              </mc:Choice>
              <mc:Fallback>
                <p:oleObj name="公式" r:id="rId5" imgW="11277600" imgH="12192000" progId="">
                  <p:embed/>
                  <p:pic>
                    <p:nvPicPr>
                      <p:cNvPr id="0" name="图片 1025"/>
                      <p:cNvPicPr>
                        <a:picLocks noChangeAspect="1"/>
                      </p:cNvPicPr>
                      <p:nvPr/>
                    </p:nvPicPr>
                    <p:blipFill>
                      <a:blip r:embed="rId6"/>
                      <a:stretch>
                        <a:fillRect/>
                      </a:stretch>
                    </p:blipFill>
                    <p:spPr>
                      <a:xfrm>
                        <a:off x="3600450" y="2955933"/>
                        <a:ext cx="1187450" cy="1266825"/>
                      </a:xfrm>
                      <a:prstGeom prst="rect">
                        <a:avLst/>
                      </a:prstGeom>
                      <a:noFill/>
                      <a:ln w="9525">
                        <a:noFill/>
                      </a:ln>
                    </p:spPr>
                  </p:pic>
                </p:oleObj>
              </mc:Fallback>
            </mc:AlternateContent>
          </a:graphicData>
        </a:graphic>
      </p:graphicFrame>
      <p:sp>
        <p:nvSpPr>
          <p:cNvPr id="244742" name="Text Box 6"/>
          <p:cNvSpPr txBox="1">
            <a:spLocks noChangeArrowheads="1"/>
          </p:cNvSpPr>
          <p:nvPr/>
        </p:nvSpPr>
        <p:spPr bwMode="auto">
          <a:xfrm>
            <a:off x="2411413" y="4156083"/>
            <a:ext cx="647700" cy="457200"/>
          </a:xfrm>
          <a:prstGeom prst="rect">
            <a:avLst/>
          </a:prstGeom>
          <a:noFill/>
          <a:ln w="9525">
            <a:noFill/>
            <a:miter lim="800000"/>
          </a:ln>
          <a:effectLst/>
        </p:spPr>
        <p:txBody>
          <a:bodyPr>
            <a:spAutoFit/>
          </a:bodyPr>
          <a:lstStyle/>
          <a:p>
            <a:pPr>
              <a:spcBef>
                <a:spcPct val="50000"/>
              </a:spcBef>
            </a:pPr>
            <a:r>
              <a:rPr kumimoji="1" lang="en-US" altLang="zh-CN">
                <a:solidFill>
                  <a:srgbClr val="FF3300"/>
                </a:solidFill>
              </a:rPr>
              <a:t>h1 </a:t>
            </a:r>
            <a:endParaRPr kumimoji="1" lang="en-US" altLang="zh-CN" b="0">
              <a:solidFill>
                <a:schemeClr val="tx1"/>
              </a:solidFill>
              <a:ea typeface="宋体" panose="02010600030101010101" pitchFamily="2" charset="-122"/>
            </a:endParaRPr>
          </a:p>
        </p:txBody>
      </p:sp>
      <p:pic>
        <p:nvPicPr>
          <p:cNvPr id="244743" name="Picture 7" descr="符1"/>
          <p:cNvPicPr>
            <a:picLocks noChangeAspect="1" noChangeArrowheads="1"/>
          </p:cNvPicPr>
          <p:nvPr/>
        </p:nvPicPr>
        <p:blipFill>
          <a:blip r:embed="rId7" cstate="print"/>
          <a:srcRect/>
          <a:stretch>
            <a:fillRect/>
          </a:stretch>
        </p:blipFill>
        <p:spPr bwMode="auto">
          <a:xfrm>
            <a:off x="3455988" y="3313121"/>
            <a:ext cx="331787" cy="331787"/>
          </a:xfrm>
          <a:prstGeom prst="rect">
            <a:avLst/>
          </a:prstGeom>
          <a:noFill/>
        </p:spPr>
      </p:pic>
      <p:sp>
        <p:nvSpPr>
          <p:cNvPr id="244744" name="Text Box 8"/>
          <p:cNvSpPr txBox="1">
            <a:spLocks noChangeArrowheads="1"/>
          </p:cNvSpPr>
          <p:nvPr/>
        </p:nvSpPr>
        <p:spPr bwMode="auto">
          <a:xfrm>
            <a:off x="3473450" y="3709996"/>
            <a:ext cx="301625" cy="147637"/>
          </a:xfrm>
          <a:prstGeom prst="rect">
            <a:avLst/>
          </a:prstGeom>
          <a:noFill/>
          <a:ln w="9525">
            <a:noFill/>
            <a:miter lim="800000"/>
          </a:ln>
        </p:spPr>
        <p:txBody>
          <a:bodyPr lIns="0" tIns="0" rIns="0" bIns="0"/>
          <a:lstStyle/>
          <a:p>
            <a:pPr algn="ctr" eaLnBrk="0" hangingPunct="0">
              <a:lnSpc>
                <a:spcPct val="72000"/>
              </a:lnSpc>
            </a:pPr>
            <a:r>
              <a:rPr lang="en-US" altLang="zh-CN" sz="1400">
                <a:solidFill>
                  <a:srgbClr val="FF00FF"/>
                </a:solidFill>
                <a:ea typeface="宋体" panose="02010600030101010101" pitchFamily="2" charset="-122"/>
              </a:rPr>
              <a:t>3=1</a:t>
            </a:r>
          </a:p>
        </p:txBody>
      </p:sp>
      <p:sp>
        <p:nvSpPr>
          <p:cNvPr id="244745" name="Text Box 9"/>
          <p:cNvSpPr txBox="1">
            <a:spLocks noChangeArrowheads="1"/>
          </p:cNvSpPr>
          <p:nvPr/>
        </p:nvSpPr>
        <p:spPr bwMode="auto">
          <a:xfrm>
            <a:off x="4067175" y="4186246"/>
            <a:ext cx="720725" cy="457200"/>
          </a:xfrm>
          <a:prstGeom prst="rect">
            <a:avLst/>
          </a:prstGeom>
          <a:noFill/>
          <a:ln w="9525">
            <a:noFill/>
            <a:miter lim="800000"/>
          </a:ln>
          <a:effectLst/>
        </p:spPr>
        <p:txBody>
          <a:bodyPr>
            <a:spAutoFit/>
          </a:bodyPr>
          <a:lstStyle/>
          <a:p>
            <a:pPr>
              <a:spcBef>
                <a:spcPct val="50000"/>
              </a:spcBef>
            </a:pPr>
            <a:r>
              <a:rPr kumimoji="1" lang="en-US" altLang="zh-CN">
                <a:solidFill>
                  <a:srgbClr val="FF3300"/>
                </a:solidFill>
              </a:rPr>
              <a:t>h2</a:t>
            </a:r>
            <a:endParaRPr kumimoji="1" lang="en-US" altLang="zh-CN" b="0">
              <a:solidFill>
                <a:schemeClr val="tx1"/>
              </a:solidFill>
              <a:ea typeface="宋体" panose="02010600030101010101" pitchFamily="2" charset="-122"/>
            </a:endParaRPr>
          </a:p>
        </p:txBody>
      </p:sp>
      <p:sp>
        <p:nvSpPr>
          <p:cNvPr id="244746" name="Freeform 10"/>
          <p:cNvSpPr/>
          <p:nvPr/>
        </p:nvSpPr>
        <p:spPr bwMode="auto">
          <a:xfrm>
            <a:off x="3040063" y="2597158"/>
            <a:ext cx="1160462" cy="1588"/>
          </a:xfrm>
          <a:custGeom>
            <a:avLst/>
            <a:gdLst/>
            <a:ahLst/>
            <a:cxnLst>
              <a:cxn ang="0">
                <a:pos x="0" y="8"/>
              </a:cxn>
              <a:cxn ang="0">
                <a:pos x="731" y="0"/>
              </a:cxn>
            </a:cxnLst>
            <a:rect l="0" t="0" r="r" b="b"/>
            <a:pathLst>
              <a:path w="731" h="8">
                <a:moveTo>
                  <a:pt x="0" y="8"/>
                </a:moveTo>
                <a:lnTo>
                  <a:pt x="731" y="0"/>
                </a:lnTo>
              </a:path>
            </a:pathLst>
          </a:custGeom>
          <a:noFill/>
          <a:ln w="38100"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244747" name="Line 11"/>
          <p:cNvSpPr>
            <a:spLocks noChangeShapeType="1"/>
          </p:cNvSpPr>
          <p:nvPr/>
        </p:nvSpPr>
        <p:spPr bwMode="auto">
          <a:xfrm>
            <a:off x="3055938" y="2597158"/>
            <a:ext cx="0" cy="431800"/>
          </a:xfrm>
          <a:prstGeom prst="line">
            <a:avLst/>
          </a:prstGeom>
          <a:noFill/>
          <a:ln w="38100">
            <a:solidFill>
              <a:schemeClr val="tx1"/>
            </a:solidFill>
            <a:miter lim="800000"/>
          </a:ln>
          <a:effectLst/>
        </p:spPr>
        <p:txBody>
          <a:bodyPr wrap="none"/>
          <a:lstStyle/>
          <a:p>
            <a:endParaRPr lang="zh-CN" altLang="en-US"/>
          </a:p>
        </p:txBody>
      </p:sp>
      <p:sp>
        <p:nvSpPr>
          <p:cNvPr id="244748" name="Line 12"/>
          <p:cNvSpPr>
            <a:spLocks noChangeShapeType="1"/>
          </p:cNvSpPr>
          <p:nvPr/>
        </p:nvSpPr>
        <p:spPr bwMode="auto">
          <a:xfrm>
            <a:off x="4208463" y="2597158"/>
            <a:ext cx="0" cy="431800"/>
          </a:xfrm>
          <a:prstGeom prst="line">
            <a:avLst/>
          </a:prstGeom>
          <a:noFill/>
          <a:ln w="38100">
            <a:solidFill>
              <a:schemeClr val="tx1"/>
            </a:solidFill>
            <a:miter lim="800000"/>
          </a:ln>
          <a:effectLst/>
        </p:spPr>
        <p:txBody>
          <a:bodyPr wrap="none"/>
          <a:lstStyle/>
          <a:p>
            <a:endParaRPr lang="zh-CN" altLang="en-US"/>
          </a:p>
        </p:txBody>
      </p:sp>
      <p:sp>
        <p:nvSpPr>
          <p:cNvPr id="244749" name="Text Box 13"/>
          <p:cNvSpPr txBox="1">
            <a:spLocks noChangeArrowheads="1"/>
          </p:cNvSpPr>
          <p:nvPr/>
        </p:nvSpPr>
        <p:spPr bwMode="auto">
          <a:xfrm>
            <a:off x="714348" y="4929198"/>
            <a:ext cx="7137424" cy="461665"/>
          </a:xfrm>
          <a:prstGeom prst="rect">
            <a:avLst/>
          </a:prstGeom>
          <a:noFill/>
          <a:ln w="9525">
            <a:noFill/>
            <a:miter lim="800000"/>
          </a:ln>
          <a:effectLst/>
        </p:spPr>
        <p:txBody>
          <a:bodyPr wrap="square">
            <a:spAutoFit/>
          </a:bodyPr>
          <a:lstStyle/>
          <a:p>
            <a:r>
              <a:rPr kumimoji="1" lang="zh-CN" altLang="en-US" dirty="0" smtClean="0">
                <a:ea typeface="楷体" panose="02010609060101010101" pitchFamily="49" charset="-122"/>
                <a:cs typeface="Times New Roman" panose="02020603050405020304" pitchFamily="18" charset="0"/>
              </a:rPr>
              <a:t>一旦</a:t>
            </a:r>
            <a:r>
              <a:rPr kumimoji="1" lang="zh-CN" altLang="en-US" smtClean="0">
                <a:ea typeface="楷体" panose="02010609060101010101" pitchFamily="49" charset="-122"/>
                <a:cs typeface="Times New Roman" panose="02020603050405020304" pitchFamily="18" charset="0"/>
              </a:rPr>
              <a:t>条件成立，就</a:t>
            </a:r>
            <a:r>
              <a:rPr kumimoji="1" lang="zh-CN" altLang="en-US" dirty="0" smtClean="0">
                <a:ea typeface="楷体" panose="02010609060101010101" pitchFamily="49" charset="-122"/>
                <a:cs typeface="Times New Roman" panose="02020603050405020304" pitchFamily="18" charset="0"/>
              </a:rPr>
              <a:t>新建</a:t>
            </a:r>
            <a:r>
              <a:rPr kumimoji="1" lang="zh-CN" altLang="en-US" smtClean="0">
                <a:ea typeface="楷体" panose="02010609060101010101" pitchFamily="49" charset="-122"/>
                <a:cs typeface="Times New Roman" panose="02020603050405020304" pitchFamily="18" charset="0"/>
              </a:rPr>
              <a:t>一个结点插入</a:t>
            </a:r>
            <a:r>
              <a:rPr kumimoji="1" lang="zh-CN" altLang="en-US" dirty="0" smtClean="0">
                <a:ea typeface="楷体" panose="02010609060101010101" pitchFamily="49" charset="-122"/>
                <a:cs typeface="Times New Roman" panose="02020603050405020304" pitchFamily="18" charset="0"/>
              </a:rPr>
              <a:t>到单</a:t>
            </a:r>
            <a:r>
              <a:rPr kumimoji="1" lang="zh-CN" altLang="en-US" dirty="0">
                <a:ea typeface="楷体" panose="02010609060101010101" pitchFamily="49" charset="-122"/>
                <a:cs typeface="Times New Roman" panose="02020603050405020304" pitchFamily="18" charset="0"/>
              </a:rPr>
              <a:t>链表</a:t>
            </a:r>
            <a:r>
              <a:rPr kumimoji="1" lang="en-US" altLang="zh-CN" dirty="0">
                <a:ea typeface="楷体" panose="02010609060101010101" pitchFamily="49" charset="-122"/>
                <a:cs typeface="Times New Roman" panose="02020603050405020304" pitchFamily="18" charset="0"/>
              </a:rPr>
              <a:t>h</a:t>
            </a:r>
            <a:r>
              <a:rPr kumimoji="1" lang="zh-CN" altLang="en-US" dirty="0" smtClean="0">
                <a:ea typeface="楷体" panose="02010609060101010101" pitchFamily="49" charset="-122"/>
                <a:cs typeface="Times New Roman" panose="02020603050405020304" pitchFamily="18" charset="0"/>
              </a:rPr>
              <a:t>中。</a:t>
            </a:r>
            <a:endParaRPr kumimoji="1" lang="zh-CN" altLang="en-US" dirty="0">
              <a:ea typeface="楷体" panose="02010609060101010101" pitchFamily="49" charset="-122"/>
              <a:cs typeface="Times New Roman" panose="02020603050405020304" pitchFamily="18" charset="0"/>
            </a:endParaRPr>
          </a:p>
        </p:txBody>
      </p:sp>
      <p:sp>
        <p:nvSpPr>
          <p:cNvPr id="244750" name="AutoShape 14"/>
          <p:cNvSpPr>
            <a:spLocks noChangeArrowheads="1"/>
          </p:cNvSpPr>
          <p:nvPr/>
        </p:nvSpPr>
        <p:spPr bwMode="auto">
          <a:xfrm>
            <a:off x="5138747" y="3426752"/>
            <a:ext cx="790575" cy="288000"/>
          </a:xfrm>
          <a:prstGeom prst="rightArrow">
            <a:avLst>
              <a:gd name="adj1" fmla="val 50000"/>
              <a:gd name="adj2" fmla="val 45772"/>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p>
        </p:txBody>
      </p:sp>
      <p:sp>
        <p:nvSpPr>
          <p:cNvPr id="244751" name="Text Box 15"/>
          <p:cNvSpPr txBox="1">
            <a:spLocks noChangeArrowheads="1"/>
          </p:cNvSpPr>
          <p:nvPr/>
        </p:nvSpPr>
        <p:spPr bwMode="auto">
          <a:xfrm>
            <a:off x="6143636" y="3328990"/>
            <a:ext cx="504825" cy="457200"/>
          </a:xfrm>
          <a:prstGeom prst="rect">
            <a:avLst/>
          </a:prstGeom>
          <a:noFill/>
          <a:ln w="9525">
            <a:noFill/>
            <a:miter lim="800000"/>
          </a:ln>
          <a:effectLst/>
        </p:spPr>
        <p:txBody>
          <a:bodyPr>
            <a:spAutoFit/>
          </a:bodyPr>
          <a:lstStyle/>
          <a:p>
            <a:pPr>
              <a:spcBef>
                <a:spcPct val="50000"/>
              </a:spcBef>
            </a:pPr>
            <a:r>
              <a:rPr lang="en-US" altLang="zh-CN" dirty="0">
                <a:solidFill>
                  <a:srgbClr val="FF3300"/>
                </a:solidFill>
              </a:rPr>
              <a:t>h</a:t>
            </a:r>
          </a:p>
        </p:txBody>
      </p:sp>
      <p:sp>
        <p:nvSpPr>
          <p:cNvPr id="16" name="TextBox 15"/>
          <p:cNvSpPr txBox="1"/>
          <p:nvPr/>
        </p:nvSpPr>
        <p:spPr>
          <a:xfrm>
            <a:off x="1928794" y="2055758"/>
            <a:ext cx="3643338" cy="400110"/>
          </a:xfrm>
          <a:prstGeom prst="rect">
            <a:avLst/>
          </a:prstGeom>
          <a:noFill/>
        </p:spPr>
        <p:txBody>
          <a:bodyPr wrap="square" rtlCol="0">
            <a:spAutoFit/>
          </a:bodyPr>
          <a:lstStyle/>
          <a:p>
            <a:r>
              <a:rPr kumimoji="1" lang="en-US" altLang="zh-CN" sz="2000" dirty="0" smtClean="0">
                <a:cs typeface="Times New Roman" panose="02020603050405020304" pitchFamily="18" charset="0"/>
              </a:rPr>
              <a:t>p</a:t>
            </a:r>
            <a:r>
              <a:rPr kumimoji="1" lang="en-US" altLang="zh-CN" sz="2000" dirty="0" smtClean="0">
                <a:latin typeface="+mn-ea"/>
                <a:ea typeface="+mn-ea"/>
                <a:cs typeface="Times New Roman" panose="02020603050405020304" pitchFamily="18" charset="0"/>
              </a:rPr>
              <a:t>-</a:t>
            </a:r>
            <a:r>
              <a:rPr kumimoji="1" lang="en-US" altLang="zh-CN" sz="2000" dirty="0" smtClean="0">
                <a:cs typeface="Times New Roman" panose="02020603050405020304" pitchFamily="18" charset="0"/>
              </a:rPr>
              <a:t>&gt;data[</a:t>
            </a:r>
            <a:r>
              <a:rPr kumimoji="1" lang="en-US" altLang="zh-CN" sz="2000" dirty="0" err="1" smtClean="0">
                <a:cs typeface="Times New Roman" panose="02020603050405020304" pitchFamily="18" charset="0"/>
              </a:rPr>
              <a:t>f1</a:t>
            </a:r>
            <a:r>
              <a:rPr kumimoji="1" lang="en-US" altLang="zh-CN" sz="2000" dirty="0" smtClean="0">
                <a:latin typeface="+mj-ea"/>
                <a:ea typeface="+mj-ea"/>
                <a:cs typeface="Times New Roman" panose="02020603050405020304" pitchFamily="18" charset="0"/>
              </a:rPr>
              <a:t>-</a:t>
            </a:r>
            <a:r>
              <a:rPr kumimoji="1" lang="en-US" altLang="zh-CN" sz="2000" dirty="0" smtClean="0">
                <a:cs typeface="Times New Roman" panose="02020603050405020304" pitchFamily="18" charset="0"/>
              </a:rPr>
              <a:t>1]==q</a:t>
            </a:r>
            <a:r>
              <a:rPr kumimoji="1" lang="en-US" altLang="zh-CN" sz="2000" dirty="0" smtClean="0">
                <a:latin typeface="+mn-ea"/>
                <a:ea typeface="+mn-ea"/>
                <a:cs typeface="Times New Roman" panose="02020603050405020304" pitchFamily="18" charset="0"/>
              </a:rPr>
              <a:t>-</a:t>
            </a:r>
            <a:r>
              <a:rPr kumimoji="1" lang="en-US" altLang="zh-CN" sz="2000" dirty="0" smtClean="0">
                <a:cs typeface="Times New Roman" panose="02020603050405020304" pitchFamily="18" charset="0"/>
              </a:rPr>
              <a:t>&gt;data[</a:t>
            </a:r>
            <a:r>
              <a:rPr kumimoji="1" lang="en-US" altLang="zh-CN" sz="2000" dirty="0" err="1" smtClean="0">
                <a:cs typeface="Times New Roman" panose="02020603050405020304" pitchFamily="18" charset="0"/>
              </a:rPr>
              <a:t>f2</a:t>
            </a:r>
            <a:r>
              <a:rPr kumimoji="1" lang="en-US" altLang="zh-CN" sz="2000" dirty="0" smtClean="0">
                <a:latin typeface="+mj-ea"/>
                <a:ea typeface="+mj-ea"/>
                <a:cs typeface="Times New Roman" panose="02020603050405020304" pitchFamily="18" charset="0"/>
              </a:rPr>
              <a:t>-</a:t>
            </a:r>
            <a:r>
              <a:rPr kumimoji="1" lang="en-US" altLang="zh-CN" sz="2000" dirty="0" smtClean="0">
                <a:cs typeface="Times New Roman" panose="02020603050405020304" pitchFamily="18" charset="0"/>
              </a:rPr>
              <a:t>1]</a:t>
            </a:r>
            <a:endParaRPr lang="zh-CN" altLang="en-US" sz="2000" dirty="0">
              <a:cs typeface="Times New Roman" panose="02020603050405020304" pitchFamily="18" charset="0"/>
            </a:endParaRPr>
          </a:p>
        </p:txBody>
      </p:sp>
      <p:sp>
        <p:nvSpPr>
          <p:cNvPr id="17" name="TextBox 16"/>
          <p:cNvSpPr txBox="1"/>
          <p:nvPr/>
        </p:nvSpPr>
        <p:spPr>
          <a:xfrm>
            <a:off x="714348" y="1285860"/>
            <a:ext cx="6572296" cy="461665"/>
          </a:xfrm>
          <a:prstGeom prst="rect">
            <a:avLst/>
          </a:prstGeom>
          <a:noFill/>
        </p:spPr>
        <p:txBody>
          <a:bodyPr wrap="square" rtlCol="0">
            <a:spAutoFit/>
          </a:bodyPr>
          <a:lstStyle/>
          <a:p>
            <a:r>
              <a:rPr lang="en-US" altLang="zh-CN" dirty="0" smtClean="0">
                <a:ea typeface="楷体" panose="02010609060101010101" pitchFamily="49" charset="-122"/>
                <a:cs typeface="Times New Roman" panose="02020603050405020304" pitchFamily="18" charset="0"/>
              </a:rPr>
              <a:t>p</a:t>
            </a:r>
            <a:r>
              <a:rPr lang="zh-CN" altLang="en-US" dirty="0" smtClean="0">
                <a:ea typeface="楷体" panose="02010609060101010101" pitchFamily="49" charset="-122"/>
                <a:cs typeface="Times New Roman" panose="02020603050405020304" pitchFamily="18" charset="0"/>
              </a:rPr>
              <a:t>扫描</a:t>
            </a:r>
            <a:r>
              <a:rPr lang="en-US" altLang="zh-CN" dirty="0" err="1" smtClean="0">
                <a:ea typeface="楷体" panose="02010609060101010101" pitchFamily="49" charset="-122"/>
                <a:cs typeface="Times New Roman" panose="02020603050405020304" pitchFamily="18" charset="0"/>
              </a:rPr>
              <a:t>h1</a:t>
            </a:r>
            <a:r>
              <a:rPr lang="zh-CN" altLang="en-US" smtClean="0">
                <a:ea typeface="楷体" panose="02010609060101010101" pitchFamily="49" charset="-122"/>
                <a:cs typeface="Times New Roman" panose="02020603050405020304" pitchFamily="18" charset="0"/>
              </a:rPr>
              <a:t>的数据结点，</a:t>
            </a:r>
            <a:r>
              <a:rPr lang="en-US" altLang="zh-CN" smtClean="0">
                <a:ea typeface="楷体" panose="02010609060101010101" pitchFamily="49" charset="-122"/>
                <a:cs typeface="Times New Roman" panose="02020603050405020304" pitchFamily="18" charset="0"/>
              </a:rPr>
              <a:t>q</a:t>
            </a:r>
            <a:r>
              <a:rPr lang="zh-CN" altLang="en-US" dirty="0" smtClean="0">
                <a:ea typeface="楷体" panose="02010609060101010101" pitchFamily="49" charset="-122"/>
                <a:cs typeface="Times New Roman" panose="02020603050405020304" pitchFamily="18" charset="0"/>
              </a:rPr>
              <a:t>扫描</a:t>
            </a:r>
            <a:r>
              <a:rPr lang="en-US" altLang="zh-CN" dirty="0" err="1" smtClean="0">
                <a:ea typeface="楷体" panose="02010609060101010101" pitchFamily="49" charset="-122"/>
                <a:cs typeface="Times New Roman" panose="02020603050405020304" pitchFamily="18" charset="0"/>
              </a:rPr>
              <a:t>h2</a:t>
            </a:r>
            <a:r>
              <a:rPr lang="zh-CN" altLang="en-US" smtClean="0">
                <a:ea typeface="楷体" panose="02010609060101010101" pitchFamily="49" charset="-122"/>
                <a:cs typeface="Times New Roman" panose="02020603050405020304" pitchFamily="18" charset="0"/>
              </a:rPr>
              <a:t>的数据结点。</a:t>
            </a:r>
            <a:endParaRPr lang="zh-CN" altLang="en-US" dirty="0">
              <a:ea typeface="楷体" panose="02010609060101010101" pitchFamily="49" charset="-122"/>
              <a:cs typeface="Times New Roman" panose="02020603050405020304" pitchFamily="18" charset="0"/>
            </a:endParaRPr>
          </a:p>
        </p:txBody>
      </p:sp>
      <p:sp>
        <p:nvSpPr>
          <p:cNvPr id="18" name="TextBox 17"/>
          <p:cNvSpPr txBox="1"/>
          <p:nvPr/>
        </p:nvSpPr>
        <p:spPr>
          <a:xfrm>
            <a:off x="714348" y="5643578"/>
            <a:ext cx="5643602" cy="461665"/>
          </a:xfrm>
          <a:prstGeom prst="rect">
            <a:avLst/>
          </a:prstGeom>
          <a:noFill/>
        </p:spPr>
        <p:txBody>
          <a:bodyPr wrap="square" rtlCol="0">
            <a:spAutoFit/>
          </a:bodyPr>
          <a:lstStyle/>
          <a:p>
            <a:r>
              <a:rPr kumimoji="1" lang="zh-CN" altLang="en-US" dirty="0" smtClean="0">
                <a:ea typeface="楷体" panose="02010609060101010101" pitchFamily="49" charset="-122"/>
                <a:cs typeface="Times New Roman" panose="02020603050405020304" pitchFamily="18" charset="0"/>
              </a:rPr>
              <a:t>单链表</a:t>
            </a:r>
            <a:r>
              <a:rPr kumimoji="1" lang="en-US" altLang="zh-CN" dirty="0" smtClean="0">
                <a:ea typeface="楷体" panose="02010609060101010101" pitchFamily="49" charset="-122"/>
                <a:cs typeface="Times New Roman" panose="02020603050405020304" pitchFamily="18" charset="0"/>
              </a:rPr>
              <a:t>h</a:t>
            </a:r>
            <a:r>
              <a:rPr kumimoji="1" lang="zh-CN" altLang="en-US" dirty="0" smtClean="0">
                <a:ea typeface="楷体" panose="02010609060101010101" pitchFamily="49" charset="-122"/>
                <a:cs typeface="Times New Roman" panose="02020603050405020304" pitchFamily="18" charset="0"/>
              </a:rPr>
              <a:t>采用尾插法建表方法创建。</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135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7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9" grpId="0" bldLvl="0" animBg="1"/>
      <p:bldP spid="18"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ChangeArrowheads="1"/>
          </p:cNvSpPr>
          <p:nvPr/>
        </p:nvSpPr>
        <p:spPr bwMode="auto">
          <a:xfrm>
            <a:off x="1692275" y="1458913"/>
            <a:ext cx="503238"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3</a:t>
            </a:r>
          </a:p>
        </p:txBody>
      </p:sp>
      <p:sp>
        <p:nvSpPr>
          <p:cNvPr id="268291" name="Rectangle 3"/>
          <p:cNvSpPr>
            <a:spLocks noChangeArrowheads="1"/>
          </p:cNvSpPr>
          <p:nvPr/>
        </p:nvSpPr>
        <p:spPr bwMode="auto">
          <a:xfrm>
            <a:off x="2197100" y="1458913"/>
            <a:ext cx="503238"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3</a:t>
            </a:r>
          </a:p>
        </p:txBody>
      </p:sp>
      <p:sp>
        <p:nvSpPr>
          <p:cNvPr id="268292" name="Rectangle 4"/>
          <p:cNvSpPr>
            <a:spLocks noChangeArrowheads="1"/>
          </p:cNvSpPr>
          <p:nvPr/>
        </p:nvSpPr>
        <p:spPr bwMode="auto">
          <a:xfrm>
            <a:off x="2700338" y="1458913"/>
            <a:ext cx="503237"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68293" name="Group 5"/>
          <p:cNvGrpSpPr/>
          <p:nvPr/>
        </p:nvGrpSpPr>
        <p:grpSpPr bwMode="auto">
          <a:xfrm>
            <a:off x="3492500" y="1458913"/>
            <a:ext cx="1295400" cy="431800"/>
            <a:chOff x="2200" y="919"/>
            <a:chExt cx="816" cy="272"/>
          </a:xfrm>
        </p:grpSpPr>
        <p:sp>
          <p:nvSpPr>
            <p:cNvPr id="268294" name="Rectangle 6"/>
            <p:cNvSpPr>
              <a:spLocks noChangeArrowheads="1"/>
            </p:cNvSpPr>
            <p:nvPr/>
          </p:nvSpPr>
          <p:spPr bwMode="auto">
            <a:xfrm>
              <a:off x="2200" y="919"/>
              <a:ext cx="499"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latin typeface="Times New Roman" panose="02020603050405020304" pitchFamily="18" charset="0"/>
                  <a:cs typeface="Times New Roman" panose="02020603050405020304" pitchFamily="18" charset="0"/>
                </a:rPr>
                <a:t>1 2 </a:t>
              </a:r>
              <a:r>
                <a:rPr lang="en-US" altLang="zh-CN" sz="2000" dirty="0">
                  <a:solidFill>
                    <a:srgbClr val="FF3300"/>
                  </a:solidFill>
                  <a:latin typeface="Times New Roman" panose="02020603050405020304" pitchFamily="18" charset="0"/>
                  <a:cs typeface="Times New Roman" panose="02020603050405020304" pitchFamily="18" charset="0"/>
                </a:rPr>
                <a:t>3</a:t>
              </a:r>
            </a:p>
          </p:txBody>
        </p:sp>
        <p:sp>
          <p:nvSpPr>
            <p:cNvPr id="268295" name="Rectangle 7"/>
            <p:cNvSpPr>
              <a:spLocks noChangeArrowheads="1"/>
            </p:cNvSpPr>
            <p:nvPr/>
          </p:nvSpPr>
          <p:spPr bwMode="auto">
            <a:xfrm>
              <a:off x="2699" y="919"/>
              <a:ext cx="31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268296" name="Line 8"/>
          <p:cNvSpPr>
            <a:spLocks noChangeShapeType="1"/>
          </p:cNvSpPr>
          <p:nvPr/>
        </p:nvSpPr>
        <p:spPr bwMode="auto">
          <a:xfrm>
            <a:off x="1908175" y="1098550"/>
            <a:ext cx="0" cy="360363"/>
          </a:xfrm>
          <a:prstGeom prst="line">
            <a:avLst/>
          </a:prstGeom>
          <a:noFill/>
          <a:ln w="38100">
            <a:solidFill>
              <a:srgbClr val="0000FF"/>
            </a:solidFill>
            <a:miter lim="800000"/>
            <a:tailEnd type="triangle" w="med" len="med"/>
          </a:ln>
          <a:effectLst/>
        </p:spPr>
        <p:txBody>
          <a:bodyPr wrap="none"/>
          <a:lstStyle/>
          <a:p>
            <a:endParaRPr lang="zh-CN" altLang="en-US"/>
          </a:p>
        </p:txBody>
      </p:sp>
      <p:sp>
        <p:nvSpPr>
          <p:cNvPr id="268297" name="Text Box 9"/>
          <p:cNvSpPr txBox="1">
            <a:spLocks noChangeArrowheads="1"/>
          </p:cNvSpPr>
          <p:nvPr/>
        </p:nvSpPr>
        <p:spPr bwMode="auto">
          <a:xfrm>
            <a:off x="1403350" y="917575"/>
            <a:ext cx="504825" cy="396875"/>
          </a:xfrm>
          <a:prstGeom prst="rect">
            <a:avLst/>
          </a:prstGeom>
          <a:noFill/>
          <a:ln w="9525">
            <a:noFill/>
            <a:miter lim="800000"/>
          </a:ln>
          <a:effectLst/>
        </p:spPr>
        <p:txBody>
          <a:bodyPr>
            <a:spAutoFit/>
          </a:bodyPr>
          <a:lstStyle/>
          <a:p>
            <a:pPr>
              <a:spcBef>
                <a:spcPct val="50000"/>
              </a:spcBef>
            </a:pPr>
            <a:r>
              <a:rPr lang="en-US" altLang="zh-CN" sz="2000"/>
              <a:t>h1</a:t>
            </a:r>
          </a:p>
        </p:txBody>
      </p:sp>
      <p:sp>
        <p:nvSpPr>
          <p:cNvPr id="268298" name="Line 10"/>
          <p:cNvSpPr>
            <a:spLocks noChangeShapeType="1"/>
          </p:cNvSpPr>
          <p:nvPr/>
        </p:nvSpPr>
        <p:spPr bwMode="auto">
          <a:xfrm>
            <a:off x="2916238" y="1674813"/>
            <a:ext cx="576262" cy="0"/>
          </a:xfrm>
          <a:prstGeom prst="line">
            <a:avLst/>
          </a:prstGeom>
          <a:noFill/>
          <a:ln w="28575">
            <a:solidFill>
              <a:srgbClr val="0000FF"/>
            </a:solidFill>
            <a:miter lim="800000"/>
            <a:tailEnd type="triangle" w="med" len="med"/>
          </a:ln>
          <a:effectLst/>
        </p:spPr>
        <p:txBody>
          <a:bodyPr wrap="none"/>
          <a:lstStyle/>
          <a:p>
            <a:endParaRPr lang="zh-CN" altLang="en-US"/>
          </a:p>
        </p:txBody>
      </p:sp>
      <p:grpSp>
        <p:nvGrpSpPr>
          <p:cNvPr id="268299" name="Group 11"/>
          <p:cNvGrpSpPr/>
          <p:nvPr/>
        </p:nvGrpSpPr>
        <p:grpSpPr bwMode="auto">
          <a:xfrm>
            <a:off x="5148263" y="1458913"/>
            <a:ext cx="1295400" cy="431800"/>
            <a:chOff x="3243" y="919"/>
            <a:chExt cx="816" cy="272"/>
          </a:xfrm>
        </p:grpSpPr>
        <p:sp>
          <p:nvSpPr>
            <p:cNvPr id="268300" name="Rectangle 12"/>
            <p:cNvSpPr>
              <a:spLocks noChangeArrowheads="1"/>
            </p:cNvSpPr>
            <p:nvPr/>
          </p:nvSpPr>
          <p:spPr bwMode="auto">
            <a:xfrm>
              <a:off x="3243" y="919"/>
              <a:ext cx="499"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latin typeface="Times New Roman" panose="02020603050405020304" pitchFamily="18" charset="0"/>
                  <a:cs typeface="Times New Roman" panose="02020603050405020304" pitchFamily="18" charset="0"/>
                </a:rPr>
                <a:t>2 3 </a:t>
              </a:r>
              <a:r>
                <a:rPr lang="en-US" altLang="zh-CN" sz="2000" dirty="0">
                  <a:solidFill>
                    <a:srgbClr val="FF3300"/>
                  </a:solidFill>
                  <a:latin typeface="Times New Roman" panose="02020603050405020304" pitchFamily="18" charset="0"/>
                  <a:cs typeface="Times New Roman" panose="02020603050405020304" pitchFamily="18" charset="0"/>
                </a:rPr>
                <a:t>3</a:t>
              </a:r>
            </a:p>
          </p:txBody>
        </p:sp>
        <p:sp>
          <p:nvSpPr>
            <p:cNvPr id="268301" name="Rectangle 13"/>
            <p:cNvSpPr>
              <a:spLocks noChangeArrowheads="1"/>
            </p:cNvSpPr>
            <p:nvPr/>
          </p:nvSpPr>
          <p:spPr bwMode="auto">
            <a:xfrm>
              <a:off x="3742" y="919"/>
              <a:ext cx="31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268302" name="Line 14"/>
          <p:cNvSpPr>
            <a:spLocks noChangeShapeType="1"/>
          </p:cNvSpPr>
          <p:nvPr/>
        </p:nvSpPr>
        <p:spPr bwMode="auto">
          <a:xfrm>
            <a:off x="4572000" y="1674813"/>
            <a:ext cx="576263" cy="0"/>
          </a:xfrm>
          <a:prstGeom prst="line">
            <a:avLst/>
          </a:prstGeom>
          <a:noFill/>
          <a:ln w="28575">
            <a:solidFill>
              <a:srgbClr val="0000FF"/>
            </a:solidFill>
            <a:miter lim="800000"/>
            <a:tailEnd type="triangle" w="med" len="med"/>
          </a:ln>
          <a:effectLst/>
        </p:spPr>
        <p:txBody>
          <a:bodyPr wrap="none"/>
          <a:lstStyle/>
          <a:p>
            <a:endParaRPr lang="zh-CN" altLang="en-US"/>
          </a:p>
        </p:txBody>
      </p:sp>
      <p:grpSp>
        <p:nvGrpSpPr>
          <p:cNvPr id="268303" name="Group 15"/>
          <p:cNvGrpSpPr/>
          <p:nvPr/>
        </p:nvGrpSpPr>
        <p:grpSpPr bwMode="auto">
          <a:xfrm>
            <a:off x="6804025" y="1458913"/>
            <a:ext cx="1295400" cy="431800"/>
            <a:chOff x="4286" y="919"/>
            <a:chExt cx="816" cy="272"/>
          </a:xfrm>
        </p:grpSpPr>
        <p:sp>
          <p:nvSpPr>
            <p:cNvPr id="268304" name="Rectangle 16"/>
            <p:cNvSpPr>
              <a:spLocks noChangeArrowheads="1"/>
            </p:cNvSpPr>
            <p:nvPr/>
          </p:nvSpPr>
          <p:spPr bwMode="auto">
            <a:xfrm>
              <a:off x="4286" y="919"/>
              <a:ext cx="499"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latin typeface="Times New Roman" panose="02020603050405020304" pitchFamily="18" charset="0"/>
                  <a:cs typeface="Times New Roman" panose="02020603050405020304" pitchFamily="18" charset="0"/>
                </a:rPr>
                <a:t>1 1 </a:t>
              </a:r>
              <a:r>
                <a:rPr lang="en-US" altLang="zh-CN" sz="2000" dirty="0">
                  <a:solidFill>
                    <a:srgbClr val="339933"/>
                  </a:solidFill>
                  <a:latin typeface="Times New Roman" panose="02020603050405020304" pitchFamily="18" charset="0"/>
                  <a:cs typeface="Times New Roman" panose="02020603050405020304" pitchFamily="18" charset="0"/>
                </a:rPr>
                <a:t>1</a:t>
              </a:r>
            </a:p>
          </p:txBody>
        </p:sp>
        <p:sp>
          <p:nvSpPr>
            <p:cNvPr id="268305" name="Rectangle 17"/>
            <p:cNvSpPr>
              <a:spLocks noChangeArrowheads="1"/>
            </p:cNvSpPr>
            <p:nvPr/>
          </p:nvSpPr>
          <p:spPr bwMode="auto">
            <a:xfrm>
              <a:off x="4785" y="919"/>
              <a:ext cx="31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 </a:t>
              </a:r>
            </a:p>
          </p:txBody>
        </p:sp>
      </p:grpSp>
      <p:sp>
        <p:nvSpPr>
          <p:cNvPr id="268306" name="Line 18"/>
          <p:cNvSpPr>
            <a:spLocks noChangeShapeType="1"/>
          </p:cNvSpPr>
          <p:nvPr/>
        </p:nvSpPr>
        <p:spPr bwMode="auto">
          <a:xfrm>
            <a:off x="6227763" y="1674813"/>
            <a:ext cx="576262" cy="0"/>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268307" name="Rectangle 19"/>
          <p:cNvSpPr>
            <a:spLocks noChangeArrowheads="1"/>
          </p:cNvSpPr>
          <p:nvPr/>
        </p:nvSpPr>
        <p:spPr bwMode="auto">
          <a:xfrm>
            <a:off x="1693863" y="2674938"/>
            <a:ext cx="503237"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3</a:t>
            </a:r>
          </a:p>
        </p:txBody>
      </p:sp>
      <p:sp>
        <p:nvSpPr>
          <p:cNvPr id="268308" name="Rectangle 20"/>
          <p:cNvSpPr>
            <a:spLocks noChangeArrowheads="1"/>
          </p:cNvSpPr>
          <p:nvPr/>
        </p:nvSpPr>
        <p:spPr bwMode="auto">
          <a:xfrm>
            <a:off x="2198688" y="2674938"/>
            <a:ext cx="503237"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2</a:t>
            </a:r>
          </a:p>
        </p:txBody>
      </p:sp>
      <p:sp>
        <p:nvSpPr>
          <p:cNvPr id="268309" name="Rectangle 21"/>
          <p:cNvSpPr>
            <a:spLocks noChangeArrowheads="1"/>
          </p:cNvSpPr>
          <p:nvPr/>
        </p:nvSpPr>
        <p:spPr bwMode="auto">
          <a:xfrm>
            <a:off x="2701925" y="2674938"/>
            <a:ext cx="503238"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68310" name="Group 22"/>
          <p:cNvGrpSpPr/>
          <p:nvPr/>
        </p:nvGrpSpPr>
        <p:grpSpPr bwMode="auto">
          <a:xfrm>
            <a:off x="3494088" y="2674938"/>
            <a:ext cx="1295400" cy="431800"/>
            <a:chOff x="2201" y="1685"/>
            <a:chExt cx="816" cy="272"/>
          </a:xfrm>
        </p:grpSpPr>
        <p:sp>
          <p:nvSpPr>
            <p:cNvPr id="268311" name="Rectangle 23"/>
            <p:cNvSpPr>
              <a:spLocks noChangeArrowheads="1"/>
            </p:cNvSpPr>
            <p:nvPr/>
          </p:nvSpPr>
          <p:spPr bwMode="auto">
            <a:xfrm>
              <a:off x="2201" y="1685"/>
              <a:ext cx="499"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FF3300"/>
                  </a:solidFill>
                  <a:latin typeface="Times New Roman" panose="02020603050405020304" pitchFamily="18" charset="0"/>
                  <a:cs typeface="Times New Roman" panose="02020603050405020304" pitchFamily="18" charset="0"/>
                </a:rPr>
                <a:t>3</a:t>
              </a:r>
              <a:r>
                <a:rPr lang="en-US" altLang="zh-CN" sz="2000" dirty="0">
                  <a:latin typeface="Times New Roman" panose="02020603050405020304" pitchFamily="18" charset="0"/>
                  <a:cs typeface="Times New Roman" panose="02020603050405020304" pitchFamily="18" charset="0"/>
                </a:rPr>
                <a:t> 5</a:t>
              </a:r>
            </a:p>
          </p:txBody>
        </p:sp>
        <p:sp>
          <p:nvSpPr>
            <p:cNvPr id="268312" name="Rectangle 24"/>
            <p:cNvSpPr>
              <a:spLocks noChangeArrowheads="1"/>
            </p:cNvSpPr>
            <p:nvPr/>
          </p:nvSpPr>
          <p:spPr bwMode="auto">
            <a:xfrm>
              <a:off x="2700" y="1685"/>
              <a:ext cx="31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268313" name="Line 25"/>
          <p:cNvSpPr>
            <a:spLocks noChangeShapeType="1"/>
          </p:cNvSpPr>
          <p:nvPr/>
        </p:nvSpPr>
        <p:spPr bwMode="auto">
          <a:xfrm>
            <a:off x="1909763" y="2314575"/>
            <a:ext cx="0" cy="360363"/>
          </a:xfrm>
          <a:prstGeom prst="line">
            <a:avLst/>
          </a:prstGeom>
          <a:noFill/>
          <a:ln w="38100">
            <a:solidFill>
              <a:srgbClr val="0000FF"/>
            </a:solidFill>
            <a:miter lim="800000"/>
            <a:tailEnd type="triangle" w="med" len="med"/>
          </a:ln>
          <a:effectLst/>
        </p:spPr>
        <p:txBody>
          <a:bodyPr wrap="none"/>
          <a:lstStyle/>
          <a:p>
            <a:endParaRPr lang="zh-CN" altLang="en-US"/>
          </a:p>
        </p:txBody>
      </p:sp>
      <p:sp>
        <p:nvSpPr>
          <p:cNvPr id="268314" name="Text Box 26"/>
          <p:cNvSpPr txBox="1">
            <a:spLocks noChangeArrowheads="1"/>
          </p:cNvSpPr>
          <p:nvPr/>
        </p:nvSpPr>
        <p:spPr bwMode="auto">
          <a:xfrm>
            <a:off x="1404938" y="2133600"/>
            <a:ext cx="504825" cy="396875"/>
          </a:xfrm>
          <a:prstGeom prst="rect">
            <a:avLst/>
          </a:prstGeom>
          <a:noFill/>
          <a:ln w="9525">
            <a:noFill/>
            <a:miter lim="800000"/>
          </a:ln>
          <a:effectLst/>
        </p:spPr>
        <p:txBody>
          <a:bodyPr>
            <a:spAutoFit/>
          </a:bodyPr>
          <a:lstStyle/>
          <a:p>
            <a:pPr>
              <a:spcBef>
                <a:spcPct val="50000"/>
              </a:spcBef>
            </a:pPr>
            <a:r>
              <a:rPr lang="en-US" altLang="zh-CN" sz="2000"/>
              <a:t>h2</a:t>
            </a:r>
          </a:p>
        </p:txBody>
      </p:sp>
      <p:sp>
        <p:nvSpPr>
          <p:cNvPr id="268315" name="Line 27"/>
          <p:cNvSpPr>
            <a:spLocks noChangeShapeType="1"/>
          </p:cNvSpPr>
          <p:nvPr/>
        </p:nvSpPr>
        <p:spPr bwMode="auto">
          <a:xfrm>
            <a:off x="2917825" y="2890838"/>
            <a:ext cx="576263" cy="0"/>
          </a:xfrm>
          <a:prstGeom prst="line">
            <a:avLst/>
          </a:prstGeom>
          <a:noFill/>
          <a:ln w="28575">
            <a:solidFill>
              <a:srgbClr val="0000FF"/>
            </a:solidFill>
            <a:miter lim="800000"/>
            <a:tailEnd type="triangle" w="med" len="med"/>
          </a:ln>
          <a:effectLst/>
        </p:spPr>
        <p:txBody>
          <a:bodyPr wrap="none"/>
          <a:lstStyle/>
          <a:p>
            <a:endParaRPr lang="zh-CN" altLang="en-US"/>
          </a:p>
        </p:txBody>
      </p:sp>
      <p:grpSp>
        <p:nvGrpSpPr>
          <p:cNvPr id="268316" name="Group 28"/>
          <p:cNvGrpSpPr/>
          <p:nvPr/>
        </p:nvGrpSpPr>
        <p:grpSpPr bwMode="auto">
          <a:xfrm>
            <a:off x="5149850" y="2674938"/>
            <a:ext cx="1295400" cy="431800"/>
            <a:chOff x="3244" y="1685"/>
            <a:chExt cx="816" cy="272"/>
          </a:xfrm>
        </p:grpSpPr>
        <p:sp>
          <p:nvSpPr>
            <p:cNvPr id="268317" name="Rectangle 29"/>
            <p:cNvSpPr>
              <a:spLocks noChangeArrowheads="1"/>
            </p:cNvSpPr>
            <p:nvPr/>
          </p:nvSpPr>
          <p:spPr bwMode="auto">
            <a:xfrm>
              <a:off x="3244" y="1685"/>
              <a:ext cx="499"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339933"/>
                  </a:solidFill>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6</a:t>
              </a:r>
            </a:p>
          </p:txBody>
        </p:sp>
        <p:sp>
          <p:nvSpPr>
            <p:cNvPr id="268318" name="Rectangle 30"/>
            <p:cNvSpPr>
              <a:spLocks noChangeArrowheads="1"/>
            </p:cNvSpPr>
            <p:nvPr/>
          </p:nvSpPr>
          <p:spPr bwMode="auto">
            <a:xfrm>
              <a:off x="3743" y="1685"/>
              <a:ext cx="31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268319" name="Line 31"/>
          <p:cNvSpPr>
            <a:spLocks noChangeShapeType="1"/>
          </p:cNvSpPr>
          <p:nvPr/>
        </p:nvSpPr>
        <p:spPr bwMode="auto">
          <a:xfrm>
            <a:off x="4573588" y="2890838"/>
            <a:ext cx="576262" cy="0"/>
          </a:xfrm>
          <a:prstGeom prst="line">
            <a:avLst/>
          </a:prstGeom>
          <a:noFill/>
          <a:ln w="28575">
            <a:solidFill>
              <a:srgbClr val="0000FF"/>
            </a:solidFill>
            <a:miter lim="800000"/>
            <a:tailEnd type="triangle" w="med" len="med"/>
          </a:ln>
          <a:effectLst/>
        </p:spPr>
        <p:txBody>
          <a:bodyPr wrap="none"/>
          <a:lstStyle/>
          <a:p>
            <a:endParaRPr lang="zh-CN" altLang="en-US"/>
          </a:p>
        </p:txBody>
      </p:sp>
      <p:grpSp>
        <p:nvGrpSpPr>
          <p:cNvPr id="268320" name="Group 32"/>
          <p:cNvGrpSpPr/>
          <p:nvPr/>
        </p:nvGrpSpPr>
        <p:grpSpPr bwMode="auto">
          <a:xfrm>
            <a:off x="6805613" y="2674938"/>
            <a:ext cx="1295400" cy="431800"/>
            <a:chOff x="4287" y="1685"/>
            <a:chExt cx="816" cy="272"/>
          </a:xfrm>
        </p:grpSpPr>
        <p:sp>
          <p:nvSpPr>
            <p:cNvPr id="268321" name="Rectangle 33"/>
            <p:cNvSpPr>
              <a:spLocks noChangeArrowheads="1"/>
            </p:cNvSpPr>
            <p:nvPr/>
          </p:nvSpPr>
          <p:spPr bwMode="auto">
            <a:xfrm>
              <a:off x="4287" y="1685"/>
              <a:ext cx="499"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FF3300"/>
                  </a:solidFill>
                  <a:latin typeface="Times New Roman" panose="02020603050405020304" pitchFamily="18" charset="0"/>
                  <a:cs typeface="Times New Roman" panose="02020603050405020304" pitchFamily="18" charset="0"/>
                </a:rPr>
                <a:t>3</a:t>
              </a:r>
              <a:r>
                <a:rPr lang="en-US" altLang="zh-CN" sz="2000" dirty="0">
                  <a:latin typeface="Times New Roman" panose="02020603050405020304" pitchFamily="18" charset="0"/>
                  <a:cs typeface="Times New Roman" panose="02020603050405020304" pitchFamily="18" charset="0"/>
                </a:rPr>
                <a:t> 4</a:t>
              </a:r>
            </a:p>
          </p:txBody>
        </p:sp>
        <p:sp>
          <p:nvSpPr>
            <p:cNvPr id="268322" name="Rectangle 34"/>
            <p:cNvSpPr>
              <a:spLocks noChangeArrowheads="1"/>
            </p:cNvSpPr>
            <p:nvPr/>
          </p:nvSpPr>
          <p:spPr bwMode="auto">
            <a:xfrm>
              <a:off x="4786" y="1685"/>
              <a:ext cx="31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 </a:t>
              </a:r>
            </a:p>
          </p:txBody>
        </p:sp>
      </p:grpSp>
      <p:sp>
        <p:nvSpPr>
          <p:cNvPr id="268323" name="Line 35"/>
          <p:cNvSpPr>
            <a:spLocks noChangeShapeType="1"/>
          </p:cNvSpPr>
          <p:nvPr/>
        </p:nvSpPr>
        <p:spPr bwMode="auto">
          <a:xfrm>
            <a:off x="6229350" y="2890838"/>
            <a:ext cx="576263" cy="0"/>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268324" name="Text Box 36"/>
          <p:cNvSpPr txBox="1">
            <a:spLocks noChangeArrowheads="1"/>
          </p:cNvSpPr>
          <p:nvPr/>
        </p:nvSpPr>
        <p:spPr bwMode="auto">
          <a:xfrm>
            <a:off x="3492500" y="836613"/>
            <a:ext cx="2087563" cy="396875"/>
          </a:xfrm>
          <a:prstGeom prst="rect">
            <a:avLst/>
          </a:prstGeom>
          <a:noFill/>
          <a:ln w="9525">
            <a:noFill/>
            <a:miter lim="800000"/>
          </a:ln>
          <a:effectLst/>
        </p:spPr>
        <p:txBody>
          <a:bodyPr>
            <a:spAutoFit/>
          </a:bodyPr>
          <a:lstStyle/>
          <a:p>
            <a:pPr>
              <a:spcBef>
                <a:spcPct val="50000"/>
              </a:spcBef>
            </a:pPr>
            <a:r>
              <a:rPr lang="zh-CN" altLang="en-US" sz="2000" dirty="0">
                <a:ea typeface="楷体" panose="02010609060101010101" pitchFamily="49" charset="-122"/>
                <a:cs typeface="Times New Roman" panose="02020603050405020304" pitchFamily="18" charset="0"/>
              </a:rPr>
              <a:t>连接条件为</a:t>
            </a:r>
            <a:r>
              <a:rPr lang="en-US" altLang="zh-CN" sz="2000" dirty="0">
                <a:ea typeface="楷体" panose="02010609060101010101" pitchFamily="49" charset="-122"/>
                <a:cs typeface="Times New Roman" panose="02020603050405020304" pitchFamily="18" charset="0"/>
              </a:rPr>
              <a:t>3=1</a:t>
            </a:r>
          </a:p>
        </p:txBody>
      </p:sp>
      <p:sp>
        <p:nvSpPr>
          <p:cNvPr id="268325" name="Rectangle 37"/>
          <p:cNvSpPr>
            <a:spLocks noChangeArrowheads="1"/>
          </p:cNvSpPr>
          <p:nvPr/>
        </p:nvSpPr>
        <p:spPr bwMode="auto">
          <a:xfrm>
            <a:off x="900113" y="4330700"/>
            <a:ext cx="503237"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5</a:t>
            </a:r>
          </a:p>
        </p:txBody>
      </p:sp>
      <p:sp>
        <p:nvSpPr>
          <p:cNvPr id="268326" name="Rectangle 38"/>
          <p:cNvSpPr>
            <a:spLocks noChangeArrowheads="1"/>
          </p:cNvSpPr>
          <p:nvPr/>
        </p:nvSpPr>
        <p:spPr bwMode="auto">
          <a:xfrm>
            <a:off x="1404938" y="4330700"/>
            <a:ext cx="503237"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5</a:t>
            </a:r>
          </a:p>
        </p:txBody>
      </p:sp>
      <p:sp>
        <p:nvSpPr>
          <p:cNvPr id="268327" name="Rectangle 39"/>
          <p:cNvSpPr>
            <a:spLocks noChangeArrowheads="1"/>
          </p:cNvSpPr>
          <p:nvPr/>
        </p:nvSpPr>
        <p:spPr bwMode="auto">
          <a:xfrm>
            <a:off x="1908175" y="4330700"/>
            <a:ext cx="503238"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68328" name="Line 40"/>
          <p:cNvSpPr>
            <a:spLocks noChangeShapeType="1"/>
          </p:cNvSpPr>
          <p:nvPr/>
        </p:nvSpPr>
        <p:spPr bwMode="auto">
          <a:xfrm>
            <a:off x="1116013" y="3970338"/>
            <a:ext cx="0" cy="360362"/>
          </a:xfrm>
          <a:prstGeom prst="line">
            <a:avLst/>
          </a:prstGeom>
          <a:noFill/>
          <a:ln w="38100">
            <a:solidFill>
              <a:srgbClr val="0000FF"/>
            </a:solidFill>
            <a:miter lim="800000"/>
            <a:tailEnd type="triangle" w="med" len="med"/>
          </a:ln>
          <a:effectLst/>
        </p:spPr>
        <p:txBody>
          <a:bodyPr wrap="none"/>
          <a:lstStyle/>
          <a:p>
            <a:endParaRPr lang="zh-CN" altLang="en-US"/>
          </a:p>
        </p:txBody>
      </p:sp>
      <p:sp>
        <p:nvSpPr>
          <p:cNvPr id="268329" name="Text Box 41"/>
          <p:cNvSpPr txBox="1">
            <a:spLocks noChangeArrowheads="1"/>
          </p:cNvSpPr>
          <p:nvPr/>
        </p:nvSpPr>
        <p:spPr bwMode="auto">
          <a:xfrm>
            <a:off x="611188" y="3789363"/>
            <a:ext cx="504825" cy="396875"/>
          </a:xfrm>
          <a:prstGeom prst="rect">
            <a:avLst/>
          </a:prstGeom>
          <a:noFill/>
          <a:ln w="9525">
            <a:noFill/>
            <a:miter lim="800000"/>
          </a:ln>
          <a:effectLst/>
        </p:spPr>
        <p:txBody>
          <a:bodyPr>
            <a:spAutoFit/>
          </a:bodyPr>
          <a:lstStyle/>
          <a:p>
            <a:pPr>
              <a:spcBef>
                <a:spcPct val="50000"/>
              </a:spcBef>
            </a:pPr>
            <a:r>
              <a:rPr lang="en-US" altLang="zh-CN" sz="2000"/>
              <a:t>h</a:t>
            </a:r>
          </a:p>
        </p:txBody>
      </p:sp>
      <p:grpSp>
        <p:nvGrpSpPr>
          <p:cNvPr id="268330" name="Group 42"/>
          <p:cNvGrpSpPr/>
          <p:nvPr/>
        </p:nvGrpSpPr>
        <p:grpSpPr bwMode="auto">
          <a:xfrm>
            <a:off x="2124075" y="4329113"/>
            <a:ext cx="2024063" cy="431800"/>
            <a:chOff x="1338" y="2727"/>
            <a:chExt cx="1275" cy="272"/>
          </a:xfrm>
        </p:grpSpPr>
        <p:sp>
          <p:nvSpPr>
            <p:cNvPr id="268331" name="Rectangle 43"/>
            <p:cNvSpPr>
              <a:spLocks noChangeArrowheads="1"/>
            </p:cNvSpPr>
            <p:nvPr/>
          </p:nvSpPr>
          <p:spPr bwMode="auto">
            <a:xfrm>
              <a:off x="1706" y="2727"/>
              <a:ext cx="68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FF3300"/>
                  </a:solidFill>
                  <a:latin typeface="Times New Roman" panose="02020603050405020304" pitchFamily="18" charset="0"/>
                  <a:cs typeface="Times New Roman" panose="02020603050405020304" pitchFamily="18" charset="0"/>
                </a:rPr>
                <a:t>1 2 3 3 5</a:t>
              </a:r>
              <a:endParaRPr lang="en-US" altLang="zh-CN" sz="2000" dirty="0">
                <a:latin typeface="Times New Roman" panose="02020603050405020304" pitchFamily="18" charset="0"/>
                <a:cs typeface="Times New Roman" panose="02020603050405020304" pitchFamily="18" charset="0"/>
              </a:endParaRPr>
            </a:p>
          </p:txBody>
        </p:sp>
        <p:sp>
          <p:nvSpPr>
            <p:cNvPr id="268332" name="Rectangle 44"/>
            <p:cNvSpPr>
              <a:spLocks noChangeArrowheads="1"/>
            </p:cNvSpPr>
            <p:nvPr/>
          </p:nvSpPr>
          <p:spPr bwMode="auto">
            <a:xfrm>
              <a:off x="2386" y="2727"/>
              <a:ext cx="22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68333" name="Line 45"/>
            <p:cNvSpPr>
              <a:spLocks noChangeShapeType="1"/>
            </p:cNvSpPr>
            <p:nvPr/>
          </p:nvSpPr>
          <p:spPr bwMode="auto">
            <a:xfrm>
              <a:off x="1338" y="2864"/>
              <a:ext cx="363" cy="0"/>
            </a:xfrm>
            <a:prstGeom prst="line">
              <a:avLst/>
            </a:prstGeom>
            <a:noFill/>
            <a:ln w="28575">
              <a:solidFill>
                <a:srgbClr val="0000FF"/>
              </a:solidFill>
              <a:miter lim="800000"/>
              <a:tailEnd type="triangle" w="med" len="med"/>
            </a:ln>
            <a:effectLst/>
          </p:spPr>
          <p:txBody>
            <a:bodyPr wrap="none"/>
            <a:lstStyle/>
            <a:p>
              <a:endParaRPr lang="zh-CN" altLang="en-US"/>
            </a:p>
          </p:txBody>
        </p:sp>
      </p:grpSp>
      <p:grpSp>
        <p:nvGrpSpPr>
          <p:cNvPr id="268334" name="Group 46"/>
          <p:cNvGrpSpPr/>
          <p:nvPr/>
        </p:nvGrpSpPr>
        <p:grpSpPr bwMode="auto">
          <a:xfrm>
            <a:off x="3914775" y="4332288"/>
            <a:ext cx="2024063" cy="431800"/>
            <a:chOff x="2466" y="2729"/>
            <a:chExt cx="1275" cy="272"/>
          </a:xfrm>
        </p:grpSpPr>
        <p:sp>
          <p:nvSpPr>
            <p:cNvPr id="268335" name="Rectangle 47"/>
            <p:cNvSpPr>
              <a:spLocks noChangeArrowheads="1"/>
            </p:cNvSpPr>
            <p:nvPr/>
          </p:nvSpPr>
          <p:spPr bwMode="auto">
            <a:xfrm>
              <a:off x="2834" y="2729"/>
              <a:ext cx="68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FF3300"/>
                  </a:solidFill>
                  <a:latin typeface="Times New Roman" panose="02020603050405020304" pitchFamily="18" charset="0"/>
                  <a:cs typeface="Times New Roman" panose="02020603050405020304" pitchFamily="18" charset="0"/>
                </a:rPr>
                <a:t>1 2 3 3 4</a:t>
              </a:r>
              <a:endParaRPr lang="en-US" altLang="zh-CN" sz="2000" dirty="0">
                <a:latin typeface="Times New Roman" panose="02020603050405020304" pitchFamily="18" charset="0"/>
                <a:cs typeface="Times New Roman" panose="02020603050405020304" pitchFamily="18" charset="0"/>
              </a:endParaRPr>
            </a:p>
          </p:txBody>
        </p:sp>
        <p:sp>
          <p:nvSpPr>
            <p:cNvPr id="268336" name="Rectangle 48"/>
            <p:cNvSpPr>
              <a:spLocks noChangeArrowheads="1"/>
            </p:cNvSpPr>
            <p:nvPr/>
          </p:nvSpPr>
          <p:spPr bwMode="auto">
            <a:xfrm>
              <a:off x="3514" y="2729"/>
              <a:ext cx="22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68337" name="Line 49"/>
            <p:cNvSpPr>
              <a:spLocks noChangeShapeType="1"/>
            </p:cNvSpPr>
            <p:nvPr/>
          </p:nvSpPr>
          <p:spPr bwMode="auto">
            <a:xfrm>
              <a:off x="2466" y="2866"/>
              <a:ext cx="363" cy="0"/>
            </a:xfrm>
            <a:prstGeom prst="line">
              <a:avLst/>
            </a:prstGeom>
            <a:noFill/>
            <a:ln w="28575">
              <a:solidFill>
                <a:srgbClr val="0000FF"/>
              </a:solidFill>
              <a:miter lim="800000"/>
              <a:tailEnd type="triangle" w="med" len="med"/>
            </a:ln>
            <a:effectLst/>
          </p:spPr>
          <p:txBody>
            <a:bodyPr wrap="none"/>
            <a:lstStyle/>
            <a:p>
              <a:endParaRPr lang="zh-CN" altLang="en-US"/>
            </a:p>
          </p:txBody>
        </p:sp>
      </p:grpSp>
      <p:grpSp>
        <p:nvGrpSpPr>
          <p:cNvPr id="268338" name="Group 50"/>
          <p:cNvGrpSpPr/>
          <p:nvPr/>
        </p:nvGrpSpPr>
        <p:grpSpPr bwMode="auto">
          <a:xfrm>
            <a:off x="5722938" y="4341813"/>
            <a:ext cx="2024062" cy="431800"/>
            <a:chOff x="3605" y="2735"/>
            <a:chExt cx="1275" cy="272"/>
          </a:xfrm>
        </p:grpSpPr>
        <p:sp>
          <p:nvSpPr>
            <p:cNvPr id="268339" name="Rectangle 51"/>
            <p:cNvSpPr>
              <a:spLocks noChangeArrowheads="1"/>
            </p:cNvSpPr>
            <p:nvPr/>
          </p:nvSpPr>
          <p:spPr bwMode="auto">
            <a:xfrm>
              <a:off x="3973" y="2735"/>
              <a:ext cx="68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FF3300"/>
                  </a:solidFill>
                  <a:latin typeface="Times New Roman" panose="02020603050405020304" pitchFamily="18" charset="0"/>
                  <a:cs typeface="Times New Roman" panose="02020603050405020304" pitchFamily="18" charset="0"/>
                </a:rPr>
                <a:t>2 3 3 3 5</a:t>
              </a:r>
              <a:endParaRPr lang="en-US" altLang="zh-CN" sz="2000" dirty="0">
                <a:latin typeface="Times New Roman" panose="02020603050405020304" pitchFamily="18" charset="0"/>
                <a:cs typeface="Times New Roman" panose="02020603050405020304" pitchFamily="18" charset="0"/>
              </a:endParaRPr>
            </a:p>
          </p:txBody>
        </p:sp>
        <p:sp>
          <p:nvSpPr>
            <p:cNvPr id="268340" name="Rectangle 52"/>
            <p:cNvSpPr>
              <a:spLocks noChangeArrowheads="1"/>
            </p:cNvSpPr>
            <p:nvPr/>
          </p:nvSpPr>
          <p:spPr bwMode="auto">
            <a:xfrm>
              <a:off x="4653" y="2735"/>
              <a:ext cx="22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68341" name="Line 53"/>
            <p:cNvSpPr>
              <a:spLocks noChangeShapeType="1"/>
            </p:cNvSpPr>
            <p:nvPr/>
          </p:nvSpPr>
          <p:spPr bwMode="auto">
            <a:xfrm>
              <a:off x="3605" y="2872"/>
              <a:ext cx="363" cy="0"/>
            </a:xfrm>
            <a:prstGeom prst="line">
              <a:avLst/>
            </a:prstGeom>
            <a:noFill/>
            <a:ln w="28575">
              <a:solidFill>
                <a:srgbClr val="0000FF"/>
              </a:solidFill>
              <a:miter lim="800000"/>
              <a:tailEnd type="triangle" w="med" len="med"/>
            </a:ln>
            <a:effectLst/>
          </p:spPr>
          <p:txBody>
            <a:bodyPr wrap="none"/>
            <a:lstStyle/>
            <a:p>
              <a:endParaRPr lang="zh-CN" altLang="en-US"/>
            </a:p>
          </p:txBody>
        </p:sp>
      </p:grpSp>
      <p:grpSp>
        <p:nvGrpSpPr>
          <p:cNvPr id="268342" name="Group 54"/>
          <p:cNvGrpSpPr/>
          <p:nvPr/>
        </p:nvGrpSpPr>
        <p:grpSpPr bwMode="auto">
          <a:xfrm>
            <a:off x="6291263" y="4510088"/>
            <a:ext cx="1439862" cy="1066800"/>
            <a:chOff x="3963" y="2841"/>
            <a:chExt cx="907" cy="672"/>
          </a:xfrm>
        </p:grpSpPr>
        <p:sp>
          <p:nvSpPr>
            <p:cNvPr id="268343" name="Rectangle 55"/>
            <p:cNvSpPr>
              <a:spLocks noChangeArrowheads="1"/>
            </p:cNvSpPr>
            <p:nvPr/>
          </p:nvSpPr>
          <p:spPr bwMode="auto">
            <a:xfrm>
              <a:off x="3963" y="3241"/>
              <a:ext cx="68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FF3300"/>
                  </a:solidFill>
                  <a:latin typeface="Times New Roman" panose="02020603050405020304" pitchFamily="18" charset="0"/>
                  <a:cs typeface="Times New Roman" panose="02020603050405020304" pitchFamily="18" charset="0"/>
                </a:rPr>
                <a:t>2 3 3 3 4</a:t>
              </a:r>
              <a:endParaRPr lang="en-US" altLang="zh-CN" sz="2000" dirty="0">
                <a:latin typeface="Times New Roman" panose="02020603050405020304" pitchFamily="18" charset="0"/>
                <a:cs typeface="Times New Roman" panose="02020603050405020304" pitchFamily="18" charset="0"/>
              </a:endParaRPr>
            </a:p>
          </p:txBody>
        </p:sp>
        <p:sp>
          <p:nvSpPr>
            <p:cNvPr id="268344" name="Rectangle 56"/>
            <p:cNvSpPr>
              <a:spLocks noChangeArrowheads="1"/>
            </p:cNvSpPr>
            <p:nvPr/>
          </p:nvSpPr>
          <p:spPr bwMode="auto">
            <a:xfrm>
              <a:off x="4643" y="3241"/>
              <a:ext cx="22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68345" name="Line 57"/>
            <p:cNvSpPr>
              <a:spLocks noChangeShapeType="1"/>
            </p:cNvSpPr>
            <p:nvPr/>
          </p:nvSpPr>
          <p:spPr bwMode="auto">
            <a:xfrm>
              <a:off x="4739" y="2841"/>
              <a:ext cx="0" cy="408"/>
            </a:xfrm>
            <a:prstGeom prst="line">
              <a:avLst/>
            </a:prstGeom>
            <a:noFill/>
            <a:ln w="28575">
              <a:solidFill>
                <a:srgbClr val="0000FF"/>
              </a:solidFill>
              <a:miter lim="800000"/>
              <a:tailEnd type="triangle" w="med" len="med"/>
            </a:ln>
            <a:effectLst/>
          </p:spPr>
          <p:txBody>
            <a:bodyPr wrap="none"/>
            <a:lstStyle/>
            <a:p>
              <a:endParaRPr lang="zh-CN" altLang="en-US"/>
            </a:p>
          </p:txBody>
        </p:sp>
      </p:grpSp>
      <p:grpSp>
        <p:nvGrpSpPr>
          <p:cNvPr id="268346" name="Group 58"/>
          <p:cNvGrpSpPr/>
          <p:nvPr/>
        </p:nvGrpSpPr>
        <p:grpSpPr bwMode="auto">
          <a:xfrm>
            <a:off x="6286500" y="5341938"/>
            <a:ext cx="1439863" cy="1066800"/>
            <a:chOff x="3960" y="3365"/>
            <a:chExt cx="907" cy="672"/>
          </a:xfrm>
        </p:grpSpPr>
        <p:sp>
          <p:nvSpPr>
            <p:cNvPr id="268347" name="Rectangle 59"/>
            <p:cNvSpPr>
              <a:spLocks noChangeArrowheads="1"/>
            </p:cNvSpPr>
            <p:nvPr/>
          </p:nvSpPr>
          <p:spPr bwMode="auto">
            <a:xfrm>
              <a:off x="3960" y="3765"/>
              <a:ext cx="68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FF3300"/>
                  </a:solidFill>
                  <a:latin typeface="Times New Roman" panose="02020603050405020304" pitchFamily="18" charset="0"/>
                  <a:cs typeface="Times New Roman" panose="02020603050405020304" pitchFamily="18" charset="0"/>
                </a:rPr>
                <a:t>1 1 1 1 6</a:t>
              </a:r>
              <a:endParaRPr lang="en-US" altLang="zh-CN" sz="2000" dirty="0">
                <a:latin typeface="Times New Roman" panose="02020603050405020304" pitchFamily="18" charset="0"/>
                <a:cs typeface="Times New Roman" panose="02020603050405020304" pitchFamily="18" charset="0"/>
              </a:endParaRPr>
            </a:p>
          </p:txBody>
        </p:sp>
        <p:sp>
          <p:nvSpPr>
            <p:cNvPr id="268348" name="Rectangle 60"/>
            <p:cNvSpPr>
              <a:spLocks noChangeArrowheads="1"/>
            </p:cNvSpPr>
            <p:nvPr/>
          </p:nvSpPr>
          <p:spPr bwMode="auto">
            <a:xfrm>
              <a:off x="4640" y="3765"/>
              <a:ext cx="22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68349" name="Line 61"/>
            <p:cNvSpPr>
              <a:spLocks noChangeShapeType="1"/>
            </p:cNvSpPr>
            <p:nvPr/>
          </p:nvSpPr>
          <p:spPr bwMode="auto">
            <a:xfrm>
              <a:off x="4736" y="3365"/>
              <a:ext cx="0" cy="408"/>
            </a:xfrm>
            <a:prstGeom prst="line">
              <a:avLst/>
            </a:prstGeom>
            <a:ln w="28575">
              <a:solidFill>
                <a:srgbClr val="0000FF"/>
              </a:solidFill>
              <a:tailEnd type="triangle" w="med" len="med"/>
            </a:ln>
          </p:spPr>
          <p:style>
            <a:lnRef idx="1">
              <a:schemeClr val="accent3"/>
            </a:lnRef>
            <a:fillRef idx="2">
              <a:schemeClr val="accent3"/>
            </a:fillRef>
            <a:effectRef idx="1">
              <a:schemeClr val="accent3"/>
            </a:effectRef>
            <a:fontRef idx="minor">
              <a:schemeClr val="dk1"/>
            </a:fontRef>
          </p:style>
          <p:txBody>
            <a:bodyPr wrap="none"/>
            <a:lstStyle/>
            <a:p>
              <a:endParaRPr lang="zh-CN" altLang="en-US">
                <a:latin typeface="Times New Roman" panose="02020603050405020304" pitchFamily="18" charset="0"/>
                <a:cs typeface="Times New Roman" panose="02020603050405020304" pitchFamily="18" charset="0"/>
              </a:endParaRPr>
            </a:p>
          </p:txBody>
        </p:sp>
      </p:grpSp>
      <p:sp>
        <p:nvSpPr>
          <p:cNvPr id="268350" name="AutoShape 62"/>
          <p:cNvSpPr>
            <a:spLocks noChangeArrowheads="1"/>
          </p:cNvSpPr>
          <p:nvPr/>
        </p:nvSpPr>
        <p:spPr bwMode="auto">
          <a:xfrm>
            <a:off x="4857752" y="3357562"/>
            <a:ext cx="432000" cy="649287"/>
          </a:xfrm>
          <a:prstGeom prst="downArrow">
            <a:avLst>
              <a:gd name="adj1" fmla="val 50000"/>
              <a:gd name="adj2" fmla="val 25000"/>
            </a:avLst>
          </a:prstGeom>
        </p:spPr>
        <p:style>
          <a:lnRef idx="0">
            <a:schemeClr val="accent4"/>
          </a:lnRef>
          <a:fillRef idx="3">
            <a:schemeClr val="accent4"/>
          </a:fillRef>
          <a:effectRef idx="3">
            <a:schemeClr val="accent4"/>
          </a:effectRef>
          <a:fontRef idx="minor">
            <a:schemeClr val="lt1"/>
          </a:fontRef>
        </p:style>
        <p:txBody>
          <a:bodyPr wrap="none" anchor="ctr"/>
          <a:lstStyle/>
          <a:p>
            <a:endParaRPr lang="zh-CN" altLang="en-US"/>
          </a:p>
        </p:txBody>
      </p:sp>
      <p:sp>
        <p:nvSpPr>
          <p:cNvPr id="268351" name="Text Box 63"/>
          <p:cNvSpPr txBox="1">
            <a:spLocks noChangeArrowheads="1"/>
          </p:cNvSpPr>
          <p:nvPr/>
        </p:nvSpPr>
        <p:spPr bwMode="auto">
          <a:xfrm>
            <a:off x="323850" y="188913"/>
            <a:ext cx="4392613" cy="457200"/>
          </a:xfrm>
          <a:prstGeom prst="rect">
            <a:avLst/>
          </a:prstGeom>
          <a:solidFill>
            <a:srgbClr val="339933"/>
          </a:solidFill>
          <a:ln w="9525">
            <a:noFill/>
            <a:miter lim="800000"/>
          </a:ln>
          <a:effectLst/>
        </p:spPr>
        <p:txBody>
          <a:bodyPr>
            <a:spAutoFit/>
          </a:bodyPr>
          <a:lstStyle/>
          <a:p>
            <a:pPr algn="ctr">
              <a:spcBef>
                <a:spcPct val="50000"/>
              </a:spcBef>
            </a:pPr>
            <a:r>
              <a:rPr lang="zh-CN" altLang="en-US" dirty="0">
                <a:solidFill>
                  <a:schemeClr val="bg1"/>
                </a:solidFill>
                <a:latin typeface="楷体" panose="02010609060101010101" pitchFamily="49" charset="-122"/>
                <a:ea typeface="楷体" panose="02010609060101010101" pitchFamily="49" charset="-122"/>
              </a:rPr>
              <a:t>两表条件连接实现</a:t>
            </a:r>
            <a:r>
              <a:rPr lang="zh-CN" altLang="en-US" dirty="0" smtClean="0">
                <a:solidFill>
                  <a:schemeClr val="bg1"/>
                </a:solidFill>
                <a:latin typeface="楷体" panose="02010609060101010101" pitchFamily="49" charset="-122"/>
                <a:ea typeface="楷体" panose="02010609060101010101" pitchFamily="49" charset="-122"/>
              </a:rPr>
              <a:t>的演示</a:t>
            </a:r>
            <a:endParaRPr lang="zh-CN" altLang="en-US" dirty="0">
              <a:solidFill>
                <a:schemeClr val="bg1"/>
              </a:solidFill>
              <a:latin typeface="楷体" panose="02010609060101010101" pitchFamily="49" charset="-122"/>
              <a:ea typeface="楷体" panose="02010609060101010101" pitchFamily="49" charset="-122"/>
            </a:endParaRPr>
          </a:p>
        </p:txBody>
      </p:sp>
      <p:sp>
        <p:nvSpPr>
          <p:cNvPr id="268352" name="Text Box 64"/>
          <p:cNvSpPr txBox="1">
            <a:spLocks noChangeArrowheads="1"/>
          </p:cNvSpPr>
          <p:nvPr/>
        </p:nvSpPr>
        <p:spPr bwMode="auto">
          <a:xfrm>
            <a:off x="7392988" y="5983288"/>
            <a:ext cx="287337" cy="307777"/>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lIns="0" tIns="0" rIns="0" bIns="0">
            <a:spAutoFit/>
          </a:bodyPr>
          <a:lstStyle/>
          <a:p>
            <a:pPr>
              <a:spcBef>
                <a:spcPct val="50000"/>
              </a:spcBef>
            </a:pPr>
            <a:r>
              <a:rPr lang="en-US" altLang="zh-CN" sz="2000" dirty="0">
                <a:latin typeface="Times New Roman" panose="02020603050405020304" pitchFamily="18" charset="0"/>
                <a:cs typeface="Times New Roman" panose="02020603050405020304" pitchFamily="18" charset="0"/>
              </a:rPr>
              <a:t>∧</a:t>
            </a:r>
          </a:p>
        </p:txBody>
      </p:sp>
      <p:sp>
        <p:nvSpPr>
          <p:cNvPr id="268353" name="Text Box 65"/>
          <p:cNvSpPr txBox="1">
            <a:spLocks noChangeArrowheads="1"/>
          </p:cNvSpPr>
          <p:nvPr/>
        </p:nvSpPr>
        <p:spPr bwMode="auto">
          <a:xfrm>
            <a:off x="1908175" y="5516563"/>
            <a:ext cx="2879725" cy="457200"/>
          </a:xfrm>
          <a:prstGeom prst="rect">
            <a:avLst/>
          </a:prstGeom>
          <a:noFill/>
          <a:ln w="9525">
            <a:noFill/>
            <a:miter lim="800000"/>
          </a:ln>
          <a:effectLst/>
        </p:spPr>
        <p:txBody>
          <a:bodyPr>
            <a:spAutoFit/>
          </a:bodyPr>
          <a:lstStyle/>
          <a:p>
            <a:pPr>
              <a:spcBef>
                <a:spcPct val="50000"/>
              </a:spcBef>
            </a:pPr>
            <a:r>
              <a:rPr lang="en-US" altLang="zh-CN" dirty="0">
                <a:solidFill>
                  <a:srgbClr val="FF00FF"/>
                </a:solidFill>
                <a:ea typeface="楷体" panose="02010609060101010101" pitchFamily="49" charset="-122"/>
                <a:cs typeface="Times New Roman" panose="02020603050405020304" pitchFamily="18" charset="0"/>
              </a:rPr>
              <a:t>h</a:t>
            </a:r>
            <a:r>
              <a:rPr lang="zh-CN" altLang="en-US" dirty="0">
                <a:solidFill>
                  <a:srgbClr val="FF00FF"/>
                </a:solidFill>
                <a:ea typeface="楷体" panose="02010609060101010101" pitchFamily="49" charset="-122"/>
                <a:cs typeface="Times New Roman" panose="02020603050405020304" pitchFamily="18" charset="0"/>
              </a:rPr>
              <a:t>单链表创建完毕</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136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268293"/>
                                        </p:tgtEl>
                                        <p:attrNameLst>
                                          <p:attrName>style.visibility</p:attrName>
                                        </p:attrNameLst>
                                      </p:cBhvr>
                                      <p:tavLst>
                                        <p:tav tm="0">
                                          <p:val>
                                            <p:strVal val="hidden"/>
                                          </p:val>
                                        </p:tav>
                                        <p:tav tm="50000">
                                          <p:val>
                                            <p:strVal val="visible"/>
                                          </p:val>
                                        </p:tav>
                                      </p:tavLst>
                                    </p:anim>
                                  </p:childTnLst>
                                </p:cTn>
                              </p:par>
                              <p:par>
                                <p:cTn id="7" presetID="35" presetClass="emph" presetSubtype="0" fill="hold" nodeType="withEffect">
                                  <p:stCondLst>
                                    <p:cond delay="0"/>
                                  </p:stCondLst>
                                  <p:childTnLst>
                                    <p:anim calcmode="discrete" valueType="str">
                                      <p:cBhvr>
                                        <p:cTn id="8" dur="1000" fill="hold"/>
                                        <p:tgtEl>
                                          <p:spTgt spid="268310"/>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68330"/>
                                        </p:tgtEl>
                                        <p:attrNameLst>
                                          <p:attrName>style.visibility</p:attrName>
                                        </p:attrNameLst>
                                      </p:cBhvr>
                                      <p:to>
                                        <p:strVal val="visible"/>
                                      </p:to>
                                    </p:set>
                                    <p:animEffect transition="in" filter="wipe(left)">
                                      <p:cBhvr>
                                        <p:cTn id="13" dur="500"/>
                                        <p:tgtEl>
                                          <p:spTgt spid="268330"/>
                                        </p:tgtEl>
                                      </p:cBhvr>
                                    </p:animEffect>
                                  </p:childTnLst>
                                </p:cTn>
                              </p:par>
                            </p:childTnLst>
                          </p:cTn>
                        </p:par>
                      </p:childTnLst>
                    </p:cTn>
                  </p:par>
                  <p:par>
                    <p:cTn id="14" fill="hold">
                      <p:stCondLst>
                        <p:cond delay="indefinite"/>
                      </p:stCondLst>
                      <p:childTnLst>
                        <p:par>
                          <p:cTn id="15" fill="hold">
                            <p:stCondLst>
                              <p:cond delay="0"/>
                            </p:stCondLst>
                            <p:childTnLst>
                              <p:par>
                                <p:cTn id="16" presetID="35" presetClass="emph" presetSubtype="0" fill="hold" nodeType="clickEffect">
                                  <p:stCondLst>
                                    <p:cond delay="0"/>
                                  </p:stCondLst>
                                  <p:childTnLst>
                                    <p:anim calcmode="discrete" valueType="str">
                                      <p:cBhvr>
                                        <p:cTn id="17" dur="1000" fill="hold"/>
                                        <p:tgtEl>
                                          <p:spTgt spid="268293"/>
                                        </p:tgtEl>
                                        <p:attrNameLst>
                                          <p:attrName>style.visibility</p:attrName>
                                        </p:attrNameLst>
                                      </p:cBhvr>
                                      <p:tavLst>
                                        <p:tav tm="0">
                                          <p:val>
                                            <p:strVal val="hidden"/>
                                          </p:val>
                                        </p:tav>
                                        <p:tav tm="50000">
                                          <p:val>
                                            <p:strVal val="visible"/>
                                          </p:val>
                                        </p:tav>
                                      </p:tavLst>
                                    </p:anim>
                                  </p:childTnLst>
                                </p:cTn>
                              </p:par>
                              <p:par>
                                <p:cTn id="18" presetID="35" presetClass="emph" presetSubtype="0" fill="hold" nodeType="withEffect">
                                  <p:stCondLst>
                                    <p:cond delay="0"/>
                                  </p:stCondLst>
                                  <p:childTnLst>
                                    <p:anim calcmode="discrete" valueType="str">
                                      <p:cBhvr>
                                        <p:cTn id="19" dur="1000" fill="hold"/>
                                        <p:tgtEl>
                                          <p:spTgt spid="268316"/>
                                        </p:tgtEl>
                                        <p:attrNameLst>
                                          <p:attrName>style.visibility</p:attrName>
                                        </p:attrNameLst>
                                      </p:cBhvr>
                                      <p:tavLst>
                                        <p:tav tm="0">
                                          <p:val>
                                            <p:strVal val="hidden"/>
                                          </p:val>
                                        </p:tav>
                                        <p:tav tm="50000">
                                          <p:val>
                                            <p:strVal val="visible"/>
                                          </p:val>
                                        </p:tav>
                                      </p:tavLst>
                                    </p:anim>
                                  </p:childTnLst>
                                </p:cTn>
                              </p:par>
                            </p:childTnLst>
                          </p:cTn>
                        </p:par>
                      </p:childTnLst>
                    </p:cTn>
                  </p:par>
                  <p:par>
                    <p:cTn id="20" fill="hold">
                      <p:stCondLst>
                        <p:cond delay="indefinite"/>
                      </p:stCondLst>
                      <p:childTnLst>
                        <p:par>
                          <p:cTn id="21" fill="hold">
                            <p:stCondLst>
                              <p:cond delay="0"/>
                            </p:stCondLst>
                            <p:childTnLst>
                              <p:par>
                                <p:cTn id="22" presetID="35" presetClass="emph" presetSubtype="0" fill="hold" nodeType="clickEffect">
                                  <p:stCondLst>
                                    <p:cond delay="0"/>
                                  </p:stCondLst>
                                  <p:childTnLst>
                                    <p:anim calcmode="discrete" valueType="str">
                                      <p:cBhvr>
                                        <p:cTn id="23" dur="1000" fill="hold"/>
                                        <p:tgtEl>
                                          <p:spTgt spid="268293"/>
                                        </p:tgtEl>
                                        <p:attrNameLst>
                                          <p:attrName>style.visibility</p:attrName>
                                        </p:attrNameLst>
                                      </p:cBhvr>
                                      <p:tavLst>
                                        <p:tav tm="0">
                                          <p:val>
                                            <p:strVal val="hidden"/>
                                          </p:val>
                                        </p:tav>
                                        <p:tav tm="50000">
                                          <p:val>
                                            <p:strVal val="visible"/>
                                          </p:val>
                                        </p:tav>
                                      </p:tavLst>
                                    </p:anim>
                                  </p:childTnLst>
                                </p:cTn>
                              </p:par>
                              <p:par>
                                <p:cTn id="24" presetID="35" presetClass="emph" presetSubtype="0" fill="hold" nodeType="withEffect">
                                  <p:stCondLst>
                                    <p:cond delay="0"/>
                                  </p:stCondLst>
                                  <p:childTnLst>
                                    <p:anim calcmode="discrete" valueType="str">
                                      <p:cBhvr>
                                        <p:cTn id="25" dur="1000" fill="hold"/>
                                        <p:tgtEl>
                                          <p:spTgt spid="268320"/>
                                        </p:tgtEl>
                                        <p:attrNameLst>
                                          <p:attrName>style.visibility</p:attrName>
                                        </p:attrNameLst>
                                      </p:cBhvr>
                                      <p:tavLst>
                                        <p:tav tm="0">
                                          <p:val>
                                            <p:strVal val="hidden"/>
                                          </p:val>
                                        </p:tav>
                                        <p:tav tm="50000">
                                          <p:val>
                                            <p:strVal val="visible"/>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68334"/>
                                        </p:tgtEl>
                                        <p:attrNameLst>
                                          <p:attrName>style.visibility</p:attrName>
                                        </p:attrNameLst>
                                      </p:cBhvr>
                                      <p:to>
                                        <p:strVal val="visible"/>
                                      </p:to>
                                    </p:set>
                                    <p:animEffect transition="in" filter="wipe(left)">
                                      <p:cBhvr>
                                        <p:cTn id="30" dur="500"/>
                                        <p:tgtEl>
                                          <p:spTgt spid="268334"/>
                                        </p:tgtEl>
                                      </p:cBhvr>
                                    </p:animEffect>
                                  </p:childTnLst>
                                </p:cTn>
                              </p:par>
                            </p:childTnLst>
                          </p:cTn>
                        </p:par>
                      </p:childTnLst>
                    </p:cTn>
                  </p:par>
                  <p:par>
                    <p:cTn id="31" fill="hold">
                      <p:stCondLst>
                        <p:cond delay="indefinite"/>
                      </p:stCondLst>
                      <p:childTnLst>
                        <p:par>
                          <p:cTn id="32" fill="hold">
                            <p:stCondLst>
                              <p:cond delay="0"/>
                            </p:stCondLst>
                            <p:childTnLst>
                              <p:par>
                                <p:cTn id="33" presetID="35" presetClass="emph" presetSubtype="0" fill="hold" nodeType="clickEffect">
                                  <p:stCondLst>
                                    <p:cond delay="0"/>
                                  </p:stCondLst>
                                  <p:childTnLst>
                                    <p:anim calcmode="discrete" valueType="str">
                                      <p:cBhvr>
                                        <p:cTn id="34" dur="1000" fill="hold"/>
                                        <p:tgtEl>
                                          <p:spTgt spid="268299"/>
                                        </p:tgtEl>
                                        <p:attrNameLst>
                                          <p:attrName>style.visibility</p:attrName>
                                        </p:attrNameLst>
                                      </p:cBhvr>
                                      <p:tavLst>
                                        <p:tav tm="0">
                                          <p:val>
                                            <p:strVal val="hidden"/>
                                          </p:val>
                                        </p:tav>
                                        <p:tav tm="50000">
                                          <p:val>
                                            <p:strVal val="visible"/>
                                          </p:val>
                                        </p:tav>
                                      </p:tavLst>
                                    </p:anim>
                                  </p:childTnLst>
                                </p:cTn>
                              </p:par>
                              <p:par>
                                <p:cTn id="35" presetID="35" presetClass="emph" presetSubtype="0" fill="hold" nodeType="withEffect">
                                  <p:stCondLst>
                                    <p:cond delay="0"/>
                                  </p:stCondLst>
                                  <p:childTnLst>
                                    <p:anim calcmode="discrete" valueType="str">
                                      <p:cBhvr>
                                        <p:cTn id="36" dur="1000" fill="hold"/>
                                        <p:tgtEl>
                                          <p:spTgt spid="268310"/>
                                        </p:tgtEl>
                                        <p:attrNameLst>
                                          <p:attrName>style.visibility</p:attrName>
                                        </p:attrNameLst>
                                      </p:cBhvr>
                                      <p:tavLst>
                                        <p:tav tm="0">
                                          <p:val>
                                            <p:strVal val="hidden"/>
                                          </p:val>
                                        </p:tav>
                                        <p:tav tm="50000">
                                          <p:val>
                                            <p:strVal val="visible"/>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68338"/>
                                        </p:tgtEl>
                                        <p:attrNameLst>
                                          <p:attrName>style.visibility</p:attrName>
                                        </p:attrNameLst>
                                      </p:cBhvr>
                                      <p:to>
                                        <p:strVal val="visible"/>
                                      </p:to>
                                    </p:set>
                                    <p:animEffect transition="in" filter="wipe(left)">
                                      <p:cBhvr>
                                        <p:cTn id="41" dur="500"/>
                                        <p:tgtEl>
                                          <p:spTgt spid="268338"/>
                                        </p:tgtEl>
                                      </p:cBhvr>
                                    </p:animEffect>
                                  </p:childTnLst>
                                </p:cTn>
                              </p:par>
                            </p:childTnLst>
                          </p:cTn>
                        </p:par>
                      </p:childTnLst>
                    </p:cTn>
                  </p:par>
                  <p:par>
                    <p:cTn id="42" fill="hold">
                      <p:stCondLst>
                        <p:cond delay="indefinite"/>
                      </p:stCondLst>
                      <p:childTnLst>
                        <p:par>
                          <p:cTn id="43" fill="hold">
                            <p:stCondLst>
                              <p:cond delay="0"/>
                            </p:stCondLst>
                            <p:childTnLst>
                              <p:par>
                                <p:cTn id="44" presetID="35" presetClass="emph" presetSubtype="0" fill="hold" nodeType="clickEffect">
                                  <p:stCondLst>
                                    <p:cond delay="0"/>
                                  </p:stCondLst>
                                  <p:childTnLst>
                                    <p:anim calcmode="discrete" valueType="str">
                                      <p:cBhvr>
                                        <p:cTn id="45" dur="1000" fill="hold"/>
                                        <p:tgtEl>
                                          <p:spTgt spid="268299"/>
                                        </p:tgtEl>
                                        <p:attrNameLst>
                                          <p:attrName>style.visibility</p:attrName>
                                        </p:attrNameLst>
                                      </p:cBhvr>
                                      <p:tavLst>
                                        <p:tav tm="0">
                                          <p:val>
                                            <p:strVal val="hidden"/>
                                          </p:val>
                                        </p:tav>
                                        <p:tav tm="50000">
                                          <p:val>
                                            <p:strVal val="visible"/>
                                          </p:val>
                                        </p:tav>
                                      </p:tavLst>
                                    </p:anim>
                                  </p:childTnLst>
                                </p:cTn>
                              </p:par>
                              <p:par>
                                <p:cTn id="46" presetID="35" presetClass="emph" presetSubtype="0" fill="hold" nodeType="withEffect">
                                  <p:stCondLst>
                                    <p:cond delay="0"/>
                                  </p:stCondLst>
                                  <p:childTnLst>
                                    <p:anim calcmode="discrete" valueType="str">
                                      <p:cBhvr>
                                        <p:cTn id="47" dur="1000" fill="hold"/>
                                        <p:tgtEl>
                                          <p:spTgt spid="268316"/>
                                        </p:tgtEl>
                                        <p:attrNameLst>
                                          <p:attrName>style.visibility</p:attrName>
                                        </p:attrNameLst>
                                      </p:cBhvr>
                                      <p:tavLst>
                                        <p:tav tm="0">
                                          <p:val>
                                            <p:strVal val="hidden"/>
                                          </p:val>
                                        </p:tav>
                                        <p:tav tm="50000">
                                          <p:val>
                                            <p:strVal val="visible"/>
                                          </p:val>
                                        </p:tav>
                                      </p:tavLst>
                                    </p:anim>
                                  </p:childTnLst>
                                </p:cTn>
                              </p:par>
                            </p:childTnLst>
                          </p:cTn>
                        </p:par>
                      </p:childTnLst>
                    </p:cTn>
                  </p:par>
                  <p:par>
                    <p:cTn id="48" fill="hold">
                      <p:stCondLst>
                        <p:cond delay="indefinite"/>
                      </p:stCondLst>
                      <p:childTnLst>
                        <p:par>
                          <p:cTn id="49" fill="hold">
                            <p:stCondLst>
                              <p:cond delay="0"/>
                            </p:stCondLst>
                            <p:childTnLst>
                              <p:par>
                                <p:cTn id="50" presetID="35" presetClass="emph" presetSubtype="0" fill="hold" nodeType="clickEffect">
                                  <p:stCondLst>
                                    <p:cond delay="0"/>
                                  </p:stCondLst>
                                  <p:childTnLst>
                                    <p:anim calcmode="discrete" valueType="str">
                                      <p:cBhvr>
                                        <p:cTn id="51" dur="1000" fill="hold"/>
                                        <p:tgtEl>
                                          <p:spTgt spid="268299"/>
                                        </p:tgtEl>
                                        <p:attrNameLst>
                                          <p:attrName>style.visibility</p:attrName>
                                        </p:attrNameLst>
                                      </p:cBhvr>
                                      <p:tavLst>
                                        <p:tav tm="0">
                                          <p:val>
                                            <p:strVal val="hidden"/>
                                          </p:val>
                                        </p:tav>
                                        <p:tav tm="50000">
                                          <p:val>
                                            <p:strVal val="visible"/>
                                          </p:val>
                                        </p:tav>
                                      </p:tavLst>
                                    </p:anim>
                                  </p:childTnLst>
                                </p:cTn>
                              </p:par>
                              <p:par>
                                <p:cTn id="52" presetID="35" presetClass="emph" presetSubtype="0" fill="hold" nodeType="withEffect">
                                  <p:stCondLst>
                                    <p:cond delay="0"/>
                                  </p:stCondLst>
                                  <p:childTnLst>
                                    <p:anim calcmode="discrete" valueType="str">
                                      <p:cBhvr>
                                        <p:cTn id="53" dur="1000" fill="hold"/>
                                        <p:tgtEl>
                                          <p:spTgt spid="268320"/>
                                        </p:tgtEl>
                                        <p:attrNameLst>
                                          <p:attrName>style.visibility</p:attrName>
                                        </p:attrNameLst>
                                      </p:cBhvr>
                                      <p:tavLst>
                                        <p:tav tm="0">
                                          <p:val>
                                            <p:strVal val="hidden"/>
                                          </p:val>
                                        </p:tav>
                                        <p:tav tm="50000">
                                          <p:val>
                                            <p:strVal val="visible"/>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268342"/>
                                        </p:tgtEl>
                                        <p:attrNameLst>
                                          <p:attrName>style.visibility</p:attrName>
                                        </p:attrNameLst>
                                      </p:cBhvr>
                                      <p:to>
                                        <p:strVal val="visible"/>
                                      </p:to>
                                    </p:set>
                                    <p:animEffect transition="in" filter="wipe(up)">
                                      <p:cBhvr>
                                        <p:cTn id="58" dur="500"/>
                                        <p:tgtEl>
                                          <p:spTgt spid="268342"/>
                                        </p:tgtEl>
                                      </p:cBhvr>
                                    </p:animEffect>
                                  </p:childTnLst>
                                </p:cTn>
                              </p:par>
                            </p:childTnLst>
                          </p:cTn>
                        </p:par>
                      </p:childTnLst>
                    </p:cTn>
                  </p:par>
                  <p:par>
                    <p:cTn id="59" fill="hold">
                      <p:stCondLst>
                        <p:cond delay="indefinite"/>
                      </p:stCondLst>
                      <p:childTnLst>
                        <p:par>
                          <p:cTn id="60" fill="hold">
                            <p:stCondLst>
                              <p:cond delay="0"/>
                            </p:stCondLst>
                            <p:childTnLst>
                              <p:par>
                                <p:cTn id="61" presetID="35" presetClass="emph" presetSubtype="0" fill="hold" nodeType="clickEffect">
                                  <p:stCondLst>
                                    <p:cond delay="0"/>
                                  </p:stCondLst>
                                  <p:childTnLst>
                                    <p:anim calcmode="discrete" valueType="str">
                                      <p:cBhvr>
                                        <p:cTn id="62" dur="1000" fill="hold"/>
                                        <p:tgtEl>
                                          <p:spTgt spid="268303"/>
                                        </p:tgtEl>
                                        <p:attrNameLst>
                                          <p:attrName>style.visibility</p:attrName>
                                        </p:attrNameLst>
                                      </p:cBhvr>
                                      <p:tavLst>
                                        <p:tav tm="0">
                                          <p:val>
                                            <p:strVal val="hidden"/>
                                          </p:val>
                                        </p:tav>
                                        <p:tav tm="50000">
                                          <p:val>
                                            <p:strVal val="visible"/>
                                          </p:val>
                                        </p:tav>
                                      </p:tavLst>
                                    </p:anim>
                                  </p:childTnLst>
                                </p:cTn>
                              </p:par>
                              <p:par>
                                <p:cTn id="63" presetID="35" presetClass="emph" presetSubtype="0" fill="hold" nodeType="withEffect">
                                  <p:stCondLst>
                                    <p:cond delay="0"/>
                                  </p:stCondLst>
                                  <p:childTnLst>
                                    <p:anim calcmode="discrete" valueType="str">
                                      <p:cBhvr>
                                        <p:cTn id="64" dur="1000" fill="hold"/>
                                        <p:tgtEl>
                                          <p:spTgt spid="268310"/>
                                        </p:tgtEl>
                                        <p:attrNameLst>
                                          <p:attrName>style.visibility</p:attrName>
                                        </p:attrNameLst>
                                      </p:cBhvr>
                                      <p:tavLst>
                                        <p:tav tm="0">
                                          <p:val>
                                            <p:strVal val="hidden"/>
                                          </p:val>
                                        </p:tav>
                                        <p:tav tm="50000">
                                          <p:val>
                                            <p:strVal val="visible"/>
                                          </p:val>
                                        </p:tav>
                                      </p:tavLst>
                                    </p:anim>
                                  </p:childTnLst>
                                </p:cTn>
                              </p:par>
                            </p:childTnLst>
                          </p:cTn>
                        </p:par>
                      </p:childTnLst>
                    </p:cTn>
                  </p:par>
                  <p:par>
                    <p:cTn id="65" fill="hold">
                      <p:stCondLst>
                        <p:cond delay="indefinite"/>
                      </p:stCondLst>
                      <p:childTnLst>
                        <p:par>
                          <p:cTn id="66" fill="hold">
                            <p:stCondLst>
                              <p:cond delay="0"/>
                            </p:stCondLst>
                            <p:childTnLst>
                              <p:par>
                                <p:cTn id="67" presetID="35" presetClass="emph" presetSubtype="0" fill="hold" nodeType="clickEffect">
                                  <p:stCondLst>
                                    <p:cond delay="0"/>
                                  </p:stCondLst>
                                  <p:childTnLst>
                                    <p:anim calcmode="discrete" valueType="str">
                                      <p:cBhvr>
                                        <p:cTn id="68" dur="1000" fill="hold"/>
                                        <p:tgtEl>
                                          <p:spTgt spid="268303"/>
                                        </p:tgtEl>
                                        <p:attrNameLst>
                                          <p:attrName>style.visibility</p:attrName>
                                        </p:attrNameLst>
                                      </p:cBhvr>
                                      <p:tavLst>
                                        <p:tav tm="0">
                                          <p:val>
                                            <p:strVal val="hidden"/>
                                          </p:val>
                                        </p:tav>
                                        <p:tav tm="50000">
                                          <p:val>
                                            <p:strVal val="visible"/>
                                          </p:val>
                                        </p:tav>
                                      </p:tavLst>
                                    </p:anim>
                                  </p:childTnLst>
                                </p:cTn>
                              </p:par>
                              <p:par>
                                <p:cTn id="69" presetID="35" presetClass="emph" presetSubtype="0" fill="hold" nodeType="withEffect">
                                  <p:stCondLst>
                                    <p:cond delay="0"/>
                                  </p:stCondLst>
                                  <p:childTnLst>
                                    <p:anim calcmode="discrete" valueType="str">
                                      <p:cBhvr>
                                        <p:cTn id="70" dur="1000" fill="hold"/>
                                        <p:tgtEl>
                                          <p:spTgt spid="268316"/>
                                        </p:tgtEl>
                                        <p:attrNameLst>
                                          <p:attrName>style.visibility</p:attrName>
                                        </p:attrNameLst>
                                      </p:cBhvr>
                                      <p:tavLst>
                                        <p:tav tm="0">
                                          <p:val>
                                            <p:strVal val="hidden"/>
                                          </p:val>
                                        </p:tav>
                                        <p:tav tm="50000">
                                          <p:val>
                                            <p:strVal val="visible"/>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268346"/>
                                        </p:tgtEl>
                                        <p:attrNameLst>
                                          <p:attrName>style.visibility</p:attrName>
                                        </p:attrNameLst>
                                      </p:cBhvr>
                                      <p:to>
                                        <p:strVal val="visible"/>
                                      </p:to>
                                    </p:set>
                                    <p:animEffect transition="in" filter="wipe(up)">
                                      <p:cBhvr>
                                        <p:cTn id="75" dur="500"/>
                                        <p:tgtEl>
                                          <p:spTgt spid="268346"/>
                                        </p:tgtEl>
                                      </p:cBhvr>
                                    </p:animEffect>
                                  </p:childTnLst>
                                </p:cTn>
                              </p:par>
                            </p:childTnLst>
                          </p:cTn>
                        </p:par>
                      </p:childTnLst>
                    </p:cTn>
                  </p:par>
                  <p:par>
                    <p:cTn id="76" fill="hold">
                      <p:stCondLst>
                        <p:cond delay="indefinite"/>
                      </p:stCondLst>
                      <p:childTnLst>
                        <p:par>
                          <p:cTn id="77" fill="hold">
                            <p:stCondLst>
                              <p:cond delay="0"/>
                            </p:stCondLst>
                            <p:childTnLst>
                              <p:par>
                                <p:cTn id="78" presetID="35" presetClass="emph" presetSubtype="0" fill="hold" nodeType="clickEffect">
                                  <p:stCondLst>
                                    <p:cond delay="0"/>
                                  </p:stCondLst>
                                  <p:childTnLst>
                                    <p:anim calcmode="discrete" valueType="str">
                                      <p:cBhvr>
                                        <p:cTn id="79" dur="1000" fill="hold"/>
                                        <p:tgtEl>
                                          <p:spTgt spid="268303"/>
                                        </p:tgtEl>
                                        <p:attrNameLst>
                                          <p:attrName>style.visibility</p:attrName>
                                        </p:attrNameLst>
                                      </p:cBhvr>
                                      <p:tavLst>
                                        <p:tav tm="0">
                                          <p:val>
                                            <p:strVal val="hidden"/>
                                          </p:val>
                                        </p:tav>
                                        <p:tav tm="50000">
                                          <p:val>
                                            <p:strVal val="visible"/>
                                          </p:val>
                                        </p:tav>
                                      </p:tavLst>
                                    </p:anim>
                                  </p:childTnLst>
                                </p:cTn>
                              </p:par>
                              <p:par>
                                <p:cTn id="80" presetID="35" presetClass="emph" presetSubtype="0" fill="hold" nodeType="withEffect">
                                  <p:stCondLst>
                                    <p:cond delay="0"/>
                                  </p:stCondLst>
                                  <p:childTnLst>
                                    <p:anim calcmode="discrete" valueType="str">
                                      <p:cBhvr>
                                        <p:cTn id="81" dur="1000" fill="hold"/>
                                        <p:tgtEl>
                                          <p:spTgt spid="268320"/>
                                        </p:tgtEl>
                                        <p:attrNameLst>
                                          <p:attrName>style.visibility</p:attrName>
                                        </p:attrNameLst>
                                      </p:cBhvr>
                                      <p:tavLst>
                                        <p:tav tm="0">
                                          <p:val>
                                            <p:strVal val="hidden"/>
                                          </p:val>
                                        </p:tav>
                                        <p:tav tm="50000">
                                          <p:val>
                                            <p:strVal val="visible"/>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268352"/>
                                        </p:tgtEl>
                                        <p:attrNameLst>
                                          <p:attrName>style.visibility</p:attrName>
                                        </p:attrNameLst>
                                      </p:cBhvr>
                                      <p:to>
                                        <p:strVal val="visible"/>
                                      </p:to>
                                    </p:set>
                                    <p:animEffect transition="in" filter="wipe(down)">
                                      <p:cBhvr>
                                        <p:cTn id="86" dur="500"/>
                                        <p:tgtEl>
                                          <p:spTgt spid="26835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68353"/>
                                        </p:tgtEl>
                                        <p:attrNameLst>
                                          <p:attrName>style.visibility</p:attrName>
                                        </p:attrNameLst>
                                      </p:cBhvr>
                                      <p:to>
                                        <p:strVal val="visible"/>
                                      </p:to>
                                    </p:set>
                                    <p:animEffect transition="in" filter="wipe(left)">
                                      <p:cBhvr>
                                        <p:cTn id="91" dur="500"/>
                                        <p:tgtEl>
                                          <p:spTgt spid="268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52" grpId="0" bldLvl="0" animBg="1"/>
      <p:bldP spid="268353" grpId="0" bldLvl="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 Box 2"/>
          <p:cNvSpPr txBox="1">
            <a:spLocks noChangeArrowheads="1"/>
          </p:cNvSpPr>
          <p:nvPr/>
        </p:nvSpPr>
        <p:spPr bwMode="auto">
          <a:xfrm>
            <a:off x="323850" y="260350"/>
            <a:ext cx="8534400" cy="378565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LinkTable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h1</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h2</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*&amp;h)</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*p=h1-&gt;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连接字段是</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第</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个表</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序号，第</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个表序号</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scanf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d%d</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p>
          <a:p>
            <a:pPr algn="l">
              <a:spcBef>
                <a:spcPts val="0"/>
              </a:spcBef>
            </a:pPr>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h</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创建结果表</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&gt;next=NULL;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置</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next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域为</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NULL</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h-</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&gt;Row=0;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置行数为</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0</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h-</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&gt;Col=</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Col+h2</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-&gt;Col;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置列数为表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和表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的列数</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和</a:t>
            </a:r>
            <a:endPar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2" name="组合 11"/>
          <p:cNvGrpSpPr/>
          <p:nvPr/>
        </p:nvGrpSpPr>
        <p:grpSpPr>
          <a:xfrm>
            <a:off x="571472" y="1500174"/>
            <a:ext cx="6572296" cy="3257630"/>
            <a:chOff x="571472" y="1428736"/>
            <a:chExt cx="6572296" cy="3257630"/>
          </a:xfrm>
        </p:grpSpPr>
        <p:sp>
          <p:nvSpPr>
            <p:cNvPr id="3" name="矩形 2"/>
            <p:cNvSpPr/>
            <p:nvPr/>
          </p:nvSpPr>
          <p:spPr>
            <a:xfrm>
              <a:off x="571472" y="1428736"/>
              <a:ext cx="5929354" cy="785818"/>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42910" y="4286256"/>
              <a:ext cx="6500858" cy="400110"/>
            </a:xfrm>
            <a:prstGeom prst="rect">
              <a:avLst/>
            </a:prstGeom>
            <a:noFill/>
          </p:spPr>
          <p:txBody>
            <a:bodyPr wrap="square" rtlCol="0">
              <a:spAutoFit/>
            </a:bodyPr>
            <a:lstStyle/>
            <a:p>
              <a:r>
                <a:rPr lang="zh-CN" altLang="en-US" sz="2000" dirty="0" smtClean="0">
                  <a:ea typeface="楷体" panose="02010609060101010101" pitchFamily="49" charset="-122"/>
                  <a:cs typeface="Times New Roman" panose="02020603050405020304" pitchFamily="18" charset="0"/>
                </a:rPr>
                <a:t>输入</a:t>
              </a:r>
              <a:r>
                <a:rPr lang="zh-CN" altLang="en-US" sz="2000" smtClean="0">
                  <a:ea typeface="楷体" panose="02010609060101010101" pitchFamily="49" charset="-122"/>
                  <a:cs typeface="Times New Roman" panose="02020603050405020304" pitchFamily="18" charset="0"/>
                </a:rPr>
                <a:t>连接条件，如</a:t>
              </a:r>
              <a:r>
                <a:rPr lang="en-US" altLang="zh-CN" sz="2000" dirty="0" smtClean="0">
                  <a:solidFill>
                    <a:srgbClr val="FF00FF"/>
                  </a:solidFill>
                  <a:ea typeface="楷体" panose="02010609060101010101" pitchFamily="49" charset="-122"/>
                  <a:cs typeface="Times New Roman" panose="02020603050405020304" pitchFamily="18" charset="0"/>
                </a:rPr>
                <a:t>2 3</a:t>
              </a:r>
              <a:r>
                <a:rPr lang="zh-CN" altLang="en-US" sz="2000" dirty="0" smtClean="0">
                  <a:ea typeface="楷体" panose="02010609060101010101" pitchFamily="49" charset="-122"/>
                  <a:cs typeface="Times New Roman" panose="02020603050405020304" pitchFamily="18" charset="0"/>
                </a:rPr>
                <a:t>表示表</a:t>
              </a:r>
              <a:r>
                <a:rPr lang="en-US" altLang="zh-CN" sz="2000" dirty="0" smtClean="0">
                  <a:ea typeface="楷体" panose="02010609060101010101" pitchFamily="49" charset="-122"/>
                  <a:cs typeface="Times New Roman" panose="02020603050405020304" pitchFamily="18" charset="0"/>
                </a:rPr>
                <a:t>1</a:t>
              </a:r>
              <a:r>
                <a:rPr lang="zh-CN" altLang="en-US" sz="2000" dirty="0" smtClean="0">
                  <a:ea typeface="楷体" panose="02010609060101010101" pitchFamily="49" charset="-122"/>
                  <a:cs typeface="Times New Roman" panose="02020603050405020304" pitchFamily="18" charset="0"/>
                </a:rPr>
                <a:t>的第</a:t>
              </a:r>
              <a:r>
                <a:rPr lang="en-US" altLang="zh-CN" sz="2000" dirty="0" smtClean="0">
                  <a:ea typeface="楷体" panose="02010609060101010101" pitchFamily="49" charset="-122"/>
                  <a:cs typeface="Times New Roman" panose="02020603050405020304" pitchFamily="18" charset="0"/>
                </a:rPr>
                <a:t>2</a:t>
              </a:r>
              <a:r>
                <a:rPr lang="zh-CN" altLang="en-US" sz="2000" dirty="0" smtClean="0">
                  <a:ea typeface="楷体" panose="02010609060101010101" pitchFamily="49" charset="-122"/>
                  <a:cs typeface="Times New Roman" panose="02020603050405020304" pitchFamily="18" charset="0"/>
                </a:rPr>
                <a:t>列和表</a:t>
              </a:r>
              <a:r>
                <a:rPr lang="en-US" altLang="zh-CN" sz="2000" dirty="0" smtClean="0">
                  <a:ea typeface="楷体" panose="02010609060101010101" pitchFamily="49" charset="-122"/>
                  <a:cs typeface="Times New Roman" panose="02020603050405020304" pitchFamily="18" charset="0"/>
                </a:rPr>
                <a:t>2</a:t>
              </a:r>
              <a:r>
                <a:rPr lang="zh-CN" altLang="en-US" sz="2000" dirty="0" smtClean="0">
                  <a:ea typeface="楷体" panose="02010609060101010101" pitchFamily="49" charset="-122"/>
                  <a:cs typeface="Times New Roman" panose="02020603050405020304" pitchFamily="18" charset="0"/>
                </a:rPr>
                <a:t>的第</a:t>
              </a:r>
              <a:r>
                <a:rPr lang="en-US" altLang="zh-CN" sz="2000" dirty="0" smtClean="0">
                  <a:ea typeface="楷体" panose="02010609060101010101" pitchFamily="49" charset="-122"/>
                  <a:cs typeface="Times New Roman" panose="02020603050405020304" pitchFamily="18" charset="0"/>
                </a:rPr>
                <a:t>3</a:t>
              </a:r>
              <a:r>
                <a:rPr lang="zh-CN" altLang="en-US" sz="2000" dirty="0" smtClean="0">
                  <a:ea typeface="楷体" panose="02010609060101010101" pitchFamily="49" charset="-122"/>
                  <a:cs typeface="Times New Roman" panose="02020603050405020304" pitchFamily="18" charset="0"/>
                </a:rPr>
                <a:t>列相等</a:t>
              </a:r>
              <a:endParaRPr lang="zh-CN" altLang="en-US" sz="2000" dirty="0">
                <a:ea typeface="楷体" panose="02010609060101010101" pitchFamily="49" charset="-122"/>
                <a:cs typeface="Times New Roman" panose="02020603050405020304" pitchFamily="18" charset="0"/>
              </a:endParaRPr>
            </a:p>
          </p:txBody>
        </p:sp>
        <p:cxnSp>
          <p:nvCxnSpPr>
            <p:cNvPr id="7" name="直接箭头连接符 6"/>
            <p:cNvCxnSpPr/>
            <p:nvPr/>
          </p:nvCxnSpPr>
          <p:spPr>
            <a:xfrm rot="16200000" flipV="1">
              <a:off x="2518158" y="2987274"/>
              <a:ext cx="2143140" cy="607223"/>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571472" y="2428868"/>
            <a:ext cx="7786742" cy="2665488"/>
            <a:chOff x="571472" y="2449506"/>
            <a:chExt cx="7786742" cy="2665488"/>
          </a:xfrm>
        </p:grpSpPr>
        <p:sp>
          <p:nvSpPr>
            <p:cNvPr id="8" name="矩形 7"/>
            <p:cNvSpPr/>
            <p:nvPr/>
          </p:nvSpPr>
          <p:spPr>
            <a:xfrm>
              <a:off x="571472" y="2449506"/>
              <a:ext cx="7786742" cy="1285884"/>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642910" y="4714884"/>
              <a:ext cx="1785950"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创建头结点</a:t>
              </a:r>
              <a:endParaRPr lang="zh-CN" altLang="en-US" sz="2000" dirty="0">
                <a:ea typeface="楷体" panose="02010609060101010101" pitchFamily="49" charset="-122"/>
                <a:cs typeface="Times New Roman" panose="02020603050405020304" pitchFamily="18" charset="0"/>
              </a:endParaRPr>
            </a:p>
          </p:txBody>
        </p:sp>
        <p:cxnSp>
          <p:nvCxnSpPr>
            <p:cNvPr id="11" name="直接箭头连接符 10"/>
            <p:cNvCxnSpPr/>
            <p:nvPr/>
          </p:nvCxnSpPr>
          <p:spPr>
            <a:xfrm rot="16200000" flipV="1">
              <a:off x="785787" y="4164018"/>
              <a:ext cx="1000132" cy="14287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4" name="灯片编号占位符 3"/>
          <p:cNvSpPr>
            <a:spLocks noGrp="1"/>
          </p:cNvSpPr>
          <p:nvPr>
            <p:ph type="sldNum" sz="quarter" idx="12"/>
          </p:nvPr>
        </p:nvSpPr>
        <p:spPr/>
        <p:txBody>
          <a:bodyPr/>
          <a:lstStyle/>
          <a:p>
            <a:fld id="{BC067DFE-42A7-4CB5-93C4-F2F97DA7580C}" type="slidenum">
              <a:rPr lang="en-US" altLang="zh-CN" smtClean="0"/>
              <a:t>137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78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6786">
                                            <p:txEl>
                                              <p:pRg st="5" end="5"/>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678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678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678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6786">
                                            <p:txEl>
                                              <p:pRg st="10" end="10"/>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 Box 2"/>
          <p:cNvSpPr txBox="1">
            <a:spLocks noChangeArrowheads="1"/>
          </p:cNvSpPr>
          <p:nvPr/>
        </p:nvSpPr>
        <p:spPr bwMode="auto">
          <a:xfrm>
            <a:off x="323850" y="260350"/>
            <a:ext cx="8534400" cy="347787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l">
              <a:spcBef>
                <a:spcPts val="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扫描表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h2</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q</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开始结点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(q!=NULL)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扫描表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2</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p-&gt;data[</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-1]==q-&gt;data[j-1</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对应字段值相等</a:t>
            </a: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spcBef>
                <a:spcPts val="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0;k</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Col;k</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复制表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的当前行</a:t>
            </a: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s-&gt;data[k]=p-&gt;data[k];</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0;k</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h2</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Col;k</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复制表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的当前行</a:t>
            </a: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Col+k</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]=q-&gt;data[k</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7" name="组合 6"/>
          <p:cNvGrpSpPr/>
          <p:nvPr/>
        </p:nvGrpSpPr>
        <p:grpSpPr>
          <a:xfrm>
            <a:off x="2000232" y="1785926"/>
            <a:ext cx="6357982" cy="3043316"/>
            <a:chOff x="2000232" y="1785926"/>
            <a:chExt cx="6357982" cy="3043316"/>
          </a:xfrm>
        </p:grpSpPr>
        <p:sp>
          <p:nvSpPr>
            <p:cNvPr id="4" name="矩形 3"/>
            <p:cNvSpPr/>
            <p:nvPr/>
          </p:nvSpPr>
          <p:spPr>
            <a:xfrm>
              <a:off x="2000232" y="1785926"/>
              <a:ext cx="6357982" cy="171451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3357554" y="4429132"/>
              <a:ext cx="3500462"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条件成立，创建一个结点</a:t>
              </a:r>
              <a:r>
                <a:rPr lang="en-US" altLang="zh-CN" sz="2000" smtClean="0">
                  <a:ea typeface="楷体" panose="02010609060101010101" pitchFamily="49" charset="-122"/>
                  <a:cs typeface="Times New Roman" panose="02020603050405020304" pitchFamily="18" charset="0"/>
                </a:rPr>
                <a:t>*</a:t>
              </a:r>
              <a:r>
                <a:rPr lang="en-US" altLang="zh-CN" sz="2000" dirty="0" smtClean="0">
                  <a:ea typeface="楷体" panose="02010609060101010101" pitchFamily="49" charset="-122"/>
                  <a:cs typeface="Times New Roman" panose="02020603050405020304" pitchFamily="18" charset="0"/>
                </a:rPr>
                <a:t>s</a:t>
              </a:r>
              <a:endParaRPr lang="zh-CN" altLang="en-US" sz="2000" dirty="0">
                <a:ea typeface="楷体" panose="02010609060101010101" pitchFamily="49" charset="-122"/>
                <a:cs typeface="Times New Roman" panose="02020603050405020304" pitchFamily="18" charset="0"/>
              </a:endParaRPr>
            </a:p>
          </p:txBody>
        </p:sp>
        <p:cxnSp>
          <p:nvCxnSpPr>
            <p:cNvPr id="6" name="直接箭头连接符 5"/>
            <p:cNvCxnSpPr/>
            <p:nvPr/>
          </p:nvCxnSpPr>
          <p:spPr>
            <a:xfrm rot="16200000" flipV="1">
              <a:off x="3643306" y="3929066"/>
              <a:ext cx="1000132" cy="14287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BC067DFE-42A7-4CB5-93C4-F2F97DA7580C}" type="slidenum">
              <a:rPr lang="en-US" altLang="zh-CN" smtClean="0"/>
              <a:t>138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152400" y="187325"/>
            <a:ext cx="8420128" cy="470898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0"/>
              </a:spcBef>
            </a:pPr>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if (h-&gt;next==NULL</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若插入第一个</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&gt;next=s;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将*</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插入</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到头结点之后</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else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若插入其他</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&gt;next=s;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将*</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插入到*</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结点之后</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r=s;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始终指向</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尾结点</a:t>
            </a:r>
            <a:endPar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h-&gt;Row++;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表行数增</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q=q-</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下移一个记录</a:t>
            </a: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下移一个记录</a:t>
            </a: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&gt;next=NULL;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表</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尾结点</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next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域置空</a:t>
            </a: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10" name="组合 9"/>
          <p:cNvGrpSpPr/>
          <p:nvPr/>
        </p:nvGrpSpPr>
        <p:grpSpPr>
          <a:xfrm>
            <a:off x="1714480" y="457122"/>
            <a:ext cx="6357982" cy="5186456"/>
            <a:chOff x="1714480" y="428604"/>
            <a:chExt cx="6357982" cy="5186456"/>
          </a:xfrm>
        </p:grpSpPr>
        <p:sp>
          <p:nvSpPr>
            <p:cNvPr id="5" name="矩形 4"/>
            <p:cNvSpPr/>
            <p:nvPr/>
          </p:nvSpPr>
          <p:spPr>
            <a:xfrm>
              <a:off x="1714480" y="428604"/>
              <a:ext cx="6357982" cy="171451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714612" y="5214950"/>
              <a:ext cx="1643074" cy="400110"/>
            </a:xfrm>
            <a:prstGeom prst="rect">
              <a:avLst/>
            </a:prstGeom>
            <a:noFill/>
          </p:spPr>
          <p:txBody>
            <a:bodyPr wrap="square" rtlCol="0">
              <a:spAutoFit/>
            </a:bodyPr>
            <a:lstStyle/>
            <a:p>
              <a:r>
                <a:rPr kumimoji="1" lang="zh-CN" altLang="en-US" sz="2000" dirty="0" smtClean="0">
                  <a:latin typeface="楷体" panose="02010609060101010101" pitchFamily="49" charset="-122"/>
                  <a:ea typeface="楷体" panose="02010609060101010101" pitchFamily="49" charset="-122"/>
                </a:rPr>
                <a:t>尾插法建表</a:t>
              </a:r>
              <a:endParaRPr kumimoji="1" lang="zh-CN" altLang="en-US" sz="2000" dirty="0">
                <a:latin typeface="楷体" panose="02010609060101010101" pitchFamily="49" charset="-122"/>
                <a:ea typeface="楷体" panose="02010609060101010101" pitchFamily="49" charset="-122"/>
              </a:endParaRPr>
            </a:p>
          </p:txBody>
        </p:sp>
        <p:cxnSp>
          <p:nvCxnSpPr>
            <p:cNvPr id="7" name="直接箭头连接符 6"/>
            <p:cNvCxnSpPr/>
            <p:nvPr/>
          </p:nvCxnSpPr>
          <p:spPr>
            <a:xfrm rot="16200000" flipV="1">
              <a:off x="1893076" y="3679033"/>
              <a:ext cx="3143272" cy="7143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BC067DFE-42A7-4CB5-93C4-F2F97DA7580C}" type="slidenum">
              <a:rPr lang="en-US" altLang="zh-CN" smtClean="0"/>
              <a:t>139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52400" y="976313"/>
            <a:ext cx="8686800" cy="1532727"/>
          </a:xfrm>
          <a:prstGeom prst="rect">
            <a:avLst/>
          </a:prstGeom>
          <a:noFill/>
          <a:ln w="9525">
            <a:noFill/>
            <a:miter lim="800000"/>
          </a:ln>
          <a:effectLst/>
        </p:spPr>
        <p:txBody>
          <a:bodyPr>
            <a:spAutoFit/>
          </a:bodyPr>
          <a:lstStyle/>
          <a:p>
            <a:pPr algn="l">
              <a:lnSpc>
                <a:spcPct val="140000"/>
              </a:lnSpc>
            </a:pPr>
            <a:r>
              <a:rPr kumimoji="1" lang="zh-CN" altLang="en-US" sz="2400" dirty="0">
                <a:solidFill>
                  <a:srgbClr val="FF3300"/>
                </a:solidFill>
                <a:ea typeface="楷体" panose="02010609060101010101" pitchFamily="49" charset="-122"/>
                <a:cs typeface="Times New Roman" panose="02020603050405020304" pitchFamily="18" charset="0"/>
              </a:rPr>
              <a:t>（</a:t>
            </a:r>
            <a:r>
              <a:rPr kumimoji="1" lang="en-US" altLang="zh-CN" sz="2400" dirty="0">
                <a:solidFill>
                  <a:srgbClr val="FF3300"/>
                </a:solidFill>
                <a:ea typeface="楷体" panose="02010609060101010101" pitchFamily="49" charset="-122"/>
                <a:cs typeface="Times New Roman" panose="02020603050405020304" pitchFamily="18" charset="0"/>
              </a:rPr>
              <a:t>1</a:t>
            </a:r>
            <a:r>
              <a:rPr kumimoji="1" lang="zh-CN" altLang="en-US" sz="2400" dirty="0">
                <a:solidFill>
                  <a:srgbClr val="FF3300"/>
                </a:solidFill>
                <a:ea typeface="楷体" panose="02010609060101010101" pitchFamily="49" charset="-122"/>
                <a:cs typeface="Times New Roman" panose="02020603050405020304" pitchFamily="18" charset="0"/>
              </a:rPr>
              <a:t>）初始化线性表</a:t>
            </a:r>
            <a:r>
              <a:rPr kumimoji="1" lang="en-US" altLang="zh-CN" sz="2400" dirty="0" err="1" smtClean="0">
                <a:solidFill>
                  <a:srgbClr val="FF3300"/>
                </a:solidFill>
                <a:ea typeface="楷体" panose="02010609060101010101" pitchFamily="49" charset="-122"/>
                <a:cs typeface="Times New Roman" panose="02020603050405020304" pitchFamily="18" charset="0"/>
              </a:rPr>
              <a:t>InitList</a:t>
            </a:r>
            <a:r>
              <a:rPr kumimoji="1" lang="en-US" altLang="zh-CN" sz="2400" dirty="0" smtClean="0">
                <a:solidFill>
                  <a:srgbClr val="FF3300"/>
                </a:solidFill>
                <a:ea typeface="楷体" panose="02010609060101010101" pitchFamily="49" charset="-122"/>
                <a:cs typeface="Times New Roman" panose="02020603050405020304" pitchFamily="18" charset="0"/>
              </a:rPr>
              <a:t>(&amp;L</a:t>
            </a:r>
            <a:r>
              <a:rPr kumimoji="1" lang="en-US" altLang="zh-CN" sz="2400" dirty="0">
                <a:solidFill>
                  <a:srgbClr val="FF3300"/>
                </a:solidFill>
                <a:ea typeface="楷体" panose="02010609060101010101" pitchFamily="49" charset="-122"/>
                <a:cs typeface="Times New Roman" panose="02020603050405020304" pitchFamily="18" charset="0"/>
              </a:rPr>
              <a:t>)</a:t>
            </a:r>
          </a:p>
          <a:p>
            <a:pPr algn="just">
              <a:spcBef>
                <a:spcPct val="50000"/>
              </a:spcBef>
            </a:pPr>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该运算的结果是构造一个空的线性表</a:t>
            </a:r>
            <a:r>
              <a:rPr kumimoji="1" lang="en-US" altLang="zh-CN" sz="2400" dirty="0">
                <a:ea typeface="楷体" panose="02010609060101010101" pitchFamily="49" charset="-122"/>
                <a:cs typeface="Times New Roman" panose="02020603050405020304" pitchFamily="18" charset="0"/>
              </a:rPr>
              <a:t>L</a:t>
            </a:r>
            <a:r>
              <a:rPr kumimoji="1" lang="zh-CN" altLang="en-US" sz="2400" dirty="0">
                <a:ea typeface="楷体" panose="02010609060101010101" pitchFamily="49" charset="-122"/>
                <a:cs typeface="Times New Roman" panose="02020603050405020304" pitchFamily="18" charset="0"/>
              </a:rPr>
              <a:t>。实际上只需将</a:t>
            </a:r>
            <a:r>
              <a:rPr kumimoji="1" lang="en-US" altLang="zh-CN" sz="2400" dirty="0">
                <a:ea typeface="楷体" panose="02010609060101010101" pitchFamily="49" charset="-122"/>
                <a:cs typeface="Times New Roman" panose="02020603050405020304" pitchFamily="18" charset="0"/>
              </a:rPr>
              <a:t>length</a:t>
            </a:r>
            <a:r>
              <a:rPr kumimoji="1" lang="zh-CN" altLang="en-US" sz="2400" dirty="0">
                <a:ea typeface="楷体" panose="02010609060101010101" pitchFamily="49" charset="-122"/>
                <a:cs typeface="Times New Roman" panose="02020603050405020304" pitchFamily="18" charset="0"/>
              </a:rPr>
              <a:t>成员设置为</a:t>
            </a:r>
            <a:r>
              <a:rPr kumimoji="1" lang="en-US" altLang="zh-CN" sz="2400" dirty="0">
                <a:ea typeface="楷体" panose="02010609060101010101" pitchFamily="49" charset="-122"/>
                <a:cs typeface="Times New Roman" panose="02020603050405020304" pitchFamily="18" charset="0"/>
              </a:rPr>
              <a:t>0</a:t>
            </a:r>
            <a:r>
              <a:rPr kumimoji="1" lang="zh-CN" altLang="en-US" sz="2400" dirty="0">
                <a:ea typeface="楷体" panose="02010609060101010101" pitchFamily="49" charset="-122"/>
                <a:cs typeface="Times New Roman" panose="02020603050405020304" pitchFamily="18" charset="0"/>
              </a:rPr>
              <a:t>即可。</a:t>
            </a:r>
            <a:r>
              <a:rPr kumimoji="1" lang="zh-CN" altLang="en-US" sz="2400" dirty="0">
                <a:solidFill>
                  <a:srgbClr val="FF3300"/>
                </a:solidFill>
                <a:ea typeface="楷体" panose="02010609060101010101" pitchFamily="49" charset="-122"/>
                <a:cs typeface="Times New Roman" panose="02020603050405020304" pitchFamily="18" charset="0"/>
              </a:rPr>
              <a:t>       </a:t>
            </a:r>
            <a:endParaRPr kumimoji="1" lang="zh-CN" altLang="en-US" sz="2400" dirty="0">
              <a:ea typeface="楷体" panose="02010609060101010101" pitchFamily="49" charset="-122"/>
              <a:cs typeface="Times New Roman" panose="02020603050405020304" pitchFamily="18" charset="0"/>
            </a:endParaRPr>
          </a:p>
        </p:txBody>
      </p:sp>
      <p:sp>
        <p:nvSpPr>
          <p:cNvPr id="14340" name="Text Box 4"/>
          <p:cNvSpPr txBox="1">
            <a:spLocks noChangeArrowheads="1"/>
          </p:cNvSpPr>
          <p:nvPr/>
        </p:nvSpPr>
        <p:spPr bwMode="auto">
          <a:xfrm>
            <a:off x="250825" y="260350"/>
            <a:ext cx="4464051" cy="56630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lnSpc>
                <a:spcPct val="110000"/>
              </a:lnSpc>
            </a:pPr>
            <a:r>
              <a:rPr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2</a:t>
            </a:r>
            <a:r>
              <a:rPr lang="zh-CN" altLang="en-US"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、顺序</a:t>
            </a: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表基本运算算法</a:t>
            </a:r>
          </a:p>
        </p:txBody>
      </p:sp>
      <p:sp>
        <p:nvSpPr>
          <p:cNvPr id="14342" name="Text Box 6"/>
          <p:cNvSpPr txBox="1">
            <a:spLocks noChangeArrowheads="1"/>
          </p:cNvSpPr>
          <p:nvPr/>
        </p:nvSpPr>
        <p:spPr bwMode="auto">
          <a:xfrm>
            <a:off x="714348" y="2786058"/>
            <a:ext cx="6480175" cy="2834210"/>
          </a:xfrm>
          <a:prstGeom prst="rect">
            <a:avLst/>
          </a:prstGeom>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InitList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SqList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*&amp;L</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SqList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SqList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分配存放线性表</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的顺序表空间</a:t>
            </a: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&gt;length=0</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Text Box 3"/>
          <p:cNvSpPr txBox="1">
            <a:spLocks noChangeArrowheads="1"/>
          </p:cNvSpPr>
          <p:nvPr/>
        </p:nvSpPr>
        <p:spPr bwMode="auto">
          <a:xfrm>
            <a:off x="468313" y="1643050"/>
            <a:ext cx="6623967" cy="4146502"/>
          </a:xfrm>
          <a:prstGeom prst="rect">
            <a:avLst/>
          </a:prstGeom>
        </p:spPr>
        <p:style>
          <a:lnRef idx="1">
            <a:schemeClr val="accent3"/>
          </a:lnRef>
          <a:fillRef idx="2">
            <a:schemeClr val="accent3"/>
          </a:fillRef>
          <a:effectRef idx="1">
            <a:schemeClr val="accent3"/>
          </a:effectRef>
          <a:fontRef idx="minor">
            <a:schemeClr val="dk1"/>
          </a:fontRef>
        </p:style>
        <p:txBody>
          <a:bodyPr wrap="square" lIns="216000" tIns="72000" rIns="216000" bIns="72000">
            <a:spAutoFit/>
          </a:bodyPr>
          <a:lstStyle/>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main()</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h1</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*h2</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1:\n");	</a:t>
            </a:r>
          </a:p>
          <a:p>
            <a:pPr algn="l">
              <a:spcBef>
                <a:spcPts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CreateTable</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h1</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创建表</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2:\n");</a:t>
            </a:r>
          </a:p>
          <a:p>
            <a:pPr algn="l">
              <a:spcBef>
                <a:spcPts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CreateTable</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h2</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创建表</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2</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LinkTable</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(h1</a:t>
            </a:r>
            <a:r>
              <a:rPr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h2</a:t>
            </a:r>
            <a:r>
              <a:rPr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连接两个表</a:t>
            </a: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连接结果表</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	</a:t>
            </a:r>
          </a:p>
          <a:p>
            <a:pPr algn="l">
              <a:spcBef>
                <a:spcPts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DispTable</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输出连接结果</a:t>
            </a:r>
          </a:p>
          <a:p>
            <a:pPr algn="l">
              <a:spcBef>
                <a:spcPts val="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DestroyTable</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h1</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销毁单链表</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h1</a:t>
            </a:r>
            <a:endPar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DestroyTable</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h2</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销毁单链表</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h2</a:t>
            </a:r>
            <a:endPar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DestroyTable</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销毁单链表</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h</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48836" name="Text Box 4"/>
          <p:cNvSpPr txBox="1">
            <a:spLocks noChangeArrowheads="1"/>
          </p:cNvSpPr>
          <p:nvPr/>
        </p:nvSpPr>
        <p:spPr bwMode="auto">
          <a:xfrm>
            <a:off x="681040" y="1000108"/>
            <a:ext cx="4819654" cy="457200"/>
          </a:xfrm>
          <a:prstGeom prst="rect">
            <a:avLst/>
          </a:prstGeom>
          <a:noFill/>
          <a:ln w="9525">
            <a:noFill/>
            <a:miter lim="800000"/>
          </a:ln>
          <a:effectLst/>
        </p:spPr>
        <p:txBody>
          <a:bodyPr wrap="square">
            <a:spAutoFit/>
          </a:bodyPr>
          <a:lstStyle/>
          <a:p>
            <a:pPr>
              <a:spcBef>
                <a:spcPct val="50000"/>
              </a:spcBef>
            </a:pPr>
            <a:r>
              <a:rPr lang="zh-CN" altLang="en-US" dirty="0">
                <a:latin typeface="楷体" panose="02010609060101010101" pitchFamily="49" charset="-122"/>
                <a:ea typeface="楷体" panose="02010609060101010101" pitchFamily="49" charset="-122"/>
              </a:rPr>
              <a:t>建立如下主函数调用上述算法：</a:t>
            </a:r>
          </a:p>
        </p:txBody>
      </p:sp>
      <p:sp>
        <p:nvSpPr>
          <p:cNvPr id="5" name="Text Box 2"/>
          <p:cNvSpPr txBox="1">
            <a:spLocks noChangeArrowheads="1"/>
          </p:cNvSpPr>
          <p:nvPr/>
        </p:nvSpPr>
        <p:spPr bwMode="auto">
          <a:xfrm>
            <a:off x="500034" y="214290"/>
            <a:ext cx="2786082" cy="461665"/>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just">
              <a:spcBef>
                <a:spcPct val="50000"/>
              </a:spcBef>
              <a:buFontTx/>
              <a:buBlip>
                <a:blip r:embed="rId2"/>
              </a:buBlip>
            </a:pPr>
            <a:r>
              <a:rPr lang="zh-CN" altLang="en-US" dirty="0" smtClean="0">
                <a:solidFill>
                  <a:srgbClr val="FF3300"/>
                </a:solidFill>
                <a:latin typeface="黑体" panose="02010609060101010101" pitchFamily="49" charset="-122"/>
                <a:ea typeface="黑体" panose="02010609060101010101" pitchFamily="49" charset="-122"/>
              </a:rPr>
              <a:t>  设计求解程序</a:t>
            </a:r>
            <a:endParaRPr lang="zh-CN" altLang="en-US" dirty="0">
              <a:solidFill>
                <a:srgbClr val="FF33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140</a:t>
            </a:fld>
            <a:endParaRPr lang="en-US" altLang="zh-CN"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Text Box 3"/>
          <p:cNvSpPr txBox="1">
            <a:spLocks noChangeArrowheads="1"/>
          </p:cNvSpPr>
          <p:nvPr/>
        </p:nvSpPr>
        <p:spPr bwMode="auto">
          <a:xfrm>
            <a:off x="827088" y="996950"/>
            <a:ext cx="5689600" cy="545031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180000" tIns="108000" rIns="180000" bIns="108000">
            <a:spAutoFit/>
          </a:bodyPr>
          <a:lstStyle/>
          <a:p>
            <a:pPr algn="l">
              <a:spcBef>
                <a:spcPts val="0"/>
              </a:spcBef>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表</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表的行</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数，列</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数</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u="sng"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3 3↙</a:t>
            </a:r>
            <a:endParaRPr lang="en-US" altLang="zh-CN" sz="2000"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u="sng"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1 2 3↙</a:t>
            </a:r>
            <a:endParaRPr lang="en-US" altLang="zh-CN" sz="2000"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u="sng"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2 3 3↙</a:t>
            </a:r>
            <a:endParaRPr lang="en-US" altLang="zh-CN" sz="2000"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u="sng"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1 1 1↙</a:t>
            </a:r>
            <a:endParaRPr lang="en-US" altLang="zh-CN" sz="2000"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表</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表的行</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数，列</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数</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u="sng"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3 2↙</a:t>
            </a:r>
            <a:endParaRPr lang="en-US" altLang="zh-CN" sz="2000"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u="sng"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3 5↙</a:t>
            </a:r>
            <a:endParaRPr lang="en-US" altLang="zh-CN" sz="2000"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u="sng"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1 6↙</a:t>
            </a:r>
            <a:endParaRPr lang="en-US" altLang="zh-CN" sz="2000"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u="sng"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3 4↙</a:t>
            </a:r>
            <a:endParaRPr lang="en-US" altLang="zh-CN" sz="2000"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连接字段是</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个表位</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序，第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个表位序</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u="sng"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3 1↙</a:t>
            </a:r>
            <a:endParaRPr lang="en-US" altLang="zh-CN" sz="2000"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连接结果表</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1 2 3 3 5</a:t>
            </a: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1 2 3 3 4</a:t>
            </a: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2 3 3 3 5</a:t>
            </a: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2 3 3 3 4</a:t>
            </a: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1 1 1 1 6</a:t>
            </a:r>
          </a:p>
        </p:txBody>
      </p:sp>
      <p:sp>
        <p:nvSpPr>
          <p:cNvPr id="4" name="Text Box 2"/>
          <p:cNvSpPr txBox="1">
            <a:spLocks noChangeArrowheads="1"/>
          </p:cNvSpPr>
          <p:nvPr/>
        </p:nvSpPr>
        <p:spPr bwMode="auto">
          <a:xfrm>
            <a:off x="714348" y="214290"/>
            <a:ext cx="1928826" cy="461665"/>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just">
              <a:spcBef>
                <a:spcPct val="50000"/>
              </a:spcBef>
              <a:buFontTx/>
              <a:buBlip>
                <a:blip r:embed="rId2"/>
              </a:buBlip>
            </a:pPr>
            <a:r>
              <a:rPr lang="zh-CN" altLang="en-US" dirty="0" smtClean="0">
                <a:solidFill>
                  <a:srgbClr val="FF3300"/>
                </a:solidFill>
                <a:latin typeface="黑体" panose="02010609060101010101" pitchFamily="49" charset="-122"/>
                <a:ea typeface="黑体" panose="02010609060101010101" pitchFamily="49" charset="-122"/>
              </a:rPr>
              <a:t> 运行结果</a:t>
            </a:r>
            <a:endParaRPr lang="zh-CN" altLang="en-US" dirty="0">
              <a:solidFill>
                <a:srgbClr val="FF33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141</a:t>
            </a:fld>
            <a:endParaRPr lang="en-US" altLang="zh-CN"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lgn="ct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142</a:t>
            </a:fld>
            <a:endParaRPr lang="en-US" altLang="zh-CN" dirty="0"/>
          </a:p>
        </p:txBody>
      </p:sp>
    </p:spTree>
    <p:extLst>
      <p:ext uri="{BB962C8B-B14F-4D97-AF65-F5344CB8AC3E}">
        <p14:creationId xmlns:p14="http://schemas.microsoft.com/office/powerpoint/2010/main" val="223411038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Box 3"/>
          <p:cNvSpPr txBox="1">
            <a:spLocks noChangeArrowheads="1"/>
          </p:cNvSpPr>
          <p:nvPr/>
        </p:nvSpPr>
        <p:spPr bwMode="auto">
          <a:xfrm>
            <a:off x="571472" y="2000240"/>
            <a:ext cx="8077200" cy="91307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lnSpc>
                <a:spcPts val="3200"/>
              </a:lnSpc>
              <a:spcBef>
                <a:spcPct val="50000"/>
              </a:spcBef>
            </a:pPr>
            <a:r>
              <a:rPr kumimoji="1" lang="zh-CN" altLang="en-US" dirty="0">
                <a:ea typeface="楷体" pitchFamily="49" charset="-122"/>
                <a:cs typeface="Times New Roman" pitchFamily="18" charset="0"/>
              </a:rPr>
              <a:t>　　所谓</a:t>
            </a:r>
            <a:r>
              <a:rPr kumimoji="1" lang="zh-CN" altLang="en-US">
                <a:solidFill>
                  <a:srgbClr val="FF0000"/>
                </a:solidFill>
                <a:latin typeface="黑体" pitchFamily="49" charset="-122"/>
                <a:ea typeface="黑体" pitchFamily="49" charset="-122"/>
                <a:cs typeface="Times New Roman" pitchFamily="18" charset="0"/>
              </a:rPr>
              <a:t>有序</a:t>
            </a:r>
            <a:r>
              <a:rPr kumimoji="1" lang="zh-CN" altLang="en-US" smtClean="0">
                <a:solidFill>
                  <a:srgbClr val="FF0000"/>
                </a:solidFill>
                <a:latin typeface="黑体" pitchFamily="49" charset="-122"/>
                <a:ea typeface="黑体" pitchFamily="49" charset="-122"/>
                <a:cs typeface="Times New Roman" pitchFamily="18" charset="0"/>
              </a:rPr>
              <a:t>表</a:t>
            </a:r>
            <a:r>
              <a:rPr kumimoji="1" lang="zh-CN" altLang="en-US" smtClean="0">
                <a:ea typeface="楷体" pitchFamily="49" charset="-122"/>
                <a:cs typeface="Times New Roman" pitchFamily="18" charset="0"/>
              </a:rPr>
              <a:t>，是</a:t>
            </a:r>
            <a:r>
              <a:rPr kumimoji="1" lang="zh-CN" altLang="en-US" dirty="0">
                <a:ea typeface="楷体" pitchFamily="49" charset="-122"/>
                <a:cs typeface="Times New Roman" pitchFamily="18" charset="0"/>
              </a:rPr>
              <a:t>指这样</a:t>
            </a:r>
            <a:r>
              <a:rPr kumimoji="1" lang="zh-CN" altLang="en-US">
                <a:ea typeface="楷体" pitchFamily="49" charset="-122"/>
                <a:cs typeface="Times New Roman" pitchFamily="18" charset="0"/>
              </a:rPr>
              <a:t>的</a:t>
            </a:r>
            <a:r>
              <a:rPr kumimoji="1" lang="zh-CN" altLang="en-US" smtClean="0">
                <a:ea typeface="楷体" pitchFamily="49" charset="-122"/>
                <a:cs typeface="Times New Roman" pitchFamily="18" charset="0"/>
              </a:rPr>
              <a:t>线性表，其中</a:t>
            </a:r>
            <a:r>
              <a:rPr kumimoji="1" lang="zh-CN" altLang="en-US" dirty="0">
                <a:ea typeface="楷体" pitchFamily="49" charset="-122"/>
                <a:cs typeface="Times New Roman" pitchFamily="18" charset="0"/>
              </a:rPr>
              <a:t>所有元素以</a:t>
            </a:r>
            <a:r>
              <a:rPr kumimoji="1" lang="zh-CN" altLang="en-US" dirty="0">
                <a:solidFill>
                  <a:srgbClr val="FF00FF"/>
                </a:solidFill>
                <a:ea typeface="楷体" pitchFamily="49" charset="-122"/>
                <a:cs typeface="Times New Roman" pitchFamily="18" charset="0"/>
              </a:rPr>
              <a:t>递增</a:t>
            </a:r>
            <a:r>
              <a:rPr kumimoji="1" lang="zh-CN" altLang="en-US" dirty="0">
                <a:ea typeface="楷体" pitchFamily="49" charset="-122"/>
                <a:cs typeface="Times New Roman" pitchFamily="18" charset="0"/>
              </a:rPr>
              <a:t>或</a:t>
            </a:r>
            <a:r>
              <a:rPr kumimoji="1" lang="zh-CN" altLang="en-US" dirty="0">
                <a:solidFill>
                  <a:srgbClr val="FF00FF"/>
                </a:solidFill>
                <a:ea typeface="楷体" pitchFamily="49" charset="-122"/>
                <a:cs typeface="Times New Roman" pitchFamily="18" charset="0"/>
              </a:rPr>
              <a:t>递减</a:t>
            </a:r>
            <a:r>
              <a:rPr kumimoji="1" lang="zh-CN" altLang="en-US" dirty="0">
                <a:ea typeface="楷体" pitchFamily="49" charset="-122"/>
                <a:cs typeface="Times New Roman" pitchFamily="18" charset="0"/>
              </a:rPr>
              <a:t>方式有序排列</a:t>
            </a:r>
            <a:r>
              <a:rPr kumimoji="1" lang="zh-CN" altLang="en-US" dirty="0" smtClean="0">
                <a:ea typeface="楷体" pitchFamily="49" charset="-122"/>
                <a:cs typeface="Times New Roman" pitchFamily="18" charset="0"/>
              </a:rPr>
              <a:t>。        </a:t>
            </a:r>
            <a:endParaRPr kumimoji="1" lang="zh-CN" altLang="en-US" dirty="0">
              <a:ea typeface="楷体" pitchFamily="49" charset="-122"/>
              <a:cs typeface="Times New Roman" pitchFamily="18" charset="0"/>
            </a:endParaRPr>
          </a:p>
        </p:txBody>
      </p:sp>
      <p:sp>
        <p:nvSpPr>
          <p:cNvPr id="124941" name="Text Box 13"/>
          <p:cNvSpPr txBox="1">
            <a:spLocks noChangeArrowheads="1"/>
          </p:cNvSpPr>
          <p:nvPr/>
        </p:nvSpPr>
        <p:spPr bwMode="auto">
          <a:xfrm>
            <a:off x="395288" y="1214422"/>
            <a:ext cx="3105142" cy="5147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tIns="72000" bIns="72000">
            <a:spAutoFit/>
          </a:bodyPr>
          <a:lstStyle/>
          <a:p>
            <a:pPr algn="l">
              <a:spcBef>
                <a:spcPct val="50000"/>
              </a:spcBef>
            </a:pPr>
            <a:r>
              <a:rPr lang="zh-CN" altLang="en-US" dirty="0">
                <a:solidFill>
                  <a:schemeClr val="bg1"/>
                </a:solidFill>
                <a:latin typeface="黑体" pitchFamily="49" charset="-122"/>
                <a:ea typeface="黑体" pitchFamily="49" charset="-122"/>
                <a:cs typeface="Times New Roman" pitchFamily="18" charset="0"/>
              </a:rPr>
              <a:t>　</a:t>
            </a:r>
            <a:r>
              <a:rPr lang="en-US" altLang="zh-CN" dirty="0" smtClean="0">
                <a:solidFill>
                  <a:schemeClr val="bg1"/>
                </a:solidFill>
                <a:latin typeface="Times New Roman" pitchFamily="18" charset="0"/>
                <a:ea typeface="黑体" pitchFamily="49" charset="-122"/>
                <a:cs typeface="Times New Roman" pitchFamily="18" charset="0"/>
              </a:rPr>
              <a:t>1</a:t>
            </a:r>
            <a:r>
              <a:rPr lang="zh-CN" altLang="en-US" dirty="0" smtClean="0">
                <a:solidFill>
                  <a:schemeClr val="bg1"/>
                </a:solidFill>
                <a:latin typeface="Times New Roman" pitchFamily="18" charset="0"/>
                <a:ea typeface="黑体" pitchFamily="49" charset="-122"/>
                <a:cs typeface="Times New Roman" pitchFamily="18" charset="0"/>
              </a:rPr>
              <a:t>、什么</a:t>
            </a:r>
            <a:r>
              <a:rPr lang="zh-CN" altLang="en-US" dirty="0">
                <a:solidFill>
                  <a:schemeClr val="bg1"/>
                </a:solidFill>
                <a:latin typeface="Times New Roman" pitchFamily="18" charset="0"/>
                <a:ea typeface="黑体" pitchFamily="49" charset="-122"/>
                <a:cs typeface="Times New Roman" pitchFamily="18" charset="0"/>
              </a:rPr>
              <a:t>是有序表</a:t>
            </a:r>
          </a:p>
        </p:txBody>
      </p:sp>
      <p:sp>
        <p:nvSpPr>
          <p:cNvPr id="12" name="Text Box 1028" descr="蓝色面巾纸"/>
          <p:cNvSpPr txBox="1">
            <a:spLocks noChangeArrowheads="1"/>
          </p:cNvSpPr>
          <p:nvPr/>
        </p:nvSpPr>
        <p:spPr bwMode="auto">
          <a:xfrm>
            <a:off x="2643174" y="277795"/>
            <a:ext cx="3505200" cy="57943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2.5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有序表</a:t>
            </a:r>
          </a:p>
        </p:txBody>
      </p:sp>
      <p:sp>
        <p:nvSpPr>
          <p:cNvPr id="13" name="TextBox 12"/>
          <p:cNvSpPr txBox="1"/>
          <p:nvPr/>
        </p:nvSpPr>
        <p:spPr>
          <a:xfrm>
            <a:off x="571472" y="4071942"/>
            <a:ext cx="8072494" cy="132343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ts val="3200"/>
              </a:lnSpc>
            </a:pPr>
            <a:r>
              <a:rPr kumimoji="1" lang="zh-CN" altLang="en-US" dirty="0" smtClean="0">
                <a:ea typeface="楷体" pitchFamily="49" charset="-122"/>
                <a:cs typeface="Times New Roman" pitchFamily="18" charset="0"/>
              </a:rPr>
              <a:t>      </a:t>
            </a:r>
            <a:r>
              <a:rPr kumimoji="1" lang="zh-CN" altLang="en-US" smtClean="0">
                <a:ea typeface="楷体" pitchFamily="49" charset="-122"/>
                <a:cs typeface="Times New Roman" pitchFamily="18" charset="0"/>
              </a:rPr>
              <a:t>为了简单，假设</a:t>
            </a:r>
            <a:r>
              <a:rPr kumimoji="1" lang="zh-CN" altLang="en-US" dirty="0" smtClean="0">
                <a:ea typeface="楷体" pitchFamily="49" charset="-122"/>
                <a:cs typeface="Times New Roman" pitchFamily="18" charset="0"/>
              </a:rPr>
              <a:t>有序表元素是</a:t>
            </a:r>
            <a:r>
              <a:rPr kumimoji="1" lang="zh-CN" altLang="en-US" dirty="0" smtClean="0">
                <a:solidFill>
                  <a:srgbClr val="FF00FF"/>
                </a:solidFill>
                <a:ea typeface="楷体" pitchFamily="49" charset="-122"/>
                <a:cs typeface="Times New Roman" pitchFamily="18" charset="0"/>
              </a:rPr>
              <a:t>以递增方式排列</a:t>
            </a:r>
            <a:r>
              <a:rPr kumimoji="1" lang="zh-CN" altLang="en-US" dirty="0" smtClean="0">
                <a:ea typeface="楷体" pitchFamily="49" charset="-122"/>
                <a:cs typeface="Times New Roman" pitchFamily="18" charset="0"/>
              </a:rPr>
              <a:t>。</a:t>
            </a:r>
            <a:endParaRPr kumimoji="1" lang="en-US" altLang="zh-CN" dirty="0" smtClean="0">
              <a:ea typeface="楷体" pitchFamily="49" charset="-122"/>
              <a:cs typeface="Times New Roman" pitchFamily="18" charset="0"/>
            </a:endParaRPr>
          </a:p>
          <a:p>
            <a:pPr algn="l">
              <a:lnSpc>
                <a:spcPts val="3200"/>
              </a:lnSpc>
            </a:pPr>
            <a:r>
              <a:rPr kumimoji="1" lang="en-US" altLang="zh-CN" dirty="0" smtClean="0">
                <a:ea typeface="楷体" pitchFamily="49" charset="-122"/>
                <a:cs typeface="Times New Roman" pitchFamily="18" charset="0"/>
              </a:rPr>
              <a:t>      </a:t>
            </a:r>
            <a:r>
              <a:rPr kumimoji="1" lang="zh-CN" altLang="en-US" smtClean="0">
                <a:ea typeface="楷体" pitchFamily="49" charset="-122"/>
                <a:cs typeface="Times New Roman" pitchFamily="18" charset="0"/>
              </a:rPr>
              <a:t>从中看到，有序</a:t>
            </a:r>
            <a:r>
              <a:rPr kumimoji="1" lang="zh-CN" altLang="en-US" dirty="0" smtClean="0">
                <a:ea typeface="楷体" pitchFamily="49" charset="-122"/>
                <a:cs typeface="Times New Roman" pitchFamily="18" charset="0"/>
              </a:rPr>
              <a:t>表和线性表中元素之间的逻辑</a:t>
            </a:r>
            <a:r>
              <a:rPr kumimoji="1" lang="zh-CN" altLang="en-US" smtClean="0">
                <a:ea typeface="楷体" pitchFamily="49" charset="-122"/>
                <a:cs typeface="Times New Roman" pitchFamily="18" charset="0"/>
              </a:rPr>
              <a:t>关系相同，其</a:t>
            </a:r>
            <a:r>
              <a:rPr kumimoji="1" lang="zh-CN" altLang="en-US" dirty="0" smtClean="0">
                <a:ea typeface="楷体" pitchFamily="49" charset="-122"/>
                <a:cs typeface="Times New Roman" pitchFamily="18" charset="0"/>
              </a:rPr>
              <a:t>区别是运算实现的不同。</a:t>
            </a:r>
            <a:endParaRPr lang="zh-CN" altLang="en-US" dirty="0"/>
          </a:p>
        </p:txBody>
      </p:sp>
      <p:sp>
        <p:nvSpPr>
          <p:cNvPr id="14" name="TextBox 13"/>
          <p:cNvSpPr txBox="1"/>
          <p:nvPr/>
        </p:nvSpPr>
        <p:spPr>
          <a:xfrm>
            <a:off x="1785918" y="3214686"/>
            <a:ext cx="300039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zh-CN" altLang="en-US" dirty="0" smtClean="0">
                <a:solidFill>
                  <a:srgbClr val="0000FF"/>
                </a:solidFill>
                <a:ea typeface="楷体" pitchFamily="49" charset="-122"/>
                <a:cs typeface="Times New Roman" pitchFamily="18" charset="0"/>
              </a:rPr>
              <a:t>有序表  </a:t>
            </a:r>
            <a:r>
              <a:rPr kumimoji="1" lang="zh-CN" altLang="en-US" dirty="0" smtClean="0">
                <a:solidFill>
                  <a:srgbClr val="0000FF"/>
                </a:solidFill>
                <a:ea typeface="楷体" pitchFamily="49" charset="-122"/>
                <a:cs typeface="Times New Roman" pitchFamily="18" charset="0"/>
                <a:sym typeface="Symbol"/>
              </a:rPr>
              <a:t> </a:t>
            </a:r>
            <a:r>
              <a:rPr kumimoji="1" lang="zh-CN" altLang="en-US" dirty="0" smtClean="0">
                <a:solidFill>
                  <a:srgbClr val="0000FF"/>
                </a:solidFill>
                <a:ea typeface="楷体" pitchFamily="49" charset="-122"/>
                <a:cs typeface="Times New Roman" pitchFamily="18" charset="0"/>
              </a:rPr>
              <a:t>线性表</a:t>
            </a:r>
            <a:endParaRPr lang="zh-CN" altLang="en-US" dirty="0">
              <a:solidFill>
                <a:srgbClr val="0000FF"/>
              </a:solidFill>
            </a:endParaRPr>
          </a:p>
        </p:txBody>
      </p:sp>
      <p:sp>
        <p:nvSpPr>
          <p:cNvPr id="8" name="灯片编号占位符 7"/>
          <p:cNvSpPr>
            <a:spLocks noGrp="1"/>
          </p:cNvSpPr>
          <p:nvPr>
            <p:ph type="sldNum" sz="quarter" idx="12"/>
          </p:nvPr>
        </p:nvSpPr>
        <p:spPr/>
        <p:txBody>
          <a:bodyPr/>
          <a:lstStyle/>
          <a:p>
            <a:fld id="{C142C3D9-3633-454A-831D-43F2B383B8EF}" type="slidenum">
              <a:rPr lang="en-US" altLang="zh-CN" smtClean="0"/>
              <a:pPr/>
              <a:t>143</a:t>
            </a:fld>
            <a:endParaRPr lang="en-US" altLang="zh-CN" dirty="0"/>
          </a:p>
        </p:txBody>
      </p:sp>
    </p:spTree>
    <p:extLst>
      <p:ext uri="{BB962C8B-B14F-4D97-AF65-F5344CB8AC3E}">
        <p14:creationId xmlns:p14="http://schemas.microsoft.com/office/powerpoint/2010/main" val="115301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24931">
                                            <p:txEl>
                                              <p:pRg st="0" end="0"/>
                                            </p:txEl>
                                          </p:spTgt>
                                        </p:tgtEl>
                                        <p:attrNameLst>
                                          <p:attrName>style.visibility</p:attrName>
                                        </p:attrNameLst>
                                      </p:cBhvr>
                                      <p:to>
                                        <p:strVal val="visible"/>
                                      </p:to>
                                    </p:set>
                                    <p:anim calcmode="discrete" valueType="clr">
                                      <p:cBhvr override="childStyle">
                                        <p:cTn id="7" dur="80"/>
                                        <p:tgtEl>
                                          <p:spTgt spid="12493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2493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24931">
                                            <p:txEl>
                                              <p:pRg st="0" end="0"/>
                                            </p:txEl>
                                          </p:spTgt>
                                        </p:tgtEl>
                                        <p:attrNameLst>
                                          <p:attrName>fill.type</p:attrName>
                                        </p:attrNameLst>
                                      </p:cBhvr>
                                      <p:to>
                                        <p:strVal val="solid"/>
                                      </p:to>
                                    </p:set>
                                  </p:childTnLst>
                                </p:cTn>
                              </p:par>
                            </p:childTnLst>
                          </p:cTn>
                        </p:par>
                        <p:par>
                          <p:cTn id="10" fill="hold">
                            <p:stCondLst>
                              <p:cond delay="1400"/>
                            </p:stCondLst>
                            <p:childTnLst>
                              <p:par>
                                <p:cTn id="11" presetID="1"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Box 3"/>
          <p:cNvSpPr txBox="1">
            <a:spLocks noChangeArrowheads="1"/>
          </p:cNvSpPr>
          <p:nvPr/>
        </p:nvSpPr>
        <p:spPr bwMode="auto">
          <a:xfrm>
            <a:off x="642910" y="571480"/>
            <a:ext cx="8077200" cy="830997"/>
          </a:xfrm>
          <a:prstGeom prst="rect">
            <a:avLst/>
          </a:prstGeom>
          <a:noFill/>
          <a:ln w="9525">
            <a:noFill/>
            <a:miter lim="800000"/>
            <a:headEnd/>
            <a:tailEnd/>
          </a:ln>
          <a:effectLst/>
        </p:spPr>
        <p:txBody>
          <a:bodyPr>
            <a:spAutoFit/>
          </a:bodyPr>
          <a:lstStyle/>
          <a:p>
            <a:pPr algn="l">
              <a:spcBef>
                <a:spcPct val="50000"/>
              </a:spcBef>
            </a:pPr>
            <a:r>
              <a:rPr kumimoji="1" lang="zh-CN" altLang="en-US" dirty="0">
                <a:ea typeface="楷体" pitchFamily="49" charset="-122"/>
                <a:cs typeface="Times New Roman" pitchFamily="18" charset="0"/>
              </a:rPr>
              <a:t>　　</a:t>
            </a:r>
            <a:r>
              <a:rPr kumimoji="1" lang="zh-CN" altLang="en-US" dirty="0" smtClean="0">
                <a:ea typeface="楷体" pitchFamily="49" charset="-122"/>
                <a:cs typeface="Times New Roman" pitchFamily="18" charset="0"/>
              </a:rPr>
              <a:t>既然有序表中元素逻辑关系与线性表</a:t>
            </a:r>
            <a:r>
              <a:rPr kumimoji="1" lang="zh-CN" altLang="en-US" smtClean="0">
                <a:ea typeface="楷体" pitchFamily="49" charset="-122"/>
                <a:cs typeface="Times New Roman" pitchFamily="18" charset="0"/>
              </a:rPr>
              <a:t>的相同，有序</a:t>
            </a:r>
            <a:r>
              <a:rPr kumimoji="1" lang="zh-CN" altLang="en-US" dirty="0" smtClean="0">
                <a:ea typeface="楷体" pitchFamily="49" charset="-122"/>
                <a:cs typeface="Times New Roman" pitchFamily="18" charset="0"/>
              </a:rPr>
              <a:t>表可以采用与线性表相同的存储结构。</a:t>
            </a:r>
            <a:endParaRPr kumimoji="1" lang="zh-CN" altLang="en-US" dirty="0">
              <a:ea typeface="楷体" pitchFamily="49" charset="-122"/>
              <a:cs typeface="Times New Roman" pitchFamily="18" charset="0"/>
            </a:endParaRPr>
          </a:p>
        </p:txBody>
      </p:sp>
      <p:sp>
        <p:nvSpPr>
          <p:cNvPr id="124933" name="Text Box 5"/>
          <p:cNvSpPr txBox="1">
            <a:spLocks noChangeArrowheads="1"/>
          </p:cNvSpPr>
          <p:nvPr/>
        </p:nvSpPr>
        <p:spPr bwMode="auto">
          <a:xfrm>
            <a:off x="2579667" y="1785926"/>
            <a:ext cx="1871662" cy="457200"/>
          </a:xfrm>
          <a:prstGeom prst="rect">
            <a:avLst/>
          </a:prstGeom>
          <a:noFill/>
          <a:ln w="9525">
            <a:noFill/>
            <a:miter lim="800000"/>
            <a:headEnd/>
            <a:tailEnd/>
          </a:ln>
          <a:effectLst/>
        </p:spPr>
        <p:txBody>
          <a:bodyPr>
            <a:spAutoFit/>
          </a:bodyPr>
          <a:lstStyle/>
          <a:p>
            <a:pPr algn="l">
              <a:spcBef>
                <a:spcPct val="50000"/>
              </a:spcBef>
            </a:pPr>
            <a:r>
              <a:rPr lang="zh-CN" altLang="en-US">
                <a:ea typeface="楷体" pitchFamily="49" charset="-122"/>
                <a:cs typeface="Times New Roman" pitchFamily="18" charset="0"/>
              </a:rPr>
              <a:t>有序表</a:t>
            </a:r>
          </a:p>
        </p:txBody>
      </p:sp>
      <p:sp>
        <p:nvSpPr>
          <p:cNvPr id="124934" name="Freeform 6"/>
          <p:cNvSpPr>
            <a:spLocks/>
          </p:cNvSpPr>
          <p:nvPr/>
        </p:nvSpPr>
        <p:spPr bwMode="auto">
          <a:xfrm>
            <a:off x="2444729" y="2289163"/>
            <a:ext cx="423863" cy="660400"/>
          </a:xfrm>
          <a:custGeom>
            <a:avLst/>
            <a:gdLst/>
            <a:ahLst/>
            <a:cxnLst>
              <a:cxn ang="0">
                <a:pos x="267" y="0"/>
              </a:cxn>
              <a:cxn ang="0">
                <a:pos x="0" y="416"/>
              </a:cxn>
            </a:cxnLst>
            <a:rect l="0" t="0" r="r" b="b"/>
            <a:pathLst>
              <a:path w="267" h="416">
                <a:moveTo>
                  <a:pt x="267" y="0"/>
                </a:moveTo>
                <a:lnTo>
                  <a:pt x="0" y="416"/>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p>
        </p:txBody>
      </p:sp>
      <p:sp>
        <p:nvSpPr>
          <p:cNvPr id="124935" name="Freeform 7"/>
          <p:cNvSpPr>
            <a:spLocks/>
          </p:cNvSpPr>
          <p:nvPr/>
        </p:nvSpPr>
        <p:spPr bwMode="auto">
          <a:xfrm>
            <a:off x="3371829" y="2289163"/>
            <a:ext cx="406400" cy="584200"/>
          </a:xfrm>
          <a:custGeom>
            <a:avLst/>
            <a:gdLst/>
            <a:ahLst/>
            <a:cxnLst>
              <a:cxn ang="0">
                <a:pos x="0" y="0"/>
              </a:cxn>
              <a:cxn ang="0">
                <a:pos x="256" y="368"/>
              </a:cxn>
            </a:cxnLst>
            <a:rect l="0" t="0" r="r" b="b"/>
            <a:pathLst>
              <a:path w="256" h="368">
                <a:moveTo>
                  <a:pt x="0" y="0"/>
                </a:moveTo>
                <a:lnTo>
                  <a:pt x="256" y="368"/>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p>
        </p:txBody>
      </p:sp>
      <p:sp>
        <p:nvSpPr>
          <p:cNvPr id="124936" name="Text Box 8"/>
          <p:cNvSpPr txBox="1">
            <a:spLocks noChangeArrowheads="1"/>
          </p:cNvSpPr>
          <p:nvPr/>
        </p:nvSpPr>
        <p:spPr bwMode="auto">
          <a:xfrm>
            <a:off x="1643042" y="2936863"/>
            <a:ext cx="1512887" cy="457200"/>
          </a:xfrm>
          <a:prstGeom prst="rect">
            <a:avLst/>
          </a:prstGeom>
          <a:noFill/>
          <a:ln w="9525">
            <a:noFill/>
            <a:miter lim="800000"/>
            <a:headEnd/>
            <a:tailEnd/>
          </a:ln>
          <a:effectLst/>
        </p:spPr>
        <p:txBody>
          <a:bodyPr>
            <a:spAutoFit/>
          </a:bodyPr>
          <a:lstStyle/>
          <a:p>
            <a:pPr algn="l">
              <a:spcBef>
                <a:spcPct val="50000"/>
              </a:spcBef>
            </a:pPr>
            <a:r>
              <a:rPr lang="zh-CN" altLang="en-US">
                <a:ea typeface="楷体" pitchFamily="49" charset="-122"/>
                <a:cs typeface="Times New Roman" pitchFamily="18" charset="0"/>
              </a:rPr>
              <a:t>顺序表</a:t>
            </a:r>
          </a:p>
        </p:txBody>
      </p:sp>
      <p:sp>
        <p:nvSpPr>
          <p:cNvPr id="124937" name="Text Box 9"/>
          <p:cNvSpPr txBox="1">
            <a:spLocks noChangeArrowheads="1"/>
          </p:cNvSpPr>
          <p:nvPr/>
        </p:nvSpPr>
        <p:spPr bwMode="auto">
          <a:xfrm>
            <a:off x="3514704" y="2936863"/>
            <a:ext cx="1081088" cy="457200"/>
          </a:xfrm>
          <a:prstGeom prst="rect">
            <a:avLst/>
          </a:prstGeom>
          <a:noFill/>
          <a:ln w="9525">
            <a:noFill/>
            <a:miter lim="800000"/>
            <a:headEnd/>
            <a:tailEnd/>
          </a:ln>
          <a:effectLst/>
        </p:spPr>
        <p:txBody>
          <a:bodyPr>
            <a:spAutoFit/>
          </a:bodyPr>
          <a:lstStyle/>
          <a:p>
            <a:pPr algn="l">
              <a:spcBef>
                <a:spcPct val="50000"/>
              </a:spcBef>
            </a:pPr>
            <a:r>
              <a:rPr lang="zh-CN" altLang="en-US">
                <a:ea typeface="楷体" pitchFamily="49" charset="-122"/>
                <a:cs typeface="Times New Roman" pitchFamily="18" charset="0"/>
              </a:rPr>
              <a:t>链 表</a:t>
            </a:r>
          </a:p>
        </p:txBody>
      </p:sp>
      <p:sp>
        <p:nvSpPr>
          <p:cNvPr id="124938" name="Text Box 10"/>
          <p:cNvSpPr txBox="1">
            <a:spLocks noChangeArrowheads="1"/>
          </p:cNvSpPr>
          <p:nvPr/>
        </p:nvSpPr>
        <p:spPr bwMode="auto">
          <a:xfrm>
            <a:off x="5000628" y="1785926"/>
            <a:ext cx="1357322" cy="396875"/>
          </a:xfrm>
          <a:prstGeom prst="rect">
            <a:avLst/>
          </a:prstGeom>
          <a:noFill/>
          <a:ln w="9525">
            <a:noFill/>
            <a:miter lim="800000"/>
            <a:headEnd/>
            <a:tailEnd/>
          </a:ln>
          <a:effectLst/>
        </p:spPr>
        <p:txBody>
          <a:bodyPr wrap="square">
            <a:spAutoFit/>
          </a:bodyPr>
          <a:lstStyle/>
          <a:p>
            <a:pPr algn="l">
              <a:spcBef>
                <a:spcPct val="50000"/>
              </a:spcBef>
            </a:pPr>
            <a:r>
              <a:rPr lang="zh-CN" altLang="en-US" sz="2000" dirty="0">
                <a:solidFill>
                  <a:srgbClr val="339933"/>
                </a:solidFill>
                <a:ea typeface="楷体" pitchFamily="49" charset="-122"/>
                <a:cs typeface="Times New Roman" pitchFamily="18" charset="0"/>
              </a:rPr>
              <a:t>逻辑结构</a:t>
            </a:r>
          </a:p>
        </p:txBody>
      </p:sp>
      <p:sp>
        <p:nvSpPr>
          <p:cNvPr id="124939" name="Text Box 11"/>
          <p:cNvSpPr txBox="1">
            <a:spLocks noChangeArrowheads="1"/>
          </p:cNvSpPr>
          <p:nvPr/>
        </p:nvSpPr>
        <p:spPr bwMode="auto">
          <a:xfrm>
            <a:off x="5027592" y="2936863"/>
            <a:ext cx="1439862" cy="396875"/>
          </a:xfrm>
          <a:prstGeom prst="rect">
            <a:avLst/>
          </a:prstGeom>
          <a:noFill/>
          <a:ln w="9525">
            <a:noFill/>
            <a:miter lim="800000"/>
            <a:headEnd/>
            <a:tailEnd/>
          </a:ln>
          <a:effectLst/>
        </p:spPr>
        <p:txBody>
          <a:bodyPr>
            <a:spAutoFit/>
          </a:bodyPr>
          <a:lstStyle/>
          <a:p>
            <a:pPr algn="l">
              <a:spcBef>
                <a:spcPct val="50000"/>
              </a:spcBef>
            </a:pPr>
            <a:r>
              <a:rPr lang="zh-CN" altLang="en-US" sz="2000">
                <a:solidFill>
                  <a:srgbClr val="339933"/>
                </a:solidFill>
                <a:ea typeface="楷体" pitchFamily="49" charset="-122"/>
                <a:cs typeface="Times New Roman" pitchFamily="18" charset="0"/>
              </a:rPr>
              <a:t>存储结构</a:t>
            </a:r>
          </a:p>
        </p:txBody>
      </p:sp>
      <p:sp>
        <p:nvSpPr>
          <p:cNvPr id="124940" name="Line 12"/>
          <p:cNvSpPr>
            <a:spLocks noChangeShapeType="1"/>
          </p:cNvSpPr>
          <p:nvPr/>
        </p:nvSpPr>
        <p:spPr bwMode="auto">
          <a:xfrm>
            <a:off x="5603854" y="2217726"/>
            <a:ext cx="0" cy="719137"/>
          </a:xfrm>
          <a:prstGeom prst="line">
            <a:avLst/>
          </a:prstGeom>
          <a:noFill/>
          <a:ln w="38100">
            <a:solidFill>
              <a:srgbClr val="FF00FF"/>
            </a:solidFill>
            <a:miter lim="800000"/>
            <a:headEnd/>
            <a:tailEnd type="triangle" w="med" len="med"/>
          </a:ln>
          <a:effectLst/>
        </p:spPr>
        <p:txBody>
          <a:bodyPr wrap="none"/>
          <a:lstStyle/>
          <a:p>
            <a:endParaRPr lang="zh-CN" altLang="en-US"/>
          </a:p>
        </p:txBody>
      </p:sp>
      <p:sp>
        <p:nvSpPr>
          <p:cNvPr id="12" name="灯片编号占位符 11"/>
          <p:cNvSpPr>
            <a:spLocks noGrp="1"/>
          </p:cNvSpPr>
          <p:nvPr>
            <p:ph type="sldNum" sz="quarter" idx="12"/>
          </p:nvPr>
        </p:nvSpPr>
        <p:spPr/>
        <p:txBody>
          <a:bodyPr/>
          <a:lstStyle/>
          <a:p>
            <a:fld id="{C142C3D9-3633-454A-831D-43F2B383B8EF}" type="slidenum">
              <a:rPr lang="en-US" altLang="zh-CN" smtClean="0"/>
              <a:pPr/>
              <a:t>144</a:t>
            </a:fld>
            <a:endParaRPr lang="en-US" altLang="zh-CN" dirty="0"/>
          </a:p>
        </p:txBody>
      </p:sp>
    </p:spTree>
    <p:extLst>
      <p:ext uri="{BB962C8B-B14F-4D97-AF65-F5344CB8AC3E}">
        <p14:creationId xmlns:p14="http://schemas.microsoft.com/office/powerpoint/2010/main" val="19146874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Text Box 4"/>
          <p:cNvSpPr txBox="1">
            <a:spLocks noChangeArrowheads="1"/>
          </p:cNvSpPr>
          <p:nvPr/>
        </p:nvSpPr>
        <p:spPr bwMode="auto">
          <a:xfrm>
            <a:off x="468313" y="188913"/>
            <a:ext cx="8135937" cy="1200329"/>
          </a:xfrm>
          <a:prstGeom prst="rect">
            <a:avLst/>
          </a:prstGeom>
          <a:noFill/>
          <a:ln w="9525">
            <a:noFill/>
            <a:miter lim="800000"/>
            <a:headEnd/>
            <a:tailEnd/>
          </a:ln>
          <a:effectLst/>
        </p:spPr>
        <p:txBody>
          <a:bodyPr>
            <a:spAutoFit/>
          </a:bodyPr>
          <a:lstStyle/>
          <a:p>
            <a:pPr algn="l"/>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若以</a:t>
            </a:r>
            <a:r>
              <a:rPr lang="zh-CN" altLang="en-US" dirty="0">
                <a:solidFill>
                  <a:srgbClr val="FF00FF"/>
                </a:solidFill>
                <a:ea typeface="楷体" pitchFamily="49" charset="-122"/>
                <a:cs typeface="Times New Roman" pitchFamily="18" charset="0"/>
              </a:rPr>
              <a:t>顺序表</a:t>
            </a:r>
            <a:r>
              <a:rPr lang="zh-CN" altLang="en-US" dirty="0">
                <a:ea typeface="楷体" pitchFamily="49" charset="-122"/>
                <a:cs typeface="Times New Roman" pitchFamily="18" charset="0"/>
              </a:rPr>
              <a:t>存储</a:t>
            </a:r>
            <a:r>
              <a:rPr lang="zh-CN" altLang="en-US">
                <a:ea typeface="楷体" pitchFamily="49" charset="-122"/>
                <a:cs typeface="Times New Roman" pitchFamily="18" charset="0"/>
              </a:rPr>
              <a:t>有序</a:t>
            </a:r>
            <a:r>
              <a:rPr lang="zh-CN" altLang="en-US" smtClean="0">
                <a:ea typeface="楷体" pitchFamily="49" charset="-122"/>
                <a:cs typeface="Times New Roman" pitchFamily="18" charset="0"/>
              </a:rPr>
              <a:t>表，会</a:t>
            </a:r>
            <a:r>
              <a:rPr lang="zh-CN" altLang="en-US" dirty="0">
                <a:ea typeface="楷体" pitchFamily="49" charset="-122"/>
                <a:cs typeface="Times New Roman" pitchFamily="18" charset="0"/>
              </a:rPr>
              <a:t>发现基本运算算法中只有</a:t>
            </a:r>
            <a:r>
              <a:rPr lang="en-US" altLang="zh-CN" dirty="0" err="1">
                <a:ea typeface="楷体" pitchFamily="49" charset="-122"/>
                <a:cs typeface="Times New Roman" pitchFamily="18" charset="0"/>
              </a:rPr>
              <a:t>ListInsert</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算法与前面的顺序表对应的运算有</a:t>
            </a:r>
            <a:r>
              <a:rPr lang="zh-CN" altLang="en-US">
                <a:ea typeface="楷体" pitchFamily="49" charset="-122"/>
                <a:cs typeface="Times New Roman" pitchFamily="18" charset="0"/>
              </a:rPr>
              <a:t>所</a:t>
            </a:r>
            <a:r>
              <a:rPr lang="zh-CN" altLang="en-US" smtClean="0">
                <a:ea typeface="楷体" pitchFamily="49" charset="-122"/>
                <a:cs typeface="Times New Roman" pitchFamily="18" charset="0"/>
              </a:rPr>
              <a:t>差异，其余</a:t>
            </a:r>
            <a:r>
              <a:rPr lang="zh-CN" altLang="en-US" dirty="0">
                <a:ea typeface="楷体" pitchFamily="49" charset="-122"/>
                <a:cs typeface="Times New Roman" pitchFamily="18" charset="0"/>
              </a:rPr>
              <a:t>都是相同的。有序顺序表的</a:t>
            </a:r>
            <a:r>
              <a:rPr lang="en-US" altLang="zh-CN" dirty="0" err="1">
                <a:ea typeface="楷体" pitchFamily="49" charset="-122"/>
                <a:cs typeface="Times New Roman" pitchFamily="18" charset="0"/>
              </a:rPr>
              <a:t>ListInsert</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算法如下：</a:t>
            </a:r>
          </a:p>
        </p:txBody>
      </p:sp>
      <p:sp>
        <p:nvSpPr>
          <p:cNvPr id="228357" name="Text Box 5"/>
          <p:cNvSpPr txBox="1">
            <a:spLocks noChangeArrowheads="1"/>
          </p:cNvSpPr>
          <p:nvPr/>
        </p:nvSpPr>
        <p:spPr bwMode="auto">
          <a:xfrm>
            <a:off x="928662" y="1457325"/>
            <a:ext cx="7248546" cy="28352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void </a:t>
            </a:r>
            <a:r>
              <a:rPr lang="en-US" altLang="zh-CN" sz="2000" dirty="0" err="1">
                <a:solidFill>
                  <a:srgbClr val="FF0000"/>
                </a:solidFill>
                <a:latin typeface="Times New Roman" pitchFamily="18" charset="0"/>
                <a:ea typeface="楷体" pitchFamily="49" charset="-122"/>
                <a:cs typeface="Times New Roman" pitchFamily="18" charset="0"/>
              </a:rPr>
              <a:t>ListInsert</a:t>
            </a:r>
            <a:r>
              <a:rPr lang="en-US" altLang="zh-CN" sz="2000" dirty="0">
                <a:solidFill>
                  <a:srgbClr val="FF0000"/>
                </a:solidFill>
                <a:latin typeface="Times New Roman" pitchFamily="18" charset="0"/>
                <a:ea typeface="楷体" pitchFamily="49" charset="-122"/>
                <a:cs typeface="Times New Roman" pitchFamily="18" charset="0"/>
              </a:rPr>
              <a:t>(</a:t>
            </a:r>
            <a:r>
              <a:rPr lang="en-US" altLang="zh-CN" sz="2000" dirty="0" err="1">
                <a:solidFill>
                  <a:srgbClr val="FF0000"/>
                </a:solidFill>
                <a:latin typeface="Times New Roman" pitchFamily="18" charset="0"/>
                <a:ea typeface="楷体" pitchFamily="49" charset="-122"/>
                <a:cs typeface="Times New Roman" pitchFamily="18" charset="0"/>
              </a:rPr>
              <a:t>SqList</a:t>
            </a:r>
            <a:r>
              <a:rPr lang="en-US" altLang="zh-CN" sz="2000" dirty="0">
                <a:solidFill>
                  <a:srgbClr val="FF0000"/>
                </a:solidFill>
                <a:latin typeface="Times New Roman" pitchFamily="18" charset="0"/>
                <a:ea typeface="楷体" pitchFamily="49" charset="-122"/>
                <a:cs typeface="Times New Roman" pitchFamily="18" charset="0"/>
              </a:rPr>
              <a:t> *&amp;</a:t>
            </a:r>
            <a:r>
              <a:rPr lang="en-US" altLang="zh-CN" sz="2000" dirty="0" smtClean="0">
                <a:solidFill>
                  <a:srgbClr val="FF0000"/>
                </a:solidFill>
                <a:latin typeface="Times New Roman" pitchFamily="18" charset="0"/>
                <a:ea typeface="楷体" pitchFamily="49" charset="-122"/>
                <a:cs typeface="Times New Roman" pitchFamily="18" charset="0"/>
              </a:rPr>
              <a:t>L</a:t>
            </a:r>
            <a:r>
              <a:rPr lang="zh-CN" altLang="en-US" sz="2000" dirty="0" smtClean="0">
                <a:solidFill>
                  <a:srgbClr val="FF0000"/>
                </a:solidFill>
                <a:latin typeface="Times New Roman" pitchFamily="18" charset="0"/>
                <a:ea typeface="楷体" pitchFamily="49" charset="-122"/>
                <a:cs typeface="Times New Roman" pitchFamily="18" charset="0"/>
              </a:rPr>
              <a:t>，</a:t>
            </a:r>
            <a:r>
              <a:rPr lang="en-US" altLang="zh-CN" sz="2000" dirty="0" err="1" smtClean="0">
                <a:solidFill>
                  <a:srgbClr val="FF0000"/>
                </a:solidFill>
                <a:latin typeface="Times New Roman" pitchFamily="18" charset="0"/>
                <a:ea typeface="楷体" pitchFamily="49" charset="-122"/>
                <a:cs typeface="Times New Roman" pitchFamily="18" charset="0"/>
              </a:rPr>
              <a:t>ElemType</a:t>
            </a:r>
            <a:r>
              <a:rPr lang="en-US" altLang="zh-CN" sz="2000" dirty="0" smtClean="0">
                <a:solidFill>
                  <a:srgbClr val="FF0000"/>
                </a:solidFill>
                <a:latin typeface="Times New Roman" pitchFamily="18" charset="0"/>
                <a:ea typeface="楷体" pitchFamily="49" charset="-122"/>
                <a:cs typeface="Times New Roman" pitchFamily="18" charset="0"/>
              </a:rPr>
              <a:t> </a:t>
            </a:r>
            <a:r>
              <a:rPr lang="en-US" altLang="zh-CN" sz="2000" dirty="0">
                <a:solidFill>
                  <a:srgbClr val="FF0000"/>
                </a:solidFill>
                <a:latin typeface="Times New Roman" pitchFamily="18" charset="0"/>
                <a:ea typeface="楷体" pitchFamily="49" charset="-122"/>
                <a:cs typeface="Times New Roman" pitchFamily="18" charset="0"/>
              </a:rPr>
              <a:t>e)</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int</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a:t>
            </a:r>
            <a:r>
              <a:rPr lang="en-US" altLang="zh-CN" sz="2000" dirty="0" smtClean="0">
                <a:solidFill>
                  <a:srgbClr val="0000FF"/>
                </a:solidFill>
                <a:latin typeface="Times New Roman" pitchFamily="18" charset="0"/>
                <a:ea typeface="楷体" pitchFamily="49" charset="-122"/>
                <a:cs typeface="Times New Roman" pitchFamily="18" charset="0"/>
              </a:rPr>
              <a:t>=0</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j</a:t>
            </a:r>
            <a:r>
              <a:rPr lang="en-US" altLang="zh-CN" sz="2000" dirty="0">
                <a:solidFill>
                  <a:srgbClr val="0000FF"/>
                </a:solidFill>
                <a:latin typeface="Times New Roman" pitchFamily="18" charset="0"/>
                <a:ea typeface="楷体" pitchFamily="49" charset="-122"/>
                <a:cs typeface="Times New Roman" pitchFamily="18" charset="0"/>
              </a:rPr>
              <a:t>;</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while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&lt;L-&gt;length &amp;&amp; L-&gt;data[</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]&lt;e)</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查找值为</a:t>
            </a:r>
            <a:r>
              <a:rPr lang="en-US" altLang="zh-CN" sz="2000" i="1" dirty="0">
                <a:solidFill>
                  <a:srgbClr val="00B0F0"/>
                </a:solidFill>
                <a:latin typeface="Times New Roman" pitchFamily="18" charset="0"/>
                <a:ea typeface="楷体" pitchFamily="49" charset="-122"/>
                <a:cs typeface="Times New Roman" pitchFamily="18" charset="0"/>
              </a:rPr>
              <a:t>e</a:t>
            </a:r>
            <a:r>
              <a:rPr lang="zh-CN" altLang="en-US" sz="2000" dirty="0">
                <a:solidFill>
                  <a:srgbClr val="00B0F0"/>
                </a:solidFill>
                <a:latin typeface="Times New Roman" pitchFamily="18" charset="0"/>
                <a:ea typeface="楷体" pitchFamily="49" charset="-122"/>
                <a:cs typeface="Times New Roman" pitchFamily="18" charset="0"/>
              </a:rPr>
              <a:t>的元素</a:t>
            </a: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for </a:t>
            </a:r>
            <a:r>
              <a:rPr lang="en-US" altLang="zh-CN" sz="2000" dirty="0">
                <a:solidFill>
                  <a:srgbClr val="0000FF"/>
                </a:solidFill>
                <a:latin typeface="Times New Roman" pitchFamily="18" charset="0"/>
                <a:ea typeface="楷体" pitchFamily="49" charset="-122"/>
                <a:cs typeface="Times New Roman" pitchFamily="18" charset="0"/>
              </a:rPr>
              <a:t>(j=</a:t>
            </a:r>
            <a:r>
              <a:rPr lang="en-US" altLang="zh-CN" sz="2000" dirty="0" err="1">
                <a:solidFill>
                  <a:srgbClr val="0000FF"/>
                </a:solidFill>
                <a:latin typeface="Times New Roman" pitchFamily="18" charset="0"/>
                <a:ea typeface="楷体" pitchFamily="49" charset="-122"/>
                <a:cs typeface="Times New Roman" pitchFamily="18" charset="0"/>
              </a:rPr>
              <a:t>ListLength</a:t>
            </a:r>
            <a:r>
              <a:rPr lang="en-US" altLang="zh-CN" sz="2000" dirty="0">
                <a:solidFill>
                  <a:srgbClr val="0000FF"/>
                </a:solidFill>
                <a:latin typeface="Times New Roman" pitchFamily="18" charset="0"/>
                <a:ea typeface="楷体" pitchFamily="49" charset="-122"/>
                <a:cs typeface="Times New Roman" pitchFamily="18" charset="0"/>
              </a:rPr>
              <a:t>(L);j&gt;</a:t>
            </a:r>
            <a:r>
              <a:rPr lang="en-US" altLang="zh-CN" sz="2000" dirty="0" err="1">
                <a:solidFill>
                  <a:srgbClr val="0000FF"/>
                </a:solidFill>
                <a:latin typeface="Times New Roman" pitchFamily="18" charset="0"/>
                <a:ea typeface="楷体" pitchFamily="49" charset="-122"/>
                <a:cs typeface="Times New Roman" pitchFamily="18" charset="0"/>
              </a:rPr>
              <a:t>i;j</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B0F0"/>
                </a:solidFill>
                <a:latin typeface="Times New Roman" pitchFamily="18" charset="0"/>
                <a:ea typeface="楷体" pitchFamily="49" charset="-122"/>
                <a:cs typeface="Times New Roman" pitchFamily="18" charset="0"/>
              </a:rPr>
              <a:t>//</a:t>
            </a:r>
            <a:r>
              <a:rPr lang="zh-CN" altLang="en-US" sz="2000" dirty="0" smtClean="0">
                <a:solidFill>
                  <a:srgbClr val="00B0F0"/>
                </a:solidFill>
                <a:latin typeface="Times New Roman" pitchFamily="18" charset="0"/>
                <a:ea typeface="楷体" pitchFamily="49" charset="-122"/>
                <a:cs typeface="Times New Roman" pitchFamily="18" charset="0"/>
              </a:rPr>
              <a:t>将</a:t>
            </a:r>
            <a:r>
              <a:rPr lang="en-US" altLang="zh-CN" sz="2000" dirty="0" smtClean="0">
                <a:solidFill>
                  <a:srgbClr val="00B0F0"/>
                </a:solidFill>
                <a:latin typeface="Times New Roman" pitchFamily="18" charset="0"/>
                <a:ea typeface="楷体" pitchFamily="49" charset="-122"/>
                <a:cs typeface="Times New Roman" pitchFamily="18" charset="0"/>
              </a:rPr>
              <a:t>data[</a:t>
            </a:r>
            <a:r>
              <a:rPr lang="en-US" altLang="zh-CN" sz="2000" dirty="0" err="1" smtClean="0">
                <a:solidFill>
                  <a:srgbClr val="00B0F0"/>
                </a:solidFill>
                <a:latin typeface="Times New Roman" pitchFamily="18" charset="0"/>
                <a:ea typeface="楷体" pitchFamily="49" charset="-122"/>
                <a:cs typeface="Times New Roman" pitchFamily="18" charset="0"/>
              </a:rPr>
              <a:t>i</a:t>
            </a:r>
            <a:r>
              <a:rPr lang="en-US" altLang="zh-CN" sz="2000" dirty="0" smtClean="0">
                <a:solidFill>
                  <a:srgbClr val="00B0F0"/>
                </a:solidFill>
                <a:latin typeface="Times New Roman" pitchFamily="18" charset="0"/>
                <a:ea typeface="楷体" pitchFamily="49" charset="-122"/>
                <a:cs typeface="Times New Roman" pitchFamily="18" charset="0"/>
              </a:rPr>
              <a:t>..n]</a:t>
            </a:r>
            <a:r>
              <a:rPr lang="zh-CN" altLang="en-US" sz="2000" dirty="0" smtClean="0">
                <a:solidFill>
                  <a:srgbClr val="00B0F0"/>
                </a:solidFill>
                <a:latin typeface="Times New Roman" pitchFamily="18" charset="0"/>
                <a:ea typeface="楷体" pitchFamily="49" charset="-122"/>
                <a:cs typeface="Times New Roman" pitchFamily="18" charset="0"/>
              </a:rPr>
              <a:t>后移一个位置</a:t>
            </a: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L-&gt;data[j]=L-&gt;data[j-1]; </a:t>
            </a:r>
            <a:endParaRPr lang="zh-CN" altLang="en-US" sz="2000" dirty="0">
              <a:solidFill>
                <a:srgbClr val="00B0F0"/>
              </a:solidFill>
              <a:latin typeface="Times New Roman" pitchFamily="18" charset="0"/>
              <a:ea typeface="楷体" pitchFamily="49" charset="-122"/>
              <a:cs typeface="Times New Roman" pitchFamily="18" charset="0"/>
            </a:endParaRP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L-</a:t>
            </a:r>
            <a:r>
              <a:rPr lang="en-US" altLang="zh-CN" sz="2000" dirty="0">
                <a:solidFill>
                  <a:srgbClr val="0000FF"/>
                </a:solidFill>
                <a:latin typeface="Times New Roman" pitchFamily="18" charset="0"/>
                <a:ea typeface="楷体" pitchFamily="49" charset="-122"/>
                <a:cs typeface="Times New Roman" pitchFamily="18" charset="0"/>
              </a:rPr>
              <a:t>&gt;data[</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]=e;</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L-</a:t>
            </a:r>
            <a:r>
              <a:rPr lang="en-US" altLang="zh-CN" sz="2000" dirty="0">
                <a:solidFill>
                  <a:srgbClr val="0000FF"/>
                </a:solidFill>
                <a:latin typeface="Times New Roman" pitchFamily="18" charset="0"/>
                <a:ea typeface="楷体" pitchFamily="49" charset="-122"/>
                <a:cs typeface="Times New Roman" pitchFamily="18" charset="0"/>
              </a:rPr>
              <a:t>&gt;length++;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有序顺序表长度增</a:t>
            </a:r>
            <a:r>
              <a:rPr lang="en-US" altLang="zh-CN" sz="2000" dirty="0">
                <a:solidFill>
                  <a:srgbClr val="00B0F0"/>
                </a:solidFill>
                <a:latin typeface="Times New Roman" pitchFamily="18" charset="0"/>
                <a:ea typeface="楷体" pitchFamily="49" charset="-122"/>
                <a:cs typeface="Times New Roman" pitchFamily="18" charset="0"/>
              </a:rPr>
              <a:t>1</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a:t>
            </a:r>
          </a:p>
        </p:txBody>
      </p:sp>
      <p:grpSp>
        <p:nvGrpSpPr>
          <p:cNvPr id="23" name="组合 22"/>
          <p:cNvGrpSpPr/>
          <p:nvPr/>
        </p:nvGrpSpPr>
        <p:grpSpPr>
          <a:xfrm>
            <a:off x="827088" y="4508500"/>
            <a:ext cx="2592387" cy="1816160"/>
            <a:chOff x="827088" y="4508500"/>
            <a:chExt cx="2592387" cy="1816160"/>
          </a:xfrm>
        </p:grpSpPr>
        <p:sp>
          <p:nvSpPr>
            <p:cNvPr id="228358" name="Rectangle 6"/>
            <p:cNvSpPr>
              <a:spLocks noChangeArrowheads="1"/>
            </p:cNvSpPr>
            <p:nvPr/>
          </p:nvSpPr>
          <p:spPr bwMode="auto">
            <a:xfrm>
              <a:off x="827088" y="5300663"/>
              <a:ext cx="431800" cy="3603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err="1">
                  <a:solidFill>
                    <a:srgbClr val="0000FF"/>
                  </a:solidFill>
                  <a:latin typeface="Times New Roman" pitchFamily="18" charset="0"/>
                  <a:cs typeface="Times New Roman" pitchFamily="18" charset="0"/>
                </a:rPr>
                <a:t>a</a:t>
              </a:r>
              <a:r>
                <a:rPr lang="en-US" altLang="zh-CN" sz="2000" baseline="-25000" dirty="0" err="1">
                  <a:solidFill>
                    <a:srgbClr val="0000FF"/>
                  </a:solidFill>
                  <a:latin typeface="Times New Roman" pitchFamily="18" charset="0"/>
                  <a:cs typeface="Times New Roman" pitchFamily="18" charset="0"/>
                </a:rPr>
                <a:t>1</a:t>
              </a:r>
              <a:endParaRPr lang="en-US" altLang="zh-CN" sz="2000" baseline="-25000" dirty="0">
                <a:solidFill>
                  <a:srgbClr val="0000FF"/>
                </a:solidFill>
                <a:latin typeface="Times New Roman" pitchFamily="18" charset="0"/>
                <a:cs typeface="Times New Roman" pitchFamily="18" charset="0"/>
              </a:endParaRPr>
            </a:p>
          </p:txBody>
        </p:sp>
        <p:sp>
          <p:nvSpPr>
            <p:cNvPr id="228359" name="Rectangle 7"/>
            <p:cNvSpPr>
              <a:spLocks noChangeArrowheads="1"/>
            </p:cNvSpPr>
            <p:nvPr/>
          </p:nvSpPr>
          <p:spPr bwMode="auto">
            <a:xfrm>
              <a:off x="1258888" y="5300663"/>
              <a:ext cx="431800" cy="3603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0000FF"/>
                  </a:solidFill>
                  <a:latin typeface="Times New Roman" pitchFamily="18" charset="0"/>
                  <a:cs typeface="Times New Roman" pitchFamily="18" charset="0"/>
                </a:rPr>
                <a:t>a</a:t>
              </a:r>
              <a:r>
                <a:rPr lang="en-US" altLang="zh-CN" sz="2000" baseline="-25000">
                  <a:solidFill>
                    <a:srgbClr val="0000FF"/>
                  </a:solidFill>
                  <a:latin typeface="Times New Roman" pitchFamily="18" charset="0"/>
                  <a:cs typeface="Times New Roman" pitchFamily="18" charset="0"/>
                </a:rPr>
                <a:t>2</a:t>
              </a:r>
            </a:p>
          </p:txBody>
        </p:sp>
        <p:sp>
          <p:nvSpPr>
            <p:cNvPr id="228360" name="Rectangle 8"/>
            <p:cNvSpPr>
              <a:spLocks noChangeArrowheads="1"/>
            </p:cNvSpPr>
            <p:nvPr/>
          </p:nvSpPr>
          <p:spPr bwMode="auto">
            <a:xfrm>
              <a:off x="1690688" y="5300663"/>
              <a:ext cx="431800" cy="3603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a:solidFill>
                    <a:srgbClr val="0000FF"/>
                  </a:solidFill>
                  <a:latin typeface="Times New Roman" pitchFamily="18" charset="0"/>
                  <a:cs typeface="Times New Roman" pitchFamily="18" charset="0"/>
                </a:rPr>
                <a:t>…</a:t>
              </a:r>
              <a:endParaRPr lang="en-US" altLang="zh-CN" sz="2000" baseline="-25000">
                <a:solidFill>
                  <a:srgbClr val="0000FF"/>
                </a:solidFill>
                <a:latin typeface="Times New Roman" pitchFamily="18" charset="0"/>
                <a:cs typeface="Times New Roman" pitchFamily="18" charset="0"/>
              </a:endParaRPr>
            </a:p>
          </p:txBody>
        </p:sp>
        <p:sp>
          <p:nvSpPr>
            <p:cNvPr id="228361" name="Rectangle 9"/>
            <p:cNvSpPr>
              <a:spLocks noChangeArrowheads="1"/>
            </p:cNvSpPr>
            <p:nvPr/>
          </p:nvSpPr>
          <p:spPr bwMode="auto">
            <a:xfrm>
              <a:off x="2122488" y="5300663"/>
              <a:ext cx="431800" cy="3603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0000FF"/>
                  </a:solidFill>
                  <a:latin typeface="Times New Roman" pitchFamily="18" charset="0"/>
                  <a:cs typeface="Times New Roman" pitchFamily="18" charset="0"/>
                </a:rPr>
                <a:t>a</a:t>
              </a:r>
              <a:r>
                <a:rPr lang="en-US" altLang="zh-CN" sz="2000" i="1" baseline="-25000">
                  <a:solidFill>
                    <a:srgbClr val="0000FF"/>
                  </a:solidFill>
                  <a:latin typeface="Times New Roman" pitchFamily="18" charset="0"/>
                  <a:cs typeface="Times New Roman" pitchFamily="18" charset="0"/>
                </a:rPr>
                <a:t>i</a:t>
              </a:r>
            </a:p>
          </p:txBody>
        </p:sp>
        <p:sp>
          <p:nvSpPr>
            <p:cNvPr id="228362" name="Rectangle 10"/>
            <p:cNvSpPr>
              <a:spLocks noChangeArrowheads="1"/>
            </p:cNvSpPr>
            <p:nvPr/>
          </p:nvSpPr>
          <p:spPr bwMode="auto">
            <a:xfrm>
              <a:off x="2555875" y="5300663"/>
              <a:ext cx="431800" cy="3603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a:solidFill>
                    <a:srgbClr val="0000FF"/>
                  </a:solidFill>
                  <a:latin typeface="Times New Roman" pitchFamily="18" charset="0"/>
                  <a:cs typeface="Times New Roman" pitchFamily="18" charset="0"/>
                </a:rPr>
                <a:t>…</a:t>
              </a:r>
              <a:endParaRPr lang="en-US" altLang="zh-CN" sz="2000" baseline="-25000">
                <a:solidFill>
                  <a:srgbClr val="0000FF"/>
                </a:solidFill>
                <a:latin typeface="Times New Roman" pitchFamily="18" charset="0"/>
                <a:cs typeface="Times New Roman" pitchFamily="18" charset="0"/>
              </a:endParaRPr>
            </a:p>
          </p:txBody>
        </p:sp>
        <p:sp>
          <p:nvSpPr>
            <p:cNvPr id="228363" name="Rectangle 11"/>
            <p:cNvSpPr>
              <a:spLocks noChangeArrowheads="1"/>
            </p:cNvSpPr>
            <p:nvPr/>
          </p:nvSpPr>
          <p:spPr bwMode="auto">
            <a:xfrm>
              <a:off x="2987675" y="5300663"/>
              <a:ext cx="431800" cy="3603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0000FF"/>
                  </a:solidFill>
                  <a:latin typeface="Times New Roman" pitchFamily="18" charset="0"/>
                  <a:cs typeface="Times New Roman" pitchFamily="18" charset="0"/>
                </a:rPr>
                <a:t>a</a:t>
              </a:r>
              <a:r>
                <a:rPr lang="en-US" altLang="zh-CN" sz="2000" i="1" baseline="-25000" dirty="0">
                  <a:solidFill>
                    <a:srgbClr val="0000FF"/>
                  </a:solidFill>
                  <a:latin typeface="Times New Roman" pitchFamily="18" charset="0"/>
                  <a:cs typeface="Times New Roman" pitchFamily="18" charset="0"/>
                </a:rPr>
                <a:t>n</a:t>
              </a:r>
            </a:p>
          </p:txBody>
        </p:sp>
        <p:sp>
          <p:nvSpPr>
            <p:cNvPr id="228364" name="Text Box 12"/>
            <p:cNvSpPr txBox="1">
              <a:spLocks noChangeArrowheads="1"/>
            </p:cNvSpPr>
            <p:nvPr/>
          </p:nvSpPr>
          <p:spPr bwMode="auto">
            <a:xfrm>
              <a:off x="971550" y="4508500"/>
              <a:ext cx="2374900" cy="400110"/>
            </a:xfrm>
            <a:prstGeom prst="rect">
              <a:avLst/>
            </a:prstGeom>
            <a:noFill/>
            <a:ln w="9525">
              <a:noFill/>
              <a:miter lim="800000"/>
              <a:headEnd/>
              <a:tailEnd/>
            </a:ln>
            <a:effectLst/>
          </p:spPr>
          <p:txBody>
            <a:bodyPr>
              <a:spAutoFit/>
            </a:bodyPr>
            <a:lstStyle/>
            <a:p>
              <a:pPr algn="l">
                <a:spcBef>
                  <a:spcPct val="50000"/>
                </a:spcBef>
              </a:pPr>
              <a:r>
                <a:rPr lang="en-US" altLang="zh-CN" sz="2000" smtClean="0"/>
                <a:t>ListInsert(L</a:t>
              </a:r>
              <a:r>
                <a:rPr lang="zh-CN" altLang="en-US" sz="2000" smtClean="0"/>
                <a:t>，</a:t>
              </a:r>
              <a:r>
                <a:rPr lang="en-US" altLang="zh-CN" sz="2000" i="1" smtClean="0">
                  <a:solidFill>
                    <a:srgbClr val="FF0000"/>
                  </a:solidFill>
                </a:rPr>
                <a:t>i</a:t>
              </a:r>
              <a:r>
                <a:rPr lang="zh-CN" altLang="en-US" sz="2000" smtClean="0"/>
                <a:t>，</a:t>
              </a:r>
              <a:r>
                <a:rPr lang="en-US" altLang="zh-CN" sz="2000" i="1" smtClean="0"/>
                <a:t>e</a:t>
              </a:r>
              <a:r>
                <a:rPr lang="en-US" altLang="zh-CN" sz="2000" dirty="0"/>
                <a:t>)</a:t>
              </a:r>
            </a:p>
          </p:txBody>
        </p:sp>
        <p:sp>
          <p:nvSpPr>
            <p:cNvPr id="228365" name="Line 13"/>
            <p:cNvSpPr>
              <a:spLocks noChangeShapeType="1"/>
            </p:cNvSpPr>
            <p:nvPr/>
          </p:nvSpPr>
          <p:spPr bwMode="auto">
            <a:xfrm>
              <a:off x="1906588" y="5011738"/>
              <a:ext cx="0" cy="288925"/>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28366" name="Text Box 14"/>
            <p:cNvSpPr txBox="1">
              <a:spLocks noChangeArrowheads="1"/>
            </p:cNvSpPr>
            <p:nvPr/>
          </p:nvSpPr>
          <p:spPr bwMode="auto">
            <a:xfrm>
              <a:off x="1403350" y="5924550"/>
              <a:ext cx="1368425" cy="400110"/>
            </a:xfrm>
            <a:prstGeom prst="rect">
              <a:avLst/>
            </a:prstGeom>
            <a:noFill/>
            <a:ln w="9525">
              <a:noFill/>
              <a:miter lim="800000"/>
              <a:headEnd/>
              <a:tailEnd/>
            </a:ln>
            <a:effectLst/>
          </p:spPr>
          <p:txBody>
            <a:bodyPr>
              <a:spAutoFit/>
            </a:bodyPr>
            <a:lstStyle/>
            <a:p>
              <a:pPr algn="l">
                <a:spcBef>
                  <a:spcPct val="50000"/>
                </a:spcBef>
              </a:pPr>
              <a:r>
                <a:rPr lang="zh-CN" altLang="en-US" sz="2000" dirty="0">
                  <a:latin typeface="楷体" pitchFamily="49" charset="-122"/>
                  <a:ea typeface="楷体" pitchFamily="49" charset="-122"/>
                </a:rPr>
                <a:t>线性表</a:t>
              </a:r>
            </a:p>
          </p:txBody>
        </p:sp>
      </p:grpSp>
      <p:grpSp>
        <p:nvGrpSpPr>
          <p:cNvPr id="24" name="组合 23"/>
          <p:cNvGrpSpPr/>
          <p:nvPr/>
        </p:nvGrpSpPr>
        <p:grpSpPr>
          <a:xfrm>
            <a:off x="4572000" y="4357694"/>
            <a:ext cx="2592388" cy="1966966"/>
            <a:chOff x="4572000" y="4357694"/>
            <a:chExt cx="2592388" cy="1966966"/>
          </a:xfrm>
        </p:grpSpPr>
        <p:sp>
          <p:nvSpPr>
            <p:cNvPr id="228367" name="Rectangle 15"/>
            <p:cNvSpPr>
              <a:spLocks noChangeArrowheads="1"/>
            </p:cNvSpPr>
            <p:nvPr/>
          </p:nvSpPr>
          <p:spPr bwMode="auto">
            <a:xfrm>
              <a:off x="4572000" y="5300663"/>
              <a:ext cx="431800"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err="1">
                  <a:solidFill>
                    <a:srgbClr val="0000FF"/>
                  </a:solidFill>
                  <a:latin typeface="Times New Roman" pitchFamily="18" charset="0"/>
                  <a:cs typeface="Times New Roman" pitchFamily="18" charset="0"/>
                </a:rPr>
                <a:t>a</a:t>
              </a:r>
              <a:r>
                <a:rPr lang="en-US" altLang="zh-CN" sz="2000" baseline="-25000" dirty="0" err="1">
                  <a:solidFill>
                    <a:srgbClr val="0000FF"/>
                  </a:solidFill>
                  <a:latin typeface="Times New Roman" pitchFamily="18" charset="0"/>
                  <a:cs typeface="Times New Roman" pitchFamily="18" charset="0"/>
                </a:rPr>
                <a:t>1</a:t>
              </a:r>
              <a:endParaRPr lang="en-US" altLang="zh-CN" sz="2000" baseline="-25000" dirty="0">
                <a:solidFill>
                  <a:srgbClr val="0000FF"/>
                </a:solidFill>
                <a:latin typeface="Times New Roman" pitchFamily="18" charset="0"/>
                <a:cs typeface="Times New Roman" pitchFamily="18" charset="0"/>
              </a:endParaRPr>
            </a:p>
          </p:txBody>
        </p:sp>
        <p:sp>
          <p:nvSpPr>
            <p:cNvPr id="228368" name="Rectangle 16"/>
            <p:cNvSpPr>
              <a:spLocks noChangeArrowheads="1"/>
            </p:cNvSpPr>
            <p:nvPr/>
          </p:nvSpPr>
          <p:spPr bwMode="auto">
            <a:xfrm>
              <a:off x="5003800" y="5300663"/>
              <a:ext cx="431800"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0000FF"/>
                  </a:solidFill>
                  <a:latin typeface="Times New Roman" pitchFamily="18" charset="0"/>
                  <a:cs typeface="Times New Roman" pitchFamily="18" charset="0"/>
                </a:rPr>
                <a:t>a</a:t>
              </a:r>
              <a:r>
                <a:rPr lang="en-US" altLang="zh-CN" sz="2000" baseline="-25000">
                  <a:solidFill>
                    <a:srgbClr val="0000FF"/>
                  </a:solidFill>
                  <a:latin typeface="Times New Roman" pitchFamily="18" charset="0"/>
                  <a:cs typeface="Times New Roman" pitchFamily="18" charset="0"/>
                </a:rPr>
                <a:t>2</a:t>
              </a:r>
            </a:p>
          </p:txBody>
        </p:sp>
        <p:sp>
          <p:nvSpPr>
            <p:cNvPr id="228369" name="Rectangle 17"/>
            <p:cNvSpPr>
              <a:spLocks noChangeArrowheads="1"/>
            </p:cNvSpPr>
            <p:nvPr/>
          </p:nvSpPr>
          <p:spPr bwMode="auto">
            <a:xfrm>
              <a:off x="5435600" y="5300663"/>
              <a:ext cx="431800"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Times New Roman" pitchFamily="18" charset="0"/>
                  <a:cs typeface="Times New Roman" pitchFamily="18" charset="0"/>
                </a:rPr>
                <a:t>…</a:t>
              </a:r>
              <a:endParaRPr lang="en-US" altLang="zh-CN" sz="2000" baseline="-25000">
                <a:solidFill>
                  <a:srgbClr val="0000FF"/>
                </a:solidFill>
                <a:latin typeface="Times New Roman" pitchFamily="18" charset="0"/>
                <a:cs typeface="Times New Roman" pitchFamily="18" charset="0"/>
              </a:endParaRPr>
            </a:p>
          </p:txBody>
        </p:sp>
        <p:sp>
          <p:nvSpPr>
            <p:cNvPr id="228370" name="Rectangle 18"/>
            <p:cNvSpPr>
              <a:spLocks noChangeArrowheads="1"/>
            </p:cNvSpPr>
            <p:nvPr/>
          </p:nvSpPr>
          <p:spPr bwMode="auto">
            <a:xfrm>
              <a:off x="5867400" y="5300663"/>
              <a:ext cx="431800"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0000FF"/>
                  </a:solidFill>
                  <a:latin typeface="Times New Roman" pitchFamily="18" charset="0"/>
                  <a:cs typeface="Times New Roman" pitchFamily="18" charset="0"/>
                </a:rPr>
                <a:t>a</a:t>
              </a:r>
              <a:r>
                <a:rPr lang="en-US" altLang="zh-CN" sz="2000" i="1" baseline="-25000">
                  <a:solidFill>
                    <a:srgbClr val="0000FF"/>
                  </a:solidFill>
                  <a:latin typeface="Times New Roman" pitchFamily="18" charset="0"/>
                  <a:cs typeface="Times New Roman" pitchFamily="18" charset="0"/>
                </a:rPr>
                <a:t>i</a:t>
              </a:r>
            </a:p>
          </p:txBody>
        </p:sp>
        <p:sp>
          <p:nvSpPr>
            <p:cNvPr id="228371" name="Rectangle 19"/>
            <p:cNvSpPr>
              <a:spLocks noChangeArrowheads="1"/>
            </p:cNvSpPr>
            <p:nvPr/>
          </p:nvSpPr>
          <p:spPr bwMode="auto">
            <a:xfrm>
              <a:off x="6300788" y="5300663"/>
              <a:ext cx="431800"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Times New Roman" pitchFamily="18" charset="0"/>
                  <a:cs typeface="Times New Roman" pitchFamily="18" charset="0"/>
                </a:rPr>
                <a:t>…</a:t>
              </a:r>
              <a:endParaRPr lang="en-US" altLang="zh-CN" sz="2000" baseline="-25000">
                <a:solidFill>
                  <a:srgbClr val="0000FF"/>
                </a:solidFill>
                <a:latin typeface="Times New Roman" pitchFamily="18" charset="0"/>
                <a:cs typeface="Times New Roman" pitchFamily="18" charset="0"/>
              </a:endParaRPr>
            </a:p>
          </p:txBody>
        </p:sp>
        <p:sp>
          <p:nvSpPr>
            <p:cNvPr id="228372" name="Rectangle 20"/>
            <p:cNvSpPr>
              <a:spLocks noChangeArrowheads="1"/>
            </p:cNvSpPr>
            <p:nvPr/>
          </p:nvSpPr>
          <p:spPr bwMode="auto">
            <a:xfrm>
              <a:off x="6732588" y="5300663"/>
              <a:ext cx="431800"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0000FF"/>
                  </a:solidFill>
                  <a:latin typeface="Times New Roman" pitchFamily="18" charset="0"/>
                  <a:cs typeface="Times New Roman" pitchFamily="18" charset="0"/>
                </a:rPr>
                <a:t>a</a:t>
              </a:r>
              <a:r>
                <a:rPr lang="en-US" altLang="zh-CN" sz="2000" i="1" baseline="-25000">
                  <a:solidFill>
                    <a:srgbClr val="0000FF"/>
                  </a:solidFill>
                  <a:latin typeface="Times New Roman" pitchFamily="18" charset="0"/>
                  <a:cs typeface="Times New Roman" pitchFamily="18" charset="0"/>
                </a:rPr>
                <a:t>n</a:t>
              </a:r>
            </a:p>
          </p:txBody>
        </p:sp>
        <p:sp>
          <p:nvSpPr>
            <p:cNvPr id="228373" name="Text Box 21"/>
            <p:cNvSpPr txBox="1">
              <a:spLocks noChangeArrowheads="1"/>
            </p:cNvSpPr>
            <p:nvPr/>
          </p:nvSpPr>
          <p:spPr bwMode="auto">
            <a:xfrm>
              <a:off x="4716463" y="4508500"/>
              <a:ext cx="2374900" cy="400110"/>
            </a:xfrm>
            <a:prstGeom prst="rect">
              <a:avLst/>
            </a:prstGeom>
            <a:noFill/>
            <a:ln w="9525">
              <a:noFill/>
              <a:miter lim="800000"/>
              <a:headEnd/>
              <a:tailEnd/>
            </a:ln>
            <a:effectLst/>
          </p:spPr>
          <p:txBody>
            <a:bodyPr>
              <a:spAutoFit/>
            </a:bodyPr>
            <a:lstStyle/>
            <a:p>
              <a:pPr algn="l">
                <a:spcBef>
                  <a:spcPct val="50000"/>
                </a:spcBef>
              </a:pPr>
              <a:r>
                <a:rPr lang="en-US" altLang="zh-CN" sz="2000" smtClean="0"/>
                <a:t>ListInsert(L</a:t>
              </a:r>
              <a:r>
                <a:rPr lang="zh-CN" altLang="en-US" sz="2000" smtClean="0"/>
                <a:t>，</a:t>
              </a:r>
              <a:r>
                <a:rPr lang="en-US" altLang="zh-CN" sz="2000" i="1" smtClean="0"/>
                <a:t>e</a:t>
              </a:r>
              <a:r>
                <a:rPr lang="en-US" altLang="zh-CN" sz="2000" dirty="0"/>
                <a:t>)</a:t>
              </a:r>
            </a:p>
          </p:txBody>
        </p:sp>
        <p:sp>
          <p:nvSpPr>
            <p:cNvPr id="228374" name="Line 22"/>
            <p:cNvSpPr>
              <a:spLocks noChangeShapeType="1"/>
            </p:cNvSpPr>
            <p:nvPr/>
          </p:nvSpPr>
          <p:spPr bwMode="auto">
            <a:xfrm>
              <a:off x="5651500" y="5011738"/>
              <a:ext cx="0" cy="288925"/>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28375" name="Text Box 23"/>
            <p:cNvSpPr txBox="1">
              <a:spLocks noChangeArrowheads="1"/>
            </p:cNvSpPr>
            <p:nvPr/>
          </p:nvSpPr>
          <p:spPr bwMode="auto">
            <a:xfrm>
              <a:off x="5148263" y="5924550"/>
              <a:ext cx="1368425" cy="400110"/>
            </a:xfrm>
            <a:prstGeom prst="rect">
              <a:avLst/>
            </a:prstGeom>
            <a:noFill/>
            <a:ln w="9525">
              <a:noFill/>
              <a:miter lim="800000"/>
              <a:headEnd/>
              <a:tailEnd/>
            </a:ln>
            <a:effectLst/>
          </p:spPr>
          <p:txBody>
            <a:bodyPr>
              <a:spAutoFit/>
            </a:bodyPr>
            <a:lstStyle/>
            <a:p>
              <a:pPr algn="l">
                <a:spcBef>
                  <a:spcPct val="50000"/>
                </a:spcBef>
              </a:pPr>
              <a:r>
                <a:rPr lang="zh-CN" altLang="en-US" sz="2000">
                  <a:latin typeface="楷体" pitchFamily="49" charset="-122"/>
                  <a:ea typeface="楷体" pitchFamily="49" charset="-122"/>
                </a:rPr>
                <a:t>有序表</a:t>
              </a:r>
            </a:p>
          </p:txBody>
        </p:sp>
        <p:sp>
          <p:nvSpPr>
            <p:cNvPr id="22" name="右弧形箭头 21"/>
            <p:cNvSpPr/>
            <p:nvPr/>
          </p:nvSpPr>
          <p:spPr>
            <a:xfrm>
              <a:off x="6858016" y="4357694"/>
              <a:ext cx="214314" cy="714380"/>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grpSp>
      <p:sp>
        <p:nvSpPr>
          <p:cNvPr id="26" name="灯片编号占位符 25"/>
          <p:cNvSpPr>
            <a:spLocks noGrp="1"/>
          </p:cNvSpPr>
          <p:nvPr>
            <p:ph type="sldNum" sz="quarter" idx="12"/>
          </p:nvPr>
        </p:nvSpPr>
        <p:spPr/>
        <p:txBody>
          <a:bodyPr/>
          <a:lstStyle/>
          <a:p>
            <a:fld id="{C142C3D9-3633-454A-831D-43F2B383B8EF}" type="slidenum">
              <a:rPr lang="en-US" altLang="zh-CN" smtClean="0"/>
              <a:pPr/>
              <a:t>145</a:t>
            </a:fld>
            <a:endParaRPr lang="en-US" altLang="zh-CN" dirty="0"/>
          </a:p>
        </p:txBody>
      </p:sp>
    </p:spTree>
    <p:extLst>
      <p:ext uri="{BB962C8B-B14F-4D97-AF65-F5344CB8AC3E}">
        <p14:creationId xmlns:p14="http://schemas.microsoft.com/office/powerpoint/2010/main" val="406235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35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835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835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835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835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835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468313" y="214290"/>
            <a:ext cx="8280400" cy="1311128"/>
          </a:xfrm>
          <a:prstGeom prst="rect">
            <a:avLst/>
          </a:prstGeom>
          <a:noFill/>
          <a:ln w="9525">
            <a:noFill/>
            <a:miter lim="800000"/>
            <a:headEnd/>
            <a:tailEnd/>
          </a:ln>
          <a:effectLst/>
        </p:spPr>
        <p:txBody>
          <a:bodyPr>
            <a:spAutoFit/>
          </a:bodyPr>
          <a:lstStyle/>
          <a:p>
            <a:pPr algn="just">
              <a:lnSpc>
                <a:spcPct val="110000"/>
              </a:lnSpc>
              <a:spcBef>
                <a:spcPct val="50000"/>
              </a:spcBef>
            </a:pPr>
            <a:r>
              <a:rPr kumimoji="1" lang="zh-CN" altLang="en-US" dirty="0">
                <a:ea typeface="楷体" pitchFamily="49" charset="-122"/>
                <a:cs typeface="Times New Roman" pitchFamily="18" charset="0"/>
              </a:rPr>
              <a:t>　  若以</a:t>
            </a:r>
            <a:r>
              <a:rPr kumimoji="1" lang="zh-CN" altLang="en-US" dirty="0">
                <a:solidFill>
                  <a:srgbClr val="FF00FF"/>
                </a:solidFill>
                <a:ea typeface="楷体" pitchFamily="49" charset="-122"/>
                <a:cs typeface="Times New Roman" pitchFamily="18" charset="0"/>
              </a:rPr>
              <a:t>单链表</a:t>
            </a:r>
            <a:r>
              <a:rPr kumimoji="1" lang="zh-CN" altLang="en-US" dirty="0">
                <a:ea typeface="楷体" pitchFamily="49" charset="-122"/>
                <a:cs typeface="Times New Roman" pitchFamily="18" charset="0"/>
              </a:rPr>
              <a:t>存储</a:t>
            </a:r>
            <a:r>
              <a:rPr kumimoji="1" lang="zh-CN" altLang="en-US">
                <a:ea typeface="楷体" pitchFamily="49" charset="-122"/>
                <a:cs typeface="Times New Roman" pitchFamily="18" charset="0"/>
              </a:rPr>
              <a:t>有序</a:t>
            </a:r>
            <a:r>
              <a:rPr kumimoji="1" lang="zh-CN" altLang="en-US" smtClean="0">
                <a:ea typeface="楷体" pitchFamily="49" charset="-122"/>
                <a:cs typeface="Times New Roman" pitchFamily="18" charset="0"/>
              </a:rPr>
              <a:t>表，同样</a:t>
            </a:r>
            <a:r>
              <a:rPr kumimoji="1" lang="zh-CN" altLang="en-US" dirty="0">
                <a:ea typeface="楷体" pitchFamily="49" charset="-122"/>
                <a:cs typeface="Times New Roman" pitchFamily="18" charset="0"/>
              </a:rPr>
              <a:t>发现基本运算算法中只有</a:t>
            </a:r>
            <a:r>
              <a:rPr kumimoji="1" lang="en-US" altLang="zh-CN" dirty="0" err="1">
                <a:ea typeface="楷体" pitchFamily="49" charset="-122"/>
                <a:cs typeface="Times New Roman" pitchFamily="18" charset="0"/>
              </a:rPr>
              <a:t>ListInsert</a:t>
            </a:r>
            <a:r>
              <a:rPr kumimoji="1" lang="en-US" altLang="zh-CN" dirty="0">
                <a:ea typeface="楷体" pitchFamily="49" charset="-122"/>
                <a:cs typeface="Times New Roman" pitchFamily="18" charset="0"/>
              </a:rPr>
              <a:t>()</a:t>
            </a:r>
            <a:r>
              <a:rPr kumimoji="1" lang="zh-CN" altLang="en-US" dirty="0">
                <a:ea typeface="楷体" pitchFamily="49" charset="-122"/>
                <a:cs typeface="Times New Roman" pitchFamily="18" charset="0"/>
              </a:rPr>
              <a:t>算法与前面的单链表对应的运算有</a:t>
            </a:r>
            <a:r>
              <a:rPr kumimoji="1" lang="zh-CN" altLang="en-US">
                <a:ea typeface="楷体" pitchFamily="49" charset="-122"/>
                <a:cs typeface="Times New Roman" pitchFamily="18" charset="0"/>
              </a:rPr>
              <a:t>所</a:t>
            </a:r>
            <a:r>
              <a:rPr kumimoji="1" lang="zh-CN" altLang="en-US" smtClean="0">
                <a:ea typeface="楷体" pitchFamily="49" charset="-122"/>
                <a:cs typeface="Times New Roman" pitchFamily="18" charset="0"/>
              </a:rPr>
              <a:t>差异，其余</a:t>
            </a:r>
            <a:r>
              <a:rPr kumimoji="1" lang="zh-CN" altLang="en-US" dirty="0">
                <a:ea typeface="楷体" pitchFamily="49" charset="-122"/>
                <a:cs typeface="Times New Roman" pitchFamily="18" charset="0"/>
              </a:rPr>
              <a:t>都是相同的。有序单链表的</a:t>
            </a:r>
            <a:r>
              <a:rPr kumimoji="1" lang="en-US" altLang="zh-CN" dirty="0" err="1">
                <a:ea typeface="楷体" pitchFamily="49" charset="-122"/>
                <a:cs typeface="Times New Roman" pitchFamily="18" charset="0"/>
              </a:rPr>
              <a:t>ListInsert</a:t>
            </a:r>
            <a:r>
              <a:rPr kumimoji="1" lang="en-US" altLang="zh-CN" dirty="0">
                <a:ea typeface="楷体" pitchFamily="49" charset="-122"/>
                <a:cs typeface="Times New Roman" pitchFamily="18" charset="0"/>
              </a:rPr>
              <a:t>()</a:t>
            </a:r>
            <a:r>
              <a:rPr kumimoji="1" lang="zh-CN" altLang="en-US" dirty="0">
                <a:ea typeface="楷体" pitchFamily="49" charset="-122"/>
                <a:cs typeface="Times New Roman" pitchFamily="18" charset="0"/>
              </a:rPr>
              <a:t>的算法如下：</a:t>
            </a:r>
          </a:p>
        </p:txBody>
      </p:sp>
      <p:sp>
        <p:nvSpPr>
          <p:cNvPr id="189443" name="Text Box 3"/>
          <p:cNvSpPr txBox="1">
            <a:spLocks noChangeArrowheads="1"/>
          </p:cNvSpPr>
          <p:nvPr/>
        </p:nvSpPr>
        <p:spPr bwMode="auto">
          <a:xfrm>
            <a:off x="785786" y="1595404"/>
            <a:ext cx="7215238" cy="378565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void </a:t>
            </a:r>
            <a:r>
              <a:rPr lang="en-US" altLang="zh-CN" sz="2000" dirty="0" err="1" smtClean="0">
                <a:solidFill>
                  <a:srgbClr val="0000FF"/>
                </a:solidFill>
                <a:latin typeface="Times New Roman" pitchFamily="18" charset="0"/>
                <a:ea typeface="楷体" pitchFamily="49" charset="-122"/>
                <a:cs typeface="Times New Roman" pitchFamily="18" charset="0"/>
              </a:rPr>
              <a:t>ListInsert</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*&amp;</a:t>
            </a:r>
            <a:r>
              <a:rPr lang="en-US" altLang="zh-CN" sz="2000" dirty="0" smtClean="0">
                <a:solidFill>
                  <a:srgbClr val="0000FF"/>
                </a:solidFill>
                <a:latin typeface="Times New Roman" pitchFamily="18" charset="0"/>
                <a:ea typeface="楷体" pitchFamily="49" charset="-122"/>
                <a:cs typeface="Times New Roman" pitchFamily="18" charset="0"/>
              </a:rPr>
              <a:t>L</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ElemType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e)</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pre=L</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p</a:t>
            </a:r>
            <a:r>
              <a:rPr lang="en-US" altLang="zh-CN" sz="2000" dirty="0" smtClean="0">
                <a:solidFill>
                  <a:srgbClr val="0000FF"/>
                </a:solidFill>
                <a:latin typeface="Times New Roman" pitchFamily="18" charset="0"/>
                <a:ea typeface="楷体" pitchFamily="49" charset="-122"/>
                <a:cs typeface="Times New Roman" pitchFamily="18" charset="0"/>
              </a:rPr>
              <a:t>;</a:t>
            </a:r>
          </a:p>
          <a:p>
            <a:pPr algn="l">
              <a:spcBef>
                <a:spcPts val="0"/>
              </a:spcBef>
            </a:pP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while </a:t>
            </a:r>
            <a:r>
              <a:rPr lang="en-US" altLang="zh-CN" sz="2000" dirty="0">
                <a:solidFill>
                  <a:srgbClr val="0000FF"/>
                </a:solidFill>
                <a:latin typeface="Times New Roman" pitchFamily="18" charset="0"/>
                <a:ea typeface="楷体" pitchFamily="49" charset="-122"/>
                <a:cs typeface="Times New Roman" pitchFamily="18" charset="0"/>
              </a:rPr>
              <a:t>(pre-&gt;next!=NULL &amp;&amp; pre-&gt;next-&gt;data&lt;e)</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pre=pre-&gt;next;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查找</a:t>
            </a:r>
            <a:r>
              <a:rPr lang="zh-CN" altLang="en-US" sz="2000" dirty="0" smtClean="0">
                <a:solidFill>
                  <a:srgbClr val="00B0F0"/>
                </a:solidFill>
                <a:latin typeface="Times New Roman" pitchFamily="18" charset="0"/>
                <a:ea typeface="楷体" pitchFamily="49" charset="-122"/>
                <a:cs typeface="Times New Roman" pitchFamily="18" charset="0"/>
              </a:rPr>
              <a:t>插入结点的前驱结点*</a:t>
            </a:r>
            <a:r>
              <a:rPr lang="en-US" altLang="zh-CN" sz="2000" dirty="0">
                <a:solidFill>
                  <a:srgbClr val="00B0F0"/>
                </a:solidFill>
                <a:latin typeface="Times New Roman" pitchFamily="18" charset="0"/>
                <a:ea typeface="楷体" pitchFamily="49" charset="-122"/>
                <a:cs typeface="Times New Roman" pitchFamily="18" charset="0"/>
              </a:rPr>
              <a:t>pre</a:t>
            </a:r>
          </a:p>
          <a:p>
            <a:pPr algn="l">
              <a:spcBef>
                <a:spcPts val="0"/>
              </a:spcBef>
            </a:pPr>
            <a:endParaRPr lang="en-US" altLang="zh-CN" sz="2000" dirty="0" smtClean="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p=(</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malloc</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sizeof</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a:t>
            </a: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p-</a:t>
            </a:r>
            <a:r>
              <a:rPr lang="en-US" altLang="zh-CN" sz="2000" dirty="0">
                <a:solidFill>
                  <a:srgbClr val="0000FF"/>
                </a:solidFill>
                <a:latin typeface="Times New Roman" pitchFamily="18" charset="0"/>
                <a:ea typeface="楷体" pitchFamily="49" charset="-122"/>
                <a:cs typeface="Times New Roman" pitchFamily="18" charset="0"/>
              </a:rPr>
              <a:t>&gt;data=e;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创建存放</a:t>
            </a:r>
            <a:r>
              <a:rPr lang="en-US" altLang="zh-CN" sz="2000" dirty="0">
                <a:solidFill>
                  <a:srgbClr val="00B0F0"/>
                </a:solidFill>
                <a:latin typeface="Times New Roman" pitchFamily="18" charset="0"/>
                <a:ea typeface="楷体" pitchFamily="49" charset="-122"/>
                <a:cs typeface="Times New Roman" pitchFamily="18" charset="0"/>
              </a:rPr>
              <a:t>e</a:t>
            </a:r>
            <a:r>
              <a:rPr lang="zh-CN" altLang="en-US" sz="2000" dirty="0">
                <a:solidFill>
                  <a:srgbClr val="00B0F0"/>
                </a:solidFill>
                <a:latin typeface="Times New Roman" pitchFamily="18" charset="0"/>
                <a:ea typeface="楷体" pitchFamily="49" charset="-122"/>
                <a:cs typeface="Times New Roman" pitchFamily="18" charset="0"/>
              </a:rPr>
              <a:t>的</a:t>
            </a:r>
            <a:r>
              <a:rPr lang="zh-CN" altLang="en-US" sz="2000" dirty="0" smtClean="0">
                <a:solidFill>
                  <a:srgbClr val="00B0F0"/>
                </a:solidFill>
                <a:latin typeface="Times New Roman" pitchFamily="18" charset="0"/>
                <a:ea typeface="楷体" pitchFamily="49" charset="-122"/>
                <a:cs typeface="Times New Roman" pitchFamily="18" charset="0"/>
              </a:rPr>
              <a:t>数据结点*</a:t>
            </a:r>
            <a:r>
              <a:rPr lang="en-US" altLang="zh-CN" sz="2000" dirty="0">
                <a:solidFill>
                  <a:srgbClr val="00B0F0"/>
                </a:solidFill>
                <a:latin typeface="Times New Roman" pitchFamily="18" charset="0"/>
                <a:ea typeface="楷体" pitchFamily="49" charset="-122"/>
                <a:cs typeface="Times New Roman" pitchFamily="18" charset="0"/>
              </a:rPr>
              <a:t>p</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p-</a:t>
            </a:r>
            <a:r>
              <a:rPr lang="en-US" altLang="zh-CN" sz="2000" dirty="0">
                <a:solidFill>
                  <a:srgbClr val="0000FF"/>
                </a:solidFill>
                <a:latin typeface="Times New Roman" pitchFamily="18" charset="0"/>
                <a:ea typeface="楷体" pitchFamily="49" charset="-122"/>
                <a:cs typeface="Times New Roman" pitchFamily="18" charset="0"/>
              </a:rPr>
              <a:t>&gt;next=pre-&gt;next;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在*</a:t>
            </a:r>
            <a:r>
              <a:rPr lang="en-US" altLang="zh-CN" sz="2000" dirty="0" smtClean="0">
                <a:solidFill>
                  <a:srgbClr val="00B0F0"/>
                </a:solidFill>
                <a:latin typeface="Times New Roman" pitchFamily="18" charset="0"/>
                <a:ea typeface="楷体" pitchFamily="49" charset="-122"/>
                <a:cs typeface="Times New Roman" pitchFamily="18" charset="0"/>
              </a:rPr>
              <a:t>pre</a:t>
            </a:r>
            <a:r>
              <a:rPr lang="zh-CN" altLang="en-US" sz="2000" dirty="0" smtClean="0">
                <a:solidFill>
                  <a:srgbClr val="00B0F0"/>
                </a:solidFill>
                <a:latin typeface="Times New Roman" pitchFamily="18" charset="0"/>
                <a:ea typeface="楷体" pitchFamily="49" charset="-122"/>
                <a:cs typeface="Times New Roman" pitchFamily="18" charset="0"/>
              </a:rPr>
              <a:t>结点之后</a:t>
            </a:r>
            <a:r>
              <a:rPr lang="zh-CN" altLang="en-US" sz="2000" dirty="0">
                <a:solidFill>
                  <a:srgbClr val="00B0F0"/>
                </a:solidFill>
                <a:latin typeface="Times New Roman" pitchFamily="18" charset="0"/>
                <a:ea typeface="楷体" pitchFamily="49" charset="-122"/>
                <a:cs typeface="Times New Roman" pitchFamily="18" charset="0"/>
              </a:rPr>
              <a:t>插入*</a:t>
            </a:r>
            <a:r>
              <a:rPr lang="en-US" altLang="zh-CN" sz="2000" dirty="0" smtClean="0">
                <a:solidFill>
                  <a:srgbClr val="00B0F0"/>
                </a:solidFill>
                <a:latin typeface="Times New Roman" pitchFamily="18" charset="0"/>
                <a:ea typeface="楷体" pitchFamily="49" charset="-122"/>
                <a:cs typeface="Times New Roman" pitchFamily="18" charset="0"/>
              </a:rPr>
              <a:t>p</a:t>
            </a:r>
            <a:r>
              <a:rPr lang="zh-CN" altLang="en-US" sz="2000" dirty="0" smtClean="0">
                <a:solidFill>
                  <a:srgbClr val="00B0F0"/>
                </a:solidFill>
                <a:latin typeface="Times New Roman" pitchFamily="18" charset="0"/>
                <a:ea typeface="楷体" pitchFamily="49" charset="-122"/>
                <a:cs typeface="Times New Roman" pitchFamily="18" charset="0"/>
              </a:rPr>
              <a:t>结点</a:t>
            </a:r>
            <a:endParaRPr lang="zh-CN" altLang="en-US" sz="2000" dirty="0">
              <a:solidFill>
                <a:srgbClr val="00B0F0"/>
              </a:solidFill>
              <a:latin typeface="Times New Roman" pitchFamily="18" charset="0"/>
              <a:ea typeface="楷体" pitchFamily="49" charset="-122"/>
              <a:cs typeface="Times New Roman" pitchFamily="18" charset="0"/>
            </a:endParaRP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pre-</a:t>
            </a:r>
            <a:r>
              <a:rPr lang="en-US" altLang="zh-CN" sz="2000" dirty="0">
                <a:solidFill>
                  <a:srgbClr val="0000FF"/>
                </a:solidFill>
                <a:latin typeface="Times New Roman" pitchFamily="18" charset="0"/>
                <a:ea typeface="楷体" pitchFamily="49" charset="-122"/>
                <a:cs typeface="Times New Roman" pitchFamily="18" charset="0"/>
              </a:rPr>
              <a:t>&gt;next=p</a:t>
            </a:r>
            <a:r>
              <a:rPr lang="en-US" altLang="zh-CN" sz="2000" dirty="0" smtClean="0">
                <a:solidFill>
                  <a:srgbClr val="0000FF"/>
                </a:solidFill>
                <a:latin typeface="Times New Roman" pitchFamily="18" charset="0"/>
                <a:ea typeface="楷体" pitchFamily="49" charset="-122"/>
                <a:cs typeface="Times New Roman" pitchFamily="18" charset="0"/>
              </a:rPr>
              <a:t>;</a:t>
            </a:r>
          </a:p>
          <a:p>
            <a:pPr algn="l">
              <a:spcBef>
                <a:spcPts val="0"/>
              </a:spcBef>
            </a:pP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a:t>
            </a:r>
          </a:p>
        </p:txBody>
      </p:sp>
      <p:grpSp>
        <p:nvGrpSpPr>
          <p:cNvPr id="12" name="组合 11"/>
          <p:cNvGrpSpPr/>
          <p:nvPr/>
        </p:nvGrpSpPr>
        <p:grpSpPr>
          <a:xfrm>
            <a:off x="1142976" y="2500306"/>
            <a:ext cx="6286544" cy="3500462"/>
            <a:chOff x="1142976" y="2500306"/>
            <a:chExt cx="6286544" cy="3500462"/>
          </a:xfrm>
        </p:grpSpPr>
        <p:sp>
          <p:nvSpPr>
            <p:cNvPr id="4" name="矩形 3"/>
            <p:cNvSpPr/>
            <p:nvPr/>
          </p:nvSpPr>
          <p:spPr>
            <a:xfrm>
              <a:off x="1142976" y="2500306"/>
              <a:ext cx="6286544" cy="785818"/>
            </a:xfrm>
            <a:prstGeom prst="rect">
              <a:avLst/>
            </a:prstGeom>
            <a:solidFill>
              <a:schemeClr val="accent1">
                <a:alpha val="0"/>
              </a:schemeClr>
            </a:solid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a:stCxn id="4" idx="2"/>
            </p:cNvCxnSpPr>
            <p:nvPr/>
          </p:nvCxnSpPr>
          <p:spPr>
            <a:xfrm rot="5400000">
              <a:off x="3107521" y="4464851"/>
              <a:ext cx="2357454"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86116" y="5600658"/>
              <a:ext cx="2714644" cy="400110"/>
            </a:xfrm>
            <a:prstGeom prst="rect">
              <a:avLst/>
            </a:prstGeom>
            <a:noFill/>
          </p:spPr>
          <p:txBody>
            <a:bodyPr wrap="square" rtlCol="0">
              <a:spAutoFit/>
            </a:bodyPr>
            <a:lstStyle/>
            <a:p>
              <a:pPr algn="l"/>
              <a:r>
                <a:rPr lang="zh-CN" altLang="en-US" sz="2000" dirty="0" smtClean="0">
                  <a:ea typeface="楷体" pitchFamily="49" charset="-122"/>
                  <a:cs typeface="Times New Roman" pitchFamily="18" charset="0"/>
                </a:rPr>
                <a:t>查找插入的位置</a:t>
              </a:r>
              <a:r>
                <a:rPr lang="en-US" altLang="zh-CN" sz="2000" dirty="0" smtClean="0">
                  <a:ea typeface="楷体" pitchFamily="49" charset="-122"/>
                  <a:cs typeface="Times New Roman" pitchFamily="18" charset="0"/>
                </a:rPr>
                <a:t>*pre</a:t>
              </a:r>
              <a:endParaRPr lang="zh-CN" altLang="en-US" sz="2000" dirty="0">
                <a:ea typeface="楷体" pitchFamily="49" charset="-122"/>
                <a:cs typeface="Times New Roman" pitchFamily="18" charset="0"/>
              </a:endParaRPr>
            </a:p>
          </p:txBody>
        </p:sp>
      </p:grpSp>
      <p:grpSp>
        <p:nvGrpSpPr>
          <p:cNvPr id="13" name="组合 12"/>
          <p:cNvGrpSpPr/>
          <p:nvPr/>
        </p:nvGrpSpPr>
        <p:grpSpPr>
          <a:xfrm>
            <a:off x="571472" y="3429000"/>
            <a:ext cx="6858048" cy="2829002"/>
            <a:chOff x="571472" y="3429000"/>
            <a:chExt cx="6858048" cy="2829002"/>
          </a:xfrm>
        </p:grpSpPr>
        <p:sp>
          <p:nvSpPr>
            <p:cNvPr id="8" name="矩形 7"/>
            <p:cNvSpPr/>
            <p:nvPr/>
          </p:nvSpPr>
          <p:spPr>
            <a:xfrm>
              <a:off x="1142976" y="3429000"/>
              <a:ext cx="6286544" cy="1428760"/>
            </a:xfrm>
            <a:prstGeom prst="rect">
              <a:avLst/>
            </a:prstGeom>
            <a:solidFill>
              <a:schemeClr val="accent1">
                <a:alpha val="0"/>
              </a:schemeClr>
            </a:solid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p:nvPr/>
          </p:nvCxnSpPr>
          <p:spPr>
            <a:xfrm rot="5400000">
              <a:off x="1250133" y="5393545"/>
              <a:ext cx="10715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1472" y="5857892"/>
              <a:ext cx="2428892" cy="400110"/>
            </a:xfrm>
            <a:prstGeom prst="rect">
              <a:avLst/>
            </a:prstGeom>
            <a:noFill/>
          </p:spPr>
          <p:txBody>
            <a:bodyPr wrap="square" rtlCol="0">
              <a:spAutoFit/>
            </a:bodyPr>
            <a:lstStyle/>
            <a:p>
              <a:pPr algn="l"/>
              <a:r>
                <a:rPr lang="zh-CN" altLang="en-US" sz="2000" dirty="0" smtClean="0">
                  <a:ea typeface="楷体" pitchFamily="49" charset="-122"/>
                  <a:cs typeface="Times New Roman" pitchFamily="18" charset="0"/>
                </a:rPr>
                <a:t>在</a:t>
              </a:r>
              <a:r>
                <a:rPr lang="en-US" altLang="zh-CN" sz="2000" dirty="0" smtClean="0">
                  <a:ea typeface="楷体" pitchFamily="49" charset="-122"/>
                  <a:cs typeface="Times New Roman" pitchFamily="18" charset="0"/>
                </a:rPr>
                <a:t>*pre</a:t>
              </a:r>
              <a:r>
                <a:rPr lang="zh-CN" altLang="en-US" sz="2000" dirty="0" smtClean="0">
                  <a:ea typeface="楷体" pitchFamily="49" charset="-122"/>
                  <a:cs typeface="Times New Roman" pitchFamily="18" charset="0"/>
                </a:rPr>
                <a:t>之后插入</a:t>
              </a:r>
              <a:r>
                <a:rPr lang="en-US" altLang="zh-CN" sz="2000" dirty="0" smtClean="0">
                  <a:ea typeface="楷体" pitchFamily="49" charset="-122"/>
                  <a:cs typeface="Times New Roman" pitchFamily="18" charset="0"/>
                </a:rPr>
                <a:t>*p</a:t>
              </a:r>
              <a:endParaRPr lang="zh-CN" altLang="en-US" sz="2000" dirty="0">
                <a:ea typeface="楷体" pitchFamily="49" charset="-122"/>
                <a:cs typeface="Times New Roman" pitchFamily="18" charset="0"/>
              </a:endParaRPr>
            </a:p>
          </p:txBody>
        </p:sp>
      </p:grpSp>
      <p:sp>
        <p:nvSpPr>
          <p:cNvPr id="15" name="灯片编号占位符 14"/>
          <p:cNvSpPr>
            <a:spLocks noGrp="1"/>
          </p:cNvSpPr>
          <p:nvPr>
            <p:ph type="sldNum" sz="quarter" idx="12"/>
          </p:nvPr>
        </p:nvSpPr>
        <p:spPr/>
        <p:txBody>
          <a:bodyPr/>
          <a:lstStyle/>
          <a:p>
            <a:fld id="{C142C3D9-3633-454A-831D-43F2B383B8EF}" type="slidenum">
              <a:rPr lang="en-US" altLang="zh-CN" smtClean="0"/>
              <a:pPr/>
              <a:t>146</a:t>
            </a:fld>
            <a:endParaRPr lang="en-US" altLang="zh-CN" dirty="0"/>
          </a:p>
        </p:txBody>
      </p:sp>
    </p:spTree>
    <p:extLst>
      <p:ext uri="{BB962C8B-B14F-4D97-AF65-F5344CB8AC3E}">
        <p14:creationId xmlns:p14="http://schemas.microsoft.com/office/powerpoint/2010/main" val="154010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4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443">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944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944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944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443">
                                            <p:txEl>
                                              <p:pRg st="9" end="9"/>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96" name="Text Box 32"/>
          <p:cNvSpPr txBox="1">
            <a:spLocks noChangeArrowheads="1"/>
          </p:cNvSpPr>
          <p:nvPr/>
        </p:nvSpPr>
        <p:spPr bwMode="auto">
          <a:xfrm>
            <a:off x="323850" y="404813"/>
            <a:ext cx="3676646" cy="5147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tIns="72000" bIns="72000">
            <a:spAutoFit/>
          </a:bodyPr>
          <a:lstStyle/>
          <a:p>
            <a:pPr algn="l">
              <a:spcBef>
                <a:spcPct val="50000"/>
              </a:spcBef>
            </a:pPr>
            <a:r>
              <a:rPr lang="zh-CN" altLang="en-US" dirty="0">
                <a:solidFill>
                  <a:schemeClr val="bg1"/>
                </a:solidFill>
                <a:latin typeface="黑体" pitchFamily="49" charset="-122"/>
                <a:ea typeface="黑体" pitchFamily="49" charset="-122"/>
              </a:rPr>
              <a:t>　</a:t>
            </a:r>
            <a:r>
              <a:rPr lang="en-US" altLang="zh-CN" dirty="0" smtClean="0">
                <a:solidFill>
                  <a:schemeClr val="bg1"/>
                </a:solidFill>
                <a:latin typeface="Times New Roman" pitchFamily="18" charset="0"/>
                <a:ea typeface="黑体" pitchFamily="49" charset="-122"/>
                <a:cs typeface="Times New Roman" pitchFamily="18" charset="0"/>
              </a:rPr>
              <a:t>2</a:t>
            </a:r>
            <a:r>
              <a:rPr lang="zh-CN" altLang="en-US" dirty="0" smtClean="0">
                <a:solidFill>
                  <a:schemeClr val="bg1"/>
                </a:solidFill>
                <a:latin typeface="Times New Roman" pitchFamily="18" charset="0"/>
                <a:ea typeface="黑体" pitchFamily="49" charset="-122"/>
                <a:cs typeface="Times New Roman" pitchFamily="18" charset="0"/>
              </a:rPr>
              <a:t>、有序</a:t>
            </a:r>
            <a:r>
              <a:rPr lang="zh-CN" altLang="en-US" dirty="0">
                <a:solidFill>
                  <a:schemeClr val="bg1"/>
                </a:solidFill>
                <a:latin typeface="Times New Roman" pitchFamily="18" charset="0"/>
                <a:ea typeface="黑体" pitchFamily="49" charset="-122"/>
                <a:cs typeface="Times New Roman" pitchFamily="18" charset="0"/>
              </a:rPr>
              <a:t>表的归并算法</a:t>
            </a:r>
            <a:r>
              <a:rPr lang="zh-CN" altLang="en-US" dirty="0">
                <a:solidFill>
                  <a:srgbClr val="FF3300"/>
                </a:solidFill>
                <a:latin typeface="黑体" pitchFamily="49" charset="-122"/>
                <a:ea typeface="黑体" pitchFamily="49" charset="-122"/>
              </a:rPr>
              <a:t> </a:t>
            </a:r>
          </a:p>
        </p:txBody>
      </p:sp>
      <p:sp>
        <p:nvSpPr>
          <p:cNvPr id="190497" name="Text Box 33"/>
          <p:cNvSpPr txBox="1">
            <a:spLocks noChangeArrowheads="1"/>
          </p:cNvSpPr>
          <p:nvPr/>
        </p:nvSpPr>
        <p:spPr bwMode="auto">
          <a:xfrm>
            <a:off x="539750" y="1196975"/>
            <a:ext cx="8424863" cy="964367"/>
          </a:xfrm>
          <a:prstGeom prst="rect">
            <a:avLst/>
          </a:prstGeom>
          <a:noFill/>
          <a:ln w="9525">
            <a:noFill/>
            <a:miter lim="800000"/>
            <a:headEnd/>
            <a:tailEnd/>
          </a:ln>
          <a:effectLst/>
        </p:spPr>
        <p:txBody>
          <a:bodyPr>
            <a:spAutoFit/>
          </a:bodyPr>
          <a:lstStyle/>
          <a:p>
            <a:pPr algn="l">
              <a:lnSpc>
                <a:spcPts val="3400"/>
              </a:lnSpc>
              <a:spcBef>
                <a:spcPct val="50000"/>
              </a:spcBef>
            </a:pPr>
            <a:r>
              <a:rPr lang="en-US" altLang="zh-CN" sz="2800" dirty="0">
                <a:ea typeface="楷体" pitchFamily="49" charset="-122"/>
                <a:cs typeface="Times New Roman" pitchFamily="18" charset="0"/>
              </a:rPr>
              <a:t>      </a:t>
            </a:r>
            <a:r>
              <a:rPr lang="en-US" altLang="zh-CN" sz="2800">
                <a:solidFill>
                  <a:srgbClr val="FF3300"/>
                </a:solidFill>
                <a:ea typeface="楷体" pitchFamily="49" charset="-122"/>
                <a:cs typeface="Times New Roman" pitchFamily="18" charset="0"/>
              </a:rPr>
              <a:t>【</a:t>
            </a:r>
            <a:r>
              <a:rPr lang="zh-CN" altLang="en-US" sz="2800">
                <a:solidFill>
                  <a:srgbClr val="FF3300"/>
                </a:solidFill>
                <a:ea typeface="楷体" pitchFamily="49" charset="-122"/>
                <a:cs typeface="Times New Roman" pitchFamily="18" charset="0"/>
              </a:rPr>
              <a:t>例</a:t>
            </a:r>
            <a:r>
              <a:rPr lang="en-US" altLang="zh-CN" sz="2800" smtClean="0">
                <a:solidFill>
                  <a:srgbClr val="FF3300"/>
                </a:solidFill>
                <a:ea typeface="楷体" pitchFamily="49" charset="-122"/>
                <a:cs typeface="Times New Roman" pitchFamily="18" charset="0"/>
              </a:rPr>
              <a:t>2-14】</a:t>
            </a:r>
            <a:r>
              <a:rPr lang="en-US" altLang="zh-CN" sz="2800" smtClean="0">
                <a:ea typeface="楷体" pitchFamily="49" charset="-122"/>
                <a:cs typeface="Times New Roman" pitchFamily="18" charset="0"/>
              </a:rPr>
              <a:t> </a:t>
            </a:r>
            <a:r>
              <a:rPr lang="en-US" altLang="zh-CN" smtClean="0">
                <a:ea typeface="楷体" pitchFamily="49" charset="-122"/>
                <a:cs typeface="Times New Roman" pitchFamily="18" charset="0"/>
              </a:rPr>
              <a:t> </a:t>
            </a:r>
            <a:r>
              <a:rPr lang="zh-CN" altLang="en-US" dirty="0">
                <a:ea typeface="楷体" pitchFamily="49" charset="-122"/>
                <a:cs typeface="Times New Roman" pitchFamily="18" charset="0"/>
              </a:rPr>
              <a:t>假设有两个有序表</a:t>
            </a:r>
            <a:r>
              <a:rPr lang="en-US" altLang="zh-CN" dirty="0">
                <a:ea typeface="楷体" pitchFamily="49" charset="-122"/>
                <a:cs typeface="Times New Roman" pitchFamily="18" charset="0"/>
              </a:rPr>
              <a:t>LA</a:t>
            </a:r>
            <a:r>
              <a:rPr lang="zh-CN" altLang="en-US" dirty="0">
                <a:ea typeface="楷体" pitchFamily="49" charset="-122"/>
                <a:cs typeface="Times New Roman" pitchFamily="18" charset="0"/>
              </a:rPr>
              <a:t>和</a:t>
            </a:r>
            <a:r>
              <a:rPr lang="en-US" altLang="zh-CN" dirty="0">
                <a:ea typeface="楷体" pitchFamily="49" charset="-122"/>
                <a:cs typeface="Times New Roman" pitchFamily="18" charset="0"/>
              </a:rPr>
              <a:t>LB</a:t>
            </a:r>
            <a:r>
              <a:rPr lang="zh-CN" altLang="en-US" dirty="0">
                <a:ea typeface="楷体" pitchFamily="49" charset="-122"/>
                <a:cs typeface="Times New Roman" pitchFamily="18" charset="0"/>
              </a:rPr>
              <a:t>。设计一</a:t>
            </a:r>
            <a:r>
              <a:rPr lang="zh-CN" altLang="en-US">
                <a:ea typeface="楷体" pitchFamily="49" charset="-122"/>
                <a:cs typeface="Times New Roman" pitchFamily="18" charset="0"/>
              </a:rPr>
              <a:t>个</a:t>
            </a:r>
            <a:r>
              <a:rPr lang="zh-CN" altLang="en-US" smtClean="0">
                <a:ea typeface="楷体" pitchFamily="49" charset="-122"/>
                <a:cs typeface="Times New Roman" pitchFamily="18" charset="0"/>
              </a:rPr>
              <a:t>算法，将</a:t>
            </a:r>
            <a:r>
              <a:rPr lang="zh-CN" altLang="en-US" dirty="0">
                <a:ea typeface="楷体" pitchFamily="49" charset="-122"/>
                <a:cs typeface="Times New Roman" pitchFamily="18" charset="0"/>
              </a:rPr>
              <a:t>它们合并成一个有序表</a:t>
            </a:r>
            <a:r>
              <a:rPr lang="en-US" altLang="zh-CN" dirty="0">
                <a:ea typeface="楷体" pitchFamily="49" charset="-122"/>
                <a:cs typeface="Times New Roman" pitchFamily="18" charset="0"/>
              </a:rPr>
              <a:t>LC</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
        <p:nvSpPr>
          <p:cNvPr id="190499" name="Rectangle 35"/>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0500" name="Text Box 36"/>
          <p:cNvSpPr txBox="1">
            <a:spLocks noChangeArrowheads="1"/>
          </p:cNvSpPr>
          <p:nvPr/>
        </p:nvSpPr>
        <p:spPr bwMode="auto">
          <a:xfrm>
            <a:off x="2878108" y="4032257"/>
            <a:ext cx="2665412" cy="396875"/>
          </a:xfrm>
          <a:prstGeom prst="rect">
            <a:avLst/>
          </a:prstGeom>
          <a:noFill/>
          <a:ln w="9525">
            <a:noFill/>
            <a:miter lim="800000"/>
            <a:headEnd/>
            <a:tailEnd/>
          </a:ln>
          <a:effectLst/>
        </p:spPr>
        <p:txBody>
          <a:bodyPr>
            <a:spAutoFit/>
          </a:bodyPr>
          <a:lstStyle/>
          <a:p>
            <a:pPr>
              <a:spcBef>
                <a:spcPct val="50000"/>
              </a:spcBef>
            </a:pPr>
            <a:r>
              <a:rPr lang="zh-CN" altLang="en-US" sz="2000" dirty="0">
                <a:latin typeface="楷体" pitchFamily="49" charset="-122"/>
                <a:ea typeface="楷体" pitchFamily="49" charset="-122"/>
              </a:rPr>
              <a:t>二路归并示意图 </a:t>
            </a:r>
          </a:p>
        </p:txBody>
      </p:sp>
      <p:sp>
        <p:nvSpPr>
          <p:cNvPr id="190502" name="Rectangle 38"/>
          <p:cNvSpPr>
            <a:spLocks noChangeArrowheads="1"/>
          </p:cNvSpPr>
          <p:nvPr/>
        </p:nvSpPr>
        <p:spPr bwMode="auto">
          <a:xfrm>
            <a:off x="3154344" y="2595566"/>
            <a:ext cx="2160587" cy="108108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zh-CN" altLang="en-US" dirty="0">
                <a:solidFill>
                  <a:srgbClr val="0000FF"/>
                </a:solidFill>
                <a:latin typeface="楷体" pitchFamily="49" charset="-122"/>
                <a:ea typeface="楷体" pitchFamily="49" charset="-122"/>
              </a:rPr>
              <a:t>二路归并</a:t>
            </a:r>
          </a:p>
        </p:txBody>
      </p:sp>
      <p:sp>
        <p:nvSpPr>
          <p:cNvPr id="190503" name="Line 39"/>
          <p:cNvSpPr>
            <a:spLocks noChangeShapeType="1"/>
          </p:cNvSpPr>
          <p:nvPr/>
        </p:nvSpPr>
        <p:spPr bwMode="auto">
          <a:xfrm>
            <a:off x="2506644" y="2884491"/>
            <a:ext cx="647700" cy="0"/>
          </a:xfrm>
          <a:prstGeom prst="line">
            <a:avLst/>
          </a:prstGeom>
          <a:noFill/>
          <a:ln w="38100">
            <a:solidFill>
              <a:srgbClr val="FF00FF"/>
            </a:solidFill>
            <a:miter lim="800000"/>
            <a:headEnd/>
            <a:tailEnd type="triangle" w="med" len="med"/>
          </a:ln>
          <a:effectLst/>
        </p:spPr>
        <p:txBody>
          <a:bodyPr wrap="none"/>
          <a:lstStyle/>
          <a:p>
            <a:endParaRPr lang="zh-CN" altLang="en-US"/>
          </a:p>
        </p:txBody>
      </p:sp>
      <p:sp>
        <p:nvSpPr>
          <p:cNvPr id="190504" name="Text Box 40"/>
          <p:cNvSpPr txBox="1">
            <a:spLocks noChangeArrowheads="1"/>
          </p:cNvSpPr>
          <p:nvPr/>
        </p:nvSpPr>
        <p:spPr bwMode="auto">
          <a:xfrm>
            <a:off x="1857356" y="2643191"/>
            <a:ext cx="936625" cy="457200"/>
          </a:xfrm>
          <a:prstGeom prst="rect">
            <a:avLst/>
          </a:prstGeom>
          <a:noFill/>
          <a:ln w="9525">
            <a:noFill/>
            <a:miter lim="800000"/>
            <a:headEnd/>
            <a:tailEnd/>
          </a:ln>
          <a:effectLst/>
        </p:spPr>
        <p:txBody>
          <a:bodyPr>
            <a:spAutoFit/>
          </a:bodyPr>
          <a:lstStyle/>
          <a:p>
            <a:pPr algn="l">
              <a:spcBef>
                <a:spcPct val="50000"/>
              </a:spcBef>
            </a:pPr>
            <a:r>
              <a:rPr lang="en-US" altLang="zh-CN"/>
              <a:t>LA</a:t>
            </a:r>
          </a:p>
        </p:txBody>
      </p:sp>
      <p:sp>
        <p:nvSpPr>
          <p:cNvPr id="190505" name="Line 41"/>
          <p:cNvSpPr>
            <a:spLocks noChangeShapeType="1"/>
          </p:cNvSpPr>
          <p:nvPr/>
        </p:nvSpPr>
        <p:spPr bwMode="auto">
          <a:xfrm>
            <a:off x="2506644" y="3316291"/>
            <a:ext cx="647700" cy="0"/>
          </a:xfrm>
          <a:prstGeom prst="line">
            <a:avLst/>
          </a:prstGeom>
          <a:noFill/>
          <a:ln w="38100">
            <a:solidFill>
              <a:srgbClr val="FF00FF"/>
            </a:solidFill>
            <a:miter lim="800000"/>
            <a:headEnd/>
            <a:tailEnd type="triangle" w="med" len="med"/>
          </a:ln>
          <a:effectLst/>
        </p:spPr>
        <p:txBody>
          <a:bodyPr wrap="none"/>
          <a:lstStyle/>
          <a:p>
            <a:endParaRPr lang="zh-CN" altLang="en-US"/>
          </a:p>
        </p:txBody>
      </p:sp>
      <p:sp>
        <p:nvSpPr>
          <p:cNvPr id="190506" name="Text Box 42"/>
          <p:cNvSpPr txBox="1">
            <a:spLocks noChangeArrowheads="1"/>
          </p:cNvSpPr>
          <p:nvPr/>
        </p:nvSpPr>
        <p:spPr bwMode="auto">
          <a:xfrm>
            <a:off x="1857356" y="3074991"/>
            <a:ext cx="936625" cy="457200"/>
          </a:xfrm>
          <a:prstGeom prst="rect">
            <a:avLst/>
          </a:prstGeom>
          <a:noFill/>
          <a:ln w="9525">
            <a:noFill/>
            <a:miter lim="800000"/>
            <a:headEnd/>
            <a:tailEnd/>
          </a:ln>
          <a:effectLst/>
        </p:spPr>
        <p:txBody>
          <a:bodyPr>
            <a:spAutoFit/>
          </a:bodyPr>
          <a:lstStyle/>
          <a:p>
            <a:pPr algn="l">
              <a:spcBef>
                <a:spcPct val="50000"/>
              </a:spcBef>
            </a:pPr>
            <a:r>
              <a:rPr lang="en-US" altLang="zh-CN"/>
              <a:t>LB</a:t>
            </a:r>
          </a:p>
        </p:txBody>
      </p:sp>
      <p:sp>
        <p:nvSpPr>
          <p:cNvPr id="190507" name="Line 43"/>
          <p:cNvSpPr>
            <a:spLocks noChangeShapeType="1"/>
          </p:cNvSpPr>
          <p:nvPr/>
        </p:nvSpPr>
        <p:spPr bwMode="auto">
          <a:xfrm>
            <a:off x="5314931" y="3100391"/>
            <a:ext cx="647700" cy="0"/>
          </a:xfrm>
          <a:prstGeom prst="line">
            <a:avLst/>
          </a:prstGeom>
          <a:noFill/>
          <a:ln w="38100">
            <a:solidFill>
              <a:srgbClr val="FF00FF"/>
            </a:solidFill>
            <a:miter lim="800000"/>
            <a:headEnd/>
            <a:tailEnd type="triangle" w="med" len="med"/>
          </a:ln>
          <a:effectLst/>
        </p:spPr>
        <p:txBody>
          <a:bodyPr wrap="none"/>
          <a:lstStyle/>
          <a:p>
            <a:endParaRPr lang="zh-CN" altLang="en-US"/>
          </a:p>
        </p:txBody>
      </p:sp>
      <p:sp>
        <p:nvSpPr>
          <p:cNvPr id="190508" name="Text Box 44"/>
          <p:cNvSpPr txBox="1">
            <a:spLocks noChangeArrowheads="1"/>
          </p:cNvSpPr>
          <p:nvPr/>
        </p:nvSpPr>
        <p:spPr bwMode="auto">
          <a:xfrm>
            <a:off x="6034069" y="2859091"/>
            <a:ext cx="936625" cy="457200"/>
          </a:xfrm>
          <a:prstGeom prst="rect">
            <a:avLst/>
          </a:prstGeom>
          <a:noFill/>
          <a:ln w="9525">
            <a:noFill/>
            <a:miter lim="800000"/>
            <a:headEnd/>
            <a:tailEnd/>
          </a:ln>
          <a:effectLst/>
        </p:spPr>
        <p:txBody>
          <a:bodyPr>
            <a:spAutoFit/>
          </a:bodyPr>
          <a:lstStyle/>
          <a:p>
            <a:pPr algn="l">
              <a:spcBef>
                <a:spcPct val="50000"/>
              </a:spcBef>
            </a:pPr>
            <a:r>
              <a:rPr lang="en-US" altLang="zh-CN"/>
              <a:t>LC</a:t>
            </a:r>
          </a:p>
        </p:txBody>
      </p:sp>
      <p:sp>
        <p:nvSpPr>
          <p:cNvPr id="14" name="灯片编号占位符 13"/>
          <p:cNvSpPr>
            <a:spLocks noGrp="1"/>
          </p:cNvSpPr>
          <p:nvPr>
            <p:ph type="sldNum" sz="quarter" idx="12"/>
          </p:nvPr>
        </p:nvSpPr>
        <p:spPr/>
        <p:txBody>
          <a:bodyPr/>
          <a:lstStyle/>
          <a:p>
            <a:fld id="{C142C3D9-3633-454A-831D-43F2B383B8EF}" type="slidenum">
              <a:rPr lang="en-US" altLang="zh-CN" smtClean="0"/>
              <a:pPr/>
              <a:t>147</a:t>
            </a:fld>
            <a:endParaRPr lang="en-US" altLang="zh-CN" dirty="0"/>
          </a:p>
        </p:txBody>
      </p:sp>
    </p:spTree>
    <p:extLst>
      <p:ext uri="{BB962C8B-B14F-4D97-AF65-F5344CB8AC3E}">
        <p14:creationId xmlns:p14="http://schemas.microsoft.com/office/powerpoint/2010/main" val="100965641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ChangeArrowheads="1"/>
          </p:cNvSpPr>
          <p:nvPr/>
        </p:nvSpPr>
        <p:spPr bwMode="auto">
          <a:xfrm>
            <a:off x="0" y="241617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4325" name="Text Box 5"/>
          <p:cNvSpPr txBox="1">
            <a:spLocks noChangeArrowheads="1"/>
          </p:cNvSpPr>
          <p:nvPr/>
        </p:nvSpPr>
        <p:spPr bwMode="auto">
          <a:xfrm>
            <a:off x="323850" y="1100138"/>
            <a:ext cx="8135938" cy="794064"/>
          </a:xfrm>
          <a:prstGeom prst="rect">
            <a:avLst/>
          </a:prstGeom>
          <a:noFill/>
          <a:ln w="9525">
            <a:noFill/>
            <a:miter lim="800000"/>
            <a:headEnd/>
            <a:tailEnd/>
          </a:ln>
          <a:effectLst/>
        </p:spPr>
        <p:txBody>
          <a:bodyPr>
            <a:spAutoFit/>
          </a:bodyPr>
          <a:lstStyle/>
          <a:p>
            <a:pPr algn="l">
              <a:lnSpc>
                <a:spcPct val="70000"/>
              </a:lnSpc>
              <a:spcBef>
                <a:spcPct val="50000"/>
              </a:spcBef>
            </a:pPr>
            <a:r>
              <a:rPr lang="zh-CN" altLang="en-US" smtClean="0">
                <a:ea typeface="楷体" pitchFamily="49" charset="-122"/>
                <a:cs typeface="Times New Roman" pitchFamily="18" charset="0"/>
              </a:rPr>
              <a:t>例如，</a:t>
            </a:r>
            <a:r>
              <a:rPr lang="en-US" altLang="zh-CN" smtClean="0">
                <a:ea typeface="楷体" pitchFamily="49" charset="-122"/>
                <a:cs typeface="Times New Roman" pitchFamily="18" charset="0"/>
              </a:rPr>
              <a:t>LA</a:t>
            </a:r>
            <a:r>
              <a:rPr lang="en-US" altLang="zh-CN" dirty="0">
                <a:ea typeface="楷体" pitchFamily="49" charset="-122"/>
                <a:cs typeface="Times New Roman" pitchFamily="18" charset="0"/>
              </a:rPr>
              <a:t>=</a:t>
            </a:r>
            <a:r>
              <a:rPr lang="zh-CN" altLang="en-US">
                <a:ea typeface="楷体" pitchFamily="49" charset="-122"/>
                <a:cs typeface="Times New Roman" pitchFamily="18" charset="0"/>
              </a:rPr>
              <a:t>（</a:t>
            </a:r>
            <a:r>
              <a:rPr lang="en-US" altLang="zh-CN" smtClean="0">
                <a:ea typeface="楷体" pitchFamily="49" charset="-122"/>
                <a:cs typeface="Times New Roman" pitchFamily="18" charset="0"/>
              </a:rPr>
              <a:t>1</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3</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5</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LB</a:t>
            </a:r>
            <a:r>
              <a:rPr lang="zh-CN" altLang="en-US">
                <a:ea typeface="楷体" pitchFamily="49" charset="-122"/>
                <a:cs typeface="Times New Roman" pitchFamily="18" charset="0"/>
              </a:rPr>
              <a:t>＝（</a:t>
            </a:r>
            <a:r>
              <a:rPr lang="en-US" altLang="zh-CN" smtClean="0">
                <a:ea typeface="楷体" pitchFamily="49" charset="-122"/>
                <a:cs typeface="Times New Roman" pitchFamily="18" charset="0"/>
              </a:rPr>
              <a:t>2</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4</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6</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8</a:t>
            </a:r>
            <a:r>
              <a:rPr lang="zh-CN" altLang="en-US" smtClean="0">
                <a:ea typeface="楷体" pitchFamily="49" charset="-122"/>
                <a:cs typeface="Times New Roman" pitchFamily="18" charset="0"/>
              </a:rPr>
              <a:t>），</a:t>
            </a:r>
            <a:endParaRPr lang="zh-CN" altLang="en-US" dirty="0">
              <a:ea typeface="楷体" pitchFamily="49" charset="-122"/>
              <a:cs typeface="Times New Roman" pitchFamily="18" charset="0"/>
            </a:endParaRPr>
          </a:p>
          <a:p>
            <a:pPr algn="l">
              <a:lnSpc>
                <a:spcPct val="70000"/>
              </a:lnSpc>
              <a:spcBef>
                <a:spcPct val="50000"/>
              </a:spcBef>
            </a:pPr>
            <a:r>
              <a:rPr lang="zh-CN" altLang="en-US" dirty="0">
                <a:ea typeface="楷体" pitchFamily="49" charset="-122"/>
                <a:cs typeface="Times New Roman" pitchFamily="18" charset="0"/>
              </a:rPr>
              <a:t>其二路归并过程如下： </a:t>
            </a:r>
          </a:p>
        </p:txBody>
      </p:sp>
      <p:sp>
        <p:nvSpPr>
          <p:cNvPr id="184328" name="Text Box 8"/>
          <p:cNvSpPr txBox="1">
            <a:spLocks noChangeArrowheads="1"/>
          </p:cNvSpPr>
          <p:nvPr/>
        </p:nvSpPr>
        <p:spPr bwMode="auto">
          <a:xfrm>
            <a:off x="323999" y="2684463"/>
            <a:ext cx="2303462" cy="400110"/>
          </a:xfrm>
          <a:prstGeom prst="rect">
            <a:avLst/>
          </a:prstGeom>
          <a:noFill/>
          <a:ln w="9525">
            <a:noFill/>
            <a:miter lim="800000"/>
            <a:headEnd/>
            <a:tailEnd/>
          </a:ln>
          <a:effectLst/>
        </p:spPr>
        <p:txBody>
          <a:bodyPr>
            <a:spAutoFit/>
          </a:bodyPr>
          <a:lstStyle/>
          <a:p>
            <a:pPr algn="l">
              <a:spcBef>
                <a:spcPct val="50000"/>
              </a:spcBef>
            </a:pPr>
            <a:r>
              <a:rPr lang="en-US" altLang="zh-CN" dirty="0"/>
              <a:t>LA</a:t>
            </a:r>
            <a:r>
              <a:rPr lang="zh-CN" altLang="en-US" dirty="0"/>
              <a:t>：</a:t>
            </a:r>
            <a:r>
              <a:rPr lang="en-US" altLang="zh-CN" dirty="0">
                <a:solidFill>
                  <a:srgbClr val="FF00FF"/>
                </a:solidFill>
              </a:rPr>
              <a:t>1</a:t>
            </a:r>
            <a:r>
              <a:rPr lang="zh-CN" altLang="en-US" dirty="0">
                <a:solidFill>
                  <a:srgbClr val="FF00FF"/>
                </a:solidFill>
              </a:rPr>
              <a:t>　</a:t>
            </a:r>
            <a:r>
              <a:rPr lang="zh-CN" altLang="en-US" dirty="0" smtClean="0">
                <a:solidFill>
                  <a:srgbClr val="FF00FF"/>
                </a:solidFill>
              </a:rPr>
              <a:t> </a:t>
            </a:r>
            <a:r>
              <a:rPr lang="en-US" altLang="zh-CN" dirty="0" smtClean="0">
                <a:solidFill>
                  <a:srgbClr val="FF00FF"/>
                </a:solidFill>
              </a:rPr>
              <a:t>3</a:t>
            </a:r>
            <a:r>
              <a:rPr lang="zh-CN" altLang="en-US" dirty="0">
                <a:solidFill>
                  <a:srgbClr val="FF00FF"/>
                </a:solidFill>
              </a:rPr>
              <a:t>　</a:t>
            </a:r>
            <a:r>
              <a:rPr lang="zh-CN" altLang="en-US" dirty="0" smtClean="0">
                <a:solidFill>
                  <a:srgbClr val="FF00FF"/>
                </a:solidFill>
              </a:rPr>
              <a:t> </a:t>
            </a:r>
            <a:r>
              <a:rPr lang="en-US" altLang="zh-CN" dirty="0" smtClean="0">
                <a:solidFill>
                  <a:srgbClr val="FF00FF"/>
                </a:solidFill>
              </a:rPr>
              <a:t>5</a:t>
            </a:r>
            <a:endParaRPr lang="en-US" altLang="zh-CN" dirty="0">
              <a:solidFill>
                <a:srgbClr val="FF00FF"/>
              </a:solidFill>
            </a:endParaRPr>
          </a:p>
        </p:txBody>
      </p:sp>
      <p:sp>
        <p:nvSpPr>
          <p:cNvPr id="184329" name="Text Box 9"/>
          <p:cNvSpPr txBox="1">
            <a:spLocks noChangeArrowheads="1"/>
          </p:cNvSpPr>
          <p:nvPr/>
        </p:nvSpPr>
        <p:spPr bwMode="auto">
          <a:xfrm>
            <a:off x="323999" y="3405188"/>
            <a:ext cx="2663825" cy="400110"/>
          </a:xfrm>
          <a:prstGeom prst="rect">
            <a:avLst/>
          </a:prstGeom>
          <a:noFill/>
          <a:ln w="9525">
            <a:noFill/>
            <a:miter lim="800000"/>
            <a:headEnd/>
            <a:tailEnd/>
          </a:ln>
          <a:effectLst/>
        </p:spPr>
        <p:txBody>
          <a:bodyPr>
            <a:spAutoFit/>
          </a:bodyPr>
          <a:lstStyle/>
          <a:p>
            <a:pPr algn="l">
              <a:spcBef>
                <a:spcPct val="50000"/>
              </a:spcBef>
            </a:pPr>
            <a:r>
              <a:rPr lang="en-US" altLang="zh-CN" dirty="0"/>
              <a:t>LB</a:t>
            </a:r>
            <a:r>
              <a:rPr lang="zh-CN" altLang="en-US" dirty="0"/>
              <a:t>：</a:t>
            </a:r>
            <a:r>
              <a:rPr lang="en-US" altLang="zh-CN" dirty="0">
                <a:solidFill>
                  <a:srgbClr val="FF00FF"/>
                </a:solidFill>
              </a:rPr>
              <a:t>2</a:t>
            </a:r>
            <a:r>
              <a:rPr lang="zh-CN" altLang="en-US" dirty="0">
                <a:solidFill>
                  <a:srgbClr val="FF00FF"/>
                </a:solidFill>
              </a:rPr>
              <a:t>　</a:t>
            </a:r>
            <a:r>
              <a:rPr lang="zh-CN" altLang="en-US" dirty="0" smtClean="0">
                <a:solidFill>
                  <a:srgbClr val="FF00FF"/>
                </a:solidFill>
              </a:rPr>
              <a:t> </a:t>
            </a:r>
            <a:r>
              <a:rPr lang="en-US" altLang="zh-CN" dirty="0" smtClean="0">
                <a:solidFill>
                  <a:srgbClr val="FF00FF"/>
                </a:solidFill>
              </a:rPr>
              <a:t>4</a:t>
            </a:r>
            <a:r>
              <a:rPr lang="zh-CN" altLang="en-US" dirty="0">
                <a:solidFill>
                  <a:srgbClr val="FF00FF"/>
                </a:solidFill>
              </a:rPr>
              <a:t>　</a:t>
            </a:r>
            <a:r>
              <a:rPr lang="zh-CN" altLang="en-US" dirty="0" smtClean="0">
                <a:solidFill>
                  <a:srgbClr val="FF00FF"/>
                </a:solidFill>
              </a:rPr>
              <a:t> </a:t>
            </a:r>
            <a:r>
              <a:rPr lang="en-US" altLang="zh-CN" dirty="0" smtClean="0">
                <a:solidFill>
                  <a:srgbClr val="FF00FF"/>
                </a:solidFill>
              </a:rPr>
              <a:t>6</a:t>
            </a:r>
            <a:r>
              <a:rPr lang="zh-CN" altLang="en-US" dirty="0">
                <a:solidFill>
                  <a:srgbClr val="FF00FF"/>
                </a:solidFill>
              </a:rPr>
              <a:t>　</a:t>
            </a:r>
            <a:r>
              <a:rPr lang="zh-CN" altLang="en-US" dirty="0" smtClean="0">
                <a:solidFill>
                  <a:srgbClr val="FF00FF"/>
                </a:solidFill>
              </a:rPr>
              <a:t> </a:t>
            </a:r>
            <a:r>
              <a:rPr lang="en-US" altLang="zh-CN" dirty="0" smtClean="0">
                <a:solidFill>
                  <a:srgbClr val="FF00FF"/>
                </a:solidFill>
              </a:rPr>
              <a:t>8</a:t>
            </a:r>
            <a:endParaRPr lang="en-US" altLang="zh-CN" dirty="0">
              <a:solidFill>
                <a:srgbClr val="FF00FF"/>
              </a:solidFill>
            </a:endParaRPr>
          </a:p>
        </p:txBody>
      </p:sp>
      <p:grpSp>
        <p:nvGrpSpPr>
          <p:cNvPr id="184347" name="Group 27"/>
          <p:cNvGrpSpPr>
            <a:grpSpLocks/>
          </p:cNvGrpSpPr>
          <p:nvPr/>
        </p:nvGrpSpPr>
        <p:grpSpPr bwMode="auto">
          <a:xfrm>
            <a:off x="865188" y="1938338"/>
            <a:ext cx="647700" cy="796925"/>
            <a:chOff x="545" y="1055"/>
            <a:chExt cx="408" cy="502"/>
          </a:xfrm>
        </p:grpSpPr>
        <p:sp>
          <p:nvSpPr>
            <p:cNvPr id="184330" name="Line 10"/>
            <p:cNvSpPr>
              <a:spLocks noChangeShapeType="1"/>
            </p:cNvSpPr>
            <p:nvPr/>
          </p:nvSpPr>
          <p:spPr bwMode="auto">
            <a:xfrm>
              <a:off x="681" y="1285"/>
              <a:ext cx="0" cy="272"/>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184332" name="Text Box 12"/>
            <p:cNvSpPr txBox="1">
              <a:spLocks noChangeArrowheads="1"/>
            </p:cNvSpPr>
            <p:nvPr/>
          </p:nvSpPr>
          <p:spPr bwMode="auto">
            <a:xfrm>
              <a:off x="545" y="1055"/>
              <a:ext cx="408" cy="288"/>
            </a:xfrm>
            <a:prstGeom prst="rect">
              <a:avLst/>
            </a:prstGeom>
            <a:noFill/>
            <a:ln w="9525">
              <a:noFill/>
              <a:miter lim="800000"/>
              <a:headEnd/>
              <a:tailEnd/>
            </a:ln>
            <a:effectLst/>
          </p:spPr>
          <p:txBody>
            <a:bodyPr>
              <a:spAutoFit/>
            </a:bodyPr>
            <a:lstStyle/>
            <a:p>
              <a:pPr algn="l">
                <a:spcBef>
                  <a:spcPct val="50000"/>
                </a:spcBef>
              </a:pPr>
              <a:r>
                <a:rPr lang="en-US" altLang="zh-CN" i="1"/>
                <a:t>i</a:t>
              </a:r>
            </a:p>
          </p:txBody>
        </p:sp>
      </p:grpSp>
      <p:grpSp>
        <p:nvGrpSpPr>
          <p:cNvPr id="184348" name="Group 28"/>
          <p:cNvGrpSpPr>
            <a:grpSpLocks/>
          </p:cNvGrpSpPr>
          <p:nvPr/>
        </p:nvGrpSpPr>
        <p:grpSpPr bwMode="auto">
          <a:xfrm>
            <a:off x="900113" y="3802063"/>
            <a:ext cx="647700" cy="1042987"/>
            <a:chOff x="567" y="2229"/>
            <a:chExt cx="408" cy="657"/>
          </a:xfrm>
        </p:grpSpPr>
        <p:sp>
          <p:nvSpPr>
            <p:cNvPr id="184331" name="Line 11"/>
            <p:cNvSpPr>
              <a:spLocks noChangeShapeType="1"/>
            </p:cNvSpPr>
            <p:nvPr/>
          </p:nvSpPr>
          <p:spPr bwMode="auto">
            <a:xfrm flipV="1">
              <a:off x="673" y="2229"/>
              <a:ext cx="0" cy="318"/>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184333" name="Text Box 13"/>
            <p:cNvSpPr txBox="1">
              <a:spLocks noChangeArrowheads="1"/>
            </p:cNvSpPr>
            <p:nvPr/>
          </p:nvSpPr>
          <p:spPr bwMode="auto">
            <a:xfrm>
              <a:off x="567" y="2598"/>
              <a:ext cx="408" cy="288"/>
            </a:xfrm>
            <a:prstGeom prst="rect">
              <a:avLst/>
            </a:prstGeom>
            <a:noFill/>
            <a:ln w="9525">
              <a:noFill/>
              <a:miter lim="800000"/>
              <a:headEnd/>
              <a:tailEnd/>
            </a:ln>
            <a:effectLst/>
          </p:spPr>
          <p:txBody>
            <a:bodyPr>
              <a:spAutoFit/>
            </a:bodyPr>
            <a:lstStyle/>
            <a:p>
              <a:pPr algn="l">
                <a:spcBef>
                  <a:spcPct val="50000"/>
                </a:spcBef>
              </a:pPr>
              <a:r>
                <a:rPr lang="en-US" altLang="zh-CN" i="1"/>
                <a:t>j</a:t>
              </a:r>
            </a:p>
          </p:txBody>
        </p:sp>
      </p:grpSp>
      <p:sp>
        <p:nvSpPr>
          <p:cNvPr id="184334" name="AutoShape 14"/>
          <p:cNvSpPr>
            <a:spLocks noChangeArrowheads="1"/>
          </p:cNvSpPr>
          <p:nvPr/>
        </p:nvSpPr>
        <p:spPr bwMode="auto">
          <a:xfrm>
            <a:off x="2916238" y="3260725"/>
            <a:ext cx="2232025" cy="360363"/>
          </a:xfrm>
          <a:prstGeom prst="rightArrow">
            <a:avLst>
              <a:gd name="adj1" fmla="val 50000"/>
              <a:gd name="adj2" fmla="val 154846"/>
            </a:avLst>
          </a:prstGeom>
          <a:solidFill>
            <a:srgbClr val="339933"/>
          </a:solidFill>
          <a:ln w="9525">
            <a:solidFill>
              <a:srgbClr val="339933"/>
            </a:solidFill>
            <a:miter lim="800000"/>
            <a:headEnd/>
            <a:tailEnd/>
          </a:ln>
          <a:effectLst/>
        </p:spPr>
        <p:txBody>
          <a:bodyPr wrap="none" anchor="ctr"/>
          <a:lstStyle/>
          <a:p>
            <a:endParaRPr lang="zh-CN" altLang="en-US"/>
          </a:p>
        </p:txBody>
      </p:sp>
      <p:sp>
        <p:nvSpPr>
          <p:cNvPr id="184335" name="Text Box 15"/>
          <p:cNvSpPr txBox="1">
            <a:spLocks noChangeArrowheads="1"/>
          </p:cNvSpPr>
          <p:nvPr/>
        </p:nvSpPr>
        <p:spPr bwMode="auto">
          <a:xfrm>
            <a:off x="2916039" y="2755900"/>
            <a:ext cx="2232025" cy="396875"/>
          </a:xfrm>
          <a:prstGeom prst="rect">
            <a:avLst/>
          </a:prstGeom>
          <a:noFill/>
          <a:ln w="9525">
            <a:noFill/>
            <a:miter lim="800000"/>
            <a:headEnd/>
            <a:tailEnd/>
          </a:ln>
          <a:effectLst/>
        </p:spPr>
        <p:txBody>
          <a:bodyPr>
            <a:spAutoFit/>
          </a:bodyPr>
          <a:lstStyle/>
          <a:p>
            <a:pPr algn="l">
              <a:spcBef>
                <a:spcPct val="50000"/>
              </a:spcBef>
            </a:pPr>
            <a:r>
              <a:rPr lang="zh-CN" altLang="en-US" sz="2000" dirty="0">
                <a:solidFill>
                  <a:srgbClr val="6600CC"/>
                </a:solidFill>
                <a:ea typeface="楷体" pitchFamily="49" charset="-122"/>
                <a:cs typeface="Times New Roman" pitchFamily="18" charset="0"/>
              </a:rPr>
              <a:t>较小者复制到</a:t>
            </a:r>
            <a:r>
              <a:rPr lang="en-US" altLang="zh-CN" sz="2000" dirty="0">
                <a:solidFill>
                  <a:srgbClr val="6600CC"/>
                </a:solidFill>
                <a:ea typeface="楷体" pitchFamily="49" charset="-122"/>
                <a:cs typeface="Times New Roman" pitchFamily="18" charset="0"/>
              </a:rPr>
              <a:t>LC</a:t>
            </a:r>
          </a:p>
        </p:txBody>
      </p:sp>
      <p:sp>
        <p:nvSpPr>
          <p:cNvPr id="184336" name="Text Box 16"/>
          <p:cNvSpPr txBox="1">
            <a:spLocks noChangeArrowheads="1"/>
          </p:cNvSpPr>
          <p:nvPr/>
        </p:nvSpPr>
        <p:spPr bwMode="auto">
          <a:xfrm>
            <a:off x="5364163" y="3187700"/>
            <a:ext cx="720725" cy="457200"/>
          </a:xfrm>
          <a:prstGeom prst="rect">
            <a:avLst/>
          </a:prstGeom>
          <a:noFill/>
          <a:ln w="9525">
            <a:noFill/>
            <a:miter lim="800000"/>
            <a:headEnd/>
            <a:tailEnd/>
          </a:ln>
          <a:effectLst/>
        </p:spPr>
        <p:txBody>
          <a:bodyPr>
            <a:spAutoFit/>
          </a:bodyPr>
          <a:lstStyle/>
          <a:p>
            <a:pPr algn="l">
              <a:spcBef>
                <a:spcPct val="50000"/>
              </a:spcBef>
            </a:pPr>
            <a:r>
              <a:rPr lang="en-US" altLang="zh-CN"/>
              <a:t>LC</a:t>
            </a:r>
            <a:r>
              <a:rPr lang="zh-CN" altLang="en-US"/>
              <a:t>：</a:t>
            </a:r>
          </a:p>
        </p:txBody>
      </p:sp>
      <p:sp>
        <p:nvSpPr>
          <p:cNvPr id="184338" name="Text Box 18"/>
          <p:cNvSpPr txBox="1">
            <a:spLocks noChangeArrowheads="1"/>
          </p:cNvSpPr>
          <p:nvPr/>
        </p:nvSpPr>
        <p:spPr bwMode="auto">
          <a:xfrm>
            <a:off x="323850" y="188913"/>
            <a:ext cx="4679950" cy="587441"/>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lIns="162000" tIns="108000" rIns="162000" bIns="108000">
            <a:spAutoFit/>
          </a:bodyPr>
          <a:lstStyle/>
          <a:p>
            <a:r>
              <a:rPr lang="zh-CN" altLang="en-US" dirty="0">
                <a:solidFill>
                  <a:schemeClr val="bg1"/>
                </a:solidFill>
                <a:latin typeface="楷体" pitchFamily="49" charset="-122"/>
                <a:ea typeface="楷体" pitchFamily="49" charset="-122"/>
              </a:rPr>
              <a:t>顺序表二路归并示例</a:t>
            </a:r>
            <a:r>
              <a:rPr lang="zh-CN" altLang="en-US" dirty="0" smtClean="0">
                <a:solidFill>
                  <a:schemeClr val="bg1"/>
                </a:solidFill>
                <a:latin typeface="楷体" pitchFamily="49" charset="-122"/>
                <a:ea typeface="楷体" pitchFamily="49" charset="-122"/>
              </a:rPr>
              <a:t>的演示</a:t>
            </a:r>
            <a:endParaRPr lang="zh-CN" altLang="en-US" dirty="0">
              <a:latin typeface="楷体" pitchFamily="49" charset="-122"/>
              <a:ea typeface="楷体" pitchFamily="49" charset="-122"/>
            </a:endParaRPr>
          </a:p>
        </p:txBody>
      </p:sp>
      <p:sp>
        <p:nvSpPr>
          <p:cNvPr id="184339" name="Text Box 19"/>
          <p:cNvSpPr txBox="1">
            <a:spLocks noChangeArrowheads="1"/>
          </p:cNvSpPr>
          <p:nvPr/>
        </p:nvSpPr>
        <p:spPr bwMode="auto">
          <a:xfrm>
            <a:off x="6180138" y="3230563"/>
            <a:ext cx="215900" cy="365125"/>
          </a:xfrm>
          <a:prstGeom prst="rect">
            <a:avLst/>
          </a:prstGeom>
          <a:noFill/>
          <a:ln w="9525">
            <a:noFill/>
            <a:miter lim="800000"/>
            <a:headEnd/>
            <a:tailEnd/>
          </a:ln>
          <a:effectLst/>
        </p:spPr>
        <p:txBody>
          <a:bodyPr lIns="0" tIns="0" rIns="0" bIns="0">
            <a:spAutoFit/>
          </a:bodyPr>
          <a:lstStyle/>
          <a:p>
            <a:pPr algn="l">
              <a:spcBef>
                <a:spcPct val="50000"/>
              </a:spcBef>
            </a:pPr>
            <a:r>
              <a:rPr lang="en-US" altLang="zh-CN">
                <a:solidFill>
                  <a:srgbClr val="FF00FF"/>
                </a:solidFill>
              </a:rPr>
              <a:t>1</a:t>
            </a:r>
          </a:p>
        </p:txBody>
      </p:sp>
      <p:sp>
        <p:nvSpPr>
          <p:cNvPr id="184340" name="Text Box 20"/>
          <p:cNvSpPr txBox="1">
            <a:spLocks noChangeArrowheads="1"/>
          </p:cNvSpPr>
          <p:nvPr/>
        </p:nvSpPr>
        <p:spPr bwMode="auto">
          <a:xfrm>
            <a:off x="6611938" y="3230563"/>
            <a:ext cx="215900" cy="365125"/>
          </a:xfrm>
          <a:prstGeom prst="rect">
            <a:avLst/>
          </a:prstGeom>
          <a:noFill/>
          <a:ln w="9525">
            <a:noFill/>
            <a:miter lim="800000"/>
            <a:headEnd/>
            <a:tailEnd/>
          </a:ln>
          <a:effectLst/>
        </p:spPr>
        <p:txBody>
          <a:bodyPr lIns="0" tIns="0" rIns="0" bIns="0">
            <a:spAutoFit/>
          </a:bodyPr>
          <a:lstStyle/>
          <a:p>
            <a:pPr algn="l">
              <a:spcBef>
                <a:spcPct val="50000"/>
              </a:spcBef>
            </a:pPr>
            <a:r>
              <a:rPr lang="en-US" altLang="zh-CN">
                <a:solidFill>
                  <a:srgbClr val="FF00FF"/>
                </a:solidFill>
              </a:rPr>
              <a:t>2</a:t>
            </a:r>
          </a:p>
        </p:txBody>
      </p:sp>
      <p:sp>
        <p:nvSpPr>
          <p:cNvPr id="184341" name="Text Box 21"/>
          <p:cNvSpPr txBox="1">
            <a:spLocks noChangeArrowheads="1"/>
          </p:cNvSpPr>
          <p:nvPr/>
        </p:nvSpPr>
        <p:spPr bwMode="auto">
          <a:xfrm>
            <a:off x="6970713" y="3230563"/>
            <a:ext cx="215900" cy="365125"/>
          </a:xfrm>
          <a:prstGeom prst="rect">
            <a:avLst/>
          </a:prstGeom>
          <a:noFill/>
          <a:ln w="9525">
            <a:noFill/>
            <a:miter lim="800000"/>
            <a:headEnd/>
            <a:tailEnd/>
          </a:ln>
          <a:effectLst/>
        </p:spPr>
        <p:txBody>
          <a:bodyPr lIns="0" tIns="0" rIns="0" bIns="0">
            <a:spAutoFit/>
          </a:bodyPr>
          <a:lstStyle/>
          <a:p>
            <a:pPr algn="l">
              <a:spcBef>
                <a:spcPct val="50000"/>
              </a:spcBef>
            </a:pPr>
            <a:r>
              <a:rPr lang="en-US" altLang="zh-CN">
                <a:solidFill>
                  <a:srgbClr val="FF00FF"/>
                </a:solidFill>
              </a:rPr>
              <a:t>3</a:t>
            </a:r>
          </a:p>
        </p:txBody>
      </p:sp>
      <p:sp>
        <p:nvSpPr>
          <p:cNvPr id="184342" name="Text Box 22"/>
          <p:cNvSpPr txBox="1">
            <a:spLocks noChangeArrowheads="1"/>
          </p:cNvSpPr>
          <p:nvPr/>
        </p:nvSpPr>
        <p:spPr bwMode="auto">
          <a:xfrm>
            <a:off x="7402513" y="3230563"/>
            <a:ext cx="215900" cy="365125"/>
          </a:xfrm>
          <a:prstGeom prst="rect">
            <a:avLst/>
          </a:prstGeom>
          <a:noFill/>
          <a:ln w="9525">
            <a:noFill/>
            <a:miter lim="800000"/>
            <a:headEnd/>
            <a:tailEnd/>
          </a:ln>
          <a:effectLst/>
        </p:spPr>
        <p:txBody>
          <a:bodyPr lIns="0" tIns="0" rIns="0" bIns="0">
            <a:spAutoFit/>
          </a:bodyPr>
          <a:lstStyle/>
          <a:p>
            <a:pPr algn="l">
              <a:spcBef>
                <a:spcPct val="50000"/>
              </a:spcBef>
            </a:pPr>
            <a:r>
              <a:rPr lang="en-US" altLang="zh-CN">
                <a:solidFill>
                  <a:srgbClr val="FF00FF"/>
                </a:solidFill>
              </a:rPr>
              <a:t>4</a:t>
            </a:r>
          </a:p>
        </p:txBody>
      </p:sp>
      <p:sp>
        <p:nvSpPr>
          <p:cNvPr id="184343" name="Text Box 23"/>
          <p:cNvSpPr txBox="1">
            <a:spLocks noChangeArrowheads="1"/>
          </p:cNvSpPr>
          <p:nvPr/>
        </p:nvSpPr>
        <p:spPr bwMode="auto">
          <a:xfrm>
            <a:off x="7762875" y="3230563"/>
            <a:ext cx="215900" cy="365125"/>
          </a:xfrm>
          <a:prstGeom prst="rect">
            <a:avLst/>
          </a:prstGeom>
          <a:noFill/>
          <a:ln w="9525">
            <a:noFill/>
            <a:miter lim="800000"/>
            <a:headEnd/>
            <a:tailEnd/>
          </a:ln>
          <a:effectLst/>
        </p:spPr>
        <p:txBody>
          <a:bodyPr lIns="0" tIns="0" rIns="0" bIns="0">
            <a:spAutoFit/>
          </a:bodyPr>
          <a:lstStyle/>
          <a:p>
            <a:pPr algn="l">
              <a:spcBef>
                <a:spcPct val="50000"/>
              </a:spcBef>
            </a:pPr>
            <a:r>
              <a:rPr lang="en-US" altLang="zh-CN">
                <a:solidFill>
                  <a:srgbClr val="FF00FF"/>
                </a:solidFill>
              </a:rPr>
              <a:t>5</a:t>
            </a:r>
          </a:p>
        </p:txBody>
      </p:sp>
      <p:sp>
        <p:nvSpPr>
          <p:cNvPr id="184344" name="Text Box 24"/>
          <p:cNvSpPr txBox="1">
            <a:spLocks noChangeArrowheads="1"/>
          </p:cNvSpPr>
          <p:nvPr/>
        </p:nvSpPr>
        <p:spPr bwMode="auto">
          <a:xfrm>
            <a:off x="8194675" y="3230563"/>
            <a:ext cx="215900" cy="365125"/>
          </a:xfrm>
          <a:prstGeom prst="rect">
            <a:avLst/>
          </a:prstGeom>
          <a:noFill/>
          <a:ln w="9525">
            <a:noFill/>
            <a:miter lim="800000"/>
            <a:headEnd/>
            <a:tailEnd/>
          </a:ln>
          <a:effectLst/>
        </p:spPr>
        <p:txBody>
          <a:bodyPr lIns="0" tIns="0" rIns="0" bIns="0">
            <a:spAutoFit/>
          </a:bodyPr>
          <a:lstStyle/>
          <a:p>
            <a:pPr algn="l">
              <a:spcBef>
                <a:spcPct val="50000"/>
              </a:spcBef>
            </a:pPr>
            <a:r>
              <a:rPr lang="en-US" altLang="zh-CN">
                <a:solidFill>
                  <a:srgbClr val="FF00FF"/>
                </a:solidFill>
              </a:rPr>
              <a:t>6</a:t>
            </a:r>
          </a:p>
        </p:txBody>
      </p:sp>
      <p:sp>
        <p:nvSpPr>
          <p:cNvPr id="184345" name="Text Box 25"/>
          <p:cNvSpPr txBox="1">
            <a:spLocks noChangeArrowheads="1"/>
          </p:cNvSpPr>
          <p:nvPr/>
        </p:nvSpPr>
        <p:spPr bwMode="auto">
          <a:xfrm>
            <a:off x="8553450" y="3230563"/>
            <a:ext cx="215900" cy="365125"/>
          </a:xfrm>
          <a:prstGeom prst="rect">
            <a:avLst/>
          </a:prstGeom>
          <a:noFill/>
          <a:ln w="9525">
            <a:noFill/>
            <a:miter lim="800000"/>
            <a:headEnd/>
            <a:tailEnd/>
          </a:ln>
          <a:effectLst/>
        </p:spPr>
        <p:txBody>
          <a:bodyPr lIns="0" tIns="0" rIns="0" bIns="0">
            <a:spAutoFit/>
          </a:bodyPr>
          <a:lstStyle/>
          <a:p>
            <a:pPr algn="l">
              <a:spcBef>
                <a:spcPct val="50000"/>
              </a:spcBef>
            </a:pPr>
            <a:r>
              <a:rPr lang="en-US" altLang="zh-CN">
                <a:solidFill>
                  <a:srgbClr val="FF00FF"/>
                </a:solidFill>
              </a:rPr>
              <a:t>8</a:t>
            </a:r>
          </a:p>
        </p:txBody>
      </p:sp>
      <p:sp>
        <p:nvSpPr>
          <p:cNvPr id="184349" name="Text Box 29"/>
          <p:cNvSpPr txBox="1">
            <a:spLocks noChangeArrowheads="1"/>
          </p:cNvSpPr>
          <p:nvPr/>
        </p:nvSpPr>
        <p:spPr bwMode="auto">
          <a:xfrm>
            <a:off x="574675" y="5348288"/>
            <a:ext cx="8174038" cy="457200"/>
          </a:xfrm>
          <a:prstGeom prst="rect">
            <a:avLst/>
          </a:prstGeom>
          <a:noFill/>
          <a:ln w="9525">
            <a:noFill/>
            <a:miter lim="800000"/>
            <a:headEnd/>
            <a:tailEnd/>
          </a:ln>
          <a:effectLst/>
        </p:spPr>
        <p:txBody>
          <a:bodyPr>
            <a:spAutoFit/>
          </a:bodyPr>
          <a:lstStyle/>
          <a:p>
            <a:pPr algn="l">
              <a:spcBef>
                <a:spcPct val="50000"/>
              </a:spcBef>
            </a:pPr>
            <a:r>
              <a:rPr lang="en-US" altLang="zh-CN" dirty="0">
                <a:ea typeface="楷体" pitchFamily="49" charset="-122"/>
                <a:cs typeface="Times New Roman" pitchFamily="18" charset="0"/>
              </a:rPr>
              <a:t>LA</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LB</a:t>
            </a:r>
            <a:r>
              <a:rPr lang="zh-CN" altLang="en-US" dirty="0">
                <a:ea typeface="楷体" pitchFamily="49" charset="-122"/>
                <a:cs typeface="Times New Roman" pitchFamily="18" charset="0"/>
              </a:rPr>
              <a:t>中每个元素恰好遍历</a:t>
            </a:r>
            <a:r>
              <a:rPr lang="zh-CN" altLang="en-US">
                <a:ea typeface="楷体" pitchFamily="49" charset="-122"/>
                <a:cs typeface="Times New Roman" pitchFamily="18" charset="0"/>
              </a:rPr>
              <a:t>一</a:t>
            </a:r>
            <a:r>
              <a:rPr lang="zh-CN" altLang="en-US" smtClean="0">
                <a:ea typeface="楷体" pitchFamily="49" charset="-122"/>
                <a:cs typeface="Times New Roman" pitchFamily="18" charset="0"/>
              </a:rPr>
              <a:t>次，时间</a:t>
            </a:r>
            <a:r>
              <a:rPr lang="zh-CN" altLang="en-US" dirty="0">
                <a:ea typeface="楷体" pitchFamily="49" charset="-122"/>
                <a:cs typeface="Times New Roman" pitchFamily="18" charset="0"/>
              </a:rPr>
              <a:t>复杂度为</a:t>
            </a:r>
            <a:r>
              <a:rPr lang="en-US" altLang="zh-CN" dirty="0">
                <a:ea typeface="楷体" pitchFamily="49" charset="-122"/>
                <a:cs typeface="Times New Roman" pitchFamily="18" charset="0"/>
              </a:rPr>
              <a:t>O(</a:t>
            </a:r>
            <a:r>
              <a:rPr lang="en-US" altLang="zh-CN" i="1" dirty="0" err="1">
                <a:ea typeface="楷体" pitchFamily="49" charset="-122"/>
                <a:cs typeface="Times New Roman" pitchFamily="18" charset="0"/>
              </a:rPr>
              <a:t>m</a:t>
            </a:r>
            <a:r>
              <a:rPr lang="en-US" altLang="zh-CN" dirty="0" err="1">
                <a:ea typeface="楷体" pitchFamily="49" charset="-122"/>
                <a:cs typeface="Times New Roman" pitchFamily="18" charset="0"/>
              </a:rPr>
              <a:t>+</a:t>
            </a:r>
            <a:r>
              <a:rPr lang="en-US" altLang="zh-CN" i="1" dirty="0" err="1">
                <a:ea typeface="楷体" pitchFamily="49" charset="-122"/>
                <a:cs typeface="Times New Roman" pitchFamily="18" charset="0"/>
              </a:rPr>
              <a:t>n</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a:t>
            </a:r>
          </a:p>
        </p:txBody>
      </p:sp>
      <p:sp>
        <p:nvSpPr>
          <p:cNvPr id="25" name="灯片编号占位符 24"/>
          <p:cNvSpPr>
            <a:spLocks noGrp="1"/>
          </p:cNvSpPr>
          <p:nvPr>
            <p:ph type="sldNum" sz="quarter" idx="12"/>
          </p:nvPr>
        </p:nvSpPr>
        <p:spPr/>
        <p:txBody>
          <a:bodyPr/>
          <a:lstStyle/>
          <a:p>
            <a:fld id="{C142C3D9-3633-454A-831D-43F2B383B8EF}" type="slidenum">
              <a:rPr lang="en-US" altLang="zh-CN" smtClean="0"/>
              <a:pPr/>
              <a:t>148</a:t>
            </a:fld>
            <a:endParaRPr lang="en-US" altLang="zh-CN" dirty="0"/>
          </a:p>
        </p:txBody>
      </p:sp>
    </p:spTree>
    <p:extLst>
      <p:ext uri="{BB962C8B-B14F-4D97-AF65-F5344CB8AC3E}">
        <p14:creationId xmlns:p14="http://schemas.microsoft.com/office/powerpoint/2010/main" val="337333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184347"/>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fill="hold" nodeType="clickEffect">
                                  <p:stCondLst>
                                    <p:cond delay="0"/>
                                  </p:stCondLst>
                                  <p:childTnLst>
                                    <p:anim calcmode="discrete" valueType="str">
                                      <p:cBhvr>
                                        <p:cTn id="10" dur="1000" fill="hold"/>
                                        <p:tgtEl>
                                          <p:spTgt spid="184348"/>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84339"/>
                                        </p:tgtEl>
                                        <p:attrNameLst>
                                          <p:attrName>style.visibility</p:attrName>
                                        </p:attrNameLst>
                                      </p:cBhvr>
                                      <p:to>
                                        <p:strVal val="visible"/>
                                      </p:to>
                                    </p:set>
                                    <p:animEffect transition="in" filter="wipe(down)">
                                      <p:cBhvr>
                                        <p:cTn id="15" dur="500"/>
                                        <p:tgtEl>
                                          <p:spTgt spid="184339"/>
                                        </p:tgtEl>
                                      </p:cBhvr>
                                    </p:animEffec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nodeType="clickEffect">
                                  <p:stCondLst>
                                    <p:cond delay="0"/>
                                  </p:stCondLst>
                                  <p:childTnLst>
                                    <p:animMotion origin="layout" path="M -0.00034 -7.40741E-7 L 0.04705 -7.40741E-7 " pathEditMode="fixed" rAng="0" ptsTypes="AA">
                                      <p:cBhvr>
                                        <p:cTn id="19" dur="2000" fill="hold"/>
                                        <p:tgtEl>
                                          <p:spTgt spid="184347"/>
                                        </p:tgtEl>
                                        <p:attrNameLst>
                                          <p:attrName>ppt_x</p:attrName>
                                          <p:attrName>ppt_y</p:attrName>
                                        </p:attrNameLst>
                                      </p:cBhvr>
                                      <p:rCtr x="24" y="0"/>
                                    </p:animMotion>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84340"/>
                                        </p:tgtEl>
                                        <p:attrNameLst>
                                          <p:attrName>style.visibility</p:attrName>
                                        </p:attrNameLst>
                                      </p:cBhvr>
                                      <p:to>
                                        <p:strVal val="visible"/>
                                      </p:to>
                                    </p:set>
                                    <p:animEffect transition="in" filter="wipe(down)">
                                      <p:cBhvr>
                                        <p:cTn id="24" dur="500"/>
                                        <p:tgtEl>
                                          <p:spTgt spid="184340"/>
                                        </p:tgtEl>
                                      </p:cBhvr>
                                    </p:animEffec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0.00191 0.0044 L 0.04514 -4.07407E-6 " pathEditMode="fixed" rAng="0" ptsTypes="AA">
                                      <p:cBhvr>
                                        <p:cTn id="28" dur="2000" fill="hold"/>
                                        <p:tgtEl>
                                          <p:spTgt spid="184348"/>
                                        </p:tgtEl>
                                        <p:attrNameLst>
                                          <p:attrName>ppt_x</p:attrName>
                                          <p:attrName>ppt_y</p:attrName>
                                        </p:attrNameLst>
                                      </p:cBhvr>
                                      <p:rCtr x="22" y="-2"/>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84341"/>
                                        </p:tgtEl>
                                        <p:attrNameLst>
                                          <p:attrName>style.visibility</p:attrName>
                                        </p:attrNameLst>
                                      </p:cBhvr>
                                      <p:to>
                                        <p:strVal val="visible"/>
                                      </p:to>
                                    </p:set>
                                    <p:animEffect transition="in" filter="wipe(down)">
                                      <p:cBhvr>
                                        <p:cTn id="33" dur="500"/>
                                        <p:tgtEl>
                                          <p:spTgt spid="184341"/>
                                        </p:tgtEl>
                                      </p:cBhvr>
                                    </p:animEffec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nodeType="clickEffect">
                                  <p:stCondLst>
                                    <p:cond delay="0"/>
                                  </p:stCondLst>
                                  <p:childTnLst>
                                    <p:animMotion origin="layout" path="M 0.04601 1.85185E-6 L 0.10105 1.85185E-6 " pathEditMode="relative" ptsTypes="AA">
                                      <p:cBhvr>
                                        <p:cTn id="37" dur="2000" fill="hold"/>
                                        <p:tgtEl>
                                          <p:spTgt spid="184347"/>
                                        </p:tgtEl>
                                        <p:attrNameLst>
                                          <p:attrName>ppt_x</p:attrName>
                                          <p:attrName>ppt_y</p:attrName>
                                        </p:attrNameLst>
                                      </p:cBhvr>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84342"/>
                                        </p:tgtEl>
                                        <p:attrNameLst>
                                          <p:attrName>style.visibility</p:attrName>
                                        </p:attrNameLst>
                                      </p:cBhvr>
                                      <p:to>
                                        <p:strVal val="visible"/>
                                      </p:to>
                                    </p:set>
                                    <p:animEffect transition="in" filter="wipe(down)">
                                      <p:cBhvr>
                                        <p:cTn id="42" dur="500"/>
                                        <p:tgtEl>
                                          <p:spTgt spid="184342"/>
                                        </p:tgtEl>
                                      </p:cBhvr>
                                    </p:animEffec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0.04601 -4.07407E-6 L 0.09323 -4.07407E-6 " pathEditMode="relative" rAng="0" ptsTypes="AA">
                                      <p:cBhvr>
                                        <p:cTn id="46" dur="2000" fill="hold"/>
                                        <p:tgtEl>
                                          <p:spTgt spid="184348"/>
                                        </p:tgtEl>
                                        <p:attrNameLst>
                                          <p:attrName>ppt_x</p:attrName>
                                          <p:attrName>ppt_y</p:attrName>
                                        </p:attrNameLst>
                                      </p:cBhvr>
                                      <p:rCtr x="24" y="0"/>
                                    </p:animMotion>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84343"/>
                                        </p:tgtEl>
                                        <p:attrNameLst>
                                          <p:attrName>style.visibility</p:attrName>
                                        </p:attrNameLst>
                                      </p:cBhvr>
                                      <p:to>
                                        <p:strVal val="visible"/>
                                      </p:to>
                                    </p:set>
                                    <p:animEffect transition="in" filter="wipe(down)">
                                      <p:cBhvr>
                                        <p:cTn id="51" dur="500"/>
                                        <p:tgtEl>
                                          <p:spTgt spid="184343"/>
                                        </p:tgtEl>
                                      </p:cBhvr>
                                    </p:animEffec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nodeType="clickEffect">
                                  <p:stCondLst>
                                    <p:cond delay="0"/>
                                  </p:stCondLst>
                                  <p:childTnLst>
                                    <p:animMotion origin="layout" path="M 0.10104 1.85185E-6 L 0.14826 1.85185E-6 " pathEditMode="relative" ptsTypes="AA">
                                      <p:cBhvr>
                                        <p:cTn id="55" dur="2000" fill="hold"/>
                                        <p:tgtEl>
                                          <p:spTgt spid="184347"/>
                                        </p:tgtEl>
                                        <p:attrNameLst>
                                          <p:attrName>ppt_x</p:attrName>
                                          <p:attrName>ppt_y</p:attrName>
                                        </p:attrNameLst>
                                      </p:cBhvr>
                                    </p:animMotion>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84344"/>
                                        </p:tgtEl>
                                        <p:attrNameLst>
                                          <p:attrName>style.visibility</p:attrName>
                                        </p:attrNameLst>
                                      </p:cBhvr>
                                      <p:to>
                                        <p:strVal val="visible"/>
                                      </p:to>
                                    </p:set>
                                    <p:animEffect transition="in" filter="wipe(down)">
                                      <p:cBhvr>
                                        <p:cTn id="60" dur="500"/>
                                        <p:tgtEl>
                                          <p:spTgt spid="184344"/>
                                        </p:tgtEl>
                                      </p:cBhvr>
                                    </p:animEffec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nodeType="clickEffect">
                                  <p:stCondLst>
                                    <p:cond delay="0"/>
                                  </p:stCondLst>
                                  <p:childTnLst>
                                    <p:animMotion origin="layout" path="M 0.09237 -4.07407E-6 L 0.14757 -4.07407E-6 " pathEditMode="relative" rAng="0" ptsTypes="AA">
                                      <p:cBhvr>
                                        <p:cTn id="64" dur="2000" fill="hold"/>
                                        <p:tgtEl>
                                          <p:spTgt spid="184348"/>
                                        </p:tgtEl>
                                        <p:attrNameLst>
                                          <p:attrName>ppt_x</p:attrName>
                                          <p:attrName>ppt_y</p:attrName>
                                        </p:attrNameLst>
                                      </p:cBhvr>
                                      <p:rCtr x="28" y="0"/>
                                    </p:animMotion>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84345"/>
                                        </p:tgtEl>
                                        <p:attrNameLst>
                                          <p:attrName>style.visibility</p:attrName>
                                        </p:attrNameLst>
                                      </p:cBhvr>
                                      <p:to>
                                        <p:strVal val="visible"/>
                                      </p:to>
                                    </p:set>
                                    <p:animEffect transition="in" filter="wipe(down)">
                                      <p:cBhvr>
                                        <p:cTn id="69" dur="500"/>
                                        <p:tgtEl>
                                          <p:spTgt spid="184345"/>
                                        </p:tgtEl>
                                      </p:cBhvr>
                                    </p:animEffect>
                                  </p:childTnLst>
                                </p:cTn>
                              </p:par>
                            </p:childTnLst>
                          </p:cTn>
                        </p:par>
                      </p:childTnLst>
                    </p:cTn>
                  </p:par>
                  <p:par>
                    <p:cTn id="70" fill="hold">
                      <p:stCondLst>
                        <p:cond delay="indefinite"/>
                      </p:stCondLst>
                      <p:childTnLst>
                        <p:par>
                          <p:cTn id="71" fill="hold">
                            <p:stCondLst>
                              <p:cond delay="0"/>
                            </p:stCondLst>
                            <p:childTnLst>
                              <p:par>
                                <p:cTn id="72" presetID="0" presetClass="path" presetSubtype="0" accel="50000" decel="50000" fill="hold" nodeType="clickEffect">
                                  <p:stCondLst>
                                    <p:cond delay="0"/>
                                  </p:stCondLst>
                                  <p:childTnLst>
                                    <p:animMotion origin="layout" path="M 0.14844 -4.07407E-6 L 0.17987 -4.07407E-6 " pathEditMode="relative" rAng="0" ptsTypes="AA">
                                      <p:cBhvr>
                                        <p:cTn id="73" dur="2000" fill="hold"/>
                                        <p:tgtEl>
                                          <p:spTgt spid="184348"/>
                                        </p:tgtEl>
                                        <p:attrNameLst>
                                          <p:attrName>ppt_x</p:attrName>
                                          <p:attrName>ppt_y</p:attrName>
                                        </p:attrNameLst>
                                      </p:cBhvr>
                                      <p:rCtr x="16" y="0"/>
                                    </p:animMotion>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84349"/>
                                        </p:tgtEl>
                                        <p:attrNameLst>
                                          <p:attrName>style.visibility</p:attrName>
                                        </p:attrNameLst>
                                      </p:cBhvr>
                                      <p:to>
                                        <p:strVal val="visible"/>
                                      </p:to>
                                    </p:set>
                                    <p:animEffect transition="in" filter="wipe(left)">
                                      <p:cBhvr>
                                        <p:cTn id="78" dur="500"/>
                                        <p:tgtEl>
                                          <p:spTgt spid="184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9" grpId="0"/>
      <p:bldP spid="184340" grpId="0"/>
      <p:bldP spid="184341" grpId="0"/>
      <p:bldP spid="184342" grpId="0"/>
      <p:bldP spid="184343" grpId="0"/>
      <p:bldP spid="184344" grpId="0"/>
      <p:bldP spid="184345" grpId="0"/>
      <p:bldP spid="184349"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0" name="Text Box 4"/>
          <p:cNvSpPr txBox="1">
            <a:spLocks noChangeArrowheads="1"/>
          </p:cNvSpPr>
          <p:nvPr/>
        </p:nvSpPr>
        <p:spPr bwMode="auto">
          <a:xfrm>
            <a:off x="250825" y="115888"/>
            <a:ext cx="6985000" cy="457200"/>
          </a:xfrm>
          <a:prstGeom prst="rect">
            <a:avLst/>
          </a:prstGeom>
          <a:noFill/>
          <a:ln w="9525">
            <a:noFill/>
            <a:miter lim="800000"/>
            <a:headEnd/>
            <a:tailEnd/>
          </a:ln>
          <a:effectLst/>
        </p:spPr>
        <p:txBody>
          <a:bodyPr>
            <a:spAutoFit/>
          </a:bodyPr>
          <a:lstStyle/>
          <a:p>
            <a:pPr algn="l">
              <a:spcBef>
                <a:spcPct val="50000"/>
              </a:spcBef>
            </a:pPr>
            <a:r>
              <a:rPr lang="zh-CN" altLang="en-US" dirty="0">
                <a:latin typeface="楷体" pitchFamily="49" charset="-122"/>
                <a:ea typeface="楷体" pitchFamily="49" charset="-122"/>
              </a:rPr>
              <a:t>采用顺序表存放有序</a:t>
            </a:r>
            <a:r>
              <a:rPr lang="zh-CN" altLang="en-US">
                <a:latin typeface="楷体" pitchFamily="49" charset="-122"/>
                <a:ea typeface="楷体" pitchFamily="49" charset="-122"/>
              </a:rPr>
              <a:t>表</a:t>
            </a:r>
            <a:r>
              <a:rPr lang="zh-CN" altLang="en-US" smtClean="0">
                <a:latin typeface="楷体" pitchFamily="49" charset="-122"/>
                <a:ea typeface="楷体" pitchFamily="49" charset="-122"/>
              </a:rPr>
              <a:t>时，二</a:t>
            </a:r>
            <a:r>
              <a:rPr lang="zh-CN" altLang="en-US" dirty="0">
                <a:latin typeface="楷体" pitchFamily="49" charset="-122"/>
                <a:ea typeface="楷体" pitchFamily="49" charset="-122"/>
              </a:rPr>
              <a:t>路归并算法如下：</a:t>
            </a:r>
          </a:p>
        </p:txBody>
      </p:sp>
      <p:sp>
        <p:nvSpPr>
          <p:cNvPr id="229381" name="Text Box 5"/>
          <p:cNvSpPr txBox="1">
            <a:spLocks noChangeArrowheads="1"/>
          </p:cNvSpPr>
          <p:nvPr/>
        </p:nvSpPr>
        <p:spPr bwMode="auto">
          <a:xfrm>
            <a:off x="608047" y="1035683"/>
            <a:ext cx="8535953" cy="486139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void </a:t>
            </a:r>
            <a:r>
              <a:rPr lang="en-US" altLang="zh-CN" sz="2000" dirty="0" err="1">
                <a:solidFill>
                  <a:srgbClr val="FF0000"/>
                </a:solidFill>
                <a:latin typeface="Times New Roman" pitchFamily="18" charset="0"/>
                <a:ea typeface="楷体" pitchFamily="49" charset="-122"/>
                <a:cs typeface="Times New Roman" pitchFamily="18" charset="0"/>
              </a:rPr>
              <a:t>UnionList</a:t>
            </a:r>
            <a:r>
              <a:rPr lang="en-US" altLang="zh-CN" sz="2000" dirty="0">
                <a:solidFill>
                  <a:srgbClr val="FF0000"/>
                </a:solidFill>
                <a:latin typeface="Times New Roman" pitchFamily="18" charset="0"/>
                <a:ea typeface="楷体" pitchFamily="49" charset="-122"/>
                <a:cs typeface="Times New Roman" pitchFamily="18" charset="0"/>
              </a:rPr>
              <a:t>(</a:t>
            </a:r>
            <a:r>
              <a:rPr lang="en-US" altLang="zh-CN" sz="2000" dirty="0" err="1">
                <a:solidFill>
                  <a:srgbClr val="FF0000"/>
                </a:solidFill>
                <a:latin typeface="Times New Roman" pitchFamily="18" charset="0"/>
                <a:ea typeface="楷体" pitchFamily="49" charset="-122"/>
                <a:cs typeface="Times New Roman" pitchFamily="18" charset="0"/>
              </a:rPr>
              <a:t>SqList</a:t>
            </a:r>
            <a:r>
              <a:rPr lang="en-US" altLang="zh-CN" sz="2000" dirty="0">
                <a:solidFill>
                  <a:srgbClr val="FF0000"/>
                </a:solidFill>
                <a:latin typeface="Times New Roman" pitchFamily="18" charset="0"/>
                <a:ea typeface="楷体" pitchFamily="49" charset="-122"/>
                <a:cs typeface="Times New Roman" pitchFamily="18" charset="0"/>
              </a:rPr>
              <a:t> *</a:t>
            </a:r>
            <a:r>
              <a:rPr lang="en-US" altLang="zh-CN" sz="2000" dirty="0" smtClean="0">
                <a:solidFill>
                  <a:srgbClr val="FF0000"/>
                </a:solidFill>
                <a:latin typeface="Times New Roman" pitchFamily="18" charset="0"/>
                <a:ea typeface="楷体" pitchFamily="49" charset="-122"/>
                <a:cs typeface="Times New Roman" pitchFamily="18" charset="0"/>
              </a:rPr>
              <a:t>LA</a:t>
            </a:r>
            <a:r>
              <a:rPr lang="zh-CN" altLang="en-US" sz="2000" dirty="0" smtClean="0">
                <a:solidFill>
                  <a:srgbClr val="FF0000"/>
                </a:solidFill>
                <a:latin typeface="Times New Roman" pitchFamily="18" charset="0"/>
                <a:ea typeface="楷体" pitchFamily="49" charset="-122"/>
                <a:cs typeface="Times New Roman" pitchFamily="18" charset="0"/>
              </a:rPr>
              <a:t>，</a:t>
            </a:r>
            <a:r>
              <a:rPr lang="en-US" altLang="zh-CN" sz="2000" dirty="0" err="1" smtClean="0">
                <a:solidFill>
                  <a:srgbClr val="FF0000"/>
                </a:solidFill>
                <a:latin typeface="Times New Roman" pitchFamily="18" charset="0"/>
                <a:ea typeface="楷体" pitchFamily="49" charset="-122"/>
                <a:cs typeface="Times New Roman" pitchFamily="18" charset="0"/>
              </a:rPr>
              <a:t>SqList</a:t>
            </a:r>
            <a:r>
              <a:rPr lang="en-US" altLang="zh-CN" sz="2000" dirty="0" smtClean="0">
                <a:solidFill>
                  <a:srgbClr val="FF0000"/>
                </a:solidFill>
                <a:latin typeface="Times New Roman" pitchFamily="18" charset="0"/>
                <a:ea typeface="楷体" pitchFamily="49" charset="-122"/>
                <a:cs typeface="Times New Roman" pitchFamily="18" charset="0"/>
              </a:rPr>
              <a:t> </a:t>
            </a:r>
            <a:r>
              <a:rPr lang="en-US" altLang="zh-CN" sz="2000" dirty="0">
                <a:solidFill>
                  <a:srgbClr val="FF0000"/>
                </a:solidFill>
                <a:latin typeface="Times New Roman" pitchFamily="18" charset="0"/>
                <a:ea typeface="楷体" pitchFamily="49" charset="-122"/>
                <a:cs typeface="Times New Roman" pitchFamily="18" charset="0"/>
              </a:rPr>
              <a:t>*</a:t>
            </a:r>
            <a:r>
              <a:rPr lang="en-US" altLang="zh-CN" sz="2000" dirty="0" smtClean="0">
                <a:solidFill>
                  <a:srgbClr val="FF0000"/>
                </a:solidFill>
                <a:latin typeface="Times New Roman" pitchFamily="18" charset="0"/>
                <a:ea typeface="楷体" pitchFamily="49" charset="-122"/>
                <a:cs typeface="Times New Roman" pitchFamily="18" charset="0"/>
              </a:rPr>
              <a:t>LB</a:t>
            </a:r>
            <a:r>
              <a:rPr lang="zh-CN" altLang="en-US" sz="2000" dirty="0" smtClean="0">
                <a:solidFill>
                  <a:srgbClr val="FF0000"/>
                </a:solidFill>
                <a:latin typeface="Times New Roman" pitchFamily="18" charset="0"/>
                <a:ea typeface="楷体" pitchFamily="49" charset="-122"/>
                <a:cs typeface="Times New Roman" pitchFamily="18" charset="0"/>
              </a:rPr>
              <a:t>，</a:t>
            </a:r>
            <a:r>
              <a:rPr lang="en-US" altLang="zh-CN" sz="2000" dirty="0" err="1" smtClean="0">
                <a:solidFill>
                  <a:srgbClr val="FF0000"/>
                </a:solidFill>
                <a:latin typeface="Times New Roman" pitchFamily="18" charset="0"/>
                <a:ea typeface="楷体" pitchFamily="49" charset="-122"/>
                <a:cs typeface="Times New Roman" pitchFamily="18" charset="0"/>
              </a:rPr>
              <a:t>SqList</a:t>
            </a:r>
            <a:r>
              <a:rPr lang="en-US" altLang="zh-CN" sz="2000" dirty="0" smtClean="0">
                <a:solidFill>
                  <a:srgbClr val="FF0000"/>
                </a:solidFill>
                <a:latin typeface="Times New Roman" pitchFamily="18" charset="0"/>
                <a:ea typeface="楷体" pitchFamily="49" charset="-122"/>
                <a:cs typeface="Times New Roman" pitchFamily="18" charset="0"/>
              </a:rPr>
              <a:t> </a:t>
            </a:r>
            <a:r>
              <a:rPr lang="en-US" altLang="zh-CN" sz="2000" dirty="0">
                <a:solidFill>
                  <a:srgbClr val="FF0000"/>
                </a:solidFill>
                <a:latin typeface="Times New Roman" pitchFamily="18" charset="0"/>
                <a:ea typeface="楷体" pitchFamily="49" charset="-122"/>
                <a:cs typeface="Times New Roman" pitchFamily="18" charset="0"/>
              </a:rPr>
              <a:t>*&amp;LC)</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a:t>
            </a:r>
            <a:r>
              <a:rPr lang="en-US" altLang="zh-CN" sz="2000" dirty="0" smtClean="0">
                <a:solidFill>
                  <a:srgbClr val="0000FF"/>
                </a:solidFill>
                <a:latin typeface="Times New Roman" pitchFamily="18" charset="0"/>
                <a:ea typeface="楷体" pitchFamily="49" charset="-122"/>
                <a:cs typeface="Times New Roman" pitchFamily="18" charset="0"/>
              </a:rPr>
              <a:t>=0</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j=0</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k=0</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a:t>
            </a:r>
            <a:r>
              <a:rPr lang="zh-CN" altLang="en-US" sz="2000" dirty="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j</a:t>
            </a:r>
            <a:r>
              <a:rPr lang="zh-CN" altLang="en-US" sz="2000" dirty="0">
                <a:solidFill>
                  <a:srgbClr val="0000FF"/>
                </a:solidFill>
                <a:latin typeface="Times New Roman" pitchFamily="18" charset="0"/>
                <a:ea typeface="楷体" pitchFamily="49" charset="-122"/>
                <a:cs typeface="Times New Roman" pitchFamily="18" charset="0"/>
              </a:rPr>
              <a:t>分别为</a:t>
            </a:r>
            <a:r>
              <a:rPr lang="en-US" altLang="zh-CN" sz="2000" dirty="0">
                <a:solidFill>
                  <a:srgbClr val="0000FF"/>
                </a:solidFill>
                <a:latin typeface="Times New Roman" pitchFamily="18" charset="0"/>
                <a:ea typeface="楷体" pitchFamily="49" charset="-122"/>
                <a:cs typeface="Times New Roman" pitchFamily="18" charset="0"/>
              </a:rPr>
              <a:t>LA</a:t>
            </a:r>
            <a:r>
              <a:rPr lang="zh-CN" altLang="en-US" sz="2000" dirty="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LB</a:t>
            </a:r>
            <a:r>
              <a:rPr lang="zh-CN" altLang="en-US" sz="2000" dirty="0">
                <a:solidFill>
                  <a:srgbClr val="0000FF"/>
                </a:solidFill>
                <a:latin typeface="Times New Roman" pitchFamily="18" charset="0"/>
                <a:ea typeface="楷体" pitchFamily="49" charset="-122"/>
                <a:cs typeface="Times New Roman" pitchFamily="18" charset="0"/>
              </a:rPr>
              <a:t>的</a:t>
            </a:r>
            <a:r>
              <a:rPr lang="zh-CN" altLang="en-US" sz="2000" dirty="0" smtClean="0">
                <a:solidFill>
                  <a:srgbClr val="0000FF"/>
                </a:solidFill>
                <a:latin typeface="Times New Roman" pitchFamily="18" charset="0"/>
                <a:ea typeface="楷体" pitchFamily="49" charset="-122"/>
                <a:cs typeface="Times New Roman" pitchFamily="18" charset="0"/>
              </a:rPr>
              <a:t>下标，</a:t>
            </a:r>
            <a:r>
              <a:rPr lang="en-US" altLang="zh-CN" sz="2000" dirty="0" smtClean="0">
                <a:solidFill>
                  <a:srgbClr val="0000FF"/>
                </a:solidFill>
                <a:latin typeface="Times New Roman" pitchFamily="18" charset="0"/>
                <a:ea typeface="楷体" pitchFamily="49" charset="-122"/>
                <a:cs typeface="Times New Roman" pitchFamily="18" charset="0"/>
              </a:rPr>
              <a:t>k</a:t>
            </a:r>
            <a:r>
              <a:rPr lang="zh-CN" altLang="en-US" sz="2000" dirty="0">
                <a:solidFill>
                  <a:srgbClr val="0000FF"/>
                </a:solidFill>
                <a:latin typeface="Times New Roman" pitchFamily="18" charset="0"/>
                <a:ea typeface="楷体" pitchFamily="49" charset="-122"/>
                <a:cs typeface="Times New Roman" pitchFamily="18" charset="0"/>
              </a:rPr>
              <a:t>为</a:t>
            </a:r>
            <a:r>
              <a:rPr lang="en-US" altLang="zh-CN" sz="2000" dirty="0">
                <a:solidFill>
                  <a:srgbClr val="0000FF"/>
                </a:solidFill>
                <a:latin typeface="Times New Roman" pitchFamily="18" charset="0"/>
                <a:ea typeface="楷体" pitchFamily="49" charset="-122"/>
                <a:cs typeface="Times New Roman" pitchFamily="18" charset="0"/>
              </a:rPr>
              <a:t>LC</a:t>
            </a:r>
            <a:r>
              <a:rPr lang="zh-CN" altLang="en-US" sz="2000" dirty="0">
                <a:solidFill>
                  <a:srgbClr val="0000FF"/>
                </a:solidFill>
                <a:latin typeface="Times New Roman" pitchFamily="18" charset="0"/>
                <a:ea typeface="楷体" pitchFamily="49" charset="-122"/>
                <a:cs typeface="Times New Roman" pitchFamily="18" charset="0"/>
              </a:rPr>
              <a:t>中元素个数</a:t>
            </a:r>
          </a:p>
          <a:p>
            <a:pPr algn="l">
              <a:lnSpc>
                <a:spcPct val="120000"/>
              </a:lnSpc>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LC</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SqList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malloc</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sizeof</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SqList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建立有序顺序表</a:t>
            </a:r>
            <a:r>
              <a:rPr lang="en-US" altLang="zh-CN" sz="2000" dirty="0">
                <a:solidFill>
                  <a:srgbClr val="00B0F0"/>
                </a:solidFill>
                <a:latin typeface="Times New Roman" pitchFamily="18" charset="0"/>
                <a:ea typeface="楷体" pitchFamily="49" charset="-122"/>
                <a:cs typeface="Times New Roman" pitchFamily="18" charset="0"/>
              </a:rPr>
              <a:t>LC</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while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&lt;LA-&gt;length &amp;&amp; j&lt;LB-&gt;length)</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	if (</a:t>
            </a:r>
            <a:r>
              <a:rPr lang="en-US" altLang="zh-CN" sz="2000" dirty="0">
                <a:solidFill>
                  <a:srgbClr val="FF00FF"/>
                </a:solidFill>
                <a:latin typeface="Times New Roman" pitchFamily="18" charset="0"/>
                <a:ea typeface="楷体" pitchFamily="49" charset="-122"/>
                <a:cs typeface="Times New Roman" pitchFamily="18" charset="0"/>
              </a:rPr>
              <a:t>LA-&gt;data[</a:t>
            </a:r>
            <a:r>
              <a:rPr lang="en-US" altLang="zh-CN" sz="2000" dirty="0" err="1">
                <a:solidFill>
                  <a:srgbClr val="FF00FF"/>
                </a:solidFill>
                <a:latin typeface="Times New Roman" pitchFamily="18" charset="0"/>
                <a:ea typeface="楷体" pitchFamily="49" charset="-122"/>
                <a:cs typeface="Times New Roman" pitchFamily="18" charset="0"/>
              </a:rPr>
              <a:t>i</a:t>
            </a:r>
            <a:r>
              <a:rPr lang="en-US" altLang="zh-CN" sz="2000" dirty="0">
                <a:solidFill>
                  <a:srgbClr val="FF00FF"/>
                </a:solidFill>
                <a:latin typeface="Times New Roman" pitchFamily="18" charset="0"/>
                <a:ea typeface="楷体" pitchFamily="49" charset="-122"/>
                <a:cs typeface="Times New Roman" pitchFamily="18" charset="0"/>
              </a:rPr>
              <a:t>]&lt;LB-&gt;data[j]</a:t>
            </a:r>
            <a:r>
              <a:rPr lang="en-US" altLang="zh-CN" sz="2000" dirty="0">
                <a:solidFill>
                  <a:srgbClr val="0000FF"/>
                </a:solidFill>
                <a:latin typeface="Times New Roman" pitchFamily="18" charset="0"/>
                <a:ea typeface="楷体" pitchFamily="49" charset="-122"/>
                <a:cs typeface="Times New Roman" pitchFamily="18" charset="0"/>
              </a:rPr>
              <a:t>)</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  </a:t>
            </a:r>
            <a:r>
              <a:rPr lang="en-US" altLang="zh-CN" sz="2000" dirty="0" smtClean="0">
                <a:solidFill>
                  <a:srgbClr val="0000FF"/>
                </a:solidFill>
                <a:latin typeface="Times New Roman" pitchFamily="18" charset="0"/>
                <a:ea typeface="楷体" pitchFamily="49" charset="-122"/>
                <a:cs typeface="Times New Roman" pitchFamily="18" charset="0"/>
              </a:rPr>
              <a:t>   LC-</a:t>
            </a:r>
            <a:r>
              <a:rPr lang="en-US" altLang="zh-CN" sz="2000" dirty="0">
                <a:solidFill>
                  <a:srgbClr val="0000FF"/>
                </a:solidFill>
                <a:latin typeface="Times New Roman" pitchFamily="18" charset="0"/>
                <a:ea typeface="楷体" pitchFamily="49" charset="-122"/>
                <a:cs typeface="Times New Roman" pitchFamily="18" charset="0"/>
              </a:rPr>
              <a:t>&gt;data[k]=LA-&gt;data[</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++;k++;</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else	//LA-&gt;data[</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]&gt;LB-&gt;data[j]</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  </a:t>
            </a:r>
            <a:r>
              <a:rPr lang="en-US" altLang="zh-CN" sz="2000" dirty="0" smtClean="0">
                <a:solidFill>
                  <a:srgbClr val="0000FF"/>
                </a:solidFill>
                <a:latin typeface="Times New Roman" pitchFamily="18" charset="0"/>
                <a:ea typeface="楷体" pitchFamily="49" charset="-122"/>
                <a:cs typeface="Times New Roman" pitchFamily="18" charset="0"/>
              </a:rPr>
              <a:t>   LC-</a:t>
            </a:r>
            <a:r>
              <a:rPr lang="en-US" altLang="zh-CN" sz="2000" dirty="0">
                <a:solidFill>
                  <a:srgbClr val="0000FF"/>
                </a:solidFill>
                <a:latin typeface="Times New Roman" pitchFamily="18" charset="0"/>
                <a:ea typeface="楷体" pitchFamily="49" charset="-122"/>
                <a:cs typeface="Times New Roman" pitchFamily="18" charset="0"/>
              </a:rPr>
              <a:t>&gt;data[k]=LB-&gt;data[j];</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j</a:t>
            </a:r>
            <a:r>
              <a:rPr lang="en-US" altLang="zh-CN" sz="2000" dirty="0">
                <a:solidFill>
                  <a:srgbClr val="0000FF"/>
                </a:solidFill>
                <a:latin typeface="Times New Roman" pitchFamily="18" charset="0"/>
                <a:ea typeface="楷体" pitchFamily="49" charset="-122"/>
                <a:cs typeface="Times New Roman" pitchFamily="18" charset="0"/>
              </a:rPr>
              <a:t>++;k++;</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   </a:t>
            </a:r>
            <a:endParaRPr lang="en-US" altLang="zh-CN" sz="2000" dirty="0">
              <a:solidFill>
                <a:srgbClr val="0000FF"/>
              </a:solidFill>
              <a:latin typeface="Times New Roman" pitchFamily="18" charset="0"/>
              <a:ea typeface="楷体" pitchFamily="49" charset="-122"/>
              <a:cs typeface="Times New Roman" pitchFamily="18" charset="0"/>
            </a:endParaRPr>
          </a:p>
        </p:txBody>
      </p:sp>
      <p:grpSp>
        <p:nvGrpSpPr>
          <p:cNvPr id="6" name="组合 5"/>
          <p:cNvGrpSpPr/>
          <p:nvPr/>
        </p:nvGrpSpPr>
        <p:grpSpPr>
          <a:xfrm>
            <a:off x="5786446" y="2274889"/>
            <a:ext cx="1985989" cy="3011499"/>
            <a:chOff x="6443663" y="2060575"/>
            <a:chExt cx="1985989" cy="3011499"/>
          </a:xfrm>
        </p:grpSpPr>
        <p:sp>
          <p:nvSpPr>
            <p:cNvPr id="229382" name="AutoShape 6"/>
            <p:cNvSpPr>
              <a:spLocks/>
            </p:cNvSpPr>
            <p:nvPr/>
          </p:nvSpPr>
          <p:spPr bwMode="auto">
            <a:xfrm>
              <a:off x="6443663" y="2060575"/>
              <a:ext cx="128601" cy="3011499"/>
            </a:xfrm>
            <a:prstGeom prst="rightBrace">
              <a:avLst>
                <a:gd name="adj1" fmla="val 191118"/>
                <a:gd name="adj2" fmla="val 50000"/>
              </a:avLst>
            </a:prstGeom>
            <a:noFill/>
            <a:ln w="28575">
              <a:solidFill>
                <a:srgbClr val="FF00FF"/>
              </a:solidFill>
              <a:miter lim="800000"/>
              <a:headEnd/>
              <a:tailEnd/>
            </a:ln>
            <a:effectLst/>
          </p:spPr>
          <p:txBody>
            <a:bodyPr wrap="none" anchor="ctr"/>
            <a:lstStyle/>
            <a:p>
              <a:endParaRPr lang="zh-CN" altLang="en-US"/>
            </a:p>
          </p:txBody>
        </p:sp>
        <p:sp>
          <p:nvSpPr>
            <p:cNvPr id="229383" name="Text Box 7"/>
            <p:cNvSpPr txBox="1">
              <a:spLocks noChangeArrowheads="1"/>
            </p:cNvSpPr>
            <p:nvPr/>
          </p:nvSpPr>
          <p:spPr bwMode="auto">
            <a:xfrm>
              <a:off x="6732588" y="3214688"/>
              <a:ext cx="1697064" cy="1006475"/>
            </a:xfrm>
            <a:prstGeom prst="rect">
              <a:avLst/>
            </a:prstGeom>
            <a:noFill/>
            <a:ln w="9525">
              <a:noFill/>
              <a:miter lim="800000"/>
              <a:headEnd/>
              <a:tailEnd/>
            </a:ln>
            <a:effectLst/>
          </p:spPr>
          <p:txBody>
            <a:bodyPr wrap="square">
              <a:spAutoFit/>
            </a:bodyPr>
            <a:lstStyle/>
            <a:p>
              <a:pPr algn="l">
                <a:spcBef>
                  <a:spcPct val="50000"/>
                </a:spcBef>
              </a:pPr>
              <a:r>
                <a:rPr lang="zh-CN" altLang="en-US" sz="2000" dirty="0">
                  <a:latin typeface="楷体" pitchFamily="49" charset="-122"/>
                  <a:ea typeface="楷体" pitchFamily="49" charset="-122"/>
                </a:rPr>
                <a:t>两个有序表均没有遍历完</a:t>
              </a:r>
            </a:p>
          </p:txBody>
        </p:sp>
      </p:grpSp>
      <p:sp>
        <p:nvSpPr>
          <p:cNvPr id="8" name="灯片编号占位符 7"/>
          <p:cNvSpPr>
            <a:spLocks noGrp="1"/>
          </p:cNvSpPr>
          <p:nvPr>
            <p:ph type="sldNum" sz="quarter" idx="12"/>
          </p:nvPr>
        </p:nvSpPr>
        <p:spPr/>
        <p:txBody>
          <a:bodyPr/>
          <a:lstStyle/>
          <a:p>
            <a:fld id="{C142C3D9-3633-454A-831D-43F2B383B8EF}" type="slidenum">
              <a:rPr lang="en-US" altLang="zh-CN" smtClean="0"/>
              <a:pPr/>
              <a:t>149</a:t>
            </a:fld>
            <a:endParaRPr lang="en-US" altLang="zh-CN" dirty="0"/>
          </a:p>
        </p:txBody>
      </p:sp>
    </p:spTree>
    <p:extLst>
      <p:ext uri="{BB962C8B-B14F-4D97-AF65-F5344CB8AC3E}">
        <p14:creationId xmlns:p14="http://schemas.microsoft.com/office/powerpoint/2010/main" val="279706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38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9381">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29381">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9381">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29381">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29381">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29381">
                                            <p:txEl>
                                              <p:pRg st="8" end="8"/>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29381">
                                            <p:txEl>
                                              <p:pRg st="9" end="9"/>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29381">
                                            <p:txEl>
                                              <p:pRg st="10" end="10"/>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938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857224" y="1928802"/>
            <a:ext cx="4535487" cy="1726215"/>
          </a:xfrm>
          <a:prstGeom prst="rect">
            <a:avLst/>
          </a:prstGeom>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just">
              <a:spcBef>
                <a:spcPct val="50000"/>
              </a:spcBef>
            </a:pP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void </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DestroyList</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SqList</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*&amp;L)</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free(L);</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dirty="0">
                <a:solidFill>
                  <a:srgbClr val="0000FF"/>
                </a:solidFill>
                <a:latin typeface="Times New Roman" panose="02020603050405020304" pitchFamily="18" charset="0"/>
                <a:cs typeface="Times New Roman" panose="02020603050405020304" pitchFamily="18" charset="0"/>
              </a:rPr>
              <a:t>   </a:t>
            </a:r>
          </a:p>
        </p:txBody>
      </p:sp>
      <p:sp>
        <p:nvSpPr>
          <p:cNvPr id="15367" name="Text Box 1031"/>
          <p:cNvSpPr txBox="1">
            <a:spLocks noChangeArrowheads="1"/>
          </p:cNvSpPr>
          <p:nvPr/>
        </p:nvSpPr>
        <p:spPr bwMode="auto">
          <a:xfrm>
            <a:off x="395288" y="333375"/>
            <a:ext cx="8064500" cy="1384995"/>
          </a:xfrm>
          <a:prstGeom prst="rect">
            <a:avLst/>
          </a:prstGeom>
          <a:noFill/>
          <a:ln w="9525">
            <a:noFill/>
            <a:miter lim="800000"/>
          </a:ln>
          <a:effectLst/>
        </p:spPr>
        <p:txBody>
          <a:bodyPr>
            <a:spAutoFit/>
          </a:bodyPr>
          <a:lstStyle/>
          <a:p>
            <a:pPr algn="l">
              <a:lnSpc>
                <a:spcPct val="150000"/>
              </a:lnSpc>
            </a:pPr>
            <a:r>
              <a:rPr kumimoji="1" lang="zh-CN" altLang="en-US" sz="2400" dirty="0">
                <a:solidFill>
                  <a:srgbClr val="FF3300"/>
                </a:solidFill>
                <a:ea typeface="楷体" panose="02010609060101010101" pitchFamily="49" charset="-122"/>
                <a:cs typeface="Times New Roman" panose="02020603050405020304" pitchFamily="18" charset="0"/>
              </a:rPr>
              <a:t>（</a:t>
            </a:r>
            <a:r>
              <a:rPr kumimoji="1" lang="en-US" altLang="zh-CN" sz="2400" dirty="0">
                <a:solidFill>
                  <a:srgbClr val="FF3300"/>
                </a:solidFill>
                <a:ea typeface="楷体" panose="02010609060101010101" pitchFamily="49" charset="-122"/>
                <a:cs typeface="Times New Roman" panose="02020603050405020304" pitchFamily="18" charset="0"/>
              </a:rPr>
              <a:t>2</a:t>
            </a:r>
            <a:r>
              <a:rPr kumimoji="1" lang="zh-CN" altLang="en-US" sz="2400" dirty="0">
                <a:solidFill>
                  <a:srgbClr val="FF3300"/>
                </a:solidFill>
                <a:ea typeface="楷体" panose="02010609060101010101" pitchFamily="49" charset="-122"/>
                <a:cs typeface="Times New Roman" panose="02020603050405020304" pitchFamily="18" charset="0"/>
              </a:rPr>
              <a:t>）销毁线性表</a:t>
            </a:r>
            <a:r>
              <a:rPr kumimoji="1" lang="en-US" altLang="zh-CN" sz="2400" dirty="0" err="1">
                <a:solidFill>
                  <a:srgbClr val="FF3300"/>
                </a:solidFill>
                <a:ea typeface="楷体" panose="02010609060101010101" pitchFamily="49" charset="-122"/>
                <a:cs typeface="Times New Roman" panose="02020603050405020304" pitchFamily="18" charset="0"/>
              </a:rPr>
              <a:t>DestroyList</a:t>
            </a:r>
            <a:r>
              <a:rPr kumimoji="1" lang="en-US" altLang="zh-CN" sz="2400" dirty="0" smtClean="0">
                <a:solidFill>
                  <a:srgbClr val="FF3300"/>
                </a:solidFill>
                <a:ea typeface="楷体" panose="02010609060101010101" pitchFamily="49" charset="-122"/>
                <a:cs typeface="Times New Roman" panose="02020603050405020304" pitchFamily="18" charset="0"/>
              </a:rPr>
              <a:t>(&amp;L</a:t>
            </a:r>
            <a:r>
              <a:rPr kumimoji="1" lang="en-US" altLang="zh-CN" sz="2400" dirty="0">
                <a:solidFill>
                  <a:srgbClr val="FF3300"/>
                </a:solidFill>
                <a:ea typeface="楷体" panose="02010609060101010101" pitchFamily="49" charset="-122"/>
                <a:cs typeface="Times New Roman" panose="02020603050405020304" pitchFamily="18" charset="0"/>
              </a:rPr>
              <a:t>)</a:t>
            </a:r>
          </a:p>
          <a:p>
            <a:pPr algn="l">
              <a:lnSpc>
                <a:spcPct val="150000"/>
              </a:lnSpc>
            </a:pPr>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该运算的结果是释放线性表</a:t>
            </a:r>
            <a:r>
              <a:rPr kumimoji="1" lang="en-US" altLang="zh-CN" sz="2400" dirty="0">
                <a:ea typeface="楷体" panose="02010609060101010101" pitchFamily="49" charset="-122"/>
                <a:cs typeface="Times New Roman" panose="02020603050405020304" pitchFamily="18" charset="0"/>
              </a:rPr>
              <a:t>L</a:t>
            </a:r>
            <a:r>
              <a:rPr kumimoji="1" lang="zh-CN" altLang="en-US" sz="2400" dirty="0">
                <a:ea typeface="楷体" panose="02010609060101010101" pitchFamily="49" charset="-122"/>
                <a:cs typeface="Times New Roman" panose="02020603050405020304" pitchFamily="18" charset="0"/>
              </a:rPr>
              <a:t>占用的内存空间。</a:t>
            </a:r>
            <a:endParaRPr lang="zh-CN" altLang="en-US" sz="2400" dirty="0">
              <a:ea typeface="楷体" panose="02010609060101010101" pitchFamily="49" charset="-122"/>
              <a:cs typeface="Times New Roman" panose="02020603050405020304" pitchFamily="18" charset="0"/>
            </a:endParaRPr>
          </a:p>
        </p:txBody>
      </p:sp>
      <p:grpSp>
        <p:nvGrpSpPr>
          <p:cNvPr id="15" name="组合 14"/>
          <p:cNvGrpSpPr/>
          <p:nvPr/>
        </p:nvGrpSpPr>
        <p:grpSpPr>
          <a:xfrm>
            <a:off x="428596" y="3143248"/>
            <a:ext cx="4786346" cy="2971878"/>
            <a:chOff x="428596" y="3143248"/>
            <a:chExt cx="4786346" cy="2971878"/>
          </a:xfrm>
        </p:grpSpPr>
        <p:sp>
          <p:nvSpPr>
            <p:cNvPr id="10" name="TextBox 9"/>
            <p:cNvSpPr txBox="1"/>
            <p:nvPr/>
          </p:nvSpPr>
          <p:spPr>
            <a:xfrm>
              <a:off x="428596" y="4100460"/>
              <a:ext cx="571504" cy="400110"/>
            </a:xfrm>
            <a:prstGeom prst="rect">
              <a:avLst/>
            </a:prstGeom>
            <a:noFill/>
          </p:spPr>
          <p:txBody>
            <a:bodyPr wrap="square" rtlCol="0">
              <a:spAutoFit/>
            </a:bodyPr>
            <a:lstStyle/>
            <a:p>
              <a:r>
                <a:rPr lang="en-US" altLang="zh-CN" i="1" dirty="0" smtClean="0"/>
                <a:t>L</a:t>
              </a:r>
              <a:endParaRPr lang="zh-CN" altLang="en-US" i="1" dirty="0"/>
            </a:p>
          </p:txBody>
        </p:sp>
        <p:sp>
          <p:nvSpPr>
            <p:cNvPr id="15366" name="Text Box 1030"/>
            <p:cNvSpPr txBox="1">
              <a:spLocks noChangeArrowheads="1"/>
            </p:cNvSpPr>
            <p:nvPr/>
          </p:nvSpPr>
          <p:spPr bwMode="auto">
            <a:xfrm>
              <a:off x="1571604" y="5715016"/>
              <a:ext cx="3357586" cy="400110"/>
            </a:xfrm>
            <a:prstGeom prst="rect">
              <a:avLst/>
            </a:prstGeom>
            <a:noFill/>
            <a:ln w="9525">
              <a:noFill/>
              <a:miter lim="800000"/>
            </a:ln>
            <a:effectLst/>
          </p:spPr>
          <p:txBody>
            <a:bodyPr wrap="square">
              <a:spAutoFit/>
            </a:bodyPr>
            <a:lstStyle/>
            <a:p>
              <a:pPr algn="l">
                <a:spcBef>
                  <a:spcPct val="50000"/>
                </a:spcBef>
              </a:pPr>
              <a:r>
                <a:rPr lang="en-US" altLang="zh-CN" sz="2000" dirty="0">
                  <a:ea typeface="楷体" panose="02010609060101010101" pitchFamily="49" charset="-122"/>
                  <a:cs typeface="Times New Roman" panose="02020603050405020304" pitchFamily="18" charset="0"/>
                </a:rPr>
                <a:t>free(</a:t>
              </a:r>
              <a:r>
                <a:rPr lang="en-US" altLang="zh-CN" sz="2000" i="1" dirty="0">
                  <a:ea typeface="楷体" panose="02010609060101010101" pitchFamily="49" charset="-122"/>
                  <a:cs typeface="Times New Roman" panose="02020603050405020304" pitchFamily="18" charset="0"/>
                </a:rPr>
                <a:t>L</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释放</a:t>
              </a:r>
              <a:r>
                <a:rPr lang="en-US" altLang="zh-CN" sz="2000" i="1" dirty="0">
                  <a:ea typeface="楷体" panose="02010609060101010101" pitchFamily="49" charset="-122"/>
                  <a:cs typeface="Times New Roman" panose="02020603050405020304" pitchFamily="18" charset="0"/>
                </a:rPr>
                <a:t>L</a:t>
              </a:r>
              <a:r>
                <a:rPr lang="zh-CN" altLang="en-US" sz="2000" dirty="0">
                  <a:ea typeface="楷体" panose="02010609060101010101" pitchFamily="49" charset="-122"/>
                  <a:cs typeface="Times New Roman" panose="02020603050405020304" pitchFamily="18" charset="0"/>
                </a:rPr>
                <a:t>所指向的</a:t>
              </a:r>
              <a:r>
                <a:rPr lang="zh-CN" altLang="en-US" sz="2000" dirty="0" smtClean="0">
                  <a:ea typeface="楷体" panose="02010609060101010101" pitchFamily="49" charset="-122"/>
                  <a:cs typeface="Times New Roman" panose="02020603050405020304" pitchFamily="18" charset="0"/>
                </a:rPr>
                <a:t>空间</a:t>
              </a:r>
              <a:endParaRPr lang="zh-CN" altLang="en-US" sz="2000" dirty="0">
                <a:ea typeface="楷体" panose="02010609060101010101" pitchFamily="49" charset="-122"/>
                <a:cs typeface="Times New Roman" panose="02020603050405020304" pitchFamily="18" charset="0"/>
              </a:endParaRPr>
            </a:p>
          </p:txBody>
        </p:sp>
        <p:sp>
          <p:nvSpPr>
            <p:cNvPr id="9" name="矩形 8"/>
            <p:cNvSpPr/>
            <p:nvPr/>
          </p:nvSpPr>
          <p:spPr>
            <a:xfrm>
              <a:off x="1571604" y="4143380"/>
              <a:ext cx="3643338" cy="14287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solidFill>
                    <a:srgbClr val="FF00FF"/>
                  </a:solidFill>
                  <a:latin typeface="楷体" panose="02010609060101010101" pitchFamily="49" charset="-122"/>
                  <a:ea typeface="楷体" panose="02010609060101010101" pitchFamily="49" charset="-122"/>
                </a:rPr>
                <a:t>顺序表</a:t>
              </a:r>
              <a:endParaRPr lang="zh-CN" altLang="en-US" dirty="0">
                <a:solidFill>
                  <a:srgbClr val="FF00FF"/>
                </a:solidFill>
                <a:latin typeface="楷体" panose="02010609060101010101" pitchFamily="49" charset="-122"/>
                <a:ea typeface="楷体" panose="02010609060101010101" pitchFamily="49" charset="-122"/>
              </a:endParaRPr>
            </a:p>
          </p:txBody>
        </p:sp>
        <p:cxnSp>
          <p:nvCxnSpPr>
            <p:cNvPr id="11" name="直接箭头连接符 10"/>
            <p:cNvCxnSpPr/>
            <p:nvPr/>
          </p:nvCxnSpPr>
          <p:spPr>
            <a:xfrm>
              <a:off x="857224" y="4286256"/>
              <a:ext cx="642942"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3" name="下箭头 12"/>
            <p:cNvSpPr/>
            <p:nvPr/>
          </p:nvSpPr>
          <p:spPr>
            <a:xfrm>
              <a:off x="1857356" y="3143248"/>
              <a:ext cx="142876" cy="785818"/>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15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500034" y="333375"/>
            <a:ext cx="8321703" cy="32958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while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FF00FF"/>
                </a:solidFill>
                <a:latin typeface="Times New Roman" pitchFamily="18" charset="0"/>
                <a:ea typeface="楷体" pitchFamily="49" charset="-122"/>
                <a:cs typeface="Times New Roman" pitchFamily="18" charset="0"/>
              </a:rPr>
              <a:t>i</a:t>
            </a:r>
            <a:r>
              <a:rPr lang="en-US" altLang="zh-CN" sz="2000" dirty="0">
                <a:solidFill>
                  <a:srgbClr val="FF00FF"/>
                </a:solidFill>
                <a:latin typeface="Times New Roman" pitchFamily="18" charset="0"/>
                <a:ea typeface="楷体" pitchFamily="49" charset="-122"/>
                <a:cs typeface="Times New Roman" pitchFamily="18" charset="0"/>
              </a:rPr>
              <a:t>&lt;LA-&gt;length</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B0F0"/>
                </a:solidFill>
                <a:latin typeface="Times New Roman" pitchFamily="18" charset="0"/>
                <a:ea typeface="楷体" pitchFamily="49" charset="-122"/>
                <a:cs typeface="Times New Roman" pitchFamily="18" charset="0"/>
              </a:rPr>
              <a:t>//</a:t>
            </a:r>
            <a:r>
              <a:rPr lang="en-US" altLang="zh-CN" sz="2000" dirty="0">
                <a:solidFill>
                  <a:srgbClr val="00B0F0"/>
                </a:solidFill>
                <a:latin typeface="Times New Roman" pitchFamily="18" charset="0"/>
                <a:ea typeface="楷体" pitchFamily="49" charset="-122"/>
                <a:cs typeface="Times New Roman" pitchFamily="18" charset="0"/>
              </a:rPr>
              <a:t>LA</a:t>
            </a:r>
            <a:r>
              <a:rPr lang="zh-CN" altLang="en-US" sz="2000" dirty="0">
                <a:solidFill>
                  <a:srgbClr val="00B0F0"/>
                </a:solidFill>
                <a:latin typeface="Times New Roman" pitchFamily="18" charset="0"/>
                <a:ea typeface="楷体" pitchFamily="49" charset="-122"/>
                <a:cs typeface="Times New Roman" pitchFamily="18" charset="0"/>
              </a:rPr>
              <a:t>尚未扫描</a:t>
            </a:r>
            <a:r>
              <a:rPr lang="zh-CN" altLang="en-US" sz="2000" dirty="0" smtClean="0">
                <a:solidFill>
                  <a:srgbClr val="00B0F0"/>
                </a:solidFill>
                <a:latin typeface="Times New Roman" pitchFamily="18" charset="0"/>
                <a:ea typeface="楷体" pitchFamily="49" charset="-122"/>
                <a:cs typeface="Times New Roman" pitchFamily="18" charset="0"/>
              </a:rPr>
              <a:t>完，将</a:t>
            </a:r>
            <a:r>
              <a:rPr lang="zh-CN" altLang="en-US" sz="2000" dirty="0">
                <a:solidFill>
                  <a:srgbClr val="00B0F0"/>
                </a:solidFill>
                <a:latin typeface="Times New Roman" pitchFamily="18" charset="0"/>
                <a:ea typeface="楷体" pitchFamily="49" charset="-122"/>
                <a:cs typeface="Times New Roman" pitchFamily="18" charset="0"/>
              </a:rPr>
              <a:t>其余元素插入</a:t>
            </a:r>
            <a:r>
              <a:rPr lang="en-US" altLang="zh-CN" sz="2000" dirty="0">
                <a:solidFill>
                  <a:srgbClr val="00B0F0"/>
                </a:solidFill>
                <a:latin typeface="Times New Roman" pitchFamily="18" charset="0"/>
                <a:ea typeface="楷体" pitchFamily="49" charset="-122"/>
                <a:cs typeface="Times New Roman" pitchFamily="18" charset="0"/>
              </a:rPr>
              <a:t>LC</a:t>
            </a:r>
            <a:r>
              <a:rPr lang="zh-CN" altLang="en-US" sz="2000" dirty="0">
                <a:solidFill>
                  <a:srgbClr val="00B0F0"/>
                </a:solidFill>
                <a:latin typeface="Times New Roman" pitchFamily="18" charset="0"/>
                <a:ea typeface="楷体" pitchFamily="49" charset="-122"/>
                <a:cs typeface="Times New Roman" pitchFamily="18" charset="0"/>
              </a:rPr>
              <a:t>中</a:t>
            </a: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	LC-&gt;data[k]=LA-&gt;data[</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++;k++;</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while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a:solidFill>
                  <a:srgbClr val="FF00FF"/>
                </a:solidFill>
                <a:latin typeface="Times New Roman" pitchFamily="18" charset="0"/>
                <a:ea typeface="楷体" pitchFamily="49" charset="-122"/>
                <a:cs typeface="Times New Roman" pitchFamily="18" charset="0"/>
              </a:rPr>
              <a:t>j&lt;LB-&gt;length</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B0F0"/>
                </a:solidFill>
                <a:latin typeface="Times New Roman" pitchFamily="18" charset="0"/>
                <a:ea typeface="楷体" pitchFamily="49" charset="-122"/>
                <a:cs typeface="Times New Roman" pitchFamily="18" charset="0"/>
              </a:rPr>
              <a:t>//</a:t>
            </a:r>
            <a:r>
              <a:rPr lang="en-US" altLang="zh-CN" sz="2000" dirty="0">
                <a:solidFill>
                  <a:srgbClr val="00B0F0"/>
                </a:solidFill>
                <a:latin typeface="Times New Roman" pitchFamily="18" charset="0"/>
                <a:ea typeface="楷体" pitchFamily="49" charset="-122"/>
                <a:cs typeface="Times New Roman" pitchFamily="18" charset="0"/>
              </a:rPr>
              <a:t>LB</a:t>
            </a:r>
            <a:r>
              <a:rPr lang="zh-CN" altLang="en-US" sz="2000" dirty="0">
                <a:solidFill>
                  <a:srgbClr val="00B0F0"/>
                </a:solidFill>
                <a:latin typeface="Times New Roman" pitchFamily="18" charset="0"/>
                <a:ea typeface="楷体" pitchFamily="49" charset="-122"/>
                <a:cs typeface="Times New Roman" pitchFamily="18" charset="0"/>
              </a:rPr>
              <a:t>尚未扫描</a:t>
            </a:r>
            <a:r>
              <a:rPr lang="zh-CN" altLang="en-US" sz="2000" dirty="0" smtClean="0">
                <a:solidFill>
                  <a:srgbClr val="00B0F0"/>
                </a:solidFill>
                <a:latin typeface="Times New Roman" pitchFamily="18" charset="0"/>
                <a:ea typeface="楷体" pitchFamily="49" charset="-122"/>
                <a:cs typeface="Times New Roman" pitchFamily="18" charset="0"/>
              </a:rPr>
              <a:t>完，将</a:t>
            </a:r>
            <a:r>
              <a:rPr lang="zh-CN" altLang="en-US" sz="2000" dirty="0">
                <a:solidFill>
                  <a:srgbClr val="00B0F0"/>
                </a:solidFill>
                <a:latin typeface="Times New Roman" pitchFamily="18" charset="0"/>
                <a:ea typeface="楷体" pitchFamily="49" charset="-122"/>
                <a:cs typeface="Times New Roman" pitchFamily="18" charset="0"/>
              </a:rPr>
              <a:t>其余元素插入</a:t>
            </a:r>
            <a:r>
              <a:rPr lang="en-US" altLang="zh-CN" sz="2000" dirty="0">
                <a:solidFill>
                  <a:srgbClr val="00B0F0"/>
                </a:solidFill>
                <a:latin typeface="Times New Roman" pitchFamily="18" charset="0"/>
                <a:ea typeface="楷体" pitchFamily="49" charset="-122"/>
                <a:cs typeface="Times New Roman" pitchFamily="18" charset="0"/>
              </a:rPr>
              <a:t>LC</a:t>
            </a:r>
            <a:r>
              <a:rPr lang="zh-CN" altLang="en-US" sz="2000" dirty="0">
                <a:solidFill>
                  <a:srgbClr val="00B0F0"/>
                </a:solidFill>
                <a:latin typeface="Times New Roman" pitchFamily="18" charset="0"/>
                <a:ea typeface="楷体" pitchFamily="49" charset="-122"/>
                <a:cs typeface="Times New Roman" pitchFamily="18" charset="0"/>
              </a:rPr>
              <a:t>中</a:t>
            </a: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	LC-&gt;data[k]=LB-&gt;data[j];</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j++;k++;</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LC-</a:t>
            </a:r>
            <a:r>
              <a:rPr lang="en-US" altLang="zh-CN" sz="2000" dirty="0">
                <a:solidFill>
                  <a:srgbClr val="0000FF"/>
                </a:solidFill>
                <a:latin typeface="Times New Roman" pitchFamily="18" charset="0"/>
                <a:ea typeface="楷体" pitchFamily="49" charset="-122"/>
                <a:cs typeface="Times New Roman" pitchFamily="18" charset="0"/>
              </a:rPr>
              <a:t>&gt;length=k;</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a:t>
            </a:r>
          </a:p>
        </p:txBody>
      </p:sp>
      <p:sp>
        <p:nvSpPr>
          <p:cNvPr id="231427" name="Text Box 3"/>
          <p:cNvSpPr txBox="1">
            <a:spLocks noChangeArrowheads="1"/>
          </p:cNvSpPr>
          <p:nvPr/>
        </p:nvSpPr>
        <p:spPr bwMode="auto">
          <a:xfrm>
            <a:off x="395288" y="3789363"/>
            <a:ext cx="8280400" cy="457200"/>
          </a:xfrm>
          <a:prstGeom prst="rect">
            <a:avLst/>
          </a:prstGeom>
          <a:noFill/>
          <a:ln w="9525">
            <a:noFill/>
            <a:miter lim="800000"/>
            <a:headEnd/>
            <a:tailEnd/>
          </a:ln>
          <a:effectLst/>
        </p:spPr>
        <p:txBody>
          <a:bodyPr>
            <a:spAutoFit/>
          </a:bodyPr>
          <a:lstStyle/>
          <a:p>
            <a:pPr algn="l">
              <a:spcBef>
                <a:spcPct val="50000"/>
              </a:spcBef>
            </a:pPr>
            <a:r>
              <a:rPr lang="zh-CN" altLang="en-US" dirty="0">
                <a:ea typeface="楷体" pitchFamily="49" charset="-122"/>
                <a:cs typeface="Times New Roman" pitchFamily="18" charset="0"/>
              </a:rPr>
              <a:t>本算法的时间复杂度为</a:t>
            </a:r>
            <a:r>
              <a:rPr lang="en-US" altLang="zh-CN">
                <a:ea typeface="楷体" pitchFamily="49" charset="-122"/>
                <a:cs typeface="Times New Roman" pitchFamily="18" charset="0"/>
              </a:rPr>
              <a:t>O(</a:t>
            </a:r>
            <a:r>
              <a:rPr lang="en-US" altLang="zh-CN" i="1" err="1">
                <a:ea typeface="楷体" pitchFamily="49" charset="-122"/>
                <a:cs typeface="Times New Roman" pitchFamily="18" charset="0"/>
              </a:rPr>
              <a:t>m</a:t>
            </a:r>
            <a:r>
              <a:rPr lang="en-US" altLang="zh-CN" err="1">
                <a:ea typeface="楷体" pitchFamily="49" charset="-122"/>
                <a:cs typeface="Times New Roman" pitchFamily="18" charset="0"/>
              </a:rPr>
              <a:t>+</a:t>
            </a:r>
            <a:r>
              <a:rPr lang="en-US" altLang="zh-CN" i="1" err="1">
                <a:ea typeface="楷体" pitchFamily="49" charset="-122"/>
                <a:cs typeface="Times New Roman" pitchFamily="18" charset="0"/>
              </a:rPr>
              <a:t>n</a:t>
            </a:r>
            <a:r>
              <a:rPr lang="en-US" altLang="zh-CN" smtClean="0">
                <a:ea typeface="楷体" pitchFamily="49" charset="-122"/>
                <a:cs typeface="Times New Roman" pitchFamily="18" charset="0"/>
              </a:rPr>
              <a:t>)</a:t>
            </a:r>
            <a:r>
              <a:rPr lang="zh-CN" altLang="en-US" smtClean="0">
                <a:ea typeface="楷体" pitchFamily="49" charset="-122"/>
                <a:cs typeface="Times New Roman" pitchFamily="18" charset="0"/>
              </a:rPr>
              <a:t>，空间</a:t>
            </a:r>
            <a:r>
              <a:rPr lang="zh-CN" altLang="en-US" dirty="0">
                <a:ea typeface="楷体" pitchFamily="49" charset="-122"/>
                <a:cs typeface="Times New Roman" pitchFamily="18" charset="0"/>
              </a:rPr>
              <a:t>复杂度为</a:t>
            </a:r>
            <a:r>
              <a:rPr lang="en-US" altLang="zh-CN" dirty="0">
                <a:ea typeface="楷体" pitchFamily="49" charset="-122"/>
                <a:cs typeface="Times New Roman" pitchFamily="18" charset="0"/>
              </a:rPr>
              <a:t>O(</a:t>
            </a:r>
            <a:r>
              <a:rPr lang="en-US" altLang="zh-CN" i="1" dirty="0" err="1">
                <a:ea typeface="楷体" pitchFamily="49" charset="-122"/>
                <a:cs typeface="Times New Roman" pitchFamily="18" charset="0"/>
              </a:rPr>
              <a:t>m</a:t>
            </a:r>
            <a:r>
              <a:rPr lang="en-US" altLang="zh-CN" dirty="0" err="1">
                <a:ea typeface="楷体" pitchFamily="49" charset="-122"/>
                <a:cs typeface="Times New Roman" pitchFamily="18" charset="0"/>
              </a:rPr>
              <a:t>+</a:t>
            </a:r>
            <a:r>
              <a:rPr lang="en-US" altLang="zh-CN" i="1" dirty="0" err="1">
                <a:ea typeface="楷体" pitchFamily="49" charset="-122"/>
                <a:cs typeface="Times New Roman" pitchFamily="18" charset="0"/>
              </a:rPr>
              <a:t>n</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a:t>
            </a:r>
          </a:p>
        </p:txBody>
      </p:sp>
      <p:sp>
        <p:nvSpPr>
          <p:cNvPr id="5" name="灯片编号占位符 4"/>
          <p:cNvSpPr>
            <a:spLocks noGrp="1"/>
          </p:cNvSpPr>
          <p:nvPr>
            <p:ph type="sldNum" sz="quarter" idx="12"/>
          </p:nvPr>
        </p:nvSpPr>
        <p:spPr/>
        <p:txBody>
          <a:bodyPr/>
          <a:lstStyle/>
          <a:p>
            <a:fld id="{C142C3D9-3633-454A-831D-43F2B383B8EF}" type="slidenum">
              <a:rPr lang="en-US" altLang="zh-CN" smtClean="0"/>
              <a:pPr/>
              <a:t>150</a:t>
            </a:fld>
            <a:endParaRPr lang="en-US" altLang="zh-CN" dirty="0"/>
          </a:p>
        </p:txBody>
      </p:sp>
    </p:spTree>
    <p:extLst>
      <p:ext uri="{BB962C8B-B14F-4D97-AF65-F5344CB8AC3E}">
        <p14:creationId xmlns:p14="http://schemas.microsoft.com/office/powerpoint/2010/main" val="208989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314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14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142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142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142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142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142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142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142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1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2"/>
          <p:cNvSpPr txBox="1">
            <a:spLocks noChangeArrowheads="1"/>
          </p:cNvSpPr>
          <p:nvPr/>
        </p:nvSpPr>
        <p:spPr bwMode="auto">
          <a:xfrm>
            <a:off x="250825" y="188913"/>
            <a:ext cx="7058025" cy="457200"/>
          </a:xfrm>
          <a:prstGeom prst="rect">
            <a:avLst/>
          </a:prstGeom>
          <a:noFill/>
          <a:ln w="9525">
            <a:noFill/>
            <a:miter lim="800000"/>
            <a:headEnd/>
            <a:tailEnd/>
          </a:ln>
          <a:effectLst/>
        </p:spPr>
        <p:txBody>
          <a:bodyPr>
            <a:spAutoFit/>
          </a:bodyPr>
          <a:lstStyle/>
          <a:p>
            <a:pPr algn="l">
              <a:spcBef>
                <a:spcPct val="50000"/>
              </a:spcBef>
            </a:pPr>
            <a:r>
              <a:rPr lang="zh-CN" altLang="en-US" dirty="0">
                <a:latin typeface="楷体" pitchFamily="49" charset="-122"/>
                <a:ea typeface="楷体" pitchFamily="49" charset="-122"/>
              </a:rPr>
              <a:t>采用单链表存放有序</a:t>
            </a:r>
            <a:r>
              <a:rPr lang="zh-CN" altLang="en-US">
                <a:latin typeface="楷体" pitchFamily="49" charset="-122"/>
                <a:ea typeface="楷体" pitchFamily="49" charset="-122"/>
              </a:rPr>
              <a:t>表</a:t>
            </a:r>
            <a:r>
              <a:rPr lang="zh-CN" altLang="en-US" smtClean="0">
                <a:latin typeface="楷体" pitchFamily="49" charset="-122"/>
                <a:ea typeface="楷体" pitchFamily="49" charset="-122"/>
              </a:rPr>
              <a:t>时，二</a:t>
            </a:r>
            <a:r>
              <a:rPr lang="zh-CN" altLang="en-US" dirty="0">
                <a:latin typeface="楷体" pitchFamily="49" charset="-122"/>
                <a:ea typeface="楷体" pitchFamily="49" charset="-122"/>
              </a:rPr>
              <a:t>路归并算法如下：</a:t>
            </a:r>
          </a:p>
        </p:txBody>
      </p:sp>
      <p:sp>
        <p:nvSpPr>
          <p:cNvPr id="230403" name="Text Box 3"/>
          <p:cNvSpPr txBox="1">
            <a:spLocks noChangeArrowheads="1"/>
          </p:cNvSpPr>
          <p:nvPr/>
        </p:nvSpPr>
        <p:spPr bwMode="auto">
          <a:xfrm>
            <a:off x="428596" y="642918"/>
            <a:ext cx="8286808" cy="55784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void </a:t>
            </a:r>
            <a:r>
              <a:rPr lang="en-US" altLang="zh-CN" sz="2000" dirty="0" smtClean="0">
                <a:solidFill>
                  <a:srgbClr val="FF0000"/>
                </a:solidFill>
                <a:latin typeface="Times New Roman" pitchFamily="18" charset="0"/>
                <a:ea typeface="楷体" pitchFamily="49" charset="-122"/>
                <a:cs typeface="Times New Roman" pitchFamily="18" charset="0"/>
              </a:rPr>
              <a:t>UnionList1(</a:t>
            </a:r>
            <a:r>
              <a:rPr lang="en-US" altLang="zh-CN" sz="2000" dirty="0" err="1" smtClean="0">
                <a:solidFill>
                  <a:srgbClr val="FF0000"/>
                </a:solidFill>
                <a:latin typeface="Times New Roman" pitchFamily="18" charset="0"/>
                <a:ea typeface="楷体" pitchFamily="49" charset="-122"/>
                <a:cs typeface="Times New Roman" pitchFamily="18" charset="0"/>
              </a:rPr>
              <a:t>LinkNode</a:t>
            </a:r>
            <a:r>
              <a:rPr lang="en-US" altLang="zh-CN" sz="2000" dirty="0" smtClean="0">
                <a:solidFill>
                  <a:srgbClr val="FF0000"/>
                </a:solidFill>
                <a:latin typeface="Times New Roman" pitchFamily="18" charset="0"/>
                <a:ea typeface="楷体" pitchFamily="49" charset="-122"/>
                <a:cs typeface="Times New Roman" pitchFamily="18" charset="0"/>
              </a:rPr>
              <a:t> </a:t>
            </a:r>
            <a:r>
              <a:rPr lang="en-US" altLang="zh-CN" sz="2000" dirty="0">
                <a:solidFill>
                  <a:srgbClr val="FF0000"/>
                </a:solidFill>
                <a:latin typeface="Times New Roman" pitchFamily="18" charset="0"/>
                <a:ea typeface="楷体" pitchFamily="49" charset="-122"/>
                <a:cs typeface="Times New Roman" pitchFamily="18" charset="0"/>
              </a:rPr>
              <a:t>*</a:t>
            </a:r>
            <a:r>
              <a:rPr lang="en-US" altLang="zh-CN" sz="2000" dirty="0" smtClean="0">
                <a:solidFill>
                  <a:srgbClr val="FF0000"/>
                </a:solidFill>
                <a:latin typeface="Times New Roman" pitchFamily="18" charset="0"/>
                <a:ea typeface="楷体" pitchFamily="49" charset="-122"/>
                <a:cs typeface="Times New Roman" pitchFamily="18" charset="0"/>
              </a:rPr>
              <a:t>LA</a:t>
            </a:r>
            <a:r>
              <a:rPr lang="zh-CN" altLang="en-US" sz="2000" dirty="0" smtClean="0">
                <a:solidFill>
                  <a:srgbClr val="FF0000"/>
                </a:solidFill>
                <a:latin typeface="Times New Roman" pitchFamily="18" charset="0"/>
                <a:ea typeface="楷体" pitchFamily="49" charset="-122"/>
                <a:cs typeface="Times New Roman" pitchFamily="18" charset="0"/>
              </a:rPr>
              <a:t>，</a:t>
            </a:r>
            <a:r>
              <a:rPr lang="en-US" altLang="zh-CN" sz="2000" dirty="0" err="1" smtClean="0">
                <a:solidFill>
                  <a:srgbClr val="FF0000"/>
                </a:solidFill>
                <a:latin typeface="Times New Roman" pitchFamily="18" charset="0"/>
                <a:ea typeface="楷体" pitchFamily="49" charset="-122"/>
                <a:cs typeface="Times New Roman" pitchFamily="18" charset="0"/>
              </a:rPr>
              <a:t>LinkNode</a:t>
            </a:r>
            <a:r>
              <a:rPr lang="en-US" altLang="zh-CN" sz="2000" dirty="0" smtClean="0">
                <a:solidFill>
                  <a:srgbClr val="FF0000"/>
                </a:solidFill>
                <a:latin typeface="Times New Roman" pitchFamily="18" charset="0"/>
                <a:ea typeface="楷体" pitchFamily="49" charset="-122"/>
                <a:cs typeface="Times New Roman" pitchFamily="18" charset="0"/>
              </a:rPr>
              <a:t> </a:t>
            </a:r>
            <a:r>
              <a:rPr lang="en-US" altLang="zh-CN" sz="2000" dirty="0">
                <a:solidFill>
                  <a:srgbClr val="FF0000"/>
                </a:solidFill>
                <a:latin typeface="Times New Roman" pitchFamily="18" charset="0"/>
                <a:ea typeface="楷体" pitchFamily="49" charset="-122"/>
                <a:cs typeface="Times New Roman" pitchFamily="18" charset="0"/>
              </a:rPr>
              <a:t>*</a:t>
            </a:r>
            <a:r>
              <a:rPr lang="en-US" altLang="zh-CN" sz="2000" dirty="0" smtClean="0">
                <a:solidFill>
                  <a:srgbClr val="FF0000"/>
                </a:solidFill>
                <a:latin typeface="Times New Roman" pitchFamily="18" charset="0"/>
                <a:ea typeface="楷体" pitchFamily="49" charset="-122"/>
                <a:cs typeface="Times New Roman" pitchFamily="18" charset="0"/>
              </a:rPr>
              <a:t>LB</a:t>
            </a:r>
            <a:r>
              <a:rPr lang="zh-CN" altLang="en-US" sz="2000" dirty="0" smtClean="0">
                <a:solidFill>
                  <a:srgbClr val="FF0000"/>
                </a:solidFill>
                <a:latin typeface="Times New Roman" pitchFamily="18" charset="0"/>
                <a:ea typeface="楷体" pitchFamily="49" charset="-122"/>
                <a:cs typeface="Times New Roman" pitchFamily="18" charset="0"/>
              </a:rPr>
              <a:t>，</a:t>
            </a:r>
            <a:r>
              <a:rPr lang="en-US" altLang="zh-CN" sz="2000" dirty="0" err="1" smtClean="0">
                <a:solidFill>
                  <a:srgbClr val="FF0000"/>
                </a:solidFill>
                <a:latin typeface="Times New Roman" pitchFamily="18" charset="0"/>
                <a:ea typeface="楷体" pitchFamily="49" charset="-122"/>
                <a:cs typeface="Times New Roman" pitchFamily="18" charset="0"/>
              </a:rPr>
              <a:t>LinkNode</a:t>
            </a:r>
            <a:r>
              <a:rPr lang="en-US" altLang="zh-CN" sz="2000" dirty="0" smtClean="0">
                <a:solidFill>
                  <a:srgbClr val="FF0000"/>
                </a:solidFill>
                <a:latin typeface="Times New Roman" pitchFamily="18" charset="0"/>
                <a:ea typeface="楷体" pitchFamily="49" charset="-122"/>
                <a:cs typeface="Times New Roman" pitchFamily="18" charset="0"/>
              </a:rPr>
              <a:t> </a:t>
            </a:r>
            <a:r>
              <a:rPr lang="en-US" altLang="zh-CN" sz="2000" dirty="0">
                <a:solidFill>
                  <a:srgbClr val="FF0000"/>
                </a:solidFill>
                <a:latin typeface="Times New Roman" pitchFamily="18" charset="0"/>
                <a:ea typeface="楷体" pitchFamily="49" charset="-122"/>
                <a:cs typeface="Times New Roman" pitchFamily="18" charset="0"/>
              </a:rPr>
              <a:t>*&amp;LC)</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*pa=LA-&gt;</a:t>
            </a:r>
            <a:r>
              <a:rPr lang="en-US" altLang="zh-CN" sz="2000" dirty="0" smtClean="0">
                <a:solidFill>
                  <a:srgbClr val="0000FF"/>
                </a:solidFill>
                <a:latin typeface="Times New Roman" pitchFamily="18" charset="0"/>
                <a:ea typeface="楷体" pitchFamily="49" charset="-122"/>
                <a:cs typeface="Times New Roman" pitchFamily="18" charset="0"/>
              </a:rPr>
              <a:t>next</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pb</a:t>
            </a:r>
            <a:r>
              <a:rPr lang="en-US" altLang="zh-CN" sz="2000" dirty="0">
                <a:solidFill>
                  <a:srgbClr val="0000FF"/>
                </a:solidFill>
                <a:latin typeface="Times New Roman" pitchFamily="18" charset="0"/>
                <a:ea typeface="楷体" pitchFamily="49" charset="-122"/>
                <a:cs typeface="Times New Roman" pitchFamily="18" charset="0"/>
              </a:rPr>
              <a:t>=LB-&gt;</a:t>
            </a:r>
            <a:r>
              <a:rPr lang="en-US" altLang="zh-CN" sz="2000" dirty="0" smtClean="0">
                <a:solidFill>
                  <a:srgbClr val="0000FF"/>
                </a:solidFill>
                <a:latin typeface="Times New Roman" pitchFamily="18" charset="0"/>
                <a:ea typeface="楷体" pitchFamily="49" charset="-122"/>
                <a:cs typeface="Times New Roman" pitchFamily="18" charset="0"/>
              </a:rPr>
              <a:t>next</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*r</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s;</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LC=(</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malloc</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sizeof</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创建</a:t>
            </a:r>
            <a:r>
              <a:rPr lang="en-US" altLang="zh-CN" sz="2000" dirty="0">
                <a:solidFill>
                  <a:srgbClr val="00B0F0"/>
                </a:solidFill>
                <a:latin typeface="Times New Roman" pitchFamily="18" charset="0"/>
                <a:ea typeface="楷体" pitchFamily="49" charset="-122"/>
                <a:cs typeface="Times New Roman" pitchFamily="18" charset="0"/>
              </a:rPr>
              <a:t>LC</a:t>
            </a:r>
            <a:r>
              <a:rPr lang="zh-CN" altLang="en-US" sz="2000" dirty="0">
                <a:solidFill>
                  <a:srgbClr val="00B0F0"/>
                </a:solidFill>
                <a:latin typeface="Times New Roman" pitchFamily="18" charset="0"/>
                <a:ea typeface="楷体" pitchFamily="49" charset="-122"/>
                <a:cs typeface="Times New Roman" pitchFamily="18" charset="0"/>
              </a:rPr>
              <a:t>的</a:t>
            </a:r>
            <a:r>
              <a:rPr lang="zh-CN" altLang="en-US" sz="2000" dirty="0" smtClean="0">
                <a:solidFill>
                  <a:srgbClr val="00B0F0"/>
                </a:solidFill>
                <a:latin typeface="Times New Roman" pitchFamily="18" charset="0"/>
                <a:ea typeface="楷体" pitchFamily="49" charset="-122"/>
                <a:cs typeface="Times New Roman" pitchFamily="18" charset="0"/>
              </a:rPr>
              <a:t>头结点</a:t>
            </a:r>
            <a:endParaRPr lang="zh-CN" altLang="en-US" sz="2000" dirty="0">
              <a:solidFill>
                <a:srgbClr val="00B0F0"/>
              </a:solidFill>
              <a:latin typeface="Times New Roman" pitchFamily="18" charset="0"/>
              <a:ea typeface="楷体" pitchFamily="49" charset="-122"/>
              <a:cs typeface="Times New Roman" pitchFamily="18" charset="0"/>
            </a:endParaRP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FF00FF"/>
                </a:solidFill>
                <a:latin typeface="Times New Roman" pitchFamily="18" charset="0"/>
                <a:ea typeface="楷体" pitchFamily="49" charset="-122"/>
                <a:cs typeface="Times New Roman" pitchFamily="18" charset="0"/>
              </a:rPr>
              <a:t>r=LC</a:t>
            </a:r>
            <a:r>
              <a:rPr lang="en-US" altLang="zh-CN" sz="2000" dirty="0">
                <a:solidFill>
                  <a:srgbClr val="FF00FF"/>
                </a:solidFill>
                <a:latin typeface="Times New Roman" pitchFamily="18" charset="0"/>
                <a:ea typeface="楷体" pitchFamily="49" charset="-122"/>
                <a:cs typeface="Times New Roman" pitchFamily="18" charset="0"/>
              </a:rPr>
              <a:t>;				</a:t>
            </a:r>
            <a:r>
              <a:rPr lang="en-US" altLang="zh-CN" sz="2000" dirty="0">
                <a:solidFill>
                  <a:srgbClr val="00B0F0"/>
                </a:solidFill>
                <a:latin typeface="Times New Roman" pitchFamily="18" charset="0"/>
                <a:ea typeface="楷体" pitchFamily="49" charset="-122"/>
                <a:cs typeface="Times New Roman" pitchFamily="18" charset="0"/>
              </a:rPr>
              <a:t>//r</a:t>
            </a:r>
            <a:r>
              <a:rPr lang="zh-CN" altLang="en-US" sz="2000" dirty="0">
                <a:solidFill>
                  <a:srgbClr val="00B0F0"/>
                </a:solidFill>
                <a:latin typeface="Times New Roman" pitchFamily="18" charset="0"/>
                <a:ea typeface="楷体" pitchFamily="49" charset="-122"/>
                <a:cs typeface="Times New Roman" pitchFamily="18" charset="0"/>
              </a:rPr>
              <a:t>始终指向</a:t>
            </a:r>
            <a:r>
              <a:rPr lang="en-US" altLang="zh-CN" sz="2000" dirty="0">
                <a:solidFill>
                  <a:srgbClr val="00B0F0"/>
                </a:solidFill>
                <a:latin typeface="Times New Roman" pitchFamily="18" charset="0"/>
                <a:ea typeface="楷体" pitchFamily="49" charset="-122"/>
                <a:cs typeface="Times New Roman" pitchFamily="18" charset="0"/>
              </a:rPr>
              <a:t>LC</a:t>
            </a:r>
            <a:r>
              <a:rPr lang="zh-CN" altLang="en-US" sz="2000" dirty="0">
                <a:solidFill>
                  <a:srgbClr val="00B0F0"/>
                </a:solidFill>
                <a:latin typeface="Times New Roman" pitchFamily="18" charset="0"/>
                <a:ea typeface="楷体" pitchFamily="49" charset="-122"/>
                <a:cs typeface="Times New Roman" pitchFamily="18" charset="0"/>
              </a:rPr>
              <a:t>的</a:t>
            </a:r>
            <a:r>
              <a:rPr lang="zh-CN" altLang="en-US" sz="2000" dirty="0" smtClean="0">
                <a:solidFill>
                  <a:srgbClr val="00B0F0"/>
                </a:solidFill>
                <a:latin typeface="Times New Roman" pitchFamily="18" charset="0"/>
                <a:ea typeface="楷体" pitchFamily="49" charset="-122"/>
                <a:cs typeface="Times New Roman" pitchFamily="18" charset="0"/>
              </a:rPr>
              <a:t>尾结点</a:t>
            </a:r>
            <a:endParaRPr lang="zh-CN" altLang="en-US" sz="2000" dirty="0">
              <a:solidFill>
                <a:srgbClr val="00B0F0"/>
              </a:solidFill>
              <a:latin typeface="Times New Roman" pitchFamily="18" charset="0"/>
              <a:ea typeface="楷体" pitchFamily="49" charset="-122"/>
              <a:cs typeface="Times New Roman" pitchFamily="18" charset="0"/>
            </a:endParaRP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while </a:t>
            </a:r>
            <a:r>
              <a:rPr lang="en-US" altLang="zh-CN" sz="2000" dirty="0">
                <a:solidFill>
                  <a:srgbClr val="0000FF"/>
                </a:solidFill>
                <a:latin typeface="Times New Roman" pitchFamily="18" charset="0"/>
                <a:ea typeface="楷体" pitchFamily="49" charset="-122"/>
                <a:cs typeface="Times New Roman" pitchFamily="18" charset="0"/>
              </a:rPr>
              <a:t>(pa!=NULL &amp;&amp; </a:t>
            </a:r>
            <a:r>
              <a:rPr lang="en-US" altLang="zh-CN" sz="2000" dirty="0" err="1">
                <a:solidFill>
                  <a:srgbClr val="0000FF"/>
                </a:solidFill>
                <a:latin typeface="Times New Roman" pitchFamily="18" charset="0"/>
                <a:ea typeface="楷体" pitchFamily="49" charset="-122"/>
                <a:cs typeface="Times New Roman" pitchFamily="18" charset="0"/>
              </a:rPr>
              <a:t>pb</a:t>
            </a:r>
            <a:r>
              <a:rPr lang="en-US" altLang="zh-CN" sz="2000" dirty="0">
                <a:solidFill>
                  <a:srgbClr val="0000FF"/>
                </a:solidFill>
                <a:latin typeface="Times New Roman" pitchFamily="18" charset="0"/>
                <a:ea typeface="楷体" pitchFamily="49" charset="-122"/>
                <a:cs typeface="Times New Roman" pitchFamily="18" charset="0"/>
              </a:rPr>
              <a:t>!=NULL)</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	if (</a:t>
            </a:r>
            <a:r>
              <a:rPr lang="en-US" altLang="zh-CN" sz="2000" dirty="0">
                <a:solidFill>
                  <a:srgbClr val="C00000"/>
                </a:solidFill>
                <a:latin typeface="Times New Roman" pitchFamily="18" charset="0"/>
                <a:ea typeface="楷体" pitchFamily="49" charset="-122"/>
                <a:cs typeface="Times New Roman" pitchFamily="18" charset="0"/>
              </a:rPr>
              <a:t>pa-&gt;data&lt;</a:t>
            </a:r>
            <a:r>
              <a:rPr lang="en-US" altLang="zh-CN" sz="2000" dirty="0" err="1">
                <a:solidFill>
                  <a:srgbClr val="C00000"/>
                </a:solidFill>
                <a:latin typeface="Times New Roman" pitchFamily="18" charset="0"/>
                <a:ea typeface="楷体" pitchFamily="49" charset="-122"/>
                <a:cs typeface="Times New Roman" pitchFamily="18" charset="0"/>
              </a:rPr>
              <a:t>pb</a:t>
            </a:r>
            <a:r>
              <a:rPr lang="en-US" altLang="zh-CN" sz="2000" dirty="0">
                <a:solidFill>
                  <a:srgbClr val="C00000"/>
                </a:solidFill>
                <a:latin typeface="Times New Roman" pitchFamily="18" charset="0"/>
                <a:ea typeface="楷体" pitchFamily="49" charset="-122"/>
                <a:cs typeface="Times New Roman" pitchFamily="18" charset="0"/>
              </a:rPr>
              <a:t>-&gt;data</a:t>
            </a:r>
            <a:r>
              <a:rPr lang="en-US" altLang="zh-CN" sz="2000" dirty="0">
                <a:solidFill>
                  <a:srgbClr val="0000FF"/>
                </a:solidFill>
                <a:latin typeface="Times New Roman" pitchFamily="18" charset="0"/>
                <a:ea typeface="楷体" pitchFamily="49" charset="-122"/>
                <a:cs typeface="Times New Roman" pitchFamily="18" charset="0"/>
              </a:rPr>
              <a:t>)</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  </a:t>
            </a:r>
            <a:r>
              <a:rPr lang="en-US" altLang="zh-CN" sz="2000" dirty="0" smtClean="0">
                <a:solidFill>
                  <a:srgbClr val="0000FF"/>
                </a:solidFill>
                <a:latin typeface="Times New Roman" pitchFamily="18" charset="0"/>
                <a:ea typeface="楷体" pitchFamily="49" charset="-122"/>
                <a:cs typeface="Times New Roman" pitchFamily="18" charset="0"/>
              </a:rPr>
              <a:t>   s=(</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malloc</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sizeof</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B0F0"/>
                </a:solidFill>
                <a:latin typeface="Times New Roman" pitchFamily="18" charset="0"/>
                <a:ea typeface="楷体" pitchFamily="49" charset="-122"/>
                <a:cs typeface="Times New Roman" pitchFamily="18" charset="0"/>
              </a:rPr>
              <a:t>//</a:t>
            </a:r>
            <a:r>
              <a:rPr lang="zh-CN" altLang="en-US" sz="2000" dirty="0" smtClean="0">
                <a:solidFill>
                  <a:srgbClr val="00B0F0"/>
                </a:solidFill>
                <a:latin typeface="Times New Roman" pitchFamily="18" charset="0"/>
                <a:ea typeface="楷体" pitchFamily="49" charset="-122"/>
                <a:cs typeface="Times New Roman" pitchFamily="18" charset="0"/>
              </a:rPr>
              <a:t>复制结点</a:t>
            </a:r>
            <a:endParaRPr lang="zh-CN" altLang="en-US" sz="2000" dirty="0">
              <a:solidFill>
                <a:srgbClr val="00B0F0"/>
              </a:solidFill>
              <a:latin typeface="Times New Roman" pitchFamily="18" charset="0"/>
              <a:ea typeface="楷体" pitchFamily="49" charset="-122"/>
              <a:cs typeface="Times New Roman" pitchFamily="18" charset="0"/>
            </a:endParaRP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s-</a:t>
            </a:r>
            <a:r>
              <a:rPr lang="en-US" altLang="zh-CN" sz="2000" dirty="0">
                <a:solidFill>
                  <a:srgbClr val="0000FF"/>
                </a:solidFill>
                <a:latin typeface="Times New Roman" pitchFamily="18" charset="0"/>
                <a:ea typeface="楷体" pitchFamily="49" charset="-122"/>
                <a:cs typeface="Times New Roman" pitchFamily="18" charset="0"/>
              </a:rPr>
              <a:t>&gt;data=pa-&gt;data;</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FF00FF"/>
                </a:solidFill>
                <a:latin typeface="Times New Roman" pitchFamily="18" charset="0"/>
                <a:ea typeface="楷体" pitchFamily="49" charset="-122"/>
                <a:cs typeface="Times New Roman" pitchFamily="18" charset="0"/>
              </a:rPr>
              <a:t>   </a:t>
            </a:r>
            <a:r>
              <a:rPr lang="en-US" altLang="zh-CN" sz="2000" dirty="0" smtClean="0">
                <a:solidFill>
                  <a:srgbClr val="FF00FF"/>
                </a:solidFill>
                <a:latin typeface="Times New Roman" pitchFamily="18" charset="0"/>
                <a:ea typeface="楷体" pitchFamily="49" charset="-122"/>
                <a:cs typeface="Times New Roman" pitchFamily="18" charset="0"/>
              </a:rPr>
              <a:t>   r-</a:t>
            </a:r>
            <a:r>
              <a:rPr lang="en-US" altLang="zh-CN" sz="2000" dirty="0">
                <a:solidFill>
                  <a:srgbClr val="FF00FF"/>
                </a:solidFill>
                <a:latin typeface="Times New Roman" pitchFamily="18" charset="0"/>
                <a:ea typeface="楷体" pitchFamily="49" charset="-122"/>
                <a:cs typeface="Times New Roman" pitchFamily="18" charset="0"/>
              </a:rPr>
              <a:t>&gt;next=</a:t>
            </a:r>
            <a:r>
              <a:rPr lang="en-US" altLang="zh-CN" sz="2000" dirty="0" err="1">
                <a:solidFill>
                  <a:srgbClr val="FF00FF"/>
                </a:solidFill>
                <a:latin typeface="Times New Roman" pitchFamily="18" charset="0"/>
                <a:ea typeface="楷体" pitchFamily="49" charset="-122"/>
                <a:cs typeface="Times New Roman" pitchFamily="18" charset="0"/>
              </a:rPr>
              <a:t>s;r</a:t>
            </a:r>
            <a:r>
              <a:rPr lang="en-US" altLang="zh-CN" sz="2000" dirty="0">
                <a:solidFill>
                  <a:srgbClr val="FF00FF"/>
                </a:solidFill>
                <a:latin typeface="Times New Roman" pitchFamily="18" charset="0"/>
                <a:ea typeface="楷体" pitchFamily="49" charset="-122"/>
                <a:cs typeface="Times New Roman" pitchFamily="18" charset="0"/>
              </a:rPr>
              <a:t>=s;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采用尾插法将*</a:t>
            </a:r>
            <a:r>
              <a:rPr lang="en-US" altLang="zh-CN" sz="2000" dirty="0">
                <a:solidFill>
                  <a:srgbClr val="00B0F0"/>
                </a:solidFill>
                <a:latin typeface="Times New Roman" pitchFamily="18" charset="0"/>
                <a:ea typeface="楷体" pitchFamily="49" charset="-122"/>
                <a:cs typeface="Times New Roman" pitchFamily="18" charset="0"/>
              </a:rPr>
              <a:t>s</a:t>
            </a:r>
            <a:r>
              <a:rPr lang="zh-CN" altLang="en-US" sz="2000" dirty="0">
                <a:solidFill>
                  <a:srgbClr val="00B0F0"/>
                </a:solidFill>
                <a:latin typeface="Times New Roman" pitchFamily="18" charset="0"/>
                <a:ea typeface="楷体" pitchFamily="49" charset="-122"/>
                <a:cs typeface="Times New Roman" pitchFamily="18" charset="0"/>
              </a:rPr>
              <a:t>插入到</a:t>
            </a:r>
            <a:r>
              <a:rPr lang="en-US" altLang="zh-CN" sz="2000" dirty="0">
                <a:solidFill>
                  <a:srgbClr val="00B0F0"/>
                </a:solidFill>
                <a:latin typeface="Times New Roman" pitchFamily="18" charset="0"/>
                <a:ea typeface="楷体" pitchFamily="49" charset="-122"/>
                <a:cs typeface="Times New Roman" pitchFamily="18" charset="0"/>
              </a:rPr>
              <a:t>LC</a:t>
            </a:r>
            <a:r>
              <a:rPr lang="zh-CN" altLang="en-US" sz="2000" dirty="0">
                <a:solidFill>
                  <a:srgbClr val="00B0F0"/>
                </a:solidFill>
                <a:latin typeface="Times New Roman" pitchFamily="18" charset="0"/>
                <a:ea typeface="楷体" pitchFamily="49" charset="-122"/>
                <a:cs typeface="Times New Roman" pitchFamily="18" charset="0"/>
              </a:rPr>
              <a:t>中</a:t>
            </a:r>
          </a:p>
          <a:p>
            <a:pPr algn="l">
              <a:spcBef>
                <a:spcPts val="0"/>
              </a:spcBef>
            </a:pPr>
            <a:r>
              <a:rPr lang="zh-CN" altLang="en-US" sz="2000" dirty="0">
                <a:solidFill>
                  <a:srgbClr val="FF00FF"/>
                </a:solidFill>
                <a:latin typeface="Times New Roman" pitchFamily="18" charset="0"/>
                <a:ea typeface="楷体" pitchFamily="49" charset="-122"/>
                <a:cs typeface="Times New Roman" pitchFamily="18" charset="0"/>
              </a:rPr>
              <a:t>	   </a:t>
            </a:r>
            <a:r>
              <a:rPr lang="zh-CN" altLang="en-US" sz="2000" dirty="0" smtClean="0">
                <a:solidFill>
                  <a:srgbClr val="FF00FF"/>
                </a:solidFill>
                <a:latin typeface="Times New Roman" pitchFamily="18" charset="0"/>
                <a:ea typeface="楷体" pitchFamily="49" charset="-122"/>
                <a:cs typeface="Times New Roman" pitchFamily="18" charset="0"/>
              </a:rPr>
              <a:t>   </a:t>
            </a:r>
            <a:r>
              <a:rPr lang="en-US" altLang="zh-CN" sz="2000" dirty="0" smtClean="0">
                <a:solidFill>
                  <a:srgbClr val="FF00FF"/>
                </a:solidFill>
                <a:latin typeface="Times New Roman" pitchFamily="18" charset="0"/>
                <a:ea typeface="楷体" pitchFamily="49" charset="-122"/>
                <a:cs typeface="Times New Roman" pitchFamily="18" charset="0"/>
              </a:rPr>
              <a:t>pa=pa-</a:t>
            </a:r>
            <a:r>
              <a:rPr lang="en-US" altLang="zh-CN" sz="2000" dirty="0">
                <a:solidFill>
                  <a:srgbClr val="FF00FF"/>
                </a:solidFill>
                <a:latin typeface="Times New Roman" pitchFamily="18" charset="0"/>
                <a:ea typeface="楷体" pitchFamily="49" charset="-122"/>
                <a:cs typeface="Times New Roman" pitchFamily="18" charset="0"/>
              </a:rPr>
              <a:t>&gt;next;</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else</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  </a:t>
            </a:r>
            <a:r>
              <a:rPr lang="en-US" altLang="zh-CN" sz="2000" dirty="0" smtClean="0">
                <a:solidFill>
                  <a:srgbClr val="0000FF"/>
                </a:solidFill>
                <a:latin typeface="Times New Roman" pitchFamily="18" charset="0"/>
                <a:ea typeface="楷体" pitchFamily="49" charset="-122"/>
                <a:cs typeface="Times New Roman" pitchFamily="18" charset="0"/>
              </a:rPr>
              <a:t>   s=(</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malloc</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sizeof</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a:t>
            </a:r>
            <a:r>
              <a:rPr lang="zh-CN" altLang="en-US" sz="2000" dirty="0" smtClean="0">
                <a:solidFill>
                  <a:srgbClr val="0000FF"/>
                </a:solidFill>
                <a:latin typeface="Times New Roman" pitchFamily="18" charset="0"/>
                <a:ea typeface="楷体" pitchFamily="49" charset="-122"/>
                <a:cs typeface="Times New Roman" pitchFamily="18" charset="0"/>
              </a:rPr>
              <a:t>复制结点</a:t>
            </a:r>
            <a:endParaRPr lang="zh-CN" altLang="en-US"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s-</a:t>
            </a:r>
            <a:r>
              <a:rPr lang="en-US" altLang="zh-CN" sz="2000" dirty="0">
                <a:solidFill>
                  <a:srgbClr val="0000FF"/>
                </a:solidFill>
                <a:latin typeface="Times New Roman" pitchFamily="18" charset="0"/>
                <a:ea typeface="楷体" pitchFamily="49" charset="-122"/>
                <a:cs typeface="Times New Roman" pitchFamily="18" charset="0"/>
              </a:rPr>
              <a:t>&gt;data=</a:t>
            </a:r>
            <a:r>
              <a:rPr lang="en-US" altLang="zh-CN" sz="2000" dirty="0" err="1">
                <a:solidFill>
                  <a:srgbClr val="0000FF"/>
                </a:solidFill>
                <a:latin typeface="Times New Roman" pitchFamily="18" charset="0"/>
                <a:ea typeface="楷体" pitchFamily="49" charset="-122"/>
                <a:cs typeface="Times New Roman" pitchFamily="18" charset="0"/>
              </a:rPr>
              <a:t>pb</a:t>
            </a:r>
            <a:r>
              <a:rPr lang="en-US" altLang="zh-CN" sz="2000" dirty="0">
                <a:solidFill>
                  <a:srgbClr val="0000FF"/>
                </a:solidFill>
                <a:latin typeface="Times New Roman" pitchFamily="18" charset="0"/>
                <a:ea typeface="楷体" pitchFamily="49" charset="-122"/>
                <a:cs typeface="Times New Roman" pitchFamily="18" charset="0"/>
              </a:rPr>
              <a:t>-&gt;data;</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FF00FF"/>
                </a:solidFill>
                <a:latin typeface="Times New Roman" pitchFamily="18" charset="0"/>
                <a:ea typeface="楷体" pitchFamily="49" charset="-122"/>
                <a:cs typeface="Times New Roman" pitchFamily="18" charset="0"/>
              </a:rPr>
              <a:t>r-</a:t>
            </a:r>
            <a:r>
              <a:rPr lang="en-US" altLang="zh-CN" sz="2000" dirty="0">
                <a:solidFill>
                  <a:srgbClr val="FF00FF"/>
                </a:solidFill>
                <a:latin typeface="Times New Roman" pitchFamily="18" charset="0"/>
                <a:ea typeface="楷体" pitchFamily="49" charset="-122"/>
                <a:cs typeface="Times New Roman" pitchFamily="18" charset="0"/>
              </a:rPr>
              <a:t>&gt;next=</a:t>
            </a:r>
            <a:r>
              <a:rPr lang="en-US" altLang="zh-CN" sz="2000" dirty="0" err="1">
                <a:solidFill>
                  <a:srgbClr val="FF00FF"/>
                </a:solidFill>
                <a:latin typeface="Times New Roman" pitchFamily="18" charset="0"/>
                <a:ea typeface="楷体" pitchFamily="49" charset="-122"/>
                <a:cs typeface="Times New Roman" pitchFamily="18" charset="0"/>
              </a:rPr>
              <a:t>s;r</a:t>
            </a:r>
            <a:r>
              <a:rPr lang="en-US" altLang="zh-CN" sz="2000" dirty="0">
                <a:solidFill>
                  <a:srgbClr val="FF00FF"/>
                </a:solidFill>
                <a:latin typeface="Times New Roman" pitchFamily="18" charset="0"/>
                <a:ea typeface="楷体" pitchFamily="49" charset="-122"/>
                <a:cs typeface="Times New Roman" pitchFamily="18" charset="0"/>
              </a:rPr>
              <a:t>=s;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采用尾插法将*</a:t>
            </a:r>
            <a:r>
              <a:rPr lang="en-US" altLang="zh-CN" sz="2000" dirty="0">
                <a:solidFill>
                  <a:srgbClr val="00B0F0"/>
                </a:solidFill>
                <a:latin typeface="Times New Roman" pitchFamily="18" charset="0"/>
                <a:ea typeface="楷体" pitchFamily="49" charset="-122"/>
                <a:cs typeface="Times New Roman" pitchFamily="18" charset="0"/>
              </a:rPr>
              <a:t>s</a:t>
            </a:r>
            <a:r>
              <a:rPr lang="zh-CN" altLang="en-US" sz="2000" dirty="0">
                <a:solidFill>
                  <a:srgbClr val="00B0F0"/>
                </a:solidFill>
                <a:latin typeface="Times New Roman" pitchFamily="18" charset="0"/>
                <a:ea typeface="楷体" pitchFamily="49" charset="-122"/>
                <a:cs typeface="Times New Roman" pitchFamily="18" charset="0"/>
              </a:rPr>
              <a:t>插入到</a:t>
            </a:r>
            <a:r>
              <a:rPr lang="en-US" altLang="zh-CN" sz="2000" dirty="0">
                <a:solidFill>
                  <a:srgbClr val="00B0F0"/>
                </a:solidFill>
                <a:latin typeface="Times New Roman" pitchFamily="18" charset="0"/>
                <a:ea typeface="楷体" pitchFamily="49" charset="-122"/>
                <a:cs typeface="Times New Roman" pitchFamily="18" charset="0"/>
              </a:rPr>
              <a:t>LC</a:t>
            </a:r>
            <a:r>
              <a:rPr lang="zh-CN" altLang="en-US" sz="2000" dirty="0">
                <a:solidFill>
                  <a:srgbClr val="00B0F0"/>
                </a:solidFill>
                <a:latin typeface="Times New Roman" pitchFamily="18" charset="0"/>
                <a:ea typeface="楷体" pitchFamily="49" charset="-122"/>
                <a:cs typeface="Times New Roman" pitchFamily="18" charset="0"/>
              </a:rPr>
              <a:t>中</a:t>
            </a:r>
          </a:p>
          <a:p>
            <a:pPr algn="l">
              <a:spcBef>
                <a:spcPts val="0"/>
              </a:spcBef>
            </a:pPr>
            <a:r>
              <a:rPr lang="zh-CN" altLang="en-US" sz="2000" dirty="0">
                <a:solidFill>
                  <a:srgbClr val="FF00FF"/>
                </a:solidFill>
                <a:latin typeface="Times New Roman" pitchFamily="18" charset="0"/>
                <a:ea typeface="楷体" pitchFamily="49" charset="-122"/>
                <a:cs typeface="Times New Roman" pitchFamily="18" charset="0"/>
              </a:rPr>
              <a:t>	   </a:t>
            </a:r>
            <a:r>
              <a:rPr lang="zh-CN" altLang="en-US" sz="2000" dirty="0" smtClean="0">
                <a:solidFill>
                  <a:srgbClr val="FF00FF"/>
                </a:solidFill>
                <a:latin typeface="Times New Roman" pitchFamily="18" charset="0"/>
                <a:ea typeface="楷体" pitchFamily="49" charset="-122"/>
                <a:cs typeface="Times New Roman" pitchFamily="18" charset="0"/>
              </a:rPr>
              <a:t>   </a:t>
            </a:r>
            <a:r>
              <a:rPr lang="en-US" altLang="zh-CN" sz="2000" dirty="0" err="1" smtClean="0">
                <a:solidFill>
                  <a:srgbClr val="FF00FF"/>
                </a:solidFill>
                <a:latin typeface="Times New Roman" pitchFamily="18" charset="0"/>
                <a:ea typeface="楷体" pitchFamily="49" charset="-122"/>
                <a:cs typeface="Times New Roman" pitchFamily="18" charset="0"/>
              </a:rPr>
              <a:t>pb</a:t>
            </a:r>
            <a:r>
              <a:rPr lang="en-US" altLang="zh-CN" sz="2000" dirty="0" smtClean="0">
                <a:solidFill>
                  <a:srgbClr val="FF00FF"/>
                </a:solidFill>
                <a:latin typeface="Times New Roman" pitchFamily="18" charset="0"/>
                <a:ea typeface="楷体" pitchFamily="49" charset="-122"/>
                <a:cs typeface="Times New Roman" pitchFamily="18" charset="0"/>
              </a:rPr>
              <a:t>=</a:t>
            </a:r>
            <a:r>
              <a:rPr lang="en-US" altLang="zh-CN" sz="2000" dirty="0" err="1" smtClean="0">
                <a:solidFill>
                  <a:srgbClr val="FF00FF"/>
                </a:solidFill>
                <a:latin typeface="Times New Roman" pitchFamily="18" charset="0"/>
                <a:ea typeface="楷体" pitchFamily="49" charset="-122"/>
                <a:cs typeface="Times New Roman" pitchFamily="18" charset="0"/>
              </a:rPr>
              <a:t>pb</a:t>
            </a:r>
            <a:r>
              <a:rPr lang="en-US" altLang="zh-CN" sz="2000" dirty="0" smtClean="0">
                <a:solidFill>
                  <a:srgbClr val="FF00FF"/>
                </a:solidFill>
                <a:latin typeface="Times New Roman" pitchFamily="18" charset="0"/>
                <a:ea typeface="楷体" pitchFamily="49" charset="-122"/>
                <a:cs typeface="Times New Roman" pitchFamily="18" charset="0"/>
              </a:rPr>
              <a:t>-</a:t>
            </a:r>
            <a:r>
              <a:rPr lang="en-US" altLang="zh-CN" sz="2000" dirty="0">
                <a:solidFill>
                  <a:srgbClr val="FF00FF"/>
                </a:solidFill>
                <a:latin typeface="Times New Roman" pitchFamily="18" charset="0"/>
                <a:ea typeface="楷体" pitchFamily="49" charset="-122"/>
                <a:cs typeface="Times New Roman" pitchFamily="18" charset="0"/>
              </a:rPr>
              <a:t>&gt;next;</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endParaRPr lang="en-US" altLang="zh-CN" sz="2000" dirty="0">
              <a:solidFill>
                <a:srgbClr val="0000FF"/>
              </a:solidFill>
              <a:latin typeface="Times New Roman" pitchFamily="18" charset="0"/>
              <a:ea typeface="楷体"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C142C3D9-3633-454A-831D-43F2B383B8EF}" type="slidenum">
              <a:rPr lang="en-US" altLang="zh-CN" smtClean="0"/>
              <a:pPr/>
              <a:t>151</a:t>
            </a:fld>
            <a:endParaRPr lang="en-US" altLang="zh-CN" dirty="0"/>
          </a:p>
        </p:txBody>
      </p:sp>
    </p:spTree>
    <p:extLst>
      <p:ext uri="{BB962C8B-B14F-4D97-AF65-F5344CB8AC3E}">
        <p14:creationId xmlns:p14="http://schemas.microsoft.com/office/powerpoint/2010/main" val="396647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40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040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04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040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040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040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040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040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040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40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040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040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0403">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0403">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040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Text Box 4"/>
          <p:cNvSpPr txBox="1">
            <a:spLocks noChangeArrowheads="1"/>
          </p:cNvSpPr>
          <p:nvPr/>
        </p:nvSpPr>
        <p:spPr bwMode="auto">
          <a:xfrm>
            <a:off x="793008" y="432242"/>
            <a:ext cx="7927969" cy="4708981"/>
          </a:xfrm>
          <a:prstGeom prst="rect">
            <a:avLst/>
          </a:prstGeom>
          <a:gradFill>
            <a:lin ang="21594000" scaled="0"/>
          </a:gra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while (pa!=NULL)</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     s=(</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malloc</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sizeof</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B0F0"/>
                </a:solidFill>
                <a:latin typeface="Times New Roman" pitchFamily="18" charset="0"/>
                <a:ea typeface="楷体" pitchFamily="49" charset="-122"/>
                <a:cs typeface="Times New Roman" pitchFamily="18" charset="0"/>
              </a:rPr>
              <a:t>//</a:t>
            </a:r>
            <a:r>
              <a:rPr lang="zh-CN" altLang="en-US" sz="2000" dirty="0" smtClean="0">
                <a:solidFill>
                  <a:srgbClr val="00B0F0"/>
                </a:solidFill>
                <a:latin typeface="Times New Roman" pitchFamily="18" charset="0"/>
                <a:ea typeface="楷体" pitchFamily="49" charset="-122"/>
                <a:cs typeface="Times New Roman" pitchFamily="18" charset="0"/>
              </a:rPr>
              <a:t>复制结点</a:t>
            </a:r>
            <a:endParaRPr lang="zh-CN" altLang="en-US" sz="2000" dirty="0">
              <a:solidFill>
                <a:srgbClr val="00B0F0"/>
              </a:solidFill>
              <a:latin typeface="Times New Roman" pitchFamily="18" charset="0"/>
              <a:ea typeface="楷体" pitchFamily="49" charset="-122"/>
              <a:cs typeface="Times New Roman" pitchFamily="18" charset="0"/>
            </a:endParaRP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s-</a:t>
            </a:r>
            <a:r>
              <a:rPr lang="en-US" altLang="zh-CN" sz="2000" dirty="0">
                <a:solidFill>
                  <a:srgbClr val="0000FF"/>
                </a:solidFill>
                <a:latin typeface="Times New Roman" pitchFamily="18" charset="0"/>
                <a:ea typeface="楷体" pitchFamily="49" charset="-122"/>
                <a:cs typeface="Times New Roman" pitchFamily="18" charset="0"/>
              </a:rPr>
              <a:t>&gt;data=pa-&gt;data;</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FF00FF"/>
                </a:solidFill>
                <a:latin typeface="Times New Roman" pitchFamily="18" charset="0"/>
                <a:ea typeface="楷体" pitchFamily="49" charset="-122"/>
                <a:cs typeface="Times New Roman" pitchFamily="18" charset="0"/>
              </a:rPr>
              <a:t>r-</a:t>
            </a:r>
            <a:r>
              <a:rPr lang="en-US" altLang="zh-CN" sz="2000" dirty="0">
                <a:solidFill>
                  <a:srgbClr val="FF00FF"/>
                </a:solidFill>
                <a:latin typeface="Times New Roman" pitchFamily="18" charset="0"/>
                <a:ea typeface="楷体" pitchFamily="49" charset="-122"/>
                <a:cs typeface="Times New Roman" pitchFamily="18" charset="0"/>
              </a:rPr>
              <a:t>&gt;next=</a:t>
            </a:r>
            <a:r>
              <a:rPr lang="en-US" altLang="zh-CN" sz="2000" dirty="0" err="1">
                <a:solidFill>
                  <a:srgbClr val="FF00FF"/>
                </a:solidFill>
                <a:latin typeface="Times New Roman" pitchFamily="18" charset="0"/>
                <a:ea typeface="楷体" pitchFamily="49" charset="-122"/>
                <a:cs typeface="Times New Roman" pitchFamily="18" charset="0"/>
              </a:rPr>
              <a:t>s;r</a:t>
            </a:r>
            <a:r>
              <a:rPr lang="en-US" altLang="zh-CN" sz="2000" dirty="0">
                <a:solidFill>
                  <a:srgbClr val="FF00FF"/>
                </a:solidFill>
                <a:latin typeface="Times New Roman" pitchFamily="18" charset="0"/>
                <a:ea typeface="楷体" pitchFamily="49" charset="-122"/>
                <a:cs typeface="Times New Roman" pitchFamily="18" charset="0"/>
              </a:rPr>
              <a:t>=s;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采用尾插法将*</a:t>
            </a:r>
            <a:r>
              <a:rPr lang="en-US" altLang="zh-CN" sz="2000" dirty="0">
                <a:solidFill>
                  <a:srgbClr val="00B0F0"/>
                </a:solidFill>
                <a:latin typeface="Times New Roman" pitchFamily="18" charset="0"/>
                <a:ea typeface="楷体" pitchFamily="49" charset="-122"/>
                <a:cs typeface="Times New Roman" pitchFamily="18" charset="0"/>
              </a:rPr>
              <a:t>s</a:t>
            </a:r>
            <a:r>
              <a:rPr lang="zh-CN" altLang="en-US" sz="2000" dirty="0">
                <a:solidFill>
                  <a:srgbClr val="00B0F0"/>
                </a:solidFill>
                <a:latin typeface="Times New Roman" pitchFamily="18" charset="0"/>
                <a:ea typeface="楷体" pitchFamily="49" charset="-122"/>
                <a:cs typeface="Times New Roman" pitchFamily="18" charset="0"/>
              </a:rPr>
              <a:t>插入到</a:t>
            </a:r>
            <a:r>
              <a:rPr lang="en-US" altLang="zh-CN" sz="2000" dirty="0">
                <a:solidFill>
                  <a:srgbClr val="00B0F0"/>
                </a:solidFill>
                <a:latin typeface="Times New Roman" pitchFamily="18" charset="0"/>
                <a:ea typeface="楷体" pitchFamily="49" charset="-122"/>
                <a:cs typeface="Times New Roman" pitchFamily="18" charset="0"/>
              </a:rPr>
              <a:t>LC</a:t>
            </a:r>
            <a:r>
              <a:rPr lang="zh-CN" altLang="en-US" sz="2000" dirty="0">
                <a:solidFill>
                  <a:srgbClr val="00B0F0"/>
                </a:solidFill>
                <a:latin typeface="Times New Roman" pitchFamily="18" charset="0"/>
                <a:ea typeface="楷体" pitchFamily="49" charset="-122"/>
                <a:cs typeface="Times New Roman" pitchFamily="18" charset="0"/>
              </a:rPr>
              <a:t>中</a:t>
            </a:r>
          </a:p>
          <a:p>
            <a:pPr algn="l">
              <a:spcBef>
                <a:spcPts val="0"/>
              </a:spcBef>
            </a:pPr>
            <a:r>
              <a:rPr lang="zh-CN" altLang="en-US" sz="2000" dirty="0">
                <a:solidFill>
                  <a:srgbClr val="FF00FF"/>
                </a:solidFill>
                <a:latin typeface="Times New Roman" pitchFamily="18" charset="0"/>
                <a:ea typeface="楷体" pitchFamily="49" charset="-122"/>
                <a:cs typeface="Times New Roman" pitchFamily="18" charset="0"/>
              </a:rPr>
              <a:t>     </a:t>
            </a:r>
            <a:r>
              <a:rPr lang="zh-CN" altLang="en-US" sz="2000" dirty="0" smtClean="0">
                <a:solidFill>
                  <a:srgbClr val="FF00FF"/>
                </a:solidFill>
                <a:latin typeface="Times New Roman" pitchFamily="18" charset="0"/>
                <a:ea typeface="楷体" pitchFamily="49" charset="-122"/>
                <a:cs typeface="Times New Roman" pitchFamily="18" charset="0"/>
              </a:rPr>
              <a:t>      </a:t>
            </a:r>
            <a:r>
              <a:rPr lang="en-US" altLang="zh-CN" sz="2000" dirty="0" smtClean="0">
                <a:solidFill>
                  <a:srgbClr val="FF00FF"/>
                </a:solidFill>
                <a:latin typeface="Times New Roman" pitchFamily="18" charset="0"/>
                <a:ea typeface="楷体" pitchFamily="49" charset="-122"/>
                <a:cs typeface="Times New Roman" pitchFamily="18" charset="0"/>
              </a:rPr>
              <a:t>pa=pa-</a:t>
            </a:r>
            <a:r>
              <a:rPr lang="en-US" altLang="zh-CN" sz="2000" dirty="0">
                <a:solidFill>
                  <a:srgbClr val="FF00FF"/>
                </a:solidFill>
                <a:latin typeface="Times New Roman" pitchFamily="18" charset="0"/>
                <a:ea typeface="楷体" pitchFamily="49" charset="-122"/>
                <a:cs typeface="Times New Roman" pitchFamily="18" charset="0"/>
              </a:rPr>
              <a:t>&gt;next;</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p>
          <a:p>
            <a:pPr algn="l">
              <a:spcBef>
                <a:spcPts val="0"/>
              </a:spcBef>
            </a:pP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while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pb</a:t>
            </a:r>
            <a:r>
              <a:rPr lang="en-US" altLang="zh-CN" sz="2000" dirty="0">
                <a:solidFill>
                  <a:srgbClr val="0000FF"/>
                </a:solidFill>
                <a:latin typeface="Times New Roman" pitchFamily="18" charset="0"/>
                <a:ea typeface="楷体" pitchFamily="49" charset="-122"/>
                <a:cs typeface="Times New Roman" pitchFamily="18" charset="0"/>
              </a:rPr>
              <a:t>!=NULL)</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    </a:t>
            </a:r>
            <a:r>
              <a:rPr lang="en-US" altLang="zh-CN" sz="2000" dirty="0">
                <a:solidFill>
                  <a:srgbClr val="0000FF"/>
                </a:solidFill>
                <a:latin typeface="Times New Roman" pitchFamily="18" charset="0"/>
                <a:ea typeface="楷体" pitchFamily="49" charset="-122"/>
                <a:cs typeface="Times New Roman" pitchFamily="18" charset="0"/>
              </a:rPr>
              <a:t>s</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malloc</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sizeof</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B0F0"/>
                </a:solidFill>
                <a:latin typeface="Times New Roman" pitchFamily="18" charset="0"/>
                <a:ea typeface="楷体" pitchFamily="49" charset="-122"/>
                <a:cs typeface="Times New Roman" pitchFamily="18" charset="0"/>
              </a:rPr>
              <a:t>//</a:t>
            </a:r>
            <a:r>
              <a:rPr lang="zh-CN" altLang="en-US" sz="2000" dirty="0" smtClean="0">
                <a:solidFill>
                  <a:srgbClr val="00B0F0"/>
                </a:solidFill>
                <a:latin typeface="Times New Roman" pitchFamily="18" charset="0"/>
                <a:ea typeface="楷体" pitchFamily="49" charset="-122"/>
                <a:cs typeface="Times New Roman" pitchFamily="18" charset="0"/>
              </a:rPr>
              <a:t>复制结点</a:t>
            </a:r>
            <a:endParaRPr lang="zh-CN" altLang="en-US" sz="2000" dirty="0">
              <a:solidFill>
                <a:srgbClr val="00B0F0"/>
              </a:solidFill>
              <a:latin typeface="Times New Roman" pitchFamily="18" charset="0"/>
              <a:ea typeface="楷体" pitchFamily="49" charset="-122"/>
              <a:cs typeface="Times New Roman" pitchFamily="18" charset="0"/>
            </a:endParaRP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s-</a:t>
            </a:r>
            <a:r>
              <a:rPr lang="en-US" altLang="zh-CN" sz="2000" dirty="0">
                <a:solidFill>
                  <a:srgbClr val="0000FF"/>
                </a:solidFill>
                <a:latin typeface="Times New Roman" pitchFamily="18" charset="0"/>
                <a:ea typeface="楷体" pitchFamily="49" charset="-122"/>
                <a:cs typeface="Times New Roman" pitchFamily="18" charset="0"/>
              </a:rPr>
              <a:t>&gt;data=</a:t>
            </a:r>
            <a:r>
              <a:rPr lang="en-US" altLang="zh-CN" sz="2000" dirty="0" err="1">
                <a:solidFill>
                  <a:srgbClr val="0000FF"/>
                </a:solidFill>
                <a:latin typeface="Times New Roman" pitchFamily="18" charset="0"/>
                <a:ea typeface="楷体" pitchFamily="49" charset="-122"/>
                <a:cs typeface="Times New Roman" pitchFamily="18" charset="0"/>
              </a:rPr>
              <a:t>pb</a:t>
            </a:r>
            <a:r>
              <a:rPr lang="en-US" altLang="zh-CN" sz="2000" dirty="0">
                <a:solidFill>
                  <a:srgbClr val="0000FF"/>
                </a:solidFill>
                <a:latin typeface="Times New Roman" pitchFamily="18" charset="0"/>
                <a:ea typeface="楷体" pitchFamily="49" charset="-122"/>
                <a:cs typeface="Times New Roman" pitchFamily="18" charset="0"/>
              </a:rPr>
              <a:t>-&gt;data;</a:t>
            </a:r>
          </a:p>
          <a:p>
            <a:pPr algn="l">
              <a:spcBef>
                <a:spcPts val="0"/>
              </a:spcBef>
            </a:pPr>
            <a:r>
              <a:rPr lang="en-US" altLang="zh-CN" sz="2000" dirty="0">
                <a:solidFill>
                  <a:srgbClr val="FF00FF"/>
                </a:solidFill>
                <a:latin typeface="Times New Roman" pitchFamily="18" charset="0"/>
                <a:ea typeface="楷体" pitchFamily="49" charset="-122"/>
                <a:cs typeface="Times New Roman" pitchFamily="18" charset="0"/>
              </a:rPr>
              <a:t>     </a:t>
            </a:r>
            <a:r>
              <a:rPr lang="en-US" altLang="zh-CN" sz="2000" dirty="0" smtClean="0">
                <a:solidFill>
                  <a:srgbClr val="FF00FF"/>
                </a:solidFill>
                <a:latin typeface="Times New Roman" pitchFamily="18" charset="0"/>
                <a:ea typeface="楷体" pitchFamily="49" charset="-122"/>
                <a:cs typeface="Times New Roman" pitchFamily="18" charset="0"/>
              </a:rPr>
              <a:t>     r-</a:t>
            </a:r>
            <a:r>
              <a:rPr lang="en-US" altLang="zh-CN" sz="2000" dirty="0">
                <a:solidFill>
                  <a:srgbClr val="FF00FF"/>
                </a:solidFill>
                <a:latin typeface="Times New Roman" pitchFamily="18" charset="0"/>
                <a:ea typeface="楷体" pitchFamily="49" charset="-122"/>
                <a:cs typeface="Times New Roman" pitchFamily="18" charset="0"/>
              </a:rPr>
              <a:t>&gt;next=</a:t>
            </a:r>
            <a:r>
              <a:rPr lang="en-US" altLang="zh-CN" sz="2000" dirty="0" err="1">
                <a:solidFill>
                  <a:srgbClr val="FF00FF"/>
                </a:solidFill>
                <a:latin typeface="Times New Roman" pitchFamily="18" charset="0"/>
                <a:ea typeface="楷体" pitchFamily="49" charset="-122"/>
                <a:cs typeface="Times New Roman" pitchFamily="18" charset="0"/>
              </a:rPr>
              <a:t>s;r</a:t>
            </a:r>
            <a:r>
              <a:rPr lang="en-US" altLang="zh-CN" sz="2000" dirty="0">
                <a:solidFill>
                  <a:srgbClr val="FF00FF"/>
                </a:solidFill>
                <a:latin typeface="Times New Roman" pitchFamily="18" charset="0"/>
                <a:ea typeface="楷体" pitchFamily="49" charset="-122"/>
                <a:cs typeface="Times New Roman" pitchFamily="18" charset="0"/>
              </a:rPr>
              <a:t>=s;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采用尾插法将*</a:t>
            </a:r>
            <a:r>
              <a:rPr lang="en-US" altLang="zh-CN" sz="2000" dirty="0">
                <a:solidFill>
                  <a:srgbClr val="00B0F0"/>
                </a:solidFill>
                <a:latin typeface="Times New Roman" pitchFamily="18" charset="0"/>
                <a:ea typeface="楷体" pitchFamily="49" charset="-122"/>
                <a:cs typeface="Times New Roman" pitchFamily="18" charset="0"/>
              </a:rPr>
              <a:t>s</a:t>
            </a:r>
            <a:r>
              <a:rPr lang="zh-CN" altLang="en-US" sz="2000" dirty="0">
                <a:solidFill>
                  <a:srgbClr val="00B0F0"/>
                </a:solidFill>
                <a:latin typeface="Times New Roman" pitchFamily="18" charset="0"/>
                <a:ea typeface="楷体" pitchFamily="49" charset="-122"/>
                <a:cs typeface="Times New Roman" pitchFamily="18" charset="0"/>
              </a:rPr>
              <a:t>插入到</a:t>
            </a:r>
            <a:r>
              <a:rPr lang="en-US" altLang="zh-CN" sz="2000" dirty="0">
                <a:solidFill>
                  <a:srgbClr val="00B0F0"/>
                </a:solidFill>
                <a:latin typeface="Times New Roman" pitchFamily="18" charset="0"/>
                <a:ea typeface="楷体" pitchFamily="49" charset="-122"/>
                <a:cs typeface="Times New Roman" pitchFamily="18" charset="0"/>
              </a:rPr>
              <a:t>LC</a:t>
            </a:r>
            <a:r>
              <a:rPr lang="zh-CN" altLang="en-US" sz="2000" dirty="0">
                <a:solidFill>
                  <a:srgbClr val="00B0F0"/>
                </a:solidFill>
                <a:latin typeface="Times New Roman" pitchFamily="18" charset="0"/>
                <a:ea typeface="楷体" pitchFamily="49" charset="-122"/>
                <a:cs typeface="Times New Roman" pitchFamily="18" charset="0"/>
              </a:rPr>
              <a:t>中</a:t>
            </a:r>
          </a:p>
          <a:p>
            <a:pPr algn="l">
              <a:spcBef>
                <a:spcPts val="0"/>
              </a:spcBef>
            </a:pPr>
            <a:r>
              <a:rPr lang="zh-CN" altLang="en-US" sz="2000" dirty="0">
                <a:solidFill>
                  <a:srgbClr val="FF00FF"/>
                </a:solidFill>
                <a:latin typeface="Times New Roman" pitchFamily="18" charset="0"/>
                <a:ea typeface="楷体" pitchFamily="49" charset="-122"/>
                <a:cs typeface="Times New Roman" pitchFamily="18" charset="0"/>
              </a:rPr>
              <a:t>     </a:t>
            </a:r>
            <a:r>
              <a:rPr lang="zh-CN" altLang="en-US" sz="2000" dirty="0" smtClean="0">
                <a:solidFill>
                  <a:srgbClr val="FF00FF"/>
                </a:solidFill>
                <a:latin typeface="Times New Roman" pitchFamily="18" charset="0"/>
                <a:ea typeface="楷体" pitchFamily="49" charset="-122"/>
                <a:cs typeface="Times New Roman" pitchFamily="18" charset="0"/>
              </a:rPr>
              <a:t>     </a:t>
            </a:r>
            <a:r>
              <a:rPr lang="en-US" altLang="zh-CN" sz="2000" dirty="0" err="1" smtClean="0">
                <a:solidFill>
                  <a:srgbClr val="FF00FF"/>
                </a:solidFill>
                <a:latin typeface="Times New Roman" pitchFamily="18" charset="0"/>
                <a:ea typeface="楷体" pitchFamily="49" charset="-122"/>
                <a:cs typeface="Times New Roman" pitchFamily="18" charset="0"/>
              </a:rPr>
              <a:t>pb</a:t>
            </a:r>
            <a:r>
              <a:rPr lang="en-US" altLang="zh-CN" sz="2000" dirty="0" smtClean="0">
                <a:solidFill>
                  <a:srgbClr val="FF00FF"/>
                </a:solidFill>
                <a:latin typeface="Times New Roman" pitchFamily="18" charset="0"/>
                <a:ea typeface="楷体" pitchFamily="49" charset="-122"/>
                <a:cs typeface="Times New Roman" pitchFamily="18" charset="0"/>
              </a:rPr>
              <a:t>=</a:t>
            </a:r>
            <a:r>
              <a:rPr lang="en-US" altLang="zh-CN" sz="2000" dirty="0" err="1" smtClean="0">
                <a:solidFill>
                  <a:srgbClr val="FF00FF"/>
                </a:solidFill>
                <a:latin typeface="Times New Roman" pitchFamily="18" charset="0"/>
                <a:ea typeface="楷体" pitchFamily="49" charset="-122"/>
                <a:cs typeface="Times New Roman" pitchFamily="18" charset="0"/>
              </a:rPr>
              <a:t>pb</a:t>
            </a:r>
            <a:r>
              <a:rPr lang="en-US" altLang="zh-CN" sz="2000" dirty="0" smtClean="0">
                <a:solidFill>
                  <a:srgbClr val="FF00FF"/>
                </a:solidFill>
                <a:latin typeface="Times New Roman" pitchFamily="18" charset="0"/>
                <a:ea typeface="楷体" pitchFamily="49" charset="-122"/>
                <a:cs typeface="Times New Roman" pitchFamily="18" charset="0"/>
              </a:rPr>
              <a:t>-</a:t>
            </a:r>
            <a:r>
              <a:rPr lang="en-US" altLang="zh-CN" sz="2000" dirty="0">
                <a:solidFill>
                  <a:srgbClr val="FF00FF"/>
                </a:solidFill>
                <a:latin typeface="Times New Roman" pitchFamily="18" charset="0"/>
                <a:ea typeface="楷体" pitchFamily="49" charset="-122"/>
                <a:cs typeface="Times New Roman" pitchFamily="18" charset="0"/>
              </a:rPr>
              <a:t>&gt;next;</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FF00FF"/>
                </a:solidFill>
                <a:latin typeface="Times New Roman" pitchFamily="18" charset="0"/>
                <a:ea typeface="楷体" pitchFamily="49" charset="-122"/>
                <a:cs typeface="Times New Roman" pitchFamily="18" charset="0"/>
              </a:rPr>
              <a:t>  </a:t>
            </a:r>
            <a:r>
              <a:rPr lang="en-US" altLang="zh-CN" sz="2000" dirty="0" smtClean="0">
                <a:solidFill>
                  <a:srgbClr val="FF00FF"/>
                </a:solidFill>
                <a:latin typeface="Times New Roman" pitchFamily="18" charset="0"/>
                <a:ea typeface="楷体" pitchFamily="49" charset="-122"/>
                <a:cs typeface="Times New Roman" pitchFamily="18" charset="0"/>
              </a:rPr>
              <a:t>   r-</a:t>
            </a:r>
            <a:r>
              <a:rPr lang="en-US" altLang="zh-CN" sz="2000" dirty="0">
                <a:solidFill>
                  <a:srgbClr val="FF00FF"/>
                </a:solidFill>
                <a:latin typeface="Times New Roman" pitchFamily="18" charset="0"/>
                <a:ea typeface="楷体" pitchFamily="49" charset="-122"/>
                <a:cs typeface="Times New Roman" pitchFamily="18" charset="0"/>
              </a:rPr>
              <a:t>&gt;next=NULL		</a:t>
            </a:r>
            <a:r>
              <a:rPr lang="en-US" altLang="zh-CN" sz="2000" dirty="0" smtClean="0">
                <a:solidFill>
                  <a:srgbClr val="00B0F0"/>
                </a:solidFill>
                <a:latin typeface="Times New Roman" pitchFamily="18" charset="0"/>
                <a:ea typeface="楷体" pitchFamily="49" charset="-122"/>
                <a:cs typeface="Times New Roman" pitchFamily="18" charset="0"/>
              </a:rPr>
              <a:t>//</a:t>
            </a:r>
            <a:r>
              <a:rPr lang="zh-CN" altLang="en-US" sz="2000" dirty="0" smtClean="0">
                <a:solidFill>
                  <a:srgbClr val="00B0F0"/>
                </a:solidFill>
                <a:latin typeface="Times New Roman" pitchFamily="18" charset="0"/>
                <a:ea typeface="楷体" pitchFamily="49" charset="-122"/>
                <a:cs typeface="Times New Roman" pitchFamily="18" charset="0"/>
              </a:rPr>
              <a:t>尾结点的</a:t>
            </a:r>
            <a:r>
              <a:rPr lang="en-US" altLang="zh-CN" sz="2000" dirty="0">
                <a:solidFill>
                  <a:srgbClr val="00B0F0"/>
                </a:solidFill>
                <a:latin typeface="Times New Roman" pitchFamily="18" charset="0"/>
                <a:ea typeface="楷体" pitchFamily="49" charset="-122"/>
                <a:cs typeface="Times New Roman" pitchFamily="18" charset="0"/>
              </a:rPr>
              <a:t>next</a:t>
            </a:r>
            <a:r>
              <a:rPr lang="zh-CN" altLang="en-US" sz="2000" dirty="0">
                <a:solidFill>
                  <a:srgbClr val="00B0F0"/>
                </a:solidFill>
                <a:latin typeface="Times New Roman" pitchFamily="18" charset="0"/>
                <a:ea typeface="楷体" pitchFamily="49" charset="-122"/>
                <a:cs typeface="Times New Roman" pitchFamily="18" charset="0"/>
              </a:rPr>
              <a:t>域置空</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a:t>
            </a:r>
          </a:p>
        </p:txBody>
      </p:sp>
      <p:sp>
        <p:nvSpPr>
          <p:cNvPr id="232453" name="Text Box 5"/>
          <p:cNvSpPr txBox="1">
            <a:spLocks noChangeArrowheads="1"/>
          </p:cNvSpPr>
          <p:nvPr/>
        </p:nvSpPr>
        <p:spPr bwMode="auto">
          <a:xfrm rot="21600000">
            <a:off x="683568" y="6236625"/>
            <a:ext cx="8280400" cy="457200"/>
          </a:xfrm>
          <a:prstGeom prst="rect">
            <a:avLst/>
          </a:prstGeom>
          <a:noFill/>
          <a:ln w="9525">
            <a:noFill/>
            <a:miter lim="800000"/>
            <a:headEnd/>
            <a:tailEnd/>
          </a:ln>
          <a:effectLst/>
        </p:spPr>
        <p:txBody>
          <a:bodyPr>
            <a:spAutoFit/>
          </a:bodyPr>
          <a:lstStyle/>
          <a:p>
            <a:pPr algn="l">
              <a:spcBef>
                <a:spcPct val="50000"/>
              </a:spcBef>
            </a:pPr>
            <a:r>
              <a:rPr lang="zh-CN" altLang="en-US" dirty="0">
                <a:ea typeface="楷体" pitchFamily="49" charset="-122"/>
                <a:cs typeface="Times New Roman" pitchFamily="18" charset="0"/>
              </a:rPr>
              <a:t>本算法的时间复杂度为</a:t>
            </a:r>
            <a:r>
              <a:rPr lang="en-US" altLang="zh-CN" dirty="0">
                <a:ea typeface="楷体" pitchFamily="49" charset="-122"/>
                <a:cs typeface="Times New Roman" pitchFamily="18" charset="0"/>
              </a:rPr>
              <a:t>O(</a:t>
            </a:r>
            <a:r>
              <a:rPr lang="en-US" altLang="zh-CN" i="1" dirty="0" err="1">
                <a:ea typeface="楷体" pitchFamily="49" charset="-122"/>
                <a:cs typeface="Times New Roman" pitchFamily="18" charset="0"/>
              </a:rPr>
              <a:t>m</a:t>
            </a:r>
            <a:r>
              <a:rPr lang="en-US" altLang="zh-CN" dirty="0" err="1">
                <a:ea typeface="楷体" pitchFamily="49" charset="-122"/>
                <a:cs typeface="Times New Roman" pitchFamily="18" charset="0"/>
              </a:rPr>
              <a:t>+</a:t>
            </a:r>
            <a:r>
              <a:rPr lang="en-US" altLang="zh-CN" i="1" dirty="0" err="1">
                <a:ea typeface="楷体" pitchFamily="49" charset="-122"/>
                <a:cs typeface="Times New Roman" pitchFamily="18" charset="0"/>
              </a:rPr>
              <a:t>n</a:t>
            </a:r>
            <a:r>
              <a:rPr lang="en-US" altLang="zh-CN" dirty="0" smtClean="0">
                <a:ea typeface="楷体" pitchFamily="49" charset="-122"/>
                <a:cs typeface="Times New Roman" pitchFamily="18" charset="0"/>
              </a:rPr>
              <a:t>)</a:t>
            </a:r>
            <a:r>
              <a:rPr lang="zh-CN" altLang="en-US" dirty="0" smtClean="0">
                <a:ea typeface="楷体" pitchFamily="49" charset="-122"/>
                <a:cs typeface="Times New Roman" pitchFamily="18" charset="0"/>
              </a:rPr>
              <a:t>，空间</a:t>
            </a:r>
            <a:r>
              <a:rPr lang="zh-CN" altLang="en-US" dirty="0">
                <a:ea typeface="楷体" pitchFamily="49" charset="-122"/>
                <a:cs typeface="Times New Roman" pitchFamily="18" charset="0"/>
              </a:rPr>
              <a:t>复杂度为</a:t>
            </a:r>
            <a:r>
              <a:rPr lang="en-US" altLang="zh-CN" dirty="0">
                <a:ea typeface="楷体" pitchFamily="49" charset="-122"/>
                <a:cs typeface="Times New Roman" pitchFamily="18" charset="0"/>
              </a:rPr>
              <a:t>O(</a:t>
            </a:r>
            <a:r>
              <a:rPr lang="en-US" altLang="zh-CN" i="1" dirty="0" err="1">
                <a:ea typeface="楷体" pitchFamily="49" charset="-122"/>
                <a:cs typeface="Times New Roman" pitchFamily="18" charset="0"/>
              </a:rPr>
              <a:t>m</a:t>
            </a:r>
            <a:r>
              <a:rPr lang="en-US" altLang="zh-CN" dirty="0" err="1">
                <a:ea typeface="楷体" pitchFamily="49" charset="-122"/>
                <a:cs typeface="Times New Roman" pitchFamily="18" charset="0"/>
              </a:rPr>
              <a:t>+</a:t>
            </a:r>
            <a:r>
              <a:rPr lang="en-US" altLang="zh-CN" i="1" dirty="0" err="1">
                <a:ea typeface="楷体" pitchFamily="49" charset="-122"/>
                <a:cs typeface="Times New Roman" pitchFamily="18" charset="0"/>
              </a:rPr>
              <a:t>n</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a:t>
            </a:r>
          </a:p>
        </p:txBody>
      </p:sp>
      <p:grpSp>
        <p:nvGrpSpPr>
          <p:cNvPr id="15" name="组合 14"/>
          <p:cNvGrpSpPr/>
          <p:nvPr/>
        </p:nvGrpSpPr>
        <p:grpSpPr>
          <a:xfrm>
            <a:off x="1077111" y="2644943"/>
            <a:ext cx="7573882" cy="3560431"/>
            <a:chOff x="714348" y="2214554"/>
            <a:chExt cx="7573882" cy="3560431"/>
          </a:xfrm>
        </p:grpSpPr>
        <p:sp>
          <p:nvSpPr>
            <p:cNvPr id="4" name="矩形 3"/>
            <p:cNvSpPr/>
            <p:nvPr/>
          </p:nvSpPr>
          <p:spPr>
            <a:xfrm>
              <a:off x="714348" y="2214554"/>
              <a:ext cx="7286676" cy="178595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6" name="直接箭头连接符 5"/>
            <p:cNvCxnSpPr/>
            <p:nvPr/>
          </p:nvCxnSpPr>
          <p:spPr>
            <a:xfrm rot="5400000">
              <a:off x="6550351" y="4594203"/>
              <a:ext cx="108000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01818" y="5374875"/>
              <a:ext cx="5286412" cy="400110"/>
            </a:xfrm>
            <a:prstGeom prst="rect">
              <a:avLst/>
            </a:prstGeom>
            <a:noFill/>
          </p:spPr>
          <p:txBody>
            <a:bodyPr wrap="square" rtlCol="0">
              <a:spAutoFit/>
            </a:bodyPr>
            <a:lstStyle/>
            <a:p>
              <a:pPr algn="l"/>
              <a:r>
                <a:rPr lang="zh-CN" altLang="en-US" sz="2000" dirty="0" smtClean="0">
                  <a:ea typeface="楷体" pitchFamily="49" charset="-122"/>
                  <a:cs typeface="Times New Roman" pitchFamily="18" charset="0"/>
                </a:rPr>
                <a:t>若</a:t>
              </a:r>
              <a:r>
                <a:rPr lang="en-US" altLang="zh-CN" sz="2000" dirty="0" smtClean="0">
                  <a:ea typeface="楷体" pitchFamily="49" charset="-122"/>
                  <a:cs typeface="Times New Roman" pitchFamily="18" charset="0"/>
                </a:rPr>
                <a:t>LB</a:t>
              </a:r>
              <a:r>
                <a:rPr lang="zh-CN" altLang="en-US" sz="2000" dirty="0" smtClean="0">
                  <a:ea typeface="楷体" pitchFamily="49" charset="-122"/>
                  <a:cs typeface="Times New Roman" pitchFamily="18" charset="0"/>
                </a:rPr>
                <a:t>没有扫描完，将余下结点复制到</a:t>
              </a:r>
              <a:r>
                <a:rPr lang="en-US" altLang="zh-CN" sz="2000" dirty="0" smtClean="0">
                  <a:ea typeface="楷体" pitchFamily="49" charset="-122"/>
                  <a:cs typeface="Times New Roman" pitchFamily="18" charset="0"/>
                </a:rPr>
                <a:t>LC</a:t>
              </a:r>
              <a:r>
                <a:rPr lang="zh-CN" altLang="en-US" sz="2000" dirty="0" smtClean="0">
                  <a:ea typeface="楷体" pitchFamily="49" charset="-122"/>
                  <a:cs typeface="Times New Roman" pitchFamily="18" charset="0"/>
                </a:rPr>
                <a:t>中</a:t>
              </a:r>
              <a:endParaRPr lang="zh-CN" altLang="en-US" sz="2000" dirty="0">
                <a:ea typeface="楷体" pitchFamily="49" charset="-122"/>
                <a:cs typeface="Times New Roman" pitchFamily="18" charset="0"/>
              </a:endParaRPr>
            </a:p>
          </p:txBody>
        </p:sp>
      </p:grpSp>
      <p:sp>
        <p:nvSpPr>
          <p:cNvPr id="8" name="矩形 7"/>
          <p:cNvSpPr/>
          <p:nvPr/>
        </p:nvSpPr>
        <p:spPr>
          <a:xfrm>
            <a:off x="1077111" y="516380"/>
            <a:ext cx="7286676" cy="178595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nvGrpSpPr>
          <p:cNvPr id="3" name="组合 2"/>
          <p:cNvGrpSpPr/>
          <p:nvPr/>
        </p:nvGrpSpPr>
        <p:grpSpPr>
          <a:xfrm>
            <a:off x="1187624" y="2302330"/>
            <a:ext cx="5286412" cy="3430926"/>
            <a:chOff x="1187624" y="2302330"/>
            <a:chExt cx="5286412" cy="3430926"/>
          </a:xfrm>
        </p:grpSpPr>
        <p:sp>
          <p:nvSpPr>
            <p:cNvPr id="9" name="TextBox 8"/>
            <p:cNvSpPr txBox="1"/>
            <p:nvPr/>
          </p:nvSpPr>
          <p:spPr>
            <a:xfrm>
              <a:off x="1187624" y="5333146"/>
              <a:ext cx="5286412" cy="400110"/>
            </a:xfrm>
            <a:prstGeom prst="rect">
              <a:avLst/>
            </a:prstGeom>
            <a:noFill/>
            <a:scene3d>
              <a:camera prst="perspectiveRight"/>
              <a:lightRig rig="threePt" dir="t"/>
            </a:scene3d>
          </p:spPr>
          <p:txBody>
            <a:bodyPr wrap="square" rtlCol="0">
              <a:spAutoFit/>
            </a:bodyPr>
            <a:lstStyle/>
            <a:p>
              <a:pPr algn="l"/>
              <a:r>
                <a:rPr lang="zh-CN" altLang="en-US" sz="2000" dirty="0" smtClean="0">
                  <a:ea typeface="楷体" pitchFamily="49" charset="-122"/>
                  <a:cs typeface="Times New Roman" pitchFamily="18" charset="0"/>
                </a:rPr>
                <a:t>若</a:t>
              </a:r>
              <a:r>
                <a:rPr lang="en-US" altLang="zh-CN" sz="2000" dirty="0" smtClean="0">
                  <a:ea typeface="楷体" pitchFamily="49" charset="-122"/>
                  <a:cs typeface="Times New Roman" pitchFamily="18" charset="0"/>
                </a:rPr>
                <a:t>LA</a:t>
              </a:r>
              <a:r>
                <a:rPr lang="zh-CN" altLang="en-US" sz="2000" dirty="0" smtClean="0">
                  <a:ea typeface="楷体" pitchFamily="49" charset="-122"/>
                  <a:cs typeface="Times New Roman" pitchFamily="18" charset="0"/>
                </a:rPr>
                <a:t>没有扫描完，将余下结点复制到</a:t>
              </a:r>
              <a:r>
                <a:rPr lang="en-US" altLang="zh-CN" sz="2000" dirty="0" smtClean="0">
                  <a:ea typeface="楷体" pitchFamily="49" charset="-122"/>
                  <a:cs typeface="Times New Roman" pitchFamily="18" charset="0"/>
                </a:rPr>
                <a:t>LC</a:t>
              </a:r>
              <a:r>
                <a:rPr lang="zh-CN" altLang="en-US" sz="2000" dirty="0" smtClean="0">
                  <a:ea typeface="楷体" pitchFamily="49" charset="-122"/>
                  <a:cs typeface="Times New Roman" pitchFamily="18" charset="0"/>
                </a:rPr>
                <a:t>中</a:t>
              </a:r>
              <a:endParaRPr lang="zh-CN" altLang="en-US" sz="2000" dirty="0">
                <a:ea typeface="楷体" pitchFamily="49" charset="-122"/>
                <a:cs typeface="Times New Roman" pitchFamily="18" charset="0"/>
              </a:endParaRPr>
            </a:p>
          </p:txBody>
        </p:sp>
        <p:cxnSp>
          <p:nvCxnSpPr>
            <p:cNvPr id="11" name="直接箭头连接符 10"/>
            <p:cNvCxnSpPr/>
            <p:nvPr/>
          </p:nvCxnSpPr>
          <p:spPr>
            <a:xfrm>
              <a:off x="3563888" y="2302330"/>
              <a:ext cx="0" cy="3030816"/>
            </a:xfrm>
            <a:prstGeom prst="straightConnector1">
              <a:avLst/>
            </a:prstGeom>
            <a:ln w="28575">
              <a:solidFill>
                <a:srgbClr val="FF00FF"/>
              </a:solidFill>
              <a:tailEnd type="arrow"/>
            </a:ln>
            <a:scene3d>
              <a:camera prst="perspectiveRight"/>
              <a:lightRig rig="threePt" dir="t"/>
            </a:scene3d>
          </p:spPr>
          <p:style>
            <a:lnRef idx="1">
              <a:schemeClr val="accent1"/>
            </a:lnRef>
            <a:fillRef idx="0">
              <a:schemeClr val="accent1"/>
            </a:fillRef>
            <a:effectRef idx="0">
              <a:schemeClr val="accent1"/>
            </a:effectRef>
            <a:fontRef idx="minor">
              <a:schemeClr val="tx1"/>
            </a:fontRef>
          </p:style>
        </p:cxnSp>
      </p:grpSp>
      <p:sp>
        <p:nvSpPr>
          <p:cNvPr id="13" name="灯片编号占位符 12"/>
          <p:cNvSpPr>
            <a:spLocks noGrp="1"/>
          </p:cNvSpPr>
          <p:nvPr>
            <p:ph type="sldNum" sz="quarter" idx="12"/>
          </p:nvPr>
        </p:nvSpPr>
        <p:spPr/>
        <p:txBody>
          <a:bodyPr/>
          <a:lstStyle/>
          <a:p>
            <a:fld id="{C142C3D9-3633-454A-831D-43F2B383B8EF}" type="slidenum">
              <a:rPr lang="en-US" altLang="zh-CN" smtClean="0"/>
              <a:pPr/>
              <a:t>152</a:t>
            </a:fld>
            <a:endParaRPr lang="en-US" altLang="zh-CN" dirty="0"/>
          </a:p>
        </p:txBody>
      </p:sp>
    </p:spTree>
    <p:extLst>
      <p:ext uri="{BB962C8B-B14F-4D97-AF65-F5344CB8AC3E}">
        <p14:creationId xmlns:p14="http://schemas.microsoft.com/office/powerpoint/2010/main" val="147373622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2" name="Text Box 4"/>
          <p:cNvSpPr txBox="1">
            <a:spLocks noChangeArrowheads="1"/>
          </p:cNvSpPr>
          <p:nvPr/>
        </p:nvSpPr>
        <p:spPr bwMode="auto">
          <a:xfrm>
            <a:off x="0" y="571480"/>
            <a:ext cx="8462992" cy="19164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108000" tIns="108000" rIns="108000" bIns="144000">
            <a:spAutoFit/>
          </a:bodyPr>
          <a:lstStyle/>
          <a:p>
            <a:pPr algn="l">
              <a:spcBef>
                <a:spcPct val="50000"/>
              </a:spcBef>
            </a:pPr>
            <a:r>
              <a:rPr lang="zh-CN" altLang="en-US" dirty="0">
                <a:solidFill>
                  <a:srgbClr val="FF3300"/>
                </a:solidFill>
                <a:latin typeface="黑体" pitchFamily="49" charset="-122"/>
                <a:ea typeface="黑体" pitchFamily="49" charset="-122"/>
                <a:cs typeface="Times New Roman" pitchFamily="18" charset="0"/>
              </a:rPr>
              <a:t>思考题：</a:t>
            </a:r>
          </a:p>
          <a:p>
            <a:pPr algn="l">
              <a:spcBef>
                <a:spcPct val="50000"/>
              </a:spcBef>
            </a:pPr>
            <a:r>
              <a:rPr lang="zh-CN" altLang="en-US" dirty="0">
                <a:ea typeface="楷体" pitchFamily="49" charset="-122"/>
                <a:cs typeface="Times New Roman" pitchFamily="18" charset="0"/>
              </a:rPr>
              <a:t>　　</a:t>
            </a:r>
            <a:r>
              <a:rPr lang="zh-CN" altLang="en-US" dirty="0" smtClean="0">
                <a:solidFill>
                  <a:srgbClr val="0000FF"/>
                </a:solidFill>
                <a:latin typeface="Times New Roman" pitchFamily="18" charset="0"/>
                <a:ea typeface="楷体" pitchFamily="49" charset="-122"/>
                <a:cs typeface="Times New Roman" pitchFamily="18" charset="0"/>
              </a:rPr>
              <a:t>假设两</a:t>
            </a:r>
            <a:r>
              <a:rPr lang="zh-CN" altLang="en-US" dirty="0">
                <a:solidFill>
                  <a:srgbClr val="0000FF"/>
                </a:solidFill>
                <a:latin typeface="Times New Roman" pitchFamily="18" charset="0"/>
                <a:ea typeface="楷体" pitchFamily="49" charset="-122"/>
                <a:cs typeface="Times New Roman" pitchFamily="18" charset="0"/>
              </a:rPr>
              <a:t>个有序表</a:t>
            </a:r>
            <a:r>
              <a:rPr lang="en-US" altLang="zh-CN" dirty="0">
                <a:solidFill>
                  <a:srgbClr val="0000FF"/>
                </a:solidFill>
                <a:latin typeface="Times New Roman" pitchFamily="18" charset="0"/>
                <a:ea typeface="楷体" pitchFamily="49" charset="-122"/>
                <a:cs typeface="Times New Roman" pitchFamily="18" charset="0"/>
              </a:rPr>
              <a:t>LA</a:t>
            </a:r>
            <a:r>
              <a:rPr lang="zh-CN" altLang="en-US" dirty="0">
                <a:solidFill>
                  <a:srgbClr val="0000FF"/>
                </a:solidFill>
                <a:latin typeface="Times New Roman" pitchFamily="18" charset="0"/>
                <a:ea typeface="楷体" pitchFamily="49" charset="-122"/>
                <a:cs typeface="Times New Roman" pitchFamily="18" charset="0"/>
              </a:rPr>
              <a:t>和</a:t>
            </a:r>
            <a:r>
              <a:rPr lang="en-US" altLang="zh-CN" dirty="0" smtClean="0">
                <a:solidFill>
                  <a:srgbClr val="0000FF"/>
                </a:solidFill>
                <a:latin typeface="Times New Roman" pitchFamily="18" charset="0"/>
                <a:ea typeface="楷体" pitchFamily="49" charset="-122"/>
                <a:cs typeface="Times New Roman" pitchFamily="18" charset="0"/>
              </a:rPr>
              <a:t>LB</a:t>
            </a:r>
            <a:r>
              <a:rPr lang="zh-CN" altLang="en-US" dirty="0" smtClean="0">
                <a:solidFill>
                  <a:srgbClr val="0000FF"/>
                </a:solidFill>
                <a:latin typeface="Times New Roman" pitchFamily="18" charset="0"/>
                <a:ea typeface="楷体" pitchFamily="49" charset="-122"/>
                <a:cs typeface="Times New Roman" pitchFamily="18" charset="0"/>
              </a:rPr>
              <a:t>采用单</a:t>
            </a:r>
            <a:r>
              <a:rPr lang="zh-CN" altLang="en-US" smtClean="0">
                <a:solidFill>
                  <a:srgbClr val="0000FF"/>
                </a:solidFill>
                <a:latin typeface="Times New Roman" pitchFamily="18" charset="0"/>
                <a:ea typeface="楷体" pitchFamily="49" charset="-122"/>
                <a:cs typeface="Times New Roman" pitchFamily="18" charset="0"/>
              </a:rPr>
              <a:t>链表存储，设计</a:t>
            </a:r>
            <a:r>
              <a:rPr lang="zh-CN" altLang="en-US" dirty="0">
                <a:solidFill>
                  <a:srgbClr val="0000FF"/>
                </a:solidFill>
                <a:latin typeface="Times New Roman" pitchFamily="18" charset="0"/>
                <a:ea typeface="楷体" pitchFamily="49" charset="-122"/>
                <a:cs typeface="Times New Roman" pitchFamily="18" charset="0"/>
              </a:rPr>
              <a:t>一</a:t>
            </a:r>
            <a:r>
              <a:rPr lang="zh-CN" altLang="en-US">
                <a:solidFill>
                  <a:srgbClr val="0000FF"/>
                </a:solidFill>
                <a:latin typeface="Times New Roman" pitchFamily="18" charset="0"/>
                <a:ea typeface="楷体" pitchFamily="49" charset="-122"/>
                <a:cs typeface="Times New Roman" pitchFamily="18" charset="0"/>
              </a:rPr>
              <a:t>个</a:t>
            </a:r>
            <a:r>
              <a:rPr lang="zh-CN" altLang="en-US" smtClean="0">
                <a:solidFill>
                  <a:srgbClr val="0000FF"/>
                </a:solidFill>
                <a:latin typeface="Times New Roman" pitchFamily="18" charset="0"/>
                <a:ea typeface="楷体" pitchFamily="49" charset="-122"/>
                <a:cs typeface="Times New Roman" pitchFamily="18" charset="0"/>
              </a:rPr>
              <a:t>算法，将</a:t>
            </a:r>
            <a:r>
              <a:rPr lang="zh-CN" altLang="en-US" dirty="0">
                <a:solidFill>
                  <a:srgbClr val="0000FF"/>
                </a:solidFill>
                <a:latin typeface="Times New Roman" pitchFamily="18" charset="0"/>
                <a:ea typeface="楷体" pitchFamily="49" charset="-122"/>
                <a:cs typeface="Times New Roman" pitchFamily="18" charset="0"/>
              </a:rPr>
              <a:t>它们合并成一个有序</a:t>
            </a:r>
            <a:r>
              <a:rPr lang="zh-CN" altLang="en-US" dirty="0" smtClean="0">
                <a:solidFill>
                  <a:srgbClr val="0000FF"/>
                </a:solidFill>
                <a:latin typeface="Times New Roman" pitchFamily="18" charset="0"/>
                <a:ea typeface="楷体" pitchFamily="49" charset="-122"/>
                <a:cs typeface="Times New Roman" pitchFamily="18" charset="0"/>
              </a:rPr>
              <a:t>表单链表</a:t>
            </a:r>
            <a:r>
              <a:rPr lang="en-US" altLang="zh-CN" dirty="0" smtClean="0">
                <a:solidFill>
                  <a:srgbClr val="0000FF"/>
                </a:solidFill>
                <a:latin typeface="Times New Roman" pitchFamily="18" charset="0"/>
                <a:ea typeface="楷体" pitchFamily="49" charset="-122"/>
                <a:cs typeface="Times New Roman" pitchFamily="18" charset="0"/>
              </a:rPr>
              <a:t>LC</a:t>
            </a:r>
            <a:r>
              <a:rPr lang="zh-CN" altLang="en-US" dirty="0">
                <a:solidFill>
                  <a:srgbClr val="0000FF"/>
                </a:solidFill>
                <a:latin typeface="Times New Roman" pitchFamily="18" charset="0"/>
                <a:ea typeface="楷体" pitchFamily="49" charset="-122"/>
                <a:cs typeface="Times New Roman" pitchFamily="18" charset="0"/>
              </a:rPr>
              <a:t>。要求算法的</a:t>
            </a:r>
            <a:r>
              <a:rPr lang="zh-CN" altLang="en-US" dirty="0">
                <a:solidFill>
                  <a:srgbClr val="FF00FF"/>
                </a:solidFill>
                <a:latin typeface="Times New Roman" pitchFamily="18" charset="0"/>
                <a:ea typeface="楷体" pitchFamily="49" charset="-122"/>
                <a:cs typeface="Times New Roman" pitchFamily="18" charset="0"/>
              </a:rPr>
              <a:t>空间复杂度为</a:t>
            </a:r>
            <a:r>
              <a:rPr lang="en-US" altLang="zh-CN" dirty="0">
                <a:solidFill>
                  <a:srgbClr val="FF00FF"/>
                </a:solidFill>
                <a:latin typeface="Times New Roman" pitchFamily="18" charset="0"/>
                <a:ea typeface="楷体" pitchFamily="49" charset="-122"/>
                <a:cs typeface="Times New Roman" pitchFamily="18" charset="0"/>
              </a:rPr>
              <a:t>O(1) </a:t>
            </a:r>
            <a:r>
              <a:rPr lang="zh-CN" altLang="en-US" dirty="0">
                <a:solidFill>
                  <a:srgbClr val="0000FF"/>
                </a:solidFill>
                <a:latin typeface="Times New Roman" pitchFamily="18" charset="0"/>
                <a:ea typeface="楷体" pitchFamily="49" charset="-122"/>
                <a:cs typeface="Times New Roman" pitchFamily="18" charset="0"/>
              </a:rPr>
              <a:t>。</a:t>
            </a:r>
          </a:p>
        </p:txBody>
      </p:sp>
      <p:pic>
        <p:nvPicPr>
          <p:cNvPr id="263173" name="Picture 5"/>
          <p:cNvPicPr>
            <a:picLocks noChangeAspect="1" noChangeArrowheads="1"/>
          </p:cNvPicPr>
          <p:nvPr/>
        </p:nvPicPr>
        <p:blipFill>
          <a:blip r:embed="rId2"/>
          <a:srcRect/>
          <a:stretch>
            <a:fillRect/>
          </a:stretch>
        </p:blipFill>
        <p:spPr bwMode="auto">
          <a:xfrm>
            <a:off x="2428860" y="2686067"/>
            <a:ext cx="3200400" cy="3171825"/>
          </a:xfrm>
          <a:prstGeom prst="rect">
            <a:avLst/>
          </a:prstGeom>
          <a:noFill/>
        </p:spPr>
      </p:pic>
      <p:sp>
        <p:nvSpPr>
          <p:cNvPr id="5" name="灯片编号占位符 4"/>
          <p:cNvSpPr>
            <a:spLocks noGrp="1"/>
          </p:cNvSpPr>
          <p:nvPr>
            <p:ph type="sldNum" sz="quarter" idx="12"/>
          </p:nvPr>
        </p:nvSpPr>
        <p:spPr/>
        <p:txBody>
          <a:bodyPr/>
          <a:lstStyle/>
          <a:p>
            <a:fld id="{C142C3D9-3633-454A-831D-43F2B383B8EF}" type="slidenum">
              <a:rPr lang="en-US" altLang="zh-CN" smtClean="0"/>
              <a:pPr/>
              <a:t>153</a:t>
            </a:fld>
            <a:endParaRPr lang="en-US" altLang="zh-CN" dirty="0"/>
          </a:p>
        </p:txBody>
      </p:sp>
    </p:spTree>
    <p:extLst>
      <p:ext uri="{BB962C8B-B14F-4D97-AF65-F5344CB8AC3E}">
        <p14:creationId xmlns:p14="http://schemas.microsoft.com/office/powerpoint/2010/main" val="100340912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 Box 2"/>
          <p:cNvSpPr txBox="1">
            <a:spLocks noChangeArrowheads="1"/>
          </p:cNvSpPr>
          <p:nvPr/>
        </p:nvSpPr>
        <p:spPr bwMode="auto">
          <a:xfrm>
            <a:off x="179388" y="400050"/>
            <a:ext cx="8820150" cy="4527458"/>
          </a:xfrm>
          <a:prstGeom prst="rect">
            <a:avLst/>
          </a:prstGeom>
          <a:noFill/>
          <a:ln w="9525">
            <a:noFill/>
            <a:miter lim="800000"/>
            <a:headEnd/>
            <a:tailEnd/>
          </a:ln>
          <a:effectLst/>
        </p:spPr>
        <p:txBody>
          <a:bodyPr>
            <a:spAutoFit/>
          </a:bodyPr>
          <a:lstStyle/>
          <a:p>
            <a:pPr algn="l">
              <a:lnSpc>
                <a:spcPct val="150000"/>
              </a:lnSpc>
            </a:pPr>
            <a:r>
              <a:rPr lang="zh-CN" altLang="en-US" dirty="0">
                <a:ea typeface="楷体" pitchFamily="49" charset="-122"/>
                <a:cs typeface="Times New Roman" pitchFamily="18" charset="0"/>
              </a:rPr>
              <a:t>　　</a:t>
            </a:r>
            <a:r>
              <a:rPr lang="zh-CN" altLang="en-US" sz="2800" dirty="0">
                <a:ea typeface="楷体" pitchFamily="49" charset="-122"/>
                <a:cs typeface="Times New Roman" pitchFamily="18" charset="0"/>
              </a:rPr>
              <a:t> </a:t>
            </a:r>
            <a:r>
              <a:rPr lang="en-US" altLang="zh-CN" sz="2800" dirty="0">
                <a:solidFill>
                  <a:srgbClr val="FF3300"/>
                </a:solidFill>
                <a:ea typeface="楷体" pitchFamily="49" charset="-122"/>
                <a:cs typeface="Times New Roman" pitchFamily="18" charset="0"/>
              </a:rPr>
              <a:t>【</a:t>
            </a:r>
            <a:r>
              <a:rPr lang="zh-CN" altLang="en-US" sz="2800" dirty="0" smtClean="0">
                <a:solidFill>
                  <a:srgbClr val="FF3300"/>
                </a:solidFill>
                <a:ea typeface="楷体" pitchFamily="49" charset="-122"/>
                <a:cs typeface="Times New Roman" pitchFamily="18" charset="0"/>
              </a:rPr>
              <a:t>例</a:t>
            </a:r>
            <a:r>
              <a:rPr lang="en-US" altLang="zh-CN" sz="2800" dirty="0" smtClean="0">
                <a:solidFill>
                  <a:srgbClr val="FF3300"/>
                </a:solidFill>
                <a:ea typeface="楷体" pitchFamily="49" charset="-122"/>
                <a:cs typeface="Times New Roman" pitchFamily="18" charset="0"/>
              </a:rPr>
              <a:t>2-17】</a:t>
            </a:r>
            <a:r>
              <a:rPr lang="zh-CN" altLang="en-US" dirty="0" smtClean="0">
                <a:ea typeface="楷体" pitchFamily="49" charset="-122"/>
                <a:cs typeface="Times New Roman" pitchFamily="18" charset="0"/>
              </a:rPr>
              <a:t>一</a:t>
            </a:r>
            <a:r>
              <a:rPr lang="zh-CN" altLang="en-US" dirty="0">
                <a:ea typeface="楷体" pitchFamily="49" charset="-122"/>
                <a:cs typeface="Times New Roman" pitchFamily="18" charset="0"/>
              </a:rPr>
              <a:t>个长度为</a:t>
            </a:r>
            <a:r>
              <a:rPr lang="en-US" altLang="zh-CN" dirty="0">
                <a:ea typeface="楷体" pitchFamily="49" charset="-122"/>
                <a:cs typeface="Times New Roman" pitchFamily="18" charset="0"/>
              </a:rPr>
              <a:t>L</a:t>
            </a:r>
            <a:r>
              <a:rPr lang="zh-CN" altLang="en-US" dirty="0">
                <a:ea typeface="楷体" pitchFamily="49" charset="-122"/>
                <a:cs typeface="Times New Roman" pitchFamily="18" charset="0"/>
              </a:rPr>
              <a:t>（</a:t>
            </a:r>
            <a:r>
              <a:rPr lang="en-US" altLang="zh-CN" dirty="0" err="1">
                <a:ea typeface="楷体" pitchFamily="49" charset="-122"/>
                <a:cs typeface="Times New Roman" pitchFamily="18" charset="0"/>
              </a:rPr>
              <a:t>L</a:t>
            </a:r>
            <a:r>
              <a:rPr lang="en-US" altLang="zh-CN" dirty="0" err="1">
                <a:latin typeface="+mj-ea"/>
                <a:ea typeface="+mj-ea"/>
                <a:cs typeface="Times New Roman" pitchFamily="18" charset="0"/>
              </a:rPr>
              <a:t>≥</a:t>
            </a:r>
            <a:r>
              <a:rPr lang="en-US" altLang="zh-CN" dirty="0" err="1">
                <a:ea typeface="楷体" pitchFamily="49" charset="-122"/>
                <a:cs typeface="Times New Roman" pitchFamily="18" charset="0"/>
              </a:rPr>
              <a:t>1</a:t>
            </a:r>
            <a:r>
              <a:rPr lang="zh-CN" altLang="en-US" dirty="0">
                <a:ea typeface="楷体" pitchFamily="49" charset="-122"/>
                <a:cs typeface="Times New Roman" pitchFamily="18" charset="0"/>
              </a:rPr>
              <a:t>）的升序序列</a:t>
            </a:r>
            <a:r>
              <a:rPr lang="en-US" altLang="zh-CN" dirty="0" smtClean="0">
                <a:ea typeface="楷体" pitchFamily="49" charset="-122"/>
                <a:cs typeface="Times New Roman" pitchFamily="18" charset="0"/>
              </a:rPr>
              <a:t>S</a:t>
            </a:r>
            <a:r>
              <a:rPr lang="zh-CN" altLang="en-US" dirty="0" smtClean="0">
                <a:ea typeface="楷体" pitchFamily="49" charset="-122"/>
                <a:cs typeface="Times New Roman" pitchFamily="18" charset="0"/>
              </a:rPr>
              <a:t>，处在</a:t>
            </a:r>
            <a:r>
              <a:rPr lang="zh-CN" altLang="en-US" dirty="0">
                <a:ea typeface="楷体" pitchFamily="49" charset="-122"/>
                <a:cs typeface="Times New Roman" pitchFamily="18" charset="0"/>
              </a:rPr>
              <a:t>第</a:t>
            </a:r>
            <a:r>
              <a:rPr lang="zh-CN" altLang="en-US" dirty="0">
                <a:ea typeface="楷体" pitchFamily="49" charset="-122"/>
                <a:cs typeface="Times New Roman" pitchFamily="18" charset="0"/>
                <a:sym typeface="Symbol" pitchFamily="18" charset="2"/>
              </a:rPr>
              <a:t></a:t>
            </a:r>
            <a:r>
              <a:rPr lang="en-US" altLang="zh-CN" dirty="0">
                <a:ea typeface="楷体" pitchFamily="49" charset="-122"/>
                <a:cs typeface="Times New Roman" pitchFamily="18" charset="0"/>
              </a:rPr>
              <a:t>L/2</a:t>
            </a:r>
            <a:r>
              <a:rPr lang="en-US" altLang="zh-CN" dirty="0">
                <a:ea typeface="楷体" pitchFamily="49" charset="-122"/>
                <a:cs typeface="Times New Roman" pitchFamily="18" charset="0"/>
                <a:sym typeface="Symbol" pitchFamily="18" charset="2"/>
              </a:rPr>
              <a:t></a:t>
            </a:r>
            <a:r>
              <a:rPr lang="zh-CN" altLang="en-US" dirty="0">
                <a:ea typeface="楷体" pitchFamily="49" charset="-122"/>
                <a:cs typeface="Times New Roman" pitchFamily="18" charset="0"/>
              </a:rPr>
              <a:t>个位置的数称为</a:t>
            </a:r>
            <a:r>
              <a:rPr lang="en-US" altLang="zh-CN" dirty="0">
                <a:ea typeface="楷体" pitchFamily="49" charset="-122"/>
                <a:cs typeface="Times New Roman" pitchFamily="18" charset="0"/>
              </a:rPr>
              <a:t>S</a:t>
            </a:r>
            <a:r>
              <a:rPr lang="zh-CN" altLang="en-US" dirty="0">
                <a:ea typeface="楷体" pitchFamily="49" charset="-122"/>
                <a:cs typeface="Times New Roman" pitchFamily="18" charset="0"/>
              </a:rPr>
              <a:t>的</a:t>
            </a:r>
            <a:r>
              <a:rPr lang="zh-CN" altLang="en-US" dirty="0">
                <a:solidFill>
                  <a:srgbClr val="C00000"/>
                </a:solidFill>
                <a:latin typeface="微软雅黑" pitchFamily="34" charset="-122"/>
                <a:ea typeface="微软雅黑" pitchFamily="34" charset="-122"/>
                <a:cs typeface="Times New Roman" pitchFamily="18" charset="0"/>
              </a:rPr>
              <a:t>中位数</a:t>
            </a:r>
            <a:r>
              <a:rPr lang="zh-CN" altLang="en-US" dirty="0" smtClean="0">
                <a:ea typeface="楷体" pitchFamily="49" charset="-122"/>
                <a:cs typeface="Times New Roman" pitchFamily="18" charset="0"/>
              </a:rPr>
              <a:t>。</a:t>
            </a:r>
            <a:endParaRPr lang="en-US" altLang="zh-CN" dirty="0" smtClean="0">
              <a:ea typeface="楷体" pitchFamily="49" charset="-122"/>
              <a:cs typeface="Times New Roman" pitchFamily="18" charset="0"/>
            </a:endParaRPr>
          </a:p>
          <a:p>
            <a:pPr algn="l">
              <a:lnSpc>
                <a:spcPct val="150000"/>
              </a:lnSpc>
            </a:pP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例如</a:t>
            </a:r>
            <a:r>
              <a:rPr lang="zh-CN" altLang="en-US" dirty="0">
                <a:ea typeface="楷体" pitchFamily="49" charset="-122"/>
                <a:cs typeface="Times New Roman" pitchFamily="18" charset="0"/>
              </a:rPr>
              <a:t>：若序列</a:t>
            </a:r>
            <a:r>
              <a:rPr lang="en-US" altLang="zh-CN" dirty="0">
                <a:ea typeface="楷体" pitchFamily="49" charset="-122"/>
                <a:cs typeface="Times New Roman" pitchFamily="18" charset="0"/>
              </a:rPr>
              <a:t>S</a:t>
            </a:r>
            <a:r>
              <a:rPr lang="en-US" altLang="zh-CN" baseline="-25000" dirty="0">
                <a:ea typeface="楷体" pitchFamily="49" charset="-122"/>
                <a:cs typeface="Times New Roman" pitchFamily="18" charset="0"/>
              </a:rPr>
              <a:t>1</a:t>
            </a:r>
            <a:r>
              <a:rPr lang="en-US" altLang="zh-CN" dirty="0">
                <a:ea typeface="楷体" pitchFamily="49" charset="-122"/>
                <a:cs typeface="Times New Roman" pitchFamily="18" charset="0"/>
              </a:rPr>
              <a:t>=(</a:t>
            </a:r>
            <a:r>
              <a:rPr lang="en-US" altLang="zh-CN" dirty="0" smtClean="0">
                <a:ea typeface="楷体" pitchFamily="49" charset="-122"/>
                <a:cs typeface="Times New Roman" pitchFamily="18" charset="0"/>
              </a:rPr>
              <a:t>11</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13</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15</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17</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19)</a:t>
            </a:r>
            <a:r>
              <a:rPr lang="zh-CN" altLang="en-US" dirty="0" smtClean="0">
                <a:ea typeface="楷体" pitchFamily="49" charset="-122"/>
                <a:cs typeface="Times New Roman" pitchFamily="18" charset="0"/>
              </a:rPr>
              <a:t>，则</a:t>
            </a:r>
            <a:r>
              <a:rPr lang="en-US" altLang="zh-CN" dirty="0" err="1">
                <a:ea typeface="楷体" pitchFamily="49" charset="-122"/>
                <a:cs typeface="Times New Roman" pitchFamily="18" charset="0"/>
              </a:rPr>
              <a:t>S1</a:t>
            </a:r>
            <a:r>
              <a:rPr lang="zh-CN" altLang="en-US" dirty="0">
                <a:ea typeface="楷体" pitchFamily="49" charset="-122"/>
                <a:cs typeface="Times New Roman" pitchFamily="18" charset="0"/>
              </a:rPr>
              <a:t>的中位数是</a:t>
            </a:r>
            <a:r>
              <a:rPr lang="en-US" altLang="zh-CN" dirty="0">
                <a:ea typeface="楷体" pitchFamily="49" charset="-122"/>
                <a:cs typeface="Times New Roman" pitchFamily="18" charset="0"/>
              </a:rPr>
              <a:t>15</a:t>
            </a:r>
            <a:r>
              <a:rPr lang="zh-CN" altLang="en-US" dirty="0" smtClean="0">
                <a:ea typeface="楷体" pitchFamily="49" charset="-122"/>
                <a:cs typeface="Times New Roman" pitchFamily="18" charset="0"/>
              </a:rPr>
              <a:t>。</a:t>
            </a:r>
            <a:endParaRPr lang="en-US" altLang="zh-CN" dirty="0" smtClean="0">
              <a:ea typeface="楷体" pitchFamily="49" charset="-122"/>
              <a:cs typeface="Times New Roman" pitchFamily="18" charset="0"/>
            </a:endParaRPr>
          </a:p>
          <a:p>
            <a:pPr algn="l">
              <a:lnSpc>
                <a:spcPct val="150000"/>
              </a:lnSpc>
            </a:pP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两</a:t>
            </a:r>
            <a:r>
              <a:rPr lang="zh-CN" altLang="en-US" dirty="0">
                <a:ea typeface="楷体" pitchFamily="49" charset="-122"/>
                <a:cs typeface="Times New Roman" pitchFamily="18" charset="0"/>
              </a:rPr>
              <a:t>个序列的中位数是含它们所有元素的升序序列的中位数。</a:t>
            </a:r>
            <a:r>
              <a:rPr lang="zh-CN" altLang="en-US" dirty="0" smtClean="0">
                <a:ea typeface="楷体" pitchFamily="49" charset="-122"/>
                <a:cs typeface="Times New Roman" pitchFamily="18" charset="0"/>
              </a:rPr>
              <a:t>例如，若</a:t>
            </a:r>
            <a:r>
              <a:rPr lang="en-US" altLang="zh-CN" dirty="0">
                <a:ea typeface="楷体" pitchFamily="49" charset="-122"/>
                <a:cs typeface="Times New Roman" pitchFamily="18" charset="0"/>
              </a:rPr>
              <a:t>S</a:t>
            </a:r>
            <a:r>
              <a:rPr lang="en-US" altLang="zh-CN" baseline="-25000" dirty="0">
                <a:ea typeface="楷体" pitchFamily="49" charset="-122"/>
                <a:cs typeface="Times New Roman" pitchFamily="18" charset="0"/>
              </a:rPr>
              <a:t>2</a:t>
            </a:r>
            <a:r>
              <a:rPr lang="en-US" altLang="zh-CN" dirty="0">
                <a:ea typeface="楷体" pitchFamily="49" charset="-122"/>
                <a:cs typeface="Times New Roman" pitchFamily="18" charset="0"/>
              </a:rPr>
              <a:t>=(</a:t>
            </a:r>
            <a:r>
              <a:rPr lang="en-US" altLang="zh-CN" dirty="0" smtClean="0">
                <a:ea typeface="楷体" pitchFamily="49" charset="-122"/>
                <a:cs typeface="Times New Roman" pitchFamily="18" charset="0"/>
              </a:rPr>
              <a:t>2</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4</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6</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8</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20)</a:t>
            </a:r>
            <a:r>
              <a:rPr lang="zh-CN" altLang="en-US" dirty="0" smtClean="0">
                <a:ea typeface="楷体" pitchFamily="49" charset="-122"/>
                <a:cs typeface="Times New Roman" pitchFamily="18" charset="0"/>
              </a:rPr>
              <a:t>，则</a:t>
            </a:r>
            <a:r>
              <a:rPr lang="en-US" altLang="zh-CN" dirty="0" err="1">
                <a:ea typeface="楷体" pitchFamily="49" charset="-122"/>
                <a:cs typeface="Times New Roman" pitchFamily="18" charset="0"/>
              </a:rPr>
              <a:t>S</a:t>
            </a:r>
            <a:r>
              <a:rPr lang="en-US" altLang="zh-CN" baseline="-25000" dirty="0" err="1">
                <a:ea typeface="楷体" pitchFamily="49" charset="-122"/>
                <a:cs typeface="Times New Roman" pitchFamily="18" charset="0"/>
              </a:rPr>
              <a:t>1</a:t>
            </a:r>
            <a:r>
              <a:rPr lang="zh-CN" altLang="en-US" dirty="0">
                <a:ea typeface="楷体" pitchFamily="49" charset="-122"/>
                <a:cs typeface="Times New Roman" pitchFamily="18" charset="0"/>
              </a:rPr>
              <a:t>和</a:t>
            </a:r>
            <a:r>
              <a:rPr lang="en-US" altLang="zh-CN" dirty="0" err="1">
                <a:ea typeface="楷体" pitchFamily="49" charset="-122"/>
                <a:cs typeface="Times New Roman" pitchFamily="18" charset="0"/>
              </a:rPr>
              <a:t>S</a:t>
            </a:r>
            <a:r>
              <a:rPr lang="en-US" altLang="zh-CN" baseline="-25000" dirty="0" err="1">
                <a:ea typeface="楷体" pitchFamily="49" charset="-122"/>
                <a:cs typeface="Times New Roman" pitchFamily="18" charset="0"/>
              </a:rPr>
              <a:t>2</a:t>
            </a:r>
            <a:r>
              <a:rPr lang="zh-CN" altLang="en-US" dirty="0">
                <a:ea typeface="楷体" pitchFamily="49" charset="-122"/>
                <a:cs typeface="Times New Roman" pitchFamily="18" charset="0"/>
              </a:rPr>
              <a:t>的中位数是</a:t>
            </a:r>
            <a:r>
              <a:rPr lang="en-US" altLang="zh-CN" dirty="0">
                <a:ea typeface="楷体" pitchFamily="49" charset="-122"/>
                <a:cs typeface="Times New Roman" pitchFamily="18" charset="0"/>
              </a:rPr>
              <a:t>11</a:t>
            </a:r>
            <a:r>
              <a:rPr lang="zh-CN" altLang="en-US" dirty="0" smtClean="0">
                <a:ea typeface="楷体" pitchFamily="49" charset="-122"/>
                <a:cs typeface="Times New Roman" pitchFamily="18" charset="0"/>
              </a:rPr>
              <a:t>。</a:t>
            </a:r>
            <a:endParaRPr lang="en-US" altLang="zh-CN" dirty="0" smtClean="0">
              <a:ea typeface="楷体" pitchFamily="49" charset="-122"/>
              <a:cs typeface="Times New Roman" pitchFamily="18" charset="0"/>
            </a:endParaRPr>
          </a:p>
          <a:p>
            <a:pPr algn="l">
              <a:lnSpc>
                <a:spcPct val="150000"/>
              </a:lnSpc>
            </a:pP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现有</a:t>
            </a:r>
            <a:r>
              <a:rPr lang="zh-CN" altLang="en-US" dirty="0">
                <a:ea typeface="楷体" pitchFamily="49" charset="-122"/>
                <a:cs typeface="Times New Roman" pitchFamily="18" charset="0"/>
              </a:rPr>
              <a:t>两个等长的升序序列</a:t>
            </a:r>
            <a:r>
              <a:rPr lang="en-US" altLang="zh-CN" dirty="0">
                <a:ea typeface="楷体" pitchFamily="49" charset="-122"/>
                <a:cs typeface="Times New Roman" pitchFamily="18" charset="0"/>
              </a:rPr>
              <a:t>A</a:t>
            </a:r>
            <a:r>
              <a:rPr lang="zh-CN" altLang="en-US" dirty="0">
                <a:ea typeface="楷体" pitchFamily="49" charset="-122"/>
                <a:cs typeface="Times New Roman" pitchFamily="18" charset="0"/>
              </a:rPr>
              <a:t>和</a:t>
            </a:r>
            <a:r>
              <a:rPr lang="en-US" altLang="zh-CN" dirty="0" smtClean="0">
                <a:ea typeface="楷体" pitchFamily="49" charset="-122"/>
                <a:cs typeface="Times New Roman" pitchFamily="18" charset="0"/>
              </a:rPr>
              <a:t>B</a:t>
            </a:r>
            <a:r>
              <a:rPr lang="zh-CN" altLang="en-US" dirty="0" smtClean="0">
                <a:ea typeface="楷体" pitchFamily="49" charset="-122"/>
                <a:cs typeface="Times New Roman" pitchFamily="18" charset="0"/>
              </a:rPr>
              <a:t>，试</a:t>
            </a:r>
            <a:r>
              <a:rPr lang="zh-CN" altLang="en-US" dirty="0">
                <a:ea typeface="楷体" pitchFamily="49" charset="-122"/>
                <a:cs typeface="Times New Roman" pitchFamily="18" charset="0"/>
              </a:rPr>
              <a:t>设计一个在时间和空间两方面都尽可能高效的</a:t>
            </a:r>
            <a:r>
              <a:rPr lang="zh-CN" altLang="en-US" dirty="0" smtClean="0">
                <a:ea typeface="楷体" pitchFamily="49" charset="-122"/>
                <a:cs typeface="Times New Roman" pitchFamily="18" charset="0"/>
              </a:rPr>
              <a:t>算法，找出</a:t>
            </a:r>
            <a:r>
              <a:rPr lang="zh-CN" altLang="en-US" dirty="0">
                <a:ea typeface="楷体" pitchFamily="49" charset="-122"/>
                <a:cs typeface="Times New Roman" pitchFamily="18" charset="0"/>
              </a:rPr>
              <a:t>两个序列</a:t>
            </a:r>
            <a:r>
              <a:rPr lang="en-US" altLang="zh-CN" dirty="0">
                <a:ea typeface="楷体" pitchFamily="49" charset="-122"/>
                <a:cs typeface="Times New Roman" pitchFamily="18" charset="0"/>
              </a:rPr>
              <a:t>A</a:t>
            </a:r>
            <a:r>
              <a:rPr lang="zh-CN" altLang="en-US" dirty="0">
                <a:ea typeface="楷体" pitchFamily="49" charset="-122"/>
                <a:cs typeface="Times New Roman" pitchFamily="18" charset="0"/>
              </a:rPr>
              <a:t>和</a:t>
            </a:r>
            <a:r>
              <a:rPr lang="en-US" altLang="zh-CN" dirty="0">
                <a:ea typeface="楷体" pitchFamily="49" charset="-122"/>
                <a:cs typeface="Times New Roman" pitchFamily="18" charset="0"/>
              </a:rPr>
              <a:t>B</a:t>
            </a:r>
            <a:r>
              <a:rPr lang="zh-CN" altLang="en-US" dirty="0">
                <a:ea typeface="楷体" pitchFamily="49" charset="-122"/>
                <a:cs typeface="Times New Roman" pitchFamily="18" charset="0"/>
              </a:rPr>
              <a:t>的中位数</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a:p>
            <a:pPr algn="l">
              <a:lnSpc>
                <a:spcPct val="150000"/>
              </a:lnSpc>
            </a:pPr>
            <a:r>
              <a:rPr lang="zh-CN" altLang="en-US" dirty="0">
                <a:ea typeface="楷体" pitchFamily="49" charset="-122"/>
                <a:cs typeface="Times New Roman" pitchFamily="18" charset="0"/>
              </a:rPr>
              <a:t>　　</a:t>
            </a:r>
          </a:p>
        </p:txBody>
      </p:sp>
      <p:sp>
        <p:nvSpPr>
          <p:cNvPr id="5" name="灯片编号占位符 4"/>
          <p:cNvSpPr>
            <a:spLocks noGrp="1"/>
          </p:cNvSpPr>
          <p:nvPr>
            <p:ph type="sldNum" sz="quarter" idx="12"/>
          </p:nvPr>
        </p:nvSpPr>
        <p:spPr/>
        <p:txBody>
          <a:bodyPr/>
          <a:lstStyle/>
          <a:p>
            <a:fld id="{C142C3D9-3633-454A-831D-43F2B383B8EF}" type="slidenum">
              <a:rPr lang="en-US" altLang="zh-CN" smtClean="0"/>
              <a:pPr/>
              <a:t>154</a:t>
            </a:fld>
            <a:endParaRPr lang="en-US" altLang="zh-CN" dirty="0"/>
          </a:p>
        </p:txBody>
      </p:sp>
    </p:spTree>
    <p:extLst>
      <p:ext uri="{BB962C8B-B14F-4D97-AF65-F5344CB8AC3E}">
        <p14:creationId xmlns:p14="http://schemas.microsoft.com/office/powerpoint/2010/main" val="196118663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52" y="1142984"/>
            <a:ext cx="3929058" cy="461665"/>
          </a:xfrm>
          <a:prstGeom prst="rect">
            <a:avLst/>
          </a:prstGeom>
          <a:noFill/>
        </p:spPr>
        <p:txBody>
          <a:bodyPr wrap="square" rtlCol="0">
            <a:spAutoFit/>
          </a:bodyPr>
          <a:lstStyle/>
          <a:p>
            <a:pPr algn="l"/>
            <a:r>
              <a:rPr lang="en-US" altLang="zh-CN" dirty="0" err="1" smtClean="0">
                <a:ea typeface="楷体" pitchFamily="49" charset="-122"/>
                <a:cs typeface="Times New Roman" pitchFamily="18" charset="0"/>
              </a:rPr>
              <a:t>S</a:t>
            </a:r>
            <a:r>
              <a:rPr lang="en-US" altLang="zh-CN" baseline="-25000" dirty="0" err="1" smtClean="0">
                <a:ea typeface="楷体" pitchFamily="49" charset="-122"/>
                <a:cs typeface="Times New Roman" pitchFamily="18" charset="0"/>
              </a:rPr>
              <a:t>1</a:t>
            </a:r>
            <a:r>
              <a:rPr lang="en-US" altLang="zh-CN" smtClean="0">
                <a:ea typeface="楷体" pitchFamily="49" charset="-122"/>
                <a:cs typeface="Times New Roman" pitchFamily="18" charset="0"/>
              </a:rPr>
              <a:t>=(11</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 13</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 15</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 17</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 </a:t>
            </a:r>
            <a:r>
              <a:rPr lang="en-US" altLang="zh-CN" dirty="0" smtClean="0">
                <a:ea typeface="楷体" pitchFamily="49" charset="-122"/>
                <a:cs typeface="Times New Roman" pitchFamily="18" charset="0"/>
              </a:rPr>
              <a:t>19)</a:t>
            </a:r>
            <a:endParaRPr lang="zh-CN" altLang="en-US" dirty="0"/>
          </a:p>
        </p:txBody>
      </p:sp>
      <p:sp>
        <p:nvSpPr>
          <p:cNvPr id="5" name="TextBox 4"/>
          <p:cNvSpPr txBox="1"/>
          <p:nvPr/>
        </p:nvSpPr>
        <p:spPr>
          <a:xfrm>
            <a:off x="4500562" y="1142984"/>
            <a:ext cx="3500462" cy="461665"/>
          </a:xfrm>
          <a:prstGeom prst="rect">
            <a:avLst/>
          </a:prstGeom>
          <a:noFill/>
        </p:spPr>
        <p:txBody>
          <a:bodyPr wrap="square" rtlCol="0">
            <a:spAutoFit/>
          </a:bodyPr>
          <a:lstStyle/>
          <a:p>
            <a:pPr algn="l"/>
            <a:r>
              <a:rPr lang="en-US" altLang="zh-CN" dirty="0" err="1" smtClean="0">
                <a:ea typeface="楷体" pitchFamily="49" charset="-122"/>
                <a:cs typeface="Times New Roman" pitchFamily="18" charset="0"/>
              </a:rPr>
              <a:t>S</a:t>
            </a:r>
            <a:r>
              <a:rPr lang="en-US" altLang="zh-CN" baseline="-25000" dirty="0" err="1" smtClean="0">
                <a:ea typeface="楷体" pitchFamily="49" charset="-122"/>
                <a:cs typeface="Times New Roman" pitchFamily="18" charset="0"/>
              </a:rPr>
              <a:t>2</a:t>
            </a:r>
            <a:r>
              <a:rPr lang="en-US" altLang="zh-CN" smtClean="0">
                <a:ea typeface="楷体" pitchFamily="49" charset="-122"/>
                <a:cs typeface="Times New Roman" pitchFamily="18" charset="0"/>
              </a:rPr>
              <a:t>=(2</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 4</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 6</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 8</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 </a:t>
            </a:r>
            <a:r>
              <a:rPr lang="en-US" altLang="zh-CN" dirty="0" smtClean="0">
                <a:ea typeface="楷体" pitchFamily="49" charset="-122"/>
                <a:cs typeface="Times New Roman" pitchFamily="18" charset="0"/>
              </a:rPr>
              <a:t>20)</a:t>
            </a:r>
            <a:endParaRPr lang="zh-CN" altLang="en-US" dirty="0"/>
          </a:p>
        </p:txBody>
      </p:sp>
      <p:sp>
        <p:nvSpPr>
          <p:cNvPr id="6" name="TextBox 5"/>
          <p:cNvSpPr txBox="1"/>
          <p:nvPr/>
        </p:nvSpPr>
        <p:spPr>
          <a:xfrm>
            <a:off x="500034" y="71414"/>
            <a:ext cx="2714644" cy="461665"/>
          </a:xfrm>
          <a:prstGeom prst="rect">
            <a:avLst/>
          </a:prstGeom>
          <a:noFill/>
        </p:spPr>
        <p:txBody>
          <a:bodyPr wrap="square" rtlCol="0">
            <a:spAutoFit/>
          </a:bodyPr>
          <a:lstStyle/>
          <a:p>
            <a:pPr algn="l"/>
            <a:r>
              <a:rPr lang="zh-CN" altLang="en-US" dirty="0" smtClean="0">
                <a:solidFill>
                  <a:srgbClr val="FF0000"/>
                </a:solidFill>
                <a:latin typeface="黑体" pitchFamily="49" charset="-122"/>
                <a:ea typeface="黑体" pitchFamily="49" charset="-122"/>
              </a:rPr>
              <a:t>算法设计思路</a:t>
            </a:r>
            <a:endParaRPr lang="zh-CN" altLang="en-US" dirty="0">
              <a:solidFill>
                <a:srgbClr val="FF0000"/>
              </a:solidFill>
              <a:latin typeface="黑体" pitchFamily="49" charset="-122"/>
              <a:ea typeface="黑体" pitchFamily="49" charset="-122"/>
            </a:endParaRPr>
          </a:p>
        </p:txBody>
      </p:sp>
      <p:sp>
        <p:nvSpPr>
          <p:cNvPr id="13" name="矩形 12"/>
          <p:cNvSpPr/>
          <p:nvPr/>
        </p:nvSpPr>
        <p:spPr>
          <a:xfrm>
            <a:off x="3357554" y="2071678"/>
            <a:ext cx="1714512" cy="17145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solidFill>
                  <a:srgbClr val="FF0000"/>
                </a:solidFill>
                <a:latin typeface="楷体" pitchFamily="49" charset="-122"/>
                <a:ea typeface="楷体" pitchFamily="49" charset="-122"/>
              </a:rPr>
              <a:t>二路归并</a:t>
            </a:r>
            <a:endParaRPr lang="zh-CN" altLang="en-US" dirty="0">
              <a:solidFill>
                <a:srgbClr val="FF0000"/>
              </a:solidFill>
              <a:latin typeface="楷体" pitchFamily="49" charset="-122"/>
              <a:ea typeface="楷体" pitchFamily="49" charset="-122"/>
            </a:endParaRPr>
          </a:p>
        </p:txBody>
      </p:sp>
      <p:cxnSp>
        <p:nvCxnSpPr>
          <p:cNvPr id="21" name="直接箭头连接符 20"/>
          <p:cNvCxnSpPr/>
          <p:nvPr/>
        </p:nvCxnSpPr>
        <p:spPr>
          <a:xfrm rot="16200000" flipH="1">
            <a:off x="3143240" y="1714488"/>
            <a:ext cx="428628" cy="285752"/>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5400000">
            <a:off x="4750595" y="1750207"/>
            <a:ext cx="428628" cy="214314"/>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p:cNvCxnSpPr>
          <p:nvPr/>
        </p:nvCxnSpPr>
        <p:spPr>
          <a:xfrm rot="5400000">
            <a:off x="4000496" y="4000504"/>
            <a:ext cx="428628" cy="1588"/>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12962" y="4214818"/>
            <a:ext cx="7000924" cy="400110"/>
          </a:xfrm>
          <a:prstGeom prst="rect">
            <a:avLst/>
          </a:prstGeom>
          <a:noFill/>
        </p:spPr>
        <p:txBody>
          <a:bodyPr wrap="square" rtlCol="0">
            <a:spAutoFit/>
          </a:bodyPr>
          <a:lstStyle/>
          <a:p>
            <a:pPr algn="l"/>
            <a:r>
              <a:rPr lang="en-US" altLang="zh-CN" dirty="0" smtClean="0">
                <a:ea typeface="楷体" pitchFamily="49" charset="-122"/>
                <a:cs typeface="Times New Roman" pitchFamily="18" charset="0"/>
              </a:rPr>
              <a:t>S=( 2</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  4</a:t>
            </a:r>
            <a:r>
              <a:rPr lang="zh-CN" altLang="en-US" dirty="0" smtClean="0">
                <a:ea typeface="楷体" pitchFamily="49" charset="-122"/>
                <a:cs typeface="Times New Roman" pitchFamily="18" charset="0"/>
              </a:rPr>
              <a:t>， </a:t>
            </a:r>
            <a:r>
              <a:rPr lang="en-US" altLang="zh-CN" dirty="0" smtClean="0">
                <a:ea typeface="楷体" pitchFamily="49" charset="-122"/>
                <a:cs typeface="Times New Roman" pitchFamily="18" charset="0"/>
              </a:rPr>
              <a:t>  6</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  8</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   </a:t>
            </a:r>
            <a:r>
              <a:rPr lang="en-US" altLang="zh-CN" dirty="0" smtClean="0">
                <a:solidFill>
                  <a:srgbClr val="C00000"/>
                </a:solidFill>
                <a:ea typeface="楷体" pitchFamily="49" charset="-122"/>
                <a:cs typeface="Times New Roman" pitchFamily="18" charset="0"/>
              </a:rPr>
              <a:t>11</a:t>
            </a:r>
            <a:r>
              <a:rPr lang="zh-CN" altLang="en-US" dirty="0" smtClean="0">
                <a:ea typeface="楷体" pitchFamily="49" charset="-122"/>
                <a:cs typeface="Times New Roman" pitchFamily="18" charset="0"/>
              </a:rPr>
              <a:t>， </a:t>
            </a:r>
            <a:r>
              <a:rPr lang="en-US" altLang="zh-CN" dirty="0" smtClean="0">
                <a:ea typeface="楷体" pitchFamily="49" charset="-122"/>
                <a:cs typeface="Times New Roman" pitchFamily="18" charset="0"/>
              </a:rPr>
              <a:t> 13</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  15</a:t>
            </a:r>
            <a:r>
              <a:rPr lang="zh-CN" altLang="en-US" dirty="0" smtClean="0">
                <a:ea typeface="楷体" pitchFamily="49" charset="-122"/>
                <a:cs typeface="Times New Roman" pitchFamily="18" charset="0"/>
              </a:rPr>
              <a:t>， </a:t>
            </a:r>
            <a:r>
              <a:rPr lang="en-US" altLang="zh-CN" dirty="0" smtClean="0">
                <a:ea typeface="楷体" pitchFamily="49" charset="-122"/>
                <a:cs typeface="Times New Roman" pitchFamily="18" charset="0"/>
              </a:rPr>
              <a:t> 17</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  19</a:t>
            </a:r>
            <a:r>
              <a:rPr lang="zh-CN" altLang="en-US" dirty="0" smtClean="0">
                <a:ea typeface="楷体" pitchFamily="49" charset="-122"/>
                <a:cs typeface="Times New Roman" pitchFamily="18" charset="0"/>
              </a:rPr>
              <a:t>， </a:t>
            </a:r>
            <a:r>
              <a:rPr lang="en-US" altLang="zh-CN" dirty="0" smtClean="0">
                <a:ea typeface="楷体" pitchFamily="49" charset="-122"/>
                <a:cs typeface="Times New Roman" pitchFamily="18" charset="0"/>
              </a:rPr>
              <a:t>20 )</a:t>
            </a:r>
            <a:endParaRPr lang="zh-CN" altLang="en-US" dirty="0"/>
          </a:p>
        </p:txBody>
      </p:sp>
      <p:cxnSp>
        <p:nvCxnSpPr>
          <p:cNvPr id="28" name="直接箭头连接符 27"/>
          <p:cNvCxnSpPr/>
          <p:nvPr/>
        </p:nvCxnSpPr>
        <p:spPr>
          <a:xfrm rot="5400000" flipH="1" flipV="1">
            <a:off x="4026690" y="4839446"/>
            <a:ext cx="428628"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00034" y="642918"/>
            <a:ext cx="1143008" cy="461665"/>
          </a:xfrm>
          <a:prstGeom prst="rect">
            <a:avLst/>
          </a:prstGeom>
          <a:noFill/>
        </p:spPr>
        <p:txBody>
          <a:bodyPr wrap="square" rtlCol="0">
            <a:spAutoFit/>
          </a:bodyPr>
          <a:lstStyle/>
          <a:p>
            <a:r>
              <a:rPr lang="en-US" altLang="zh-CN" i="1" dirty="0" smtClean="0"/>
              <a:t>n</a:t>
            </a:r>
            <a:r>
              <a:rPr lang="en-US" altLang="zh-CN" dirty="0" smtClean="0"/>
              <a:t>=5</a:t>
            </a:r>
            <a:endParaRPr lang="zh-CN" altLang="en-US" dirty="0"/>
          </a:p>
        </p:txBody>
      </p:sp>
      <p:sp>
        <p:nvSpPr>
          <p:cNvPr id="31" name="TextBox 30"/>
          <p:cNvSpPr txBox="1"/>
          <p:nvPr/>
        </p:nvSpPr>
        <p:spPr>
          <a:xfrm>
            <a:off x="3357554" y="5029154"/>
            <a:ext cx="1714512" cy="400110"/>
          </a:xfrm>
          <a:prstGeom prst="rect">
            <a:avLst/>
          </a:prstGeom>
          <a:noFill/>
        </p:spPr>
        <p:txBody>
          <a:bodyPr wrap="square" rtlCol="0">
            <a:spAutoFit/>
          </a:bodyPr>
          <a:lstStyle/>
          <a:p>
            <a:r>
              <a:rPr lang="zh-CN" altLang="en-US" sz="2000" dirty="0" smtClean="0">
                <a:latin typeface="楷体" pitchFamily="49" charset="-122"/>
                <a:ea typeface="楷体" pitchFamily="49" charset="-122"/>
              </a:rPr>
              <a:t>中位数</a:t>
            </a:r>
            <a:endParaRPr lang="zh-CN" altLang="en-US" sz="2000" dirty="0">
              <a:latin typeface="楷体" pitchFamily="49" charset="-122"/>
              <a:ea typeface="楷体" pitchFamily="49" charset="-122"/>
            </a:endParaRPr>
          </a:p>
        </p:txBody>
      </p:sp>
      <p:sp>
        <p:nvSpPr>
          <p:cNvPr id="32" name="TextBox 31"/>
          <p:cNvSpPr txBox="1"/>
          <p:nvPr/>
        </p:nvSpPr>
        <p:spPr>
          <a:xfrm>
            <a:off x="714348" y="5500702"/>
            <a:ext cx="7715304" cy="707886"/>
          </a:xfrm>
          <a:prstGeom prst="rect">
            <a:avLst/>
          </a:prstGeom>
          <a:noFill/>
        </p:spPr>
        <p:txBody>
          <a:bodyPr wrap="square" rtlCol="0">
            <a:spAutoFit/>
          </a:bodyPr>
          <a:lstStyle/>
          <a:p>
            <a:pPr algn="l"/>
            <a:r>
              <a:rPr lang="zh-CN" altLang="en-US" sz="2000" smtClean="0">
                <a:ea typeface="微软雅黑" pitchFamily="34" charset="-122"/>
                <a:cs typeface="Times New Roman" pitchFamily="18" charset="0"/>
              </a:rPr>
              <a:t>        实际上，不</a:t>
            </a:r>
            <a:r>
              <a:rPr lang="zh-CN" altLang="en-US" sz="2000" dirty="0" smtClean="0">
                <a:ea typeface="微软雅黑" pitchFamily="34" charset="-122"/>
                <a:cs typeface="Times New Roman" pitchFamily="18" charset="0"/>
              </a:rPr>
              <a:t>需要求出</a:t>
            </a:r>
            <a:r>
              <a:rPr lang="en-US" altLang="zh-CN" sz="2000" dirty="0" smtClean="0">
                <a:ea typeface="微软雅黑" pitchFamily="34" charset="-122"/>
                <a:cs typeface="Times New Roman" pitchFamily="18" charset="0"/>
              </a:rPr>
              <a:t>S</a:t>
            </a:r>
            <a:r>
              <a:rPr lang="zh-CN" altLang="en-US" sz="2000" dirty="0" smtClean="0">
                <a:ea typeface="微软雅黑" pitchFamily="34" charset="-122"/>
                <a:cs typeface="Times New Roman" pitchFamily="18" charset="0"/>
              </a:rPr>
              <a:t>的</a:t>
            </a:r>
            <a:r>
              <a:rPr lang="zh-CN" altLang="en-US" sz="2000" smtClean="0">
                <a:ea typeface="微软雅黑" pitchFamily="34" charset="-122"/>
                <a:cs typeface="Times New Roman" pitchFamily="18" charset="0"/>
              </a:rPr>
              <a:t>全部元素，用</a:t>
            </a:r>
            <a:r>
              <a:rPr lang="en-US" altLang="zh-CN" sz="2000" i="1" dirty="0" smtClean="0">
                <a:ea typeface="微软雅黑" pitchFamily="34" charset="-122"/>
                <a:cs typeface="Times New Roman" pitchFamily="18" charset="0"/>
              </a:rPr>
              <a:t>k</a:t>
            </a:r>
            <a:r>
              <a:rPr lang="zh-CN" altLang="en-US" sz="2000" dirty="0" smtClean="0">
                <a:ea typeface="微软雅黑" pitchFamily="34" charset="-122"/>
                <a:cs typeface="Times New Roman" pitchFamily="18" charset="0"/>
              </a:rPr>
              <a:t>记录当前归并的</a:t>
            </a:r>
            <a:r>
              <a:rPr lang="zh-CN" altLang="en-US" sz="2000" smtClean="0">
                <a:ea typeface="微软雅黑" pitchFamily="34" charset="-122"/>
                <a:cs typeface="Times New Roman" pitchFamily="18" charset="0"/>
              </a:rPr>
              <a:t>元素个数，当</a:t>
            </a:r>
            <a:r>
              <a:rPr lang="en-US" altLang="zh-CN" sz="2000" i="1" smtClean="0">
                <a:ea typeface="微软雅黑" pitchFamily="34" charset="-122"/>
                <a:cs typeface="Times New Roman" pitchFamily="18" charset="0"/>
              </a:rPr>
              <a:t>k</a:t>
            </a:r>
            <a:r>
              <a:rPr lang="en-US" altLang="zh-CN" sz="2000" smtClean="0">
                <a:ea typeface="微软雅黑" pitchFamily="34" charset="-122"/>
                <a:cs typeface="Times New Roman" pitchFamily="18" charset="0"/>
              </a:rPr>
              <a:t>=</a:t>
            </a:r>
            <a:r>
              <a:rPr lang="en-US" altLang="zh-CN" sz="2000" i="1" smtClean="0">
                <a:ea typeface="微软雅黑" pitchFamily="34" charset="-122"/>
                <a:cs typeface="Times New Roman" pitchFamily="18" charset="0"/>
              </a:rPr>
              <a:t>n</a:t>
            </a:r>
            <a:r>
              <a:rPr lang="zh-CN" altLang="en-US" sz="2000" smtClean="0">
                <a:ea typeface="微软雅黑" pitchFamily="34" charset="-122"/>
                <a:cs typeface="Times New Roman" pitchFamily="18" charset="0"/>
              </a:rPr>
              <a:t>时，归并</a:t>
            </a:r>
            <a:r>
              <a:rPr lang="zh-CN" altLang="en-US" sz="2000" dirty="0" smtClean="0">
                <a:ea typeface="微软雅黑" pitchFamily="34" charset="-122"/>
                <a:cs typeface="Times New Roman" pitchFamily="18" charset="0"/>
              </a:rPr>
              <a:t>的那个元素就是中位数。</a:t>
            </a:r>
            <a:endParaRPr lang="zh-CN" altLang="en-US" sz="2000" dirty="0">
              <a:ea typeface="微软雅黑" pitchFamily="34" charset="-122"/>
              <a:cs typeface="Times New Roman" pitchFamily="18" charset="0"/>
            </a:endParaRPr>
          </a:p>
        </p:txBody>
      </p:sp>
      <p:sp>
        <p:nvSpPr>
          <p:cNvPr id="15" name="灯片编号占位符 14"/>
          <p:cNvSpPr>
            <a:spLocks noGrp="1"/>
          </p:cNvSpPr>
          <p:nvPr>
            <p:ph type="sldNum" sz="quarter" idx="12"/>
          </p:nvPr>
        </p:nvSpPr>
        <p:spPr/>
        <p:txBody>
          <a:bodyPr/>
          <a:lstStyle/>
          <a:p>
            <a:fld id="{C142C3D9-3633-454A-831D-43F2B383B8EF}" type="slidenum">
              <a:rPr lang="en-US" altLang="zh-CN" smtClean="0"/>
              <a:pPr/>
              <a:t>155</a:t>
            </a:fld>
            <a:endParaRPr lang="en-US" altLang="zh-CN" dirty="0"/>
          </a:p>
        </p:txBody>
      </p:sp>
    </p:spTree>
    <p:extLst>
      <p:ext uri="{BB962C8B-B14F-4D97-AF65-F5344CB8AC3E}">
        <p14:creationId xmlns:p14="http://schemas.microsoft.com/office/powerpoint/2010/main" val="197590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2"/>
                                        </p:tgtEl>
                                        <p:attrNameLst>
                                          <p:attrName>style.visibility</p:attrName>
                                        </p:attrNameLst>
                                      </p:cBhvr>
                                      <p:to>
                                        <p:strVal val="visible"/>
                                      </p:to>
                                    </p:set>
                                    <p:anim calcmode="discrete" valueType="clr">
                                      <p:cBhvr override="childStyle">
                                        <p:cTn id="7" dur="80"/>
                                        <p:tgtEl>
                                          <p:spTgt spid="3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2"/>
                                        </p:tgtEl>
                                        <p:attrNameLst>
                                          <p:attrName>fillcolor</p:attrName>
                                        </p:attrNameLst>
                                      </p:cBhvr>
                                      <p:tavLst>
                                        <p:tav tm="0">
                                          <p:val>
                                            <p:clrVal>
                                              <a:schemeClr val="accent2"/>
                                            </p:clrVal>
                                          </p:val>
                                        </p:tav>
                                        <p:tav tm="50000">
                                          <p:val>
                                            <p:clrVal>
                                              <a:schemeClr val="hlink"/>
                                            </p:clrVal>
                                          </p:val>
                                        </p:tav>
                                      </p:tavLst>
                                    </p:anim>
                                    <p:set>
                                      <p:cBhvr>
                                        <p:cTn id="9" dur="80"/>
                                        <p:tgtEl>
                                          <p:spTgt spid="3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2"/>
          <p:cNvSpPr txBox="1">
            <a:spLocks noChangeArrowheads="1"/>
          </p:cNvSpPr>
          <p:nvPr/>
        </p:nvSpPr>
        <p:spPr bwMode="auto">
          <a:xfrm>
            <a:off x="642910" y="533357"/>
            <a:ext cx="6140494" cy="53776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288000" tIns="72000" rIns="288000" bIns="72000">
            <a:spAutoFit/>
          </a:bodyPr>
          <a:lstStyle/>
          <a:p>
            <a:pPr algn="l">
              <a:spcBef>
                <a:spcPts val="0"/>
              </a:spcBef>
            </a:pPr>
            <a:r>
              <a:rPr lang="en-US" altLang="zh-CN" sz="2000" dirty="0" err="1" smtClean="0">
                <a:solidFill>
                  <a:srgbClr val="0000FF"/>
                </a:solidFill>
                <a:latin typeface="Times New Roman" pitchFamily="18" charset="0"/>
                <a:ea typeface="楷体" pitchFamily="49" charset="-122"/>
                <a:cs typeface="Times New Roman" pitchFamily="18" charset="0"/>
              </a:rPr>
              <a:t>int</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a:solidFill>
                  <a:srgbClr val="FF0000"/>
                </a:solidFill>
                <a:latin typeface="Times New Roman" pitchFamily="18" charset="0"/>
                <a:ea typeface="楷体" pitchFamily="49" charset="-122"/>
                <a:cs typeface="Times New Roman" pitchFamily="18" charset="0"/>
              </a:rPr>
              <a:t>M_Search</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A</a:t>
            </a:r>
            <a:r>
              <a:rPr lang="en-US" altLang="zh-CN" sz="2000" dirty="0" smtClean="0">
                <a:solidFill>
                  <a:srgbClr val="0000FF"/>
                </a:solidFill>
                <a:latin typeface="Times New Roman" pitchFamily="18" charset="0"/>
                <a:ea typeface="楷体" pitchFamily="49" charset="-122"/>
                <a:cs typeface="Times New Roman" pitchFamily="18" charset="0"/>
              </a:rPr>
              <a:t>[]</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B</a:t>
            </a:r>
            <a:r>
              <a:rPr lang="en-US" altLang="zh-CN" sz="2000" dirty="0" smtClean="0">
                <a:solidFill>
                  <a:srgbClr val="0000FF"/>
                </a:solidFill>
                <a:latin typeface="Times New Roman" pitchFamily="18" charset="0"/>
                <a:ea typeface="楷体" pitchFamily="49" charset="-122"/>
                <a:cs typeface="Times New Roman" pitchFamily="18" charset="0"/>
              </a:rPr>
              <a:t>[]</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n)</a:t>
            </a:r>
          </a:p>
          <a:p>
            <a:pPr algn="l">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int</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 j</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 k</a:t>
            </a:r>
            <a:r>
              <a:rPr lang="en-US" altLang="zh-CN" sz="2000" dirty="0">
                <a:solidFill>
                  <a:srgbClr val="0000FF"/>
                </a:solidFill>
                <a:latin typeface="Times New Roman" pitchFamily="18" charset="0"/>
                <a:ea typeface="楷体" pitchFamily="49" charset="-122"/>
                <a:cs typeface="Times New Roman" pitchFamily="18" charset="0"/>
              </a:rPr>
              <a:t>;</a:t>
            </a:r>
          </a:p>
          <a:p>
            <a:pPr algn="l">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a:t>
            </a:r>
            <a:r>
              <a:rPr lang="en-US" altLang="zh-CN" sz="2000" dirty="0" smtClean="0">
                <a:solidFill>
                  <a:srgbClr val="0000FF"/>
                </a:solidFill>
                <a:latin typeface="Times New Roman" pitchFamily="18" charset="0"/>
                <a:ea typeface="楷体" pitchFamily="49" charset="-122"/>
                <a:cs typeface="Times New Roman" pitchFamily="18" charset="0"/>
              </a:rPr>
              <a:t>=j=k=0</a:t>
            </a:r>
            <a:r>
              <a:rPr lang="en-US" altLang="zh-CN" sz="2000" dirty="0">
                <a:solidFill>
                  <a:srgbClr val="0000FF"/>
                </a:solidFill>
                <a:latin typeface="Times New Roman" pitchFamily="18" charset="0"/>
                <a:ea typeface="楷体" pitchFamily="49" charset="-122"/>
                <a:cs typeface="Times New Roman" pitchFamily="18" charset="0"/>
              </a:rPr>
              <a:t>;</a:t>
            </a:r>
          </a:p>
          <a:p>
            <a:pPr algn="l">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while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&lt;n &amp;&amp; j&lt;n)</a:t>
            </a:r>
          </a:p>
          <a:p>
            <a:pPr algn="l">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 </a:t>
            </a:r>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k</a:t>
            </a:r>
            <a:r>
              <a:rPr lang="en-US" altLang="zh-CN" sz="2000" dirty="0">
                <a:solidFill>
                  <a:srgbClr val="0000FF"/>
                </a:solidFill>
                <a:latin typeface="Times New Roman" pitchFamily="18" charset="0"/>
                <a:ea typeface="楷体" pitchFamily="49" charset="-122"/>
                <a:cs typeface="Times New Roman" pitchFamily="18" charset="0"/>
              </a:rPr>
              <a:t>++;</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if (</a:t>
            </a:r>
            <a:r>
              <a:rPr lang="en-US" altLang="zh-CN" sz="2000" dirty="0">
                <a:solidFill>
                  <a:srgbClr val="FF00FF"/>
                </a:solidFill>
                <a:latin typeface="Times New Roman" pitchFamily="18" charset="0"/>
                <a:ea typeface="楷体" pitchFamily="49" charset="-122"/>
                <a:cs typeface="Times New Roman" pitchFamily="18" charset="0"/>
              </a:rPr>
              <a:t>A[</a:t>
            </a:r>
            <a:r>
              <a:rPr lang="en-US" altLang="zh-CN" sz="2000" dirty="0" err="1">
                <a:solidFill>
                  <a:srgbClr val="FF00FF"/>
                </a:solidFill>
                <a:latin typeface="Times New Roman" pitchFamily="18" charset="0"/>
                <a:ea typeface="楷体" pitchFamily="49" charset="-122"/>
                <a:cs typeface="Times New Roman" pitchFamily="18" charset="0"/>
              </a:rPr>
              <a:t>i</a:t>
            </a:r>
            <a:r>
              <a:rPr lang="en-US" altLang="zh-CN" sz="2000" dirty="0">
                <a:solidFill>
                  <a:srgbClr val="FF00FF"/>
                </a:solidFill>
                <a:latin typeface="Times New Roman" pitchFamily="18" charset="0"/>
                <a:ea typeface="楷体" pitchFamily="49" charset="-122"/>
                <a:cs typeface="Times New Roman" pitchFamily="18" charset="0"/>
              </a:rPr>
              <a:t>]&lt;B[j]</a:t>
            </a:r>
            <a:r>
              <a:rPr lang="en-US" altLang="zh-CN" sz="2000" dirty="0">
                <a:solidFill>
                  <a:srgbClr val="0000FF"/>
                </a:solidFill>
                <a:latin typeface="Times New Roman" pitchFamily="18" charset="0"/>
                <a:ea typeface="楷体" pitchFamily="49" charset="-122"/>
                <a:cs typeface="Times New Roman" pitchFamily="18" charset="0"/>
              </a:rPr>
              <a:t>)</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if (</a:t>
            </a:r>
            <a:r>
              <a:rPr lang="en-US" altLang="zh-CN" sz="2000" dirty="0">
                <a:solidFill>
                  <a:srgbClr val="0000FF"/>
                </a:solidFill>
                <a:latin typeface="Times New Roman" pitchFamily="18" charset="0"/>
                <a:ea typeface="楷体" pitchFamily="49" charset="-122"/>
                <a:cs typeface="Times New Roman" pitchFamily="18" charset="0"/>
              </a:rPr>
              <a:t>k==n)</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return A[</a:t>
            </a:r>
            <a:r>
              <a:rPr lang="en-US" altLang="zh-CN" sz="2000" dirty="0" err="1" smtClean="0">
                <a:solidFill>
                  <a:srgbClr val="0000FF"/>
                </a:solidFill>
                <a:latin typeface="Times New Roman" pitchFamily="18" charset="0"/>
                <a:ea typeface="楷体" pitchFamily="49" charset="-122"/>
                <a:cs typeface="Times New Roman" pitchFamily="18" charset="0"/>
              </a:rPr>
              <a:t>i</a:t>
            </a:r>
            <a:r>
              <a:rPr lang="en-US" altLang="zh-CN" sz="2000" dirty="0" smtClean="0">
                <a:solidFill>
                  <a:srgbClr val="0000FF"/>
                </a:solidFill>
                <a:latin typeface="Times New Roman" pitchFamily="18" charset="0"/>
                <a:ea typeface="楷体" pitchFamily="49" charset="-122"/>
                <a:cs typeface="Times New Roman" pitchFamily="18" charset="0"/>
              </a:rPr>
              <a:t>];</a:t>
            </a:r>
          </a:p>
          <a:p>
            <a:pPr algn="l">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a:t>
            </a:r>
            <a:r>
              <a:rPr lang="en-US" altLang="zh-CN" sz="2000" dirty="0" smtClean="0">
                <a:solidFill>
                  <a:srgbClr val="0000FF"/>
                </a:solidFill>
                <a:latin typeface="Times New Roman" pitchFamily="18" charset="0"/>
                <a:ea typeface="楷体" pitchFamily="49" charset="-122"/>
                <a:cs typeface="Times New Roman" pitchFamily="18" charset="0"/>
              </a:rPr>
              <a:t>++;</a:t>
            </a: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a:t>
            </a: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else  </a:t>
            </a:r>
            <a:r>
              <a:rPr lang="en-US" altLang="zh-CN" sz="2000" dirty="0" smtClean="0">
                <a:solidFill>
                  <a:srgbClr val="FF00FF"/>
                </a:solidFill>
                <a:latin typeface="Times New Roman" pitchFamily="18" charset="0"/>
                <a:ea typeface="楷体" pitchFamily="49" charset="-122"/>
                <a:cs typeface="Times New Roman" pitchFamily="18" charset="0"/>
              </a:rPr>
              <a:t>//A[</a:t>
            </a:r>
            <a:r>
              <a:rPr lang="en-US" altLang="zh-CN" sz="2000" dirty="0" err="1" smtClean="0">
                <a:solidFill>
                  <a:srgbClr val="FF00FF"/>
                </a:solidFill>
                <a:latin typeface="Times New Roman" pitchFamily="18" charset="0"/>
                <a:ea typeface="楷体" pitchFamily="49" charset="-122"/>
                <a:cs typeface="Times New Roman" pitchFamily="18" charset="0"/>
              </a:rPr>
              <a:t>i</a:t>
            </a:r>
            <a:r>
              <a:rPr lang="en-US" altLang="zh-CN" sz="2000" dirty="0" smtClean="0">
                <a:solidFill>
                  <a:srgbClr val="FF00FF"/>
                </a:solidFill>
                <a:latin typeface="Times New Roman" pitchFamily="18" charset="0"/>
                <a:ea typeface="楷体" pitchFamily="49" charset="-122"/>
                <a:cs typeface="Times New Roman" pitchFamily="18" charset="0"/>
              </a:rPr>
              <a:t>]&gt;=B[j]</a:t>
            </a:r>
            <a:endParaRPr lang="en-US" altLang="zh-CN" sz="2000" dirty="0">
              <a:solidFill>
                <a:srgbClr val="FF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if (</a:t>
            </a:r>
            <a:r>
              <a:rPr lang="en-US" altLang="zh-CN" sz="2000" dirty="0">
                <a:solidFill>
                  <a:srgbClr val="0000FF"/>
                </a:solidFill>
                <a:latin typeface="Times New Roman" pitchFamily="18" charset="0"/>
                <a:ea typeface="楷体" pitchFamily="49" charset="-122"/>
                <a:cs typeface="Times New Roman" pitchFamily="18" charset="0"/>
              </a:rPr>
              <a:t>k==n)</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return B[j];</a:t>
            </a:r>
          </a:p>
          <a:p>
            <a:pPr algn="l">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j++</a:t>
            </a:r>
            <a:r>
              <a:rPr lang="en-US" altLang="zh-CN" sz="2000" dirty="0" smtClean="0">
                <a:solidFill>
                  <a:srgbClr val="0000FF"/>
                </a:solidFill>
                <a:latin typeface="Times New Roman" pitchFamily="18" charset="0"/>
                <a:ea typeface="楷体" pitchFamily="49" charset="-122"/>
                <a:cs typeface="Times New Roman" pitchFamily="18" charset="0"/>
              </a:rPr>
              <a:t>;</a:t>
            </a: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a:t>
            </a: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a:t>
            </a:r>
            <a:endParaRPr lang="en-US" altLang="zh-CN" sz="2000" dirty="0">
              <a:solidFill>
                <a:srgbClr val="0000FF"/>
              </a:solidFill>
              <a:latin typeface="Times New Roman" pitchFamily="18" charset="0"/>
              <a:ea typeface="楷体" pitchFamily="49" charset="-122"/>
              <a:cs typeface="Times New Roman" pitchFamily="18" charset="0"/>
            </a:endParaRPr>
          </a:p>
        </p:txBody>
      </p:sp>
      <p:sp>
        <p:nvSpPr>
          <p:cNvPr id="254979" name="Text Box 3"/>
          <p:cNvSpPr txBox="1">
            <a:spLocks noChangeArrowheads="1"/>
          </p:cNvSpPr>
          <p:nvPr/>
        </p:nvSpPr>
        <p:spPr bwMode="auto">
          <a:xfrm>
            <a:off x="357158" y="142852"/>
            <a:ext cx="2881313" cy="457200"/>
          </a:xfrm>
          <a:prstGeom prst="rect">
            <a:avLst/>
          </a:prstGeom>
          <a:noFill/>
          <a:ln w="9525">
            <a:noFill/>
            <a:miter lim="800000"/>
            <a:headEnd/>
            <a:tailEnd/>
          </a:ln>
          <a:effectLst/>
        </p:spPr>
        <p:txBody>
          <a:bodyPr>
            <a:spAutoFit/>
          </a:bodyPr>
          <a:lstStyle/>
          <a:p>
            <a:pPr algn="l"/>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对应的算法</a:t>
            </a:r>
            <a:r>
              <a:rPr lang="zh-CN" altLang="en-US" dirty="0">
                <a:ea typeface="楷体" pitchFamily="49" charset="-122"/>
                <a:cs typeface="Times New Roman" pitchFamily="18" charset="0"/>
              </a:rPr>
              <a:t>如下：</a:t>
            </a:r>
          </a:p>
        </p:txBody>
      </p:sp>
      <p:sp>
        <p:nvSpPr>
          <p:cNvPr id="4" name="Text Box 3"/>
          <p:cNvSpPr txBox="1">
            <a:spLocks noChangeArrowheads="1"/>
          </p:cNvSpPr>
          <p:nvPr/>
        </p:nvSpPr>
        <p:spPr bwMode="auto">
          <a:xfrm>
            <a:off x="785786" y="6000768"/>
            <a:ext cx="6786610" cy="457200"/>
          </a:xfrm>
          <a:prstGeom prst="rect">
            <a:avLst/>
          </a:prstGeom>
          <a:noFill/>
          <a:ln w="9525">
            <a:noFill/>
            <a:miter lim="800000"/>
            <a:headEnd/>
            <a:tailEnd/>
          </a:ln>
          <a:effectLst/>
        </p:spPr>
        <p:txBody>
          <a:bodyPr wrap="square">
            <a:spAutoFit/>
          </a:bodyPr>
          <a:lstStyle/>
          <a:p>
            <a:pPr algn="l"/>
            <a:r>
              <a:rPr lang="zh-CN" altLang="en-US" dirty="0" smtClean="0">
                <a:ea typeface="楷体" pitchFamily="49" charset="-122"/>
                <a:cs typeface="Times New Roman" pitchFamily="18" charset="0"/>
              </a:rPr>
              <a:t>算法的时间复杂度为</a:t>
            </a:r>
            <a:r>
              <a:rPr lang="en-US" altLang="zh-CN" smtClean="0">
                <a:ea typeface="楷体" pitchFamily="49" charset="-122"/>
                <a:cs typeface="Times New Roman" pitchFamily="18" charset="0"/>
              </a:rPr>
              <a:t>O(</a:t>
            </a:r>
            <a:r>
              <a:rPr lang="en-US" altLang="zh-CN" i="1" smtClean="0">
                <a:ea typeface="楷体" pitchFamily="49" charset="-122"/>
                <a:cs typeface="Times New Roman" pitchFamily="18" charset="0"/>
              </a:rPr>
              <a:t>n</a:t>
            </a:r>
            <a:r>
              <a:rPr lang="en-US" altLang="zh-CN" smtClean="0">
                <a:ea typeface="楷体" pitchFamily="49" charset="-122"/>
                <a:cs typeface="Times New Roman" pitchFamily="18" charset="0"/>
              </a:rPr>
              <a:t>)</a:t>
            </a:r>
            <a:r>
              <a:rPr lang="zh-CN" altLang="en-US" smtClean="0">
                <a:ea typeface="楷体" pitchFamily="49" charset="-122"/>
                <a:cs typeface="Times New Roman" pitchFamily="18" charset="0"/>
              </a:rPr>
              <a:t>，空间</a:t>
            </a:r>
            <a:r>
              <a:rPr lang="zh-CN" altLang="en-US" dirty="0" smtClean="0">
                <a:ea typeface="楷体" pitchFamily="49" charset="-122"/>
                <a:cs typeface="Times New Roman" pitchFamily="18" charset="0"/>
              </a:rPr>
              <a:t>复杂度为</a:t>
            </a:r>
            <a:r>
              <a:rPr lang="en-US" altLang="zh-CN" dirty="0" smtClean="0">
                <a:ea typeface="楷体" pitchFamily="49" charset="-122"/>
                <a:cs typeface="Times New Roman" pitchFamily="18" charset="0"/>
              </a:rPr>
              <a:t>O(1)</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C142C3D9-3633-454A-831D-43F2B383B8EF}" type="slidenum">
              <a:rPr lang="en-US" altLang="zh-CN" smtClean="0"/>
              <a:pPr/>
              <a:t>156</a:t>
            </a:fld>
            <a:endParaRPr lang="en-US" altLang="zh-CN" dirty="0"/>
          </a:p>
        </p:txBody>
      </p:sp>
    </p:spTree>
    <p:extLst>
      <p:ext uri="{BB962C8B-B14F-4D97-AF65-F5344CB8AC3E}">
        <p14:creationId xmlns:p14="http://schemas.microsoft.com/office/powerpoint/2010/main" val="185529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97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497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497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497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497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497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497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497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4978">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4978">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4978">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4978">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4978">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4978">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lgn="ct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157</a:t>
            </a:fld>
            <a:endParaRPr lang="en-US" altLang="zh-CN" dirty="0"/>
          </a:p>
        </p:txBody>
      </p:sp>
    </p:spTree>
    <p:extLst>
      <p:ext uri="{BB962C8B-B14F-4D97-AF65-F5344CB8AC3E}">
        <p14:creationId xmlns:p14="http://schemas.microsoft.com/office/powerpoint/2010/main" val="366018630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2357422" y="285728"/>
            <a:ext cx="3500462"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第</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章小结（</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a:t>
            </a:r>
            <a:r>
              <a:rPr lang="zh-CN" altLang="en-US" sz="4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pic>
        <p:nvPicPr>
          <p:cNvPr id="22" name="Picture 2"/>
          <p:cNvPicPr>
            <a:picLocks noChangeAspect="1" noChangeArrowheads="1"/>
          </p:cNvPicPr>
          <p:nvPr/>
        </p:nvPicPr>
        <p:blipFill>
          <a:blip r:embed="rId4"/>
          <a:srcRect/>
          <a:stretch>
            <a:fillRect/>
          </a:stretch>
        </p:blipFill>
        <p:spPr bwMode="auto">
          <a:xfrm>
            <a:off x="142844" y="190477"/>
            <a:ext cx="1799630" cy="1524011"/>
          </a:xfrm>
          <a:prstGeom prst="rect">
            <a:avLst/>
          </a:prstGeom>
          <a:noFill/>
          <a:ln w="9525">
            <a:noFill/>
            <a:miter lim="800000"/>
            <a:headEnd/>
            <a:tailEnd/>
          </a:ln>
          <a:effectLst/>
        </p:spPr>
      </p:pic>
      <p:sp>
        <p:nvSpPr>
          <p:cNvPr id="14" name="TextBox 13"/>
          <p:cNvSpPr txBox="1"/>
          <p:nvPr/>
        </p:nvSpPr>
        <p:spPr>
          <a:xfrm>
            <a:off x="1428728" y="2476494"/>
            <a:ext cx="1571636" cy="498598"/>
          </a:xfrm>
          <a:prstGeom prst="rect">
            <a:avLst/>
          </a:prstGeom>
          <a:noFill/>
        </p:spPr>
        <p:txBody>
          <a:bodyPr wrap="square" rtlCol="0">
            <a:spAutoFit/>
          </a:bodyPr>
          <a:lstStyle/>
          <a:p>
            <a:pPr algn="l"/>
            <a:r>
              <a:rPr lang="zh-CN" altLang="en-US" smtClean="0">
                <a:solidFill>
                  <a:srgbClr val="C00000"/>
                </a:solidFill>
                <a:latin typeface="微软雅黑" pitchFamily="34" charset="-122"/>
                <a:ea typeface="微软雅黑" pitchFamily="34" charset="-122"/>
              </a:rPr>
              <a:t>知识点：</a:t>
            </a:r>
            <a:endParaRPr lang="zh-CN" altLang="en-US">
              <a:solidFill>
                <a:srgbClr val="C00000"/>
              </a:solidFill>
              <a:latin typeface="微软雅黑" pitchFamily="34" charset="-122"/>
              <a:ea typeface="微软雅黑" pitchFamily="34" charset="-122"/>
            </a:endParaRPr>
          </a:p>
        </p:txBody>
      </p:sp>
      <p:sp>
        <p:nvSpPr>
          <p:cNvPr id="15" name="TextBox 14"/>
          <p:cNvSpPr txBox="1"/>
          <p:nvPr/>
        </p:nvSpPr>
        <p:spPr>
          <a:xfrm>
            <a:off x="3000364" y="2666995"/>
            <a:ext cx="2214578" cy="1015663"/>
          </a:xfrm>
          <a:prstGeom prst="rect">
            <a:avLst/>
          </a:prstGeom>
          <a:noFill/>
        </p:spPr>
        <p:txBody>
          <a:bodyPr wrap="square" rtlCol="0">
            <a:spAutoFit/>
          </a:bodyPr>
          <a:lstStyle/>
          <a:p>
            <a:pPr marL="457200" indent="-457200" algn="l">
              <a:lnSpc>
                <a:spcPct val="150000"/>
              </a:lnSpc>
              <a:spcBef>
                <a:spcPts val="0"/>
              </a:spcBef>
              <a:buBlip>
                <a:blip r:embed="rId5"/>
              </a:buBlip>
            </a:pPr>
            <a:r>
              <a:rPr lang="zh-CN" altLang="en-US" smtClean="0">
                <a:solidFill>
                  <a:srgbClr val="0000FF"/>
                </a:solidFill>
                <a:latin typeface="楷体" pitchFamily="49" charset="-122"/>
                <a:ea typeface="楷体" pitchFamily="49" charset="-122"/>
              </a:rPr>
              <a:t>双链表</a:t>
            </a:r>
            <a:endParaRPr lang="en-US" altLang="zh-CN" smtClean="0">
              <a:solidFill>
                <a:srgbClr val="0000FF"/>
              </a:solidFill>
              <a:latin typeface="楷体" pitchFamily="49" charset="-122"/>
              <a:ea typeface="楷体" pitchFamily="49" charset="-122"/>
            </a:endParaRPr>
          </a:p>
          <a:p>
            <a:pPr marL="457200" indent="-457200" algn="l">
              <a:lnSpc>
                <a:spcPct val="150000"/>
              </a:lnSpc>
              <a:spcBef>
                <a:spcPts val="0"/>
              </a:spcBef>
              <a:buBlip>
                <a:blip r:embed="rId5"/>
              </a:buBlip>
            </a:pPr>
            <a:r>
              <a:rPr lang="zh-CN" altLang="en-US" smtClean="0">
                <a:solidFill>
                  <a:srgbClr val="0000FF"/>
                </a:solidFill>
                <a:latin typeface="楷体" pitchFamily="49" charset="-122"/>
                <a:ea typeface="楷体" pitchFamily="49" charset="-122"/>
              </a:rPr>
              <a:t>循环链表</a:t>
            </a:r>
            <a:endParaRPr lang="en-US" altLang="zh-CN" smtClean="0">
              <a:solidFill>
                <a:srgbClr val="0000FF"/>
              </a:solidFill>
              <a:latin typeface="楷体" pitchFamily="49" charset="-122"/>
              <a:ea typeface="楷体" pitchFamily="49" charset="-122"/>
            </a:endParaRPr>
          </a:p>
        </p:txBody>
      </p:sp>
      <p:sp>
        <p:nvSpPr>
          <p:cNvPr id="7" name="灯片编号占位符 6"/>
          <p:cNvSpPr>
            <a:spLocks noGrp="1"/>
          </p:cNvSpPr>
          <p:nvPr>
            <p:ph type="sldNum" sz="quarter" idx="12"/>
          </p:nvPr>
        </p:nvSpPr>
        <p:spPr/>
        <p:txBody>
          <a:bodyPr/>
          <a:lstStyle/>
          <a:p>
            <a:fld id="{36E68863-33C2-4D6D-B9FA-F4917E910219}" type="slidenum">
              <a:rPr lang="en-US" altLang="zh-CN" smtClean="0"/>
              <a:pPr/>
              <a:t>158</a:t>
            </a:fld>
            <a:endParaRPr lang="en-US" altLang="zh-CN" dirty="0"/>
          </a:p>
        </p:txBody>
      </p:sp>
    </p:spTree>
    <p:extLst>
      <p:ext uri="{BB962C8B-B14F-4D97-AF65-F5344CB8AC3E}">
        <p14:creationId xmlns:p14="http://schemas.microsoft.com/office/powerpoint/2010/main" val="33510777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8"/>
          <p:cNvSpPr>
            <a:spLocks noChangeAspect="1" noChangeArrowheads="1"/>
          </p:cNvSpPr>
          <p:nvPr/>
        </p:nvSpPr>
        <p:spPr bwMode="auto">
          <a:xfrm>
            <a:off x="785786" y="952483"/>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36617" y="1003027"/>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smtClean="0">
                <a:solidFill>
                  <a:srgbClr val="FF0000"/>
                </a:solidFill>
                <a:effectLst>
                  <a:outerShdw blurRad="38100" dist="38100" dir="2700000" algn="tl">
                    <a:srgbClr val="000000"/>
                  </a:outerShdw>
                </a:effectLst>
                <a:ea typeface="宋体" pitchFamily="2" charset="-122"/>
              </a:rPr>
              <a:t>1</a:t>
            </a:r>
            <a:endParaRPr lang="en-AU" sz="2800" b="0" dirty="0">
              <a:solidFill>
                <a:srgbClr val="FF0000"/>
              </a:solidFill>
              <a:effectLst>
                <a:outerShdw blurRad="38100" dist="38100" dir="2700000" algn="tl">
                  <a:srgbClr val="000000"/>
                </a:outerShdw>
              </a:effectLst>
              <a:ea typeface="宋体" pitchFamily="2" charset="-122"/>
            </a:endParaRPr>
          </a:p>
        </p:txBody>
      </p:sp>
      <p:sp>
        <p:nvSpPr>
          <p:cNvPr id="12" name="TextBox 11"/>
          <p:cNvSpPr txBox="1"/>
          <p:nvPr/>
        </p:nvSpPr>
        <p:spPr>
          <a:xfrm>
            <a:off x="1857356" y="1042892"/>
            <a:ext cx="1857388" cy="498598"/>
          </a:xfrm>
          <a:prstGeom prst="rect">
            <a:avLst/>
          </a:prstGeom>
          <a:noFill/>
        </p:spPr>
        <p:txBody>
          <a:bodyPr wrap="square" rtlCol="0">
            <a:spAutoFit/>
          </a:bodyPr>
          <a:lstStyle/>
          <a:p>
            <a:pPr algn="l"/>
            <a:r>
              <a:rPr lang="zh-CN" altLang="en-US" smtClean="0">
                <a:solidFill>
                  <a:srgbClr val="FF0000"/>
                </a:solidFill>
                <a:latin typeface="微软雅黑" pitchFamily="34" charset="-122"/>
                <a:ea typeface="微软雅黑" pitchFamily="34" charset="-122"/>
              </a:rPr>
              <a:t>双 链 表</a:t>
            </a:r>
            <a:endParaRPr lang="zh-CN" altLang="en-US">
              <a:solidFill>
                <a:srgbClr val="FF0000"/>
              </a:solidFill>
              <a:latin typeface="微软雅黑" pitchFamily="34" charset="-122"/>
              <a:ea typeface="微软雅黑" pitchFamily="34" charset="-122"/>
            </a:endParaRPr>
          </a:p>
        </p:txBody>
      </p:sp>
      <p:sp>
        <p:nvSpPr>
          <p:cNvPr id="24" name="TextBox 23"/>
          <p:cNvSpPr txBox="1"/>
          <p:nvPr/>
        </p:nvSpPr>
        <p:spPr>
          <a:xfrm>
            <a:off x="1928794" y="2185899"/>
            <a:ext cx="5857916" cy="46474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rPr>
              <a:t>每个结点有指向前、后相邻结点的指针域。</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grpSp>
        <p:nvGrpSpPr>
          <p:cNvPr id="2" name="组合 10"/>
          <p:cNvGrpSpPr/>
          <p:nvPr/>
        </p:nvGrpSpPr>
        <p:grpSpPr>
          <a:xfrm>
            <a:off x="2714612" y="2947904"/>
            <a:ext cx="3714776" cy="1131498"/>
            <a:chOff x="2714612" y="3000378"/>
            <a:chExt cx="3714776" cy="848624"/>
          </a:xfrm>
        </p:grpSpPr>
        <p:sp>
          <p:nvSpPr>
            <p:cNvPr id="25" name="下箭头 24"/>
            <p:cNvSpPr/>
            <p:nvPr/>
          </p:nvSpPr>
          <p:spPr>
            <a:xfrm>
              <a:off x="4214810" y="3000378"/>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6" name="TextBox 25"/>
            <p:cNvSpPr txBox="1"/>
            <p:nvPr/>
          </p:nvSpPr>
          <p:spPr>
            <a:xfrm>
              <a:off x="2714612" y="3500445"/>
              <a:ext cx="3714776" cy="348557"/>
            </a:xfrm>
            <a:prstGeom prst="rect">
              <a:avLst/>
            </a:prstGeom>
            <a:noFill/>
          </p:spPr>
          <p:txBody>
            <a:bodyPr wrap="square" rtlCol="0">
              <a:spAutoFit/>
            </a:bodyPr>
            <a:lstStyle/>
            <a:p>
              <a:r>
                <a:rPr lang="zh-CN" altLang="en-US" sz="2200" smtClean="0">
                  <a:solidFill>
                    <a:srgbClr val="0000FF"/>
                  </a:solidFill>
                  <a:latin typeface="微软雅黑" pitchFamily="34" charset="-122"/>
                  <a:ea typeface="微软雅黑" pitchFamily="34" charset="-122"/>
                </a:rPr>
                <a:t>通常，存储密度低于单链表</a:t>
              </a:r>
              <a:endParaRPr lang="zh-CN" altLang="en-US" sz="2200">
                <a:solidFill>
                  <a:srgbClr val="0000FF"/>
                </a:solidFill>
                <a:latin typeface="微软雅黑" pitchFamily="34" charset="-122"/>
                <a:ea typeface="微软雅黑" pitchFamily="34" charset="-122"/>
              </a:endParaRPr>
            </a:p>
          </p:txBody>
        </p:sp>
      </p:grpSp>
      <p:sp>
        <p:nvSpPr>
          <p:cNvPr id="10" name="灯片编号占位符 9"/>
          <p:cNvSpPr>
            <a:spLocks noGrp="1"/>
          </p:cNvSpPr>
          <p:nvPr>
            <p:ph type="sldNum" sz="quarter" idx="12"/>
          </p:nvPr>
        </p:nvSpPr>
        <p:spPr/>
        <p:txBody>
          <a:bodyPr/>
          <a:lstStyle/>
          <a:p>
            <a:fld id="{36E68863-33C2-4D6D-B9FA-F4917E910219}" type="slidenum">
              <a:rPr lang="en-US" altLang="zh-CN" smtClean="0"/>
              <a:pPr/>
              <a:t>159</a:t>
            </a:fld>
            <a:endParaRPr lang="en-US" altLang="zh-CN" dirty="0"/>
          </a:p>
        </p:txBody>
      </p:sp>
    </p:spTree>
    <p:extLst>
      <p:ext uri="{BB962C8B-B14F-4D97-AF65-F5344CB8AC3E}">
        <p14:creationId xmlns:p14="http://schemas.microsoft.com/office/powerpoint/2010/main" val="154233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000100" y="2571744"/>
            <a:ext cx="4752975" cy="1787770"/>
          </a:xfrm>
          <a:prstGeom prst="rect">
            <a:avLst/>
          </a:prstGeom>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just">
              <a:lnSpc>
                <a:spcPct val="90000"/>
              </a:lnSpc>
              <a:spcBef>
                <a:spcPct val="50000"/>
              </a:spcBef>
            </a:pPr>
            <a:r>
              <a:rPr kumimoji="1" lang="en-US" altLang="zh-CN" sz="2000" dirty="0" err="1">
                <a:solidFill>
                  <a:srgbClr val="0000FF"/>
                </a:solidFill>
                <a:latin typeface="Times New Roman" panose="02020603050405020304" pitchFamily="18" charset="0"/>
                <a:cs typeface="Times New Roman" panose="02020603050405020304" pitchFamily="18" charset="0"/>
              </a:rPr>
              <a:t>bool</a:t>
            </a:r>
            <a:r>
              <a:rPr kumimoji="1" lang="en-US" altLang="zh-CN" sz="2000" dirty="0">
                <a:solidFill>
                  <a:srgbClr val="0000FF"/>
                </a:solidFill>
                <a:latin typeface="Times New Roman" panose="02020603050405020304" pitchFamily="18" charset="0"/>
                <a:cs typeface="Times New Roman" panose="02020603050405020304" pitchFamily="18" charset="0"/>
              </a:rPr>
              <a:t> </a:t>
            </a:r>
            <a:r>
              <a:rPr kumimoji="1" lang="en-US" altLang="zh-CN" sz="2000" dirty="0" smtClean="0">
                <a:solidFill>
                  <a:srgbClr val="0000FF"/>
                </a:solidFill>
                <a:latin typeface="Times New Roman" panose="02020603050405020304" pitchFamily="18" charset="0"/>
                <a:cs typeface="Times New Roman" panose="02020603050405020304" pitchFamily="18" charset="0"/>
              </a:rPr>
              <a:t> </a:t>
            </a:r>
            <a:r>
              <a:rPr kumimoji="1" lang="en-US" altLang="zh-CN" sz="2000" dirty="0" err="1" smtClean="0">
                <a:solidFill>
                  <a:srgbClr val="FF3300"/>
                </a:solidFill>
                <a:latin typeface="Times New Roman" panose="02020603050405020304" pitchFamily="18" charset="0"/>
                <a:cs typeface="Times New Roman" panose="02020603050405020304" pitchFamily="18" charset="0"/>
              </a:rPr>
              <a:t>ListEmpty</a:t>
            </a:r>
            <a:r>
              <a:rPr kumimoji="1" lang="en-US" altLang="zh-CN" sz="2000" dirty="0" smtClean="0">
                <a:solidFill>
                  <a:srgbClr val="0000FF"/>
                </a:solidFill>
                <a:latin typeface="Times New Roman" panose="02020603050405020304" pitchFamily="18" charset="0"/>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cs typeface="Times New Roman" panose="02020603050405020304" pitchFamily="18" charset="0"/>
              </a:rPr>
              <a:t>SqList</a:t>
            </a:r>
            <a:r>
              <a:rPr kumimoji="1" lang="en-US" altLang="zh-CN" sz="2000" dirty="0" smtClean="0">
                <a:solidFill>
                  <a:srgbClr val="0000FF"/>
                </a:solidFill>
                <a:latin typeface="Times New Roman" panose="02020603050405020304" pitchFamily="18" charset="0"/>
                <a:cs typeface="Times New Roman" panose="02020603050405020304" pitchFamily="18" charset="0"/>
              </a:rPr>
              <a:t> </a:t>
            </a:r>
            <a:r>
              <a:rPr kumimoji="1" lang="en-US" altLang="zh-CN" sz="2000" dirty="0">
                <a:solidFill>
                  <a:srgbClr val="0000FF"/>
                </a:solidFill>
                <a:latin typeface="Times New Roman" panose="02020603050405020304" pitchFamily="18" charset="0"/>
                <a:cs typeface="Times New Roman" panose="02020603050405020304" pitchFamily="18" charset="0"/>
              </a:rPr>
              <a:t>*L)</a:t>
            </a:r>
          </a:p>
          <a:p>
            <a:pPr algn="just">
              <a:lnSpc>
                <a:spcPct val="90000"/>
              </a:lnSpc>
              <a:spcBef>
                <a:spcPct val="50000"/>
              </a:spcBef>
            </a:pPr>
            <a:r>
              <a:rPr kumimoji="1" lang="en-US" altLang="zh-CN" sz="2000" dirty="0">
                <a:solidFill>
                  <a:srgbClr val="0000FF"/>
                </a:solidFill>
                <a:latin typeface="Times New Roman" panose="02020603050405020304" pitchFamily="18" charset="0"/>
                <a:cs typeface="Times New Roman" panose="02020603050405020304" pitchFamily="18" charset="0"/>
              </a:rPr>
              <a:t>{</a:t>
            </a:r>
          </a:p>
          <a:p>
            <a:pPr algn="l">
              <a:lnSpc>
                <a:spcPct val="90000"/>
              </a:lnSpc>
            </a:pPr>
            <a:r>
              <a:rPr kumimoji="1" lang="en-US" altLang="zh-CN" sz="2000" dirty="0">
                <a:solidFill>
                  <a:srgbClr val="0000FF"/>
                </a:solidFill>
                <a:latin typeface="Times New Roman" panose="02020603050405020304" pitchFamily="18" charset="0"/>
                <a:cs typeface="Times New Roman" panose="02020603050405020304" pitchFamily="18" charset="0"/>
              </a:rPr>
              <a:t>    </a:t>
            </a:r>
            <a:r>
              <a:rPr kumimoji="1" lang="en-US" altLang="zh-CN" sz="2000" dirty="0" smtClean="0">
                <a:solidFill>
                  <a:srgbClr val="0000FF"/>
                </a:solidFill>
                <a:latin typeface="Times New Roman" panose="02020603050405020304" pitchFamily="18" charset="0"/>
                <a:cs typeface="Times New Roman" panose="02020603050405020304" pitchFamily="18" charset="0"/>
              </a:rPr>
              <a:t>   return(L-</a:t>
            </a:r>
            <a:r>
              <a:rPr kumimoji="1" lang="en-US" altLang="zh-CN" sz="2000" dirty="0">
                <a:solidFill>
                  <a:srgbClr val="0000FF"/>
                </a:solidFill>
                <a:latin typeface="Times New Roman" panose="02020603050405020304" pitchFamily="18" charset="0"/>
                <a:cs typeface="Times New Roman" panose="02020603050405020304" pitchFamily="18" charset="0"/>
              </a:rPr>
              <a:t>&gt;length==0);</a:t>
            </a:r>
          </a:p>
          <a:p>
            <a:pPr algn="l">
              <a:lnSpc>
                <a:spcPct val="90000"/>
              </a:lnSpc>
            </a:pPr>
            <a:r>
              <a:rPr kumimoji="1" lang="en-US" altLang="zh-CN" sz="2000" dirty="0">
                <a:solidFill>
                  <a:srgbClr val="0000FF"/>
                </a:solidFill>
                <a:latin typeface="Times New Roman" panose="02020603050405020304" pitchFamily="18" charset="0"/>
                <a:cs typeface="Times New Roman" panose="02020603050405020304" pitchFamily="18" charset="0"/>
              </a:rPr>
              <a:t>}</a:t>
            </a:r>
          </a:p>
        </p:txBody>
      </p:sp>
      <p:sp>
        <p:nvSpPr>
          <p:cNvPr id="151554" name="Text Box 2"/>
          <p:cNvSpPr txBox="1">
            <a:spLocks noChangeArrowheads="1"/>
          </p:cNvSpPr>
          <p:nvPr/>
        </p:nvSpPr>
        <p:spPr bwMode="auto">
          <a:xfrm>
            <a:off x="395288" y="404813"/>
            <a:ext cx="7848600" cy="1828193"/>
          </a:xfrm>
          <a:prstGeom prst="rect">
            <a:avLst/>
          </a:prstGeom>
          <a:noFill/>
          <a:ln w="9525">
            <a:noFill/>
            <a:miter lim="800000"/>
          </a:ln>
          <a:effectLst/>
        </p:spPr>
        <p:txBody>
          <a:bodyPr>
            <a:spAutoFit/>
          </a:bodyPr>
          <a:lstStyle/>
          <a:p>
            <a:pPr algn="l">
              <a:lnSpc>
                <a:spcPct val="140000"/>
              </a:lnSpc>
            </a:pPr>
            <a:r>
              <a:rPr kumimoji="1" lang="zh-CN" altLang="en-US" sz="2400" dirty="0">
                <a:solidFill>
                  <a:srgbClr val="FF3300"/>
                </a:solidFill>
                <a:ea typeface="楷体" panose="02010609060101010101" pitchFamily="49" charset="-122"/>
                <a:cs typeface="Times New Roman" panose="02020603050405020304" pitchFamily="18" charset="0"/>
              </a:rPr>
              <a:t>（</a:t>
            </a:r>
            <a:r>
              <a:rPr kumimoji="1" lang="en-US" altLang="zh-CN" sz="2400" dirty="0">
                <a:solidFill>
                  <a:srgbClr val="FF3300"/>
                </a:solidFill>
                <a:ea typeface="楷体" panose="02010609060101010101" pitchFamily="49" charset="-122"/>
                <a:cs typeface="Times New Roman" panose="02020603050405020304" pitchFamily="18" charset="0"/>
              </a:rPr>
              <a:t>3</a:t>
            </a:r>
            <a:r>
              <a:rPr kumimoji="1" lang="zh-CN" altLang="en-US" sz="2400" dirty="0">
                <a:solidFill>
                  <a:srgbClr val="FF3300"/>
                </a:solidFill>
                <a:ea typeface="楷体" panose="02010609060101010101" pitchFamily="49" charset="-122"/>
                <a:cs typeface="Times New Roman" panose="02020603050405020304" pitchFamily="18" charset="0"/>
              </a:rPr>
              <a:t>）判定是否为空表</a:t>
            </a:r>
            <a:r>
              <a:rPr kumimoji="1" lang="en-US" altLang="zh-CN" sz="2400" dirty="0" err="1">
                <a:solidFill>
                  <a:srgbClr val="FF3300"/>
                </a:solidFill>
                <a:ea typeface="楷体" panose="02010609060101010101" pitchFamily="49" charset="-122"/>
                <a:cs typeface="Times New Roman" panose="02020603050405020304" pitchFamily="18" charset="0"/>
              </a:rPr>
              <a:t>ListEmpty</a:t>
            </a:r>
            <a:r>
              <a:rPr kumimoji="1" lang="en-US" altLang="zh-CN" sz="2400" dirty="0">
                <a:solidFill>
                  <a:srgbClr val="FF3300"/>
                </a:solidFill>
                <a:ea typeface="楷体" panose="02010609060101010101" pitchFamily="49" charset="-122"/>
                <a:cs typeface="Times New Roman" panose="02020603050405020304" pitchFamily="18" charset="0"/>
              </a:rPr>
              <a:t>(L)</a:t>
            </a:r>
          </a:p>
          <a:p>
            <a:pPr algn="l">
              <a:lnSpc>
                <a:spcPct val="140000"/>
              </a:lnSpc>
            </a:pPr>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该运算返回一个值表示</a:t>
            </a:r>
            <a:r>
              <a:rPr kumimoji="1" lang="en-US" altLang="zh-CN" sz="2400" dirty="0">
                <a:ea typeface="楷体" panose="02010609060101010101" pitchFamily="49" charset="-122"/>
                <a:cs typeface="Times New Roman" panose="02020603050405020304" pitchFamily="18" charset="0"/>
              </a:rPr>
              <a:t>L</a:t>
            </a:r>
            <a:r>
              <a:rPr kumimoji="1" lang="zh-CN" altLang="en-US" sz="2400" dirty="0">
                <a:ea typeface="楷体" panose="02010609060101010101" pitchFamily="49" charset="-122"/>
                <a:cs typeface="Times New Roman" panose="02020603050405020304" pitchFamily="18" charset="0"/>
              </a:rPr>
              <a:t>是否为空表。若</a:t>
            </a:r>
            <a:r>
              <a:rPr kumimoji="1" lang="en-US" altLang="zh-CN" sz="2400" dirty="0">
                <a:ea typeface="楷体" panose="02010609060101010101" pitchFamily="49" charset="-122"/>
                <a:cs typeface="Times New Roman" panose="02020603050405020304" pitchFamily="18" charset="0"/>
              </a:rPr>
              <a:t>L</a:t>
            </a:r>
            <a:r>
              <a:rPr kumimoji="1" lang="zh-CN" altLang="en-US" sz="2400" dirty="0">
                <a:ea typeface="楷体" panose="02010609060101010101" pitchFamily="49" charset="-122"/>
                <a:cs typeface="Times New Roman" panose="02020603050405020304" pitchFamily="18" charset="0"/>
              </a:rPr>
              <a:t>为</a:t>
            </a:r>
            <a:r>
              <a:rPr kumimoji="1" lang="zh-CN" altLang="en-US" sz="2400">
                <a:ea typeface="楷体" panose="02010609060101010101" pitchFamily="49" charset="-122"/>
                <a:cs typeface="Times New Roman" panose="02020603050405020304" pitchFamily="18" charset="0"/>
              </a:rPr>
              <a:t>空</a:t>
            </a:r>
            <a:r>
              <a:rPr kumimoji="1" lang="zh-CN" altLang="en-US" sz="2400" smtClean="0">
                <a:ea typeface="楷体" panose="02010609060101010101" pitchFamily="49" charset="-122"/>
                <a:cs typeface="Times New Roman" panose="02020603050405020304" pitchFamily="18" charset="0"/>
              </a:rPr>
              <a:t>表，则</a:t>
            </a:r>
            <a:r>
              <a:rPr kumimoji="1" lang="zh-CN" altLang="en-US" sz="2400">
                <a:ea typeface="楷体" panose="02010609060101010101" pitchFamily="49" charset="-122"/>
                <a:cs typeface="Times New Roman" panose="02020603050405020304" pitchFamily="18" charset="0"/>
              </a:rPr>
              <a:t>返回</a:t>
            </a:r>
            <a:r>
              <a:rPr kumimoji="1" lang="en-US" altLang="zh-CN" sz="2400" smtClean="0">
                <a:ea typeface="楷体" panose="02010609060101010101" pitchFamily="49" charset="-122"/>
                <a:cs typeface="Times New Roman" panose="02020603050405020304" pitchFamily="18" charset="0"/>
              </a:rPr>
              <a:t>true</a:t>
            </a:r>
            <a:r>
              <a:rPr kumimoji="1" lang="zh-CN" altLang="en-US" sz="2400" smtClean="0">
                <a:ea typeface="楷体" panose="02010609060101010101" pitchFamily="49" charset="-122"/>
                <a:cs typeface="Times New Roman" panose="02020603050405020304" pitchFamily="18" charset="0"/>
              </a:rPr>
              <a:t>，否则</a:t>
            </a:r>
            <a:r>
              <a:rPr kumimoji="1" lang="zh-CN" altLang="en-US" sz="2400" dirty="0">
                <a:ea typeface="楷体" panose="02010609060101010101" pitchFamily="49" charset="-122"/>
                <a:cs typeface="Times New Roman" panose="02020603050405020304" pitchFamily="18" charset="0"/>
              </a:rPr>
              <a:t>返回</a:t>
            </a:r>
            <a:r>
              <a:rPr kumimoji="1" lang="en-US" altLang="zh-CN" sz="2400" dirty="0">
                <a:ea typeface="楷体" panose="02010609060101010101" pitchFamily="49" charset="-122"/>
                <a:cs typeface="Times New Roman" panose="02020603050405020304" pitchFamily="18" charset="0"/>
              </a:rPr>
              <a:t>false</a:t>
            </a:r>
            <a:r>
              <a:rPr kumimoji="1" lang="zh-CN" altLang="en-US" sz="2400" dirty="0">
                <a:ea typeface="楷体" panose="02010609060101010101" pitchFamily="49" charset="-122"/>
                <a:cs typeface="Times New Roman" panose="02020603050405020304" pitchFamily="18" charset="0"/>
              </a:rPr>
              <a:t>。</a:t>
            </a:r>
            <a:endParaRPr lang="zh-CN" altLang="en-US" sz="2400" dirty="0">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4" name="Rectangle 10"/>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6" name="Rectangle 12"/>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39" name="TextBox 38"/>
          <p:cNvSpPr txBox="1"/>
          <p:nvPr/>
        </p:nvSpPr>
        <p:spPr>
          <a:xfrm>
            <a:off x="928662" y="410113"/>
            <a:ext cx="6429420" cy="46474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rPr>
              <a:t>特点：方便查找一个结点的前、后相邻结点。</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sp>
        <p:nvSpPr>
          <p:cNvPr id="40" name="TextBox 39"/>
          <p:cNvSpPr txBox="1"/>
          <p:nvPr/>
        </p:nvSpPr>
        <p:spPr>
          <a:xfrm>
            <a:off x="1071538" y="1142985"/>
            <a:ext cx="5715040" cy="430887"/>
          </a:xfrm>
          <a:prstGeom prst="rect">
            <a:avLst/>
          </a:prstGeom>
          <a:noFill/>
        </p:spPr>
        <p:txBody>
          <a:bodyPr wrap="square" rtlCol="0">
            <a:spAutoFit/>
          </a:bodyPr>
          <a:lstStyle/>
          <a:p>
            <a:pPr marL="342900" indent="-342900" algn="l">
              <a:buBlip>
                <a:blip r:embed="rId3"/>
              </a:buBlip>
            </a:pPr>
            <a:r>
              <a:rPr lang="zh-CN" altLang="en-US" sz="2000" smtClean="0">
                <a:solidFill>
                  <a:srgbClr val="0000FF"/>
                </a:solidFill>
                <a:ea typeface="微软雅黑" pitchFamily="34" charset="-122"/>
                <a:cs typeface="Times New Roman" pitchFamily="18" charset="0"/>
              </a:rPr>
              <a:t>已知某个结点的地址，删除它的时间为</a:t>
            </a:r>
            <a:r>
              <a:rPr lang="en-US" altLang="zh-CN" sz="2000" smtClean="0">
                <a:solidFill>
                  <a:srgbClr val="0000FF"/>
                </a:solidFill>
                <a:ea typeface="微软雅黑" pitchFamily="34" charset="-122"/>
                <a:cs typeface="Times New Roman" pitchFamily="18" charset="0"/>
              </a:rPr>
              <a:t>O(1)</a:t>
            </a:r>
            <a:r>
              <a:rPr lang="zh-CN" altLang="en-US" sz="2000" smtClean="0">
                <a:solidFill>
                  <a:srgbClr val="0000FF"/>
                </a:solidFill>
                <a:ea typeface="微软雅黑" pitchFamily="34" charset="-122"/>
                <a:cs typeface="Times New Roman" pitchFamily="18" charset="0"/>
              </a:rPr>
              <a:t>。</a:t>
            </a:r>
            <a:endParaRPr lang="zh-CN" altLang="en-US" sz="2000">
              <a:solidFill>
                <a:srgbClr val="0000FF"/>
              </a:solidFill>
              <a:ea typeface="微软雅黑" pitchFamily="34" charset="-122"/>
              <a:cs typeface="Times New Roman" pitchFamily="18" charset="0"/>
            </a:endParaRPr>
          </a:p>
        </p:txBody>
      </p:sp>
      <p:sp>
        <p:nvSpPr>
          <p:cNvPr id="41" name="TextBox 40"/>
          <p:cNvSpPr txBox="1"/>
          <p:nvPr/>
        </p:nvSpPr>
        <p:spPr>
          <a:xfrm>
            <a:off x="1428728" y="1809739"/>
            <a:ext cx="1714512" cy="430887"/>
          </a:xfrm>
          <a:prstGeom prst="rect">
            <a:avLst/>
          </a:prstGeom>
          <a:noFill/>
        </p:spPr>
        <p:txBody>
          <a:bodyPr wrap="square" rtlCol="0">
            <a:spAutoFit/>
          </a:bodyPr>
          <a:lstStyle/>
          <a:p>
            <a:pPr algn="l"/>
            <a:r>
              <a:rPr lang="zh-CN" altLang="en-US" sz="2200" smtClean="0">
                <a:solidFill>
                  <a:srgbClr val="0000FF"/>
                </a:solidFill>
                <a:ea typeface="楷体" pitchFamily="49" charset="-122"/>
                <a:cs typeface="Times New Roman" pitchFamily="18" charset="0"/>
              </a:rPr>
              <a:t>删除过程：</a:t>
            </a:r>
            <a:endParaRPr lang="zh-CN" altLang="en-US" sz="2200">
              <a:solidFill>
                <a:srgbClr val="0000FF"/>
              </a:solidFill>
              <a:ea typeface="楷体" pitchFamily="49" charset="-122"/>
              <a:cs typeface="Times New Roman" pitchFamily="18" charset="0"/>
            </a:endParaRPr>
          </a:p>
        </p:txBody>
      </p:sp>
      <p:sp>
        <p:nvSpPr>
          <p:cNvPr id="42" name="矩形 41"/>
          <p:cNvSpPr/>
          <p:nvPr/>
        </p:nvSpPr>
        <p:spPr>
          <a:xfrm>
            <a:off x="2428860" y="3238499"/>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latin typeface="Times New Roman" pitchFamily="18" charset="0"/>
                <a:ea typeface="楷体" pitchFamily="49" charset="-122"/>
                <a:cs typeface="Times New Roman" pitchFamily="18" charset="0"/>
              </a:rPr>
              <a:t>x</a:t>
            </a: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3" name="矩形 42"/>
          <p:cNvSpPr/>
          <p:nvPr/>
        </p:nvSpPr>
        <p:spPr>
          <a:xfrm>
            <a:off x="2928926"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4" name="矩形 43"/>
          <p:cNvSpPr/>
          <p:nvPr/>
        </p:nvSpPr>
        <p:spPr>
          <a:xfrm>
            <a:off x="2071670"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5" name="矩形 44"/>
          <p:cNvSpPr/>
          <p:nvPr/>
        </p:nvSpPr>
        <p:spPr>
          <a:xfrm>
            <a:off x="4000496" y="3238499"/>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latin typeface="Times New Roman" pitchFamily="18" charset="0"/>
                <a:ea typeface="楷体" pitchFamily="49" charset="-122"/>
                <a:cs typeface="Times New Roman" pitchFamily="18" charset="0"/>
              </a:rPr>
              <a:t>y</a:t>
            </a: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6" name="矩形 45"/>
          <p:cNvSpPr/>
          <p:nvPr/>
        </p:nvSpPr>
        <p:spPr>
          <a:xfrm>
            <a:off x="4500562"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8" name="矩形 47"/>
          <p:cNvSpPr/>
          <p:nvPr/>
        </p:nvSpPr>
        <p:spPr>
          <a:xfrm>
            <a:off x="3643306"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9" name="矩形 48"/>
          <p:cNvSpPr/>
          <p:nvPr/>
        </p:nvSpPr>
        <p:spPr>
          <a:xfrm>
            <a:off x="5572132" y="3238499"/>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latin typeface="Times New Roman" pitchFamily="18" charset="0"/>
                <a:ea typeface="楷体" pitchFamily="49" charset="-122"/>
                <a:cs typeface="Times New Roman" pitchFamily="18" charset="0"/>
              </a:rPr>
              <a:t>z</a:t>
            </a: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51" name="矩形 50"/>
          <p:cNvSpPr/>
          <p:nvPr/>
        </p:nvSpPr>
        <p:spPr>
          <a:xfrm>
            <a:off x="6072198"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55" name="矩形 54"/>
          <p:cNvSpPr/>
          <p:nvPr/>
        </p:nvSpPr>
        <p:spPr>
          <a:xfrm>
            <a:off x="5214942"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cxnSp>
        <p:nvCxnSpPr>
          <p:cNvPr id="57" name="直接箭头连接符 56"/>
          <p:cNvCxnSpPr/>
          <p:nvPr/>
        </p:nvCxnSpPr>
        <p:spPr>
          <a:xfrm>
            <a:off x="3139306" y="3587751"/>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59" name="直接箭头连接符 58"/>
          <p:cNvCxnSpPr/>
          <p:nvPr/>
        </p:nvCxnSpPr>
        <p:spPr>
          <a:xfrm rot="10800000">
            <a:off x="3286117" y="3401482"/>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0" name="直接箭头连接符 59"/>
          <p:cNvCxnSpPr/>
          <p:nvPr/>
        </p:nvCxnSpPr>
        <p:spPr>
          <a:xfrm>
            <a:off x="1571604" y="3589869"/>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1" name="直接箭头连接符 60"/>
          <p:cNvCxnSpPr/>
          <p:nvPr/>
        </p:nvCxnSpPr>
        <p:spPr>
          <a:xfrm rot="10800000">
            <a:off x="1718415" y="3403600"/>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2" name="直接箭头连接符 61"/>
          <p:cNvCxnSpPr/>
          <p:nvPr/>
        </p:nvCxnSpPr>
        <p:spPr>
          <a:xfrm>
            <a:off x="4707007" y="3594101"/>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3" name="直接箭头连接符 62"/>
          <p:cNvCxnSpPr/>
          <p:nvPr/>
        </p:nvCxnSpPr>
        <p:spPr>
          <a:xfrm rot="10800000">
            <a:off x="4853818" y="3407832"/>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4" name="直接箭头连接符 63"/>
          <p:cNvCxnSpPr/>
          <p:nvPr/>
        </p:nvCxnSpPr>
        <p:spPr>
          <a:xfrm>
            <a:off x="6278643" y="3594101"/>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5" name="直接箭头连接符 64"/>
          <p:cNvCxnSpPr/>
          <p:nvPr/>
        </p:nvCxnSpPr>
        <p:spPr>
          <a:xfrm rot="10800000">
            <a:off x="6425454" y="3407832"/>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66" name="TextBox 65"/>
          <p:cNvSpPr txBox="1"/>
          <p:nvPr/>
        </p:nvSpPr>
        <p:spPr>
          <a:xfrm>
            <a:off x="6858016" y="3143249"/>
            <a:ext cx="642942" cy="498598"/>
          </a:xfrm>
          <a:prstGeom prst="rect">
            <a:avLst/>
          </a:prstGeom>
          <a:noFill/>
        </p:spPr>
        <p:txBody>
          <a:bodyPr wrap="square" rtlCol="0">
            <a:spAutoFit/>
          </a:bodyPr>
          <a:lstStyle/>
          <a:p>
            <a:r>
              <a:rPr lang="en-US" altLang="zh-CN" smtClean="0">
                <a:latin typeface="宋体"/>
                <a:ea typeface="宋体"/>
              </a:rPr>
              <a:t>…</a:t>
            </a:r>
            <a:endParaRPr lang="zh-CN" altLang="en-US"/>
          </a:p>
        </p:txBody>
      </p:sp>
      <p:sp>
        <p:nvSpPr>
          <p:cNvPr id="67" name="TextBox 66"/>
          <p:cNvSpPr txBox="1"/>
          <p:nvPr/>
        </p:nvSpPr>
        <p:spPr>
          <a:xfrm>
            <a:off x="928662" y="3143249"/>
            <a:ext cx="642942" cy="498598"/>
          </a:xfrm>
          <a:prstGeom prst="rect">
            <a:avLst/>
          </a:prstGeom>
          <a:noFill/>
        </p:spPr>
        <p:txBody>
          <a:bodyPr wrap="square" rtlCol="0">
            <a:spAutoFit/>
          </a:bodyPr>
          <a:lstStyle/>
          <a:p>
            <a:r>
              <a:rPr lang="en-US" altLang="zh-CN" smtClean="0">
                <a:latin typeface="宋体"/>
                <a:ea typeface="宋体"/>
              </a:rPr>
              <a:t>…</a:t>
            </a:r>
            <a:endParaRPr lang="zh-CN" altLang="en-US"/>
          </a:p>
        </p:txBody>
      </p:sp>
      <p:sp>
        <p:nvSpPr>
          <p:cNvPr id="69" name="弧形 68"/>
          <p:cNvSpPr/>
          <p:nvPr/>
        </p:nvSpPr>
        <p:spPr>
          <a:xfrm>
            <a:off x="3633781" y="2857496"/>
            <a:ext cx="642942" cy="762005"/>
          </a:xfrm>
          <a:prstGeom prst="arc">
            <a:avLst/>
          </a:prstGeom>
          <a:ln w="28575">
            <a:solidFill>
              <a:srgbClr val="0000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TextBox 69"/>
          <p:cNvSpPr txBox="1"/>
          <p:nvPr/>
        </p:nvSpPr>
        <p:spPr>
          <a:xfrm>
            <a:off x="3714744" y="2666995"/>
            <a:ext cx="285752" cy="338554"/>
          </a:xfrm>
          <a:prstGeom prst="rect">
            <a:avLst/>
          </a:prstGeom>
          <a:noFill/>
        </p:spPr>
        <p:txBody>
          <a:bodyPr wrap="square" lIns="0" tIns="0" rIns="0" bIns="0" rtlCol="0">
            <a:spAutoFit/>
          </a:bodyPr>
          <a:lstStyle/>
          <a:p>
            <a:r>
              <a:rPr lang="en-US" altLang="zh-CN" sz="2000" i="1" smtClean="0"/>
              <a:t>p</a:t>
            </a:r>
            <a:endParaRPr lang="zh-CN" altLang="en-US" sz="2000" i="1"/>
          </a:p>
        </p:txBody>
      </p:sp>
      <p:sp>
        <p:nvSpPr>
          <p:cNvPr id="73" name="任意多边形 72"/>
          <p:cNvSpPr/>
          <p:nvPr/>
        </p:nvSpPr>
        <p:spPr>
          <a:xfrm>
            <a:off x="3086101" y="2599267"/>
            <a:ext cx="2390775" cy="855133"/>
          </a:xfrm>
          <a:custGeom>
            <a:avLst/>
            <a:gdLst>
              <a:gd name="connsiteX0" fmla="*/ 0 w 2390775"/>
              <a:gd name="connsiteY0" fmla="*/ 641350 h 641350"/>
              <a:gd name="connsiteX1" fmla="*/ 228600 w 2390775"/>
              <a:gd name="connsiteY1" fmla="*/ 269875 h 641350"/>
              <a:gd name="connsiteX2" fmla="*/ 942975 w 2390775"/>
              <a:gd name="connsiteY2" fmla="*/ 60325 h 641350"/>
              <a:gd name="connsiteX3" fmla="*/ 1771650 w 2390775"/>
              <a:gd name="connsiteY3" fmla="*/ 69850 h 641350"/>
              <a:gd name="connsiteX4" fmla="*/ 2390775 w 2390775"/>
              <a:gd name="connsiteY4" fmla="*/ 479425 h 641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775" h="641350">
                <a:moveTo>
                  <a:pt x="0" y="641350"/>
                </a:moveTo>
                <a:cubicBezTo>
                  <a:pt x="35719" y="504031"/>
                  <a:pt x="71438" y="366713"/>
                  <a:pt x="228600" y="269875"/>
                </a:cubicBezTo>
                <a:cubicBezTo>
                  <a:pt x="385763" y="173038"/>
                  <a:pt x="685800" y="93663"/>
                  <a:pt x="942975" y="60325"/>
                </a:cubicBezTo>
                <a:cubicBezTo>
                  <a:pt x="1200150" y="26988"/>
                  <a:pt x="1530350" y="0"/>
                  <a:pt x="1771650" y="69850"/>
                </a:cubicBezTo>
                <a:cubicBezTo>
                  <a:pt x="2012950" y="139700"/>
                  <a:pt x="2201862" y="309562"/>
                  <a:pt x="2390775" y="479425"/>
                </a:cubicBezTo>
              </a:path>
            </a:pathLst>
          </a:custGeom>
          <a:ln w="19050">
            <a:solidFill>
              <a:srgbClr val="FF00FF"/>
            </a:solidFill>
            <a:tailEnd type="stealth" w="med"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74" name="任意多边形 73"/>
          <p:cNvSpPr/>
          <p:nvPr/>
        </p:nvSpPr>
        <p:spPr>
          <a:xfrm>
            <a:off x="2990850" y="3543301"/>
            <a:ext cx="2438400" cy="842433"/>
          </a:xfrm>
          <a:custGeom>
            <a:avLst/>
            <a:gdLst>
              <a:gd name="connsiteX0" fmla="*/ 2438400 w 2438400"/>
              <a:gd name="connsiteY0" fmla="*/ 0 h 631825"/>
              <a:gd name="connsiteX1" fmla="*/ 2171700 w 2438400"/>
              <a:gd name="connsiteY1" fmla="*/ 400050 h 631825"/>
              <a:gd name="connsiteX2" fmla="*/ 1447800 w 2438400"/>
              <a:gd name="connsiteY2" fmla="*/ 581025 h 631825"/>
              <a:gd name="connsiteX3" fmla="*/ 581025 w 2438400"/>
              <a:gd name="connsiteY3" fmla="*/ 561975 h 631825"/>
              <a:gd name="connsiteX4" fmla="*/ 0 w 2438400"/>
              <a:gd name="connsiteY4" fmla="*/ 161925 h 631825"/>
              <a:gd name="connsiteX0" fmla="*/ 2438400 w 2438400"/>
              <a:gd name="connsiteY0" fmla="*/ 0 h 631825"/>
              <a:gd name="connsiteX1" fmla="*/ 2171700 w 2438400"/>
              <a:gd name="connsiteY1" fmla="*/ 400050 h 631825"/>
              <a:gd name="connsiteX2" fmla="*/ 1447800 w 2438400"/>
              <a:gd name="connsiteY2" fmla="*/ 581025 h 631825"/>
              <a:gd name="connsiteX3" fmla="*/ 581025 w 2438400"/>
              <a:gd name="connsiteY3" fmla="*/ 561975 h 631825"/>
              <a:gd name="connsiteX4" fmla="*/ 0 w 2438400"/>
              <a:gd name="connsiteY4" fmla="*/ 161925 h 63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 h="631825">
                <a:moveTo>
                  <a:pt x="2438400" y="0"/>
                </a:moveTo>
                <a:cubicBezTo>
                  <a:pt x="2387600" y="151606"/>
                  <a:pt x="2336800" y="303213"/>
                  <a:pt x="2171700" y="400050"/>
                </a:cubicBezTo>
                <a:cubicBezTo>
                  <a:pt x="2006600" y="496888"/>
                  <a:pt x="1712912" y="554038"/>
                  <a:pt x="1447800" y="581025"/>
                </a:cubicBezTo>
                <a:cubicBezTo>
                  <a:pt x="1182688" y="608012"/>
                  <a:pt x="822325" y="631825"/>
                  <a:pt x="581025" y="561975"/>
                </a:cubicBezTo>
                <a:cubicBezTo>
                  <a:pt x="339725" y="492125"/>
                  <a:pt x="169862" y="327025"/>
                  <a:pt x="0" y="161925"/>
                </a:cubicBezTo>
              </a:path>
            </a:pathLst>
          </a:custGeom>
          <a:ln w="19050">
            <a:solidFill>
              <a:srgbClr val="FF00FF"/>
            </a:solidFill>
            <a:tailEnd type="stealth" w="med"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32" name="TextBox 31"/>
          <p:cNvSpPr txBox="1"/>
          <p:nvPr/>
        </p:nvSpPr>
        <p:spPr>
          <a:xfrm>
            <a:off x="3428992" y="2095491"/>
            <a:ext cx="2928958" cy="397032"/>
          </a:xfrm>
          <a:prstGeom prst="rect">
            <a:avLst/>
          </a:prstGeom>
          <a:noFill/>
        </p:spPr>
        <p:txBody>
          <a:bodyPr wrap="square" rtlCol="0">
            <a:spAutoFit/>
          </a:bodyPr>
          <a:lstStyle/>
          <a:p>
            <a:r>
              <a:rPr lang="en-US" altLang="zh-CN" sz="1800" smtClean="0">
                <a:solidFill>
                  <a:srgbClr val="0000FF"/>
                </a:solidFill>
              </a:rPr>
              <a:t>p</a:t>
            </a:r>
            <a:r>
              <a:rPr lang="en-US" altLang="zh-CN" sz="1800" smtClean="0">
                <a:solidFill>
                  <a:srgbClr val="0000FF"/>
                </a:solidFill>
                <a:latin typeface="+mn-ea"/>
                <a:ea typeface="+mn-ea"/>
              </a:rPr>
              <a:t>-</a:t>
            </a:r>
            <a:r>
              <a:rPr lang="en-US" altLang="zh-CN" sz="1800" smtClean="0">
                <a:solidFill>
                  <a:srgbClr val="0000FF"/>
                </a:solidFill>
              </a:rPr>
              <a:t>&gt;prior</a:t>
            </a:r>
            <a:r>
              <a:rPr lang="en-US" altLang="zh-CN" sz="1800" smtClean="0">
                <a:solidFill>
                  <a:srgbClr val="0000FF"/>
                </a:solidFill>
                <a:latin typeface="+mj-ea"/>
                <a:ea typeface="+mj-ea"/>
              </a:rPr>
              <a:t>-</a:t>
            </a:r>
            <a:r>
              <a:rPr lang="en-US" altLang="zh-CN" sz="1800" smtClean="0">
                <a:solidFill>
                  <a:srgbClr val="0000FF"/>
                </a:solidFill>
              </a:rPr>
              <a:t>&gt;next=p</a:t>
            </a:r>
            <a:r>
              <a:rPr lang="en-US" altLang="zh-CN" sz="1800" smtClean="0">
                <a:solidFill>
                  <a:srgbClr val="0000FF"/>
                </a:solidFill>
                <a:latin typeface="+mj-ea"/>
                <a:ea typeface="+mj-ea"/>
              </a:rPr>
              <a:t>-</a:t>
            </a:r>
            <a:r>
              <a:rPr lang="en-US" altLang="zh-CN" sz="1800" smtClean="0">
                <a:solidFill>
                  <a:srgbClr val="0000FF"/>
                </a:solidFill>
              </a:rPr>
              <a:t>&gt;next</a:t>
            </a:r>
            <a:endParaRPr lang="zh-CN" altLang="en-US" sz="1800">
              <a:solidFill>
                <a:srgbClr val="0000FF"/>
              </a:solidFill>
            </a:endParaRPr>
          </a:p>
        </p:txBody>
      </p:sp>
      <p:sp>
        <p:nvSpPr>
          <p:cNvPr id="33" name="TextBox 32"/>
          <p:cNvSpPr txBox="1"/>
          <p:nvPr/>
        </p:nvSpPr>
        <p:spPr>
          <a:xfrm>
            <a:off x="3143240" y="4328385"/>
            <a:ext cx="2928958" cy="397032"/>
          </a:xfrm>
          <a:prstGeom prst="rect">
            <a:avLst/>
          </a:prstGeom>
          <a:noFill/>
        </p:spPr>
        <p:txBody>
          <a:bodyPr wrap="square" rtlCol="0">
            <a:spAutoFit/>
          </a:bodyPr>
          <a:lstStyle/>
          <a:p>
            <a:r>
              <a:rPr lang="en-US" altLang="zh-CN" sz="1800" smtClean="0">
                <a:solidFill>
                  <a:srgbClr val="0000FF"/>
                </a:solidFill>
              </a:rPr>
              <a:t>p</a:t>
            </a:r>
            <a:r>
              <a:rPr lang="en-US" altLang="zh-CN" sz="1800" smtClean="0">
                <a:solidFill>
                  <a:srgbClr val="0000FF"/>
                </a:solidFill>
                <a:latin typeface="+mn-ea"/>
                <a:ea typeface="+mn-ea"/>
              </a:rPr>
              <a:t>-</a:t>
            </a:r>
            <a:r>
              <a:rPr lang="en-US" altLang="zh-CN" sz="1800" smtClean="0">
                <a:solidFill>
                  <a:srgbClr val="0000FF"/>
                </a:solidFill>
              </a:rPr>
              <a:t>&gt;next</a:t>
            </a:r>
            <a:r>
              <a:rPr lang="en-US" altLang="zh-CN" sz="1800" smtClean="0">
                <a:solidFill>
                  <a:srgbClr val="0000FF"/>
                </a:solidFill>
                <a:latin typeface="+mj-ea"/>
                <a:ea typeface="+mj-ea"/>
              </a:rPr>
              <a:t>-</a:t>
            </a:r>
            <a:r>
              <a:rPr lang="en-US" altLang="zh-CN" sz="1800" smtClean="0">
                <a:solidFill>
                  <a:srgbClr val="0000FF"/>
                </a:solidFill>
              </a:rPr>
              <a:t>&gt;prior=p</a:t>
            </a:r>
            <a:r>
              <a:rPr lang="en-US" altLang="zh-CN" sz="1800" smtClean="0">
                <a:solidFill>
                  <a:srgbClr val="0000FF"/>
                </a:solidFill>
                <a:latin typeface="+mj-ea"/>
                <a:ea typeface="+mj-ea"/>
              </a:rPr>
              <a:t>-</a:t>
            </a:r>
            <a:r>
              <a:rPr lang="en-US" altLang="zh-CN" sz="1800" smtClean="0">
                <a:solidFill>
                  <a:srgbClr val="0000FF"/>
                </a:solidFill>
              </a:rPr>
              <a:t>&gt;prior</a:t>
            </a:r>
            <a:endParaRPr lang="zh-CN" altLang="en-US" sz="1800">
              <a:solidFill>
                <a:srgbClr val="0000FF"/>
              </a:solidFill>
            </a:endParaRPr>
          </a:p>
        </p:txBody>
      </p:sp>
      <p:grpSp>
        <p:nvGrpSpPr>
          <p:cNvPr id="47" name="组合 46"/>
          <p:cNvGrpSpPr/>
          <p:nvPr/>
        </p:nvGrpSpPr>
        <p:grpSpPr>
          <a:xfrm>
            <a:off x="500034" y="4667259"/>
            <a:ext cx="7715304" cy="1437392"/>
            <a:chOff x="500034" y="3500444"/>
            <a:chExt cx="7715304" cy="1078044"/>
          </a:xfrm>
        </p:grpSpPr>
        <p:sp>
          <p:nvSpPr>
            <p:cNvPr id="34" name="TextBox 33"/>
            <p:cNvSpPr txBox="1"/>
            <p:nvPr/>
          </p:nvSpPr>
          <p:spPr>
            <a:xfrm>
              <a:off x="1357290" y="3839208"/>
              <a:ext cx="6858048" cy="323165"/>
            </a:xfrm>
            <a:prstGeom prst="rect">
              <a:avLst/>
            </a:prstGeom>
            <a:noFill/>
          </p:spPr>
          <p:txBody>
            <a:bodyPr wrap="square" rtlCol="0">
              <a:spAutoFit/>
            </a:bodyPr>
            <a:lstStyle/>
            <a:p>
              <a:pPr algn="l"/>
              <a:r>
                <a:rPr lang="zh-CN" altLang="en-US" sz="2000" smtClean="0">
                  <a:solidFill>
                    <a:srgbClr val="0000FF"/>
                  </a:solidFill>
                  <a:ea typeface="微软雅黑" pitchFamily="34" charset="-122"/>
                  <a:cs typeface="Times New Roman" pitchFamily="18" charset="0"/>
                </a:rPr>
                <a:t>修改</a:t>
              </a:r>
              <a:r>
                <a:rPr lang="en-US" altLang="zh-CN" sz="2000" smtClean="0">
                  <a:solidFill>
                    <a:srgbClr val="0000FF"/>
                  </a:solidFill>
                  <a:ea typeface="微软雅黑" pitchFamily="34" charset="-122"/>
                  <a:cs typeface="Times New Roman" pitchFamily="18" charset="0"/>
                </a:rPr>
                <a:t>p</a:t>
              </a:r>
              <a:r>
                <a:rPr lang="zh-CN" altLang="en-US" sz="2000" smtClean="0">
                  <a:solidFill>
                    <a:srgbClr val="0000FF"/>
                  </a:solidFill>
                  <a:ea typeface="微软雅黑" pitchFamily="34" charset="-122"/>
                  <a:cs typeface="Times New Roman" pitchFamily="18" charset="0"/>
                </a:rPr>
                <a:t>结点前驱结点的</a:t>
              </a:r>
              <a:r>
                <a:rPr lang="en-US" altLang="zh-CN" sz="2000" smtClean="0">
                  <a:solidFill>
                    <a:srgbClr val="0000FF"/>
                  </a:solidFill>
                  <a:ea typeface="微软雅黑" pitchFamily="34" charset="-122"/>
                  <a:cs typeface="Times New Roman" pitchFamily="18" charset="0"/>
                </a:rPr>
                <a:t>next</a:t>
              </a:r>
              <a:r>
                <a:rPr lang="zh-CN" altLang="en-US" sz="2000" smtClean="0">
                  <a:solidFill>
                    <a:srgbClr val="0000FF"/>
                  </a:solidFill>
                  <a:ea typeface="微软雅黑" pitchFamily="34" charset="-122"/>
                  <a:cs typeface="Times New Roman" pitchFamily="18" charset="0"/>
                </a:rPr>
                <a:t>指针和</a:t>
              </a:r>
              <a:r>
                <a:rPr lang="en-US" altLang="zh-CN" sz="2000" smtClean="0">
                  <a:solidFill>
                    <a:srgbClr val="0000FF"/>
                  </a:solidFill>
                  <a:ea typeface="微软雅黑" pitchFamily="34" charset="-122"/>
                  <a:cs typeface="Times New Roman" pitchFamily="18" charset="0"/>
                </a:rPr>
                <a:t>p</a:t>
              </a:r>
              <a:r>
                <a:rPr lang="zh-CN" altLang="en-US" sz="2000" smtClean="0">
                  <a:solidFill>
                    <a:srgbClr val="0000FF"/>
                  </a:solidFill>
                  <a:ea typeface="微软雅黑" pitchFamily="34" charset="-122"/>
                  <a:cs typeface="Times New Roman" pitchFamily="18" charset="0"/>
                </a:rPr>
                <a:t>结点后继结点的</a:t>
              </a:r>
              <a:r>
                <a:rPr lang="en-US" altLang="zh-CN" sz="2000" smtClean="0">
                  <a:solidFill>
                    <a:srgbClr val="0000FF"/>
                  </a:solidFill>
                  <a:ea typeface="微软雅黑" pitchFamily="34" charset="-122"/>
                  <a:cs typeface="Times New Roman" pitchFamily="18" charset="0"/>
                </a:rPr>
                <a:t>prior</a:t>
              </a:r>
              <a:r>
                <a:rPr lang="zh-CN" altLang="en-US" sz="2000" smtClean="0">
                  <a:solidFill>
                    <a:srgbClr val="0000FF"/>
                  </a:solidFill>
                  <a:ea typeface="微软雅黑" pitchFamily="34" charset="-122"/>
                  <a:cs typeface="Times New Roman" pitchFamily="18" charset="0"/>
                </a:rPr>
                <a:t>指针。</a:t>
              </a:r>
              <a:endParaRPr lang="zh-CN" altLang="en-US" sz="2000">
                <a:solidFill>
                  <a:srgbClr val="0000FF"/>
                </a:solidFill>
                <a:ea typeface="微软雅黑" pitchFamily="34" charset="-122"/>
                <a:cs typeface="Times New Roman" pitchFamily="18" charset="0"/>
              </a:endParaRPr>
            </a:p>
          </p:txBody>
        </p:sp>
        <p:pic>
          <p:nvPicPr>
            <p:cNvPr id="38" name="Picture 2"/>
            <p:cNvPicPr>
              <a:picLocks noChangeAspect="1" noChangeArrowheads="1"/>
            </p:cNvPicPr>
            <p:nvPr/>
          </p:nvPicPr>
          <p:blipFill>
            <a:blip r:embed="rId4" cstate="print"/>
            <a:srcRect/>
            <a:stretch>
              <a:fillRect/>
            </a:stretch>
          </p:blipFill>
          <p:spPr bwMode="auto">
            <a:xfrm>
              <a:off x="500034" y="3500444"/>
              <a:ext cx="785818" cy="1078044"/>
            </a:xfrm>
            <a:prstGeom prst="rect">
              <a:avLst/>
            </a:prstGeom>
            <a:noFill/>
            <a:ln w="9525">
              <a:noFill/>
              <a:miter lim="800000"/>
              <a:headEnd/>
              <a:tailEnd/>
            </a:ln>
            <a:effectLst/>
          </p:spPr>
        </p:pic>
      </p:grpSp>
      <p:sp>
        <p:nvSpPr>
          <p:cNvPr id="50" name="灯片编号占位符 49"/>
          <p:cNvSpPr>
            <a:spLocks noGrp="1"/>
          </p:cNvSpPr>
          <p:nvPr>
            <p:ph type="sldNum" sz="quarter" idx="12"/>
          </p:nvPr>
        </p:nvSpPr>
        <p:spPr/>
        <p:txBody>
          <a:bodyPr/>
          <a:lstStyle/>
          <a:p>
            <a:fld id="{36E68863-33C2-4D6D-B9FA-F4917E910219}" type="slidenum">
              <a:rPr lang="en-US" altLang="zh-CN" smtClean="0"/>
              <a:pPr/>
              <a:t>160</a:t>
            </a:fld>
            <a:endParaRPr lang="en-US" altLang="zh-CN" dirty="0"/>
          </a:p>
        </p:txBody>
      </p:sp>
    </p:spTree>
    <p:extLst>
      <p:ext uri="{BB962C8B-B14F-4D97-AF65-F5344CB8AC3E}">
        <p14:creationId xmlns:p14="http://schemas.microsoft.com/office/powerpoint/2010/main" val="269152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6" presetClass="emph" presetSubtype="0" fill="hold" nodeType="clickEffect">
                                  <p:stCondLst>
                                    <p:cond delay="0"/>
                                  </p:stCondLst>
                                  <p:childTnLst>
                                    <p:animEffect transition="out" filter="fade">
                                      <p:cBhvr>
                                        <p:cTn id="52" dur="500" tmFilter="0, 0; .2, .5; .8, .5; 1, 0"/>
                                        <p:tgtEl>
                                          <p:spTgt spid="59"/>
                                        </p:tgtEl>
                                      </p:cBhvr>
                                    </p:animEffect>
                                    <p:animScale>
                                      <p:cBhvr>
                                        <p:cTn id="53" dur="250" autoRev="1" fill="hold"/>
                                        <p:tgtEl>
                                          <p:spTgt spid="59"/>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nodeType="clickEffect">
                                  <p:stCondLst>
                                    <p:cond delay="0"/>
                                  </p:stCondLst>
                                  <p:childTnLst>
                                    <p:animEffect transition="out" filter="wipe(down)">
                                      <p:cBhvr>
                                        <p:cTn id="57" dur="500"/>
                                        <p:tgtEl>
                                          <p:spTgt spid="57"/>
                                        </p:tgtEl>
                                      </p:cBhvr>
                                    </p:animEffect>
                                    <p:set>
                                      <p:cBhvr>
                                        <p:cTn id="58" dur="1" fill="hold">
                                          <p:stCondLst>
                                            <p:cond delay="499"/>
                                          </p:stCondLst>
                                        </p:cTn>
                                        <p:tgtEl>
                                          <p:spTgt spid="57"/>
                                        </p:tgtEl>
                                        <p:attrNameLst>
                                          <p:attrName>style.visibility</p:attrName>
                                        </p:attrNameLst>
                                      </p:cBhvr>
                                      <p:to>
                                        <p:strVal val="hidden"/>
                                      </p:to>
                                    </p:set>
                                  </p:childTnLst>
                                </p:cTn>
                              </p:par>
                            </p:childTnLst>
                          </p:cTn>
                        </p:par>
                        <p:par>
                          <p:cTn id="59" fill="hold">
                            <p:stCondLst>
                              <p:cond delay="500"/>
                            </p:stCondLst>
                            <p:childTnLst>
                              <p:par>
                                <p:cTn id="60" presetID="18" presetClass="entr" presetSubtype="6" fill="hold" grpId="0" nodeType="after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strips(downRight)">
                                      <p:cBhvr>
                                        <p:cTn id="62" dur="1000"/>
                                        <p:tgtEl>
                                          <p:spTgt spid="73"/>
                                        </p:tgtEl>
                                      </p:cBhvr>
                                    </p:animEffect>
                                  </p:childTnLst>
                                </p:cTn>
                              </p:par>
                            </p:childTnLst>
                          </p:cTn>
                        </p:par>
                        <p:par>
                          <p:cTn id="63" fill="hold">
                            <p:stCondLst>
                              <p:cond delay="1500"/>
                            </p:stCondLst>
                            <p:childTnLst>
                              <p:par>
                                <p:cTn id="64" presetID="1" presetClass="entr" presetSubtype="0" fill="hold" grpId="0" nodeType="after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nodeType="clickEffect">
                                  <p:stCondLst>
                                    <p:cond delay="0"/>
                                  </p:stCondLst>
                                  <p:childTnLst>
                                    <p:animEffect transition="out" filter="fade">
                                      <p:cBhvr>
                                        <p:cTn id="69" dur="500" tmFilter="0, 0; .2, .5; .8, .5; 1, 0"/>
                                        <p:tgtEl>
                                          <p:spTgt spid="62"/>
                                        </p:tgtEl>
                                      </p:cBhvr>
                                    </p:animEffect>
                                    <p:animScale>
                                      <p:cBhvr>
                                        <p:cTn id="70" dur="250" autoRev="1" fill="hold"/>
                                        <p:tgtEl>
                                          <p:spTgt spid="62"/>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nodeType="clickEffect">
                                  <p:stCondLst>
                                    <p:cond delay="0"/>
                                  </p:stCondLst>
                                  <p:childTnLst>
                                    <p:animEffect transition="out" filter="wipe(down)">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500"/>
                            </p:stCondLst>
                            <p:childTnLst>
                              <p:par>
                                <p:cTn id="77" presetID="18" presetClass="entr" presetSubtype="12" fill="hold" grpId="0" nodeType="after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strips(downLeft)">
                                      <p:cBhvr>
                                        <p:cTn id="79" dur="1000"/>
                                        <p:tgtEl>
                                          <p:spTgt spid="74"/>
                                        </p:tgtEl>
                                      </p:cBhvr>
                                    </p:animEffect>
                                  </p:childTnLst>
                                </p:cTn>
                              </p:par>
                            </p:childTnLst>
                          </p:cTn>
                        </p:par>
                        <p:par>
                          <p:cTn id="80" fill="hold">
                            <p:stCondLst>
                              <p:cond delay="1500"/>
                            </p:stCondLst>
                            <p:childTnLst>
                              <p:par>
                                <p:cTn id="81" presetID="1" presetClass="entr" presetSubtype="0"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animBg="1"/>
      <p:bldP spid="43" grpId="0" animBg="1"/>
      <p:bldP spid="44" grpId="0" animBg="1"/>
      <p:bldP spid="45" grpId="0" animBg="1"/>
      <p:bldP spid="46" grpId="0" animBg="1"/>
      <p:bldP spid="48" grpId="0" animBg="1"/>
      <p:bldP spid="49" grpId="0" animBg="1"/>
      <p:bldP spid="51" grpId="0" animBg="1"/>
      <p:bldP spid="55" grpId="0" animBg="1"/>
      <p:bldP spid="66" grpId="0"/>
      <p:bldP spid="67" grpId="0"/>
      <p:bldP spid="69" grpId="0" animBg="1"/>
      <p:bldP spid="70" grpId="0"/>
      <p:bldP spid="73" grpId="0" animBg="1"/>
      <p:bldP spid="74" grpId="0" animBg="1"/>
      <p:bldP spid="32" grpId="0"/>
      <p:bldP spid="33"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4" name="Rectangle 10"/>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6" name="Rectangle 12"/>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40" name="TextBox 39"/>
          <p:cNvSpPr txBox="1"/>
          <p:nvPr/>
        </p:nvSpPr>
        <p:spPr>
          <a:xfrm>
            <a:off x="714348" y="613608"/>
            <a:ext cx="6715172" cy="464743"/>
          </a:xfrm>
          <a:prstGeom prst="rect">
            <a:avLst/>
          </a:prstGeom>
          <a:noFill/>
        </p:spPr>
        <p:txBody>
          <a:bodyPr wrap="square" rtlCol="0">
            <a:spAutoFit/>
          </a:bodyPr>
          <a:lstStyle/>
          <a:p>
            <a:pPr marL="342900" indent="-342900" algn="l">
              <a:buBlip>
                <a:blip r:embed="rId3"/>
              </a:buBlip>
            </a:pPr>
            <a:r>
              <a:rPr lang="zh-CN" altLang="en-US" sz="2200" smtClean="0">
                <a:solidFill>
                  <a:srgbClr val="0000FF"/>
                </a:solidFill>
                <a:ea typeface="微软雅黑" pitchFamily="34" charset="-122"/>
                <a:cs typeface="Times New Roman" pitchFamily="18" charset="0"/>
              </a:rPr>
              <a:t>在某个结点的前、后插入一个结点的时间为</a:t>
            </a:r>
            <a:r>
              <a:rPr lang="en-US" altLang="zh-CN" sz="2200" smtClean="0">
                <a:solidFill>
                  <a:srgbClr val="0000FF"/>
                </a:solidFill>
                <a:ea typeface="微软雅黑" pitchFamily="34" charset="-122"/>
                <a:cs typeface="Times New Roman" pitchFamily="18" charset="0"/>
              </a:rPr>
              <a:t>O(1)</a:t>
            </a:r>
            <a:r>
              <a:rPr lang="zh-CN" altLang="en-US" sz="2200" smtClean="0">
                <a:solidFill>
                  <a:srgbClr val="0000FF"/>
                </a:solidFill>
                <a:ea typeface="微软雅黑" pitchFamily="34" charset="-122"/>
                <a:cs typeface="Times New Roman" pitchFamily="18" charset="0"/>
              </a:rPr>
              <a:t>。</a:t>
            </a:r>
            <a:endParaRPr lang="zh-CN" altLang="en-US" sz="2200">
              <a:solidFill>
                <a:srgbClr val="0000FF"/>
              </a:solidFill>
              <a:ea typeface="微软雅黑" pitchFamily="34" charset="-122"/>
              <a:cs typeface="Times New Roman" pitchFamily="18" charset="0"/>
            </a:endParaRPr>
          </a:p>
        </p:txBody>
      </p:sp>
      <p:sp>
        <p:nvSpPr>
          <p:cNvPr id="32" name="TextBox 31"/>
          <p:cNvSpPr txBox="1"/>
          <p:nvPr/>
        </p:nvSpPr>
        <p:spPr>
          <a:xfrm>
            <a:off x="1928794" y="3143249"/>
            <a:ext cx="2071702" cy="363176"/>
          </a:xfrm>
          <a:prstGeom prst="rect">
            <a:avLst/>
          </a:prstGeom>
          <a:noFill/>
        </p:spPr>
        <p:txBody>
          <a:bodyPr wrap="square" rtlCol="0">
            <a:spAutoFit/>
          </a:bodyPr>
          <a:lstStyle/>
          <a:p>
            <a:pPr algn="l"/>
            <a:r>
              <a:rPr lang="en-US" altLang="zh-CN" sz="1600" smtClean="0">
                <a:solidFill>
                  <a:srgbClr val="0000FF"/>
                </a:solidFill>
                <a:sym typeface="Wingdings"/>
              </a:rPr>
              <a:t></a:t>
            </a:r>
            <a:r>
              <a:rPr lang="en-US" altLang="zh-CN" sz="1600" smtClean="0">
                <a:solidFill>
                  <a:srgbClr val="0000FF"/>
                </a:solidFill>
              </a:rPr>
              <a:t>p</a:t>
            </a:r>
            <a:r>
              <a:rPr lang="en-US" altLang="zh-CN" sz="1600" smtClean="0">
                <a:solidFill>
                  <a:srgbClr val="0000FF"/>
                </a:solidFill>
                <a:latin typeface="+mn-ea"/>
                <a:ea typeface="+mn-ea"/>
              </a:rPr>
              <a:t>-</a:t>
            </a:r>
            <a:r>
              <a:rPr lang="en-US" altLang="zh-CN" sz="1600" smtClean="0">
                <a:solidFill>
                  <a:srgbClr val="0000FF"/>
                </a:solidFill>
              </a:rPr>
              <a:t>&gt;prior</a:t>
            </a:r>
            <a:r>
              <a:rPr lang="en-US" altLang="zh-CN" sz="1600" smtClean="0">
                <a:solidFill>
                  <a:srgbClr val="0000FF"/>
                </a:solidFill>
                <a:latin typeface="+mj-ea"/>
                <a:ea typeface="+mj-ea"/>
              </a:rPr>
              <a:t>-</a:t>
            </a:r>
            <a:r>
              <a:rPr lang="en-US" altLang="zh-CN" sz="1600" smtClean="0">
                <a:solidFill>
                  <a:srgbClr val="0000FF"/>
                </a:solidFill>
              </a:rPr>
              <a:t>&gt;next=q</a:t>
            </a:r>
            <a:endParaRPr lang="zh-CN" altLang="en-US" sz="1600">
              <a:solidFill>
                <a:srgbClr val="0000FF"/>
              </a:solidFill>
            </a:endParaRPr>
          </a:p>
        </p:txBody>
      </p:sp>
      <p:sp>
        <p:nvSpPr>
          <p:cNvPr id="41" name="TextBox 40"/>
          <p:cNvSpPr txBox="1"/>
          <p:nvPr/>
        </p:nvSpPr>
        <p:spPr>
          <a:xfrm>
            <a:off x="1428728" y="1428736"/>
            <a:ext cx="1928826" cy="430887"/>
          </a:xfrm>
          <a:prstGeom prst="rect">
            <a:avLst/>
          </a:prstGeom>
          <a:noFill/>
        </p:spPr>
        <p:txBody>
          <a:bodyPr wrap="square" rtlCol="0">
            <a:spAutoFit/>
          </a:bodyPr>
          <a:lstStyle/>
          <a:p>
            <a:pPr algn="l"/>
            <a:r>
              <a:rPr lang="zh-CN" altLang="en-US" sz="2200" smtClean="0">
                <a:solidFill>
                  <a:srgbClr val="0000FF"/>
                </a:solidFill>
                <a:ea typeface="楷体" pitchFamily="49" charset="-122"/>
                <a:cs typeface="Times New Roman" pitchFamily="18" charset="0"/>
              </a:rPr>
              <a:t>前面插入过程：</a:t>
            </a:r>
            <a:endParaRPr lang="zh-CN" altLang="en-US" sz="2200">
              <a:solidFill>
                <a:srgbClr val="0000FF"/>
              </a:solidFill>
              <a:ea typeface="楷体" pitchFamily="49" charset="-122"/>
              <a:cs typeface="Times New Roman" pitchFamily="18" charset="0"/>
            </a:endParaRPr>
          </a:p>
        </p:txBody>
      </p:sp>
      <p:sp>
        <p:nvSpPr>
          <p:cNvPr id="42" name="矩形 41"/>
          <p:cNvSpPr/>
          <p:nvPr/>
        </p:nvSpPr>
        <p:spPr>
          <a:xfrm>
            <a:off x="3143240" y="2476494"/>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latin typeface="Times New Roman" pitchFamily="18" charset="0"/>
                <a:ea typeface="楷体" pitchFamily="49" charset="-122"/>
                <a:cs typeface="Times New Roman" pitchFamily="18" charset="0"/>
              </a:rPr>
              <a:t>x</a:t>
            </a: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3" name="矩形 42"/>
          <p:cNvSpPr/>
          <p:nvPr/>
        </p:nvSpPr>
        <p:spPr>
          <a:xfrm>
            <a:off x="3643306"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4" name="矩形 43"/>
          <p:cNvSpPr/>
          <p:nvPr/>
        </p:nvSpPr>
        <p:spPr>
          <a:xfrm>
            <a:off x="2786050"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5" name="矩形 44"/>
          <p:cNvSpPr/>
          <p:nvPr/>
        </p:nvSpPr>
        <p:spPr>
          <a:xfrm>
            <a:off x="4714876" y="2476494"/>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latin typeface="Times New Roman" pitchFamily="18" charset="0"/>
                <a:ea typeface="楷体" pitchFamily="49" charset="-122"/>
                <a:cs typeface="Times New Roman" pitchFamily="18" charset="0"/>
              </a:rPr>
              <a:t>y</a:t>
            </a: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6" name="矩形 45"/>
          <p:cNvSpPr/>
          <p:nvPr/>
        </p:nvSpPr>
        <p:spPr>
          <a:xfrm>
            <a:off x="5214942"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8" name="矩形 47"/>
          <p:cNvSpPr/>
          <p:nvPr/>
        </p:nvSpPr>
        <p:spPr>
          <a:xfrm>
            <a:off x="4357686"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9" name="矩形 48"/>
          <p:cNvSpPr/>
          <p:nvPr/>
        </p:nvSpPr>
        <p:spPr>
          <a:xfrm>
            <a:off x="4071934" y="4191006"/>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latin typeface="Times New Roman" pitchFamily="18" charset="0"/>
                <a:ea typeface="楷体" pitchFamily="49" charset="-122"/>
                <a:cs typeface="Times New Roman" pitchFamily="18" charset="0"/>
              </a:rPr>
              <a:t>z</a:t>
            </a: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51" name="矩形 50"/>
          <p:cNvSpPr/>
          <p:nvPr/>
        </p:nvSpPr>
        <p:spPr>
          <a:xfrm>
            <a:off x="4572000" y="4191006"/>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55" name="矩形 54"/>
          <p:cNvSpPr/>
          <p:nvPr/>
        </p:nvSpPr>
        <p:spPr>
          <a:xfrm>
            <a:off x="3714744" y="4191006"/>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cxnSp>
        <p:nvCxnSpPr>
          <p:cNvPr id="57" name="直接箭头连接符 56"/>
          <p:cNvCxnSpPr/>
          <p:nvPr/>
        </p:nvCxnSpPr>
        <p:spPr>
          <a:xfrm>
            <a:off x="3853686" y="2825745"/>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59" name="直接箭头连接符 58"/>
          <p:cNvCxnSpPr/>
          <p:nvPr/>
        </p:nvCxnSpPr>
        <p:spPr>
          <a:xfrm rot="10800000">
            <a:off x="4000497" y="2639476"/>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0" name="直接箭头连接符 59"/>
          <p:cNvCxnSpPr/>
          <p:nvPr/>
        </p:nvCxnSpPr>
        <p:spPr>
          <a:xfrm>
            <a:off x="2285984" y="2827864"/>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1" name="直接箭头连接符 60"/>
          <p:cNvCxnSpPr/>
          <p:nvPr/>
        </p:nvCxnSpPr>
        <p:spPr>
          <a:xfrm rot="10800000">
            <a:off x="2432795" y="2641595"/>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2" name="直接箭头连接符 61"/>
          <p:cNvCxnSpPr/>
          <p:nvPr/>
        </p:nvCxnSpPr>
        <p:spPr>
          <a:xfrm>
            <a:off x="5421387" y="2832096"/>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3" name="直接箭头连接符 62"/>
          <p:cNvCxnSpPr/>
          <p:nvPr/>
        </p:nvCxnSpPr>
        <p:spPr>
          <a:xfrm rot="10800000">
            <a:off x="5568198" y="2645827"/>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66" name="TextBox 65"/>
          <p:cNvSpPr txBox="1"/>
          <p:nvPr/>
        </p:nvSpPr>
        <p:spPr>
          <a:xfrm>
            <a:off x="6143636" y="2381243"/>
            <a:ext cx="642942" cy="498598"/>
          </a:xfrm>
          <a:prstGeom prst="rect">
            <a:avLst/>
          </a:prstGeom>
          <a:noFill/>
        </p:spPr>
        <p:txBody>
          <a:bodyPr wrap="square" rtlCol="0">
            <a:spAutoFit/>
          </a:bodyPr>
          <a:lstStyle/>
          <a:p>
            <a:r>
              <a:rPr lang="en-US" altLang="zh-CN" smtClean="0">
                <a:latin typeface="宋体"/>
                <a:ea typeface="宋体"/>
              </a:rPr>
              <a:t>…</a:t>
            </a:r>
            <a:endParaRPr lang="zh-CN" altLang="en-US"/>
          </a:p>
        </p:txBody>
      </p:sp>
      <p:sp>
        <p:nvSpPr>
          <p:cNvPr id="67" name="TextBox 66"/>
          <p:cNvSpPr txBox="1"/>
          <p:nvPr/>
        </p:nvSpPr>
        <p:spPr>
          <a:xfrm>
            <a:off x="1714480" y="2381243"/>
            <a:ext cx="642942" cy="498598"/>
          </a:xfrm>
          <a:prstGeom prst="rect">
            <a:avLst/>
          </a:prstGeom>
          <a:noFill/>
        </p:spPr>
        <p:txBody>
          <a:bodyPr wrap="square" rtlCol="0">
            <a:spAutoFit/>
          </a:bodyPr>
          <a:lstStyle/>
          <a:p>
            <a:r>
              <a:rPr lang="en-US" altLang="zh-CN" smtClean="0">
                <a:latin typeface="宋体"/>
                <a:ea typeface="宋体"/>
              </a:rPr>
              <a:t>…</a:t>
            </a:r>
            <a:endParaRPr lang="zh-CN" altLang="en-US"/>
          </a:p>
        </p:txBody>
      </p:sp>
      <p:sp>
        <p:nvSpPr>
          <p:cNvPr id="69" name="弧形 68"/>
          <p:cNvSpPr/>
          <p:nvPr/>
        </p:nvSpPr>
        <p:spPr>
          <a:xfrm>
            <a:off x="4348161" y="2095491"/>
            <a:ext cx="642942" cy="762005"/>
          </a:xfrm>
          <a:prstGeom prst="arc">
            <a:avLst/>
          </a:prstGeom>
          <a:ln w="28575">
            <a:solidFill>
              <a:srgbClr val="0000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TextBox 69"/>
          <p:cNvSpPr txBox="1"/>
          <p:nvPr/>
        </p:nvSpPr>
        <p:spPr>
          <a:xfrm>
            <a:off x="4429124" y="1904990"/>
            <a:ext cx="285752" cy="338554"/>
          </a:xfrm>
          <a:prstGeom prst="rect">
            <a:avLst/>
          </a:prstGeom>
          <a:noFill/>
        </p:spPr>
        <p:txBody>
          <a:bodyPr wrap="square" lIns="0" tIns="0" rIns="0" bIns="0" rtlCol="0">
            <a:spAutoFit/>
          </a:bodyPr>
          <a:lstStyle/>
          <a:p>
            <a:r>
              <a:rPr lang="en-US" altLang="zh-CN" sz="2000" i="1" smtClean="0"/>
              <a:t>p</a:t>
            </a:r>
            <a:endParaRPr lang="zh-CN" altLang="en-US" sz="2000" i="1"/>
          </a:p>
        </p:txBody>
      </p:sp>
      <p:cxnSp>
        <p:nvCxnSpPr>
          <p:cNvPr id="35" name="直接箭头连接符 34"/>
          <p:cNvCxnSpPr>
            <a:endCxn id="55" idx="1"/>
          </p:cNvCxnSpPr>
          <p:nvPr/>
        </p:nvCxnSpPr>
        <p:spPr>
          <a:xfrm>
            <a:off x="3286116" y="4381508"/>
            <a:ext cx="428628" cy="47625"/>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36" name="TextBox 35"/>
          <p:cNvSpPr txBox="1"/>
          <p:nvPr/>
        </p:nvSpPr>
        <p:spPr>
          <a:xfrm>
            <a:off x="3000364" y="4058095"/>
            <a:ext cx="285752" cy="338554"/>
          </a:xfrm>
          <a:prstGeom prst="rect">
            <a:avLst/>
          </a:prstGeom>
          <a:noFill/>
        </p:spPr>
        <p:txBody>
          <a:bodyPr wrap="square" lIns="0" tIns="0" rIns="0" bIns="0" rtlCol="0">
            <a:spAutoFit/>
          </a:bodyPr>
          <a:lstStyle/>
          <a:p>
            <a:r>
              <a:rPr lang="en-US" altLang="zh-CN" sz="2000" i="1" smtClean="0"/>
              <a:t>q</a:t>
            </a:r>
            <a:endParaRPr lang="zh-CN" altLang="en-US" sz="2000" i="1"/>
          </a:p>
        </p:txBody>
      </p:sp>
      <p:sp>
        <p:nvSpPr>
          <p:cNvPr id="50" name="任意多边形 49"/>
          <p:cNvSpPr/>
          <p:nvPr/>
        </p:nvSpPr>
        <p:spPr>
          <a:xfrm>
            <a:off x="3886201" y="2851145"/>
            <a:ext cx="219075" cy="1327128"/>
          </a:xfrm>
          <a:custGeom>
            <a:avLst/>
            <a:gdLst>
              <a:gd name="connsiteX0" fmla="*/ 0 w 219075"/>
              <a:gd name="connsiteY0" fmla="*/ 0 h 781050"/>
              <a:gd name="connsiteX1" fmla="*/ 95250 w 219075"/>
              <a:gd name="connsiteY1" fmla="*/ 581025 h 781050"/>
              <a:gd name="connsiteX2" fmla="*/ 219075 w 219075"/>
              <a:gd name="connsiteY2" fmla="*/ 781050 h 781050"/>
              <a:gd name="connsiteX0" fmla="*/ 0 w 219075"/>
              <a:gd name="connsiteY0" fmla="*/ 0 h 995346"/>
              <a:gd name="connsiteX1" fmla="*/ 95250 w 219075"/>
              <a:gd name="connsiteY1" fmla="*/ 581025 h 995346"/>
              <a:gd name="connsiteX2" fmla="*/ 219075 w 219075"/>
              <a:gd name="connsiteY2" fmla="*/ 995346 h 995346"/>
            </a:gdLst>
            <a:ahLst/>
            <a:cxnLst>
              <a:cxn ang="0">
                <a:pos x="connsiteX0" y="connsiteY0"/>
              </a:cxn>
              <a:cxn ang="0">
                <a:pos x="connsiteX1" y="connsiteY1"/>
              </a:cxn>
              <a:cxn ang="0">
                <a:pos x="connsiteX2" y="connsiteY2"/>
              </a:cxn>
            </a:cxnLst>
            <a:rect l="l" t="t" r="r" b="b"/>
            <a:pathLst>
              <a:path w="219075" h="995346">
                <a:moveTo>
                  <a:pt x="0" y="0"/>
                </a:moveTo>
                <a:cubicBezTo>
                  <a:pt x="29369" y="225425"/>
                  <a:pt x="58738" y="415134"/>
                  <a:pt x="95250" y="581025"/>
                </a:cubicBezTo>
                <a:cubicBezTo>
                  <a:pt x="131762" y="746916"/>
                  <a:pt x="175418" y="960421"/>
                  <a:pt x="219075" y="995346"/>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任意多边形 53"/>
          <p:cNvSpPr/>
          <p:nvPr/>
        </p:nvSpPr>
        <p:spPr>
          <a:xfrm>
            <a:off x="3533775" y="2978145"/>
            <a:ext cx="381000" cy="1422400"/>
          </a:xfrm>
          <a:custGeom>
            <a:avLst/>
            <a:gdLst>
              <a:gd name="connsiteX0" fmla="*/ 381000 w 381000"/>
              <a:gd name="connsiteY0" fmla="*/ 1066800 h 1066800"/>
              <a:gd name="connsiteX1" fmla="*/ 142875 w 381000"/>
              <a:gd name="connsiteY1" fmla="*/ 657225 h 1066800"/>
              <a:gd name="connsiteX2" fmla="*/ 0 w 381000"/>
              <a:gd name="connsiteY2" fmla="*/ 0 h 1066800"/>
            </a:gdLst>
            <a:ahLst/>
            <a:cxnLst>
              <a:cxn ang="0">
                <a:pos x="connsiteX0" y="connsiteY0"/>
              </a:cxn>
              <a:cxn ang="0">
                <a:pos x="connsiteX1" y="connsiteY1"/>
              </a:cxn>
              <a:cxn ang="0">
                <a:pos x="connsiteX2" y="connsiteY2"/>
              </a:cxn>
            </a:cxnLst>
            <a:rect l="l" t="t" r="r" b="b"/>
            <a:pathLst>
              <a:path w="381000" h="1066800">
                <a:moveTo>
                  <a:pt x="381000" y="1066800"/>
                </a:moveTo>
                <a:cubicBezTo>
                  <a:pt x="293687" y="950912"/>
                  <a:pt x="206375" y="835025"/>
                  <a:pt x="142875" y="657225"/>
                </a:cubicBezTo>
                <a:cubicBezTo>
                  <a:pt x="79375" y="479425"/>
                  <a:pt x="39687" y="239712"/>
                  <a:pt x="0" y="0"/>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55"/>
          <p:cNvSpPr txBox="1"/>
          <p:nvPr/>
        </p:nvSpPr>
        <p:spPr>
          <a:xfrm>
            <a:off x="1643042" y="3611521"/>
            <a:ext cx="2071702" cy="363176"/>
          </a:xfrm>
          <a:prstGeom prst="rect">
            <a:avLst/>
          </a:prstGeom>
          <a:noFill/>
        </p:spPr>
        <p:txBody>
          <a:bodyPr wrap="square" rtlCol="0">
            <a:spAutoFit/>
          </a:bodyPr>
          <a:lstStyle/>
          <a:p>
            <a:pPr algn="l"/>
            <a:r>
              <a:rPr lang="en-US" altLang="zh-CN" sz="1600" smtClean="0">
                <a:solidFill>
                  <a:srgbClr val="0000FF"/>
                </a:solidFill>
                <a:sym typeface="Wingdings"/>
              </a:rPr>
              <a:t>q</a:t>
            </a:r>
            <a:r>
              <a:rPr lang="en-US" altLang="zh-CN" sz="1600" smtClean="0">
                <a:solidFill>
                  <a:srgbClr val="0000FF"/>
                </a:solidFill>
                <a:latin typeface="+mn-ea"/>
                <a:ea typeface="+mn-ea"/>
              </a:rPr>
              <a:t>-</a:t>
            </a:r>
            <a:r>
              <a:rPr lang="en-US" altLang="zh-CN" sz="1600" smtClean="0">
                <a:solidFill>
                  <a:srgbClr val="0000FF"/>
                </a:solidFill>
              </a:rPr>
              <a:t>&gt;prior=p-&gt;prior</a:t>
            </a:r>
            <a:endParaRPr lang="zh-CN" altLang="en-US" sz="1600">
              <a:solidFill>
                <a:srgbClr val="0000FF"/>
              </a:solidFill>
            </a:endParaRPr>
          </a:p>
        </p:txBody>
      </p:sp>
      <p:sp>
        <p:nvSpPr>
          <p:cNvPr id="58" name="TextBox 57"/>
          <p:cNvSpPr txBox="1"/>
          <p:nvPr/>
        </p:nvSpPr>
        <p:spPr>
          <a:xfrm>
            <a:off x="5072066" y="3143249"/>
            <a:ext cx="1428760" cy="363176"/>
          </a:xfrm>
          <a:prstGeom prst="rect">
            <a:avLst/>
          </a:prstGeom>
          <a:noFill/>
        </p:spPr>
        <p:txBody>
          <a:bodyPr wrap="square" rtlCol="0">
            <a:spAutoFit/>
          </a:bodyPr>
          <a:lstStyle/>
          <a:p>
            <a:pPr algn="l"/>
            <a:r>
              <a:rPr lang="en-US" altLang="zh-CN" sz="1600" smtClean="0">
                <a:solidFill>
                  <a:srgbClr val="0000FF"/>
                </a:solidFill>
                <a:sym typeface="Wingdings"/>
              </a:rPr>
              <a:t>q</a:t>
            </a:r>
            <a:r>
              <a:rPr lang="en-US" altLang="zh-CN" sz="1600" smtClean="0">
                <a:solidFill>
                  <a:srgbClr val="0000FF"/>
                </a:solidFill>
                <a:latin typeface="+mn-ea"/>
                <a:ea typeface="+mn-ea"/>
              </a:rPr>
              <a:t>-</a:t>
            </a:r>
            <a:r>
              <a:rPr lang="en-US" altLang="zh-CN" sz="1600" smtClean="0">
                <a:solidFill>
                  <a:srgbClr val="0000FF"/>
                </a:solidFill>
              </a:rPr>
              <a:t>&gt;next=p</a:t>
            </a:r>
            <a:endParaRPr lang="zh-CN" altLang="en-US" sz="1600">
              <a:solidFill>
                <a:srgbClr val="0000FF"/>
              </a:solidFill>
            </a:endParaRPr>
          </a:p>
        </p:txBody>
      </p:sp>
      <p:sp>
        <p:nvSpPr>
          <p:cNvPr id="68" name="TextBox 67"/>
          <p:cNvSpPr txBox="1"/>
          <p:nvPr/>
        </p:nvSpPr>
        <p:spPr>
          <a:xfrm>
            <a:off x="4519612" y="3524251"/>
            <a:ext cx="1428760" cy="363176"/>
          </a:xfrm>
          <a:prstGeom prst="rect">
            <a:avLst/>
          </a:prstGeom>
          <a:noFill/>
        </p:spPr>
        <p:txBody>
          <a:bodyPr wrap="square" rtlCol="0">
            <a:spAutoFit/>
          </a:bodyPr>
          <a:lstStyle/>
          <a:p>
            <a:pPr algn="l"/>
            <a:r>
              <a:rPr lang="en-US" altLang="zh-CN" sz="1600" smtClean="0">
                <a:solidFill>
                  <a:srgbClr val="0000FF"/>
                </a:solidFill>
                <a:sym typeface="Wingdings"/>
              </a:rPr>
              <a:t>p</a:t>
            </a:r>
            <a:r>
              <a:rPr lang="en-US" altLang="zh-CN" sz="1600" smtClean="0">
                <a:solidFill>
                  <a:srgbClr val="0000FF"/>
                </a:solidFill>
                <a:latin typeface="+mn-ea"/>
                <a:ea typeface="+mn-ea"/>
              </a:rPr>
              <a:t>-</a:t>
            </a:r>
            <a:r>
              <a:rPr lang="en-US" altLang="zh-CN" sz="1600" smtClean="0">
                <a:solidFill>
                  <a:srgbClr val="0000FF"/>
                </a:solidFill>
              </a:rPr>
              <a:t>&gt;prior=q</a:t>
            </a:r>
            <a:endParaRPr lang="zh-CN" altLang="en-US" sz="1600">
              <a:solidFill>
                <a:srgbClr val="0000FF"/>
              </a:solidFill>
            </a:endParaRPr>
          </a:p>
        </p:txBody>
      </p:sp>
      <p:sp>
        <p:nvSpPr>
          <p:cNvPr id="71" name="任意多边形 70"/>
          <p:cNvSpPr/>
          <p:nvPr/>
        </p:nvSpPr>
        <p:spPr>
          <a:xfrm>
            <a:off x="4752976" y="2978146"/>
            <a:ext cx="390525" cy="1485900"/>
          </a:xfrm>
          <a:custGeom>
            <a:avLst/>
            <a:gdLst>
              <a:gd name="connsiteX0" fmla="*/ 0 w 390525"/>
              <a:gd name="connsiteY0" fmla="*/ 1114425 h 1114425"/>
              <a:gd name="connsiteX1" fmla="*/ 285750 w 390525"/>
              <a:gd name="connsiteY1" fmla="*/ 552450 h 1114425"/>
              <a:gd name="connsiteX2" fmla="*/ 390525 w 390525"/>
              <a:gd name="connsiteY2" fmla="*/ 0 h 1114425"/>
            </a:gdLst>
            <a:ahLst/>
            <a:cxnLst>
              <a:cxn ang="0">
                <a:pos x="connsiteX0" y="connsiteY0"/>
              </a:cxn>
              <a:cxn ang="0">
                <a:pos x="connsiteX1" y="connsiteY1"/>
              </a:cxn>
              <a:cxn ang="0">
                <a:pos x="connsiteX2" y="connsiteY2"/>
              </a:cxn>
            </a:cxnLst>
            <a:rect l="l" t="t" r="r" b="b"/>
            <a:pathLst>
              <a:path w="390525" h="1114425">
                <a:moveTo>
                  <a:pt x="0" y="1114425"/>
                </a:moveTo>
                <a:cubicBezTo>
                  <a:pt x="110331" y="926306"/>
                  <a:pt x="220663" y="738187"/>
                  <a:pt x="285750" y="552450"/>
                </a:cubicBezTo>
                <a:cubicBezTo>
                  <a:pt x="350837" y="366713"/>
                  <a:pt x="370681" y="183356"/>
                  <a:pt x="390525" y="0"/>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任意多边形 71"/>
          <p:cNvSpPr/>
          <p:nvPr/>
        </p:nvSpPr>
        <p:spPr>
          <a:xfrm>
            <a:off x="4495800" y="2787646"/>
            <a:ext cx="139700" cy="1409700"/>
          </a:xfrm>
          <a:custGeom>
            <a:avLst/>
            <a:gdLst>
              <a:gd name="connsiteX0" fmla="*/ 95250 w 139700"/>
              <a:gd name="connsiteY0" fmla="*/ 0 h 1057275"/>
              <a:gd name="connsiteX1" fmla="*/ 123825 w 139700"/>
              <a:gd name="connsiteY1" fmla="*/ 504825 h 1057275"/>
              <a:gd name="connsiteX2" fmla="*/ 0 w 139700"/>
              <a:gd name="connsiteY2" fmla="*/ 1057275 h 1057275"/>
            </a:gdLst>
            <a:ahLst/>
            <a:cxnLst>
              <a:cxn ang="0">
                <a:pos x="connsiteX0" y="connsiteY0"/>
              </a:cxn>
              <a:cxn ang="0">
                <a:pos x="connsiteX1" y="connsiteY1"/>
              </a:cxn>
              <a:cxn ang="0">
                <a:pos x="connsiteX2" y="connsiteY2"/>
              </a:cxn>
            </a:cxnLst>
            <a:rect l="l" t="t" r="r" b="b"/>
            <a:pathLst>
              <a:path w="139700" h="1057275">
                <a:moveTo>
                  <a:pt x="95250" y="0"/>
                </a:moveTo>
                <a:cubicBezTo>
                  <a:pt x="117475" y="164306"/>
                  <a:pt x="139700" y="328613"/>
                  <a:pt x="123825" y="504825"/>
                </a:cubicBezTo>
                <a:cubicBezTo>
                  <a:pt x="107950" y="681037"/>
                  <a:pt x="53975" y="869156"/>
                  <a:pt x="0" y="1057275"/>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9" name="组合 38"/>
          <p:cNvGrpSpPr/>
          <p:nvPr/>
        </p:nvGrpSpPr>
        <p:grpSpPr>
          <a:xfrm>
            <a:off x="1214414" y="4762509"/>
            <a:ext cx="5072098" cy="1437392"/>
            <a:chOff x="1214414" y="3571882"/>
            <a:chExt cx="5072098" cy="1078044"/>
          </a:xfrm>
        </p:grpSpPr>
        <p:sp>
          <p:nvSpPr>
            <p:cNvPr id="75" name="TextBox 74"/>
            <p:cNvSpPr txBox="1"/>
            <p:nvPr/>
          </p:nvSpPr>
          <p:spPr>
            <a:xfrm>
              <a:off x="2000232" y="3950922"/>
              <a:ext cx="4286280" cy="328648"/>
            </a:xfrm>
            <a:prstGeom prst="rect">
              <a:avLst/>
            </a:prstGeom>
            <a:noFill/>
          </p:spPr>
          <p:txBody>
            <a:bodyPr wrap="square" rtlCol="0">
              <a:spAutoFit/>
            </a:bodyPr>
            <a:lstStyle/>
            <a:p>
              <a:pPr algn="l"/>
              <a:r>
                <a:rPr lang="zh-CN" altLang="en-US" sz="2200" smtClean="0">
                  <a:solidFill>
                    <a:srgbClr val="0000FF"/>
                  </a:solidFill>
                  <a:latin typeface="微软雅黑" pitchFamily="34" charset="-122"/>
                  <a:ea typeface="微软雅黑" pitchFamily="34" charset="-122"/>
                  <a:cs typeface="Times New Roman" pitchFamily="18" charset="0"/>
                  <a:sym typeface="Wingdings"/>
                </a:rPr>
                <a:t>两步必须在之前完成</a:t>
              </a:r>
              <a:endParaRPr lang="zh-CN" altLang="en-US" sz="2200">
                <a:solidFill>
                  <a:srgbClr val="0000FF"/>
                </a:solidFill>
                <a:latin typeface="微软雅黑" pitchFamily="34" charset="-122"/>
                <a:ea typeface="微软雅黑" pitchFamily="34" charset="-122"/>
                <a:cs typeface="Times New Roman" pitchFamily="18" charset="0"/>
              </a:endParaRPr>
            </a:p>
          </p:txBody>
        </p:sp>
        <p:pic>
          <p:nvPicPr>
            <p:cNvPr id="38" name="Picture 2"/>
            <p:cNvPicPr>
              <a:picLocks noChangeAspect="1" noChangeArrowheads="1"/>
            </p:cNvPicPr>
            <p:nvPr/>
          </p:nvPicPr>
          <p:blipFill>
            <a:blip r:embed="rId4" cstate="print"/>
            <a:srcRect/>
            <a:stretch>
              <a:fillRect/>
            </a:stretch>
          </p:blipFill>
          <p:spPr bwMode="auto">
            <a:xfrm>
              <a:off x="1214414" y="3571882"/>
              <a:ext cx="785818" cy="1078044"/>
            </a:xfrm>
            <a:prstGeom prst="rect">
              <a:avLst/>
            </a:prstGeom>
            <a:noFill/>
            <a:ln w="9525">
              <a:noFill/>
              <a:miter lim="800000"/>
              <a:headEnd/>
              <a:tailEnd/>
            </a:ln>
            <a:effectLst/>
          </p:spPr>
        </p:pic>
      </p:grpSp>
      <p:sp>
        <p:nvSpPr>
          <p:cNvPr id="52" name="灯片编号占位符 51"/>
          <p:cNvSpPr>
            <a:spLocks noGrp="1"/>
          </p:cNvSpPr>
          <p:nvPr>
            <p:ph type="sldNum" sz="quarter" idx="12"/>
          </p:nvPr>
        </p:nvSpPr>
        <p:spPr/>
        <p:txBody>
          <a:bodyPr/>
          <a:lstStyle/>
          <a:p>
            <a:fld id="{36E68863-33C2-4D6D-B9FA-F4917E910219}" type="slidenum">
              <a:rPr lang="en-US" altLang="zh-CN" smtClean="0"/>
              <a:pPr/>
              <a:t>161</a:t>
            </a:fld>
            <a:endParaRPr lang="en-US" altLang="zh-CN" dirty="0"/>
          </a:p>
        </p:txBody>
      </p:sp>
    </p:spTree>
    <p:extLst>
      <p:ext uri="{BB962C8B-B14F-4D97-AF65-F5344CB8AC3E}">
        <p14:creationId xmlns:p14="http://schemas.microsoft.com/office/powerpoint/2010/main" val="64539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6" presetClass="emph" presetSubtype="0" fill="hold" nodeType="clickEffect">
                                  <p:stCondLst>
                                    <p:cond delay="0"/>
                                  </p:stCondLst>
                                  <p:childTnLst>
                                    <p:animEffect transition="out" filter="fade">
                                      <p:cBhvr>
                                        <p:cTn id="52" dur="500" tmFilter="0, 0; .2, .5; .8, .5; 1, 0"/>
                                        <p:tgtEl>
                                          <p:spTgt spid="59"/>
                                        </p:tgtEl>
                                      </p:cBhvr>
                                    </p:animEffect>
                                    <p:animScale>
                                      <p:cBhvr>
                                        <p:cTn id="53" dur="250" autoRev="1" fill="hold"/>
                                        <p:tgtEl>
                                          <p:spTgt spid="59"/>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nodeType="clickEffect">
                                  <p:stCondLst>
                                    <p:cond delay="0"/>
                                  </p:stCondLst>
                                  <p:childTnLst>
                                    <p:animEffect transition="out" filter="wipe(down)">
                                      <p:cBhvr>
                                        <p:cTn id="57" dur="500"/>
                                        <p:tgtEl>
                                          <p:spTgt spid="57"/>
                                        </p:tgtEl>
                                      </p:cBhvr>
                                    </p:animEffect>
                                    <p:set>
                                      <p:cBhvr>
                                        <p:cTn id="58" dur="1" fill="hold">
                                          <p:stCondLst>
                                            <p:cond delay="499"/>
                                          </p:stCondLst>
                                        </p:cTn>
                                        <p:tgtEl>
                                          <p:spTgt spid="57"/>
                                        </p:tgtEl>
                                        <p:attrNameLst>
                                          <p:attrName>style.visibility</p:attrName>
                                        </p:attrNameLst>
                                      </p:cBhvr>
                                      <p:to>
                                        <p:strVal val="hidden"/>
                                      </p:to>
                                    </p:set>
                                  </p:childTnLst>
                                </p:cTn>
                              </p:par>
                            </p:childTnLst>
                          </p:cTn>
                        </p:par>
                        <p:par>
                          <p:cTn id="59" fill="hold">
                            <p:stCondLst>
                              <p:cond delay="500"/>
                            </p:stCondLst>
                            <p:childTnLst>
                              <p:par>
                                <p:cTn id="60" presetID="18" presetClass="entr" presetSubtype="12" fill="hold" grpId="0"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strips(downLeft)">
                                      <p:cBhvr>
                                        <p:cTn id="62" dur="1000"/>
                                        <p:tgtEl>
                                          <p:spTgt spid="50"/>
                                        </p:tgtEl>
                                      </p:cBhvr>
                                    </p:animEffect>
                                  </p:childTnLst>
                                </p:cTn>
                              </p:par>
                            </p:childTnLst>
                          </p:cTn>
                        </p:par>
                        <p:par>
                          <p:cTn id="63" fill="hold">
                            <p:stCondLst>
                              <p:cond delay="1500"/>
                            </p:stCondLst>
                            <p:childTnLst>
                              <p:par>
                                <p:cTn id="64" presetID="1" presetClass="entr" presetSubtype="0" fill="hold" grpId="0" nodeType="after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8" presetClass="entr" presetSubtype="3" fill="hold" grpId="0"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strips(upRight)">
                                      <p:cBhvr>
                                        <p:cTn id="70" dur="1000"/>
                                        <p:tgtEl>
                                          <p:spTgt spid="54"/>
                                        </p:tgtEl>
                                      </p:cBhvr>
                                    </p:animEffect>
                                  </p:childTnLst>
                                </p:cTn>
                              </p:par>
                            </p:childTnLst>
                          </p:cTn>
                        </p:par>
                        <p:par>
                          <p:cTn id="71" fill="hold">
                            <p:stCondLst>
                              <p:cond delay="1000"/>
                            </p:stCondLst>
                            <p:childTnLst>
                              <p:par>
                                <p:cTn id="72" presetID="1" presetClass="entr" presetSubtype="0" fill="hold" grpId="0" nodeType="afterEffect">
                                  <p:stCondLst>
                                    <p:cond delay="0"/>
                                  </p:stCondLst>
                                  <p:childTnLst>
                                    <p:set>
                                      <p:cBhvr>
                                        <p:cTn id="73" dur="1" fill="hold">
                                          <p:stCondLst>
                                            <p:cond delay="0"/>
                                          </p:stCondLst>
                                        </p:cTn>
                                        <p:tgtEl>
                                          <p:spTgt spid="5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8" presetClass="entr" presetSubtype="3" fill="hold" grpId="0" nodeType="click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strips(upRight)">
                                      <p:cBhvr>
                                        <p:cTn id="78" dur="500"/>
                                        <p:tgtEl>
                                          <p:spTgt spid="71"/>
                                        </p:tgtEl>
                                      </p:cBhvr>
                                    </p:animEffec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0"/>
                                          </p:stCondLst>
                                        </p:cTn>
                                        <p:tgtEl>
                                          <p:spTgt spid="5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xit" presetSubtype="4" fill="hold" nodeType="clickEffect">
                                  <p:stCondLst>
                                    <p:cond delay="0"/>
                                  </p:stCondLst>
                                  <p:childTnLst>
                                    <p:animEffect transition="out" filter="wipe(down)">
                                      <p:cBhvr>
                                        <p:cTn id="85" dur="500"/>
                                        <p:tgtEl>
                                          <p:spTgt spid="59"/>
                                        </p:tgtEl>
                                      </p:cBhvr>
                                    </p:animEffect>
                                    <p:set>
                                      <p:cBhvr>
                                        <p:cTn id="86" dur="1" fill="hold">
                                          <p:stCondLst>
                                            <p:cond delay="499"/>
                                          </p:stCondLst>
                                        </p:cTn>
                                        <p:tgtEl>
                                          <p:spTgt spid="59"/>
                                        </p:tgtEl>
                                        <p:attrNameLst>
                                          <p:attrName>style.visibility</p:attrName>
                                        </p:attrNameLst>
                                      </p:cBhvr>
                                      <p:to>
                                        <p:strVal val="hidden"/>
                                      </p:to>
                                    </p:set>
                                  </p:childTnLst>
                                </p:cTn>
                              </p:par>
                            </p:childTnLst>
                          </p:cTn>
                        </p:par>
                        <p:par>
                          <p:cTn id="87" fill="hold">
                            <p:stCondLst>
                              <p:cond delay="500"/>
                            </p:stCondLst>
                            <p:childTnLst>
                              <p:par>
                                <p:cTn id="88" presetID="18" presetClass="entr" presetSubtype="12" fill="hold" grpId="0" nodeType="afterEffect">
                                  <p:stCondLst>
                                    <p:cond delay="0"/>
                                  </p:stCondLst>
                                  <p:childTnLst>
                                    <p:set>
                                      <p:cBhvr>
                                        <p:cTn id="89" dur="1" fill="hold">
                                          <p:stCondLst>
                                            <p:cond delay="0"/>
                                          </p:stCondLst>
                                        </p:cTn>
                                        <p:tgtEl>
                                          <p:spTgt spid="72"/>
                                        </p:tgtEl>
                                        <p:attrNameLst>
                                          <p:attrName>style.visibility</p:attrName>
                                        </p:attrNameLst>
                                      </p:cBhvr>
                                      <p:to>
                                        <p:strVal val="visible"/>
                                      </p:to>
                                    </p:set>
                                    <p:animEffect transition="in" filter="strips(downLeft)">
                                      <p:cBhvr>
                                        <p:cTn id="90" dur="1000"/>
                                        <p:tgtEl>
                                          <p:spTgt spid="72"/>
                                        </p:tgtEl>
                                      </p:cBhvr>
                                    </p:animEffect>
                                  </p:childTnLst>
                                </p:cTn>
                              </p:par>
                            </p:childTnLst>
                          </p:cTn>
                        </p:par>
                        <p:par>
                          <p:cTn id="91" fill="hold">
                            <p:stCondLst>
                              <p:cond delay="1500"/>
                            </p:stCondLst>
                            <p:childTnLst>
                              <p:par>
                                <p:cTn id="92" presetID="1" presetClass="entr" presetSubtype="0" fill="hold" grpId="0" nodeType="afterEffect">
                                  <p:stCondLst>
                                    <p:cond delay="0"/>
                                  </p:stCondLst>
                                  <p:childTnLst>
                                    <p:set>
                                      <p:cBhvr>
                                        <p:cTn id="93" dur="1" fill="hold">
                                          <p:stCondLst>
                                            <p:cond delay="0"/>
                                          </p:stCondLst>
                                        </p:cTn>
                                        <p:tgtEl>
                                          <p:spTgt spid="6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1" grpId="0"/>
      <p:bldP spid="42" grpId="0" animBg="1"/>
      <p:bldP spid="43" grpId="0" animBg="1"/>
      <p:bldP spid="44" grpId="0" animBg="1"/>
      <p:bldP spid="45" grpId="0" animBg="1"/>
      <p:bldP spid="46" grpId="0" animBg="1"/>
      <p:bldP spid="48" grpId="0" animBg="1"/>
      <p:bldP spid="49" grpId="0" animBg="1"/>
      <p:bldP spid="51" grpId="0" animBg="1"/>
      <p:bldP spid="55" grpId="0" animBg="1"/>
      <p:bldP spid="66" grpId="0"/>
      <p:bldP spid="67" grpId="0"/>
      <p:bldP spid="69" grpId="0" animBg="1"/>
      <p:bldP spid="70" grpId="0"/>
      <p:bldP spid="36" grpId="0"/>
      <p:bldP spid="50" grpId="0" animBg="1"/>
      <p:bldP spid="54" grpId="0" animBg="1"/>
      <p:bldP spid="56" grpId="0"/>
      <p:bldP spid="58" grpId="0"/>
      <p:bldP spid="68" grpId="0"/>
      <p:bldP spid="71" grpId="0" animBg="1"/>
      <p:bldP spid="72"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8"/>
          <p:cNvSpPr>
            <a:spLocks noChangeAspect="1" noChangeArrowheads="1"/>
          </p:cNvSpPr>
          <p:nvPr/>
        </p:nvSpPr>
        <p:spPr bwMode="auto">
          <a:xfrm>
            <a:off x="785786" y="857232"/>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36617" y="907776"/>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ea typeface="宋体" pitchFamily="2" charset="-122"/>
              </a:rPr>
              <a:t>2</a:t>
            </a:r>
            <a:endParaRPr lang="en-AU" sz="2800" b="0" dirty="0">
              <a:solidFill>
                <a:srgbClr val="FF0000"/>
              </a:solidFill>
              <a:effectLst>
                <a:outerShdw blurRad="38100" dist="38100" dir="2700000" algn="tl">
                  <a:srgbClr val="000000"/>
                </a:outerShdw>
              </a:effectLst>
              <a:ea typeface="宋体" pitchFamily="2" charset="-122"/>
            </a:endParaRPr>
          </a:p>
        </p:txBody>
      </p:sp>
      <p:sp>
        <p:nvSpPr>
          <p:cNvPr id="12" name="TextBox 11"/>
          <p:cNvSpPr txBox="1"/>
          <p:nvPr/>
        </p:nvSpPr>
        <p:spPr>
          <a:xfrm>
            <a:off x="1857356" y="947640"/>
            <a:ext cx="2214578" cy="498598"/>
          </a:xfrm>
          <a:prstGeom prst="rect">
            <a:avLst/>
          </a:prstGeom>
          <a:noFill/>
        </p:spPr>
        <p:txBody>
          <a:bodyPr wrap="square" rtlCol="0">
            <a:spAutoFit/>
          </a:bodyPr>
          <a:lstStyle/>
          <a:p>
            <a:pPr algn="l"/>
            <a:r>
              <a:rPr lang="zh-CN" altLang="en-US" smtClean="0">
                <a:solidFill>
                  <a:srgbClr val="FF0000"/>
                </a:solidFill>
                <a:latin typeface="微软雅黑" pitchFamily="34" charset="-122"/>
                <a:ea typeface="微软雅黑" pitchFamily="34" charset="-122"/>
              </a:rPr>
              <a:t>循  环 链 表</a:t>
            </a:r>
            <a:endParaRPr lang="zh-CN" altLang="en-US">
              <a:solidFill>
                <a:srgbClr val="FF0000"/>
              </a:solidFill>
              <a:latin typeface="微软雅黑" pitchFamily="34" charset="-122"/>
              <a:ea typeface="微软雅黑" pitchFamily="34" charset="-122"/>
            </a:endParaRPr>
          </a:p>
        </p:txBody>
      </p:sp>
      <p:sp>
        <p:nvSpPr>
          <p:cNvPr id="24" name="TextBox 23"/>
          <p:cNvSpPr txBox="1"/>
          <p:nvPr/>
        </p:nvSpPr>
        <p:spPr>
          <a:xfrm>
            <a:off x="1928794" y="2137619"/>
            <a:ext cx="3929090" cy="43819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rPr>
              <a:t>循环单链表：构成一个环。</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grpSp>
        <p:nvGrpSpPr>
          <p:cNvPr id="2" name="组合 10"/>
          <p:cNvGrpSpPr/>
          <p:nvPr/>
        </p:nvGrpSpPr>
        <p:grpSpPr>
          <a:xfrm>
            <a:off x="2714612" y="2899624"/>
            <a:ext cx="2071702" cy="1074046"/>
            <a:chOff x="2714612" y="3000378"/>
            <a:chExt cx="2071702" cy="805535"/>
          </a:xfrm>
        </p:grpSpPr>
        <p:sp>
          <p:nvSpPr>
            <p:cNvPr id="25" name="下箭头 24"/>
            <p:cNvSpPr/>
            <p:nvPr/>
          </p:nvSpPr>
          <p:spPr>
            <a:xfrm>
              <a:off x="3643306" y="3000378"/>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6" name="TextBox 25"/>
            <p:cNvSpPr txBox="1"/>
            <p:nvPr/>
          </p:nvSpPr>
          <p:spPr>
            <a:xfrm>
              <a:off x="2714612" y="3500445"/>
              <a:ext cx="2071702" cy="305468"/>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可以循环查找</a:t>
              </a:r>
              <a:endParaRPr lang="zh-CN" altLang="en-US" sz="2000">
                <a:solidFill>
                  <a:srgbClr val="0000FF"/>
                </a:solidFill>
                <a:latin typeface="微软雅黑" pitchFamily="34" charset="-122"/>
                <a:ea typeface="微软雅黑" pitchFamily="34" charset="-122"/>
              </a:endParaRPr>
            </a:p>
          </p:txBody>
        </p:sp>
      </p:grpSp>
      <p:sp>
        <p:nvSpPr>
          <p:cNvPr id="11" name="灯片编号占位符 10"/>
          <p:cNvSpPr>
            <a:spLocks noGrp="1"/>
          </p:cNvSpPr>
          <p:nvPr>
            <p:ph type="sldNum" sz="quarter" idx="12"/>
          </p:nvPr>
        </p:nvSpPr>
        <p:spPr/>
        <p:txBody>
          <a:bodyPr/>
          <a:lstStyle/>
          <a:p>
            <a:fld id="{36E68863-33C2-4D6D-B9FA-F4917E910219}" type="slidenum">
              <a:rPr lang="en-US" altLang="zh-CN" smtClean="0"/>
              <a:pPr/>
              <a:t>162</a:t>
            </a:fld>
            <a:endParaRPr lang="en-US" altLang="zh-CN" dirty="0"/>
          </a:p>
        </p:txBody>
      </p:sp>
    </p:spTree>
    <p:extLst>
      <p:ext uri="{BB962C8B-B14F-4D97-AF65-F5344CB8AC3E}">
        <p14:creationId xmlns:p14="http://schemas.microsoft.com/office/powerpoint/2010/main" val="61098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85786" y="571481"/>
            <a:ext cx="5286412" cy="43819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rPr>
              <a:t>循环双链表：构成两个环。</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grpSp>
        <p:nvGrpSpPr>
          <p:cNvPr id="14" name="组合 13"/>
          <p:cNvGrpSpPr/>
          <p:nvPr/>
        </p:nvGrpSpPr>
        <p:grpSpPr>
          <a:xfrm>
            <a:off x="1571604" y="1333486"/>
            <a:ext cx="4214842" cy="1566488"/>
            <a:chOff x="1571604" y="1000114"/>
            <a:chExt cx="4214842" cy="1174866"/>
          </a:xfrm>
        </p:grpSpPr>
        <p:sp>
          <p:nvSpPr>
            <p:cNvPr id="25" name="下箭头 24"/>
            <p:cNvSpPr/>
            <p:nvPr/>
          </p:nvSpPr>
          <p:spPr>
            <a:xfrm>
              <a:off x="2500298" y="1000114"/>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rgbClr val="0000FF"/>
                </a:solidFill>
              </a:endParaRPr>
            </a:p>
          </p:txBody>
        </p:sp>
        <p:sp>
          <p:nvSpPr>
            <p:cNvPr id="26" name="TextBox 25"/>
            <p:cNvSpPr txBox="1"/>
            <p:nvPr/>
          </p:nvSpPr>
          <p:spPr>
            <a:xfrm>
              <a:off x="1571604" y="1500180"/>
              <a:ext cx="4214842" cy="674800"/>
            </a:xfrm>
            <a:prstGeom prst="rect">
              <a:avLst/>
            </a:prstGeom>
            <a:noFill/>
          </p:spPr>
          <p:txBody>
            <a:bodyPr wrap="square" rtlCol="0">
              <a:spAutoFit/>
            </a:bodyPr>
            <a:lstStyle/>
            <a:p>
              <a:pPr marL="342900" indent="-342900" algn="l">
                <a:buBlip>
                  <a:blip r:embed="rId3"/>
                </a:buBlip>
              </a:pPr>
              <a:r>
                <a:rPr lang="zh-CN" altLang="en-US" sz="2000" smtClean="0">
                  <a:solidFill>
                    <a:srgbClr val="0000FF"/>
                  </a:solidFill>
                  <a:latin typeface="微软雅黑" pitchFamily="34" charset="-122"/>
                  <a:ea typeface="微软雅黑" pitchFamily="34" charset="-122"/>
                </a:rPr>
                <a:t>可以循环查找</a:t>
              </a:r>
              <a:endParaRPr lang="en-US" altLang="zh-CN" sz="2000" smtClean="0">
                <a:solidFill>
                  <a:srgbClr val="0000FF"/>
                </a:solidFill>
                <a:latin typeface="微软雅黑" pitchFamily="34" charset="-122"/>
                <a:ea typeface="微软雅黑" pitchFamily="34" charset="-122"/>
              </a:endParaRPr>
            </a:p>
            <a:p>
              <a:pPr marL="342900" indent="-342900" algn="l">
                <a:buBlip>
                  <a:blip r:embed="rId3"/>
                </a:buBlip>
              </a:pPr>
              <a:r>
                <a:rPr lang="zh-CN" altLang="en-US" sz="2000" smtClean="0">
                  <a:solidFill>
                    <a:srgbClr val="0000FF"/>
                  </a:solidFill>
                  <a:latin typeface="微软雅黑" pitchFamily="34" charset="-122"/>
                  <a:ea typeface="微软雅黑" pitchFamily="34" charset="-122"/>
                </a:rPr>
                <a:t>可以通过头结点快速找到尾结点</a:t>
              </a:r>
              <a:endParaRPr lang="zh-CN" altLang="en-US" sz="2000">
                <a:solidFill>
                  <a:srgbClr val="0000FF"/>
                </a:solidFill>
                <a:latin typeface="微软雅黑" pitchFamily="34" charset="-122"/>
                <a:ea typeface="微软雅黑" pitchFamily="34" charset="-122"/>
              </a:endParaRPr>
            </a:p>
          </p:txBody>
        </p:sp>
      </p:grpSp>
      <p:grpSp>
        <p:nvGrpSpPr>
          <p:cNvPr id="15" name="组合 14"/>
          <p:cNvGrpSpPr/>
          <p:nvPr/>
        </p:nvGrpSpPr>
        <p:grpSpPr>
          <a:xfrm>
            <a:off x="2500298" y="2952745"/>
            <a:ext cx="3929090" cy="1428301"/>
            <a:chOff x="2500298" y="2214560"/>
            <a:chExt cx="3929090" cy="1071226"/>
          </a:xfrm>
        </p:grpSpPr>
        <p:sp>
          <p:nvSpPr>
            <p:cNvPr id="10" name="TextBox 9"/>
            <p:cNvSpPr txBox="1"/>
            <p:nvPr/>
          </p:nvSpPr>
          <p:spPr>
            <a:xfrm>
              <a:off x="2500298" y="2680717"/>
              <a:ext cx="3929090" cy="605069"/>
            </a:xfrm>
            <a:prstGeom prst="rect">
              <a:avLst/>
            </a:prstGeom>
            <a:noFill/>
          </p:spPr>
          <p:txBody>
            <a:bodyPr wrap="square" rtlCol="0">
              <a:spAutoFit/>
            </a:bodyPr>
            <a:lstStyle/>
            <a:p>
              <a:pPr algn="l"/>
              <a:r>
                <a:rPr lang="zh-CN" altLang="en-US" sz="2200" smtClean="0">
                  <a:solidFill>
                    <a:srgbClr val="0000FF"/>
                  </a:solidFill>
                  <a:ea typeface="楷体" pitchFamily="49" charset="-122"/>
                  <a:cs typeface="Times New Roman" pitchFamily="18" charset="0"/>
                </a:rPr>
                <a:t>删除尾结点、在尾结点前后插入一个结点的时间均为</a:t>
              </a:r>
              <a:r>
                <a:rPr lang="en-US" altLang="zh-CN" sz="2200" smtClean="0">
                  <a:solidFill>
                    <a:srgbClr val="0000FF"/>
                  </a:solidFill>
                  <a:ea typeface="楷体" pitchFamily="49" charset="-122"/>
                  <a:cs typeface="Times New Roman" pitchFamily="18" charset="0"/>
                </a:rPr>
                <a:t>O(1)</a:t>
              </a:r>
              <a:r>
                <a:rPr lang="zh-CN" altLang="en-US" sz="2200" smtClean="0">
                  <a:solidFill>
                    <a:srgbClr val="0000FF"/>
                  </a:solidFill>
                  <a:ea typeface="楷体" pitchFamily="49" charset="-122"/>
                  <a:cs typeface="Times New Roman" pitchFamily="18" charset="0"/>
                </a:rPr>
                <a:t>。</a:t>
              </a:r>
              <a:endParaRPr lang="zh-CN" altLang="en-US" sz="2200">
                <a:solidFill>
                  <a:srgbClr val="0000FF"/>
                </a:solidFill>
                <a:ea typeface="楷体" pitchFamily="49" charset="-122"/>
                <a:cs typeface="Times New Roman" pitchFamily="18" charset="0"/>
              </a:endParaRPr>
            </a:p>
          </p:txBody>
        </p:sp>
        <p:sp>
          <p:nvSpPr>
            <p:cNvPr id="13" name="右弧形箭头 12"/>
            <p:cNvSpPr/>
            <p:nvPr/>
          </p:nvSpPr>
          <p:spPr>
            <a:xfrm>
              <a:off x="5357818" y="2214560"/>
              <a:ext cx="285752" cy="428628"/>
            </a:xfrm>
            <a:prstGeom prst="curvedLeftArrow">
              <a:avLst/>
            </a:prstGeom>
            <a:ln>
              <a:tailEnd type="none" w="med" len="lg"/>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rgbClr val="0000FF"/>
                </a:solidFill>
              </a:endParaRPr>
            </a:p>
          </p:txBody>
        </p:sp>
      </p:grpSp>
      <p:sp>
        <p:nvSpPr>
          <p:cNvPr id="12" name="灯片编号占位符 11"/>
          <p:cNvSpPr>
            <a:spLocks noGrp="1"/>
          </p:cNvSpPr>
          <p:nvPr>
            <p:ph type="sldNum" sz="quarter" idx="12"/>
          </p:nvPr>
        </p:nvSpPr>
        <p:spPr/>
        <p:txBody>
          <a:bodyPr/>
          <a:lstStyle/>
          <a:p>
            <a:fld id="{36E68863-33C2-4D6D-B9FA-F4917E910219}" type="slidenum">
              <a:rPr lang="en-US" altLang="zh-CN" smtClean="0"/>
              <a:pPr/>
              <a:t>163</a:t>
            </a:fld>
            <a:endParaRPr lang="en-US" altLang="zh-CN" dirty="0"/>
          </a:p>
        </p:txBody>
      </p:sp>
    </p:spTree>
    <p:extLst>
      <p:ext uri="{BB962C8B-B14F-4D97-AF65-F5344CB8AC3E}">
        <p14:creationId xmlns:p14="http://schemas.microsoft.com/office/powerpoint/2010/main" val="342702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8"/>
          <p:cNvSpPr>
            <a:spLocks noChangeAspect="1" noChangeArrowheads="1"/>
          </p:cNvSpPr>
          <p:nvPr/>
        </p:nvSpPr>
        <p:spPr bwMode="auto">
          <a:xfrm>
            <a:off x="785786" y="857232"/>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4" name="Oval 9"/>
          <p:cNvSpPr>
            <a:spLocks noChangeAspect="1" noChangeArrowheads="1"/>
          </p:cNvSpPr>
          <p:nvPr/>
        </p:nvSpPr>
        <p:spPr bwMode="auto">
          <a:xfrm>
            <a:off x="836617" y="907776"/>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ea typeface="宋体" pitchFamily="2" charset="-122"/>
              </a:rPr>
              <a:t>3</a:t>
            </a:r>
            <a:endParaRPr lang="en-AU" sz="2800" b="0" dirty="0">
              <a:solidFill>
                <a:srgbClr val="FF0000"/>
              </a:solidFill>
              <a:effectLst>
                <a:outerShdw blurRad="38100" dist="38100" dir="2700000" algn="tl">
                  <a:srgbClr val="000000"/>
                </a:outerShdw>
              </a:effectLst>
              <a:ea typeface="宋体" pitchFamily="2" charset="-122"/>
            </a:endParaRPr>
          </a:p>
        </p:txBody>
      </p:sp>
      <p:sp>
        <p:nvSpPr>
          <p:cNvPr id="5" name="TextBox 4"/>
          <p:cNvSpPr txBox="1"/>
          <p:nvPr/>
        </p:nvSpPr>
        <p:spPr>
          <a:xfrm>
            <a:off x="1857356" y="947640"/>
            <a:ext cx="2214578" cy="498598"/>
          </a:xfrm>
          <a:prstGeom prst="rect">
            <a:avLst/>
          </a:prstGeom>
          <a:noFill/>
        </p:spPr>
        <p:txBody>
          <a:bodyPr wrap="square" rtlCol="0">
            <a:spAutoFit/>
          </a:bodyPr>
          <a:lstStyle/>
          <a:p>
            <a:pPr algn="l"/>
            <a:r>
              <a:rPr lang="zh-CN" altLang="en-US" smtClean="0">
                <a:solidFill>
                  <a:srgbClr val="FF0000"/>
                </a:solidFill>
                <a:latin typeface="微软雅黑" pitchFamily="34" charset="-122"/>
                <a:ea typeface="微软雅黑" pitchFamily="34" charset="-122"/>
              </a:rPr>
              <a:t>有 序 表</a:t>
            </a:r>
            <a:endParaRPr lang="zh-CN" altLang="en-US">
              <a:solidFill>
                <a:srgbClr val="FF0000"/>
              </a:solidFill>
              <a:latin typeface="微软雅黑" pitchFamily="34" charset="-122"/>
              <a:ea typeface="微软雅黑" pitchFamily="34" charset="-122"/>
            </a:endParaRPr>
          </a:p>
        </p:txBody>
      </p:sp>
      <p:sp>
        <p:nvSpPr>
          <p:cNvPr id="6" name="TextBox 5"/>
          <p:cNvSpPr txBox="1"/>
          <p:nvPr/>
        </p:nvSpPr>
        <p:spPr>
          <a:xfrm>
            <a:off x="1643042" y="2092479"/>
            <a:ext cx="6286544" cy="46474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sym typeface="Wingdings"/>
              </a:rPr>
              <a:t>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从逻辑结构看，有序表是线性表的一个子集。</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grpSp>
        <p:nvGrpSpPr>
          <p:cNvPr id="15" name="组合 14"/>
          <p:cNvGrpSpPr/>
          <p:nvPr/>
        </p:nvGrpSpPr>
        <p:grpSpPr>
          <a:xfrm>
            <a:off x="2143108" y="2857496"/>
            <a:ext cx="4071966" cy="2638657"/>
            <a:chOff x="2143108" y="2143122"/>
            <a:chExt cx="4071966" cy="1978993"/>
          </a:xfrm>
        </p:grpSpPr>
        <p:sp>
          <p:nvSpPr>
            <p:cNvPr id="7" name="下箭头 6"/>
            <p:cNvSpPr/>
            <p:nvPr/>
          </p:nvSpPr>
          <p:spPr>
            <a:xfrm>
              <a:off x="3786182" y="2143122"/>
              <a:ext cx="214314" cy="428628"/>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rgbClr val="0000FF"/>
                </a:solidFill>
              </a:endParaRPr>
            </a:p>
          </p:txBody>
        </p:sp>
        <p:sp>
          <p:nvSpPr>
            <p:cNvPr id="8" name="TextBox 7"/>
            <p:cNvSpPr txBox="1"/>
            <p:nvPr/>
          </p:nvSpPr>
          <p:spPr>
            <a:xfrm>
              <a:off x="2143108" y="2714626"/>
              <a:ext cx="4071966" cy="348557"/>
            </a:xfrm>
            <a:prstGeom prst="rect">
              <a:avLst/>
            </a:prstGeom>
            <a:noFill/>
          </p:spPr>
          <p:txBody>
            <a:bodyPr wrap="square" rtlCol="0">
              <a:spAutoFit/>
            </a:bodyPr>
            <a:lstStyle/>
            <a:p>
              <a:pPr algn="l"/>
              <a:r>
                <a:rPr lang="zh-CN" altLang="en-US" sz="2200" smtClean="0">
                  <a:solidFill>
                    <a:srgbClr val="0000FF"/>
                  </a:solidFill>
                  <a:latin typeface="楷体" pitchFamily="49" charset="-122"/>
                  <a:ea typeface="楷体" pitchFamily="49" charset="-122"/>
                </a:rPr>
                <a:t>可以采用顺序表或者链表存储</a:t>
              </a:r>
              <a:endParaRPr lang="zh-CN" altLang="en-US" sz="2200">
                <a:solidFill>
                  <a:srgbClr val="0000FF"/>
                </a:solidFill>
                <a:latin typeface="楷体" pitchFamily="49" charset="-122"/>
                <a:ea typeface="楷体" pitchFamily="49" charset="-122"/>
              </a:endParaRPr>
            </a:p>
          </p:txBody>
        </p:sp>
        <p:sp>
          <p:nvSpPr>
            <p:cNvPr id="10" name="上箭头 9"/>
            <p:cNvSpPr/>
            <p:nvPr/>
          </p:nvSpPr>
          <p:spPr>
            <a:xfrm>
              <a:off x="3571868" y="3143254"/>
              <a:ext cx="214314" cy="357190"/>
            </a:xfrm>
            <a:prstGeom prst="up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TextBox 11"/>
            <p:cNvSpPr txBox="1"/>
            <p:nvPr/>
          </p:nvSpPr>
          <p:spPr>
            <a:xfrm>
              <a:off x="3000364" y="3629672"/>
              <a:ext cx="1199932" cy="492443"/>
            </a:xfrm>
            <a:prstGeom prst="rect">
              <a:avLst/>
            </a:prstGeom>
            <a:noFill/>
          </p:spPr>
          <p:txBody>
            <a:bodyPr wrap="square" rtlCol="0">
              <a:spAutoFit/>
            </a:bodyPr>
            <a:lstStyle/>
            <a:p>
              <a:pPr>
                <a:lnSpc>
                  <a:spcPts val="2200"/>
                </a:lnSpc>
                <a:spcBef>
                  <a:spcPts val="0"/>
                </a:spcBef>
              </a:pPr>
              <a:r>
                <a:rPr lang="zh-CN" altLang="en-US" sz="2200" smtClean="0">
                  <a:solidFill>
                    <a:srgbClr val="0000FF"/>
                  </a:solidFill>
                  <a:latin typeface="楷体" pitchFamily="49" charset="-122"/>
                  <a:ea typeface="楷体" pitchFamily="49" charset="-122"/>
                </a:rPr>
                <a:t>有序</a:t>
              </a:r>
              <a:endParaRPr lang="en-US" altLang="zh-CN" sz="2200" smtClean="0">
                <a:solidFill>
                  <a:srgbClr val="0000FF"/>
                </a:solidFill>
                <a:latin typeface="楷体" pitchFamily="49" charset="-122"/>
                <a:ea typeface="楷体" pitchFamily="49" charset="-122"/>
              </a:endParaRPr>
            </a:p>
            <a:p>
              <a:pPr>
                <a:lnSpc>
                  <a:spcPts val="2200"/>
                </a:lnSpc>
                <a:spcBef>
                  <a:spcPts val="0"/>
                </a:spcBef>
              </a:pPr>
              <a:r>
                <a:rPr lang="zh-CN" altLang="en-US" sz="2200" smtClean="0">
                  <a:solidFill>
                    <a:srgbClr val="0000FF"/>
                  </a:solidFill>
                  <a:latin typeface="楷体" pitchFamily="49" charset="-122"/>
                  <a:ea typeface="楷体" pitchFamily="49" charset="-122"/>
                </a:rPr>
                <a:t>顺序表</a:t>
              </a:r>
              <a:endParaRPr lang="zh-CN" altLang="en-US" sz="2200"/>
            </a:p>
          </p:txBody>
        </p:sp>
        <p:sp>
          <p:nvSpPr>
            <p:cNvPr id="13" name="上箭头 12"/>
            <p:cNvSpPr/>
            <p:nvPr/>
          </p:nvSpPr>
          <p:spPr>
            <a:xfrm>
              <a:off x="4729390" y="3129606"/>
              <a:ext cx="214314" cy="357190"/>
            </a:xfrm>
            <a:prstGeom prst="up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TextBox 13"/>
            <p:cNvSpPr txBox="1"/>
            <p:nvPr/>
          </p:nvSpPr>
          <p:spPr>
            <a:xfrm>
              <a:off x="4357686" y="3629672"/>
              <a:ext cx="1285884" cy="492443"/>
            </a:xfrm>
            <a:prstGeom prst="rect">
              <a:avLst/>
            </a:prstGeom>
            <a:noFill/>
          </p:spPr>
          <p:txBody>
            <a:bodyPr wrap="square" rtlCol="0">
              <a:spAutoFit/>
            </a:bodyPr>
            <a:lstStyle/>
            <a:p>
              <a:pPr>
                <a:lnSpc>
                  <a:spcPts val="2200"/>
                </a:lnSpc>
                <a:spcBef>
                  <a:spcPts val="0"/>
                </a:spcBef>
              </a:pPr>
              <a:r>
                <a:rPr lang="zh-CN" altLang="en-US" sz="2200" smtClean="0">
                  <a:solidFill>
                    <a:srgbClr val="0000FF"/>
                  </a:solidFill>
                  <a:latin typeface="楷体" pitchFamily="49" charset="-122"/>
                  <a:ea typeface="楷体" pitchFamily="49" charset="-122"/>
                </a:rPr>
                <a:t>有序</a:t>
              </a:r>
              <a:endParaRPr lang="en-US" altLang="zh-CN" sz="2200" smtClean="0">
                <a:solidFill>
                  <a:srgbClr val="0000FF"/>
                </a:solidFill>
                <a:latin typeface="楷体" pitchFamily="49" charset="-122"/>
                <a:ea typeface="楷体" pitchFamily="49" charset="-122"/>
              </a:endParaRPr>
            </a:p>
            <a:p>
              <a:pPr>
                <a:lnSpc>
                  <a:spcPts val="2200"/>
                </a:lnSpc>
                <a:spcBef>
                  <a:spcPts val="0"/>
                </a:spcBef>
              </a:pPr>
              <a:r>
                <a:rPr lang="zh-CN" altLang="en-US" sz="2200" smtClean="0">
                  <a:solidFill>
                    <a:srgbClr val="0000FF"/>
                  </a:solidFill>
                  <a:latin typeface="楷体" pitchFamily="49" charset="-122"/>
                  <a:ea typeface="楷体" pitchFamily="49" charset="-122"/>
                </a:rPr>
                <a:t>链表</a:t>
              </a:r>
              <a:endParaRPr lang="zh-CN" altLang="en-US" sz="2200"/>
            </a:p>
          </p:txBody>
        </p:sp>
      </p:grpSp>
      <p:sp>
        <p:nvSpPr>
          <p:cNvPr id="16" name="灯片编号占位符 15"/>
          <p:cNvSpPr>
            <a:spLocks noGrp="1"/>
          </p:cNvSpPr>
          <p:nvPr>
            <p:ph type="sldNum" sz="quarter" idx="12"/>
          </p:nvPr>
        </p:nvSpPr>
        <p:spPr/>
        <p:txBody>
          <a:bodyPr/>
          <a:lstStyle/>
          <a:p>
            <a:fld id="{36E68863-33C2-4D6D-B9FA-F4917E910219}" type="slidenum">
              <a:rPr lang="en-US" altLang="zh-CN" smtClean="0"/>
              <a:pPr/>
              <a:t>164</a:t>
            </a:fld>
            <a:endParaRPr lang="en-US" altLang="zh-CN" dirty="0"/>
          </a:p>
        </p:txBody>
      </p:sp>
    </p:spTree>
    <p:extLst>
      <p:ext uri="{BB962C8B-B14F-4D97-AF65-F5344CB8AC3E}">
        <p14:creationId xmlns:p14="http://schemas.microsoft.com/office/powerpoint/2010/main" val="144886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05315"/>
            <a:ext cx="7286676" cy="517816"/>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sym typeface="Wingdings"/>
              </a:rPr>
              <a:t>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利用有序表的有序特性可以提高相关算法的效率</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4" name="TextBox 3"/>
          <p:cNvSpPr txBox="1"/>
          <p:nvPr/>
        </p:nvSpPr>
        <p:spPr>
          <a:xfrm>
            <a:off x="1142976" y="1557821"/>
            <a:ext cx="7215238" cy="873188"/>
          </a:xfrm>
          <a:prstGeom prst="rect">
            <a:avLst/>
          </a:prstGeom>
          <a:noFill/>
        </p:spPr>
        <p:txBody>
          <a:bodyPr wrap="square" rtlCol="0">
            <a:spAutoFit/>
          </a:bodyPr>
          <a:lstStyle/>
          <a:p>
            <a:pPr algn="l">
              <a:lnSpc>
                <a:spcPts val="3200"/>
              </a:lnSpc>
              <a:spcBef>
                <a:spcPts val="0"/>
              </a:spcBef>
            </a:pPr>
            <a:r>
              <a:rPr lang="zh-CN" altLang="en-US" sz="2200" smtClean="0">
                <a:solidFill>
                  <a:srgbClr val="0000FF"/>
                </a:solidFill>
                <a:ea typeface="楷体" pitchFamily="49" charset="-122"/>
                <a:cs typeface="Times New Roman" pitchFamily="18" charset="0"/>
              </a:rPr>
              <a:t>假设一个</a:t>
            </a:r>
            <a:r>
              <a:rPr lang="zh-CN" altLang="en-US" sz="2200" smtClean="0">
                <a:solidFill>
                  <a:srgbClr val="FF00FF"/>
                </a:solidFill>
                <a:ea typeface="楷体" pitchFamily="49" charset="-122"/>
                <a:cs typeface="Times New Roman" pitchFamily="18" charset="0"/>
              </a:rPr>
              <a:t>有序表</a:t>
            </a:r>
            <a:r>
              <a:rPr lang="zh-CN" altLang="en-US" sz="2200" smtClean="0">
                <a:solidFill>
                  <a:srgbClr val="0000FF"/>
                </a:solidFill>
                <a:ea typeface="楷体" pitchFamily="49" charset="-122"/>
                <a:cs typeface="Times New Roman" pitchFamily="18" charset="0"/>
              </a:rPr>
              <a:t>采用</a:t>
            </a:r>
            <a:r>
              <a:rPr lang="zh-CN" altLang="en-US" sz="2200" smtClean="0">
                <a:solidFill>
                  <a:srgbClr val="FF00FF"/>
                </a:solidFill>
                <a:ea typeface="楷体" pitchFamily="49" charset="-122"/>
                <a:cs typeface="Times New Roman" pitchFamily="18" charset="0"/>
              </a:rPr>
              <a:t>顺序表</a:t>
            </a:r>
            <a:r>
              <a:rPr lang="zh-CN" altLang="en-US" sz="2200" smtClean="0">
                <a:solidFill>
                  <a:srgbClr val="0000FF"/>
                </a:solidFill>
                <a:ea typeface="楷体" pitchFamily="49" charset="-122"/>
                <a:cs typeface="Times New Roman" pitchFamily="18" charset="0"/>
              </a:rPr>
              <a:t>存储。设计一个高效算法删除重复的元素。</a:t>
            </a:r>
            <a:endParaRPr lang="en-US" altLang="zh-CN" sz="2200" smtClean="0">
              <a:solidFill>
                <a:srgbClr val="0000FF"/>
              </a:solidFill>
              <a:ea typeface="楷体" pitchFamily="49" charset="-122"/>
              <a:cs typeface="Times New Roman" pitchFamily="18" charset="0"/>
            </a:endParaRPr>
          </a:p>
        </p:txBody>
      </p:sp>
      <p:grpSp>
        <p:nvGrpSpPr>
          <p:cNvPr id="10" name="组合 9"/>
          <p:cNvGrpSpPr/>
          <p:nvPr/>
        </p:nvGrpSpPr>
        <p:grpSpPr>
          <a:xfrm>
            <a:off x="1928794" y="3081831"/>
            <a:ext cx="3857652" cy="1669145"/>
            <a:chOff x="2214546" y="2214560"/>
            <a:chExt cx="3857652" cy="1251859"/>
          </a:xfrm>
        </p:grpSpPr>
        <p:sp>
          <p:nvSpPr>
            <p:cNvPr id="6" name="TextBox 5"/>
            <p:cNvSpPr txBox="1"/>
            <p:nvPr/>
          </p:nvSpPr>
          <p:spPr>
            <a:xfrm>
              <a:off x="2214546" y="2214560"/>
              <a:ext cx="3857652" cy="323165"/>
            </a:xfrm>
            <a:prstGeom prst="rect">
              <a:avLst/>
            </a:prstGeom>
            <a:noFill/>
          </p:spPr>
          <p:txBody>
            <a:bodyPr wrap="square" rtlCol="0">
              <a:spAutoFit/>
            </a:bodyPr>
            <a:lstStyle/>
            <a:p>
              <a:pPr algn="l"/>
              <a:r>
                <a:rPr lang="zh-CN" altLang="en-US" sz="2200" smtClean="0">
                  <a:solidFill>
                    <a:srgbClr val="0000FF"/>
                  </a:solidFill>
                  <a:ea typeface="楷体" pitchFamily="49" charset="-122"/>
                  <a:cs typeface="Times New Roman" pitchFamily="18" charset="0"/>
                </a:rPr>
                <a:t>例如：</a:t>
              </a:r>
              <a:r>
                <a:rPr lang="en-US" altLang="zh-CN" sz="2200" smtClean="0">
                  <a:solidFill>
                    <a:srgbClr val="0000FF"/>
                  </a:solidFill>
                  <a:ea typeface="楷体" pitchFamily="49" charset="-122"/>
                  <a:cs typeface="Times New Roman" pitchFamily="18" charset="0"/>
                </a:rPr>
                <a:t>L=(1</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3) </a:t>
              </a:r>
              <a:endParaRPr lang="zh-CN" altLang="en-US" sz="2200">
                <a:solidFill>
                  <a:srgbClr val="0000FF"/>
                </a:solidFill>
                <a:ea typeface="楷体" pitchFamily="49" charset="-122"/>
                <a:cs typeface="Times New Roman" pitchFamily="18" charset="0"/>
              </a:endParaRPr>
            </a:p>
          </p:txBody>
        </p:sp>
        <p:sp>
          <p:nvSpPr>
            <p:cNvPr id="7" name="TextBox 6"/>
            <p:cNvSpPr txBox="1"/>
            <p:nvPr/>
          </p:nvSpPr>
          <p:spPr>
            <a:xfrm>
              <a:off x="3286116" y="3143254"/>
              <a:ext cx="1714512" cy="323165"/>
            </a:xfrm>
            <a:prstGeom prst="rect">
              <a:avLst/>
            </a:prstGeom>
            <a:noFill/>
          </p:spPr>
          <p:txBody>
            <a:bodyPr wrap="square" rtlCol="0">
              <a:spAutoFit/>
            </a:bodyPr>
            <a:lstStyle/>
            <a:p>
              <a:pPr algn="l"/>
              <a:r>
                <a:rPr lang="en-US" altLang="zh-CN" sz="2200" smtClean="0">
                  <a:solidFill>
                    <a:srgbClr val="0000FF"/>
                  </a:solidFill>
                </a:rPr>
                <a:t>L=(1</a:t>
              </a:r>
              <a:r>
                <a:rPr lang="zh-CN" altLang="en-US" sz="2200" smtClean="0">
                  <a:solidFill>
                    <a:srgbClr val="0000FF"/>
                  </a:solidFill>
                </a:rPr>
                <a:t>，</a:t>
              </a:r>
              <a:r>
                <a:rPr lang="en-US" altLang="zh-CN" sz="2200" smtClean="0">
                  <a:solidFill>
                    <a:srgbClr val="0000FF"/>
                  </a:solidFill>
                </a:rPr>
                <a:t>2</a:t>
              </a:r>
              <a:r>
                <a:rPr lang="zh-CN" altLang="en-US" sz="2200" smtClean="0">
                  <a:solidFill>
                    <a:srgbClr val="0000FF"/>
                  </a:solidFill>
                </a:rPr>
                <a:t>，</a:t>
              </a:r>
              <a:r>
                <a:rPr lang="en-US" altLang="zh-CN" sz="2200" smtClean="0">
                  <a:solidFill>
                    <a:srgbClr val="0000FF"/>
                  </a:solidFill>
                </a:rPr>
                <a:t>3)</a:t>
              </a:r>
              <a:endParaRPr lang="zh-CN" altLang="en-US" sz="2200">
                <a:solidFill>
                  <a:srgbClr val="0000FF"/>
                </a:solidFill>
              </a:endParaRPr>
            </a:p>
          </p:txBody>
        </p:sp>
        <p:sp>
          <p:nvSpPr>
            <p:cNvPr id="8" name="下箭头 7"/>
            <p:cNvSpPr/>
            <p:nvPr/>
          </p:nvSpPr>
          <p:spPr>
            <a:xfrm>
              <a:off x="4071934" y="2714626"/>
              <a:ext cx="142876" cy="357190"/>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9" name="TextBox 8"/>
            <p:cNvSpPr txBox="1"/>
            <p:nvPr/>
          </p:nvSpPr>
          <p:spPr>
            <a:xfrm>
              <a:off x="4214810" y="2714627"/>
              <a:ext cx="1214446" cy="314462"/>
            </a:xfrm>
            <a:prstGeom prst="rect">
              <a:avLst/>
            </a:prstGeom>
            <a:noFill/>
          </p:spPr>
          <p:txBody>
            <a:bodyPr wrap="square" rtlCol="0">
              <a:spAutoFit/>
            </a:bodyPr>
            <a:lstStyle/>
            <a:p>
              <a:pPr algn="l"/>
              <a:r>
                <a:rPr lang="zh-CN" altLang="en-US" sz="2200" smtClean="0">
                  <a:solidFill>
                    <a:srgbClr val="0000FF"/>
                  </a:solidFill>
                  <a:latin typeface="楷体" pitchFamily="49" charset="-122"/>
                  <a:ea typeface="楷体" pitchFamily="49" charset="-122"/>
                </a:rPr>
                <a:t>本算法</a:t>
              </a:r>
              <a:endParaRPr lang="zh-CN" altLang="en-US" sz="2200">
                <a:solidFill>
                  <a:srgbClr val="0000FF"/>
                </a:solidFill>
                <a:latin typeface="楷体" pitchFamily="49" charset="-122"/>
                <a:ea typeface="楷体" pitchFamily="49" charset="-122"/>
              </a:endParaRPr>
            </a:p>
          </p:txBody>
        </p:sp>
      </p:grpSp>
      <p:pic>
        <p:nvPicPr>
          <p:cNvPr id="11" name="Picture 2"/>
          <p:cNvPicPr>
            <a:picLocks noChangeAspect="1" noChangeArrowheads="1"/>
          </p:cNvPicPr>
          <p:nvPr/>
        </p:nvPicPr>
        <p:blipFill>
          <a:blip r:embed="rId2" cstate="print"/>
          <a:srcRect/>
          <a:stretch>
            <a:fillRect/>
          </a:stretch>
        </p:blipFill>
        <p:spPr bwMode="auto">
          <a:xfrm>
            <a:off x="357158" y="1694071"/>
            <a:ext cx="785818" cy="1006759"/>
          </a:xfrm>
          <a:prstGeom prst="rect">
            <a:avLst/>
          </a:prstGeom>
          <a:ln>
            <a:noFill/>
          </a:ln>
          <a:effectLst>
            <a:softEdge rad="112500"/>
          </a:effectLst>
        </p:spPr>
      </p:pic>
      <p:sp>
        <p:nvSpPr>
          <p:cNvPr id="12" name="灯片编号占位符 11"/>
          <p:cNvSpPr>
            <a:spLocks noGrp="1"/>
          </p:cNvSpPr>
          <p:nvPr>
            <p:ph type="sldNum" sz="quarter" idx="12"/>
          </p:nvPr>
        </p:nvSpPr>
        <p:spPr/>
        <p:txBody>
          <a:bodyPr/>
          <a:lstStyle/>
          <a:p>
            <a:fld id="{36E68863-33C2-4D6D-B9FA-F4917E910219}" type="slidenum">
              <a:rPr lang="en-US" altLang="zh-CN" smtClean="0"/>
              <a:pPr/>
              <a:t>165</a:t>
            </a:fld>
            <a:endParaRPr lang="en-US" altLang="zh-CN" dirty="0"/>
          </a:p>
        </p:txBody>
      </p:sp>
    </p:spTree>
    <p:extLst>
      <p:ext uri="{BB962C8B-B14F-4D97-AF65-F5344CB8AC3E}">
        <p14:creationId xmlns:p14="http://schemas.microsoft.com/office/powerpoint/2010/main" val="83004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4" name="Rectangle 10"/>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6" name="Rectangle 12"/>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5" name="TextBox 4"/>
          <p:cNvSpPr txBox="1"/>
          <p:nvPr/>
        </p:nvSpPr>
        <p:spPr>
          <a:xfrm>
            <a:off x="428596" y="377967"/>
            <a:ext cx="8001056" cy="566309"/>
          </a:xfrm>
          <a:prstGeom prst="rect">
            <a:avLst/>
          </a:prstGeom>
          <a:noFill/>
        </p:spPr>
        <p:txBody>
          <a:bodyPr wrap="square" rtlCol="0">
            <a:spAutoFit/>
          </a:bodyPr>
          <a:lstStyle/>
          <a:p>
            <a:pPr algn="l">
              <a:spcBef>
                <a:spcPts val="0"/>
              </a:spcBef>
            </a:pPr>
            <a:r>
              <a:rPr lang="zh-CN" altLang="en-US" sz="2800" smtClean="0">
                <a:solidFill>
                  <a:srgbClr val="FF0000"/>
                </a:solidFill>
                <a:latin typeface="黑体" pitchFamily="49" charset="-122"/>
                <a:ea typeface="黑体" pitchFamily="49" charset="-122"/>
                <a:cs typeface="Times New Roman" pitchFamily="18" charset="0"/>
              </a:rPr>
              <a:t>解：</a:t>
            </a:r>
            <a:r>
              <a:rPr lang="zh-CN" altLang="en-US" sz="2200" smtClean="0">
                <a:solidFill>
                  <a:srgbClr val="0000FF"/>
                </a:solidFill>
                <a:latin typeface="楷体" pitchFamily="49" charset="-122"/>
                <a:ea typeface="楷体" pitchFamily="49" charset="-122"/>
                <a:cs typeface="Times New Roman" pitchFamily="18" charset="0"/>
              </a:rPr>
              <a:t>利用前面介绍过的删除所有值为</a:t>
            </a:r>
            <a:r>
              <a:rPr lang="en-US" altLang="zh-CN" sz="2200" i="1" smtClean="0">
                <a:solidFill>
                  <a:srgbClr val="0000FF"/>
                </a:solidFill>
                <a:ea typeface="楷体" pitchFamily="49" charset="-122"/>
                <a:cs typeface="Times New Roman" pitchFamily="18" charset="0"/>
              </a:rPr>
              <a:t>x</a:t>
            </a:r>
            <a:r>
              <a:rPr lang="zh-CN" altLang="en-US" sz="2200" smtClean="0">
                <a:solidFill>
                  <a:srgbClr val="0000FF"/>
                </a:solidFill>
                <a:latin typeface="楷体" pitchFamily="49" charset="-122"/>
                <a:ea typeface="楷体" pitchFamily="49" charset="-122"/>
                <a:cs typeface="Times New Roman" pitchFamily="18" charset="0"/>
              </a:rPr>
              <a:t>的元素的算法思路：</a:t>
            </a:r>
            <a:endParaRPr lang="zh-CN" altLang="en-US" sz="2200" smtClean="0">
              <a:ea typeface="楷体" pitchFamily="49" charset="-122"/>
              <a:cs typeface="Times New Roman" pitchFamily="18" charset="0"/>
            </a:endParaRPr>
          </a:p>
        </p:txBody>
      </p:sp>
      <p:grpSp>
        <p:nvGrpSpPr>
          <p:cNvPr id="11" name="组合 10"/>
          <p:cNvGrpSpPr/>
          <p:nvPr/>
        </p:nvGrpSpPr>
        <p:grpSpPr>
          <a:xfrm>
            <a:off x="642910" y="1148253"/>
            <a:ext cx="8143932" cy="3603652"/>
            <a:chOff x="642910" y="861189"/>
            <a:chExt cx="8143932" cy="2702739"/>
          </a:xfrm>
        </p:grpSpPr>
        <p:sp>
          <p:nvSpPr>
            <p:cNvPr id="8" name="TextBox 7"/>
            <p:cNvSpPr txBox="1"/>
            <p:nvPr/>
          </p:nvSpPr>
          <p:spPr>
            <a:xfrm>
              <a:off x="642910" y="861189"/>
              <a:ext cx="5786478" cy="270273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lIns="144000" tIns="108000" bIns="108000" rtlCol="0">
              <a:spAutoFit/>
            </a:bodyPr>
            <a:lstStyle/>
            <a:p>
              <a:pPr algn="l">
                <a:spcBef>
                  <a:spcPts val="0"/>
                </a:spcBef>
              </a:pPr>
              <a:r>
                <a:rPr lang="en-US" altLang="zh-CN" sz="2000" smtClean="0">
                  <a:solidFill>
                    <a:srgbClr val="FF00FF"/>
                  </a:solidFill>
                  <a:latin typeface="Times New Roman" pitchFamily="18" charset="0"/>
                  <a:ea typeface="楷体" pitchFamily="49" charset="-122"/>
                  <a:cs typeface="Times New Roman" pitchFamily="18" charset="0"/>
                </a:rPr>
                <a:t>void deldupnode1(SqList *&amp;L)</a:t>
              </a: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       int k=1,i;		</a:t>
              </a:r>
              <a:r>
                <a:rPr lang="en-US" altLang="zh-CN" sz="2000" smtClean="0">
                  <a:solidFill>
                    <a:srgbClr val="00B0F0"/>
                  </a:solidFill>
                  <a:latin typeface="Times New Roman" pitchFamily="18" charset="0"/>
                  <a:ea typeface="楷体" pitchFamily="49" charset="-122"/>
                  <a:cs typeface="Times New Roman" pitchFamily="18" charset="0"/>
                </a:rPr>
                <a:t>//k</a:t>
              </a:r>
              <a:r>
                <a:rPr lang="zh-CN" altLang="en-US" sz="2000" smtClean="0">
                  <a:solidFill>
                    <a:srgbClr val="00B0F0"/>
                  </a:solidFill>
                  <a:latin typeface="Times New Roman" pitchFamily="18" charset="0"/>
                  <a:ea typeface="楷体" pitchFamily="49" charset="-122"/>
                  <a:cs typeface="Times New Roman" pitchFamily="18" charset="0"/>
                </a:rPr>
                <a:t>记录保留的元素个数</a:t>
              </a:r>
            </a:p>
            <a:p>
              <a:pPr algn="l">
                <a:spcBef>
                  <a:spcPts val="0"/>
                </a:spcBef>
              </a:pPr>
              <a:r>
                <a:rPr lang="zh-CN" altLang="en-US" sz="2000" smtClean="0">
                  <a:solidFill>
                    <a:srgbClr val="0000FF"/>
                  </a:solidFill>
                  <a:latin typeface="Times New Roman" pitchFamily="18" charset="0"/>
                  <a:ea typeface="楷体" pitchFamily="49" charset="-122"/>
                  <a:cs typeface="Times New Roman" pitchFamily="18" charset="0"/>
                </a:rPr>
                <a:t>        </a:t>
              </a:r>
              <a:r>
                <a:rPr lang="en-US" altLang="zh-CN" sz="2000" smtClean="0">
                  <a:solidFill>
                    <a:srgbClr val="0000FF"/>
                  </a:solidFill>
                  <a:latin typeface="Times New Roman" pitchFamily="18" charset="0"/>
                  <a:ea typeface="楷体" pitchFamily="49" charset="-122"/>
                  <a:cs typeface="Times New Roman" pitchFamily="18" charset="0"/>
                </a:rPr>
                <a:t>for  (i=1;i&lt;L-&gt;length;i++) </a:t>
              </a: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	if (</a:t>
              </a:r>
              <a:r>
                <a:rPr lang="en-US" altLang="zh-CN" sz="2000" smtClean="0">
                  <a:solidFill>
                    <a:srgbClr val="C00000"/>
                  </a:solidFill>
                  <a:latin typeface="Times New Roman" pitchFamily="18" charset="0"/>
                  <a:ea typeface="楷体" pitchFamily="49" charset="-122"/>
                  <a:cs typeface="Times New Roman" pitchFamily="18" charset="0"/>
                </a:rPr>
                <a:t>L-&gt;data[i]!=L-&gt;data[i-1]</a:t>
              </a:r>
              <a:r>
                <a:rPr lang="en-US" altLang="zh-CN" sz="2000" smtClean="0">
                  <a:solidFill>
                    <a:srgbClr val="0000FF"/>
                  </a:solidFill>
                  <a:latin typeface="Times New Roman" pitchFamily="18" charset="0"/>
                  <a:ea typeface="楷体" pitchFamily="49" charset="-122"/>
                  <a:cs typeface="Times New Roman" pitchFamily="18" charset="0"/>
                </a:rPr>
                <a:t>)</a:t>
              </a: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	{</a:t>
              </a: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  	         L-&gt;data[k]=L-&gt;data[i];</a:t>
              </a: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	         k++;    	</a:t>
              </a:r>
              <a:r>
                <a:rPr lang="en-US" altLang="zh-CN" sz="2000" smtClean="0">
                  <a:solidFill>
                    <a:srgbClr val="00B0F0"/>
                  </a:solidFill>
                  <a:latin typeface="Times New Roman" pitchFamily="18" charset="0"/>
                  <a:ea typeface="楷体" pitchFamily="49" charset="-122"/>
                  <a:cs typeface="Times New Roman" pitchFamily="18" charset="0"/>
                </a:rPr>
                <a:t>//</a:t>
              </a:r>
              <a:r>
                <a:rPr lang="zh-CN" altLang="en-US" sz="2000" smtClean="0">
                  <a:solidFill>
                    <a:srgbClr val="00B0F0"/>
                  </a:solidFill>
                  <a:latin typeface="Times New Roman" pitchFamily="18" charset="0"/>
                  <a:ea typeface="楷体" pitchFamily="49" charset="-122"/>
                  <a:cs typeface="Times New Roman" pitchFamily="18" charset="0"/>
                </a:rPr>
                <a:t>保留的元素增</a:t>
              </a:r>
              <a:r>
                <a:rPr lang="en-US" altLang="zh-CN" sz="2000" smtClean="0">
                  <a:solidFill>
                    <a:srgbClr val="00B0F0"/>
                  </a:solidFill>
                  <a:latin typeface="Times New Roman" pitchFamily="18" charset="0"/>
                  <a:ea typeface="楷体" pitchFamily="49" charset="-122"/>
                  <a:cs typeface="Times New Roman" pitchFamily="18" charset="0"/>
                </a:rPr>
                <a:t>1</a:t>
              </a: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	}</a:t>
              </a: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         L-&gt;length=k;	</a:t>
              </a:r>
              <a:r>
                <a:rPr lang="en-US" altLang="zh-CN" sz="2000" smtClean="0">
                  <a:solidFill>
                    <a:srgbClr val="00B0F0"/>
                  </a:solidFill>
                  <a:latin typeface="Times New Roman" pitchFamily="18" charset="0"/>
                  <a:ea typeface="楷体" pitchFamily="49" charset="-122"/>
                  <a:cs typeface="Times New Roman" pitchFamily="18" charset="0"/>
                </a:rPr>
                <a:t>//</a:t>
              </a:r>
              <a:r>
                <a:rPr lang="zh-CN" altLang="en-US" sz="2000" smtClean="0">
                  <a:solidFill>
                    <a:srgbClr val="00B0F0"/>
                  </a:solidFill>
                  <a:latin typeface="Times New Roman" pitchFamily="18" charset="0"/>
                  <a:ea typeface="楷体" pitchFamily="49" charset="-122"/>
                  <a:cs typeface="Times New Roman" pitchFamily="18" charset="0"/>
                </a:rPr>
                <a:t>顺序表</a:t>
              </a:r>
              <a:r>
                <a:rPr lang="en-US" altLang="zh-CN" sz="2000" smtClean="0">
                  <a:solidFill>
                    <a:srgbClr val="00B0F0"/>
                  </a:solidFill>
                  <a:latin typeface="Times New Roman" pitchFamily="18" charset="0"/>
                  <a:ea typeface="楷体" pitchFamily="49" charset="-122"/>
                  <a:cs typeface="Times New Roman" pitchFamily="18" charset="0"/>
                </a:rPr>
                <a:t>L</a:t>
              </a:r>
              <a:r>
                <a:rPr lang="zh-CN" altLang="en-US" sz="2000" smtClean="0">
                  <a:solidFill>
                    <a:srgbClr val="00B0F0"/>
                  </a:solidFill>
                  <a:latin typeface="Times New Roman" pitchFamily="18" charset="0"/>
                  <a:ea typeface="楷体" pitchFamily="49" charset="-122"/>
                  <a:cs typeface="Times New Roman" pitchFamily="18" charset="0"/>
                </a:rPr>
                <a:t>的长度等于</a:t>
              </a:r>
              <a:r>
                <a:rPr lang="en-US" altLang="zh-CN" sz="2000" smtClean="0">
                  <a:solidFill>
                    <a:srgbClr val="00B0F0"/>
                  </a:solidFill>
                  <a:latin typeface="Times New Roman" pitchFamily="18" charset="0"/>
                  <a:ea typeface="楷体" pitchFamily="49" charset="-122"/>
                  <a:cs typeface="Times New Roman" pitchFamily="18" charset="0"/>
                </a:rPr>
                <a:t>k</a:t>
              </a: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a:t>
              </a:r>
            </a:p>
          </p:txBody>
        </p:sp>
        <p:sp>
          <p:nvSpPr>
            <p:cNvPr id="9" name="右大括号 8"/>
            <p:cNvSpPr/>
            <p:nvPr/>
          </p:nvSpPr>
          <p:spPr>
            <a:xfrm>
              <a:off x="6643702" y="964394"/>
              <a:ext cx="214314" cy="2571768"/>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10" name="TextBox 9"/>
            <p:cNvSpPr txBox="1"/>
            <p:nvPr/>
          </p:nvSpPr>
          <p:spPr>
            <a:xfrm>
              <a:off x="6929454" y="2035964"/>
              <a:ext cx="1857388" cy="323165"/>
            </a:xfrm>
            <a:prstGeom prst="rect">
              <a:avLst/>
            </a:prstGeom>
            <a:noFill/>
          </p:spPr>
          <p:txBody>
            <a:bodyPr wrap="square" rtlCol="0">
              <a:spAutoFit/>
            </a:bodyPr>
            <a:lstStyle/>
            <a:p>
              <a:r>
                <a:rPr lang="zh-CN" altLang="en-US" sz="2000" smtClean="0">
                  <a:solidFill>
                    <a:srgbClr val="0000FF"/>
                  </a:solidFill>
                  <a:ea typeface="微软雅黑" pitchFamily="34" charset="-122"/>
                  <a:cs typeface="Times New Roman" pitchFamily="18" charset="0"/>
                </a:rPr>
                <a:t>重建顺序表</a:t>
              </a:r>
              <a:r>
                <a:rPr lang="en-US" altLang="zh-CN" sz="2000" smtClean="0">
                  <a:solidFill>
                    <a:srgbClr val="0000FF"/>
                  </a:solidFill>
                  <a:ea typeface="微软雅黑" pitchFamily="34" charset="-122"/>
                  <a:cs typeface="Times New Roman" pitchFamily="18" charset="0"/>
                </a:rPr>
                <a:t>L</a:t>
              </a:r>
              <a:endParaRPr lang="zh-CN" altLang="en-US" sz="2000">
                <a:solidFill>
                  <a:srgbClr val="0000FF"/>
                </a:solidFill>
                <a:ea typeface="微软雅黑" pitchFamily="34" charset="-122"/>
                <a:cs typeface="Times New Roman" pitchFamily="18" charset="0"/>
              </a:endParaRPr>
            </a:p>
          </p:txBody>
        </p:sp>
      </p:grpSp>
      <p:sp>
        <p:nvSpPr>
          <p:cNvPr id="12" name="灯片编号占位符 11"/>
          <p:cNvSpPr>
            <a:spLocks noGrp="1"/>
          </p:cNvSpPr>
          <p:nvPr>
            <p:ph type="sldNum" sz="quarter" idx="12"/>
          </p:nvPr>
        </p:nvSpPr>
        <p:spPr/>
        <p:txBody>
          <a:bodyPr/>
          <a:lstStyle/>
          <a:p>
            <a:fld id="{36E68863-33C2-4D6D-B9FA-F4917E910219}" type="slidenum">
              <a:rPr lang="en-US" altLang="zh-CN" smtClean="0"/>
              <a:pPr/>
              <a:t>166</a:t>
            </a:fld>
            <a:endParaRPr lang="en-US" altLang="zh-CN" dirty="0"/>
          </a:p>
        </p:txBody>
      </p:sp>
    </p:spTree>
    <p:extLst>
      <p:ext uri="{BB962C8B-B14F-4D97-AF65-F5344CB8AC3E}">
        <p14:creationId xmlns:p14="http://schemas.microsoft.com/office/powerpoint/2010/main" val="422746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76230"/>
            <a:ext cx="6000792" cy="491270"/>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smtClean="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sym typeface="Wingdings"/>
              </a:rPr>
              <a:t> </a:t>
            </a:r>
            <a:r>
              <a:rPr lang="zh-CN" altLang="en-US" sz="2200" spc="50" smtClean="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rPr>
              <a:t>利用二路归并思路可以提高相关算法的效率</a:t>
            </a:r>
            <a:endParaRPr lang="zh-CN" altLang="en-US" sz="2200" spc="5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4" name="TextBox 3"/>
          <p:cNvSpPr txBox="1"/>
          <p:nvPr/>
        </p:nvSpPr>
        <p:spPr>
          <a:xfrm>
            <a:off x="1285852" y="1333486"/>
            <a:ext cx="7572428" cy="1323439"/>
          </a:xfrm>
          <a:prstGeom prst="rect">
            <a:avLst/>
          </a:prstGeom>
          <a:noFill/>
        </p:spPr>
        <p:txBody>
          <a:bodyPr wrap="square" rtlCol="0">
            <a:spAutoFit/>
          </a:bodyPr>
          <a:lstStyle/>
          <a:p>
            <a:pPr algn="l">
              <a:lnSpc>
                <a:spcPts val="3200"/>
              </a:lnSpc>
              <a:spcBef>
                <a:spcPts val="0"/>
              </a:spcBef>
            </a:pPr>
            <a:r>
              <a:rPr lang="zh-CN" altLang="en-US" sz="2200" smtClean="0">
                <a:solidFill>
                  <a:srgbClr val="0000FF"/>
                </a:solidFill>
                <a:ea typeface="楷体" pitchFamily="49" charset="-122"/>
                <a:cs typeface="Times New Roman" pitchFamily="18" charset="0"/>
              </a:rPr>
              <a:t>假设两个递增</a:t>
            </a:r>
            <a:r>
              <a:rPr lang="zh-CN" altLang="en-US" sz="2200" smtClean="0">
                <a:solidFill>
                  <a:srgbClr val="FF00FF"/>
                </a:solidFill>
                <a:ea typeface="楷体" pitchFamily="49" charset="-122"/>
                <a:cs typeface="Times New Roman" pitchFamily="18" charset="0"/>
              </a:rPr>
              <a:t>有序表</a:t>
            </a:r>
            <a:r>
              <a:rPr lang="zh-CN" altLang="en-US" sz="2200" smtClean="0">
                <a:solidFill>
                  <a:srgbClr val="0000FF"/>
                </a:solidFill>
                <a:ea typeface="楷体" pitchFamily="49" charset="-122"/>
                <a:cs typeface="Times New Roman" pitchFamily="18" charset="0"/>
              </a:rPr>
              <a:t>采用</a:t>
            </a:r>
            <a:r>
              <a:rPr lang="zh-CN" altLang="en-US" sz="2200" smtClean="0">
                <a:solidFill>
                  <a:srgbClr val="FF00FF"/>
                </a:solidFill>
                <a:ea typeface="楷体" pitchFamily="49" charset="-122"/>
                <a:cs typeface="Times New Roman" pitchFamily="18" charset="0"/>
              </a:rPr>
              <a:t>单链表</a:t>
            </a:r>
            <a:r>
              <a:rPr lang="en-US" altLang="zh-CN" sz="2200" smtClean="0">
                <a:solidFill>
                  <a:srgbClr val="FF00FF"/>
                </a:solidFill>
                <a:ea typeface="楷体" pitchFamily="49" charset="-122"/>
                <a:cs typeface="Times New Roman" pitchFamily="18" charset="0"/>
              </a:rPr>
              <a:t>ha</a:t>
            </a:r>
            <a:r>
              <a:rPr lang="zh-CN" altLang="en-US" sz="2200" smtClean="0">
                <a:solidFill>
                  <a:srgbClr val="FF00FF"/>
                </a:solidFill>
                <a:ea typeface="楷体" pitchFamily="49" charset="-122"/>
                <a:cs typeface="Times New Roman" pitchFamily="18" charset="0"/>
              </a:rPr>
              <a:t>和</a:t>
            </a:r>
            <a:r>
              <a:rPr lang="en-US" altLang="zh-CN" sz="2200" smtClean="0">
                <a:solidFill>
                  <a:srgbClr val="FF00FF"/>
                </a:solidFill>
                <a:ea typeface="楷体" pitchFamily="49" charset="-122"/>
                <a:cs typeface="Times New Roman" pitchFamily="18" charset="0"/>
              </a:rPr>
              <a:t>hc</a:t>
            </a:r>
            <a:r>
              <a:rPr lang="zh-CN" altLang="en-US" sz="2200" smtClean="0">
                <a:solidFill>
                  <a:srgbClr val="0000FF"/>
                </a:solidFill>
                <a:ea typeface="楷体" pitchFamily="49" charset="-122"/>
                <a:cs typeface="Times New Roman" pitchFamily="18" charset="0"/>
              </a:rPr>
              <a:t>存储</a:t>
            </a:r>
            <a:r>
              <a:rPr lang="zh-CN" altLang="en-US" sz="2200" smtClean="0">
                <a:solidFill>
                  <a:srgbClr val="0000FF"/>
                </a:solidFill>
                <a:latin typeface="楷体" pitchFamily="49" charset="-122"/>
                <a:ea typeface="楷体" pitchFamily="49" charset="-122"/>
              </a:rPr>
              <a:t>（假设同一个单链表中不存在重复的元素）</a:t>
            </a:r>
            <a:r>
              <a:rPr lang="zh-CN" altLang="en-US" sz="2200" smtClean="0">
                <a:solidFill>
                  <a:srgbClr val="0000FF"/>
                </a:solidFill>
                <a:ea typeface="楷体" pitchFamily="49" charset="-122"/>
                <a:cs typeface="Times New Roman" pitchFamily="18" charset="0"/>
              </a:rPr>
              <a:t>。设计一个高效算法求它们的公共元素，将结果存放在单链表</a:t>
            </a:r>
            <a:r>
              <a:rPr lang="en-US" altLang="zh-CN" sz="2200" smtClean="0">
                <a:solidFill>
                  <a:srgbClr val="0000FF"/>
                </a:solidFill>
                <a:ea typeface="楷体" pitchFamily="49" charset="-122"/>
                <a:cs typeface="Times New Roman" pitchFamily="18" charset="0"/>
              </a:rPr>
              <a:t>hc</a:t>
            </a:r>
            <a:r>
              <a:rPr lang="zh-CN" altLang="en-US" sz="2200" smtClean="0">
                <a:solidFill>
                  <a:srgbClr val="0000FF"/>
                </a:solidFill>
                <a:ea typeface="楷体" pitchFamily="49" charset="-122"/>
                <a:cs typeface="Times New Roman" pitchFamily="18" charset="0"/>
              </a:rPr>
              <a:t>中。</a:t>
            </a:r>
            <a:endParaRPr lang="en-US" altLang="zh-CN" sz="2200" smtClean="0">
              <a:solidFill>
                <a:srgbClr val="0000FF"/>
              </a:solidFill>
              <a:ea typeface="楷体" pitchFamily="49" charset="-122"/>
              <a:cs typeface="Times New Roman" pitchFamily="18" charset="0"/>
            </a:endParaRPr>
          </a:p>
        </p:txBody>
      </p:sp>
      <p:grpSp>
        <p:nvGrpSpPr>
          <p:cNvPr id="12" name="组合 11"/>
          <p:cNvGrpSpPr/>
          <p:nvPr/>
        </p:nvGrpSpPr>
        <p:grpSpPr>
          <a:xfrm>
            <a:off x="2000232" y="3524250"/>
            <a:ext cx="4929222" cy="1764396"/>
            <a:chOff x="2000232" y="2783805"/>
            <a:chExt cx="4929222" cy="1323297"/>
          </a:xfrm>
        </p:grpSpPr>
        <p:sp>
          <p:nvSpPr>
            <p:cNvPr id="6" name="TextBox 5"/>
            <p:cNvSpPr txBox="1"/>
            <p:nvPr/>
          </p:nvSpPr>
          <p:spPr>
            <a:xfrm>
              <a:off x="2000232" y="2783805"/>
              <a:ext cx="4929222" cy="323165"/>
            </a:xfrm>
            <a:prstGeom prst="rect">
              <a:avLst/>
            </a:prstGeom>
            <a:noFill/>
          </p:spPr>
          <p:txBody>
            <a:bodyPr wrap="square" rtlCol="0">
              <a:spAutoFit/>
            </a:bodyPr>
            <a:lstStyle/>
            <a:p>
              <a:pPr algn="l"/>
              <a:r>
                <a:rPr lang="zh-CN" altLang="en-US" sz="2200" smtClean="0">
                  <a:solidFill>
                    <a:srgbClr val="0000FF"/>
                  </a:solidFill>
                  <a:ea typeface="楷体" pitchFamily="49" charset="-122"/>
                  <a:cs typeface="Times New Roman" pitchFamily="18" charset="0"/>
                </a:rPr>
                <a:t>例如：</a:t>
              </a:r>
              <a:r>
                <a:rPr lang="en-US" altLang="zh-CN" sz="2200" smtClean="0">
                  <a:solidFill>
                    <a:srgbClr val="0000FF"/>
                  </a:solidFill>
                  <a:ea typeface="楷体" pitchFamily="49" charset="-122"/>
                  <a:cs typeface="Times New Roman" pitchFamily="18" charset="0"/>
                </a:rPr>
                <a:t>ha=(1</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3)</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hb=(2</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3</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4) </a:t>
              </a:r>
              <a:endParaRPr lang="zh-CN" altLang="en-US" sz="2200">
                <a:solidFill>
                  <a:srgbClr val="0000FF"/>
                </a:solidFill>
                <a:ea typeface="楷体" pitchFamily="49" charset="-122"/>
                <a:cs typeface="Times New Roman" pitchFamily="18" charset="0"/>
              </a:endParaRPr>
            </a:p>
          </p:txBody>
        </p:sp>
        <p:sp>
          <p:nvSpPr>
            <p:cNvPr id="7" name="TextBox 6"/>
            <p:cNvSpPr txBox="1"/>
            <p:nvPr/>
          </p:nvSpPr>
          <p:spPr>
            <a:xfrm>
              <a:off x="3500430" y="3783937"/>
              <a:ext cx="1357322" cy="323165"/>
            </a:xfrm>
            <a:prstGeom prst="rect">
              <a:avLst/>
            </a:prstGeom>
            <a:noFill/>
          </p:spPr>
          <p:txBody>
            <a:bodyPr wrap="square" rtlCol="0">
              <a:spAutoFit/>
            </a:bodyPr>
            <a:lstStyle/>
            <a:p>
              <a:pPr algn="l"/>
              <a:r>
                <a:rPr lang="en-US" altLang="zh-CN" sz="2200" smtClean="0">
                  <a:solidFill>
                    <a:srgbClr val="0000FF"/>
                  </a:solidFill>
                </a:rPr>
                <a:t>hc=(2</a:t>
              </a:r>
              <a:r>
                <a:rPr lang="zh-CN" altLang="en-US" sz="2200" smtClean="0">
                  <a:solidFill>
                    <a:srgbClr val="0000FF"/>
                  </a:solidFill>
                </a:rPr>
                <a:t>，</a:t>
              </a:r>
              <a:r>
                <a:rPr lang="en-US" altLang="zh-CN" sz="2200" smtClean="0">
                  <a:solidFill>
                    <a:srgbClr val="0000FF"/>
                  </a:solidFill>
                </a:rPr>
                <a:t>3)</a:t>
              </a:r>
              <a:endParaRPr lang="zh-CN" altLang="en-US" sz="2200">
                <a:solidFill>
                  <a:srgbClr val="0000FF"/>
                </a:solidFill>
              </a:endParaRPr>
            </a:p>
          </p:txBody>
        </p:sp>
        <p:sp>
          <p:nvSpPr>
            <p:cNvPr id="8" name="下箭头 7"/>
            <p:cNvSpPr/>
            <p:nvPr/>
          </p:nvSpPr>
          <p:spPr>
            <a:xfrm>
              <a:off x="4071934" y="3286130"/>
              <a:ext cx="142876" cy="357190"/>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9" name="TextBox 8"/>
            <p:cNvSpPr txBox="1"/>
            <p:nvPr/>
          </p:nvSpPr>
          <p:spPr>
            <a:xfrm>
              <a:off x="4214810" y="3283872"/>
              <a:ext cx="1214446" cy="314462"/>
            </a:xfrm>
            <a:prstGeom prst="rect">
              <a:avLst/>
            </a:prstGeom>
            <a:noFill/>
          </p:spPr>
          <p:txBody>
            <a:bodyPr wrap="square" rtlCol="0">
              <a:spAutoFit/>
            </a:bodyPr>
            <a:lstStyle/>
            <a:p>
              <a:pPr algn="l"/>
              <a:r>
                <a:rPr lang="zh-CN" altLang="en-US" sz="2200" smtClean="0">
                  <a:solidFill>
                    <a:srgbClr val="0000FF"/>
                  </a:solidFill>
                  <a:latin typeface="楷体" pitchFamily="49" charset="-122"/>
                  <a:ea typeface="楷体" pitchFamily="49" charset="-122"/>
                </a:rPr>
                <a:t>本算法</a:t>
              </a:r>
              <a:endParaRPr lang="zh-CN" altLang="en-US" sz="2200">
                <a:solidFill>
                  <a:srgbClr val="0000FF"/>
                </a:solidFill>
                <a:latin typeface="楷体" pitchFamily="49" charset="-122"/>
                <a:ea typeface="楷体" pitchFamily="49" charset="-122"/>
              </a:endParaRPr>
            </a:p>
          </p:txBody>
        </p:sp>
      </p:grpSp>
      <p:pic>
        <p:nvPicPr>
          <p:cNvPr id="11" name="Picture 2"/>
          <p:cNvPicPr>
            <a:picLocks noChangeAspect="1" noChangeArrowheads="1"/>
          </p:cNvPicPr>
          <p:nvPr/>
        </p:nvPicPr>
        <p:blipFill>
          <a:blip r:embed="rId2" cstate="print"/>
          <a:srcRect/>
          <a:stretch>
            <a:fillRect/>
          </a:stretch>
        </p:blipFill>
        <p:spPr bwMode="auto">
          <a:xfrm>
            <a:off x="500034" y="1564986"/>
            <a:ext cx="785818" cy="1006759"/>
          </a:xfrm>
          <a:prstGeom prst="rect">
            <a:avLst/>
          </a:prstGeom>
          <a:ln>
            <a:noFill/>
          </a:ln>
          <a:effectLst>
            <a:softEdge rad="112500"/>
          </a:effectLst>
        </p:spPr>
      </p:pic>
      <p:sp>
        <p:nvSpPr>
          <p:cNvPr id="13" name="灯片编号占位符 12"/>
          <p:cNvSpPr>
            <a:spLocks noGrp="1"/>
          </p:cNvSpPr>
          <p:nvPr>
            <p:ph type="sldNum" sz="quarter" idx="12"/>
          </p:nvPr>
        </p:nvSpPr>
        <p:spPr/>
        <p:txBody>
          <a:bodyPr/>
          <a:lstStyle/>
          <a:p>
            <a:fld id="{36E68863-33C2-4D6D-B9FA-F4917E910219}" type="slidenum">
              <a:rPr lang="en-US" altLang="zh-CN" smtClean="0"/>
              <a:pPr/>
              <a:t>167</a:t>
            </a:fld>
            <a:endParaRPr lang="en-US" altLang="zh-CN" dirty="0"/>
          </a:p>
        </p:txBody>
      </p:sp>
    </p:spTree>
    <p:extLst>
      <p:ext uri="{BB962C8B-B14F-4D97-AF65-F5344CB8AC3E}">
        <p14:creationId xmlns:p14="http://schemas.microsoft.com/office/powerpoint/2010/main" val="103980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4" y="635605"/>
            <a:ext cx="7429552" cy="576055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lnSpc>
                <a:spcPts val="2600"/>
              </a:lnSpc>
              <a:spcBef>
                <a:spcPts val="0"/>
              </a:spcBef>
            </a:pPr>
            <a:r>
              <a:rPr lang="en-US" sz="2000" smtClean="0">
                <a:solidFill>
                  <a:srgbClr val="FF00FF"/>
                </a:solidFill>
                <a:latin typeface="Times New Roman" pitchFamily="18" charset="0"/>
                <a:ea typeface="楷体" pitchFamily="49" charset="-122"/>
                <a:cs typeface="Times New Roman" pitchFamily="18" charset="0"/>
              </a:rPr>
              <a:t>void InterSect(LinkList *ha</a:t>
            </a:r>
            <a:r>
              <a:rPr lang="zh-CN" altLang="en-US" sz="2000" smtClean="0">
                <a:solidFill>
                  <a:srgbClr val="FF00FF"/>
                </a:solidFill>
                <a:latin typeface="Times New Roman" pitchFamily="18" charset="0"/>
                <a:ea typeface="楷体" pitchFamily="49" charset="-122"/>
                <a:cs typeface="Times New Roman" pitchFamily="18" charset="0"/>
              </a:rPr>
              <a:t>，</a:t>
            </a:r>
            <a:r>
              <a:rPr lang="en-US" sz="2000" smtClean="0">
                <a:solidFill>
                  <a:srgbClr val="FF00FF"/>
                </a:solidFill>
                <a:latin typeface="Times New Roman" pitchFamily="18" charset="0"/>
                <a:ea typeface="楷体" pitchFamily="49" charset="-122"/>
                <a:cs typeface="Times New Roman" pitchFamily="18" charset="0"/>
              </a:rPr>
              <a:t>LinkList *hb</a:t>
            </a:r>
            <a:r>
              <a:rPr lang="zh-CN" altLang="en-US" sz="2000" smtClean="0">
                <a:solidFill>
                  <a:srgbClr val="FF00FF"/>
                </a:solidFill>
                <a:latin typeface="Times New Roman" pitchFamily="18" charset="0"/>
                <a:ea typeface="楷体" pitchFamily="49" charset="-122"/>
                <a:cs typeface="Times New Roman" pitchFamily="18" charset="0"/>
              </a:rPr>
              <a:t>，</a:t>
            </a:r>
            <a:r>
              <a:rPr lang="en-US" sz="2000" smtClean="0">
                <a:solidFill>
                  <a:srgbClr val="FF00FF"/>
                </a:solidFill>
                <a:latin typeface="Times New Roman" pitchFamily="18" charset="0"/>
                <a:ea typeface="楷体" pitchFamily="49" charset="-122"/>
                <a:cs typeface="Times New Roman" pitchFamily="18" charset="0"/>
              </a:rPr>
              <a:t>LinkList *&amp;hc)</a:t>
            </a:r>
          </a:p>
          <a:p>
            <a:pPr algn="l">
              <a:lnSpc>
                <a:spcPts val="2600"/>
              </a:lnSpc>
              <a:spcBef>
                <a:spcPts val="0"/>
              </a:spcBef>
            </a:pPr>
            <a:r>
              <a:rPr lang="en-US" sz="2000" smtClean="0">
                <a:solidFill>
                  <a:srgbClr val="0000FF"/>
                </a:solidFill>
                <a:latin typeface="Times New Roman" pitchFamily="18" charset="0"/>
                <a:ea typeface="楷体" pitchFamily="49" charset="-122"/>
                <a:cs typeface="Times New Roman" pitchFamily="18" charset="0"/>
              </a:rPr>
              <a:t>{     LinkList *pa=ha-&gt;next</a:t>
            </a:r>
            <a:r>
              <a:rPr lang="zh-CN" altLang="en-US" sz="2000" smtClean="0">
                <a:solidFill>
                  <a:srgbClr val="0000FF"/>
                </a:solidFill>
                <a:latin typeface="Times New Roman" pitchFamily="18" charset="0"/>
                <a:ea typeface="楷体" pitchFamily="49" charset="-122"/>
                <a:cs typeface="Times New Roman" pitchFamily="18" charset="0"/>
              </a:rPr>
              <a:t>，</a:t>
            </a:r>
            <a:r>
              <a:rPr lang="en-US" sz="2000" smtClean="0">
                <a:solidFill>
                  <a:srgbClr val="0000FF"/>
                </a:solidFill>
                <a:latin typeface="Times New Roman" pitchFamily="18" charset="0"/>
                <a:ea typeface="楷体" pitchFamily="49" charset="-122"/>
                <a:cs typeface="Times New Roman" pitchFamily="18" charset="0"/>
              </a:rPr>
              <a:t>*pb=hb-&gt;next</a:t>
            </a:r>
            <a:r>
              <a:rPr lang="zh-CN" altLang="en-US" sz="2000" smtClean="0">
                <a:solidFill>
                  <a:srgbClr val="0000FF"/>
                </a:solidFill>
                <a:latin typeface="Times New Roman" pitchFamily="18" charset="0"/>
                <a:ea typeface="楷体" pitchFamily="49" charset="-122"/>
                <a:cs typeface="Times New Roman" pitchFamily="18" charset="0"/>
              </a:rPr>
              <a:t>，</a:t>
            </a:r>
            <a:r>
              <a:rPr lang="en-US" sz="2000" smtClean="0">
                <a:solidFill>
                  <a:srgbClr val="0000FF"/>
                </a:solidFill>
                <a:latin typeface="Times New Roman" pitchFamily="18" charset="0"/>
                <a:ea typeface="楷体" pitchFamily="49" charset="-122"/>
                <a:cs typeface="Times New Roman" pitchFamily="18" charset="0"/>
              </a:rPr>
              <a:t>*s</a:t>
            </a:r>
            <a:r>
              <a:rPr lang="zh-CN" altLang="en-US" sz="2000" smtClean="0">
                <a:solidFill>
                  <a:srgbClr val="0000FF"/>
                </a:solidFill>
                <a:latin typeface="Times New Roman" pitchFamily="18" charset="0"/>
                <a:ea typeface="楷体" pitchFamily="49" charset="-122"/>
                <a:cs typeface="Times New Roman" pitchFamily="18" charset="0"/>
              </a:rPr>
              <a:t>，</a:t>
            </a:r>
            <a:r>
              <a:rPr lang="en-US" sz="2000" smtClean="0">
                <a:solidFill>
                  <a:srgbClr val="0000FF"/>
                </a:solidFill>
                <a:latin typeface="Times New Roman" pitchFamily="18" charset="0"/>
                <a:ea typeface="楷体" pitchFamily="49" charset="-122"/>
                <a:cs typeface="Times New Roman" pitchFamily="18" charset="0"/>
              </a:rPr>
              <a:t>*r;</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600"/>
              </a:lnSpc>
              <a:spcBef>
                <a:spcPts val="0"/>
              </a:spcBef>
            </a:pPr>
            <a:r>
              <a:rPr lang="en-US" sz="2000" smtClean="0">
                <a:solidFill>
                  <a:srgbClr val="0000FF"/>
                </a:solidFill>
                <a:latin typeface="Times New Roman" pitchFamily="18" charset="0"/>
                <a:ea typeface="楷体" pitchFamily="49" charset="-122"/>
                <a:cs typeface="Times New Roman" pitchFamily="18" charset="0"/>
              </a:rPr>
              <a:t>      hc=(LinkNode *)malloc(sizeof(LinkNode));</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600"/>
              </a:lnSpc>
              <a:spcBef>
                <a:spcPts val="0"/>
              </a:spcBef>
            </a:pPr>
            <a:r>
              <a:rPr lang="en-US" sz="2000" smtClean="0">
                <a:solidFill>
                  <a:srgbClr val="0000FF"/>
                </a:solidFill>
                <a:latin typeface="Times New Roman" pitchFamily="18" charset="0"/>
                <a:ea typeface="楷体" pitchFamily="49" charset="-122"/>
                <a:cs typeface="Times New Roman" pitchFamily="18" charset="0"/>
              </a:rPr>
              <a:t>      r=hc;				 </a:t>
            </a:r>
            <a:r>
              <a:rPr lang="en-US" sz="2000" smtClean="0">
                <a:solidFill>
                  <a:srgbClr val="0070C0"/>
                </a:solidFill>
                <a:latin typeface="Times New Roman" pitchFamily="18" charset="0"/>
                <a:ea typeface="楷体" pitchFamily="49" charset="-122"/>
                <a:cs typeface="Times New Roman" pitchFamily="18" charset="0"/>
              </a:rPr>
              <a:t>//</a:t>
            </a:r>
            <a:r>
              <a:rPr lang="en-US" altLang="zh-CN" sz="2000" smtClean="0">
                <a:solidFill>
                  <a:srgbClr val="0070C0"/>
                </a:solidFill>
                <a:latin typeface="Times New Roman" pitchFamily="18" charset="0"/>
                <a:ea typeface="楷体" pitchFamily="49" charset="-122"/>
                <a:cs typeface="Times New Roman" pitchFamily="18" charset="0"/>
              </a:rPr>
              <a:t>r</a:t>
            </a:r>
            <a:r>
              <a:rPr lang="zh-CN" altLang="en-US" sz="2000" smtClean="0">
                <a:solidFill>
                  <a:srgbClr val="0070C0"/>
                </a:solidFill>
                <a:latin typeface="Times New Roman" pitchFamily="18" charset="0"/>
                <a:ea typeface="楷体" pitchFamily="49" charset="-122"/>
                <a:cs typeface="Times New Roman" pitchFamily="18" charset="0"/>
              </a:rPr>
              <a:t>指向尾结点</a:t>
            </a:r>
          </a:p>
          <a:p>
            <a:pPr algn="l">
              <a:lnSpc>
                <a:spcPts val="2600"/>
              </a:lnSpc>
              <a:spcBef>
                <a:spcPts val="0"/>
              </a:spcBef>
            </a:pPr>
            <a:r>
              <a:rPr lang="en-US" sz="2000" smtClean="0">
                <a:solidFill>
                  <a:srgbClr val="0000FF"/>
                </a:solidFill>
                <a:latin typeface="Times New Roman" pitchFamily="18" charset="0"/>
                <a:ea typeface="楷体" pitchFamily="49" charset="-122"/>
                <a:cs typeface="Times New Roman" pitchFamily="18" charset="0"/>
              </a:rPr>
              <a:t>      while (pa!=NULL &amp;&amp; pb!=NULL)</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600"/>
              </a:lnSpc>
              <a:spcBef>
                <a:spcPts val="0"/>
              </a:spcBef>
            </a:pPr>
            <a:r>
              <a:rPr lang="en-US" sz="2000" smtClean="0">
                <a:solidFill>
                  <a:srgbClr val="0000FF"/>
                </a:solidFill>
                <a:latin typeface="Times New Roman" pitchFamily="18" charset="0"/>
                <a:ea typeface="楷体" pitchFamily="49" charset="-122"/>
                <a:cs typeface="Times New Roman" pitchFamily="18" charset="0"/>
              </a:rPr>
              <a:t>      {</a:t>
            </a:r>
          </a:p>
          <a:p>
            <a:pPr algn="l">
              <a:lnSpc>
                <a:spcPts val="2600"/>
              </a:lnSpc>
              <a:spcBef>
                <a:spcPts val="0"/>
              </a:spcBef>
            </a:pPr>
            <a:r>
              <a:rPr lang="en-US" sz="2000" smtClean="0">
                <a:solidFill>
                  <a:srgbClr val="0000FF"/>
                </a:solidFill>
                <a:latin typeface="Times New Roman" pitchFamily="18" charset="0"/>
                <a:ea typeface="楷体" pitchFamily="49" charset="-122"/>
                <a:cs typeface="Times New Roman" pitchFamily="18" charset="0"/>
              </a:rPr>
              <a:t>            if (pa-&gt;data&lt;pb-&gt;data) pa=pa-&gt;next;</a:t>
            </a:r>
          </a:p>
          <a:p>
            <a:pPr algn="l">
              <a:lnSpc>
                <a:spcPts val="26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if (pa-&gt;data&gt;pb-&gt;data) pb=pb-&gt;next;</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600"/>
              </a:lnSpc>
              <a:spcBef>
                <a:spcPts val="0"/>
              </a:spcBef>
            </a:pPr>
            <a:r>
              <a:rPr lang="en-US" sz="2000" smtClean="0">
                <a:solidFill>
                  <a:srgbClr val="0000FF"/>
                </a:solidFill>
                <a:latin typeface="Times New Roman" pitchFamily="18" charset="0"/>
                <a:ea typeface="楷体" pitchFamily="49" charset="-122"/>
                <a:cs typeface="Times New Roman" pitchFamily="18" charset="0"/>
              </a:rPr>
              <a:t>           </a:t>
            </a:r>
            <a:r>
              <a:rPr lang="en-US" sz="2000" smtClean="0">
                <a:solidFill>
                  <a:srgbClr val="6600CC"/>
                </a:solidFill>
                <a:latin typeface="Times New Roman" pitchFamily="18" charset="0"/>
                <a:ea typeface="楷体" pitchFamily="49" charset="-122"/>
                <a:cs typeface="Times New Roman" pitchFamily="18" charset="0"/>
              </a:rPr>
              <a:t> if (pa-&gt;data==pb-&gt;data)           	            </a:t>
            </a:r>
            <a:r>
              <a:rPr lang="en-US" sz="2000" smtClean="0">
                <a:solidFill>
                  <a:srgbClr val="0070C0"/>
                </a:solidFill>
                <a:latin typeface="Times New Roman" pitchFamily="18" charset="0"/>
                <a:ea typeface="楷体" pitchFamily="49" charset="-122"/>
                <a:cs typeface="Times New Roman" pitchFamily="18" charset="0"/>
              </a:rPr>
              <a:t>        //</a:t>
            </a:r>
            <a:r>
              <a:rPr lang="zh-CN" altLang="en-US" sz="2000" smtClean="0">
                <a:solidFill>
                  <a:srgbClr val="0070C0"/>
                </a:solidFill>
                <a:latin typeface="Times New Roman" pitchFamily="18" charset="0"/>
                <a:ea typeface="楷体" pitchFamily="49" charset="-122"/>
                <a:cs typeface="Times New Roman" pitchFamily="18" charset="0"/>
              </a:rPr>
              <a:t>相同元素</a:t>
            </a:r>
          </a:p>
          <a:p>
            <a:pPr algn="l">
              <a:lnSpc>
                <a:spcPts val="2600"/>
              </a:lnSpc>
              <a:spcBef>
                <a:spcPts val="0"/>
              </a:spcBef>
            </a:pPr>
            <a:r>
              <a:rPr lang="en-US" sz="2000" smtClean="0">
                <a:solidFill>
                  <a:srgbClr val="6600CC"/>
                </a:solidFill>
                <a:latin typeface="Times New Roman" pitchFamily="18" charset="0"/>
                <a:ea typeface="楷体" pitchFamily="49" charset="-122"/>
                <a:cs typeface="Times New Roman" pitchFamily="18" charset="0"/>
              </a:rPr>
              <a:t>            {	s=(LinkNode *)malloc(sizeof(LinkNode));      </a:t>
            </a:r>
            <a:r>
              <a:rPr lang="en-US" sz="2000" smtClean="0">
                <a:solidFill>
                  <a:srgbClr val="0070C0"/>
                </a:solidFill>
                <a:latin typeface="Times New Roman" pitchFamily="18" charset="0"/>
                <a:ea typeface="楷体" pitchFamily="49" charset="-122"/>
                <a:cs typeface="Times New Roman" pitchFamily="18" charset="0"/>
              </a:rPr>
              <a:t>//</a:t>
            </a:r>
            <a:r>
              <a:rPr lang="zh-CN" altLang="en-US" sz="2000" smtClean="0">
                <a:solidFill>
                  <a:srgbClr val="0070C0"/>
                </a:solidFill>
                <a:latin typeface="Times New Roman" pitchFamily="18" charset="0"/>
                <a:ea typeface="楷体" pitchFamily="49" charset="-122"/>
                <a:cs typeface="Times New Roman" pitchFamily="18" charset="0"/>
              </a:rPr>
              <a:t>复制结点</a:t>
            </a:r>
          </a:p>
          <a:p>
            <a:pPr algn="l">
              <a:lnSpc>
                <a:spcPts val="2600"/>
              </a:lnSpc>
              <a:spcBef>
                <a:spcPts val="0"/>
              </a:spcBef>
            </a:pPr>
            <a:r>
              <a:rPr lang="en-US" sz="2000" smtClean="0">
                <a:solidFill>
                  <a:srgbClr val="6600CC"/>
                </a:solidFill>
                <a:latin typeface="Times New Roman" pitchFamily="18" charset="0"/>
                <a:ea typeface="楷体" pitchFamily="49" charset="-122"/>
                <a:cs typeface="Times New Roman" pitchFamily="18" charset="0"/>
              </a:rPr>
              <a:t>	s-&gt;data=pa-&gt;data;</a:t>
            </a:r>
            <a:endParaRPr lang="zh-CN" altLang="en-US" sz="2000" smtClean="0">
              <a:solidFill>
                <a:srgbClr val="6600CC"/>
              </a:solidFill>
              <a:latin typeface="Times New Roman" pitchFamily="18" charset="0"/>
              <a:ea typeface="楷体" pitchFamily="49" charset="-122"/>
              <a:cs typeface="Times New Roman" pitchFamily="18" charset="0"/>
            </a:endParaRPr>
          </a:p>
          <a:p>
            <a:pPr algn="l">
              <a:lnSpc>
                <a:spcPts val="2600"/>
              </a:lnSpc>
              <a:spcBef>
                <a:spcPts val="0"/>
              </a:spcBef>
            </a:pPr>
            <a:r>
              <a:rPr lang="en-US" sz="2000" smtClean="0">
                <a:solidFill>
                  <a:srgbClr val="6600CC"/>
                </a:solidFill>
                <a:latin typeface="Times New Roman" pitchFamily="18" charset="0"/>
                <a:ea typeface="楷体" pitchFamily="49" charset="-122"/>
                <a:cs typeface="Times New Roman" pitchFamily="18" charset="0"/>
              </a:rPr>
              <a:t>	r-&gt;next=s;  r=s;</a:t>
            </a:r>
          </a:p>
          <a:p>
            <a:pPr algn="l">
              <a:lnSpc>
                <a:spcPts val="2600"/>
              </a:lnSpc>
              <a:spcBef>
                <a:spcPts val="0"/>
              </a:spcBef>
            </a:pPr>
            <a:r>
              <a:rPr lang="en-US" sz="2000" smtClean="0">
                <a:solidFill>
                  <a:srgbClr val="6600CC"/>
                </a:solidFill>
                <a:latin typeface="Times New Roman" pitchFamily="18" charset="0"/>
                <a:ea typeface="楷体" pitchFamily="49" charset="-122"/>
                <a:cs typeface="Times New Roman" pitchFamily="18" charset="0"/>
              </a:rPr>
              <a:t>           	pa=pa-&gt;next; pb=pb-&gt;next;</a:t>
            </a:r>
          </a:p>
          <a:p>
            <a:pPr algn="l">
              <a:lnSpc>
                <a:spcPts val="2600"/>
              </a:lnSpc>
              <a:spcBef>
                <a:spcPts val="0"/>
              </a:spcBef>
            </a:pPr>
            <a:r>
              <a:rPr lang="en-US" sz="2000" smtClean="0">
                <a:solidFill>
                  <a:srgbClr val="6600CC"/>
                </a:solidFill>
                <a:latin typeface="Times New Roman" pitchFamily="18" charset="0"/>
                <a:ea typeface="楷体" pitchFamily="49" charset="-122"/>
                <a:cs typeface="Times New Roman" pitchFamily="18" charset="0"/>
              </a:rPr>
              <a:t>            }</a:t>
            </a:r>
            <a:endParaRPr lang="zh-CN" altLang="en-US" sz="2000" smtClean="0">
              <a:solidFill>
                <a:srgbClr val="6600CC"/>
              </a:solidFill>
              <a:latin typeface="Times New Roman" pitchFamily="18" charset="0"/>
              <a:ea typeface="楷体" pitchFamily="49" charset="-122"/>
              <a:cs typeface="Times New Roman" pitchFamily="18" charset="0"/>
            </a:endParaRPr>
          </a:p>
          <a:p>
            <a:pPr algn="l">
              <a:lnSpc>
                <a:spcPts val="2600"/>
              </a:lnSpc>
              <a:spcBef>
                <a:spcPts val="0"/>
              </a:spcBef>
            </a:pPr>
            <a:r>
              <a:rPr lang="en-US" sz="2000" smtClean="0">
                <a:solidFill>
                  <a:srgbClr val="0000FF"/>
                </a:solidFill>
                <a:latin typeface="Times New Roman" pitchFamily="18" charset="0"/>
                <a:ea typeface="楷体" pitchFamily="49" charset="-122"/>
                <a:cs typeface="Times New Roman" pitchFamily="18" charset="0"/>
              </a:rPr>
              <a:t>      }</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600"/>
              </a:lnSpc>
              <a:spcBef>
                <a:spcPts val="0"/>
              </a:spcBef>
            </a:pPr>
            <a:r>
              <a:rPr lang="en-US" sz="2000" smtClean="0">
                <a:solidFill>
                  <a:srgbClr val="0000FF"/>
                </a:solidFill>
                <a:latin typeface="Times New Roman" pitchFamily="18" charset="0"/>
                <a:ea typeface="楷体" pitchFamily="49" charset="-122"/>
                <a:cs typeface="Times New Roman" pitchFamily="18" charset="0"/>
              </a:rPr>
              <a:t>      r-&gt;next=NULL;</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600"/>
              </a:lnSpc>
              <a:spcBef>
                <a:spcPts val="0"/>
              </a:spcBef>
            </a:pPr>
            <a:r>
              <a:rPr lang="en-US" sz="2000" smtClean="0">
                <a:solidFill>
                  <a:srgbClr val="0000FF"/>
                </a:solidFill>
                <a:latin typeface="Times New Roman" pitchFamily="18" charset="0"/>
                <a:ea typeface="楷体" pitchFamily="49" charset="-122"/>
                <a:cs typeface="Times New Roman" pitchFamily="18" charset="0"/>
              </a:rPr>
              <a:t>}</a:t>
            </a:r>
            <a:endParaRPr lang="zh-CN" altLang="en-US" sz="2000" smtClean="0">
              <a:solidFill>
                <a:srgbClr val="0000FF"/>
              </a:solidFill>
              <a:latin typeface="Times New Roman" pitchFamily="18" charset="0"/>
              <a:ea typeface="楷体" pitchFamily="49" charset="-122"/>
              <a:cs typeface="Times New Roman" pitchFamily="18" charset="0"/>
            </a:endParaRPr>
          </a:p>
        </p:txBody>
      </p:sp>
      <p:sp>
        <p:nvSpPr>
          <p:cNvPr id="4" name="TextBox 3"/>
          <p:cNvSpPr txBox="1"/>
          <p:nvPr/>
        </p:nvSpPr>
        <p:spPr>
          <a:xfrm>
            <a:off x="142844" y="66815"/>
            <a:ext cx="1643074" cy="430887"/>
          </a:xfrm>
          <a:prstGeom prst="rect">
            <a:avLst/>
          </a:prstGeom>
          <a:noFill/>
        </p:spPr>
        <p:txBody>
          <a:bodyPr wrap="square" rtlCol="0">
            <a:spAutoFit/>
          </a:bodyPr>
          <a:lstStyle/>
          <a:p>
            <a:pPr algn="l"/>
            <a:r>
              <a:rPr lang="zh-CN" altLang="en-US" sz="2000" smtClean="0">
                <a:solidFill>
                  <a:srgbClr val="0000FF"/>
                </a:solidFill>
                <a:latin typeface="楷体" pitchFamily="49" charset="-122"/>
                <a:ea typeface="楷体" pitchFamily="49" charset="-122"/>
              </a:rPr>
              <a:t>算法如下：</a:t>
            </a:r>
            <a:endParaRPr lang="zh-CN" altLang="en-US" sz="2000">
              <a:solidFill>
                <a:srgbClr val="0000FF"/>
              </a:solidFill>
              <a:latin typeface="楷体" pitchFamily="49" charset="-122"/>
              <a:ea typeface="楷体" pitchFamily="49" charset="-122"/>
            </a:endParaRPr>
          </a:p>
        </p:txBody>
      </p:sp>
      <p:grpSp>
        <p:nvGrpSpPr>
          <p:cNvPr id="7" name="组合 6"/>
          <p:cNvGrpSpPr/>
          <p:nvPr/>
        </p:nvGrpSpPr>
        <p:grpSpPr>
          <a:xfrm>
            <a:off x="7643834" y="1071546"/>
            <a:ext cx="1500166" cy="4857784"/>
            <a:chOff x="6929454" y="1142990"/>
            <a:chExt cx="1500166" cy="3643338"/>
          </a:xfrm>
        </p:grpSpPr>
        <p:sp>
          <p:nvSpPr>
            <p:cNvPr id="5" name="右大括号 4"/>
            <p:cNvSpPr/>
            <p:nvPr/>
          </p:nvSpPr>
          <p:spPr>
            <a:xfrm>
              <a:off x="6929454" y="1142990"/>
              <a:ext cx="214314" cy="3643338"/>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6" name="TextBox 5"/>
            <p:cNvSpPr txBox="1"/>
            <p:nvPr/>
          </p:nvSpPr>
          <p:spPr>
            <a:xfrm>
              <a:off x="7215206" y="2643188"/>
              <a:ext cx="1214414" cy="830997"/>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二路归并</a:t>
              </a:r>
              <a:r>
                <a:rPr lang="en-US" altLang="zh-CN" sz="2000" smtClean="0">
                  <a:solidFill>
                    <a:srgbClr val="0000FF"/>
                  </a:solidFill>
                  <a:latin typeface="微软雅黑" pitchFamily="34" charset="-122"/>
                  <a:ea typeface="微软雅黑" pitchFamily="34" charset="-122"/>
                </a:rPr>
                <a:t>+</a:t>
              </a:r>
              <a:r>
                <a:rPr lang="zh-CN" altLang="en-US" sz="2000" smtClean="0">
                  <a:solidFill>
                    <a:srgbClr val="0000FF"/>
                  </a:solidFill>
                  <a:latin typeface="微软雅黑" pitchFamily="34" charset="-122"/>
                  <a:ea typeface="微软雅黑" pitchFamily="34" charset="-122"/>
                </a:rPr>
                <a:t>尾插法建表</a:t>
              </a:r>
              <a:endParaRPr lang="zh-CN" altLang="en-US" sz="2000">
                <a:solidFill>
                  <a:srgbClr val="0000FF"/>
                </a:solidFill>
                <a:latin typeface="微软雅黑" pitchFamily="34" charset="-122"/>
                <a:ea typeface="微软雅黑" pitchFamily="34" charset="-122"/>
              </a:endParaRPr>
            </a:p>
          </p:txBody>
        </p:sp>
      </p:grpSp>
      <p:sp>
        <p:nvSpPr>
          <p:cNvPr id="8" name="灯片编号占位符 7"/>
          <p:cNvSpPr>
            <a:spLocks noGrp="1"/>
          </p:cNvSpPr>
          <p:nvPr>
            <p:ph type="sldNum" sz="quarter" idx="12"/>
          </p:nvPr>
        </p:nvSpPr>
        <p:spPr/>
        <p:txBody>
          <a:bodyPr/>
          <a:lstStyle/>
          <a:p>
            <a:fld id="{36E68863-33C2-4D6D-B9FA-F4917E910219}" type="slidenum">
              <a:rPr lang="en-US" altLang="zh-CN" smtClean="0"/>
              <a:pPr/>
              <a:t>168</a:t>
            </a:fld>
            <a:endParaRPr lang="en-US" altLang="zh-CN" dirty="0"/>
          </a:p>
        </p:txBody>
      </p:sp>
    </p:spTree>
    <p:extLst>
      <p:ext uri="{BB962C8B-B14F-4D97-AF65-F5344CB8AC3E}">
        <p14:creationId xmlns:p14="http://schemas.microsoft.com/office/powerpoint/2010/main" val="413174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267744" y="2996952"/>
            <a:ext cx="4897438" cy="654923"/>
          </a:xfrm>
          <a:prstGeom prst="rect">
            <a:avLst/>
          </a:prstGeom>
          <a:solidFill>
            <a:schemeClr val="hlink"/>
          </a:solidFill>
          <a:ln w="9525">
            <a:noFill/>
            <a:miter lim="800000"/>
            <a:headEnd/>
            <a:tailEnd/>
          </a:ln>
          <a:effectLst/>
        </p:spPr>
        <p:txBody>
          <a:bodyPr>
            <a:spAutoFit/>
          </a:bodyPr>
          <a:lstStyle/>
          <a:p>
            <a:pPr>
              <a:spcBef>
                <a:spcPct val="50000"/>
              </a:spcBef>
            </a:pPr>
            <a:r>
              <a:rPr lang="en-US" altLang="zh-CN" sz="3600">
                <a:solidFill>
                  <a:srgbClr val="FF00FF"/>
                </a:solidFill>
              </a:rPr>
              <a:t> </a:t>
            </a:r>
            <a:r>
              <a:rPr lang="en-US" altLang="zh-CN" sz="3600">
                <a:solidFill>
                  <a:srgbClr val="FF3300"/>
                </a:solidFill>
                <a:effectLst>
                  <a:outerShdw blurRad="38100" dist="38100" dir="2700000" algn="tl">
                    <a:srgbClr val="000000"/>
                  </a:outerShdw>
                </a:effectLst>
              </a:rPr>
              <a:t>━━</a:t>
            </a:r>
            <a:r>
              <a:rPr lang="zh-CN" altLang="en-US" sz="3600">
                <a:solidFill>
                  <a:srgbClr val="FF3300"/>
                </a:solidFill>
                <a:effectLst>
                  <a:outerShdw blurRad="38100" dist="38100" dir="2700000" algn="tl">
                    <a:srgbClr val="000000"/>
                  </a:outerShdw>
                </a:effectLst>
                <a:ea typeface="Arial Unicode MS" pitchFamily="34" charset="-122"/>
                <a:cs typeface="Arial Unicode MS" pitchFamily="34" charset="-122"/>
              </a:rPr>
              <a:t>本章完</a:t>
            </a:r>
            <a:r>
              <a:rPr lang="zh-CN" altLang="en-US" sz="3600">
                <a:solidFill>
                  <a:srgbClr val="FF3300"/>
                </a:solidFill>
                <a:effectLst>
                  <a:outerShdw blurRad="38100" dist="38100" dir="2700000" algn="tl">
                    <a:srgbClr val="000000"/>
                  </a:outerShdw>
                </a:effectLst>
              </a:rPr>
              <a:t>━━</a:t>
            </a:r>
          </a:p>
        </p:txBody>
      </p:sp>
      <p:sp>
        <p:nvSpPr>
          <p:cNvPr id="4" name="灯片编号占位符 3"/>
          <p:cNvSpPr>
            <a:spLocks noGrp="1"/>
          </p:cNvSpPr>
          <p:nvPr>
            <p:ph type="sldNum" sz="quarter" idx="12"/>
          </p:nvPr>
        </p:nvSpPr>
        <p:spPr/>
        <p:txBody>
          <a:bodyPr/>
          <a:lstStyle/>
          <a:p>
            <a:fld id="{36E68863-33C2-4D6D-B9FA-F4917E910219}" type="slidenum">
              <a:rPr lang="en-US" altLang="zh-CN" smtClean="0"/>
              <a:pPr/>
              <a:t>169</a:t>
            </a:fld>
            <a:endParaRPr lang="en-US" altLang="zh-CN" dirty="0"/>
          </a:p>
        </p:txBody>
      </p:sp>
    </p:spTree>
    <p:extLst>
      <p:ext uri="{BB962C8B-B14F-4D97-AF65-F5344CB8AC3E}">
        <p14:creationId xmlns:p14="http://schemas.microsoft.com/office/powerpoint/2010/main" val="3150327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714480" y="2428868"/>
            <a:ext cx="4535487" cy="1726215"/>
          </a:xfrm>
          <a:prstGeom prst="rect">
            <a:avLst/>
          </a:prstGeom>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just">
              <a:spcBef>
                <a:spcPct val="50000"/>
              </a:spcBef>
            </a:pP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err="1">
                <a:solidFill>
                  <a:srgbClr val="FF3300"/>
                </a:solidFill>
                <a:latin typeface="Times New Roman" panose="02020603050405020304" pitchFamily="18" charset="0"/>
                <a:ea typeface="宋体" panose="02010600030101010101" pitchFamily="2" charset="-122"/>
                <a:cs typeface="Times New Roman" panose="02020603050405020304" pitchFamily="18" charset="0"/>
              </a:rPr>
              <a:t>ListLength</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SqList</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*L)</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return(L-</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&gt;length);</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b="0" dirty="0">
              <a:solidFill>
                <a:srgbClr val="0000FF"/>
              </a:solidFill>
              <a:latin typeface="Times New Roman" panose="02020603050405020304" pitchFamily="18" charset="0"/>
              <a:cs typeface="Times New Roman" panose="02020603050405020304" pitchFamily="18" charset="0"/>
            </a:endParaRPr>
          </a:p>
        </p:txBody>
      </p:sp>
      <p:sp>
        <p:nvSpPr>
          <p:cNvPr id="68612" name="Text Box 1028"/>
          <p:cNvSpPr txBox="1">
            <a:spLocks noChangeArrowheads="1"/>
          </p:cNvSpPr>
          <p:nvPr/>
        </p:nvSpPr>
        <p:spPr bwMode="auto">
          <a:xfrm>
            <a:off x="468312" y="476250"/>
            <a:ext cx="8318529" cy="1717393"/>
          </a:xfrm>
          <a:prstGeom prst="rect">
            <a:avLst/>
          </a:prstGeom>
          <a:noFill/>
          <a:ln w="9525">
            <a:noFill/>
            <a:miter lim="800000"/>
          </a:ln>
          <a:effectLst/>
        </p:spPr>
        <p:txBody>
          <a:bodyPr wrap="square">
            <a:spAutoFit/>
          </a:bodyPr>
          <a:lstStyle/>
          <a:p>
            <a:pPr algn="l">
              <a:lnSpc>
                <a:spcPct val="130000"/>
              </a:lnSpc>
            </a:pPr>
            <a:r>
              <a:rPr kumimoji="1" lang="zh-CN" altLang="en-US" sz="2400" dirty="0">
                <a:solidFill>
                  <a:srgbClr val="FF3300"/>
                </a:solidFill>
                <a:ea typeface="楷体" panose="02010609060101010101" pitchFamily="49" charset="-122"/>
                <a:cs typeface="Times New Roman" panose="02020603050405020304" pitchFamily="18" charset="0"/>
              </a:rPr>
              <a:t>（</a:t>
            </a:r>
            <a:r>
              <a:rPr kumimoji="1" lang="en-US" altLang="zh-CN" sz="2400" dirty="0">
                <a:solidFill>
                  <a:srgbClr val="FF3300"/>
                </a:solidFill>
                <a:ea typeface="楷体" panose="02010609060101010101" pitchFamily="49" charset="-122"/>
                <a:cs typeface="Times New Roman" panose="02020603050405020304" pitchFamily="18" charset="0"/>
              </a:rPr>
              <a:t>4</a:t>
            </a:r>
            <a:r>
              <a:rPr kumimoji="1" lang="zh-CN" altLang="en-US" sz="2400" dirty="0">
                <a:solidFill>
                  <a:srgbClr val="FF3300"/>
                </a:solidFill>
                <a:ea typeface="楷体" panose="02010609060101010101" pitchFamily="49" charset="-122"/>
                <a:cs typeface="Times New Roman" panose="02020603050405020304" pitchFamily="18" charset="0"/>
              </a:rPr>
              <a:t>）求线性表的长度</a:t>
            </a:r>
            <a:r>
              <a:rPr kumimoji="1" lang="en-US" altLang="zh-CN" sz="2400" dirty="0" err="1">
                <a:solidFill>
                  <a:srgbClr val="FF3300"/>
                </a:solidFill>
                <a:ea typeface="楷体" panose="02010609060101010101" pitchFamily="49" charset="-122"/>
                <a:cs typeface="Times New Roman" panose="02020603050405020304" pitchFamily="18" charset="0"/>
              </a:rPr>
              <a:t>ListLength</a:t>
            </a:r>
            <a:r>
              <a:rPr kumimoji="1" lang="en-US" altLang="zh-CN" sz="2400" dirty="0">
                <a:solidFill>
                  <a:srgbClr val="FF3300"/>
                </a:solidFill>
                <a:ea typeface="楷体" panose="02010609060101010101" pitchFamily="49" charset="-122"/>
                <a:cs typeface="Times New Roman" panose="02020603050405020304" pitchFamily="18" charset="0"/>
              </a:rPr>
              <a:t>(L)</a:t>
            </a:r>
          </a:p>
          <a:p>
            <a:pPr algn="l">
              <a:lnSpc>
                <a:spcPct val="130000"/>
              </a:lnSpc>
            </a:pPr>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该运算返回顺序表</a:t>
            </a:r>
            <a:r>
              <a:rPr kumimoji="1" lang="en-US" altLang="zh-CN" sz="2400" dirty="0">
                <a:ea typeface="楷体" panose="02010609060101010101" pitchFamily="49" charset="-122"/>
                <a:cs typeface="Times New Roman" panose="02020603050405020304" pitchFamily="18" charset="0"/>
              </a:rPr>
              <a:t>L</a:t>
            </a:r>
            <a:r>
              <a:rPr kumimoji="1" lang="zh-CN" altLang="en-US" sz="2400" dirty="0">
                <a:ea typeface="楷体" panose="02010609060101010101" pitchFamily="49" charset="-122"/>
                <a:cs typeface="Times New Roman" panose="02020603050405020304" pitchFamily="18" charset="0"/>
              </a:rPr>
              <a:t>的长度。实际上只需返回</a:t>
            </a:r>
            <a:r>
              <a:rPr kumimoji="1" lang="en-US" altLang="zh-CN" sz="2400" dirty="0">
                <a:ea typeface="楷体" panose="02010609060101010101" pitchFamily="49" charset="-122"/>
                <a:cs typeface="Times New Roman" panose="02020603050405020304" pitchFamily="18" charset="0"/>
              </a:rPr>
              <a:t>length</a:t>
            </a:r>
            <a:r>
              <a:rPr kumimoji="1" lang="zh-CN" altLang="en-US" sz="2400" dirty="0">
                <a:ea typeface="楷体" panose="02010609060101010101" pitchFamily="49" charset="-122"/>
                <a:cs typeface="Times New Roman" panose="02020603050405020304" pitchFamily="18" charset="0"/>
              </a:rPr>
              <a:t>成员的值即可。</a:t>
            </a:r>
            <a:endParaRPr lang="zh-CN" altLang="en-US" sz="2400" dirty="0">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4313" y="627063"/>
            <a:ext cx="8534400" cy="1015663"/>
          </a:xfrm>
          <a:prstGeom prst="rect">
            <a:avLst/>
          </a:prstGeom>
          <a:noFill/>
          <a:ln w="9525">
            <a:noFill/>
            <a:miter lim="800000"/>
          </a:ln>
          <a:effectLst/>
        </p:spPr>
        <p:txBody>
          <a:bodyPr>
            <a:spAutoFit/>
          </a:bodyPr>
          <a:lstStyle/>
          <a:p>
            <a:pPr algn="just">
              <a:spcBef>
                <a:spcPct val="50000"/>
              </a:spcBef>
            </a:pPr>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zh-CN" altLang="en-US" sz="2400" dirty="0">
                <a:solidFill>
                  <a:srgbClr val="FF3300"/>
                </a:solidFill>
                <a:ea typeface="楷体" panose="02010609060101010101" pitchFamily="49" charset="-122"/>
                <a:cs typeface="Times New Roman" panose="02020603050405020304" pitchFamily="18" charset="0"/>
              </a:rPr>
              <a:t>（</a:t>
            </a:r>
            <a:r>
              <a:rPr kumimoji="1" lang="en-US" altLang="zh-CN" sz="2400" dirty="0">
                <a:solidFill>
                  <a:srgbClr val="FF3300"/>
                </a:solidFill>
                <a:ea typeface="楷体" panose="02010609060101010101" pitchFamily="49" charset="-122"/>
                <a:cs typeface="Times New Roman" panose="02020603050405020304" pitchFamily="18" charset="0"/>
              </a:rPr>
              <a:t>5</a:t>
            </a:r>
            <a:r>
              <a:rPr kumimoji="1" lang="zh-CN" altLang="en-US" sz="2400" dirty="0">
                <a:solidFill>
                  <a:srgbClr val="FF3300"/>
                </a:solidFill>
                <a:ea typeface="楷体" panose="02010609060101010101" pitchFamily="49" charset="-122"/>
                <a:cs typeface="Times New Roman" panose="02020603050405020304" pitchFamily="18" charset="0"/>
              </a:rPr>
              <a:t>）输出线性表</a:t>
            </a:r>
            <a:r>
              <a:rPr kumimoji="1" lang="en-US" altLang="zh-CN" sz="2400" dirty="0" err="1">
                <a:solidFill>
                  <a:srgbClr val="FF3300"/>
                </a:solidFill>
                <a:ea typeface="楷体" panose="02010609060101010101" pitchFamily="49" charset="-122"/>
                <a:cs typeface="Times New Roman" panose="02020603050405020304" pitchFamily="18" charset="0"/>
              </a:rPr>
              <a:t>DispList</a:t>
            </a:r>
            <a:r>
              <a:rPr kumimoji="1" lang="en-US" altLang="zh-CN" sz="2400" dirty="0">
                <a:solidFill>
                  <a:srgbClr val="FF3300"/>
                </a:solidFill>
                <a:ea typeface="楷体" panose="02010609060101010101" pitchFamily="49" charset="-122"/>
                <a:cs typeface="Times New Roman" panose="02020603050405020304" pitchFamily="18" charset="0"/>
              </a:rPr>
              <a:t>(L)</a:t>
            </a:r>
          </a:p>
          <a:p>
            <a:pPr algn="just">
              <a:spcBef>
                <a:spcPct val="50000"/>
              </a:spcBef>
            </a:pPr>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该运算当线性表</a:t>
            </a:r>
            <a:r>
              <a:rPr kumimoji="1" lang="en-US" altLang="zh-CN" sz="2400" dirty="0">
                <a:ea typeface="楷体" panose="02010609060101010101" pitchFamily="49" charset="-122"/>
                <a:cs typeface="Times New Roman" panose="02020603050405020304" pitchFamily="18" charset="0"/>
              </a:rPr>
              <a:t>L</a:t>
            </a:r>
            <a:r>
              <a:rPr kumimoji="1" lang="zh-CN" altLang="en-US" sz="2400" dirty="0">
                <a:ea typeface="楷体" panose="02010609060101010101" pitchFamily="49" charset="-122"/>
                <a:cs typeface="Times New Roman" panose="02020603050405020304" pitchFamily="18" charset="0"/>
              </a:rPr>
              <a:t>不为</a:t>
            </a:r>
            <a:r>
              <a:rPr kumimoji="1" lang="zh-CN" altLang="en-US" sz="2400">
                <a:ea typeface="楷体" panose="02010609060101010101" pitchFamily="49" charset="-122"/>
                <a:cs typeface="Times New Roman" panose="02020603050405020304" pitchFamily="18" charset="0"/>
              </a:rPr>
              <a:t>空</a:t>
            </a:r>
            <a:r>
              <a:rPr kumimoji="1" lang="zh-CN" altLang="en-US" sz="2400" smtClean="0">
                <a:ea typeface="楷体" panose="02010609060101010101" pitchFamily="49" charset="-122"/>
                <a:cs typeface="Times New Roman" panose="02020603050405020304" pitchFamily="18" charset="0"/>
              </a:rPr>
              <a:t>时，顺序</a:t>
            </a:r>
            <a:r>
              <a:rPr kumimoji="1" lang="zh-CN" altLang="en-US" sz="2400" dirty="0">
                <a:ea typeface="楷体" panose="02010609060101010101" pitchFamily="49" charset="-122"/>
                <a:cs typeface="Times New Roman" panose="02020603050405020304" pitchFamily="18" charset="0"/>
              </a:rPr>
              <a:t>显示</a:t>
            </a:r>
            <a:r>
              <a:rPr kumimoji="1" lang="en-US" altLang="zh-CN" sz="2400" dirty="0">
                <a:ea typeface="楷体" panose="02010609060101010101" pitchFamily="49" charset="-122"/>
                <a:cs typeface="Times New Roman" panose="02020603050405020304" pitchFamily="18" charset="0"/>
              </a:rPr>
              <a:t>L</a:t>
            </a:r>
            <a:r>
              <a:rPr kumimoji="1" lang="zh-CN" altLang="en-US" sz="2400" dirty="0">
                <a:ea typeface="楷体" panose="02010609060101010101" pitchFamily="49" charset="-122"/>
                <a:cs typeface="Times New Roman" panose="02020603050405020304" pitchFamily="18" charset="0"/>
              </a:rPr>
              <a:t>中各元素的值。</a:t>
            </a:r>
            <a:r>
              <a:rPr kumimoji="1" lang="zh-CN" altLang="en-US" sz="2400" dirty="0">
                <a:solidFill>
                  <a:srgbClr val="FF3300"/>
                </a:solidFill>
                <a:ea typeface="楷体" panose="02010609060101010101" pitchFamily="49" charset="-122"/>
                <a:cs typeface="Times New Roman" panose="02020603050405020304" pitchFamily="18" charset="0"/>
              </a:rPr>
              <a:t>     </a:t>
            </a:r>
            <a:endParaRPr kumimoji="1" lang="zh-CN" altLang="en-US" sz="2400" dirty="0">
              <a:solidFill>
                <a:schemeClr val="tx2"/>
              </a:solidFill>
              <a:ea typeface="楷体" panose="02010609060101010101" pitchFamily="49" charset="-122"/>
              <a:cs typeface="Times New Roman" panose="02020603050405020304" pitchFamily="18" charset="0"/>
            </a:endParaRPr>
          </a:p>
        </p:txBody>
      </p:sp>
      <p:sp>
        <p:nvSpPr>
          <p:cNvPr id="150530" name="Text Box 2"/>
          <p:cNvSpPr txBox="1">
            <a:spLocks noChangeArrowheads="1"/>
          </p:cNvSpPr>
          <p:nvPr/>
        </p:nvSpPr>
        <p:spPr bwMode="auto">
          <a:xfrm>
            <a:off x="785786" y="2000240"/>
            <a:ext cx="5975350" cy="3295875"/>
          </a:xfrm>
          <a:prstGeom prst="rect">
            <a:avLst/>
          </a:prstGeom>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kumimoji="1" lang="en-US" altLang="zh-CN" sz="2000" dirty="0">
                <a:solidFill>
                  <a:srgbClr val="0000FF"/>
                </a:solidFill>
                <a:latin typeface="Times New Roman" panose="02020603050405020304" pitchFamily="18" charset="0"/>
                <a:cs typeface="Times New Roman" panose="02020603050405020304" pitchFamily="18" charset="0"/>
              </a:rPr>
              <a:t>void </a:t>
            </a:r>
            <a:r>
              <a:rPr kumimoji="1" lang="en-US" altLang="zh-CN" sz="2000" dirty="0" err="1">
                <a:solidFill>
                  <a:srgbClr val="FF3300"/>
                </a:solidFill>
                <a:latin typeface="Times New Roman" panose="02020603050405020304" pitchFamily="18" charset="0"/>
                <a:cs typeface="Times New Roman" panose="02020603050405020304" pitchFamily="18" charset="0"/>
              </a:rPr>
              <a:t>DispList</a:t>
            </a:r>
            <a:r>
              <a:rPr kumimoji="1" lang="en-US" altLang="zh-CN" sz="2000" dirty="0">
                <a:solidFill>
                  <a:srgbClr val="0000FF"/>
                </a:solidFill>
                <a:latin typeface="Times New Roman" panose="02020603050405020304" pitchFamily="18" charset="0"/>
                <a:cs typeface="Times New Roman" panose="02020603050405020304" pitchFamily="18" charset="0"/>
              </a:rPr>
              <a:t>(</a:t>
            </a:r>
            <a:r>
              <a:rPr kumimoji="1" lang="en-US" altLang="zh-CN" sz="2000" dirty="0" err="1">
                <a:solidFill>
                  <a:srgbClr val="0000FF"/>
                </a:solidFill>
                <a:latin typeface="Times New Roman" panose="02020603050405020304" pitchFamily="18" charset="0"/>
                <a:cs typeface="Times New Roman" panose="02020603050405020304" pitchFamily="18" charset="0"/>
              </a:rPr>
              <a:t>SqList</a:t>
            </a:r>
            <a:r>
              <a:rPr kumimoji="1" lang="en-US" altLang="zh-CN" sz="2000" dirty="0">
                <a:solidFill>
                  <a:srgbClr val="0000FF"/>
                </a:solidFill>
                <a:latin typeface="Times New Roman" panose="02020603050405020304" pitchFamily="18" charset="0"/>
                <a:cs typeface="Times New Roman" panose="02020603050405020304" pitchFamily="18" charset="0"/>
              </a:rPr>
              <a:t> *L)</a:t>
            </a:r>
          </a:p>
          <a:p>
            <a:pPr algn="l"/>
            <a:r>
              <a:rPr kumimoji="1" lang="en-US" altLang="zh-CN" sz="2000" dirty="0" smtClean="0">
                <a:solidFill>
                  <a:srgbClr val="0000FF"/>
                </a:solidFill>
                <a:latin typeface="Times New Roman" panose="02020603050405020304" pitchFamily="18" charset="0"/>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cs typeface="Times New Roman" panose="02020603050405020304" pitchFamily="18" charset="0"/>
              </a:rPr>
              <a:t> </a:t>
            </a:r>
            <a:r>
              <a:rPr kumimoji="1" lang="en-US" altLang="zh-CN" sz="2000" dirty="0" err="1">
                <a:solidFill>
                  <a:srgbClr val="0000FF"/>
                </a:solidFill>
                <a:latin typeface="Times New Roman" panose="02020603050405020304" pitchFamily="18" charset="0"/>
                <a:cs typeface="Times New Roman" panose="02020603050405020304" pitchFamily="18" charset="0"/>
              </a:rPr>
              <a:t>i</a:t>
            </a:r>
            <a:r>
              <a:rPr kumimoji="1" lang="en-US" altLang="zh-CN" sz="2000" dirty="0">
                <a:solidFill>
                  <a:srgbClr val="0000FF"/>
                </a:solidFill>
                <a:latin typeface="Times New Roman" panose="02020603050405020304" pitchFamily="18" charset="0"/>
                <a:cs typeface="Times New Roman" panose="02020603050405020304" pitchFamily="18" charset="0"/>
              </a:rPr>
              <a:t>;</a:t>
            </a:r>
          </a:p>
          <a:p>
            <a:pPr algn="l"/>
            <a:r>
              <a:rPr kumimoji="1" lang="en-US" altLang="zh-CN" sz="2000" dirty="0" smtClean="0">
                <a:solidFill>
                  <a:srgbClr val="0000FF"/>
                </a:solidFill>
                <a:latin typeface="Times New Roman" panose="02020603050405020304" pitchFamily="18" charset="0"/>
                <a:cs typeface="Times New Roman" panose="02020603050405020304" pitchFamily="18" charset="0"/>
              </a:rPr>
              <a:t>      if </a:t>
            </a:r>
            <a:r>
              <a:rPr kumimoji="1" lang="en-US" altLang="zh-CN" sz="2000" dirty="0">
                <a:solidFill>
                  <a:srgbClr val="0000FF"/>
                </a:solidFill>
                <a:latin typeface="Times New Roman" panose="02020603050405020304" pitchFamily="18" charset="0"/>
                <a:cs typeface="Times New Roman" panose="02020603050405020304" pitchFamily="18" charset="0"/>
              </a:rPr>
              <a:t>(</a:t>
            </a:r>
            <a:r>
              <a:rPr kumimoji="1" lang="en-US" altLang="zh-CN" sz="2000" dirty="0" err="1">
                <a:solidFill>
                  <a:srgbClr val="0000FF"/>
                </a:solidFill>
                <a:latin typeface="Times New Roman" panose="02020603050405020304" pitchFamily="18" charset="0"/>
                <a:cs typeface="Times New Roman" panose="02020603050405020304" pitchFamily="18" charset="0"/>
              </a:rPr>
              <a:t>ListEmpty</a:t>
            </a:r>
            <a:r>
              <a:rPr kumimoji="1" lang="en-US" altLang="zh-CN" sz="2000" dirty="0">
                <a:solidFill>
                  <a:srgbClr val="0000FF"/>
                </a:solidFill>
                <a:latin typeface="Times New Roman" panose="02020603050405020304" pitchFamily="18" charset="0"/>
                <a:cs typeface="Times New Roman" panose="02020603050405020304" pitchFamily="18" charset="0"/>
              </a:rPr>
              <a:t>(L)) return;</a:t>
            </a:r>
          </a:p>
          <a:p>
            <a:pPr algn="l"/>
            <a:r>
              <a:rPr kumimoji="1" lang="en-US" altLang="zh-CN" sz="2000" dirty="0" smtClean="0">
                <a:solidFill>
                  <a:srgbClr val="0000FF"/>
                </a:solidFill>
                <a:latin typeface="Times New Roman" panose="02020603050405020304" pitchFamily="18" charset="0"/>
                <a:cs typeface="Times New Roman" panose="02020603050405020304" pitchFamily="18" charset="0"/>
              </a:rPr>
              <a:t>      for </a:t>
            </a:r>
            <a:r>
              <a:rPr kumimoji="1" lang="en-US" altLang="zh-CN" sz="2000" dirty="0">
                <a:solidFill>
                  <a:srgbClr val="0000FF"/>
                </a:solidFill>
                <a:latin typeface="Times New Roman" panose="02020603050405020304" pitchFamily="18" charset="0"/>
                <a:cs typeface="Times New Roman" panose="02020603050405020304" pitchFamily="18" charset="0"/>
              </a:rPr>
              <a:t>(</a:t>
            </a:r>
            <a:r>
              <a:rPr kumimoji="1" lang="en-US" altLang="zh-CN" sz="2000" dirty="0" err="1">
                <a:solidFill>
                  <a:srgbClr val="0000FF"/>
                </a:solidFill>
                <a:latin typeface="Times New Roman" panose="02020603050405020304" pitchFamily="18" charset="0"/>
                <a:cs typeface="Times New Roman" panose="02020603050405020304" pitchFamily="18" charset="0"/>
              </a:rPr>
              <a:t>i</a:t>
            </a:r>
            <a:r>
              <a:rPr kumimoji="1" lang="en-US" altLang="zh-CN" sz="2000" dirty="0">
                <a:solidFill>
                  <a:srgbClr val="0000FF"/>
                </a:solidFill>
                <a:latin typeface="Times New Roman" panose="02020603050405020304" pitchFamily="18" charset="0"/>
                <a:cs typeface="Times New Roman" panose="02020603050405020304" pitchFamily="18" charset="0"/>
              </a:rPr>
              <a:t>=</a:t>
            </a:r>
            <a:r>
              <a:rPr kumimoji="1" lang="en-US" altLang="zh-CN" sz="2000" dirty="0" err="1">
                <a:solidFill>
                  <a:srgbClr val="0000FF"/>
                </a:solidFill>
                <a:latin typeface="Times New Roman" panose="02020603050405020304" pitchFamily="18" charset="0"/>
                <a:cs typeface="Times New Roman" panose="02020603050405020304" pitchFamily="18" charset="0"/>
              </a:rPr>
              <a:t>0;i</a:t>
            </a:r>
            <a:r>
              <a:rPr kumimoji="1" lang="en-US" altLang="zh-CN" sz="2000" dirty="0">
                <a:solidFill>
                  <a:srgbClr val="0000FF"/>
                </a:solidFill>
                <a:latin typeface="Times New Roman" panose="02020603050405020304" pitchFamily="18" charset="0"/>
                <a:cs typeface="Times New Roman" panose="02020603050405020304" pitchFamily="18" charset="0"/>
              </a:rPr>
              <a:t>&lt;L-&gt;</a:t>
            </a:r>
            <a:r>
              <a:rPr kumimoji="1" lang="en-US" altLang="zh-CN" sz="2000" dirty="0" err="1">
                <a:solidFill>
                  <a:srgbClr val="0000FF"/>
                </a:solidFill>
                <a:latin typeface="Times New Roman" panose="02020603050405020304" pitchFamily="18" charset="0"/>
                <a:cs typeface="Times New Roman" panose="02020603050405020304" pitchFamily="18" charset="0"/>
              </a:rPr>
              <a:t>length;i</a:t>
            </a:r>
            <a:r>
              <a:rPr kumimoji="1" lang="en-US" altLang="zh-CN" sz="2000" dirty="0">
                <a:solidFill>
                  <a:srgbClr val="0000FF"/>
                </a:solidFill>
                <a:latin typeface="Times New Roman" panose="02020603050405020304" pitchFamily="18" charset="0"/>
                <a:cs typeface="Times New Roman" panose="02020603050405020304" pitchFamily="18" charset="0"/>
              </a:rPr>
              <a:t>++)</a:t>
            </a:r>
          </a:p>
          <a:p>
            <a:pPr algn="l"/>
            <a:r>
              <a:rPr kumimoji="1" lang="en-US" altLang="zh-CN" sz="2000" smtClean="0">
                <a:solidFill>
                  <a:srgbClr val="0000FF"/>
                </a:solidFill>
                <a:latin typeface="Times New Roman" panose="02020603050405020304" pitchFamily="18" charset="0"/>
                <a:cs typeface="Times New Roman" panose="02020603050405020304" pitchFamily="18" charset="0"/>
              </a:rPr>
              <a:t>           printf</a:t>
            </a:r>
            <a:r>
              <a:rPr kumimoji="1" lang="en-US" altLang="zh-CN" sz="2000" dirty="0">
                <a:solidFill>
                  <a:srgbClr val="0000FF"/>
                </a:solidFill>
                <a:latin typeface="Times New Roman" panose="02020603050405020304" pitchFamily="18" charset="0"/>
                <a:cs typeface="Times New Roman" panose="02020603050405020304" pitchFamily="18" charset="0"/>
              </a:rPr>
              <a:t>("%</a:t>
            </a:r>
            <a:r>
              <a:rPr kumimoji="1" lang="en-US" altLang="zh-CN" sz="2000" err="1">
                <a:solidFill>
                  <a:srgbClr val="0000FF"/>
                </a:solidFill>
                <a:latin typeface="Times New Roman" panose="02020603050405020304" pitchFamily="18" charset="0"/>
                <a:cs typeface="Times New Roman" panose="02020603050405020304" pitchFamily="18" charset="0"/>
              </a:rPr>
              <a:t>c</a:t>
            </a:r>
            <a:r>
              <a:rPr kumimoji="1" lang="en-US" altLang="zh-CN" sz="2000" smtClean="0">
                <a:solidFill>
                  <a:srgbClr val="0000FF"/>
                </a:solidFill>
                <a:latin typeface="Times New Roman" panose="02020603050405020304" pitchFamily="18" charset="0"/>
                <a:cs typeface="Times New Roman" panose="02020603050405020304" pitchFamily="18" charset="0"/>
              </a:rPr>
              <a:t>"</a:t>
            </a:r>
            <a:r>
              <a:rPr kumimoji="1" lang="zh-CN" altLang="en-US" sz="2000" smtClean="0">
                <a:solidFill>
                  <a:srgbClr val="0000FF"/>
                </a:solidFill>
                <a:latin typeface="Times New Roman" panose="02020603050405020304" pitchFamily="18" charset="0"/>
                <a:cs typeface="Times New Roman" panose="02020603050405020304" pitchFamily="18" charset="0"/>
              </a:rPr>
              <a:t>，</a:t>
            </a:r>
            <a:r>
              <a:rPr kumimoji="1" lang="en-US" altLang="zh-CN" sz="2000" smtClean="0">
                <a:solidFill>
                  <a:srgbClr val="0000FF"/>
                </a:solidFill>
                <a:latin typeface="Times New Roman" panose="02020603050405020304" pitchFamily="18" charset="0"/>
                <a:cs typeface="Times New Roman" panose="02020603050405020304" pitchFamily="18" charset="0"/>
              </a:rPr>
              <a:t>L-</a:t>
            </a:r>
            <a:r>
              <a:rPr kumimoji="1" lang="en-US" altLang="zh-CN" sz="2000" dirty="0">
                <a:solidFill>
                  <a:srgbClr val="0000FF"/>
                </a:solidFill>
                <a:latin typeface="Times New Roman" panose="02020603050405020304" pitchFamily="18" charset="0"/>
                <a:cs typeface="Times New Roman" panose="02020603050405020304" pitchFamily="18" charset="0"/>
              </a:rPr>
              <a:t>&gt;data[</a:t>
            </a:r>
            <a:r>
              <a:rPr kumimoji="1" lang="en-US" altLang="zh-CN" sz="2000" dirty="0" err="1">
                <a:solidFill>
                  <a:srgbClr val="0000FF"/>
                </a:solidFill>
                <a:latin typeface="Times New Roman" panose="02020603050405020304" pitchFamily="18" charset="0"/>
                <a:cs typeface="Times New Roman" panose="02020603050405020304" pitchFamily="18" charset="0"/>
              </a:rPr>
              <a:t>i</a:t>
            </a:r>
            <a:r>
              <a:rPr kumimoji="1" lang="en-US" altLang="zh-CN" sz="2000" dirty="0">
                <a:solidFill>
                  <a:srgbClr val="0000FF"/>
                </a:solidFill>
                <a:latin typeface="Times New Roman" panose="02020603050405020304" pitchFamily="18" charset="0"/>
                <a:cs typeface="Times New Roman" panose="02020603050405020304" pitchFamily="18" charset="0"/>
              </a:rPr>
              <a:t>]);</a:t>
            </a:r>
          </a:p>
          <a:p>
            <a:pPr algn="l"/>
            <a:r>
              <a:rPr kumimoji="1" lang="en-US" altLang="zh-CN" sz="2000" dirty="0" smtClean="0">
                <a:solidFill>
                  <a:srgbClr val="0000FF"/>
                </a:solidFill>
                <a:latin typeface="Times New Roman" panose="02020603050405020304" pitchFamily="18" charset="0"/>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cs typeface="Times New Roman" panose="02020603050405020304" pitchFamily="18" charset="0"/>
              </a:rPr>
              <a:t>printf</a:t>
            </a:r>
            <a:r>
              <a:rPr kumimoji="1" lang="en-US" altLang="zh-CN" sz="2000" dirty="0">
                <a:solidFill>
                  <a:srgbClr val="0000FF"/>
                </a:solidFill>
                <a:latin typeface="Times New Roman" panose="02020603050405020304" pitchFamily="18" charset="0"/>
                <a:cs typeface="Times New Roman" panose="02020603050405020304" pitchFamily="18" charset="0"/>
              </a:rPr>
              <a:t>("\n");</a:t>
            </a:r>
          </a:p>
          <a:p>
            <a:pPr algn="l"/>
            <a:r>
              <a:rPr kumimoji="1" lang="en-US" altLang="zh-CN" sz="2000" dirty="0" smtClean="0">
                <a:solidFill>
                  <a:srgbClr val="0000FF"/>
                </a:solidFill>
                <a:latin typeface="Times New Roman" panose="02020603050405020304" pitchFamily="18" charset="0"/>
                <a:cs typeface="Times New Roman" panose="02020603050405020304" pitchFamily="18" charset="0"/>
              </a:rPr>
              <a:t>} </a:t>
            </a:r>
            <a:endParaRPr lang="en-US" altLang="zh-CN" sz="2000" dirty="0">
              <a:solidFill>
                <a:srgbClr val="0000FF"/>
              </a:solidFill>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053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05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123974" y="2023040"/>
            <a:ext cx="5805480" cy="2680322"/>
          </a:xfrm>
          <a:prstGeom prst="rect">
            <a:avLst/>
          </a:prstGeom>
          <a:scene3d>
            <a:camera prst="perspectiveFron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spcBef>
                <a:spcPct val="50000"/>
              </a:spcBef>
            </a:pP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bool</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err="1">
                <a:solidFill>
                  <a:srgbClr val="FF3300"/>
                </a:solidFill>
                <a:latin typeface="Times New Roman" panose="02020603050405020304" pitchFamily="18" charset="0"/>
                <a:ea typeface="宋体" panose="02010600030101010101" pitchFamily="2" charset="-122"/>
                <a:cs typeface="Times New Roman" panose="02020603050405020304" pitchFamily="18" charset="0"/>
              </a:rPr>
              <a:t>GetElem</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SqList</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L</a:t>
            </a:r>
            <a:r>
              <a:rPr kumimoji="1" lang="zh-CN" altLang="en-US"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 i</a:t>
            </a:r>
            <a:r>
              <a:rPr kumimoji="1" lang="zh-CN" altLang="en-US"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ElemType </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&amp;e)</a:t>
            </a:r>
          </a:p>
          <a:p>
            <a:pPr algn="just">
              <a:lnSpc>
                <a:spcPct val="90000"/>
              </a:lnSpc>
              <a:spcBef>
                <a:spcPct val="50000"/>
              </a:spcBef>
            </a:pPr>
            <a:r>
              <a:rPr kumimoji="1"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p>
          <a:p>
            <a:pPr algn="just">
              <a:lnSpc>
                <a:spcPct val="90000"/>
              </a:lnSpc>
              <a:spcBef>
                <a:spcPct val="50000"/>
              </a:spcBef>
            </a:pPr>
            <a:r>
              <a:rPr kumimoji="1" lang="en-US" altLang="zh-CN"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if </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&lt;1 || </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&gt;L-&gt;length)  return false;</a:t>
            </a:r>
          </a:p>
          <a:p>
            <a:pPr algn="just">
              <a:lnSpc>
                <a:spcPct val="90000"/>
              </a:lnSpc>
              <a:spcBef>
                <a:spcPct val="50000"/>
              </a:spcBef>
            </a:pP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e=L-</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&gt;</a:t>
            </a:r>
            <a:r>
              <a:rPr kumimoji="1" lang="en-US" altLang="zh-CN" sz="20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data[</a:t>
            </a:r>
            <a:r>
              <a:rPr kumimoji="1" lang="en-US" altLang="zh-CN" sz="2000" dirty="0" err="1">
                <a:solidFill>
                  <a:srgbClr val="7030A0"/>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0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90000"/>
              </a:lnSpc>
              <a:spcBef>
                <a:spcPct val="50000"/>
              </a:spcBef>
            </a:pP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return </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true;</a:t>
            </a:r>
          </a:p>
          <a:p>
            <a:pPr algn="just">
              <a:lnSpc>
                <a:spcPct val="90000"/>
              </a:lnSpc>
              <a:spcBef>
                <a:spcPct val="50000"/>
              </a:spcBef>
            </a:pP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dirty="0">
                <a:solidFill>
                  <a:srgbClr val="0000FF"/>
                </a:solidFill>
                <a:latin typeface="Times New Roman" panose="02020603050405020304" pitchFamily="18" charset="0"/>
                <a:cs typeface="Times New Roman" panose="02020603050405020304" pitchFamily="18" charset="0"/>
              </a:rPr>
              <a:t>  </a:t>
            </a:r>
          </a:p>
        </p:txBody>
      </p:sp>
      <p:sp>
        <p:nvSpPr>
          <p:cNvPr id="69637" name="Text Box 1029"/>
          <p:cNvSpPr txBox="1">
            <a:spLocks noChangeArrowheads="1"/>
          </p:cNvSpPr>
          <p:nvPr/>
        </p:nvSpPr>
        <p:spPr bwMode="auto">
          <a:xfrm>
            <a:off x="323850" y="188913"/>
            <a:ext cx="8462992" cy="1384995"/>
          </a:xfrm>
          <a:prstGeom prst="rect">
            <a:avLst/>
          </a:prstGeom>
          <a:noFill/>
          <a:ln w="9525">
            <a:noFill/>
            <a:miter lim="800000"/>
          </a:ln>
          <a:effectLst/>
        </p:spPr>
        <p:txBody>
          <a:bodyPr wrap="square">
            <a:spAutoFit/>
          </a:bodyPr>
          <a:lstStyle/>
          <a:p>
            <a:pPr algn="l"/>
            <a:r>
              <a:rPr kumimoji="1" lang="zh-CN" altLang="en-US" sz="2400" dirty="0">
                <a:solidFill>
                  <a:srgbClr val="FF3300"/>
                </a:solidFill>
                <a:ea typeface="楷体" panose="02010609060101010101" pitchFamily="49" charset="-122"/>
                <a:cs typeface="Times New Roman" panose="02020603050405020304" pitchFamily="18" charset="0"/>
              </a:rPr>
              <a:t>（</a:t>
            </a:r>
            <a:r>
              <a:rPr kumimoji="1" lang="en-US" altLang="zh-CN" sz="2400" dirty="0">
                <a:solidFill>
                  <a:srgbClr val="FF3300"/>
                </a:solidFill>
                <a:ea typeface="楷体" panose="02010609060101010101" pitchFamily="49" charset="-122"/>
                <a:cs typeface="Times New Roman" panose="02020603050405020304" pitchFamily="18" charset="0"/>
              </a:rPr>
              <a:t>6</a:t>
            </a:r>
            <a:r>
              <a:rPr kumimoji="1" lang="zh-CN" altLang="en-US" sz="2400" dirty="0">
                <a:solidFill>
                  <a:srgbClr val="FF3300"/>
                </a:solidFill>
                <a:ea typeface="楷体" panose="02010609060101010101" pitchFamily="49" charset="-122"/>
                <a:cs typeface="Times New Roman" panose="02020603050405020304" pitchFamily="18" charset="0"/>
              </a:rPr>
              <a:t>）求某个数据元素值</a:t>
            </a:r>
            <a:r>
              <a:rPr kumimoji="1" lang="en-US" altLang="zh-CN" sz="2400" dirty="0" err="1" smtClean="0">
                <a:solidFill>
                  <a:srgbClr val="FF3300"/>
                </a:solidFill>
                <a:ea typeface="楷体" panose="02010609060101010101" pitchFamily="49" charset="-122"/>
                <a:cs typeface="Times New Roman" panose="02020603050405020304" pitchFamily="18" charset="0"/>
              </a:rPr>
              <a:t>GetElem</a:t>
            </a:r>
            <a:r>
              <a:rPr kumimoji="1" lang="en-US" altLang="zh-CN" sz="2400" dirty="0" smtClean="0">
                <a:solidFill>
                  <a:srgbClr val="FF3300"/>
                </a:solidFill>
                <a:ea typeface="楷体" panose="02010609060101010101" pitchFamily="49" charset="-122"/>
                <a:cs typeface="Times New Roman" panose="02020603050405020304" pitchFamily="18" charset="0"/>
              </a:rPr>
              <a:t>(L</a:t>
            </a:r>
            <a:r>
              <a:rPr kumimoji="1" lang="zh-CN" altLang="en-US" sz="2400" dirty="0" smtClean="0">
                <a:solidFill>
                  <a:srgbClr val="FF3300"/>
                </a:solidFill>
                <a:ea typeface="楷体" panose="02010609060101010101" pitchFamily="49" charset="-122"/>
                <a:cs typeface="Times New Roman" panose="02020603050405020304" pitchFamily="18" charset="0"/>
              </a:rPr>
              <a:t>，</a:t>
            </a:r>
            <a:r>
              <a:rPr kumimoji="1" lang="en-US" altLang="zh-CN" sz="2400" dirty="0" err="1" smtClean="0">
                <a:solidFill>
                  <a:srgbClr val="FF3300"/>
                </a:solidFill>
                <a:ea typeface="楷体" panose="02010609060101010101" pitchFamily="49" charset="-122"/>
                <a:cs typeface="Times New Roman" panose="02020603050405020304" pitchFamily="18" charset="0"/>
              </a:rPr>
              <a:t>i</a:t>
            </a:r>
            <a:r>
              <a:rPr kumimoji="1" lang="zh-CN" altLang="en-US" sz="2400" dirty="0" smtClean="0">
                <a:solidFill>
                  <a:srgbClr val="FF3300"/>
                </a:solidFill>
                <a:ea typeface="楷体" panose="02010609060101010101" pitchFamily="49" charset="-122"/>
                <a:cs typeface="Times New Roman" panose="02020603050405020304" pitchFamily="18" charset="0"/>
              </a:rPr>
              <a:t>，</a:t>
            </a:r>
            <a:r>
              <a:rPr kumimoji="1" lang="en-US" altLang="zh-CN" sz="2400" dirty="0" smtClean="0">
                <a:solidFill>
                  <a:srgbClr val="FF3300"/>
                </a:solidFill>
                <a:ea typeface="楷体" panose="02010609060101010101" pitchFamily="49" charset="-122"/>
                <a:cs typeface="Times New Roman" panose="02020603050405020304" pitchFamily="18" charset="0"/>
              </a:rPr>
              <a:t>&amp;e</a:t>
            </a:r>
            <a:r>
              <a:rPr kumimoji="1" lang="en-US" altLang="zh-CN" sz="2400" dirty="0">
                <a:solidFill>
                  <a:srgbClr val="FF3300"/>
                </a:solidFill>
                <a:ea typeface="楷体" panose="02010609060101010101" pitchFamily="49" charset="-122"/>
                <a:cs typeface="Times New Roman" panose="02020603050405020304" pitchFamily="18" charset="0"/>
              </a:rPr>
              <a:t>)</a:t>
            </a:r>
          </a:p>
          <a:p>
            <a:pPr algn="l"/>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该运算返回</a:t>
            </a:r>
            <a:r>
              <a:rPr kumimoji="1" lang="en-US" altLang="zh-CN" sz="2400" dirty="0">
                <a:ea typeface="楷体" panose="02010609060101010101" pitchFamily="49" charset="-122"/>
                <a:cs typeface="Times New Roman" panose="02020603050405020304" pitchFamily="18" charset="0"/>
              </a:rPr>
              <a:t>L</a:t>
            </a:r>
            <a:r>
              <a:rPr kumimoji="1" lang="zh-CN" altLang="en-US" sz="2400" dirty="0">
                <a:ea typeface="楷体" panose="02010609060101010101" pitchFamily="49" charset="-122"/>
                <a:cs typeface="Times New Roman" panose="02020603050405020304" pitchFamily="18" charset="0"/>
              </a:rPr>
              <a:t>中第 </a:t>
            </a:r>
            <a:r>
              <a:rPr kumimoji="1" lang="en-US" altLang="zh-CN" sz="2400" i="1" dirty="0" err="1">
                <a:ea typeface="楷体" panose="02010609060101010101" pitchFamily="49" charset="-122"/>
                <a:cs typeface="Times New Roman" panose="02020603050405020304" pitchFamily="18" charset="0"/>
              </a:rPr>
              <a:t>i</a:t>
            </a:r>
            <a:r>
              <a:rPr kumimoji="1" lang="zh-CN" altLang="en-US" sz="2400" dirty="0">
                <a:ea typeface="楷体" panose="02010609060101010101" pitchFamily="49" charset="-122"/>
                <a:cs typeface="Times New Roman" panose="02020603050405020304" pitchFamily="18" charset="0"/>
              </a:rPr>
              <a:t>（</a:t>
            </a:r>
            <a:r>
              <a:rPr kumimoji="1" lang="en-US" altLang="zh-CN" sz="2400" dirty="0" err="1">
                <a:ea typeface="楷体" panose="02010609060101010101" pitchFamily="49" charset="-122"/>
                <a:cs typeface="Times New Roman" panose="02020603050405020304" pitchFamily="18" charset="0"/>
              </a:rPr>
              <a:t>1</a:t>
            </a:r>
            <a:r>
              <a:rPr kumimoji="1" lang="en-US" altLang="zh-CN" sz="2400" dirty="0" err="1">
                <a:latin typeface="+mj-ea"/>
                <a:ea typeface="+mj-ea"/>
                <a:cs typeface="Times New Roman" panose="02020603050405020304" pitchFamily="18" charset="0"/>
              </a:rPr>
              <a:t>≤</a:t>
            </a:r>
            <a:r>
              <a:rPr kumimoji="1" lang="en-US" altLang="zh-CN" sz="2400" i="1" dirty="0" err="1">
                <a:ea typeface="楷体" panose="02010609060101010101" pitchFamily="49" charset="-122"/>
                <a:cs typeface="Times New Roman" panose="02020603050405020304" pitchFamily="18" charset="0"/>
              </a:rPr>
              <a:t>i</a:t>
            </a:r>
            <a:r>
              <a:rPr kumimoji="1" lang="en-US" altLang="zh-CN" sz="2400" dirty="0" err="1">
                <a:latin typeface="+mn-ea"/>
                <a:ea typeface="+mn-ea"/>
                <a:cs typeface="Times New Roman" panose="02020603050405020304" pitchFamily="18" charset="0"/>
              </a:rPr>
              <a:t>≤</a:t>
            </a:r>
            <a:r>
              <a:rPr kumimoji="1" lang="en-US" altLang="zh-CN" sz="2400" dirty="0" err="1">
                <a:ea typeface="楷体" panose="02010609060101010101" pitchFamily="49" charset="-122"/>
                <a:cs typeface="Times New Roman" panose="02020603050405020304" pitchFamily="18" charset="0"/>
              </a:rPr>
              <a:t>ListLength</a:t>
            </a:r>
            <a:r>
              <a:rPr kumimoji="1" lang="en-US" altLang="zh-CN" sz="2400" dirty="0">
                <a:ea typeface="楷体" panose="02010609060101010101" pitchFamily="49" charset="-122"/>
                <a:cs typeface="Times New Roman" panose="02020603050405020304" pitchFamily="18" charset="0"/>
              </a:rPr>
              <a:t>(L)</a:t>
            </a:r>
            <a:r>
              <a:rPr kumimoji="1" lang="zh-CN" altLang="en-US" sz="2400" dirty="0">
                <a:ea typeface="楷体" panose="02010609060101010101" pitchFamily="49" charset="-122"/>
                <a:cs typeface="Times New Roman" panose="02020603050405020304" pitchFamily="18" charset="0"/>
              </a:rPr>
              <a:t>）个元素的</a:t>
            </a:r>
            <a:r>
              <a:rPr kumimoji="1" lang="zh-CN" altLang="en-US" sz="2400" dirty="0" smtClean="0">
                <a:ea typeface="楷体" panose="02010609060101010101" pitchFamily="49" charset="-122"/>
                <a:cs typeface="Times New Roman" panose="02020603050405020304" pitchFamily="18" charset="0"/>
              </a:rPr>
              <a:t>值，存放</a:t>
            </a:r>
            <a:r>
              <a:rPr kumimoji="1" lang="zh-CN" altLang="en-US" sz="2400" dirty="0">
                <a:ea typeface="楷体" panose="02010609060101010101" pitchFamily="49" charset="-122"/>
                <a:cs typeface="Times New Roman" panose="02020603050405020304" pitchFamily="18" charset="0"/>
              </a:rPr>
              <a:t>在</a:t>
            </a:r>
            <a:r>
              <a:rPr kumimoji="1" lang="en-US" altLang="zh-CN" sz="2400" i="1" dirty="0">
                <a:ea typeface="楷体" panose="02010609060101010101" pitchFamily="49" charset="-122"/>
                <a:cs typeface="Times New Roman" panose="02020603050405020304" pitchFamily="18" charset="0"/>
              </a:rPr>
              <a:t>e</a:t>
            </a:r>
            <a:r>
              <a:rPr kumimoji="1" lang="zh-CN" altLang="en-US" sz="2400" dirty="0">
                <a:ea typeface="楷体" panose="02010609060101010101" pitchFamily="49" charset="-122"/>
                <a:cs typeface="Times New Roman" panose="02020603050405020304" pitchFamily="18" charset="0"/>
              </a:rPr>
              <a:t>中。</a:t>
            </a:r>
            <a:endParaRPr lang="zh-CN" altLang="en-US" sz="2400" dirty="0">
              <a:ea typeface="楷体" panose="02010609060101010101" pitchFamily="49" charset="-122"/>
              <a:cs typeface="Times New Roman" panose="02020603050405020304" pitchFamily="18" charset="0"/>
            </a:endParaRPr>
          </a:p>
        </p:txBody>
      </p:sp>
      <p:grpSp>
        <p:nvGrpSpPr>
          <p:cNvPr id="8" name="组合 7"/>
          <p:cNvGrpSpPr/>
          <p:nvPr/>
        </p:nvGrpSpPr>
        <p:grpSpPr>
          <a:xfrm>
            <a:off x="1285852" y="4851988"/>
            <a:ext cx="4968875" cy="1457332"/>
            <a:chOff x="1285852" y="4286256"/>
            <a:chExt cx="4968875" cy="1457332"/>
          </a:xfrm>
        </p:grpSpPr>
        <p:sp>
          <p:nvSpPr>
            <p:cNvPr id="69635" name="Text Box 1027"/>
            <p:cNvSpPr txBox="1">
              <a:spLocks noChangeArrowheads="1"/>
            </p:cNvSpPr>
            <p:nvPr/>
          </p:nvSpPr>
          <p:spPr bwMode="auto">
            <a:xfrm>
              <a:off x="1357290" y="5286388"/>
              <a:ext cx="4176713" cy="457200"/>
            </a:xfrm>
            <a:prstGeom prst="rect">
              <a:avLst/>
            </a:prstGeom>
            <a:noFill/>
            <a:ln w="9525">
              <a:noFill/>
              <a:miter lim="800000"/>
            </a:ln>
            <a:effectLst/>
          </p:spPr>
          <p:txBody>
            <a:bodyPr>
              <a:spAutoFit/>
            </a:bodyPr>
            <a:lstStyle/>
            <a:p>
              <a:pPr algn="l">
                <a:spcBef>
                  <a:spcPct val="50000"/>
                </a:spcBef>
              </a:pPr>
              <a:r>
                <a:rPr lang="zh-CN" altLang="en-US" sz="2400" dirty="0">
                  <a:ea typeface="楷体" panose="02010609060101010101" pitchFamily="49" charset="-122"/>
                  <a:cs typeface="Times New Roman" panose="02020603050405020304" pitchFamily="18" charset="0"/>
                </a:rPr>
                <a:t>体现顺序表的</a:t>
              </a:r>
              <a:r>
                <a:rPr lang="zh-CN" altLang="en-US" sz="2400" dirty="0">
                  <a:solidFill>
                    <a:srgbClr val="FF00FF"/>
                  </a:solidFill>
                  <a:ea typeface="楷体" panose="02010609060101010101" pitchFamily="49" charset="-122"/>
                  <a:cs typeface="Times New Roman" panose="02020603050405020304" pitchFamily="18" charset="0"/>
                </a:rPr>
                <a:t>随机存取特性</a:t>
              </a:r>
            </a:p>
          </p:txBody>
        </p:sp>
        <p:sp>
          <p:nvSpPr>
            <p:cNvPr id="69638" name="Text Box 1030"/>
            <p:cNvSpPr txBox="1">
              <a:spLocks noChangeArrowheads="1"/>
            </p:cNvSpPr>
            <p:nvPr/>
          </p:nvSpPr>
          <p:spPr bwMode="auto">
            <a:xfrm>
              <a:off x="1285852" y="4286256"/>
              <a:ext cx="4968875" cy="457200"/>
            </a:xfrm>
            <a:prstGeom prst="rect">
              <a:avLst/>
            </a:prstGeom>
            <a:noFill/>
            <a:ln w="9525">
              <a:noFill/>
              <a:miter lim="800000"/>
            </a:ln>
            <a:effectLst/>
          </p:spPr>
          <p:txBody>
            <a:bodyPr>
              <a:spAutoFit/>
            </a:bodyPr>
            <a:lstStyle/>
            <a:p>
              <a:pPr algn="just">
                <a:spcBef>
                  <a:spcPct val="50000"/>
                </a:spcBef>
              </a:pPr>
              <a:r>
                <a:rPr kumimoji="1" lang="zh-CN" altLang="en-US" sz="2400" dirty="0">
                  <a:ea typeface="楷体" panose="02010609060101010101" pitchFamily="49" charset="-122"/>
                  <a:cs typeface="Times New Roman" panose="02020603050405020304" pitchFamily="18" charset="0"/>
                </a:rPr>
                <a:t>本算法的时间复杂度为</a:t>
              </a:r>
              <a:r>
                <a:rPr kumimoji="1" lang="en-US" altLang="zh-CN" sz="2400" dirty="0">
                  <a:ea typeface="楷体" panose="02010609060101010101" pitchFamily="49" charset="-122"/>
                  <a:cs typeface="Times New Roman" panose="02020603050405020304" pitchFamily="18" charset="0"/>
                </a:rPr>
                <a:t>O(1)</a:t>
              </a:r>
              <a:r>
                <a:rPr kumimoji="1" lang="zh-CN" altLang="en-US" sz="2400" dirty="0">
                  <a:ea typeface="楷体" panose="02010609060101010101" pitchFamily="49" charset="-122"/>
                  <a:cs typeface="Times New Roman" panose="02020603050405020304" pitchFamily="18" charset="0"/>
                </a:rPr>
                <a:t>。</a:t>
              </a:r>
              <a:r>
                <a:rPr kumimoji="1" lang="zh-CN" altLang="en-US" sz="2400" dirty="0">
                  <a:solidFill>
                    <a:srgbClr val="FF3300"/>
                  </a:solidFill>
                  <a:ea typeface="楷体" panose="02010609060101010101" pitchFamily="49" charset="-122"/>
                  <a:cs typeface="Times New Roman" panose="02020603050405020304" pitchFamily="18" charset="0"/>
                </a:rPr>
                <a:t> </a:t>
              </a:r>
              <a:endParaRPr lang="zh-CN" altLang="en-US" sz="2400" dirty="0">
                <a:ea typeface="楷体" panose="02010609060101010101" pitchFamily="49" charset="-122"/>
                <a:cs typeface="Times New Roman" panose="02020603050405020304" pitchFamily="18" charset="0"/>
              </a:endParaRPr>
            </a:p>
          </p:txBody>
        </p:sp>
        <p:sp>
          <p:nvSpPr>
            <p:cNvPr id="7" name="下箭头 6"/>
            <p:cNvSpPr/>
            <p:nvPr/>
          </p:nvSpPr>
          <p:spPr>
            <a:xfrm>
              <a:off x="3214678" y="4786322"/>
              <a:ext cx="214314" cy="50006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19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Text Box 4" descr="粉色面巾纸"/>
          <p:cNvSpPr txBox="1">
            <a:spLocks noChangeArrowheads="1"/>
          </p:cNvSpPr>
          <p:nvPr/>
        </p:nvSpPr>
        <p:spPr bwMode="auto">
          <a:xfrm>
            <a:off x="323851" y="1214422"/>
            <a:ext cx="3748084"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kumimoji="1"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2.1.1  </a:t>
            </a:r>
            <a:r>
              <a:rPr kumimoji="1"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的定义</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sp>
        <p:nvSpPr>
          <p:cNvPr id="7" name="Text Box 1028" descr="纸莎草纸"/>
          <p:cNvSpPr txBox="1">
            <a:spLocks noChangeArrowheads="1"/>
          </p:cNvSpPr>
          <p:nvPr/>
        </p:nvSpPr>
        <p:spPr bwMode="auto">
          <a:xfrm>
            <a:off x="1928794" y="285728"/>
            <a:ext cx="5019675" cy="583565"/>
          </a:xfrm>
          <a:prstGeom prst="rect">
            <a:avLst/>
          </a:prstGeom>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2.1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线性表及其逻辑结构</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 name="文本框 1"/>
          <p:cNvSpPr txBox="1"/>
          <p:nvPr/>
        </p:nvSpPr>
        <p:spPr>
          <a:xfrm>
            <a:off x="422274" y="1972633"/>
            <a:ext cx="7959725" cy="1024319"/>
          </a:xfrm>
          <a:prstGeom prst="rect">
            <a:avLst/>
          </a:prstGeom>
          <a:noFill/>
        </p:spPr>
        <p:txBody>
          <a:bodyPr wrap="square" rtlCol="0" anchor="t">
            <a:spAutoFit/>
          </a:bodyPr>
          <a:lstStyle/>
          <a:p>
            <a:pPr lvl="1" algn="l">
              <a:lnSpc>
                <a:spcPct val="105000"/>
              </a:lnSpc>
              <a:spcBef>
                <a:spcPts val="0"/>
              </a:spcBef>
              <a:buClr>
                <a:srgbClr val="009900"/>
              </a:buClr>
            </a:pPr>
            <a:r>
              <a:rPr lang="zh-CN" altLang="en-US" dirty="0">
                <a:solidFill>
                  <a:schemeClr val="tx1"/>
                </a:solidFill>
                <a:latin typeface="楷体" panose="02010609060101010101" pitchFamily="49" charset="-122"/>
                <a:ea typeface="楷体" panose="02010609060101010101" pitchFamily="49" charset="-122"/>
                <a:sym typeface="+mn-ea"/>
              </a:rPr>
              <a:t>线性表是 </a:t>
            </a:r>
            <a:r>
              <a:rPr lang="en-US" altLang="zh-CN" i="1" dirty="0">
                <a:solidFill>
                  <a:schemeClr val="tx1"/>
                </a:solidFill>
                <a:latin typeface="楷体" panose="02010609060101010101" pitchFamily="49" charset="-122"/>
                <a:ea typeface="楷体" panose="02010609060101010101" pitchFamily="49" charset="-122"/>
                <a:sym typeface="+mn-ea"/>
              </a:rPr>
              <a:t>n </a:t>
            </a:r>
            <a:r>
              <a:rPr lang="en-US" altLang="zh-CN" dirty="0">
                <a:solidFill>
                  <a:schemeClr val="tx1"/>
                </a:solidFill>
                <a:latin typeface="楷体" panose="02010609060101010101" pitchFamily="49" charset="-122"/>
                <a:ea typeface="楷体" panose="02010609060101010101" pitchFamily="49" charset="-122"/>
                <a:sym typeface="+mn-ea"/>
              </a:rPr>
              <a:t>(≥</a:t>
            </a:r>
            <a:r>
              <a:rPr lang="en-US" altLang="zh-CN" dirty="0">
                <a:solidFill>
                  <a:schemeClr val="tx1"/>
                </a:solidFill>
                <a:latin typeface="楷体" panose="02010609060101010101" pitchFamily="49" charset="-122"/>
                <a:ea typeface="楷体" panose="02010609060101010101" pitchFamily="49" charset="-122"/>
                <a:sym typeface="Symbol" panose="05050102010706020507" pitchFamily="18" charset="2"/>
              </a:rPr>
              <a:t>0) </a:t>
            </a:r>
            <a:r>
              <a:rPr lang="zh-CN" altLang="en-US" dirty="0">
                <a:solidFill>
                  <a:schemeClr val="tx1"/>
                </a:solidFill>
                <a:latin typeface="楷体" panose="02010609060101010101" pitchFamily="49" charset="-122"/>
                <a:ea typeface="楷体" panose="02010609060101010101" pitchFamily="49" charset="-122"/>
                <a:sym typeface="+mn-ea"/>
              </a:rPr>
              <a:t>个数据元素的有限序列，记作</a:t>
            </a:r>
            <a:endParaRPr lang="zh-CN" altLang="en-US" b="1" dirty="0">
              <a:solidFill>
                <a:schemeClr val="tx1"/>
              </a:solidFill>
              <a:latin typeface="楷体" panose="02010609060101010101" pitchFamily="49" charset="-122"/>
              <a:ea typeface="楷体" panose="02010609060101010101" pitchFamily="49" charset="-122"/>
            </a:endParaRPr>
          </a:p>
          <a:p>
            <a:pPr marL="990600" lvl="1" indent="-533400" algn="l">
              <a:lnSpc>
                <a:spcPct val="105000"/>
              </a:lnSpc>
              <a:spcBef>
                <a:spcPts val="0"/>
              </a:spcBef>
              <a:buClr>
                <a:schemeClr val="accent1"/>
              </a:buClr>
              <a:buSzPct val="50000"/>
              <a:buFont typeface="Wingdings" panose="05000000000000000000" pitchFamily="2" charset="2"/>
              <a:buNone/>
            </a:pPr>
            <a:r>
              <a:rPr lang="zh-CN" altLang="en-US" dirty="0">
                <a:solidFill>
                  <a:schemeClr val="tx1"/>
                </a:solidFill>
                <a:latin typeface="楷体" panose="02010609060101010101" pitchFamily="49" charset="-122"/>
                <a:ea typeface="楷体" panose="02010609060101010101" pitchFamily="49" charset="-122"/>
                <a:sym typeface="+mn-ea"/>
              </a:rPr>
              <a:t>           （</a:t>
            </a:r>
            <a:r>
              <a:rPr lang="en-US" altLang="zh-CN" i="1" dirty="0">
                <a:solidFill>
                  <a:schemeClr val="tx1"/>
                </a:solidFill>
                <a:latin typeface="楷体" panose="02010609060101010101" pitchFamily="49" charset="-122"/>
                <a:ea typeface="楷体" panose="02010609060101010101" pitchFamily="49" charset="-122"/>
                <a:sym typeface="+mn-ea"/>
              </a:rPr>
              <a:t>a</a:t>
            </a:r>
            <a:r>
              <a:rPr lang="en-US" altLang="zh-CN" baseline="-25000" dirty="0">
                <a:solidFill>
                  <a:schemeClr val="tx1"/>
                </a:solidFill>
                <a:latin typeface="楷体" panose="02010609060101010101" pitchFamily="49" charset="-122"/>
                <a:ea typeface="楷体" panose="02010609060101010101" pitchFamily="49" charset="-122"/>
                <a:sym typeface="+mn-ea"/>
              </a:rPr>
              <a:t>1</a:t>
            </a:r>
            <a:r>
              <a:rPr lang="en-US" altLang="zh-CN" dirty="0">
                <a:solidFill>
                  <a:schemeClr val="tx1"/>
                </a:solidFill>
                <a:latin typeface="楷体" panose="02010609060101010101" pitchFamily="49" charset="-122"/>
                <a:ea typeface="楷体" panose="02010609060101010101" pitchFamily="49" charset="-122"/>
                <a:sym typeface="+mn-ea"/>
              </a:rPr>
              <a:t>, </a:t>
            </a:r>
            <a:r>
              <a:rPr lang="en-US" altLang="zh-CN" i="1" dirty="0">
                <a:solidFill>
                  <a:schemeClr val="tx1"/>
                </a:solidFill>
                <a:latin typeface="楷体" panose="02010609060101010101" pitchFamily="49" charset="-122"/>
                <a:ea typeface="楷体" panose="02010609060101010101" pitchFamily="49" charset="-122"/>
                <a:sym typeface="+mn-ea"/>
              </a:rPr>
              <a:t>a</a:t>
            </a:r>
            <a:r>
              <a:rPr lang="en-US" altLang="zh-CN" baseline="-25000" dirty="0">
                <a:solidFill>
                  <a:schemeClr val="tx1"/>
                </a:solidFill>
                <a:latin typeface="楷体" panose="02010609060101010101" pitchFamily="49" charset="-122"/>
                <a:ea typeface="楷体" panose="02010609060101010101" pitchFamily="49" charset="-122"/>
                <a:sym typeface="+mn-ea"/>
              </a:rPr>
              <a:t>2</a:t>
            </a:r>
            <a:r>
              <a:rPr lang="en-US" altLang="zh-CN" dirty="0">
                <a:solidFill>
                  <a:schemeClr val="tx1"/>
                </a:solidFill>
                <a:latin typeface="楷体" panose="02010609060101010101" pitchFamily="49" charset="-122"/>
                <a:ea typeface="楷体" panose="02010609060101010101" pitchFamily="49" charset="-122"/>
                <a:sym typeface="+mn-ea"/>
              </a:rPr>
              <a:t>, …, </a:t>
            </a:r>
            <a:r>
              <a:rPr lang="en-US" altLang="zh-CN" i="1" dirty="0">
                <a:solidFill>
                  <a:schemeClr val="tx1"/>
                </a:solidFill>
                <a:latin typeface="楷体" panose="02010609060101010101" pitchFamily="49" charset="-122"/>
                <a:ea typeface="楷体" panose="02010609060101010101" pitchFamily="49" charset="-122"/>
                <a:sym typeface="+mn-ea"/>
              </a:rPr>
              <a:t>a</a:t>
            </a:r>
            <a:r>
              <a:rPr lang="en-US" altLang="zh-CN" i="1" baseline="-25000" dirty="0">
                <a:solidFill>
                  <a:schemeClr val="tx1"/>
                </a:solidFill>
                <a:latin typeface="楷体" panose="02010609060101010101" pitchFamily="49" charset="-122"/>
                <a:ea typeface="楷体" panose="02010609060101010101" pitchFamily="49" charset="-122"/>
                <a:sym typeface="+mn-ea"/>
              </a:rPr>
              <a:t>n</a:t>
            </a:r>
            <a:r>
              <a:rPr lang="zh-CN" altLang="en-US" dirty="0">
                <a:solidFill>
                  <a:schemeClr val="tx1"/>
                </a:solidFill>
                <a:latin typeface="楷体" panose="02010609060101010101" pitchFamily="49" charset="-122"/>
                <a:ea typeface="楷体" panose="02010609060101010101" pitchFamily="49" charset="-122"/>
                <a:sym typeface="+mn-ea"/>
              </a:rPr>
              <a:t>）</a:t>
            </a:r>
            <a:endParaRPr lang="zh-CN" altLang="en-US" b="1" dirty="0">
              <a:solidFill>
                <a:schemeClr val="tx1"/>
              </a:solidFill>
              <a:latin typeface="楷体" panose="02010609060101010101" pitchFamily="49" charset="-122"/>
              <a:ea typeface="楷体" panose="02010609060101010101" pitchFamily="49" charset="-122"/>
            </a:endParaRPr>
          </a:p>
          <a:p>
            <a:pPr marL="990600" lvl="1" indent="-533400" algn="l">
              <a:lnSpc>
                <a:spcPct val="105000"/>
              </a:lnSpc>
              <a:spcBef>
                <a:spcPts val="0"/>
              </a:spcBef>
              <a:buClr>
                <a:schemeClr val="accent1"/>
              </a:buClr>
              <a:buSzPct val="50000"/>
              <a:buFont typeface="Wingdings" panose="05000000000000000000" pitchFamily="2" charset="2"/>
              <a:buNone/>
            </a:pPr>
            <a:r>
              <a:rPr lang="zh-CN" altLang="en-US" dirty="0" err="1">
                <a:solidFill>
                  <a:schemeClr val="tx1"/>
                </a:solidFill>
                <a:latin typeface="楷体" panose="02010609060101010101" pitchFamily="49" charset="-122"/>
                <a:ea typeface="楷体" panose="02010609060101010101" pitchFamily="49" charset="-122"/>
                <a:sym typeface="+mn-ea"/>
              </a:rPr>
              <a:t>    	</a:t>
            </a:r>
            <a:r>
              <a:rPr lang="en-US" altLang="zh-CN" i="1" dirty="0" err="1">
                <a:solidFill>
                  <a:schemeClr val="tx1"/>
                </a:solidFill>
                <a:latin typeface="楷体" panose="02010609060101010101" pitchFamily="49" charset="-122"/>
                <a:ea typeface="楷体" panose="02010609060101010101" pitchFamily="49" charset="-122"/>
                <a:sym typeface="+mn-ea"/>
              </a:rPr>
              <a:t>a</a:t>
            </a:r>
            <a:r>
              <a:rPr lang="en-US" altLang="zh-CN" i="1" baseline="-25000" dirty="0" err="1">
                <a:solidFill>
                  <a:schemeClr val="tx1"/>
                </a:solidFill>
                <a:latin typeface="楷体" panose="02010609060101010101" pitchFamily="49" charset="-122"/>
                <a:ea typeface="楷体" panose="02010609060101010101" pitchFamily="49" charset="-122"/>
                <a:sym typeface="+mn-ea"/>
              </a:rPr>
              <a:t>i</a:t>
            </a:r>
            <a:r>
              <a:rPr lang="en-US" altLang="zh-CN" i="1" baseline="-25000" dirty="0">
                <a:solidFill>
                  <a:schemeClr val="tx1"/>
                </a:solidFill>
                <a:latin typeface="楷体" panose="02010609060101010101" pitchFamily="49" charset="-122"/>
                <a:ea typeface="楷体" panose="02010609060101010101" pitchFamily="49" charset="-122"/>
                <a:sym typeface="+mn-ea"/>
              </a:rPr>
              <a:t> </a:t>
            </a:r>
            <a:r>
              <a:rPr lang="zh-CN" altLang="zh-CN" dirty="0">
                <a:solidFill>
                  <a:schemeClr val="tx1"/>
                </a:solidFill>
                <a:latin typeface="楷体" panose="02010609060101010101" pitchFamily="49" charset="-122"/>
                <a:ea typeface="楷体" panose="02010609060101010101" pitchFamily="49" charset="-122"/>
                <a:sym typeface="+mn-ea"/>
              </a:rPr>
              <a:t>是表中数据元素，</a:t>
            </a:r>
            <a:r>
              <a:rPr lang="en-US" altLang="zh-CN" i="1" dirty="0">
                <a:solidFill>
                  <a:schemeClr val="tx1"/>
                </a:solidFill>
                <a:latin typeface="楷体" panose="02010609060101010101" pitchFamily="49" charset="-122"/>
                <a:ea typeface="楷体" panose="02010609060101010101" pitchFamily="49" charset="-122"/>
                <a:sym typeface="+mn-ea"/>
              </a:rPr>
              <a:t>n </a:t>
            </a:r>
            <a:r>
              <a:rPr lang="zh-CN" altLang="zh-CN" dirty="0">
                <a:solidFill>
                  <a:schemeClr val="tx1"/>
                </a:solidFill>
                <a:latin typeface="楷体" panose="02010609060101010101" pitchFamily="49" charset="-122"/>
                <a:ea typeface="楷体" panose="02010609060101010101" pitchFamily="49" charset="-122"/>
                <a:sym typeface="+mn-ea"/>
              </a:rPr>
              <a:t>是表长度。</a:t>
            </a:r>
          </a:p>
        </p:txBody>
      </p:sp>
      <p:sp>
        <p:nvSpPr>
          <p:cNvPr id="147459" name="矩形 147458"/>
          <p:cNvSpPr/>
          <p:nvPr/>
        </p:nvSpPr>
        <p:spPr>
          <a:xfrm>
            <a:off x="619125" y="3244850"/>
            <a:ext cx="7762875" cy="290703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609600" lvl="0" indent="-609600">
              <a:spcBef>
                <a:spcPts val="0"/>
              </a:spcBef>
              <a:buClr>
                <a:srgbClr val="800080"/>
              </a:buClr>
              <a:buSzPct val="100000"/>
              <a:buFont typeface="Wingdings" panose="05000000000000000000" pitchFamily="2" charset="2"/>
              <a:buChar char="§"/>
            </a:pPr>
            <a:r>
              <a:rPr lang="zh-CN" altLang="en-US" sz="2400" b="1" dirty="0">
                <a:solidFill>
                  <a:schemeClr val="tx1"/>
                </a:solidFill>
                <a:latin typeface="楷体" panose="02010609060101010101" pitchFamily="49" charset="-122"/>
                <a:ea typeface="楷体" panose="02010609060101010101" pitchFamily="49" charset="-122"/>
              </a:rPr>
              <a:t>线性表的特点</a:t>
            </a:r>
          </a:p>
          <a:p>
            <a:pPr marL="990600" lvl="1" indent="-533400">
              <a:spcBef>
                <a:spcPts val="0"/>
              </a:spcBef>
              <a:buClr>
                <a:srgbClr val="006600"/>
              </a:buClr>
              <a:buFont typeface="Wingdings" panose="05000000000000000000" pitchFamily="2" charset="2"/>
              <a:buChar char="v"/>
            </a:pPr>
            <a:r>
              <a:rPr lang="zh-CN" altLang="en-US" sz="2000" b="1" dirty="0">
                <a:solidFill>
                  <a:schemeClr val="tx1"/>
                </a:solidFill>
                <a:latin typeface="楷体" panose="02010609060101010101" pitchFamily="49" charset="-122"/>
                <a:ea typeface="楷体" panose="02010609060101010101" pitchFamily="49" charset="-122"/>
              </a:rPr>
              <a:t>除第一个元素外，其他每一个元素有一个且仅有一个直接前驱。</a:t>
            </a:r>
          </a:p>
          <a:p>
            <a:pPr marL="990600" lvl="1" indent="-533400">
              <a:spcBef>
                <a:spcPts val="0"/>
              </a:spcBef>
              <a:buClr>
                <a:srgbClr val="006600"/>
              </a:buClr>
              <a:buFont typeface="Wingdings" panose="05000000000000000000" pitchFamily="2" charset="2"/>
              <a:buChar char="v"/>
            </a:pPr>
            <a:r>
              <a:rPr lang="zh-CN" altLang="en-US" sz="2000" b="1" dirty="0">
                <a:solidFill>
                  <a:schemeClr val="tx1"/>
                </a:solidFill>
                <a:latin typeface="楷体" panose="02010609060101010101" pitchFamily="49" charset="-122"/>
                <a:ea typeface="楷体" panose="02010609060101010101" pitchFamily="49" charset="-122"/>
              </a:rPr>
              <a:t>除最后一个元素外，其他每一个元素有一个且仅有一个直接后继。</a:t>
            </a:r>
          </a:p>
          <a:p>
            <a:pPr marL="990600" lvl="1" indent="-533400">
              <a:spcBef>
                <a:spcPts val="0"/>
              </a:spcBef>
              <a:buClr>
                <a:srgbClr val="006600"/>
              </a:buClr>
              <a:buFont typeface="Wingdings" panose="05000000000000000000" pitchFamily="2" charset="2"/>
              <a:buChar char="v"/>
            </a:pPr>
            <a:endParaRPr lang="zh-CN" altLang="en-US" sz="2000" b="1" dirty="0">
              <a:solidFill>
                <a:schemeClr val="tx1"/>
              </a:solidFill>
              <a:effectLst>
                <a:outerShdw blurRad="38100" dist="38100" dir="2700000">
                  <a:srgbClr val="C0C0C0"/>
                </a:outerShdw>
              </a:effectLst>
              <a:latin typeface="楷体" panose="02010609060101010101" pitchFamily="49" charset="-122"/>
              <a:ea typeface="楷体" panose="02010609060101010101" pitchFamily="49" charset="-122"/>
            </a:endParaRPr>
          </a:p>
          <a:p>
            <a:pPr marL="990600" lvl="1" indent="-533400">
              <a:spcBef>
                <a:spcPts val="0"/>
              </a:spcBef>
              <a:buClr>
                <a:srgbClr val="006600"/>
              </a:buClr>
              <a:buFont typeface="Wingdings" panose="05000000000000000000" pitchFamily="2" charset="2"/>
              <a:buChar char="v"/>
            </a:pPr>
            <a:endParaRPr lang="en-US" altLang="zh-CN" sz="2000" b="1" dirty="0" smtClean="0">
              <a:solidFill>
                <a:schemeClr val="tx1"/>
              </a:solidFill>
              <a:latin typeface="楷体" panose="02010609060101010101" pitchFamily="49" charset="-122"/>
              <a:ea typeface="楷体" panose="02010609060101010101" pitchFamily="49" charset="-122"/>
            </a:endParaRPr>
          </a:p>
          <a:p>
            <a:pPr marL="990600" lvl="1" indent="-533400">
              <a:spcBef>
                <a:spcPts val="0"/>
              </a:spcBef>
              <a:buClr>
                <a:srgbClr val="006600"/>
              </a:buClr>
              <a:buFont typeface="Wingdings" panose="05000000000000000000" pitchFamily="2" charset="2"/>
              <a:buChar char="v"/>
            </a:pPr>
            <a:r>
              <a:rPr lang="zh-CN" altLang="en-US" sz="2000" b="1" dirty="0" smtClean="0">
                <a:solidFill>
                  <a:schemeClr val="tx1"/>
                </a:solidFill>
                <a:latin typeface="楷体" panose="02010609060101010101" pitchFamily="49" charset="-122"/>
                <a:ea typeface="楷体" panose="02010609060101010101" pitchFamily="49" charset="-122"/>
              </a:rPr>
              <a:t>直接</a:t>
            </a:r>
            <a:r>
              <a:rPr lang="zh-CN" altLang="en-US" sz="2000" b="1" dirty="0">
                <a:solidFill>
                  <a:schemeClr val="tx1"/>
                </a:solidFill>
                <a:latin typeface="楷体" panose="02010609060101010101" pitchFamily="49" charset="-122"/>
                <a:ea typeface="楷体" panose="02010609060101010101" pitchFamily="49" charset="-122"/>
              </a:rPr>
              <a:t>前驱和直接后继描述了结点之间的逻辑关系（即邻接关系）。</a:t>
            </a:r>
            <a:r>
              <a:rPr lang="zh-CN" altLang="en-US" sz="2000" b="1" dirty="0">
                <a:solidFill>
                  <a:schemeClr val="tx1"/>
                </a:solidFill>
                <a:effectLst>
                  <a:outerShdw blurRad="38100" dist="38100" dir="2700000">
                    <a:srgbClr val="C0C0C0"/>
                  </a:outerShdw>
                </a:effectLst>
                <a:latin typeface="楷体" panose="02010609060101010101" pitchFamily="49" charset="-122"/>
                <a:ea typeface="楷体" panose="02010609060101010101" pitchFamily="49" charset="-122"/>
              </a:rPr>
              <a:t> </a:t>
            </a:r>
            <a:endParaRPr lang="zh-CN" altLang="en-US" sz="2000" b="0" dirty="0">
              <a:solidFill>
                <a:schemeClr val="tx1"/>
              </a:solidFill>
              <a:latin typeface="楷体" panose="02010609060101010101" pitchFamily="49" charset="-122"/>
              <a:ea typeface="楷体" panose="02010609060101010101" pitchFamily="49" charset="-122"/>
            </a:endParaRPr>
          </a:p>
        </p:txBody>
      </p:sp>
      <p:grpSp>
        <p:nvGrpSpPr>
          <p:cNvPr id="147478" name="组合 147477"/>
          <p:cNvGrpSpPr/>
          <p:nvPr/>
        </p:nvGrpSpPr>
        <p:grpSpPr>
          <a:xfrm>
            <a:off x="1681343" y="4941169"/>
            <a:ext cx="5626961" cy="432047"/>
            <a:chOff x="701" y="2812"/>
            <a:chExt cx="4243" cy="452"/>
          </a:xfrm>
        </p:grpSpPr>
        <p:sp>
          <p:nvSpPr>
            <p:cNvPr id="147460" name="椭圆 147459"/>
            <p:cNvSpPr/>
            <p:nvPr/>
          </p:nvSpPr>
          <p:spPr>
            <a:xfrm>
              <a:off x="720" y="2880"/>
              <a:ext cx="384" cy="384"/>
            </a:xfrm>
            <a:prstGeom prst="ellipse">
              <a:avLst/>
            </a:prstGeom>
            <a:gradFill rotWithShape="0">
              <a:gsLst>
                <a:gs pos="0">
                  <a:srgbClr val="CCFF99"/>
                </a:gs>
                <a:gs pos="100000">
                  <a:srgbClr val="CCFF99">
                    <a:gamma/>
                    <a:shade val="46275"/>
                    <a:invGamma/>
                  </a:srgbClr>
                </a:gs>
              </a:gsLst>
              <a:path path="shape">
                <a:fillToRect l="50000" t="50000" r="50000" b="50000"/>
              </a:path>
              <a:tileRect/>
            </a:gradFill>
            <a:ln w="9525">
              <a:noFill/>
            </a:ln>
            <a:effectLst>
              <a:outerShdw dist="35921" dir="2699999" algn="ctr" rotWithShape="0">
                <a:schemeClr val="bg2"/>
              </a:outerShdw>
            </a:effectLst>
          </p:spPr>
          <p:txBody>
            <a:bodyPr/>
            <a:lstStyle/>
            <a:p>
              <a:endParaRPr lang="zh-CN" altLang="en-US"/>
            </a:p>
          </p:txBody>
        </p:sp>
        <p:sp>
          <p:nvSpPr>
            <p:cNvPr id="147461" name="左右箭头 147460"/>
            <p:cNvSpPr/>
            <p:nvPr/>
          </p:nvSpPr>
          <p:spPr>
            <a:xfrm>
              <a:off x="1104" y="3003"/>
              <a:ext cx="384" cy="96"/>
            </a:xfrm>
            <a:prstGeom prst="leftRightArrow">
              <a:avLst>
                <a:gd name="adj1" fmla="val 50000"/>
                <a:gd name="adj2" fmla="val 80000"/>
              </a:avLst>
            </a:prstGeom>
            <a:solidFill>
              <a:srgbClr val="008000"/>
            </a:solidFill>
            <a:ln w="9525" cap="flat" cmpd="sng">
              <a:solidFill>
                <a:schemeClr val="accent1"/>
              </a:solidFill>
              <a:prstDash val="solid"/>
              <a:miter/>
              <a:headEnd type="none" w="med" len="med"/>
              <a:tailEnd type="none" w="med" len="med"/>
            </a:ln>
            <a:effectLst>
              <a:outerShdw dist="35921" dir="2699999" algn="ctr" rotWithShape="0">
                <a:schemeClr val="bg2"/>
              </a:outerShdw>
            </a:effectLst>
          </p:spPr>
          <p:txBody>
            <a:bodyPr wrap="none" anchor="ctr"/>
            <a:lstStyle/>
            <a:p>
              <a:pPr algn="ctr">
                <a:buClr>
                  <a:schemeClr val="bg1"/>
                </a:buClr>
              </a:pPr>
              <a:endParaRPr sz="2400" b="0" dirty="0">
                <a:solidFill>
                  <a:srgbClr val="FF7C80"/>
                </a:solidFill>
                <a:latin typeface="Times New Roman" panose="02020603050405020304" pitchFamily="18" charset="0"/>
              </a:endParaRPr>
            </a:p>
          </p:txBody>
        </p:sp>
        <p:sp>
          <p:nvSpPr>
            <p:cNvPr id="147462" name="椭圆 147461"/>
            <p:cNvSpPr/>
            <p:nvPr/>
          </p:nvSpPr>
          <p:spPr>
            <a:xfrm>
              <a:off x="1488" y="2880"/>
              <a:ext cx="384" cy="384"/>
            </a:xfrm>
            <a:prstGeom prst="ellipse">
              <a:avLst/>
            </a:prstGeom>
            <a:gradFill rotWithShape="0">
              <a:gsLst>
                <a:gs pos="0">
                  <a:srgbClr val="CCFF99"/>
                </a:gs>
                <a:gs pos="100000">
                  <a:srgbClr val="CCFF99">
                    <a:gamma/>
                    <a:shade val="46275"/>
                    <a:invGamma/>
                  </a:srgbClr>
                </a:gs>
              </a:gsLst>
              <a:path path="shape">
                <a:fillToRect l="50000" t="50000" r="50000" b="50000"/>
              </a:path>
              <a:tileRect/>
            </a:gradFill>
            <a:ln w="9525">
              <a:noFill/>
            </a:ln>
            <a:effectLst>
              <a:outerShdw dist="35921" dir="2699999" algn="ctr" rotWithShape="0">
                <a:schemeClr val="bg2"/>
              </a:outerShdw>
            </a:effectLst>
          </p:spPr>
          <p:txBody>
            <a:bodyPr/>
            <a:lstStyle/>
            <a:p>
              <a:endParaRPr lang="zh-CN" altLang="en-US"/>
            </a:p>
          </p:txBody>
        </p:sp>
        <p:sp>
          <p:nvSpPr>
            <p:cNvPr id="147463" name="左右箭头 147462"/>
            <p:cNvSpPr/>
            <p:nvPr/>
          </p:nvSpPr>
          <p:spPr>
            <a:xfrm>
              <a:off x="1872" y="3003"/>
              <a:ext cx="384" cy="96"/>
            </a:xfrm>
            <a:prstGeom prst="leftRightArrow">
              <a:avLst>
                <a:gd name="adj1" fmla="val 50000"/>
                <a:gd name="adj2" fmla="val 80000"/>
              </a:avLst>
            </a:prstGeom>
            <a:solidFill>
              <a:srgbClr val="008000"/>
            </a:solidFill>
            <a:ln w="9525" cap="flat" cmpd="sng">
              <a:solidFill>
                <a:schemeClr val="accent1"/>
              </a:solidFill>
              <a:prstDash val="solid"/>
              <a:miter/>
              <a:headEnd type="none" w="med" len="med"/>
              <a:tailEnd type="none" w="med" len="med"/>
            </a:ln>
            <a:effectLst>
              <a:outerShdw dist="35921" dir="2699999" algn="ctr" rotWithShape="0">
                <a:schemeClr val="bg2"/>
              </a:outerShdw>
            </a:effectLst>
          </p:spPr>
          <p:txBody>
            <a:bodyPr wrap="none" anchor="ctr"/>
            <a:lstStyle/>
            <a:p>
              <a:pPr algn="ctr">
                <a:buClr>
                  <a:schemeClr val="bg1"/>
                </a:buClr>
              </a:pPr>
              <a:endParaRPr sz="2400" b="0" dirty="0">
                <a:solidFill>
                  <a:srgbClr val="FF7C80"/>
                </a:solidFill>
                <a:latin typeface="Times New Roman" panose="02020603050405020304" pitchFamily="18" charset="0"/>
              </a:endParaRPr>
            </a:p>
          </p:txBody>
        </p:sp>
        <p:sp>
          <p:nvSpPr>
            <p:cNvPr id="147464" name="椭圆 147463"/>
            <p:cNvSpPr/>
            <p:nvPr/>
          </p:nvSpPr>
          <p:spPr>
            <a:xfrm>
              <a:off x="2256" y="2880"/>
              <a:ext cx="384" cy="384"/>
            </a:xfrm>
            <a:prstGeom prst="ellipse">
              <a:avLst/>
            </a:prstGeom>
            <a:gradFill rotWithShape="0">
              <a:gsLst>
                <a:gs pos="0">
                  <a:srgbClr val="CCFF99"/>
                </a:gs>
                <a:gs pos="100000">
                  <a:srgbClr val="CCFF99">
                    <a:gamma/>
                    <a:shade val="46275"/>
                    <a:invGamma/>
                  </a:srgbClr>
                </a:gs>
              </a:gsLst>
              <a:path path="shape">
                <a:fillToRect l="50000" t="50000" r="50000" b="50000"/>
              </a:path>
              <a:tileRect/>
            </a:gradFill>
            <a:ln w="9525">
              <a:noFill/>
            </a:ln>
            <a:effectLst>
              <a:outerShdw dist="35921" dir="2699999" algn="ctr" rotWithShape="0">
                <a:schemeClr val="bg2"/>
              </a:outerShdw>
            </a:effectLst>
          </p:spPr>
          <p:txBody>
            <a:bodyPr/>
            <a:lstStyle/>
            <a:p>
              <a:endParaRPr lang="zh-CN" altLang="en-US"/>
            </a:p>
          </p:txBody>
        </p:sp>
        <p:sp>
          <p:nvSpPr>
            <p:cNvPr id="147465" name="左右箭头 147464"/>
            <p:cNvSpPr/>
            <p:nvPr/>
          </p:nvSpPr>
          <p:spPr>
            <a:xfrm>
              <a:off x="2640" y="3003"/>
              <a:ext cx="384" cy="96"/>
            </a:xfrm>
            <a:prstGeom prst="leftRightArrow">
              <a:avLst>
                <a:gd name="adj1" fmla="val 50000"/>
                <a:gd name="adj2" fmla="val 80000"/>
              </a:avLst>
            </a:prstGeom>
            <a:solidFill>
              <a:srgbClr val="008000"/>
            </a:solidFill>
            <a:ln w="9525" cap="flat" cmpd="sng">
              <a:solidFill>
                <a:schemeClr val="accent1"/>
              </a:solidFill>
              <a:prstDash val="solid"/>
              <a:miter/>
              <a:headEnd type="none" w="med" len="med"/>
              <a:tailEnd type="none" w="med" len="med"/>
            </a:ln>
            <a:effectLst>
              <a:outerShdw dist="35921" dir="2699999" algn="ctr" rotWithShape="0">
                <a:schemeClr val="bg2"/>
              </a:outerShdw>
            </a:effectLst>
          </p:spPr>
          <p:txBody>
            <a:bodyPr wrap="none" anchor="ctr"/>
            <a:lstStyle/>
            <a:p>
              <a:pPr algn="ctr">
                <a:buClr>
                  <a:schemeClr val="bg1"/>
                </a:buClr>
              </a:pPr>
              <a:endParaRPr sz="2400" b="0" dirty="0">
                <a:solidFill>
                  <a:srgbClr val="FF7C80"/>
                </a:solidFill>
                <a:latin typeface="Times New Roman" panose="02020603050405020304" pitchFamily="18" charset="0"/>
              </a:endParaRPr>
            </a:p>
          </p:txBody>
        </p:sp>
        <p:sp>
          <p:nvSpPr>
            <p:cNvPr id="147466" name="椭圆 147465"/>
            <p:cNvSpPr/>
            <p:nvPr/>
          </p:nvSpPr>
          <p:spPr>
            <a:xfrm>
              <a:off x="3024" y="2880"/>
              <a:ext cx="384" cy="384"/>
            </a:xfrm>
            <a:prstGeom prst="ellipse">
              <a:avLst/>
            </a:prstGeom>
            <a:gradFill rotWithShape="0">
              <a:gsLst>
                <a:gs pos="0">
                  <a:srgbClr val="CCFF99"/>
                </a:gs>
                <a:gs pos="100000">
                  <a:srgbClr val="CCFF99">
                    <a:gamma/>
                    <a:shade val="46275"/>
                    <a:invGamma/>
                  </a:srgbClr>
                </a:gs>
              </a:gsLst>
              <a:path path="shape">
                <a:fillToRect l="50000" t="50000" r="50000" b="50000"/>
              </a:path>
              <a:tileRect/>
            </a:gradFill>
            <a:ln w="9525">
              <a:noFill/>
            </a:ln>
            <a:effectLst>
              <a:outerShdw dist="35921" dir="2699999" algn="ctr" rotWithShape="0">
                <a:schemeClr val="bg2"/>
              </a:outerShdw>
            </a:effectLst>
          </p:spPr>
          <p:txBody>
            <a:bodyPr/>
            <a:lstStyle/>
            <a:p>
              <a:endParaRPr lang="zh-CN" altLang="en-US"/>
            </a:p>
          </p:txBody>
        </p:sp>
        <p:sp>
          <p:nvSpPr>
            <p:cNvPr id="147467" name="左右箭头 147466"/>
            <p:cNvSpPr/>
            <p:nvPr/>
          </p:nvSpPr>
          <p:spPr>
            <a:xfrm>
              <a:off x="3408" y="3003"/>
              <a:ext cx="384" cy="96"/>
            </a:xfrm>
            <a:prstGeom prst="leftRightArrow">
              <a:avLst>
                <a:gd name="adj1" fmla="val 50000"/>
                <a:gd name="adj2" fmla="val 80000"/>
              </a:avLst>
            </a:prstGeom>
            <a:solidFill>
              <a:srgbClr val="008000"/>
            </a:solidFill>
            <a:ln w="9525" cap="flat" cmpd="sng">
              <a:solidFill>
                <a:schemeClr val="accent1"/>
              </a:solidFill>
              <a:prstDash val="solid"/>
              <a:miter/>
              <a:headEnd type="none" w="med" len="med"/>
              <a:tailEnd type="none" w="med" len="med"/>
            </a:ln>
            <a:effectLst>
              <a:outerShdw dist="35921" dir="2699999" algn="ctr" rotWithShape="0">
                <a:schemeClr val="bg2"/>
              </a:outerShdw>
            </a:effectLst>
          </p:spPr>
          <p:txBody>
            <a:bodyPr wrap="none" anchor="ctr"/>
            <a:lstStyle/>
            <a:p>
              <a:pPr algn="ctr">
                <a:buClr>
                  <a:schemeClr val="bg1"/>
                </a:buClr>
              </a:pPr>
              <a:endParaRPr sz="2400" b="0" dirty="0">
                <a:solidFill>
                  <a:srgbClr val="FF7C80"/>
                </a:solidFill>
                <a:latin typeface="Times New Roman" panose="02020603050405020304" pitchFamily="18" charset="0"/>
              </a:endParaRPr>
            </a:p>
          </p:txBody>
        </p:sp>
        <p:sp>
          <p:nvSpPr>
            <p:cNvPr id="147468" name="椭圆 147467"/>
            <p:cNvSpPr/>
            <p:nvPr/>
          </p:nvSpPr>
          <p:spPr>
            <a:xfrm>
              <a:off x="3792" y="2880"/>
              <a:ext cx="384" cy="384"/>
            </a:xfrm>
            <a:prstGeom prst="ellipse">
              <a:avLst/>
            </a:prstGeom>
            <a:gradFill rotWithShape="0">
              <a:gsLst>
                <a:gs pos="0">
                  <a:srgbClr val="CCFF99"/>
                </a:gs>
                <a:gs pos="100000">
                  <a:srgbClr val="CCFF99">
                    <a:gamma/>
                    <a:shade val="46275"/>
                    <a:invGamma/>
                  </a:srgbClr>
                </a:gs>
              </a:gsLst>
              <a:path path="shape">
                <a:fillToRect l="50000" t="50000" r="50000" b="50000"/>
              </a:path>
              <a:tileRect/>
            </a:gradFill>
            <a:ln w="9525">
              <a:noFill/>
            </a:ln>
            <a:effectLst>
              <a:outerShdw dist="35921" dir="2699999" algn="ctr" rotWithShape="0">
                <a:schemeClr val="bg2"/>
              </a:outerShdw>
            </a:effectLst>
          </p:spPr>
          <p:txBody>
            <a:bodyPr/>
            <a:lstStyle/>
            <a:p>
              <a:endParaRPr lang="zh-CN" altLang="en-US"/>
            </a:p>
          </p:txBody>
        </p:sp>
        <p:sp>
          <p:nvSpPr>
            <p:cNvPr id="147469" name="左右箭头 147468"/>
            <p:cNvSpPr/>
            <p:nvPr/>
          </p:nvSpPr>
          <p:spPr>
            <a:xfrm>
              <a:off x="4176" y="3003"/>
              <a:ext cx="384" cy="96"/>
            </a:xfrm>
            <a:prstGeom prst="leftRightArrow">
              <a:avLst>
                <a:gd name="adj1" fmla="val 50000"/>
                <a:gd name="adj2" fmla="val 80000"/>
              </a:avLst>
            </a:prstGeom>
            <a:solidFill>
              <a:srgbClr val="008000"/>
            </a:solidFill>
            <a:ln w="9525" cap="flat" cmpd="sng">
              <a:solidFill>
                <a:schemeClr val="accent1"/>
              </a:solidFill>
              <a:prstDash val="solid"/>
              <a:miter/>
              <a:headEnd type="none" w="med" len="med"/>
              <a:tailEnd type="none" w="med" len="med"/>
            </a:ln>
            <a:effectLst>
              <a:outerShdw dist="35921" dir="2699999" algn="ctr" rotWithShape="0">
                <a:schemeClr val="bg2"/>
              </a:outerShdw>
            </a:effectLst>
          </p:spPr>
          <p:txBody>
            <a:bodyPr wrap="none" anchor="ctr"/>
            <a:lstStyle/>
            <a:p>
              <a:pPr algn="ctr">
                <a:buClr>
                  <a:schemeClr val="bg1"/>
                </a:buClr>
              </a:pPr>
              <a:endParaRPr sz="2400" b="0" dirty="0">
                <a:solidFill>
                  <a:srgbClr val="FF7C80"/>
                </a:solidFill>
                <a:latin typeface="Times New Roman" panose="02020603050405020304" pitchFamily="18" charset="0"/>
              </a:endParaRPr>
            </a:p>
          </p:txBody>
        </p:sp>
        <p:sp>
          <p:nvSpPr>
            <p:cNvPr id="147470" name="椭圆 147469"/>
            <p:cNvSpPr/>
            <p:nvPr/>
          </p:nvSpPr>
          <p:spPr>
            <a:xfrm>
              <a:off x="4560" y="2880"/>
              <a:ext cx="384" cy="384"/>
            </a:xfrm>
            <a:prstGeom prst="ellipse">
              <a:avLst/>
            </a:prstGeom>
            <a:gradFill rotWithShape="0">
              <a:gsLst>
                <a:gs pos="0">
                  <a:srgbClr val="CCFF99"/>
                </a:gs>
                <a:gs pos="100000">
                  <a:srgbClr val="CCFF99">
                    <a:gamma/>
                    <a:shade val="46275"/>
                    <a:invGamma/>
                  </a:srgbClr>
                </a:gs>
              </a:gsLst>
              <a:path path="shape">
                <a:fillToRect l="50000" t="50000" r="50000" b="50000"/>
              </a:path>
              <a:tileRect/>
            </a:gradFill>
            <a:ln w="9525">
              <a:noFill/>
            </a:ln>
            <a:effectLst>
              <a:outerShdw dist="35921" dir="2699999" algn="ctr" rotWithShape="0">
                <a:schemeClr val="bg2"/>
              </a:outerShdw>
            </a:effectLst>
          </p:spPr>
          <p:txBody>
            <a:bodyPr/>
            <a:lstStyle/>
            <a:p>
              <a:endParaRPr lang="zh-CN" altLang="en-US"/>
            </a:p>
          </p:txBody>
        </p:sp>
        <p:sp>
          <p:nvSpPr>
            <p:cNvPr id="147471" name="文本框 147470"/>
            <p:cNvSpPr txBox="1"/>
            <p:nvPr/>
          </p:nvSpPr>
          <p:spPr>
            <a:xfrm>
              <a:off x="701" y="2812"/>
              <a:ext cx="356" cy="392"/>
            </a:xfrm>
            <a:prstGeom prst="rect">
              <a:avLst/>
            </a:prstGeom>
            <a:noFill/>
            <a:ln w="9525">
              <a:noFill/>
            </a:ln>
          </p:spPr>
          <p:txBody>
            <a:bodyPr wrap="square" anchor="t">
              <a:spAutoFit/>
            </a:bodyPr>
            <a:lstStyle/>
            <a:p>
              <a:pPr>
                <a:buClr>
                  <a:schemeClr val="bg1"/>
                </a:buClr>
              </a:pPr>
              <a:r>
                <a:rPr lang="en-US" altLang="zh-CN" sz="2400" i="1">
                  <a:latin typeface="Times New Roman" panose="02020603050405020304" pitchFamily="18" charset="0"/>
                </a:rPr>
                <a:t>a</a:t>
              </a:r>
              <a:r>
                <a:rPr lang="en-US" altLang="zh-CN" sz="2400" baseline="-25000">
                  <a:latin typeface="Times New Roman" panose="02020603050405020304" pitchFamily="18" charset="0"/>
                </a:rPr>
                <a:t>1</a:t>
              </a:r>
              <a:endParaRPr lang="en-US" altLang="zh-CN" sz="2400" b="0">
                <a:latin typeface="Times New Roman" panose="02020603050405020304" pitchFamily="18" charset="0"/>
              </a:endParaRPr>
            </a:p>
          </p:txBody>
        </p:sp>
        <p:sp>
          <p:nvSpPr>
            <p:cNvPr id="147472" name="文本框 147471"/>
            <p:cNvSpPr txBox="1"/>
            <p:nvPr/>
          </p:nvSpPr>
          <p:spPr>
            <a:xfrm>
              <a:off x="1488" y="2812"/>
              <a:ext cx="356" cy="392"/>
            </a:xfrm>
            <a:prstGeom prst="rect">
              <a:avLst/>
            </a:prstGeom>
            <a:noFill/>
            <a:ln w="9525">
              <a:noFill/>
            </a:ln>
          </p:spPr>
          <p:txBody>
            <a:bodyPr wrap="square" anchor="t">
              <a:spAutoFit/>
            </a:bodyPr>
            <a:lstStyle/>
            <a:p>
              <a:pPr>
                <a:buClr>
                  <a:schemeClr val="bg1"/>
                </a:buClr>
              </a:pP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2</a:t>
              </a:r>
              <a:endParaRPr lang="en-US" altLang="zh-CN" sz="2400" b="0" dirty="0">
                <a:latin typeface="Times New Roman" panose="02020603050405020304" pitchFamily="18" charset="0"/>
              </a:endParaRPr>
            </a:p>
          </p:txBody>
        </p:sp>
        <p:sp>
          <p:nvSpPr>
            <p:cNvPr id="147473" name="文本框 147472"/>
            <p:cNvSpPr txBox="1"/>
            <p:nvPr/>
          </p:nvSpPr>
          <p:spPr>
            <a:xfrm>
              <a:off x="2284" y="2812"/>
              <a:ext cx="356" cy="392"/>
            </a:xfrm>
            <a:prstGeom prst="rect">
              <a:avLst/>
            </a:prstGeom>
            <a:noFill/>
            <a:ln w="9525">
              <a:noFill/>
            </a:ln>
          </p:spPr>
          <p:txBody>
            <a:bodyPr wrap="square" anchor="t">
              <a:spAutoFit/>
            </a:bodyPr>
            <a:lstStyle/>
            <a:p>
              <a:pPr>
                <a:buClr>
                  <a:schemeClr val="bg1"/>
                </a:buClr>
              </a:pP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3</a:t>
              </a:r>
              <a:endParaRPr lang="en-US" altLang="zh-CN" sz="2400" b="0" dirty="0">
                <a:latin typeface="Times New Roman" panose="02020603050405020304" pitchFamily="18" charset="0"/>
              </a:endParaRPr>
            </a:p>
          </p:txBody>
        </p:sp>
        <p:sp>
          <p:nvSpPr>
            <p:cNvPr id="147474" name="文本框 147473"/>
            <p:cNvSpPr txBox="1"/>
            <p:nvPr/>
          </p:nvSpPr>
          <p:spPr>
            <a:xfrm>
              <a:off x="3024" y="2812"/>
              <a:ext cx="356" cy="392"/>
            </a:xfrm>
            <a:prstGeom prst="rect">
              <a:avLst/>
            </a:prstGeom>
            <a:noFill/>
            <a:ln w="9525">
              <a:noFill/>
            </a:ln>
          </p:spPr>
          <p:txBody>
            <a:bodyPr wrap="square" anchor="t">
              <a:spAutoFit/>
            </a:bodyPr>
            <a:lstStyle/>
            <a:p>
              <a:pPr>
                <a:buClr>
                  <a:schemeClr val="bg1"/>
                </a:buClr>
              </a:pPr>
              <a:r>
                <a:rPr lang="en-US" altLang="zh-CN" sz="2400" i="1">
                  <a:latin typeface="Times New Roman" panose="02020603050405020304" pitchFamily="18" charset="0"/>
                </a:rPr>
                <a:t>a</a:t>
              </a:r>
              <a:r>
                <a:rPr lang="en-US" altLang="zh-CN" sz="2400" baseline="-25000">
                  <a:latin typeface="Times New Roman" panose="02020603050405020304" pitchFamily="18" charset="0"/>
                </a:rPr>
                <a:t>4</a:t>
              </a:r>
              <a:endParaRPr lang="en-US" altLang="zh-CN" sz="2400" b="0">
                <a:latin typeface="Times New Roman" panose="02020603050405020304" pitchFamily="18" charset="0"/>
              </a:endParaRPr>
            </a:p>
          </p:txBody>
        </p:sp>
        <p:sp>
          <p:nvSpPr>
            <p:cNvPr id="147475" name="文本框 147474"/>
            <p:cNvSpPr txBox="1"/>
            <p:nvPr/>
          </p:nvSpPr>
          <p:spPr>
            <a:xfrm>
              <a:off x="3792" y="2812"/>
              <a:ext cx="356" cy="392"/>
            </a:xfrm>
            <a:prstGeom prst="rect">
              <a:avLst/>
            </a:prstGeom>
            <a:noFill/>
            <a:ln w="9525">
              <a:noFill/>
            </a:ln>
          </p:spPr>
          <p:txBody>
            <a:bodyPr wrap="square" anchor="t">
              <a:spAutoFit/>
            </a:bodyPr>
            <a:lstStyle/>
            <a:p>
              <a:pPr>
                <a:buClr>
                  <a:schemeClr val="bg1"/>
                </a:buClr>
              </a:pPr>
              <a:r>
                <a:rPr lang="en-US" altLang="zh-CN" sz="2400" i="1">
                  <a:latin typeface="Times New Roman" panose="02020603050405020304" pitchFamily="18" charset="0"/>
                </a:rPr>
                <a:t>a</a:t>
              </a:r>
              <a:r>
                <a:rPr lang="en-US" altLang="zh-CN" sz="2400" baseline="-25000">
                  <a:latin typeface="Times New Roman" panose="02020603050405020304" pitchFamily="18" charset="0"/>
                </a:rPr>
                <a:t>5</a:t>
              </a:r>
              <a:endParaRPr lang="en-US" altLang="zh-CN" sz="2400" b="0">
                <a:latin typeface="Times New Roman" panose="02020603050405020304" pitchFamily="18" charset="0"/>
              </a:endParaRPr>
            </a:p>
          </p:txBody>
        </p:sp>
        <p:sp>
          <p:nvSpPr>
            <p:cNvPr id="147476" name="文本框 147475"/>
            <p:cNvSpPr txBox="1"/>
            <p:nvPr/>
          </p:nvSpPr>
          <p:spPr>
            <a:xfrm>
              <a:off x="4560" y="2812"/>
              <a:ext cx="356" cy="392"/>
            </a:xfrm>
            <a:prstGeom prst="rect">
              <a:avLst/>
            </a:prstGeom>
            <a:noFill/>
            <a:ln w="9525">
              <a:noFill/>
            </a:ln>
          </p:spPr>
          <p:txBody>
            <a:bodyPr wrap="square" anchor="t">
              <a:spAutoFit/>
            </a:bodyPr>
            <a:lstStyle/>
            <a:p>
              <a:pPr>
                <a:buClr>
                  <a:schemeClr val="bg1"/>
                </a:buClr>
              </a:pPr>
              <a:r>
                <a:rPr lang="en-US" altLang="zh-CN" sz="2400" i="1">
                  <a:latin typeface="Times New Roman" panose="02020603050405020304" pitchFamily="18" charset="0"/>
                </a:rPr>
                <a:t>a</a:t>
              </a:r>
              <a:r>
                <a:rPr lang="en-US" altLang="zh-CN" sz="2400" baseline="-25000">
                  <a:latin typeface="Times New Roman" panose="02020603050405020304" pitchFamily="18" charset="0"/>
                </a:rPr>
                <a:t>6</a:t>
              </a:r>
              <a:endParaRPr lang="en-US" altLang="zh-CN" sz="2400" b="0">
                <a:latin typeface="Times New Roman" panose="02020603050405020304" pitchFamily="18" charset="0"/>
              </a:endParaRPr>
            </a:p>
          </p:txBody>
        </p:sp>
      </p:grpSp>
      <p:sp>
        <p:nvSpPr>
          <p:cNvPr id="4" name="灯片编号占位符 3"/>
          <p:cNvSpPr>
            <a:spLocks noGrp="1"/>
          </p:cNvSpPr>
          <p:nvPr>
            <p:ph type="sldNum" sz="quarter" idx="12"/>
          </p:nvPr>
        </p:nvSpPr>
        <p:spPr/>
        <p:txBody>
          <a:bodyPr/>
          <a:lstStyle/>
          <a:p>
            <a:fld id="{BC067DFE-42A7-4CB5-93C4-F2F97DA7580C}" type="slidenum">
              <a:rPr lang="en-US" altLang="zh-CN" smtClean="0"/>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000100" y="1928802"/>
            <a:ext cx="5786478" cy="2926543"/>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spcBef>
                <a:spcPct val="50000"/>
              </a:spcBef>
            </a:pP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err="1">
                <a:solidFill>
                  <a:srgbClr val="FF3300"/>
                </a:solidFill>
                <a:latin typeface="Times New Roman" panose="02020603050405020304" pitchFamily="18" charset="0"/>
                <a:ea typeface="宋体" panose="02010600030101010101" pitchFamily="2" charset="-122"/>
                <a:cs typeface="Times New Roman" panose="02020603050405020304" pitchFamily="18" charset="0"/>
              </a:rPr>
              <a:t>LocateElem</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SqList</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L</a:t>
            </a:r>
            <a:r>
              <a:rPr kumimoji="1" lang="zh-CN" altLang="en-US"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ElemType</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e)</a:t>
            </a:r>
          </a:p>
          <a:p>
            <a:pPr algn="just">
              <a:lnSpc>
                <a:spcPct val="80000"/>
              </a:lnSpc>
              <a:spcBef>
                <a:spcPct val="50000"/>
              </a:spcBef>
            </a:pPr>
            <a:r>
              <a:rPr kumimoji="1"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a:p>
            <a:pPr algn="just">
              <a:lnSpc>
                <a:spcPct val="80000"/>
              </a:lnSpc>
              <a:spcBef>
                <a:spcPct val="50000"/>
              </a:spcBef>
            </a:pPr>
            <a:r>
              <a:rPr kumimoji="1"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while </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err="1">
                <a:solidFill>
                  <a:srgbClr val="FF00FF"/>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00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&lt;L-&gt;length</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&amp;&amp; </a:t>
            </a:r>
            <a:r>
              <a:rPr kumimoji="1" lang="en-US" altLang="zh-CN" sz="200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L-&gt;data[</a:t>
            </a:r>
            <a:r>
              <a:rPr kumimoji="1" lang="en-US" altLang="zh-CN" sz="2000" dirty="0" err="1">
                <a:solidFill>
                  <a:srgbClr val="FF00FF"/>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00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]!=e</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p>
          <a:p>
            <a:pPr algn="just">
              <a:lnSpc>
                <a:spcPct val="80000"/>
              </a:lnSpc>
              <a:spcBef>
                <a:spcPct val="50000"/>
              </a:spcBef>
            </a:pPr>
            <a:r>
              <a:rPr kumimoji="1" lang="en-US" altLang="zh-CN"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i</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80000"/>
              </a:lnSpc>
              <a:spcBef>
                <a:spcPct val="50000"/>
              </a:spcBef>
            </a:pPr>
            <a:r>
              <a:rPr kumimoji="1"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if </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&gt;=L-&gt;length)  return 0;</a:t>
            </a:r>
          </a:p>
          <a:p>
            <a:pPr algn="just">
              <a:lnSpc>
                <a:spcPct val="80000"/>
              </a:lnSpc>
              <a:spcBef>
                <a:spcPct val="50000"/>
              </a:spcBef>
            </a:pPr>
            <a:r>
              <a:rPr kumimoji="1"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else  </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return </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i+1</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80000"/>
              </a:lnSpc>
              <a:spcBef>
                <a:spcPct val="50000"/>
              </a:spcBef>
            </a:pPr>
            <a:r>
              <a:rPr kumimoji="1" lang="en-US" altLang="zh-CN"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459" name="Text Box 3"/>
          <p:cNvSpPr txBox="1">
            <a:spLocks noChangeArrowheads="1"/>
          </p:cNvSpPr>
          <p:nvPr/>
        </p:nvSpPr>
        <p:spPr bwMode="auto">
          <a:xfrm>
            <a:off x="323850" y="260350"/>
            <a:ext cx="8135938" cy="1384995"/>
          </a:xfrm>
          <a:prstGeom prst="rect">
            <a:avLst/>
          </a:prstGeom>
          <a:noFill/>
          <a:ln w="9525">
            <a:noFill/>
            <a:miter lim="800000"/>
          </a:ln>
          <a:effectLst/>
        </p:spPr>
        <p:txBody>
          <a:bodyPr>
            <a:spAutoFit/>
          </a:bodyPr>
          <a:lstStyle/>
          <a:p>
            <a:pPr algn="l"/>
            <a:r>
              <a:rPr kumimoji="1" lang="zh-CN" altLang="en-US" sz="2400" dirty="0">
                <a:solidFill>
                  <a:srgbClr val="FF3300"/>
                </a:solidFill>
                <a:ea typeface="楷体" panose="02010609060101010101" pitchFamily="49" charset="-122"/>
                <a:cs typeface="Times New Roman" panose="02020603050405020304" pitchFamily="18" charset="0"/>
              </a:rPr>
              <a:t>（</a:t>
            </a:r>
            <a:r>
              <a:rPr kumimoji="1" lang="en-US" altLang="zh-CN" sz="2400" dirty="0">
                <a:solidFill>
                  <a:srgbClr val="FF3300"/>
                </a:solidFill>
                <a:ea typeface="楷体" panose="02010609060101010101" pitchFamily="49" charset="-122"/>
                <a:cs typeface="Times New Roman" panose="02020603050405020304" pitchFamily="18" charset="0"/>
              </a:rPr>
              <a:t>7</a:t>
            </a:r>
            <a:r>
              <a:rPr kumimoji="1" lang="zh-CN" altLang="en-US" sz="2400" dirty="0">
                <a:solidFill>
                  <a:srgbClr val="FF3300"/>
                </a:solidFill>
                <a:ea typeface="楷体" panose="02010609060101010101" pitchFamily="49" charset="-122"/>
                <a:cs typeface="Times New Roman" panose="02020603050405020304" pitchFamily="18" charset="0"/>
              </a:rPr>
              <a:t>）按元素值</a:t>
            </a:r>
            <a:r>
              <a:rPr kumimoji="1" lang="zh-CN" altLang="en-US" sz="2400">
                <a:solidFill>
                  <a:srgbClr val="FF3300"/>
                </a:solidFill>
                <a:ea typeface="楷体" panose="02010609060101010101" pitchFamily="49" charset="-122"/>
                <a:cs typeface="Times New Roman" panose="02020603050405020304" pitchFamily="18" charset="0"/>
              </a:rPr>
              <a:t>查找</a:t>
            </a:r>
            <a:r>
              <a:rPr kumimoji="1" lang="en-US" altLang="zh-CN" sz="2400" smtClean="0">
                <a:solidFill>
                  <a:srgbClr val="FF3300"/>
                </a:solidFill>
                <a:ea typeface="楷体" panose="02010609060101010101" pitchFamily="49" charset="-122"/>
                <a:cs typeface="Times New Roman" panose="02020603050405020304" pitchFamily="18" charset="0"/>
              </a:rPr>
              <a:t>LocateElem(L</a:t>
            </a:r>
            <a:r>
              <a:rPr kumimoji="1" lang="zh-CN" altLang="en-US" sz="2400" smtClean="0">
                <a:solidFill>
                  <a:srgbClr val="FF3300"/>
                </a:solidFill>
                <a:ea typeface="楷体" panose="02010609060101010101" pitchFamily="49" charset="-122"/>
                <a:cs typeface="Times New Roman" panose="02020603050405020304" pitchFamily="18" charset="0"/>
              </a:rPr>
              <a:t>，</a:t>
            </a:r>
            <a:r>
              <a:rPr kumimoji="1" lang="en-US" altLang="zh-CN" sz="2400" smtClean="0">
                <a:solidFill>
                  <a:srgbClr val="FF3300"/>
                </a:solidFill>
                <a:ea typeface="楷体" panose="02010609060101010101" pitchFamily="49" charset="-122"/>
                <a:cs typeface="Times New Roman" panose="02020603050405020304" pitchFamily="18" charset="0"/>
              </a:rPr>
              <a:t>e</a:t>
            </a:r>
            <a:r>
              <a:rPr kumimoji="1" lang="en-US" altLang="zh-CN" sz="2400" dirty="0">
                <a:solidFill>
                  <a:srgbClr val="FF3300"/>
                </a:solidFill>
                <a:ea typeface="楷体" panose="02010609060101010101" pitchFamily="49" charset="-122"/>
                <a:cs typeface="Times New Roman" panose="02020603050405020304" pitchFamily="18" charset="0"/>
              </a:rPr>
              <a:t>)</a:t>
            </a:r>
          </a:p>
          <a:p>
            <a:pPr algn="l"/>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该运算顺序查找第</a:t>
            </a:r>
            <a:r>
              <a:rPr kumimoji="1" lang="en-US" altLang="zh-CN" sz="2400" dirty="0">
                <a:ea typeface="楷体" panose="02010609060101010101" pitchFamily="49" charset="-122"/>
                <a:cs typeface="Times New Roman" panose="02020603050405020304" pitchFamily="18" charset="0"/>
              </a:rPr>
              <a:t>1</a:t>
            </a:r>
            <a:r>
              <a:rPr kumimoji="1" lang="zh-CN" altLang="en-US" sz="2400" dirty="0">
                <a:ea typeface="楷体" panose="02010609060101010101" pitchFamily="49" charset="-122"/>
                <a:cs typeface="Times New Roman" panose="02020603050405020304" pitchFamily="18" charset="0"/>
              </a:rPr>
              <a:t>个值域与</a:t>
            </a:r>
            <a:r>
              <a:rPr kumimoji="1" lang="en-US" altLang="zh-CN" sz="2400" i="1" dirty="0">
                <a:ea typeface="楷体" panose="02010609060101010101" pitchFamily="49" charset="-122"/>
                <a:cs typeface="Times New Roman" panose="02020603050405020304" pitchFamily="18" charset="0"/>
              </a:rPr>
              <a:t>e</a:t>
            </a:r>
            <a:r>
              <a:rPr kumimoji="1" lang="zh-CN" altLang="en-US" sz="2400" dirty="0">
                <a:ea typeface="楷体" panose="02010609060101010101" pitchFamily="49" charset="-122"/>
                <a:cs typeface="Times New Roman" panose="02020603050405020304" pitchFamily="18" charset="0"/>
              </a:rPr>
              <a:t>相等的元素的逻辑位序。若这样的元素</a:t>
            </a:r>
            <a:r>
              <a:rPr kumimoji="1" lang="zh-CN" altLang="en-US" sz="2400">
                <a:ea typeface="楷体" panose="02010609060101010101" pitchFamily="49" charset="-122"/>
                <a:cs typeface="Times New Roman" panose="02020603050405020304" pitchFamily="18" charset="0"/>
              </a:rPr>
              <a:t>不</a:t>
            </a:r>
            <a:r>
              <a:rPr kumimoji="1" lang="zh-CN" altLang="en-US" sz="2400" smtClean="0">
                <a:ea typeface="楷体" panose="02010609060101010101" pitchFamily="49" charset="-122"/>
                <a:cs typeface="Times New Roman" panose="02020603050405020304" pitchFamily="18" charset="0"/>
              </a:rPr>
              <a:t>存在，则</a:t>
            </a:r>
            <a:r>
              <a:rPr kumimoji="1" lang="zh-CN" altLang="en-US" sz="2400" dirty="0">
                <a:ea typeface="楷体" panose="02010609060101010101" pitchFamily="49" charset="-122"/>
                <a:cs typeface="Times New Roman" panose="02020603050405020304" pitchFamily="18" charset="0"/>
              </a:rPr>
              <a:t>返回值为</a:t>
            </a:r>
            <a:r>
              <a:rPr kumimoji="1" lang="en-US" altLang="zh-CN" sz="2400" dirty="0">
                <a:ea typeface="楷体" panose="02010609060101010101" pitchFamily="49" charset="-122"/>
                <a:cs typeface="Times New Roman" panose="02020603050405020304" pitchFamily="18" charset="0"/>
              </a:rPr>
              <a:t>0</a:t>
            </a:r>
            <a:r>
              <a:rPr kumimoji="1" lang="zh-CN" altLang="en-US" sz="2400" dirty="0">
                <a:ea typeface="楷体" panose="02010609060101010101" pitchFamily="49" charset="-122"/>
                <a:cs typeface="Times New Roman" panose="02020603050405020304" pitchFamily="18" charset="0"/>
              </a:rPr>
              <a:t>。</a:t>
            </a:r>
            <a:endParaRPr lang="zh-CN" altLang="en-US" sz="2400" dirty="0">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20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68313" y="333375"/>
            <a:ext cx="7620000" cy="461665"/>
          </a:xfrm>
          <a:prstGeom prst="rect">
            <a:avLst/>
          </a:prstGeom>
          <a:noFill/>
          <a:ln w="9525">
            <a:noFill/>
            <a:miter lim="800000"/>
          </a:ln>
          <a:effectLst/>
        </p:spPr>
        <p:txBody>
          <a:bodyPr>
            <a:spAutoFit/>
          </a:bodyPr>
          <a:lstStyle/>
          <a:p>
            <a:pPr algn="just">
              <a:spcBef>
                <a:spcPct val="50000"/>
              </a:spcBef>
            </a:pPr>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zh-CN" altLang="en-US" sz="2400" dirty="0">
                <a:solidFill>
                  <a:srgbClr val="FF3300"/>
                </a:solidFill>
                <a:ea typeface="楷体" panose="02010609060101010101" pitchFamily="49" charset="-122"/>
                <a:cs typeface="Times New Roman" panose="02020603050405020304" pitchFamily="18" charset="0"/>
              </a:rPr>
              <a:t>（</a:t>
            </a:r>
            <a:r>
              <a:rPr kumimoji="1" lang="en-US" altLang="zh-CN" sz="2400" dirty="0">
                <a:solidFill>
                  <a:srgbClr val="FF3300"/>
                </a:solidFill>
                <a:ea typeface="楷体" panose="02010609060101010101" pitchFamily="49" charset="-122"/>
                <a:cs typeface="Times New Roman" panose="02020603050405020304" pitchFamily="18" charset="0"/>
              </a:rPr>
              <a:t>8</a:t>
            </a:r>
            <a:r>
              <a:rPr kumimoji="1" lang="zh-CN" altLang="en-US" sz="2400" dirty="0">
                <a:solidFill>
                  <a:srgbClr val="FF3300"/>
                </a:solidFill>
                <a:ea typeface="楷体" panose="02010609060101010101" pitchFamily="49" charset="-122"/>
                <a:cs typeface="Times New Roman" panose="02020603050405020304" pitchFamily="18" charset="0"/>
              </a:rPr>
              <a:t>）插入数据元素</a:t>
            </a:r>
            <a:r>
              <a:rPr kumimoji="1" lang="en-US" altLang="zh-CN" sz="2400" dirty="0" err="1" smtClean="0">
                <a:solidFill>
                  <a:srgbClr val="FF3300"/>
                </a:solidFill>
                <a:ea typeface="楷体" panose="02010609060101010101" pitchFamily="49" charset="-122"/>
                <a:cs typeface="Times New Roman" panose="02020603050405020304" pitchFamily="18" charset="0"/>
              </a:rPr>
              <a:t>ListInsert</a:t>
            </a:r>
            <a:r>
              <a:rPr kumimoji="1" lang="en-US" altLang="zh-CN" sz="2400" dirty="0" smtClean="0">
                <a:solidFill>
                  <a:srgbClr val="FF3300"/>
                </a:solidFill>
                <a:ea typeface="楷体" panose="02010609060101010101" pitchFamily="49" charset="-122"/>
                <a:cs typeface="Times New Roman" panose="02020603050405020304" pitchFamily="18" charset="0"/>
              </a:rPr>
              <a:t>(&amp;L</a:t>
            </a:r>
            <a:r>
              <a:rPr kumimoji="1" lang="zh-CN" altLang="en-US" sz="2400" dirty="0" smtClean="0">
                <a:solidFill>
                  <a:srgbClr val="FF3300"/>
                </a:solidFill>
                <a:ea typeface="楷体" panose="02010609060101010101" pitchFamily="49" charset="-122"/>
                <a:cs typeface="Times New Roman" panose="02020603050405020304" pitchFamily="18" charset="0"/>
              </a:rPr>
              <a:t>，</a:t>
            </a:r>
            <a:r>
              <a:rPr kumimoji="1" lang="en-US" altLang="zh-CN" sz="2400" dirty="0" err="1" smtClean="0">
                <a:solidFill>
                  <a:srgbClr val="FF3300"/>
                </a:solidFill>
                <a:ea typeface="楷体" panose="02010609060101010101" pitchFamily="49" charset="-122"/>
                <a:cs typeface="Times New Roman" panose="02020603050405020304" pitchFamily="18" charset="0"/>
              </a:rPr>
              <a:t>i</a:t>
            </a:r>
            <a:r>
              <a:rPr kumimoji="1" lang="zh-CN" altLang="en-US" sz="2400" dirty="0" smtClean="0">
                <a:solidFill>
                  <a:srgbClr val="FF3300"/>
                </a:solidFill>
                <a:ea typeface="楷体" panose="02010609060101010101" pitchFamily="49" charset="-122"/>
                <a:cs typeface="Times New Roman" panose="02020603050405020304" pitchFamily="18" charset="0"/>
              </a:rPr>
              <a:t>，</a:t>
            </a:r>
            <a:r>
              <a:rPr kumimoji="1" lang="en-US" altLang="zh-CN" sz="2400" dirty="0" smtClean="0">
                <a:solidFill>
                  <a:srgbClr val="FF3300"/>
                </a:solidFill>
                <a:ea typeface="楷体" panose="02010609060101010101" pitchFamily="49" charset="-122"/>
                <a:cs typeface="Times New Roman" panose="02020603050405020304" pitchFamily="18" charset="0"/>
              </a:rPr>
              <a:t>e</a:t>
            </a:r>
            <a:r>
              <a:rPr kumimoji="1" lang="en-US" altLang="zh-CN" sz="2400" dirty="0">
                <a:solidFill>
                  <a:srgbClr val="FF3300"/>
                </a:solidFill>
                <a:ea typeface="楷体" panose="02010609060101010101" pitchFamily="49" charset="-122"/>
                <a:cs typeface="Times New Roman" panose="02020603050405020304" pitchFamily="18" charset="0"/>
              </a:rPr>
              <a:t>)      </a:t>
            </a:r>
          </a:p>
        </p:txBody>
      </p:sp>
      <p:sp>
        <p:nvSpPr>
          <p:cNvPr id="54275" name="Text Box 1027"/>
          <p:cNvSpPr txBox="1">
            <a:spLocks noChangeArrowheads="1"/>
          </p:cNvSpPr>
          <p:nvPr/>
        </p:nvSpPr>
        <p:spPr bwMode="auto">
          <a:xfrm>
            <a:off x="468313" y="1052513"/>
            <a:ext cx="7991475" cy="1000980"/>
          </a:xfrm>
          <a:prstGeom prst="rect">
            <a:avLst/>
          </a:prstGeom>
          <a:noFill/>
          <a:ln w="9525">
            <a:noFill/>
            <a:miter lim="800000"/>
          </a:ln>
          <a:effectLst/>
        </p:spPr>
        <p:txBody>
          <a:bodyPr>
            <a:spAutoFit/>
          </a:bodyPr>
          <a:lstStyle/>
          <a:p>
            <a:pPr algn="l">
              <a:lnSpc>
                <a:spcPct val="130000"/>
              </a:lnSpc>
              <a:spcBef>
                <a:spcPct val="50000"/>
              </a:spcBef>
            </a:pPr>
            <a:r>
              <a:rPr lang="zh-CN" altLang="en-US" sz="2400" dirty="0">
                <a:ea typeface="楷体" panose="02010609060101010101" pitchFamily="49" charset="-122"/>
                <a:cs typeface="Times New Roman" panose="02020603050405020304" pitchFamily="18" charset="0"/>
              </a:rPr>
              <a:t>　　该运算在顺序表</a:t>
            </a:r>
            <a:r>
              <a:rPr lang="en-US" altLang="zh-CN" sz="2400" dirty="0">
                <a:ea typeface="楷体" panose="02010609060101010101" pitchFamily="49" charset="-122"/>
                <a:cs typeface="Times New Roman" panose="02020603050405020304" pitchFamily="18" charset="0"/>
              </a:rPr>
              <a:t>L</a:t>
            </a:r>
            <a:r>
              <a:rPr lang="zh-CN" altLang="en-US" sz="2400" dirty="0">
                <a:ea typeface="楷体" panose="02010609060101010101" pitchFamily="49" charset="-122"/>
                <a:cs typeface="Times New Roman" panose="02020603050405020304" pitchFamily="18" charset="0"/>
              </a:rPr>
              <a:t>的第</a:t>
            </a:r>
            <a:r>
              <a:rPr lang="en-US" altLang="zh-CN" sz="2400" i="1" dirty="0" err="1">
                <a:ea typeface="楷体" panose="02010609060101010101" pitchFamily="49" charset="-122"/>
                <a:cs typeface="Times New Roman" panose="02020603050405020304" pitchFamily="18" charset="0"/>
              </a:rPr>
              <a:t>i</a:t>
            </a:r>
            <a:r>
              <a:rPr lang="zh-CN" altLang="en-US" sz="2400" dirty="0">
                <a:ea typeface="楷体" panose="02010609060101010101" pitchFamily="49" charset="-122"/>
                <a:cs typeface="Times New Roman" panose="02020603050405020304" pitchFamily="18" charset="0"/>
              </a:rPr>
              <a:t>（</a:t>
            </a:r>
            <a:r>
              <a:rPr lang="en-US" altLang="zh-CN" sz="2400" dirty="0" err="1">
                <a:ea typeface="楷体" panose="02010609060101010101" pitchFamily="49" charset="-122"/>
                <a:cs typeface="Times New Roman" panose="02020603050405020304" pitchFamily="18" charset="0"/>
              </a:rPr>
              <a:t>1</a:t>
            </a:r>
            <a:r>
              <a:rPr lang="en-US" altLang="zh-CN" sz="2400" dirty="0" err="1">
                <a:latin typeface="+mj-ea"/>
                <a:ea typeface="+mj-ea"/>
                <a:cs typeface="Times New Roman" panose="02020603050405020304" pitchFamily="18" charset="0"/>
              </a:rPr>
              <a:t>≤</a:t>
            </a:r>
            <a:r>
              <a:rPr lang="en-US" altLang="zh-CN" sz="2400" i="1" dirty="0" err="1">
                <a:ea typeface="楷体" panose="02010609060101010101" pitchFamily="49" charset="-122"/>
                <a:cs typeface="Times New Roman" panose="02020603050405020304" pitchFamily="18" charset="0"/>
              </a:rPr>
              <a:t>i</a:t>
            </a:r>
            <a:r>
              <a:rPr lang="en-US" altLang="zh-CN" sz="2400" dirty="0" err="1">
                <a:latin typeface="+mj-ea"/>
                <a:ea typeface="+mj-ea"/>
                <a:cs typeface="Times New Roman" panose="02020603050405020304" pitchFamily="18" charset="0"/>
              </a:rPr>
              <a:t>≤</a:t>
            </a:r>
            <a:r>
              <a:rPr lang="en-US" altLang="zh-CN" sz="2400" dirty="0" err="1">
                <a:ea typeface="楷体" panose="02010609060101010101" pitchFamily="49" charset="-122"/>
                <a:cs typeface="Times New Roman" panose="02020603050405020304" pitchFamily="18" charset="0"/>
              </a:rPr>
              <a:t>ListLength</a:t>
            </a:r>
            <a:r>
              <a:rPr lang="en-US" altLang="zh-CN" sz="2400" dirty="0">
                <a:ea typeface="楷体" panose="02010609060101010101" pitchFamily="49" charset="-122"/>
                <a:cs typeface="Times New Roman" panose="02020603050405020304" pitchFamily="18" charset="0"/>
              </a:rPr>
              <a:t>(L)+1</a:t>
            </a:r>
            <a:r>
              <a:rPr lang="zh-CN" altLang="en-US" sz="2400" dirty="0">
                <a:ea typeface="楷体" panose="02010609060101010101" pitchFamily="49" charset="-122"/>
                <a:cs typeface="Times New Roman" panose="02020603050405020304" pitchFamily="18" charset="0"/>
              </a:rPr>
              <a:t>）个位置上插入新的元素</a:t>
            </a:r>
            <a:r>
              <a:rPr lang="en-US" altLang="zh-CN" sz="2400" i="1">
                <a:ea typeface="楷体" panose="02010609060101010101" pitchFamily="49" charset="-122"/>
                <a:cs typeface="Times New Roman" panose="02020603050405020304" pitchFamily="18" charset="0"/>
              </a:rPr>
              <a:t>e</a:t>
            </a:r>
            <a:r>
              <a:rPr lang="zh-CN" altLang="en-US" sz="2400" smtClean="0">
                <a:ea typeface="楷体" panose="02010609060101010101" pitchFamily="49" charset="-122"/>
                <a:cs typeface="Times New Roman" panose="02020603050405020304" pitchFamily="18" charset="0"/>
              </a:rPr>
              <a:t>。</a:t>
            </a:r>
            <a:r>
              <a:rPr lang="en-US" altLang="zh-CN" sz="2400" smtClean="0">
                <a:ea typeface="楷体" panose="02010609060101010101" pitchFamily="49" charset="-122"/>
                <a:cs typeface="Times New Roman" panose="02020603050405020304" pitchFamily="18" charset="0"/>
              </a:rPr>
              <a:t>    </a:t>
            </a:r>
            <a:endParaRPr lang="zh-CN" altLang="en-US" sz="2400" dirty="0">
              <a:ea typeface="楷体" panose="02010609060101010101" pitchFamily="49" charset="-122"/>
              <a:cs typeface="Times New Roman" panose="02020603050405020304" pitchFamily="18" charset="0"/>
            </a:endParaRPr>
          </a:p>
        </p:txBody>
      </p:sp>
      <p:sp>
        <p:nvSpPr>
          <p:cNvPr id="4" name="Rectangle 54"/>
          <p:cNvSpPr>
            <a:spLocks noChangeArrowheads="1"/>
          </p:cNvSpPr>
          <p:nvPr/>
        </p:nvSpPr>
        <p:spPr bwMode="auto">
          <a:xfrm>
            <a:off x="2565374" y="4268781"/>
            <a:ext cx="576263" cy="504825"/>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5" name="Text Box 16"/>
          <p:cNvSpPr txBox="1">
            <a:spLocks noChangeArrowheads="1"/>
          </p:cNvSpPr>
          <p:nvPr/>
        </p:nvSpPr>
        <p:spPr bwMode="auto">
          <a:xfrm>
            <a:off x="1001687" y="2466968"/>
            <a:ext cx="503237" cy="396875"/>
          </a:xfrm>
          <a:prstGeom prst="rect">
            <a:avLst/>
          </a:prstGeom>
          <a:noFill/>
          <a:ln w="38100" algn="ctr">
            <a:noFill/>
            <a:miter lim="800000"/>
          </a:ln>
          <a:effectLst/>
        </p:spPr>
        <p:txBody>
          <a:bodyPr>
            <a:spAutoFit/>
          </a:bodyPr>
          <a:lstStyle/>
          <a:p>
            <a:pPr>
              <a:spcBef>
                <a:spcPct val="50000"/>
              </a:spcBef>
            </a:pPr>
            <a:r>
              <a:rPr lang="en-US" altLang="zh-CN" sz="2000" dirty="0">
                <a:solidFill>
                  <a:srgbClr val="3333FF"/>
                </a:solidFill>
              </a:rPr>
              <a:t>0</a:t>
            </a:r>
          </a:p>
        </p:txBody>
      </p:sp>
      <p:sp>
        <p:nvSpPr>
          <p:cNvPr id="6" name="Text Box 17"/>
          <p:cNvSpPr txBox="1">
            <a:spLocks noChangeArrowheads="1"/>
          </p:cNvSpPr>
          <p:nvPr/>
        </p:nvSpPr>
        <p:spPr bwMode="auto">
          <a:xfrm>
            <a:off x="1412849" y="2466968"/>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1</a:t>
            </a:r>
          </a:p>
        </p:txBody>
      </p:sp>
      <p:sp>
        <p:nvSpPr>
          <p:cNvPr id="7" name="Text Box 18"/>
          <p:cNvSpPr txBox="1">
            <a:spLocks noChangeArrowheads="1"/>
          </p:cNvSpPr>
          <p:nvPr/>
        </p:nvSpPr>
        <p:spPr bwMode="auto">
          <a:xfrm>
            <a:off x="2598712" y="2466968"/>
            <a:ext cx="622300" cy="304800"/>
          </a:xfrm>
          <a:prstGeom prst="rect">
            <a:avLst/>
          </a:prstGeom>
          <a:noFill/>
          <a:ln w="38100" algn="ctr">
            <a:noFill/>
            <a:miter lim="800000"/>
          </a:ln>
          <a:effectLst/>
        </p:spPr>
        <p:txBody>
          <a:bodyPr lIns="0" tIns="0" rIns="0" bIns="0">
            <a:spAutoFit/>
          </a:bodyPr>
          <a:lstStyle/>
          <a:p>
            <a:pPr>
              <a:spcBef>
                <a:spcPct val="50000"/>
              </a:spcBef>
            </a:pPr>
            <a:r>
              <a:rPr lang="en-US" altLang="zh-CN" sz="2000" i="1">
                <a:solidFill>
                  <a:srgbClr val="3333FF"/>
                </a:solidFill>
              </a:rPr>
              <a:t>i</a:t>
            </a:r>
            <a:r>
              <a:rPr lang="en-US" altLang="zh-CN" sz="2000">
                <a:solidFill>
                  <a:srgbClr val="3333FF"/>
                </a:solidFill>
                <a:latin typeface="宋体" panose="02010600030101010101" pitchFamily="2" charset="-122"/>
                <a:ea typeface="宋体" panose="02010600030101010101" pitchFamily="2" charset="-122"/>
              </a:rPr>
              <a:t>-</a:t>
            </a:r>
            <a:r>
              <a:rPr lang="en-US" altLang="zh-CN" sz="2000">
                <a:solidFill>
                  <a:srgbClr val="3333FF"/>
                </a:solidFill>
              </a:rPr>
              <a:t>1</a:t>
            </a:r>
          </a:p>
        </p:txBody>
      </p:sp>
      <p:sp>
        <p:nvSpPr>
          <p:cNvPr id="8" name="Text Box 19"/>
          <p:cNvSpPr txBox="1">
            <a:spLocks noChangeArrowheads="1"/>
          </p:cNvSpPr>
          <p:nvPr/>
        </p:nvSpPr>
        <p:spPr bwMode="auto">
          <a:xfrm>
            <a:off x="5178399" y="2428868"/>
            <a:ext cx="647700" cy="396875"/>
          </a:xfrm>
          <a:prstGeom prst="rect">
            <a:avLst/>
          </a:prstGeom>
          <a:noFill/>
          <a:ln w="38100" algn="ctr">
            <a:noFill/>
            <a:miter lim="800000"/>
          </a:ln>
          <a:effectLst/>
        </p:spPr>
        <p:txBody>
          <a:bodyPr>
            <a:spAutoFit/>
          </a:bodyPr>
          <a:lstStyle/>
          <a:p>
            <a:pPr>
              <a:spcBef>
                <a:spcPct val="50000"/>
              </a:spcBef>
            </a:pPr>
            <a:r>
              <a:rPr lang="en-US" altLang="zh-CN" sz="2000" i="1">
                <a:solidFill>
                  <a:srgbClr val="3333FF"/>
                </a:solidFill>
              </a:rPr>
              <a:t>n</a:t>
            </a:r>
            <a:r>
              <a:rPr lang="en-US" altLang="zh-CN" sz="2000">
                <a:solidFill>
                  <a:srgbClr val="3333FF"/>
                </a:solidFill>
                <a:latin typeface="宋体" panose="02010600030101010101" pitchFamily="2" charset="-122"/>
                <a:ea typeface="宋体" panose="02010600030101010101" pitchFamily="2" charset="-122"/>
              </a:rPr>
              <a:t>-</a:t>
            </a:r>
            <a:r>
              <a:rPr lang="en-US" altLang="zh-CN" sz="2000">
                <a:solidFill>
                  <a:srgbClr val="3333FF"/>
                </a:solidFill>
              </a:rPr>
              <a:t>1</a:t>
            </a:r>
          </a:p>
        </p:txBody>
      </p:sp>
      <p:sp>
        <p:nvSpPr>
          <p:cNvPr id="9" name="Text Box 29"/>
          <p:cNvSpPr txBox="1">
            <a:spLocks noChangeArrowheads="1"/>
          </p:cNvSpPr>
          <p:nvPr/>
        </p:nvSpPr>
        <p:spPr bwMode="auto">
          <a:xfrm>
            <a:off x="5970562" y="2428868"/>
            <a:ext cx="647700" cy="396875"/>
          </a:xfrm>
          <a:prstGeom prst="rect">
            <a:avLst/>
          </a:prstGeom>
          <a:noFill/>
          <a:ln w="38100" algn="ctr">
            <a:noFill/>
            <a:miter lim="800000"/>
          </a:ln>
          <a:effectLst/>
        </p:spPr>
        <p:txBody>
          <a:bodyPr>
            <a:spAutoFit/>
          </a:bodyPr>
          <a:lstStyle/>
          <a:p>
            <a:pPr>
              <a:spcBef>
                <a:spcPct val="50000"/>
              </a:spcBef>
            </a:pPr>
            <a:r>
              <a:rPr lang="en-US" altLang="zh-CN" sz="2000" i="1">
                <a:solidFill>
                  <a:srgbClr val="3333FF"/>
                </a:solidFill>
              </a:rPr>
              <a:t>n</a:t>
            </a:r>
            <a:endParaRPr lang="en-US" altLang="zh-CN" sz="2000">
              <a:solidFill>
                <a:srgbClr val="3333FF"/>
              </a:solidFill>
            </a:endParaRPr>
          </a:p>
        </p:txBody>
      </p:sp>
      <p:sp>
        <p:nvSpPr>
          <p:cNvPr id="10" name="Text Box 31"/>
          <p:cNvSpPr txBox="1">
            <a:spLocks noChangeArrowheads="1"/>
          </p:cNvSpPr>
          <p:nvPr/>
        </p:nvSpPr>
        <p:spPr bwMode="auto">
          <a:xfrm>
            <a:off x="3149574" y="2428868"/>
            <a:ext cx="503238" cy="396875"/>
          </a:xfrm>
          <a:prstGeom prst="rect">
            <a:avLst/>
          </a:prstGeom>
          <a:noFill/>
          <a:ln w="38100" algn="ctr">
            <a:noFill/>
            <a:miter lim="800000"/>
          </a:ln>
          <a:effectLst/>
        </p:spPr>
        <p:txBody>
          <a:bodyPr>
            <a:spAutoFit/>
          </a:bodyPr>
          <a:lstStyle/>
          <a:p>
            <a:pPr>
              <a:spcBef>
                <a:spcPct val="50000"/>
              </a:spcBef>
            </a:pPr>
            <a:r>
              <a:rPr lang="en-US" altLang="zh-CN" sz="2000" i="1" dirty="0" err="1">
                <a:solidFill>
                  <a:srgbClr val="3333FF"/>
                </a:solidFill>
              </a:rPr>
              <a:t>i</a:t>
            </a:r>
            <a:endParaRPr lang="en-US" altLang="zh-CN" sz="2000" dirty="0">
              <a:solidFill>
                <a:srgbClr val="3333FF"/>
              </a:solidFill>
            </a:endParaRPr>
          </a:p>
        </p:txBody>
      </p:sp>
      <p:sp>
        <p:nvSpPr>
          <p:cNvPr id="11" name="Rectangle 36"/>
          <p:cNvSpPr>
            <a:spLocks noChangeArrowheads="1"/>
          </p:cNvSpPr>
          <p:nvPr/>
        </p:nvSpPr>
        <p:spPr bwMode="auto">
          <a:xfrm>
            <a:off x="928662" y="2900356"/>
            <a:ext cx="6049962" cy="7207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12" name="Text Box 37"/>
          <p:cNvSpPr txBox="1">
            <a:spLocks noChangeArrowheads="1"/>
          </p:cNvSpPr>
          <p:nvPr/>
        </p:nvSpPr>
        <p:spPr bwMode="auto">
          <a:xfrm>
            <a:off x="1073124" y="3021006"/>
            <a:ext cx="504825" cy="457200"/>
          </a:xfrm>
          <a:prstGeom prst="rect">
            <a:avLst/>
          </a:prstGeom>
          <a:noFill/>
          <a:ln w="9525">
            <a:noFill/>
            <a:miter lim="800000"/>
          </a:ln>
          <a:effectLst/>
        </p:spPr>
        <p:txBody>
          <a:bodyPr>
            <a:spAutoFit/>
          </a:bodyPr>
          <a:lstStyle/>
          <a:p>
            <a:pPr algn="l">
              <a:spcBef>
                <a:spcPct val="50000"/>
              </a:spcBef>
            </a:pPr>
            <a:r>
              <a:rPr lang="en-US" altLang="zh-CN" i="1">
                <a:solidFill>
                  <a:srgbClr val="FF00FF"/>
                </a:solidFill>
              </a:rPr>
              <a:t>a</a:t>
            </a:r>
            <a:r>
              <a:rPr lang="en-US" altLang="zh-CN" baseline="-25000">
                <a:solidFill>
                  <a:srgbClr val="FF00FF"/>
                </a:solidFill>
              </a:rPr>
              <a:t>1</a:t>
            </a:r>
          </a:p>
        </p:txBody>
      </p:sp>
      <p:sp>
        <p:nvSpPr>
          <p:cNvPr id="13" name="Text Box 38"/>
          <p:cNvSpPr txBox="1">
            <a:spLocks noChangeArrowheads="1"/>
          </p:cNvSpPr>
          <p:nvPr/>
        </p:nvSpPr>
        <p:spPr bwMode="auto">
          <a:xfrm>
            <a:off x="1504924" y="3021006"/>
            <a:ext cx="504825" cy="457200"/>
          </a:xfrm>
          <a:prstGeom prst="rect">
            <a:avLst/>
          </a:prstGeom>
          <a:noFill/>
          <a:ln w="9525">
            <a:noFill/>
            <a:miter lim="800000"/>
          </a:ln>
          <a:effectLst/>
        </p:spPr>
        <p:txBody>
          <a:bodyPr>
            <a:spAutoFit/>
          </a:bodyPr>
          <a:lstStyle/>
          <a:p>
            <a:pPr algn="l">
              <a:spcBef>
                <a:spcPct val="50000"/>
              </a:spcBef>
            </a:pPr>
            <a:r>
              <a:rPr lang="en-US" altLang="zh-CN" i="1">
                <a:solidFill>
                  <a:srgbClr val="FF00FF"/>
                </a:solidFill>
              </a:rPr>
              <a:t>a</a:t>
            </a:r>
            <a:r>
              <a:rPr lang="en-US" altLang="zh-CN" baseline="-25000">
                <a:solidFill>
                  <a:srgbClr val="FF00FF"/>
                </a:solidFill>
              </a:rPr>
              <a:t>2</a:t>
            </a:r>
          </a:p>
        </p:txBody>
      </p:sp>
      <p:sp>
        <p:nvSpPr>
          <p:cNvPr id="14" name="Text Box 39"/>
          <p:cNvSpPr txBox="1">
            <a:spLocks noChangeArrowheads="1"/>
          </p:cNvSpPr>
          <p:nvPr/>
        </p:nvSpPr>
        <p:spPr bwMode="auto">
          <a:xfrm>
            <a:off x="2008162" y="3021006"/>
            <a:ext cx="504825" cy="457200"/>
          </a:xfrm>
          <a:prstGeom prst="rect">
            <a:avLst/>
          </a:prstGeom>
          <a:noFill/>
          <a:ln w="9525">
            <a:noFill/>
            <a:miter lim="800000"/>
          </a:ln>
          <a:effectLst/>
        </p:spPr>
        <p:txBody>
          <a:bodyPr>
            <a:spAutoFit/>
          </a:bodyPr>
          <a:lstStyle/>
          <a:p>
            <a:pPr algn="l">
              <a:spcBef>
                <a:spcPct val="50000"/>
              </a:spcBef>
            </a:pPr>
            <a:r>
              <a:rPr lang="en-US" altLang="zh-CN">
                <a:latin typeface="宋体" panose="02010600030101010101" pitchFamily="2" charset="-122"/>
                <a:ea typeface="宋体" panose="02010600030101010101" pitchFamily="2" charset="-122"/>
                <a:cs typeface="Times New Roman" panose="02020603050405020304" pitchFamily="18" charset="0"/>
              </a:rPr>
              <a:t>…</a:t>
            </a:r>
            <a:endParaRPr lang="en-US" altLang="zh-CN" baseline="-25000">
              <a:ea typeface="宋体" panose="02010600030101010101" pitchFamily="2" charset="-122"/>
            </a:endParaRPr>
          </a:p>
        </p:txBody>
      </p:sp>
      <p:sp>
        <p:nvSpPr>
          <p:cNvPr id="15" name="Text Box 40"/>
          <p:cNvSpPr txBox="1">
            <a:spLocks noChangeArrowheads="1"/>
          </p:cNvSpPr>
          <p:nvPr/>
        </p:nvSpPr>
        <p:spPr bwMode="auto">
          <a:xfrm>
            <a:off x="2655862" y="3021006"/>
            <a:ext cx="504825" cy="457200"/>
          </a:xfrm>
          <a:prstGeom prst="rect">
            <a:avLst/>
          </a:prstGeom>
          <a:noFill/>
          <a:ln w="9525">
            <a:noFill/>
            <a:miter lim="800000"/>
          </a:ln>
          <a:effectLst/>
        </p:spPr>
        <p:txBody>
          <a:bodyPr>
            <a:spAutoFit/>
          </a:bodyPr>
          <a:lstStyle/>
          <a:p>
            <a:pPr algn="l">
              <a:spcBef>
                <a:spcPct val="50000"/>
              </a:spcBef>
            </a:pPr>
            <a:r>
              <a:rPr lang="en-US" altLang="zh-CN" i="1">
                <a:solidFill>
                  <a:srgbClr val="FF00FF"/>
                </a:solidFill>
              </a:rPr>
              <a:t>a</a:t>
            </a:r>
            <a:r>
              <a:rPr lang="en-US" altLang="zh-CN" i="1" baseline="-25000">
                <a:solidFill>
                  <a:srgbClr val="FF00FF"/>
                </a:solidFill>
              </a:rPr>
              <a:t>i</a:t>
            </a:r>
          </a:p>
        </p:txBody>
      </p:sp>
      <p:sp>
        <p:nvSpPr>
          <p:cNvPr id="16" name="Text Box 41"/>
          <p:cNvSpPr txBox="1">
            <a:spLocks noChangeArrowheads="1"/>
          </p:cNvSpPr>
          <p:nvPr/>
        </p:nvSpPr>
        <p:spPr bwMode="auto">
          <a:xfrm>
            <a:off x="3233712" y="3021006"/>
            <a:ext cx="647700" cy="457200"/>
          </a:xfrm>
          <a:prstGeom prst="rect">
            <a:avLst/>
          </a:prstGeom>
          <a:noFill/>
          <a:ln w="9525">
            <a:noFill/>
            <a:miter lim="800000"/>
          </a:ln>
          <a:effectLst/>
        </p:spPr>
        <p:txBody>
          <a:bodyPr>
            <a:spAutoFit/>
          </a:bodyPr>
          <a:lstStyle/>
          <a:p>
            <a:pPr algn="l">
              <a:spcBef>
                <a:spcPct val="50000"/>
              </a:spcBef>
            </a:pPr>
            <a:r>
              <a:rPr lang="en-US" altLang="zh-CN" i="1">
                <a:solidFill>
                  <a:srgbClr val="FF00FF"/>
                </a:solidFill>
              </a:rPr>
              <a:t>a</a:t>
            </a:r>
            <a:r>
              <a:rPr lang="en-US" altLang="zh-CN" i="1" baseline="-25000">
                <a:solidFill>
                  <a:srgbClr val="FF00FF"/>
                </a:solidFill>
              </a:rPr>
              <a:t>i</a:t>
            </a:r>
            <a:r>
              <a:rPr lang="en-US" altLang="zh-CN" baseline="-25000">
                <a:solidFill>
                  <a:srgbClr val="FF00FF"/>
                </a:solidFill>
              </a:rPr>
              <a:t>+1</a:t>
            </a:r>
          </a:p>
        </p:txBody>
      </p:sp>
      <p:sp>
        <p:nvSpPr>
          <p:cNvPr id="17" name="Text Box 42"/>
          <p:cNvSpPr txBox="1">
            <a:spLocks noChangeArrowheads="1"/>
          </p:cNvSpPr>
          <p:nvPr/>
        </p:nvSpPr>
        <p:spPr bwMode="auto">
          <a:xfrm>
            <a:off x="4457674" y="3021006"/>
            <a:ext cx="504825" cy="457200"/>
          </a:xfrm>
          <a:prstGeom prst="rect">
            <a:avLst/>
          </a:prstGeom>
          <a:noFill/>
          <a:ln w="9525">
            <a:noFill/>
            <a:miter lim="800000"/>
          </a:ln>
          <a:effectLst/>
        </p:spPr>
        <p:txBody>
          <a:bodyPr>
            <a:spAutoFit/>
          </a:bodyPr>
          <a:lstStyle/>
          <a:p>
            <a:pPr algn="l">
              <a:spcBef>
                <a:spcPct val="50000"/>
              </a:spcBef>
            </a:pPr>
            <a:r>
              <a:rPr lang="en-US" altLang="zh-CN">
                <a:latin typeface="宋体" panose="02010600030101010101" pitchFamily="2" charset="-122"/>
                <a:ea typeface="宋体" panose="02010600030101010101" pitchFamily="2" charset="-122"/>
                <a:cs typeface="Times New Roman" panose="02020603050405020304" pitchFamily="18" charset="0"/>
              </a:rPr>
              <a:t>…</a:t>
            </a:r>
            <a:endParaRPr lang="en-US" altLang="zh-CN" baseline="-25000">
              <a:ea typeface="宋体" panose="02010600030101010101" pitchFamily="2" charset="-122"/>
            </a:endParaRPr>
          </a:p>
        </p:txBody>
      </p:sp>
      <p:sp>
        <p:nvSpPr>
          <p:cNvPr id="18" name="Text Box 43"/>
          <p:cNvSpPr txBox="1">
            <a:spLocks noChangeArrowheads="1"/>
          </p:cNvSpPr>
          <p:nvPr/>
        </p:nvSpPr>
        <p:spPr bwMode="auto">
          <a:xfrm>
            <a:off x="5249837" y="3021006"/>
            <a:ext cx="720725" cy="457200"/>
          </a:xfrm>
          <a:prstGeom prst="rect">
            <a:avLst/>
          </a:prstGeom>
          <a:noFill/>
          <a:ln w="9525">
            <a:noFill/>
            <a:miter lim="800000"/>
          </a:ln>
          <a:effectLst/>
        </p:spPr>
        <p:txBody>
          <a:bodyPr>
            <a:spAutoFit/>
          </a:bodyPr>
          <a:lstStyle/>
          <a:p>
            <a:pPr algn="l">
              <a:spcBef>
                <a:spcPct val="50000"/>
              </a:spcBef>
            </a:pPr>
            <a:r>
              <a:rPr lang="en-US" altLang="zh-CN" i="1">
                <a:solidFill>
                  <a:srgbClr val="FF00FF"/>
                </a:solidFill>
                <a:ea typeface="宋体" panose="02010600030101010101" pitchFamily="2" charset="-122"/>
                <a:cs typeface="Times New Roman" panose="02020603050405020304" pitchFamily="18" charset="0"/>
              </a:rPr>
              <a:t>a</a:t>
            </a:r>
            <a:r>
              <a:rPr lang="en-US" altLang="zh-CN" i="1" baseline="-25000">
                <a:solidFill>
                  <a:srgbClr val="FF00FF"/>
                </a:solidFill>
                <a:ea typeface="宋体" panose="02010600030101010101" pitchFamily="2" charset="-122"/>
                <a:cs typeface="Times New Roman" panose="02020603050405020304" pitchFamily="18" charset="0"/>
              </a:rPr>
              <a:t>n</a:t>
            </a:r>
            <a:endParaRPr lang="en-US" altLang="zh-CN" baseline="-25000">
              <a:solidFill>
                <a:srgbClr val="FF00FF"/>
              </a:solidFill>
              <a:ea typeface="宋体" panose="02010600030101010101" pitchFamily="2" charset="-122"/>
            </a:endParaRPr>
          </a:p>
        </p:txBody>
      </p:sp>
      <p:sp>
        <p:nvSpPr>
          <p:cNvPr id="19" name="Text Box 45"/>
          <p:cNvSpPr txBox="1">
            <a:spLocks noChangeArrowheads="1"/>
          </p:cNvSpPr>
          <p:nvPr/>
        </p:nvSpPr>
        <p:spPr bwMode="auto">
          <a:xfrm>
            <a:off x="2690787" y="4244968"/>
            <a:ext cx="504825" cy="457200"/>
          </a:xfrm>
          <a:prstGeom prst="rect">
            <a:avLst/>
          </a:prstGeom>
          <a:noFill/>
          <a:ln w="9525">
            <a:noFill/>
            <a:miter lim="800000"/>
          </a:ln>
          <a:effectLst/>
        </p:spPr>
        <p:txBody>
          <a:bodyPr>
            <a:spAutoFit/>
          </a:bodyPr>
          <a:lstStyle/>
          <a:p>
            <a:pPr algn="l">
              <a:spcBef>
                <a:spcPct val="50000"/>
              </a:spcBef>
            </a:pPr>
            <a:r>
              <a:rPr lang="en-US" altLang="zh-CN" i="1"/>
              <a:t>e</a:t>
            </a:r>
            <a:endParaRPr lang="en-US" altLang="zh-CN" baseline="-25000"/>
          </a:p>
        </p:txBody>
      </p:sp>
      <p:sp>
        <p:nvSpPr>
          <p:cNvPr id="20" name="Text Box 46"/>
          <p:cNvSpPr txBox="1">
            <a:spLocks noChangeArrowheads="1"/>
          </p:cNvSpPr>
          <p:nvPr/>
        </p:nvSpPr>
        <p:spPr bwMode="auto">
          <a:xfrm>
            <a:off x="3665512" y="2428868"/>
            <a:ext cx="792162" cy="396875"/>
          </a:xfrm>
          <a:prstGeom prst="rect">
            <a:avLst/>
          </a:prstGeom>
          <a:noFill/>
          <a:ln w="38100" algn="ctr">
            <a:noFill/>
            <a:miter lim="800000"/>
          </a:ln>
          <a:effectLst/>
        </p:spPr>
        <p:txBody>
          <a:bodyPr>
            <a:spAutoFit/>
          </a:bodyPr>
          <a:lstStyle/>
          <a:p>
            <a:pPr>
              <a:spcBef>
                <a:spcPct val="50000"/>
              </a:spcBef>
            </a:pPr>
            <a:r>
              <a:rPr lang="en-US" altLang="zh-CN" sz="2000" i="1">
                <a:solidFill>
                  <a:srgbClr val="3333FF"/>
                </a:solidFill>
              </a:rPr>
              <a:t>i</a:t>
            </a:r>
            <a:r>
              <a:rPr lang="en-US" altLang="zh-CN" sz="2000">
                <a:solidFill>
                  <a:srgbClr val="3333FF"/>
                </a:solidFill>
              </a:rPr>
              <a:t>+1</a:t>
            </a:r>
          </a:p>
        </p:txBody>
      </p:sp>
      <p:sp>
        <p:nvSpPr>
          <p:cNvPr id="21" name="Text Box 49"/>
          <p:cNvSpPr txBox="1">
            <a:spLocks noChangeArrowheads="1"/>
          </p:cNvSpPr>
          <p:nvPr/>
        </p:nvSpPr>
        <p:spPr bwMode="auto">
          <a:xfrm>
            <a:off x="3954437" y="4629143"/>
            <a:ext cx="1944687" cy="400110"/>
          </a:xfrm>
          <a:prstGeom prst="rect">
            <a:avLst/>
          </a:prstGeom>
          <a:noFill/>
          <a:ln w="9525">
            <a:noFill/>
            <a:miter lim="800000"/>
          </a:ln>
          <a:effectLst/>
        </p:spPr>
        <p:txBody>
          <a:bodyPr>
            <a:spAutoFit/>
          </a:bodyPr>
          <a:lstStyle/>
          <a:p>
            <a:pPr algn="l">
              <a:spcBef>
                <a:spcPct val="50000"/>
              </a:spcBef>
            </a:pPr>
            <a:r>
              <a:rPr lang="zh-CN" altLang="en-US" dirty="0">
                <a:solidFill>
                  <a:srgbClr val="FF00FF"/>
                </a:solidFill>
                <a:latin typeface="黑体" panose="02010609060101010101" pitchFamily="49" charset="-122"/>
                <a:ea typeface="黑体" panose="02010609060101010101" pitchFamily="49" charset="-122"/>
              </a:rPr>
              <a:t>插入完成</a:t>
            </a:r>
          </a:p>
        </p:txBody>
      </p:sp>
      <p:sp>
        <p:nvSpPr>
          <p:cNvPr id="22" name="Rectangle 50"/>
          <p:cNvSpPr>
            <a:spLocks noChangeArrowheads="1"/>
          </p:cNvSpPr>
          <p:nvPr/>
        </p:nvSpPr>
        <p:spPr bwMode="auto">
          <a:xfrm>
            <a:off x="7265962" y="2900356"/>
            <a:ext cx="1441450" cy="720725"/>
          </a:xfrm>
          <a:prstGeom prst="rect">
            <a:avLst/>
          </a:prstGeom>
          <a:solidFill>
            <a:srgbClr val="92D050"/>
          </a:solidFill>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23" name="Text Box 51"/>
          <p:cNvSpPr txBox="1">
            <a:spLocks noChangeArrowheads="1"/>
          </p:cNvSpPr>
          <p:nvPr/>
        </p:nvSpPr>
        <p:spPr bwMode="auto">
          <a:xfrm>
            <a:off x="7554887" y="2466968"/>
            <a:ext cx="719137" cy="304800"/>
          </a:xfrm>
          <a:prstGeom prst="rect">
            <a:avLst/>
          </a:prstGeom>
          <a:noFill/>
          <a:ln w="9525">
            <a:noFill/>
            <a:miter lim="800000"/>
          </a:ln>
          <a:effectLst/>
        </p:spPr>
        <p:txBody>
          <a:bodyPr lIns="0" tIns="0" rIns="0" bIns="0">
            <a:spAutoFit/>
          </a:bodyPr>
          <a:lstStyle/>
          <a:p>
            <a:pPr algn="l">
              <a:spcBef>
                <a:spcPct val="50000"/>
              </a:spcBef>
            </a:pPr>
            <a:r>
              <a:rPr lang="en-US" altLang="zh-CN" sz="2000"/>
              <a:t>length</a:t>
            </a:r>
          </a:p>
        </p:txBody>
      </p:sp>
      <p:sp>
        <p:nvSpPr>
          <p:cNvPr id="24" name="Text Box 52"/>
          <p:cNvSpPr txBox="1">
            <a:spLocks noChangeArrowheads="1"/>
          </p:cNvSpPr>
          <p:nvPr/>
        </p:nvSpPr>
        <p:spPr bwMode="auto">
          <a:xfrm>
            <a:off x="7626324" y="3044818"/>
            <a:ext cx="719138" cy="304800"/>
          </a:xfrm>
          <a:prstGeom prst="rect">
            <a:avLst/>
          </a:prstGeom>
          <a:noFill/>
          <a:ln w="9525">
            <a:noFill/>
            <a:miter lim="800000"/>
          </a:ln>
          <a:effectLst/>
        </p:spPr>
        <p:txBody>
          <a:bodyPr lIns="0" tIns="0" rIns="0" bIns="0">
            <a:spAutoFit/>
          </a:bodyPr>
          <a:lstStyle/>
          <a:p>
            <a:pPr>
              <a:spcBef>
                <a:spcPct val="50000"/>
              </a:spcBef>
            </a:pPr>
            <a:r>
              <a:rPr lang="en-US" altLang="zh-CN" sz="2000" i="1"/>
              <a:t>n</a:t>
            </a:r>
          </a:p>
        </p:txBody>
      </p:sp>
      <p:sp>
        <p:nvSpPr>
          <p:cNvPr id="25" name="Text Box 53"/>
          <p:cNvSpPr txBox="1">
            <a:spLocks noChangeArrowheads="1"/>
          </p:cNvSpPr>
          <p:nvPr/>
        </p:nvSpPr>
        <p:spPr bwMode="auto">
          <a:xfrm>
            <a:off x="7626324" y="3100381"/>
            <a:ext cx="719138" cy="304800"/>
          </a:xfrm>
          <a:prstGeom prst="rect">
            <a:avLst/>
          </a:prstGeom>
          <a:solidFill>
            <a:srgbClr val="92D050"/>
          </a:solidFill>
          <a:ln w="9525">
            <a:noFill/>
            <a:miter lim="800000"/>
          </a:ln>
          <a:effectLst/>
        </p:spPr>
        <p:txBody>
          <a:bodyPr lIns="0" tIns="0" rIns="0" bIns="0">
            <a:spAutoFit/>
          </a:bodyPr>
          <a:lstStyle/>
          <a:p>
            <a:pPr>
              <a:spcBef>
                <a:spcPct val="50000"/>
              </a:spcBef>
            </a:pPr>
            <a:r>
              <a:rPr lang="en-US" altLang="zh-CN" sz="2000" i="1" dirty="0" err="1"/>
              <a:t>n</a:t>
            </a:r>
            <a:r>
              <a:rPr lang="en-US" altLang="zh-CN" sz="2000" dirty="0" err="1"/>
              <a:t>+1</a:t>
            </a:r>
            <a:endParaRPr lang="en-US" altLang="zh-CN" sz="2000" dirty="0"/>
          </a:p>
        </p:txBody>
      </p:sp>
      <p:sp>
        <p:nvSpPr>
          <p:cNvPr id="3" name="灯片编号占位符 2"/>
          <p:cNvSpPr>
            <a:spLocks noGrp="1"/>
          </p:cNvSpPr>
          <p:nvPr>
            <p:ph type="sldNum" sz="quarter" idx="12"/>
          </p:nvPr>
        </p:nvSpPr>
        <p:spPr/>
        <p:txBody>
          <a:bodyPr/>
          <a:lstStyle/>
          <a:p>
            <a:fld id="{BC067DFE-42A7-4CB5-93C4-F2F97DA7580C}" type="slidenum">
              <a:rPr lang="en-US" altLang="zh-CN" smtClean="0"/>
              <a:t>21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4479 0.00625 C 0.05868 0.00601 0.07274 0.00601 0.07813 0.00625 " pathEditMode="relative" ptsTypes="aA">
                                      <p:cBhvr>
                                        <p:cTn id="6" dur="2000" fill="hold"/>
                                        <p:tgtEl>
                                          <p:spTgt spid="1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4.44444E-6 -1.85185E-6 L 0.07864 -1.85185E-6 " pathEditMode="relative" ptsTypes="AA">
                                      <p:cBhvr>
                                        <p:cTn id="10" dur="2000" fill="hold"/>
                                        <p:tgtEl>
                                          <p:spTgt spid="17"/>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1.38889E-6 0.00185 L 0.06302 0.00185 " pathEditMode="relative" rAng="0" ptsTypes="AA">
                                      <p:cBhvr>
                                        <p:cTn id="14" dur="2000" fill="hold"/>
                                        <p:tgtEl>
                                          <p:spTgt spid="16"/>
                                        </p:tgtEl>
                                        <p:attrNameLst>
                                          <p:attrName>ppt_x</p:attrName>
                                          <p:attrName>ppt_y</p:attrName>
                                        </p:attrNameLst>
                                      </p:cBhvr>
                                      <p:rCtr x="31" y="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8.33333E-7 -4.81481E-6 L 0.05504 -4.81481E-6 " pathEditMode="relative" ptsTypes="AA">
                                      <p:cBhvr>
                                        <p:cTn id="18" dur="2000" fill="hold"/>
                                        <p:tgtEl>
                                          <p:spTgt spid="15"/>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0.004 -0.00185 L -0.00382 -0.17847 " pathEditMode="relative" rAng="0" ptsTypes="AA">
                                      <p:cBhvr>
                                        <p:cTn id="22" dur="2000" fill="hold"/>
                                        <p:tgtEl>
                                          <p:spTgt spid="19"/>
                                        </p:tgtEl>
                                        <p:attrNameLst>
                                          <p:attrName>ppt_x</p:attrName>
                                          <p:attrName>ppt_y</p:attrName>
                                        </p:attrNameLst>
                                      </p:cBhvr>
                                      <p:rCtr x="0" y="-88"/>
                                    </p:animMotion>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8" grpId="0" bldLvl="0" animBg="1"/>
      <p:bldP spid="19" grpId="0" bldLvl="0" animBg="1"/>
      <p:bldP spid="21" grpId="0" bldLvl="0" animBg="1"/>
      <p:bldP spid="25"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624622" y="908720"/>
            <a:ext cx="8215338" cy="531395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ct val="11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ListInsert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SqList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p>
          <a:p>
            <a:pPr algn="l">
              <a:lnSpc>
                <a:spcPct val="11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p>
          <a:p>
            <a:pPr algn="l">
              <a:lnSpc>
                <a:spcPct val="11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&lt;1 ||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length+1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1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false;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参数错误时返回</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false</a:t>
            </a:r>
          </a:p>
          <a:p>
            <a:pPr algn="l">
              <a:lnSpc>
                <a:spcPct val="11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将顺序表逻辑序号转化为物理序号</a:t>
            </a:r>
          </a:p>
          <a:p>
            <a:pPr algn="l">
              <a:lnSpc>
                <a:spcPct val="110000"/>
              </a:lnSpc>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(j=L-&gt;</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length;j</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i;j</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将</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data[</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元素后移一个位置</a:t>
            </a:r>
          </a:p>
          <a:p>
            <a:pPr algn="l">
              <a:lnSpc>
                <a:spcPct val="110000"/>
              </a:lnSpc>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L-&gt;data[j]=L-&gt;data[j-1];</a:t>
            </a:r>
          </a:p>
          <a:p>
            <a:pPr algn="l">
              <a:lnSpc>
                <a:spcPct val="11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插入元素</a:t>
            </a:r>
            <a:r>
              <a:rPr kumimoji="1"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p>
          <a:p>
            <a:pPr algn="l">
              <a:lnSpc>
                <a:spcPct val="11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&gt;length++;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顺序表长度增</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p>
          <a:p>
            <a:pPr algn="l">
              <a:lnSpc>
                <a:spcPct val="11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true;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成功插入返回</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true</a:t>
            </a:r>
          </a:p>
          <a:p>
            <a:pPr algn="l">
              <a:lnSpc>
                <a:spcPct val="11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 name="TextBox 2"/>
          <p:cNvSpPr txBox="1"/>
          <p:nvPr/>
        </p:nvSpPr>
        <p:spPr>
          <a:xfrm>
            <a:off x="642910" y="285728"/>
            <a:ext cx="2714644" cy="461665"/>
          </a:xfrm>
          <a:prstGeom prst="rect">
            <a:avLst/>
          </a:prstGeom>
          <a:noFill/>
        </p:spPr>
        <p:txBody>
          <a:bodyPr wrap="square" rtlCol="0">
            <a:spAutoFit/>
          </a:bodyPr>
          <a:lstStyle/>
          <a:p>
            <a:pPr algn="l"/>
            <a:r>
              <a:rPr lang="zh-CN" altLang="en-US" sz="2400" smtClean="0">
                <a:latin typeface="楷体" panose="02010609060101010101" pitchFamily="49" charset="-122"/>
                <a:ea typeface="楷体" panose="02010609060101010101" pitchFamily="49" charset="-122"/>
              </a:rPr>
              <a:t>插入算法如下：</a:t>
            </a:r>
            <a:endParaRPr lang="zh-CN" altLang="en-US" sz="240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BC067DFE-42A7-4CB5-93C4-F2F97DA7580C}" type="slidenum">
              <a:rPr lang="en-US" altLang="zh-CN" smtClean="0"/>
              <a:t>22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5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065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5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5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65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0658">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065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50825" y="333375"/>
            <a:ext cx="8675688" cy="1052596"/>
          </a:xfrm>
          <a:prstGeom prst="rect">
            <a:avLst/>
          </a:prstGeom>
          <a:noFill/>
          <a:ln w="9525">
            <a:noFill/>
            <a:miter lim="800000"/>
          </a:ln>
          <a:effectLst/>
        </p:spPr>
        <p:txBody>
          <a:bodyPr>
            <a:spAutoFit/>
          </a:bodyPr>
          <a:lstStyle/>
          <a:p>
            <a:pPr algn="l">
              <a:lnSpc>
                <a:spcPct val="130000"/>
              </a:lnSpc>
              <a:spcBef>
                <a:spcPct val="50000"/>
              </a:spcBef>
            </a:pPr>
            <a:r>
              <a:rPr kumimoji="1" lang="en-US" altLang="zh-CN" sz="2400" dirty="0">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对于本</a:t>
            </a:r>
            <a:r>
              <a:rPr kumimoji="1" lang="zh-CN" altLang="en-US" sz="2400">
                <a:ea typeface="楷体" panose="02010609060101010101" pitchFamily="49" charset="-122"/>
                <a:cs typeface="Times New Roman" panose="02020603050405020304" pitchFamily="18" charset="0"/>
              </a:rPr>
              <a:t>算法</a:t>
            </a:r>
            <a:r>
              <a:rPr kumimoji="1" lang="zh-CN" altLang="en-US" sz="2400" smtClean="0">
                <a:ea typeface="楷体" panose="02010609060101010101" pitchFamily="49" charset="-122"/>
                <a:cs typeface="Times New Roman" panose="02020603050405020304" pitchFamily="18" charset="0"/>
              </a:rPr>
              <a:t>来说，元素</a:t>
            </a:r>
            <a:r>
              <a:rPr kumimoji="1" lang="zh-CN" altLang="en-US" sz="2400" dirty="0">
                <a:ea typeface="楷体" panose="02010609060101010101" pitchFamily="49" charset="-122"/>
                <a:cs typeface="Times New Roman" panose="02020603050405020304" pitchFamily="18" charset="0"/>
              </a:rPr>
              <a:t>移动的次数不仅与表长</a:t>
            </a:r>
            <a:r>
              <a:rPr kumimoji="1" lang="en-US" altLang="zh-CN" sz="2400" dirty="0" smtClean="0">
                <a:ea typeface="楷体" panose="02010609060101010101" pitchFamily="49" charset="-122"/>
                <a:cs typeface="Times New Roman" panose="02020603050405020304" pitchFamily="18" charset="0"/>
              </a:rPr>
              <a:t>L</a:t>
            </a:r>
            <a:r>
              <a:rPr kumimoji="1" lang="en-US" altLang="zh-CN" sz="2400" dirty="0" smtClean="0">
                <a:latin typeface="+mn-ea"/>
                <a:ea typeface="+mn-ea"/>
                <a:cs typeface="Times New Roman" panose="02020603050405020304" pitchFamily="18" charset="0"/>
              </a:rPr>
              <a:t>-</a:t>
            </a:r>
            <a:r>
              <a:rPr kumimoji="1" lang="en-US" altLang="zh-CN" sz="2400" dirty="0" smtClean="0">
                <a:ea typeface="楷体" panose="02010609060101010101" pitchFamily="49" charset="-122"/>
                <a:cs typeface="Times New Roman" panose="02020603050405020304" pitchFamily="18" charset="0"/>
              </a:rPr>
              <a:t>&gt;</a:t>
            </a:r>
            <a:r>
              <a:rPr kumimoji="1" lang="en-US" altLang="zh-CN" sz="2400" smtClean="0">
                <a:ea typeface="楷体" panose="02010609060101010101" pitchFamily="49" charset="-122"/>
                <a:cs typeface="Times New Roman" panose="02020603050405020304" pitchFamily="18" charset="0"/>
              </a:rPr>
              <a:t>length=</a:t>
            </a:r>
            <a:r>
              <a:rPr kumimoji="1" lang="en-US" altLang="zh-CN" sz="2400" i="1" smtClean="0">
                <a:ea typeface="楷体" panose="02010609060101010101" pitchFamily="49" charset="-122"/>
                <a:cs typeface="Times New Roman" panose="02020603050405020304" pitchFamily="18" charset="0"/>
              </a:rPr>
              <a:t>n</a:t>
            </a:r>
            <a:r>
              <a:rPr kumimoji="1" lang="zh-CN" altLang="en-US" sz="2400" smtClean="0">
                <a:ea typeface="楷体" panose="02010609060101010101" pitchFamily="49" charset="-122"/>
                <a:cs typeface="Times New Roman" panose="02020603050405020304" pitchFamily="18" charset="0"/>
              </a:rPr>
              <a:t>有关，而且</a:t>
            </a:r>
            <a:r>
              <a:rPr kumimoji="1" lang="zh-CN" altLang="en-US" sz="2400" dirty="0">
                <a:ea typeface="楷体" panose="02010609060101010101" pitchFamily="49" charset="-122"/>
                <a:cs typeface="Times New Roman" panose="02020603050405020304" pitchFamily="18" charset="0"/>
              </a:rPr>
              <a:t>与插入位置</a:t>
            </a:r>
            <a:r>
              <a:rPr kumimoji="1" lang="en-US" altLang="zh-CN" sz="2400" i="1" dirty="0" err="1">
                <a:ea typeface="楷体" panose="02010609060101010101" pitchFamily="49" charset="-122"/>
                <a:cs typeface="Times New Roman" panose="02020603050405020304" pitchFamily="18" charset="0"/>
              </a:rPr>
              <a:t>i</a:t>
            </a:r>
            <a:r>
              <a:rPr kumimoji="1" lang="zh-CN" altLang="en-US" sz="2400" dirty="0">
                <a:ea typeface="楷体" panose="02010609060101010101" pitchFamily="49" charset="-122"/>
                <a:cs typeface="Times New Roman" panose="02020603050405020304" pitchFamily="18" charset="0"/>
              </a:rPr>
              <a:t>有关</a:t>
            </a:r>
            <a:r>
              <a:rPr kumimoji="1" lang="zh-CN" altLang="en-US" sz="2400" dirty="0" smtClean="0">
                <a:ea typeface="楷体" panose="02010609060101010101" pitchFamily="49" charset="-122"/>
                <a:cs typeface="Times New Roman" panose="02020603050405020304" pitchFamily="18" charset="0"/>
              </a:rPr>
              <a:t>：</a:t>
            </a:r>
            <a:r>
              <a:rPr kumimoji="1" lang="en-US" altLang="zh-CN" sz="2400" dirty="0" smtClean="0">
                <a:ea typeface="楷体" panose="02010609060101010101" pitchFamily="49" charset="-122"/>
                <a:cs typeface="Times New Roman" panose="02020603050405020304" pitchFamily="18" charset="0"/>
              </a:rPr>
              <a:t>      </a:t>
            </a:r>
            <a:endParaRPr kumimoji="1" lang="zh-CN" altLang="en-US" sz="2400" dirty="0">
              <a:ea typeface="楷体" panose="02010609060101010101" pitchFamily="49" charset="-122"/>
              <a:cs typeface="Times New Roman" panose="02020603050405020304" pitchFamily="18" charset="0"/>
            </a:endParaRPr>
          </a:p>
        </p:txBody>
      </p:sp>
      <p:grpSp>
        <p:nvGrpSpPr>
          <p:cNvPr id="15" name="组合 14"/>
          <p:cNvGrpSpPr/>
          <p:nvPr/>
        </p:nvGrpSpPr>
        <p:grpSpPr>
          <a:xfrm>
            <a:off x="285720" y="2001034"/>
            <a:ext cx="4319587" cy="1610527"/>
            <a:chOff x="285720" y="2001034"/>
            <a:chExt cx="4319587" cy="1610527"/>
          </a:xfrm>
        </p:grpSpPr>
        <p:sp>
          <p:nvSpPr>
            <p:cNvPr id="23586" name="Text Box 1058"/>
            <p:cNvSpPr txBox="1">
              <a:spLocks noChangeArrowheads="1"/>
            </p:cNvSpPr>
            <p:nvPr/>
          </p:nvSpPr>
          <p:spPr bwMode="auto">
            <a:xfrm>
              <a:off x="285720" y="3214686"/>
              <a:ext cx="4319587" cy="396875"/>
            </a:xfrm>
            <a:prstGeom prst="rect">
              <a:avLst/>
            </a:prstGeom>
            <a:noFill/>
            <a:ln w="38100" algn="ctr">
              <a:noFill/>
              <a:miter lim="800000"/>
              <a:tailEnd type="none" w="med" len="lg"/>
            </a:ln>
            <a:effectLst/>
          </p:spPr>
          <p:txBody>
            <a:bodyPr>
              <a:spAutoFit/>
            </a:bodyPr>
            <a:lstStyle/>
            <a:p>
              <a:pPr algn="l">
                <a:spcBef>
                  <a:spcPct val="50000"/>
                </a:spcBef>
              </a:pPr>
              <a:r>
                <a:rPr lang="zh-CN" altLang="en-US" sz="2000" dirty="0" smtClean="0">
                  <a:ea typeface="楷体" panose="02010609060101010101" pitchFamily="49" charset="-122"/>
                  <a:cs typeface="Times New Roman" panose="02020603050405020304" pitchFamily="18" charset="0"/>
                </a:rPr>
                <a:t>算法</a:t>
              </a:r>
              <a:r>
                <a:rPr lang="zh-CN" altLang="en-US" sz="2000" dirty="0">
                  <a:ea typeface="楷体" panose="02010609060101010101" pitchFamily="49" charset="-122"/>
                  <a:cs typeface="Times New Roman" panose="02020603050405020304" pitchFamily="18" charset="0"/>
                </a:rPr>
                <a:t>最好时间复杂度为</a:t>
              </a:r>
              <a:r>
                <a:rPr lang="en-US" altLang="zh-CN" sz="2000" dirty="0">
                  <a:ea typeface="楷体" panose="02010609060101010101" pitchFamily="49" charset="-122"/>
                  <a:cs typeface="Times New Roman" panose="02020603050405020304" pitchFamily="18" charset="0"/>
                </a:rPr>
                <a:t>O(1)</a:t>
              </a:r>
            </a:p>
          </p:txBody>
        </p:sp>
        <p:cxnSp>
          <p:nvCxnSpPr>
            <p:cNvPr id="10" name="直接箭头连接符 9"/>
            <p:cNvCxnSpPr/>
            <p:nvPr/>
          </p:nvCxnSpPr>
          <p:spPr>
            <a:xfrm rot="5400000" flipH="1" flipV="1">
              <a:off x="1570810" y="2643182"/>
              <a:ext cx="1285884"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4356100" y="2572538"/>
            <a:ext cx="4319588" cy="1039023"/>
            <a:chOff x="4356100" y="2572538"/>
            <a:chExt cx="4319588" cy="1039023"/>
          </a:xfrm>
        </p:grpSpPr>
        <p:sp>
          <p:nvSpPr>
            <p:cNvPr id="23587" name="Text Box 1059"/>
            <p:cNvSpPr txBox="1">
              <a:spLocks noChangeArrowheads="1"/>
            </p:cNvSpPr>
            <p:nvPr/>
          </p:nvSpPr>
          <p:spPr bwMode="auto">
            <a:xfrm>
              <a:off x="4356100" y="3214686"/>
              <a:ext cx="4319588" cy="396875"/>
            </a:xfrm>
            <a:prstGeom prst="rect">
              <a:avLst/>
            </a:prstGeom>
            <a:noFill/>
            <a:ln w="38100" algn="ctr">
              <a:noFill/>
              <a:miter lim="800000"/>
              <a:tailEnd type="none" w="med" len="lg"/>
            </a:ln>
            <a:effectLst/>
          </p:spPr>
          <p:txBody>
            <a:bodyPr>
              <a:spAutoFit/>
            </a:bodyPr>
            <a:lstStyle/>
            <a:p>
              <a:pPr algn="l">
                <a:spcBef>
                  <a:spcPct val="50000"/>
                </a:spcBef>
              </a:pPr>
              <a:r>
                <a:rPr lang="zh-CN" altLang="en-US" sz="2000" dirty="0" smtClean="0">
                  <a:ea typeface="楷体" panose="02010609060101010101" pitchFamily="49" charset="-122"/>
                  <a:cs typeface="Times New Roman" panose="02020603050405020304" pitchFamily="18" charset="0"/>
                </a:rPr>
                <a:t>算法</a:t>
              </a:r>
              <a:r>
                <a:rPr lang="zh-CN" altLang="en-US" sz="2000" dirty="0">
                  <a:ea typeface="楷体" panose="02010609060101010101" pitchFamily="49" charset="-122"/>
                  <a:cs typeface="Times New Roman" panose="02020603050405020304" pitchFamily="18" charset="0"/>
                </a:rPr>
                <a:t>最坏时间复杂度为</a:t>
              </a:r>
              <a:r>
                <a:rPr lang="en-US" altLang="zh-CN" sz="2000" dirty="0">
                  <a:ea typeface="楷体" panose="02010609060101010101" pitchFamily="49" charset="-122"/>
                  <a:cs typeface="Times New Roman" panose="02020603050405020304" pitchFamily="18" charset="0"/>
                </a:rPr>
                <a:t>O(</a:t>
              </a:r>
              <a:r>
                <a:rPr lang="en-US" altLang="zh-CN" sz="2000" i="1" dirty="0">
                  <a:ea typeface="楷体" panose="02010609060101010101" pitchFamily="49" charset="-122"/>
                  <a:cs typeface="Times New Roman" panose="02020603050405020304" pitchFamily="18" charset="0"/>
                </a:rPr>
                <a:t>n</a:t>
              </a:r>
              <a:r>
                <a:rPr lang="en-US" altLang="zh-CN" sz="2000" dirty="0">
                  <a:ea typeface="楷体" panose="02010609060101010101" pitchFamily="49" charset="-122"/>
                  <a:cs typeface="Times New Roman" panose="02020603050405020304" pitchFamily="18" charset="0"/>
                </a:rPr>
                <a:t>)</a:t>
              </a:r>
            </a:p>
          </p:txBody>
        </p:sp>
        <p:cxnSp>
          <p:nvCxnSpPr>
            <p:cNvPr id="12" name="直接箭头连接符 11"/>
            <p:cNvCxnSpPr/>
            <p:nvPr/>
          </p:nvCxnSpPr>
          <p:spPr>
            <a:xfrm rot="5400000" flipH="1" flipV="1">
              <a:off x="5250661" y="2893215"/>
              <a:ext cx="642942"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857224" y="2038641"/>
            <a:ext cx="6143668" cy="461665"/>
          </a:xfrm>
          <a:prstGeom prst="rect">
            <a:avLst/>
          </a:prstGeom>
          <a:noFill/>
        </p:spPr>
        <p:txBody>
          <a:bodyPr wrap="square" rtlCol="0">
            <a:spAutoFit/>
          </a:bodyPr>
          <a:lstStyle/>
          <a:p>
            <a:pPr marL="457200" indent="-457200" algn="l">
              <a:buBlip>
                <a:blip r:embed="rId2"/>
              </a:buBlip>
            </a:pPr>
            <a:r>
              <a:rPr kumimoji="1" lang="zh-CN" altLang="en-US" sz="2400" dirty="0" smtClean="0">
                <a:ea typeface="楷体" panose="02010609060101010101" pitchFamily="49" charset="-122"/>
                <a:cs typeface="Times New Roman" panose="02020603050405020304" pitchFamily="18" charset="0"/>
              </a:rPr>
              <a:t>当</a:t>
            </a:r>
            <a:r>
              <a:rPr kumimoji="1" lang="en-US" altLang="zh-CN" sz="2400" i="1" err="1" smtClean="0">
                <a:ea typeface="楷体" panose="02010609060101010101" pitchFamily="49" charset="-122"/>
                <a:cs typeface="Times New Roman" panose="02020603050405020304" pitchFamily="18" charset="0"/>
              </a:rPr>
              <a:t>i</a:t>
            </a:r>
            <a:r>
              <a:rPr kumimoji="1" lang="en-US" altLang="zh-CN" sz="2400" smtClean="0">
                <a:ea typeface="楷体" panose="02010609060101010101" pitchFamily="49" charset="-122"/>
                <a:cs typeface="Times New Roman" panose="02020603050405020304" pitchFamily="18" charset="0"/>
              </a:rPr>
              <a:t>=1</a:t>
            </a:r>
            <a:r>
              <a:rPr kumimoji="1" lang="zh-CN" altLang="en-US" sz="2400" smtClean="0">
                <a:ea typeface="楷体" panose="02010609060101010101" pitchFamily="49" charset="-122"/>
                <a:cs typeface="Times New Roman" panose="02020603050405020304" pitchFamily="18" charset="0"/>
              </a:rPr>
              <a:t>时，移动</a:t>
            </a:r>
            <a:r>
              <a:rPr kumimoji="1" lang="zh-CN" altLang="en-US" sz="2400" dirty="0" smtClean="0">
                <a:ea typeface="楷体" panose="02010609060101010101" pitchFamily="49" charset="-122"/>
                <a:cs typeface="Times New Roman" panose="02020603050405020304" pitchFamily="18" charset="0"/>
              </a:rPr>
              <a:t>次数</a:t>
            </a:r>
            <a:r>
              <a:rPr kumimoji="1" lang="zh-CN" altLang="en-US" sz="2400" smtClean="0">
                <a:ea typeface="楷体" panose="02010609060101010101" pitchFamily="49" charset="-122"/>
                <a:cs typeface="Times New Roman" panose="02020603050405020304" pitchFamily="18" charset="0"/>
              </a:rPr>
              <a:t>为</a:t>
            </a:r>
            <a:r>
              <a:rPr kumimoji="1" lang="en-US" altLang="zh-CN" sz="2400" i="1" smtClean="0">
                <a:ea typeface="楷体" panose="02010609060101010101" pitchFamily="49" charset="-122"/>
                <a:cs typeface="Times New Roman" panose="02020603050405020304" pitchFamily="18" charset="0"/>
              </a:rPr>
              <a:t>n</a:t>
            </a:r>
            <a:r>
              <a:rPr kumimoji="1" lang="zh-CN" altLang="en-US" sz="2400" smtClean="0">
                <a:ea typeface="楷体" panose="02010609060101010101" pitchFamily="49" charset="-122"/>
                <a:cs typeface="Times New Roman" panose="02020603050405020304" pitchFamily="18" charset="0"/>
              </a:rPr>
              <a:t>，达到</a:t>
            </a:r>
            <a:r>
              <a:rPr kumimoji="1" lang="zh-CN" altLang="en-US" sz="2400" dirty="0" smtClean="0">
                <a:ea typeface="楷体" panose="02010609060101010101" pitchFamily="49" charset="-122"/>
                <a:cs typeface="Times New Roman" panose="02020603050405020304" pitchFamily="18" charset="0"/>
              </a:rPr>
              <a:t>最大值。　</a:t>
            </a:r>
            <a:endParaRPr lang="zh-CN" altLang="en-US" sz="2400" dirty="0"/>
          </a:p>
        </p:txBody>
      </p:sp>
      <p:sp>
        <p:nvSpPr>
          <p:cNvPr id="14" name="TextBox 13"/>
          <p:cNvSpPr txBox="1"/>
          <p:nvPr/>
        </p:nvSpPr>
        <p:spPr>
          <a:xfrm>
            <a:off x="857224" y="1500174"/>
            <a:ext cx="5357850" cy="461665"/>
          </a:xfrm>
          <a:prstGeom prst="rect">
            <a:avLst/>
          </a:prstGeom>
          <a:noFill/>
        </p:spPr>
        <p:txBody>
          <a:bodyPr wrap="square" rtlCol="0">
            <a:spAutoFit/>
          </a:bodyPr>
          <a:lstStyle/>
          <a:p>
            <a:pPr marL="457200" indent="-457200" algn="l">
              <a:buBlip>
                <a:blip r:embed="rId2"/>
              </a:buBlip>
            </a:pPr>
            <a:r>
              <a:rPr kumimoji="1" lang="zh-CN" altLang="en-US" sz="2400" dirty="0" smtClean="0">
                <a:ea typeface="楷体" panose="02010609060101010101" pitchFamily="49" charset="-122"/>
                <a:cs typeface="Times New Roman" panose="02020603050405020304" pitchFamily="18" charset="0"/>
              </a:rPr>
              <a:t>当</a:t>
            </a:r>
            <a:r>
              <a:rPr kumimoji="1" lang="en-US" altLang="zh-CN" sz="2400" i="1" err="1" smtClean="0">
                <a:ea typeface="楷体" panose="02010609060101010101" pitchFamily="49" charset="-122"/>
                <a:cs typeface="Times New Roman" panose="02020603050405020304" pitchFamily="18" charset="0"/>
              </a:rPr>
              <a:t>i</a:t>
            </a:r>
            <a:r>
              <a:rPr kumimoji="1" lang="en-US" altLang="zh-CN" sz="2400" smtClean="0">
                <a:ea typeface="楷体" panose="02010609060101010101" pitchFamily="49" charset="-122"/>
                <a:cs typeface="Times New Roman" panose="02020603050405020304" pitchFamily="18" charset="0"/>
              </a:rPr>
              <a:t>=</a:t>
            </a:r>
            <a:r>
              <a:rPr kumimoji="1" lang="en-US" altLang="zh-CN" sz="2400" i="1" err="1" smtClean="0">
                <a:ea typeface="楷体" panose="02010609060101010101" pitchFamily="49" charset="-122"/>
                <a:cs typeface="Times New Roman" panose="02020603050405020304" pitchFamily="18" charset="0"/>
              </a:rPr>
              <a:t>n</a:t>
            </a:r>
            <a:r>
              <a:rPr kumimoji="1" lang="en-US" altLang="zh-CN" sz="2400" err="1" smtClean="0">
                <a:ea typeface="楷体" panose="02010609060101010101" pitchFamily="49" charset="-122"/>
                <a:cs typeface="Times New Roman" panose="02020603050405020304" pitchFamily="18" charset="0"/>
              </a:rPr>
              <a:t>+1</a:t>
            </a:r>
            <a:r>
              <a:rPr kumimoji="1" lang="zh-CN" altLang="en-US" sz="2400" smtClean="0">
                <a:ea typeface="楷体" panose="02010609060101010101" pitchFamily="49" charset="-122"/>
                <a:cs typeface="Times New Roman" panose="02020603050405020304" pitchFamily="18" charset="0"/>
              </a:rPr>
              <a:t>时，移动</a:t>
            </a:r>
            <a:r>
              <a:rPr kumimoji="1" lang="zh-CN" altLang="en-US" sz="2400" dirty="0" smtClean="0">
                <a:ea typeface="楷体" panose="02010609060101010101" pitchFamily="49" charset="-122"/>
                <a:cs typeface="Times New Roman" panose="02020603050405020304" pitchFamily="18" charset="0"/>
              </a:rPr>
              <a:t>次数为</a:t>
            </a:r>
            <a:r>
              <a:rPr kumimoji="1" lang="en-US" altLang="zh-CN" sz="2400" dirty="0" smtClean="0">
                <a:ea typeface="楷体" panose="02010609060101010101" pitchFamily="49" charset="-122"/>
                <a:cs typeface="Times New Roman" panose="02020603050405020304" pitchFamily="18" charset="0"/>
              </a:rPr>
              <a:t>0</a:t>
            </a:r>
            <a:r>
              <a:rPr kumimoji="1" lang="zh-CN" altLang="en-US" sz="2400" dirty="0" smtClean="0">
                <a:ea typeface="楷体" panose="02010609060101010101" pitchFamily="49" charset="-122"/>
                <a:cs typeface="Times New Roman" panose="02020603050405020304" pitchFamily="18" charset="0"/>
              </a:rPr>
              <a:t>；</a:t>
            </a:r>
            <a:endParaRPr lang="zh-CN" altLang="en-US" sz="2400" dirty="0"/>
          </a:p>
        </p:txBody>
      </p:sp>
      <p:sp>
        <p:nvSpPr>
          <p:cNvPr id="3" name="灯片编号占位符 2"/>
          <p:cNvSpPr>
            <a:spLocks noGrp="1"/>
          </p:cNvSpPr>
          <p:nvPr>
            <p:ph type="sldNum" sz="quarter" idx="12"/>
          </p:nvPr>
        </p:nvSpPr>
        <p:spPr/>
        <p:txBody>
          <a:bodyPr/>
          <a:lstStyle/>
          <a:p>
            <a:fld id="{BC067DFE-42A7-4CB5-93C4-F2F97DA7580C}" type="slidenum">
              <a:rPr lang="en-US" altLang="zh-CN" smtClean="0"/>
              <a:t>23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15"/>
                                        </p:tgtEl>
                                      </p:cBhvr>
                                    </p:animEffect>
                                    <p:set>
                                      <p:cBhvr>
                                        <p:cTn id="14" dur="1" fill="hold">
                                          <p:stCondLst>
                                            <p:cond delay="499"/>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Text Box 2"/>
          <p:cNvSpPr txBox="1">
            <a:spLocks noChangeArrowheads="1"/>
          </p:cNvSpPr>
          <p:nvPr/>
        </p:nvSpPr>
        <p:spPr bwMode="auto">
          <a:xfrm>
            <a:off x="250825" y="115888"/>
            <a:ext cx="8675688" cy="1185646"/>
          </a:xfrm>
          <a:prstGeom prst="rect">
            <a:avLst/>
          </a:prstGeom>
          <a:noFill/>
          <a:ln w="9525">
            <a:noFill/>
            <a:miter lim="800000"/>
          </a:ln>
          <a:effectLst/>
        </p:spPr>
        <p:txBody>
          <a:bodyPr>
            <a:spAutoFit/>
          </a:bodyPr>
          <a:lstStyle/>
          <a:p>
            <a:pPr algn="l">
              <a:lnSpc>
                <a:spcPct val="130000"/>
              </a:lnSpc>
              <a:spcBef>
                <a:spcPct val="50000"/>
              </a:spcBef>
            </a:pPr>
            <a:r>
              <a:rPr kumimoji="1" lang="zh-CN" altLang="en-US" sz="2400" dirty="0">
                <a:ea typeface="楷体" panose="02010609060101010101" pitchFamily="49" charset="-122"/>
                <a:cs typeface="Times New Roman" panose="02020603050405020304" pitchFamily="18" charset="0"/>
              </a:rPr>
              <a:t>平均情况分析：</a:t>
            </a:r>
          </a:p>
          <a:p>
            <a:pPr algn="l">
              <a:lnSpc>
                <a:spcPct val="130000"/>
              </a:lnSpc>
              <a:spcBef>
                <a:spcPct val="50000"/>
              </a:spcBef>
            </a:pPr>
            <a:r>
              <a:rPr kumimoji="1" lang="zh-CN" altLang="en-US" sz="2400" dirty="0">
                <a:ea typeface="楷体" panose="02010609060101010101" pitchFamily="49" charset="-122"/>
                <a:cs typeface="Times New Roman" panose="02020603050405020304" pitchFamily="18" charset="0"/>
              </a:rPr>
              <a:t>　　　</a:t>
            </a:r>
            <a:r>
              <a:rPr kumimoji="1" lang="en-US" altLang="zh-CN" sz="2400" i="1" dirty="0" err="1">
                <a:ea typeface="楷体" panose="02010609060101010101" pitchFamily="49" charset="-122"/>
                <a:cs typeface="Times New Roman" panose="02020603050405020304" pitchFamily="18" charset="0"/>
              </a:rPr>
              <a:t>a</a:t>
            </a:r>
            <a:r>
              <a:rPr kumimoji="1" lang="en-US" altLang="zh-CN" sz="2400" baseline="-25000" dirty="0" err="1">
                <a:ea typeface="楷体" panose="02010609060101010101" pitchFamily="49" charset="-122"/>
                <a:cs typeface="Times New Roman" panose="02020603050405020304" pitchFamily="18" charset="0"/>
              </a:rPr>
              <a:t>1</a:t>
            </a:r>
            <a:r>
              <a:rPr kumimoji="1" lang="zh-CN" altLang="en-US" sz="2400" dirty="0">
                <a:ea typeface="楷体" panose="02010609060101010101" pitchFamily="49" charset="-122"/>
                <a:cs typeface="Times New Roman" panose="02020603050405020304" pitchFamily="18" charset="0"/>
              </a:rPr>
              <a:t>　　</a:t>
            </a:r>
            <a:r>
              <a:rPr kumimoji="1" lang="en-US" altLang="zh-CN" sz="2400" i="1" dirty="0" err="1">
                <a:ea typeface="楷体" panose="02010609060101010101" pitchFamily="49" charset="-122"/>
                <a:cs typeface="Times New Roman" panose="02020603050405020304" pitchFamily="18" charset="0"/>
              </a:rPr>
              <a:t>a</a:t>
            </a:r>
            <a:r>
              <a:rPr kumimoji="1" lang="en-US" altLang="zh-CN" sz="2400" baseline="-25000" dirty="0" err="1">
                <a:ea typeface="楷体" panose="02010609060101010101" pitchFamily="49" charset="-122"/>
                <a:cs typeface="Times New Roman" panose="02020603050405020304" pitchFamily="18" charset="0"/>
              </a:rPr>
              <a:t>2</a:t>
            </a:r>
            <a:r>
              <a:rPr kumimoji="1" lang="zh-CN" altLang="en-US" sz="2400" dirty="0">
                <a:ea typeface="楷体" panose="02010609060101010101" pitchFamily="49" charset="-122"/>
                <a:cs typeface="Times New Roman" panose="02020603050405020304" pitchFamily="18" charset="0"/>
              </a:rPr>
              <a:t>　　</a:t>
            </a:r>
            <a:r>
              <a:rPr kumimoji="1" lang="en-US" altLang="zh-CN" sz="2400" dirty="0">
                <a:ea typeface="楷体" panose="02010609060101010101" pitchFamily="49" charset="-122"/>
                <a:cs typeface="Times New Roman" panose="02020603050405020304" pitchFamily="18" charset="0"/>
              </a:rPr>
              <a:t>…</a:t>
            </a:r>
            <a:r>
              <a:rPr kumimoji="1" lang="zh-CN" altLang="en-US" sz="2400" dirty="0">
                <a:ea typeface="楷体" panose="02010609060101010101" pitchFamily="49" charset="-122"/>
                <a:cs typeface="Times New Roman" panose="02020603050405020304" pitchFamily="18" charset="0"/>
              </a:rPr>
              <a:t>　　</a:t>
            </a:r>
            <a:r>
              <a:rPr kumimoji="1" lang="en-US" altLang="zh-CN" sz="2400" i="1" dirty="0" err="1">
                <a:ea typeface="楷体" panose="02010609060101010101" pitchFamily="49" charset="-122"/>
                <a:cs typeface="Times New Roman" panose="02020603050405020304" pitchFamily="18" charset="0"/>
              </a:rPr>
              <a:t>a</a:t>
            </a:r>
            <a:r>
              <a:rPr kumimoji="1" lang="en-US" altLang="zh-CN" sz="2400" i="1" baseline="-25000" dirty="0" err="1">
                <a:ea typeface="楷体" panose="02010609060101010101" pitchFamily="49" charset="-122"/>
                <a:cs typeface="Times New Roman" panose="02020603050405020304" pitchFamily="18" charset="0"/>
              </a:rPr>
              <a:t>i</a:t>
            </a:r>
            <a:r>
              <a:rPr kumimoji="1" lang="en-US" altLang="zh-CN" sz="2400" dirty="0">
                <a:ea typeface="楷体" panose="02010609060101010101" pitchFamily="49" charset="-122"/>
                <a:cs typeface="Times New Roman" panose="02020603050405020304" pitchFamily="18" charset="0"/>
              </a:rPr>
              <a:t>	</a:t>
            </a:r>
            <a:r>
              <a:rPr kumimoji="1" lang="en-US" altLang="zh-CN" sz="2400" i="1" dirty="0" err="1">
                <a:ea typeface="楷体" panose="02010609060101010101" pitchFamily="49" charset="-122"/>
                <a:cs typeface="Times New Roman" panose="02020603050405020304" pitchFamily="18" charset="0"/>
              </a:rPr>
              <a:t>a</a:t>
            </a:r>
            <a:r>
              <a:rPr kumimoji="1" lang="en-US" altLang="zh-CN" sz="2400" i="1" baseline="-25000" dirty="0" err="1">
                <a:ea typeface="楷体" panose="02010609060101010101" pitchFamily="49" charset="-122"/>
                <a:cs typeface="Times New Roman" panose="02020603050405020304" pitchFamily="18" charset="0"/>
              </a:rPr>
              <a:t>i</a:t>
            </a:r>
            <a:r>
              <a:rPr kumimoji="1" lang="en-US" altLang="zh-CN" sz="2400" baseline="-25000" dirty="0" err="1">
                <a:ea typeface="楷体" panose="02010609060101010101" pitchFamily="49" charset="-122"/>
                <a:cs typeface="Times New Roman" panose="02020603050405020304" pitchFamily="18" charset="0"/>
              </a:rPr>
              <a:t>+1</a:t>
            </a:r>
            <a:r>
              <a:rPr kumimoji="1" lang="en-US" altLang="zh-CN" sz="2400" dirty="0">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　 </a:t>
            </a:r>
            <a:r>
              <a:rPr kumimoji="1" lang="en-US" altLang="zh-CN" sz="2400" i="1" dirty="0">
                <a:ea typeface="楷体" panose="02010609060101010101" pitchFamily="49" charset="-122"/>
                <a:cs typeface="Times New Roman" panose="02020603050405020304" pitchFamily="18" charset="0"/>
              </a:rPr>
              <a:t>a</a:t>
            </a:r>
            <a:r>
              <a:rPr kumimoji="1" lang="en-US" altLang="zh-CN" sz="2400" i="1" baseline="-25000" dirty="0">
                <a:ea typeface="楷体" panose="02010609060101010101" pitchFamily="49" charset="-122"/>
                <a:cs typeface="Times New Roman" panose="02020603050405020304" pitchFamily="18" charset="0"/>
              </a:rPr>
              <a:t>n</a:t>
            </a:r>
            <a:r>
              <a:rPr kumimoji="1" lang="zh-CN" altLang="en-US" sz="2400" dirty="0">
                <a:ea typeface="楷体" panose="02010609060101010101" pitchFamily="49" charset="-122"/>
                <a:cs typeface="Times New Roman" panose="02020603050405020304" pitchFamily="18" charset="0"/>
              </a:rPr>
              <a:t>　　</a:t>
            </a:r>
          </a:p>
        </p:txBody>
      </p:sp>
      <p:grpSp>
        <p:nvGrpSpPr>
          <p:cNvPr id="3" name="Group 17"/>
          <p:cNvGrpSpPr/>
          <p:nvPr/>
        </p:nvGrpSpPr>
        <p:grpSpPr bwMode="auto">
          <a:xfrm>
            <a:off x="1116013" y="1195388"/>
            <a:ext cx="6048375" cy="1189037"/>
            <a:chOff x="703" y="890"/>
            <a:chExt cx="3810" cy="749"/>
          </a:xfrm>
        </p:grpSpPr>
        <p:sp>
          <p:nvSpPr>
            <p:cNvPr id="300039" name="Line 7"/>
            <p:cNvSpPr>
              <a:spLocks noChangeShapeType="1"/>
            </p:cNvSpPr>
            <p:nvPr/>
          </p:nvSpPr>
          <p:spPr bwMode="auto">
            <a:xfrm flipV="1">
              <a:off x="708" y="890"/>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0040" name="Line 8"/>
            <p:cNvSpPr>
              <a:spLocks noChangeShapeType="1"/>
            </p:cNvSpPr>
            <p:nvPr/>
          </p:nvSpPr>
          <p:spPr bwMode="auto">
            <a:xfrm flipV="1">
              <a:off x="1156" y="890"/>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0041" name="Line 9"/>
            <p:cNvSpPr>
              <a:spLocks noChangeShapeType="1"/>
            </p:cNvSpPr>
            <p:nvPr/>
          </p:nvSpPr>
          <p:spPr bwMode="auto">
            <a:xfrm flipV="1">
              <a:off x="1655" y="890"/>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0042" name="Line 10"/>
            <p:cNvSpPr>
              <a:spLocks noChangeShapeType="1"/>
            </p:cNvSpPr>
            <p:nvPr/>
          </p:nvSpPr>
          <p:spPr bwMode="auto">
            <a:xfrm flipV="1">
              <a:off x="2381" y="890"/>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0043" name="Line 11"/>
            <p:cNvSpPr>
              <a:spLocks noChangeShapeType="1"/>
            </p:cNvSpPr>
            <p:nvPr/>
          </p:nvSpPr>
          <p:spPr bwMode="auto">
            <a:xfrm flipV="1">
              <a:off x="2880" y="890"/>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0044" name="Line 12"/>
            <p:cNvSpPr>
              <a:spLocks noChangeShapeType="1"/>
            </p:cNvSpPr>
            <p:nvPr/>
          </p:nvSpPr>
          <p:spPr bwMode="auto">
            <a:xfrm flipV="1">
              <a:off x="3470" y="890"/>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0045" name="Line 13"/>
            <p:cNvSpPr>
              <a:spLocks noChangeShapeType="1"/>
            </p:cNvSpPr>
            <p:nvPr/>
          </p:nvSpPr>
          <p:spPr bwMode="auto">
            <a:xfrm flipV="1">
              <a:off x="3969" y="890"/>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0046" name="Line 14"/>
            <p:cNvSpPr>
              <a:spLocks noChangeShapeType="1"/>
            </p:cNvSpPr>
            <p:nvPr/>
          </p:nvSpPr>
          <p:spPr bwMode="auto">
            <a:xfrm flipV="1">
              <a:off x="4356" y="890"/>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0047" name="Text Box 15"/>
            <p:cNvSpPr txBox="1">
              <a:spLocks noChangeArrowheads="1"/>
            </p:cNvSpPr>
            <p:nvPr/>
          </p:nvSpPr>
          <p:spPr bwMode="auto">
            <a:xfrm>
              <a:off x="1156" y="1389"/>
              <a:ext cx="3357" cy="250"/>
            </a:xfrm>
            <a:prstGeom prst="rect">
              <a:avLst/>
            </a:prstGeom>
            <a:noFill/>
            <a:ln w="38100" algn="ctr">
              <a:noFill/>
              <a:miter lim="800000"/>
              <a:tailEnd type="none" w="med" len="lg"/>
            </a:ln>
            <a:effectLst/>
          </p:spPr>
          <p:txBody>
            <a:bodyPr>
              <a:spAutoFit/>
            </a:bodyPr>
            <a:lstStyle/>
            <a:p>
              <a:pPr algn="l">
                <a:spcBef>
                  <a:spcPct val="50000"/>
                </a:spcBef>
              </a:pPr>
              <a:r>
                <a:rPr kumimoji="1" lang="zh-CN" altLang="en-US" sz="2000" dirty="0">
                  <a:ea typeface="楷体" panose="02010609060101010101" pitchFamily="49" charset="-122"/>
                  <a:cs typeface="Times New Roman" panose="02020603050405020304" pitchFamily="18" charset="0"/>
                </a:rPr>
                <a:t>在线性表</a:t>
              </a:r>
              <a:r>
                <a:rPr kumimoji="1" lang="en-US" altLang="zh-CN" sz="2000" dirty="0">
                  <a:ea typeface="楷体" panose="02010609060101010101" pitchFamily="49" charset="-122"/>
                  <a:cs typeface="Times New Roman" panose="02020603050405020304" pitchFamily="18" charset="0"/>
                </a:rPr>
                <a:t>L</a:t>
              </a:r>
              <a:r>
                <a:rPr kumimoji="1" lang="zh-CN" altLang="en-US" sz="2000" dirty="0">
                  <a:ea typeface="楷体" panose="02010609060101010101" pitchFamily="49" charset="-122"/>
                  <a:cs typeface="Times New Roman" panose="02020603050405020304" pitchFamily="18" charset="0"/>
                </a:rPr>
                <a:t>中共有</a:t>
              </a:r>
              <a:r>
                <a:rPr kumimoji="1" lang="en-US" altLang="zh-CN" sz="2000" i="1" dirty="0" err="1">
                  <a:solidFill>
                    <a:srgbClr val="FF00FF"/>
                  </a:solidFill>
                  <a:ea typeface="楷体" panose="02010609060101010101" pitchFamily="49" charset="-122"/>
                  <a:cs typeface="Times New Roman" panose="02020603050405020304" pitchFamily="18" charset="0"/>
                </a:rPr>
                <a:t>n</a:t>
              </a:r>
              <a:r>
                <a:rPr kumimoji="1" lang="en-US" altLang="zh-CN" sz="2000" dirty="0" err="1">
                  <a:solidFill>
                    <a:srgbClr val="FF00FF"/>
                  </a:solidFill>
                  <a:ea typeface="楷体" panose="02010609060101010101" pitchFamily="49" charset="-122"/>
                  <a:cs typeface="Times New Roman" panose="02020603050405020304" pitchFamily="18" charset="0"/>
                </a:rPr>
                <a:t>+1</a:t>
              </a:r>
              <a:r>
                <a:rPr kumimoji="1" lang="zh-CN" altLang="en-US" sz="2000" dirty="0">
                  <a:ea typeface="楷体" panose="02010609060101010101" pitchFamily="49" charset="-122"/>
                  <a:cs typeface="Times New Roman" panose="02020603050405020304" pitchFamily="18" charset="0"/>
                </a:rPr>
                <a:t>个可以插入元素的地方</a:t>
              </a:r>
            </a:p>
          </p:txBody>
        </p:sp>
        <p:sp>
          <p:nvSpPr>
            <p:cNvPr id="300048" name="AutoShape 16"/>
            <p:cNvSpPr/>
            <p:nvPr/>
          </p:nvSpPr>
          <p:spPr bwMode="auto">
            <a:xfrm rot="16200000">
              <a:off x="2426" y="-606"/>
              <a:ext cx="227" cy="3674"/>
            </a:xfrm>
            <a:prstGeom prst="leftBrace">
              <a:avLst>
                <a:gd name="adj1" fmla="val 134875"/>
                <a:gd name="adj2" fmla="val 50000"/>
              </a:avLst>
            </a:prstGeom>
            <a:noFill/>
            <a:ln w="38100">
              <a:solidFill>
                <a:srgbClr val="339933"/>
              </a:solidFill>
              <a:round/>
              <a:tailEnd type="none" w="med" len="lg"/>
            </a:ln>
            <a:effectLst/>
          </p:spPr>
          <p:txBody>
            <a:bodyPr wrap="none" anchor="ctr"/>
            <a:lstStyle/>
            <a:p>
              <a:endParaRPr lang="zh-CN" altLang="en-US"/>
            </a:p>
          </p:txBody>
        </p:sp>
      </p:grpSp>
      <p:sp>
        <p:nvSpPr>
          <p:cNvPr id="300050" name="Text Box 18"/>
          <p:cNvSpPr txBox="1">
            <a:spLocks noChangeArrowheads="1"/>
          </p:cNvSpPr>
          <p:nvPr/>
        </p:nvSpPr>
        <p:spPr bwMode="auto">
          <a:xfrm>
            <a:off x="250825" y="3213100"/>
            <a:ext cx="8497888" cy="830997"/>
          </a:xfrm>
          <a:prstGeom prst="rect">
            <a:avLst/>
          </a:prstGeom>
          <a:noFill/>
          <a:ln w="38100" algn="ctr">
            <a:noFill/>
            <a:miter lim="800000"/>
            <a:tailEnd type="none" w="med" len="lg"/>
          </a:ln>
          <a:effectLst/>
        </p:spPr>
        <p:txBody>
          <a:bodyPr>
            <a:spAutoFit/>
          </a:bodyPr>
          <a:lstStyle/>
          <a:p>
            <a:pPr algn="l"/>
            <a:r>
              <a:rPr kumimoji="1" lang="zh-CN" altLang="en-US" sz="2400" dirty="0">
                <a:ea typeface="楷体" panose="02010609060101010101" pitchFamily="49" charset="-122"/>
                <a:cs typeface="Times New Roman" panose="02020603050405020304" pitchFamily="18" charset="0"/>
              </a:rPr>
              <a:t>　　此时需要将</a:t>
            </a:r>
            <a:r>
              <a:rPr kumimoji="1" lang="en-US" altLang="zh-CN" sz="2400" i="1" dirty="0" err="1">
                <a:ea typeface="楷体" panose="02010609060101010101" pitchFamily="49" charset="-122"/>
                <a:cs typeface="Times New Roman" panose="02020603050405020304" pitchFamily="18" charset="0"/>
              </a:rPr>
              <a:t>a</a:t>
            </a:r>
            <a:r>
              <a:rPr kumimoji="1" lang="en-US" altLang="zh-CN" sz="2400" i="1" baseline="-25000" dirty="0" err="1">
                <a:ea typeface="楷体" panose="02010609060101010101" pitchFamily="49" charset="-122"/>
                <a:cs typeface="Times New Roman" panose="02020603050405020304" pitchFamily="18" charset="0"/>
              </a:rPr>
              <a:t>i</a:t>
            </a:r>
            <a:r>
              <a:rPr kumimoji="1" lang="zh-CN" altLang="en-US" sz="2400" dirty="0">
                <a:ea typeface="楷体" panose="02010609060101010101" pitchFamily="49" charset="-122"/>
                <a:cs typeface="Times New Roman" panose="02020603050405020304" pitchFamily="18" charset="0"/>
              </a:rPr>
              <a:t>～</a:t>
            </a:r>
            <a:r>
              <a:rPr kumimoji="1" lang="en-US" altLang="zh-CN" sz="2400" i="1" dirty="0">
                <a:ea typeface="楷体" panose="02010609060101010101" pitchFamily="49" charset="-122"/>
                <a:cs typeface="Times New Roman" panose="02020603050405020304" pitchFamily="18" charset="0"/>
              </a:rPr>
              <a:t>a</a:t>
            </a:r>
            <a:r>
              <a:rPr kumimoji="1" lang="en-US" altLang="zh-CN" sz="2400" i="1" baseline="-25000" dirty="0">
                <a:ea typeface="楷体" panose="02010609060101010101" pitchFamily="49" charset="-122"/>
                <a:cs typeface="Times New Roman" panose="02020603050405020304" pitchFamily="18" charset="0"/>
              </a:rPr>
              <a:t>n</a:t>
            </a:r>
            <a:r>
              <a:rPr kumimoji="1" lang="zh-CN" altLang="en-US" sz="2400" dirty="0">
                <a:ea typeface="楷体" panose="02010609060101010101" pitchFamily="49" charset="-122"/>
                <a:cs typeface="Times New Roman" panose="02020603050405020304" pitchFamily="18" charset="0"/>
              </a:rPr>
              <a:t>的元素均后移一个</a:t>
            </a:r>
            <a:r>
              <a:rPr kumimoji="1" lang="zh-CN" altLang="en-US" sz="2400" dirty="0" smtClean="0">
                <a:ea typeface="楷体" panose="02010609060101010101" pitchFamily="49" charset="-122"/>
                <a:cs typeface="Times New Roman" panose="02020603050405020304" pitchFamily="18" charset="0"/>
              </a:rPr>
              <a:t>位置，共</a:t>
            </a:r>
            <a:r>
              <a:rPr kumimoji="1" lang="zh-CN" altLang="en-US" sz="2400" dirty="0">
                <a:ea typeface="楷体" panose="02010609060101010101" pitchFamily="49" charset="-122"/>
                <a:cs typeface="Times New Roman" panose="02020603050405020304" pitchFamily="18" charset="0"/>
              </a:rPr>
              <a:t>移动</a:t>
            </a:r>
            <a:r>
              <a:rPr kumimoji="1" lang="en-US" altLang="zh-CN" sz="2400" i="1" dirty="0">
                <a:solidFill>
                  <a:srgbClr val="FF00FF"/>
                </a:solidFill>
                <a:ea typeface="楷体" panose="02010609060101010101" pitchFamily="49" charset="-122"/>
                <a:cs typeface="Times New Roman" panose="02020603050405020304" pitchFamily="18" charset="0"/>
              </a:rPr>
              <a:t>n</a:t>
            </a:r>
            <a:r>
              <a:rPr kumimoji="1" lang="en-US" altLang="zh-CN" sz="2400" dirty="0">
                <a:solidFill>
                  <a:srgbClr val="FF00FF"/>
                </a:solidFill>
                <a:latin typeface="+mn-ea"/>
                <a:ea typeface="+mn-ea"/>
                <a:cs typeface="Times New Roman" panose="02020603050405020304" pitchFamily="18" charset="0"/>
              </a:rPr>
              <a:t>-</a:t>
            </a:r>
            <a:r>
              <a:rPr kumimoji="1" lang="en-US" altLang="zh-CN" sz="2400" i="1" dirty="0" err="1">
                <a:solidFill>
                  <a:srgbClr val="FF00FF"/>
                </a:solidFill>
                <a:ea typeface="楷体" panose="02010609060101010101" pitchFamily="49" charset="-122"/>
                <a:cs typeface="Times New Roman" panose="02020603050405020304" pitchFamily="18" charset="0"/>
              </a:rPr>
              <a:t>i</a:t>
            </a:r>
            <a:r>
              <a:rPr kumimoji="1" lang="en-US" altLang="zh-CN" sz="2400" dirty="0" err="1">
                <a:solidFill>
                  <a:srgbClr val="FF00FF"/>
                </a:solidFill>
                <a:ea typeface="楷体" panose="02010609060101010101" pitchFamily="49" charset="-122"/>
                <a:cs typeface="Times New Roman" panose="02020603050405020304" pitchFamily="18" charset="0"/>
              </a:rPr>
              <a:t>+1</a:t>
            </a:r>
            <a:r>
              <a:rPr kumimoji="1" lang="zh-CN" altLang="en-US" sz="2400" dirty="0">
                <a:ea typeface="楷体" panose="02010609060101010101" pitchFamily="49" charset="-122"/>
                <a:cs typeface="Times New Roman" panose="02020603050405020304" pitchFamily="18" charset="0"/>
              </a:rPr>
              <a:t>个元素。　</a:t>
            </a:r>
            <a:endParaRPr lang="zh-CN" altLang="en-US" sz="2400" dirty="0">
              <a:ea typeface="楷体" panose="02010609060101010101" pitchFamily="49" charset="-122"/>
              <a:cs typeface="Times New Roman" panose="02020603050405020304" pitchFamily="18" charset="0"/>
            </a:endParaRPr>
          </a:p>
        </p:txBody>
      </p:sp>
      <p:sp>
        <p:nvSpPr>
          <p:cNvPr id="300051" name="Text Box 19"/>
          <p:cNvSpPr txBox="1">
            <a:spLocks noChangeArrowheads="1"/>
          </p:cNvSpPr>
          <p:nvPr/>
        </p:nvSpPr>
        <p:spPr bwMode="auto">
          <a:xfrm>
            <a:off x="684213" y="5949950"/>
            <a:ext cx="7848600" cy="457200"/>
          </a:xfrm>
          <a:prstGeom prst="rect">
            <a:avLst/>
          </a:prstGeom>
          <a:noFill/>
          <a:ln w="38100" algn="ctr">
            <a:noFill/>
            <a:miter lim="800000"/>
            <a:tailEnd type="none" w="med" len="lg"/>
          </a:ln>
          <a:effectLst/>
        </p:spPr>
        <p:txBody>
          <a:bodyPr>
            <a:spAutoFit/>
          </a:bodyPr>
          <a:lstStyle/>
          <a:p>
            <a:pPr algn="l"/>
            <a:r>
              <a:rPr kumimoji="1" lang="zh-CN" altLang="en-US" sz="2400">
                <a:ea typeface="楷体" panose="02010609060101010101" pitchFamily="49" charset="-122"/>
                <a:cs typeface="Times New Roman" panose="02020603050405020304" pitchFamily="18" charset="0"/>
              </a:rPr>
              <a:t>因此插入算法的平均时间复杂度为</a:t>
            </a:r>
            <a:r>
              <a:rPr kumimoji="1" lang="en-US" altLang="zh-CN" sz="2400">
                <a:ea typeface="楷体" panose="02010609060101010101" pitchFamily="49" charset="-122"/>
                <a:cs typeface="Times New Roman" panose="02020603050405020304" pitchFamily="18" charset="0"/>
              </a:rPr>
              <a:t>O(</a:t>
            </a:r>
            <a:r>
              <a:rPr kumimoji="1" lang="en-US" altLang="zh-CN" sz="2400" i="1">
                <a:ea typeface="楷体" panose="02010609060101010101" pitchFamily="49" charset="-122"/>
                <a:cs typeface="Times New Roman" panose="02020603050405020304" pitchFamily="18" charset="0"/>
              </a:rPr>
              <a:t>n</a:t>
            </a:r>
            <a:r>
              <a:rPr kumimoji="1" lang="en-US" altLang="zh-CN" sz="2400">
                <a:ea typeface="楷体" panose="02010609060101010101" pitchFamily="49" charset="-122"/>
                <a:cs typeface="Times New Roman" panose="02020603050405020304" pitchFamily="18" charset="0"/>
              </a:rPr>
              <a:t>)</a:t>
            </a:r>
            <a:r>
              <a:rPr kumimoji="1" lang="zh-CN" altLang="en-US" sz="2400">
                <a:ea typeface="楷体" panose="02010609060101010101" pitchFamily="49" charset="-122"/>
                <a:cs typeface="Times New Roman" panose="02020603050405020304" pitchFamily="18" charset="0"/>
              </a:rPr>
              <a:t>。</a:t>
            </a:r>
            <a:endParaRPr lang="zh-CN" altLang="en-US" sz="2400">
              <a:ea typeface="楷体" panose="02010609060101010101" pitchFamily="49" charset="-122"/>
              <a:cs typeface="Times New Roman" panose="02020603050405020304" pitchFamily="18" charset="0"/>
            </a:endParaRPr>
          </a:p>
        </p:txBody>
      </p:sp>
      <p:grpSp>
        <p:nvGrpSpPr>
          <p:cNvPr id="23" name="组合 22"/>
          <p:cNvGrpSpPr/>
          <p:nvPr/>
        </p:nvGrpSpPr>
        <p:grpSpPr>
          <a:xfrm>
            <a:off x="850900" y="2500306"/>
            <a:ext cx="6457404" cy="714375"/>
            <a:chOff x="850900" y="2500306"/>
            <a:chExt cx="6308739" cy="714375"/>
          </a:xfrm>
        </p:grpSpPr>
        <p:sp>
          <p:nvSpPr>
            <p:cNvPr id="300038" name="Text Box 6"/>
            <p:cNvSpPr txBox="1">
              <a:spLocks noChangeArrowheads="1"/>
            </p:cNvSpPr>
            <p:nvPr/>
          </p:nvSpPr>
          <p:spPr bwMode="auto">
            <a:xfrm>
              <a:off x="850900" y="2676525"/>
              <a:ext cx="6048375" cy="457200"/>
            </a:xfrm>
            <a:prstGeom prst="rect">
              <a:avLst/>
            </a:prstGeom>
            <a:noFill/>
            <a:ln w="38100" algn="ctr">
              <a:noFill/>
              <a:miter lim="800000"/>
              <a:tailEnd type="none" w="med" len="lg"/>
            </a:ln>
            <a:effectLst/>
          </p:spPr>
          <p:txBody>
            <a:bodyPr>
              <a:spAutoFit/>
            </a:bodyPr>
            <a:lstStyle/>
            <a:p>
              <a:pPr algn="l"/>
              <a:r>
                <a:rPr kumimoji="1" lang="zh-CN" altLang="en-US" sz="2400" dirty="0">
                  <a:ea typeface="楷体" panose="02010609060101010101" pitchFamily="49" charset="-122"/>
                  <a:cs typeface="Times New Roman" panose="02020603050405020304" pitchFamily="18" charset="0"/>
                </a:rPr>
                <a:t>在</a:t>
              </a:r>
              <a:r>
                <a:rPr kumimoji="1" lang="zh-CN" altLang="en-US" sz="2400" dirty="0" smtClean="0">
                  <a:ea typeface="楷体" panose="02010609060101010101" pitchFamily="49" charset="-122"/>
                  <a:cs typeface="Times New Roman" panose="02020603050405020304" pitchFamily="18" charset="0"/>
                </a:rPr>
                <a:t>插入位置为</a:t>
              </a:r>
              <a:r>
                <a:rPr kumimoji="1" lang="en-US" altLang="zh-CN" sz="2400" i="1" dirty="0" err="1">
                  <a:ea typeface="楷体" panose="02010609060101010101" pitchFamily="49" charset="-122"/>
                  <a:cs typeface="Times New Roman" panose="02020603050405020304" pitchFamily="18" charset="0"/>
                </a:rPr>
                <a:t>i</a:t>
              </a:r>
              <a:r>
                <a:rPr kumimoji="1" lang="zh-CN" altLang="en-US" sz="2400" dirty="0" smtClean="0">
                  <a:ea typeface="楷体" panose="02010609060101010101" pitchFamily="49" charset="-122"/>
                  <a:cs typeface="Times New Roman" panose="02020603050405020304" pitchFamily="18" charset="0"/>
                </a:rPr>
                <a:t>时，若</a:t>
              </a:r>
              <a:r>
                <a:rPr kumimoji="1" lang="zh-CN" altLang="en-US" sz="2400" dirty="0">
                  <a:ea typeface="楷体" panose="02010609060101010101" pitchFamily="49" charset="-122"/>
                  <a:cs typeface="Times New Roman" panose="02020603050405020304" pitchFamily="18" charset="0"/>
                </a:rPr>
                <a:t>为等概率</a:t>
              </a:r>
              <a:r>
                <a:rPr kumimoji="1" lang="zh-CN" altLang="en-US" sz="2400" dirty="0" smtClean="0">
                  <a:ea typeface="楷体" panose="02010609060101010101" pitchFamily="49" charset="-122"/>
                  <a:cs typeface="Times New Roman" panose="02020603050405020304" pitchFamily="18" charset="0"/>
                </a:rPr>
                <a:t>情况，则</a:t>
              </a:r>
              <a:r>
                <a:rPr kumimoji="1" lang="en-US" altLang="zh-CN" sz="2400" i="1" dirty="0" smtClean="0">
                  <a:ea typeface="楷体" panose="02010609060101010101" pitchFamily="49" charset="-122"/>
                  <a:cs typeface="Times New Roman" panose="02020603050405020304" pitchFamily="18" charset="0"/>
                </a:rPr>
                <a:t>p</a:t>
              </a:r>
              <a:r>
                <a:rPr kumimoji="1" lang="en-US" altLang="zh-CN" sz="2400" i="1" baseline="-25000" dirty="0" smtClean="0">
                  <a:ea typeface="楷体" panose="02010609060101010101" pitchFamily="49" charset="-122"/>
                  <a:cs typeface="Times New Roman" panose="02020603050405020304" pitchFamily="18" charset="0"/>
                </a:rPr>
                <a:t>i </a:t>
              </a:r>
              <a:r>
                <a:rPr kumimoji="1" lang="en-US" altLang="zh-CN" sz="2400" dirty="0" smtClean="0">
                  <a:ea typeface="楷体" panose="02010609060101010101" pitchFamily="49" charset="-122"/>
                  <a:cs typeface="Times New Roman" panose="02020603050405020304" pitchFamily="18" charset="0"/>
                </a:rPr>
                <a:t>=</a:t>
              </a:r>
              <a:endParaRPr lang="en-US" altLang="zh-CN" sz="2400" dirty="0">
                <a:ea typeface="楷体" panose="02010609060101010101" pitchFamily="49" charset="-122"/>
                <a:cs typeface="Times New Roman" panose="02020603050405020304" pitchFamily="18" charset="0"/>
              </a:endParaRPr>
            </a:p>
          </p:txBody>
        </p:sp>
        <p:graphicFrame>
          <p:nvGraphicFramePr>
            <p:cNvPr id="22" name="对象 21"/>
            <p:cNvGraphicFramePr>
              <a:graphicFrameLocks noChangeAspect="1"/>
            </p:cNvGraphicFramePr>
            <p:nvPr/>
          </p:nvGraphicFramePr>
          <p:xfrm>
            <a:off x="6572264" y="2500306"/>
            <a:ext cx="587375" cy="714375"/>
          </p:xfrm>
          <a:graphic>
            <a:graphicData uri="http://schemas.openxmlformats.org/presentationml/2006/ole">
              <mc:AlternateContent xmlns:mc="http://schemas.openxmlformats.org/markup-compatibility/2006">
                <mc:Choice xmlns:v="urn:schemas-microsoft-com:vml" Requires="v">
                  <p:oleObj spid="_x0000_s1236" name="Equation" r:id="rId3" imgW="7010400" imgH="8534400" progId="">
                    <p:embed/>
                  </p:oleObj>
                </mc:Choice>
                <mc:Fallback>
                  <p:oleObj name="Equation" r:id="rId3" imgW="7010400" imgH="8534400" progId="">
                    <p:embed/>
                    <p:pic>
                      <p:nvPicPr>
                        <p:cNvPr id="0" name="图片 1024"/>
                        <p:cNvPicPr>
                          <a:picLocks noChangeAspect="1"/>
                        </p:cNvPicPr>
                        <p:nvPr/>
                      </p:nvPicPr>
                      <p:blipFill>
                        <a:blip r:embed="rId4"/>
                        <a:stretch>
                          <a:fillRect/>
                        </a:stretch>
                      </p:blipFill>
                      <p:spPr>
                        <a:xfrm>
                          <a:off x="6572264" y="2500306"/>
                          <a:ext cx="587375" cy="714375"/>
                        </a:xfrm>
                        <a:prstGeom prst="rect">
                          <a:avLst/>
                        </a:prstGeom>
                        <a:noFill/>
                        <a:ln w="9525">
                          <a:noFill/>
                        </a:ln>
                      </p:spPr>
                    </p:pic>
                  </p:oleObj>
                </mc:Fallback>
              </mc:AlternateContent>
            </a:graphicData>
          </a:graphic>
        </p:graphicFrame>
      </p:grpSp>
      <p:grpSp>
        <p:nvGrpSpPr>
          <p:cNvPr id="25" name="组合 24"/>
          <p:cNvGrpSpPr/>
          <p:nvPr/>
        </p:nvGrpSpPr>
        <p:grpSpPr>
          <a:xfrm>
            <a:off x="323850" y="4046538"/>
            <a:ext cx="8135938" cy="1790700"/>
            <a:chOff x="323850" y="4046538"/>
            <a:chExt cx="8135938" cy="1790700"/>
          </a:xfrm>
        </p:grpSpPr>
        <p:sp>
          <p:nvSpPr>
            <p:cNvPr id="300053" name="Text Box 21"/>
            <p:cNvSpPr txBox="1">
              <a:spLocks noChangeArrowheads="1"/>
            </p:cNvSpPr>
            <p:nvPr/>
          </p:nvSpPr>
          <p:spPr bwMode="auto">
            <a:xfrm>
              <a:off x="323850" y="4046538"/>
              <a:ext cx="8135938" cy="830997"/>
            </a:xfrm>
            <a:prstGeom prst="rect">
              <a:avLst/>
            </a:prstGeom>
            <a:noFill/>
            <a:ln w="38100" algn="ctr">
              <a:noFill/>
              <a:miter lim="800000"/>
              <a:tailEnd type="none" w="med" len="lg"/>
            </a:ln>
            <a:effectLst/>
          </p:spPr>
          <p:txBody>
            <a:bodyPr>
              <a:spAutoFit/>
            </a:bodyPr>
            <a:lstStyle/>
            <a:p>
              <a:pPr algn="l"/>
              <a:r>
                <a:rPr kumimoji="1" lang="zh-CN" altLang="en-US" sz="2400" dirty="0">
                  <a:ea typeface="楷体" panose="02010609060101010101" pitchFamily="49" charset="-122"/>
                  <a:cs typeface="Times New Roman" panose="02020603050405020304" pitchFamily="18" charset="0"/>
                </a:rPr>
                <a:t>　　所以在长度为</a:t>
              </a:r>
              <a:r>
                <a:rPr kumimoji="1" lang="en-US" altLang="zh-CN" sz="2400" i="1" dirty="0">
                  <a:ea typeface="楷体" panose="02010609060101010101" pitchFamily="49" charset="-122"/>
                  <a:cs typeface="Times New Roman" panose="02020603050405020304" pitchFamily="18" charset="0"/>
                </a:rPr>
                <a:t>n</a:t>
              </a:r>
              <a:r>
                <a:rPr kumimoji="1" lang="zh-CN" altLang="en-US" sz="2400" dirty="0">
                  <a:ea typeface="楷体" panose="02010609060101010101" pitchFamily="49" charset="-122"/>
                  <a:cs typeface="Times New Roman" panose="02020603050405020304" pitchFamily="18" charset="0"/>
                </a:rPr>
                <a:t>的线性表中插入一个元素时所需移动元素的平均次数为：  </a:t>
              </a:r>
              <a:endParaRPr lang="zh-CN" altLang="en-US" sz="2400" dirty="0">
                <a:ea typeface="楷体" panose="02010609060101010101" pitchFamily="49" charset="-122"/>
                <a:cs typeface="Times New Roman" panose="02020603050405020304" pitchFamily="18" charset="0"/>
              </a:endParaRPr>
            </a:p>
          </p:txBody>
        </p:sp>
        <p:graphicFrame>
          <p:nvGraphicFramePr>
            <p:cNvPr id="24" name="对象 23"/>
            <p:cNvGraphicFramePr>
              <a:graphicFrameLocks noChangeAspect="1"/>
            </p:cNvGraphicFramePr>
            <p:nvPr/>
          </p:nvGraphicFramePr>
          <p:xfrm>
            <a:off x="1981200" y="4846638"/>
            <a:ext cx="4318000" cy="990600"/>
          </p:xfrm>
          <a:graphic>
            <a:graphicData uri="http://schemas.openxmlformats.org/presentationml/2006/ole">
              <mc:AlternateContent xmlns:mc="http://schemas.openxmlformats.org/markup-compatibility/2006">
                <mc:Choice xmlns:v="urn:schemas-microsoft-com:vml" Requires="v">
                  <p:oleObj spid="_x0000_s1237" name="Equation" r:id="rId5" imgW="51816000" imgH="11887200" progId="">
                    <p:embed/>
                  </p:oleObj>
                </mc:Choice>
                <mc:Fallback>
                  <p:oleObj name="Equation" r:id="rId5" imgW="51816000" imgH="11887200" progId="">
                    <p:embed/>
                    <p:pic>
                      <p:nvPicPr>
                        <p:cNvPr id="0" name="图片 1028"/>
                        <p:cNvPicPr>
                          <a:picLocks noChangeAspect="1"/>
                        </p:cNvPicPr>
                        <p:nvPr/>
                      </p:nvPicPr>
                      <p:blipFill>
                        <a:blip r:embed="rId6"/>
                        <a:stretch>
                          <a:fillRect/>
                        </a:stretch>
                      </p:blipFill>
                      <p:spPr>
                        <a:xfrm>
                          <a:off x="1981200" y="4846638"/>
                          <a:ext cx="4318000" cy="990600"/>
                        </a:xfrm>
                        <a:prstGeom prst="rect">
                          <a:avLst/>
                        </a:prstGeom>
                        <a:noFill/>
                        <a:ln w="9525">
                          <a:noFill/>
                        </a:ln>
                      </p:spPr>
                    </p:pic>
                  </p:oleObj>
                </mc:Fallback>
              </mc:AlternateContent>
            </a:graphicData>
          </a:graphic>
        </p:graphicFrame>
      </p:grpSp>
      <p:sp>
        <p:nvSpPr>
          <p:cNvPr id="4" name="灯片编号占位符 3"/>
          <p:cNvSpPr>
            <a:spLocks noGrp="1"/>
          </p:cNvSpPr>
          <p:nvPr>
            <p:ph type="sldNum" sz="quarter" idx="12"/>
          </p:nvPr>
        </p:nvSpPr>
        <p:spPr/>
        <p:txBody>
          <a:bodyPr/>
          <a:lstStyle/>
          <a:p>
            <a:fld id="{BC067DFE-42A7-4CB5-93C4-F2F97DA7580C}" type="slidenum">
              <a:rPr lang="en-US" altLang="zh-CN" smtClean="0"/>
              <a:t>24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0050"/>
                                        </p:tgtEl>
                                        <p:attrNameLst>
                                          <p:attrName>style.visibility</p:attrName>
                                        </p:attrNameLst>
                                      </p:cBhvr>
                                      <p:to>
                                        <p:strVal val="visible"/>
                                      </p:to>
                                    </p:set>
                                    <p:animEffect transition="in" filter="wipe(left)">
                                      <p:cBhvr>
                                        <p:cTn id="16" dur="500"/>
                                        <p:tgtEl>
                                          <p:spTgt spid="30005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00051"/>
                                        </p:tgtEl>
                                        <p:attrNameLst>
                                          <p:attrName>style.visibility</p:attrName>
                                        </p:attrNameLst>
                                      </p:cBhvr>
                                      <p:to>
                                        <p:strVal val="visible"/>
                                      </p:to>
                                    </p:set>
                                    <p:animEffect transition="in" filter="wipe(left)">
                                      <p:cBhvr>
                                        <p:cTn id="25" dur="500"/>
                                        <p:tgtEl>
                                          <p:spTgt spid="300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50" grpId="0" bldLvl="0" animBg="1"/>
      <p:bldP spid="30005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95288" y="333375"/>
            <a:ext cx="7848600" cy="498598"/>
          </a:xfrm>
          <a:prstGeom prst="rect">
            <a:avLst/>
          </a:prstGeom>
          <a:noFill/>
          <a:ln w="9525">
            <a:noFill/>
            <a:miter lim="800000"/>
          </a:ln>
          <a:effectLst/>
        </p:spPr>
        <p:txBody>
          <a:bodyPr>
            <a:spAutoFit/>
          </a:bodyPr>
          <a:lstStyle/>
          <a:p>
            <a:pPr algn="just">
              <a:lnSpc>
                <a:spcPct val="110000"/>
              </a:lnSpc>
              <a:spcBef>
                <a:spcPct val="50000"/>
              </a:spcBef>
            </a:pPr>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zh-CN" altLang="en-US" sz="2400" dirty="0">
                <a:solidFill>
                  <a:srgbClr val="FF3300"/>
                </a:solidFill>
                <a:ea typeface="楷体" panose="02010609060101010101" pitchFamily="49" charset="-122"/>
                <a:cs typeface="Times New Roman" panose="02020603050405020304" pitchFamily="18" charset="0"/>
              </a:rPr>
              <a:t>（</a:t>
            </a:r>
            <a:r>
              <a:rPr kumimoji="1" lang="en-US" altLang="zh-CN" sz="2400" dirty="0">
                <a:solidFill>
                  <a:srgbClr val="FF3300"/>
                </a:solidFill>
                <a:ea typeface="楷体" panose="02010609060101010101" pitchFamily="49" charset="-122"/>
                <a:cs typeface="Times New Roman" panose="02020603050405020304" pitchFamily="18" charset="0"/>
              </a:rPr>
              <a:t>9</a:t>
            </a:r>
            <a:r>
              <a:rPr kumimoji="1" lang="zh-CN" altLang="en-US" sz="2400" dirty="0">
                <a:solidFill>
                  <a:srgbClr val="FF3300"/>
                </a:solidFill>
                <a:ea typeface="楷体" panose="02010609060101010101" pitchFamily="49" charset="-122"/>
                <a:cs typeface="Times New Roman" panose="02020603050405020304" pitchFamily="18" charset="0"/>
              </a:rPr>
              <a:t>）删除数据元素</a:t>
            </a:r>
            <a:r>
              <a:rPr kumimoji="1" lang="en-US" altLang="zh-CN" sz="2400" dirty="0" err="1" smtClean="0">
                <a:solidFill>
                  <a:srgbClr val="FF3300"/>
                </a:solidFill>
                <a:ea typeface="楷体" panose="02010609060101010101" pitchFamily="49" charset="-122"/>
                <a:cs typeface="Times New Roman" panose="02020603050405020304" pitchFamily="18" charset="0"/>
              </a:rPr>
              <a:t>ListDelete</a:t>
            </a:r>
            <a:r>
              <a:rPr kumimoji="1" lang="en-US" altLang="zh-CN" sz="2400" dirty="0" smtClean="0">
                <a:solidFill>
                  <a:srgbClr val="FF3300"/>
                </a:solidFill>
                <a:ea typeface="楷体" panose="02010609060101010101" pitchFamily="49" charset="-122"/>
                <a:cs typeface="Times New Roman" panose="02020603050405020304" pitchFamily="18" charset="0"/>
              </a:rPr>
              <a:t>(&amp;L</a:t>
            </a:r>
            <a:r>
              <a:rPr kumimoji="1" lang="zh-CN" altLang="en-US" sz="2400" dirty="0" smtClean="0">
                <a:solidFill>
                  <a:srgbClr val="FF3300"/>
                </a:solidFill>
                <a:ea typeface="楷体" panose="02010609060101010101" pitchFamily="49" charset="-122"/>
                <a:cs typeface="Times New Roman" panose="02020603050405020304" pitchFamily="18" charset="0"/>
              </a:rPr>
              <a:t>，</a:t>
            </a:r>
            <a:r>
              <a:rPr kumimoji="1" lang="en-US" altLang="zh-CN" sz="2400" dirty="0" err="1" smtClean="0">
                <a:solidFill>
                  <a:srgbClr val="FF3300"/>
                </a:solidFill>
                <a:ea typeface="楷体" panose="02010609060101010101" pitchFamily="49" charset="-122"/>
                <a:cs typeface="Times New Roman" panose="02020603050405020304" pitchFamily="18" charset="0"/>
              </a:rPr>
              <a:t>i</a:t>
            </a:r>
            <a:r>
              <a:rPr kumimoji="1" lang="zh-CN" altLang="en-US" sz="2400" dirty="0" smtClean="0">
                <a:solidFill>
                  <a:srgbClr val="FF3300"/>
                </a:solidFill>
                <a:ea typeface="楷体" panose="02010609060101010101" pitchFamily="49" charset="-122"/>
                <a:cs typeface="Times New Roman" panose="02020603050405020304" pitchFamily="18" charset="0"/>
              </a:rPr>
              <a:t>，</a:t>
            </a:r>
            <a:r>
              <a:rPr kumimoji="1" lang="en-US" altLang="zh-CN" sz="2400" dirty="0" smtClean="0">
                <a:solidFill>
                  <a:srgbClr val="FF3300"/>
                </a:solidFill>
                <a:ea typeface="楷体" panose="02010609060101010101" pitchFamily="49" charset="-122"/>
                <a:cs typeface="Times New Roman" panose="02020603050405020304" pitchFamily="18" charset="0"/>
              </a:rPr>
              <a:t>e</a:t>
            </a:r>
            <a:r>
              <a:rPr kumimoji="1" lang="en-US" altLang="zh-CN" sz="2400" dirty="0">
                <a:solidFill>
                  <a:srgbClr val="FF3300"/>
                </a:solidFill>
                <a:ea typeface="楷体" panose="02010609060101010101" pitchFamily="49" charset="-122"/>
                <a:cs typeface="Times New Roman" panose="02020603050405020304" pitchFamily="18" charset="0"/>
              </a:rPr>
              <a:t>)       </a:t>
            </a:r>
          </a:p>
        </p:txBody>
      </p:sp>
      <p:sp>
        <p:nvSpPr>
          <p:cNvPr id="71686" name="Text Box 6"/>
          <p:cNvSpPr txBox="1">
            <a:spLocks noChangeArrowheads="1"/>
          </p:cNvSpPr>
          <p:nvPr/>
        </p:nvSpPr>
        <p:spPr bwMode="auto">
          <a:xfrm>
            <a:off x="323850" y="981075"/>
            <a:ext cx="8496300" cy="520848"/>
          </a:xfrm>
          <a:prstGeom prst="rect">
            <a:avLst/>
          </a:prstGeom>
          <a:noFill/>
          <a:ln w="9525">
            <a:noFill/>
            <a:miter lim="800000"/>
          </a:ln>
          <a:effectLst/>
        </p:spPr>
        <p:txBody>
          <a:bodyPr>
            <a:spAutoFit/>
          </a:bodyPr>
          <a:lstStyle/>
          <a:p>
            <a:pPr algn="l">
              <a:lnSpc>
                <a:spcPct val="130000"/>
              </a:lnSpc>
              <a:spcBef>
                <a:spcPct val="50000"/>
              </a:spcBef>
            </a:pPr>
            <a:r>
              <a:rPr lang="zh-CN" altLang="en-US" sz="2400" dirty="0">
                <a:ea typeface="楷体" panose="02010609060101010101" pitchFamily="49" charset="-122"/>
                <a:cs typeface="Times New Roman" panose="02020603050405020304" pitchFamily="18" charset="0"/>
              </a:rPr>
              <a:t>　　该运算删除顺序表</a:t>
            </a:r>
            <a:r>
              <a:rPr lang="en-US" altLang="zh-CN" sz="2400" dirty="0">
                <a:ea typeface="楷体" panose="02010609060101010101" pitchFamily="49" charset="-122"/>
                <a:cs typeface="Times New Roman" panose="02020603050405020304" pitchFamily="18" charset="0"/>
              </a:rPr>
              <a:t>L</a:t>
            </a:r>
            <a:r>
              <a:rPr lang="zh-CN" altLang="en-US" sz="2400" dirty="0">
                <a:ea typeface="楷体" panose="02010609060101010101" pitchFamily="49" charset="-122"/>
                <a:cs typeface="Times New Roman" panose="02020603050405020304" pitchFamily="18" charset="0"/>
              </a:rPr>
              <a:t>的第</a:t>
            </a:r>
            <a:r>
              <a:rPr lang="en-US" altLang="zh-CN" sz="2400" i="1" dirty="0" err="1">
                <a:ea typeface="楷体" panose="02010609060101010101" pitchFamily="49" charset="-122"/>
                <a:cs typeface="Times New Roman" panose="02020603050405020304" pitchFamily="18" charset="0"/>
              </a:rPr>
              <a:t>i</a:t>
            </a:r>
            <a:r>
              <a:rPr lang="zh-CN" altLang="en-US" sz="2400" dirty="0">
                <a:ea typeface="楷体" panose="02010609060101010101" pitchFamily="49" charset="-122"/>
                <a:cs typeface="Times New Roman" panose="02020603050405020304" pitchFamily="18" charset="0"/>
              </a:rPr>
              <a:t>（</a:t>
            </a:r>
            <a:r>
              <a:rPr lang="en-US" altLang="zh-CN" sz="2400" dirty="0" err="1">
                <a:ea typeface="楷体" panose="02010609060101010101" pitchFamily="49" charset="-122"/>
                <a:cs typeface="Times New Roman" panose="02020603050405020304" pitchFamily="18" charset="0"/>
              </a:rPr>
              <a:t>1</a:t>
            </a:r>
            <a:r>
              <a:rPr lang="en-US" altLang="zh-CN" sz="2400" dirty="0" err="1">
                <a:latin typeface="+mn-ea"/>
                <a:ea typeface="+mn-ea"/>
                <a:cs typeface="Times New Roman" panose="02020603050405020304" pitchFamily="18" charset="0"/>
              </a:rPr>
              <a:t>≤</a:t>
            </a:r>
            <a:r>
              <a:rPr lang="en-US" altLang="zh-CN" sz="2400" i="1" dirty="0" err="1">
                <a:ea typeface="楷体" panose="02010609060101010101" pitchFamily="49" charset="-122"/>
                <a:cs typeface="Times New Roman" panose="02020603050405020304" pitchFamily="18" charset="0"/>
              </a:rPr>
              <a:t>i</a:t>
            </a:r>
            <a:r>
              <a:rPr lang="en-US" altLang="zh-CN" sz="2400" dirty="0" err="1">
                <a:latin typeface="+mj-ea"/>
                <a:ea typeface="+mj-ea"/>
                <a:cs typeface="Times New Roman" panose="02020603050405020304" pitchFamily="18" charset="0"/>
              </a:rPr>
              <a:t>≤</a:t>
            </a:r>
            <a:r>
              <a:rPr lang="en-US" altLang="zh-CN" sz="2400" dirty="0" err="1">
                <a:ea typeface="楷体" panose="02010609060101010101" pitchFamily="49" charset="-122"/>
                <a:cs typeface="Times New Roman" panose="02020603050405020304" pitchFamily="18" charset="0"/>
              </a:rPr>
              <a:t>ListLength</a:t>
            </a:r>
            <a:r>
              <a:rPr lang="en-US" altLang="zh-CN" sz="2400" dirty="0">
                <a:ea typeface="楷体" panose="02010609060101010101" pitchFamily="49" charset="-122"/>
                <a:cs typeface="Times New Roman" panose="02020603050405020304" pitchFamily="18" charset="0"/>
              </a:rPr>
              <a:t>(L)</a:t>
            </a:r>
            <a:r>
              <a:rPr lang="zh-CN" altLang="en-US" sz="2400" dirty="0">
                <a:ea typeface="楷体" panose="02010609060101010101" pitchFamily="49" charset="-122"/>
                <a:cs typeface="Times New Roman" panose="02020603050405020304" pitchFamily="18" charset="0"/>
              </a:rPr>
              <a:t>）个</a:t>
            </a:r>
            <a:r>
              <a:rPr lang="zh-CN" altLang="en-US" sz="2400">
                <a:ea typeface="楷体" panose="02010609060101010101" pitchFamily="49" charset="-122"/>
                <a:cs typeface="Times New Roman" panose="02020603050405020304" pitchFamily="18" charset="0"/>
              </a:rPr>
              <a:t>元素</a:t>
            </a:r>
            <a:r>
              <a:rPr lang="zh-CN" altLang="en-US" sz="2400" smtClean="0">
                <a:ea typeface="楷体" panose="02010609060101010101" pitchFamily="49" charset="-122"/>
                <a:cs typeface="Times New Roman" panose="02020603050405020304" pitchFamily="18" charset="0"/>
              </a:rPr>
              <a:t>。</a:t>
            </a:r>
            <a:r>
              <a:rPr lang="en-US" altLang="zh-CN" sz="2400" smtClean="0">
                <a:ea typeface="楷体" panose="02010609060101010101" pitchFamily="49" charset="-122"/>
                <a:cs typeface="Times New Roman" panose="02020603050405020304" pitchFamily="18" charset="0"/>
              </a:rPr>
              <a:t>      </a:t>
            </a:r>
            <a:endParaRPr lang="zh-CN" altLang="en-US" sz="2400" dirty="0">
              <a:ea typeface="楷体" panose="02010609060101010101" pitchFamily="49" charset="-122"/>
              <a:cs typeface="Times New Roman" panose="02020603050405020304" pitchFamily="18" charset="0"/>
            </a:endParaRPr>
          </a:p>
        </p:txBody>
      </p:sp>
      <p:sp>
        <p:nvSpPr>
          <p:cNvPr id="4" name="Rectangle 21"/>
          <p:cNvSpPr>
            <a:spLocks noChangeArrowheads="1"/>
          </p:cNvSpPr>
          <p:nvPr/>
        </p:nvSpPr>
        <p:spPr bwMode="auto">
          <a:xfrm>
            <a:off x="1978025" y="4005254"/>
            <a:ext cx="647700" cy="5048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5" name="Text Box 2"/>
          <p:cNvSpPr txBox="1">
            <a:spLocks noChangeArrowheads="1"/>
          </p:cNvSpPr>
          <p:nvPr/>
        </p:nvSpPr>
        <p:spPr bwMode="auto">
          <a:xfrm>
            <a:off x="466725" y="2181216"/>
            <a:ext cx="503238" cy="396875"/>
          </a:xfrm>
          <a:prstGeom prst="rect">
            <a:avLst/>
          </a:prstGeom>
          <a:noFill/>
          <a:ln w="38100" algn="ctr">
            <a:noFill/>
            <a:miter lim="800000"/>
          </a:ln>
          <a:effectLst/>
        </p:spPr>
        <p:txBody>
          <a:bodyPr>
            <a:spAutoFit/>
          </a:bodyPr>
          <a:lstStyle/>
          <a:p>
            <a:pPr>
              <a:spcBef>
                <a:spcPct val="50000"/>
              </a:spcBef>
            </a:pPr>
            <a:r>
              <a:rPr lang="en-US" altLang="zh-CN" sz="2000" dirty="0">
                <a:solidFill>
                  <a:srgbClr val="3333FF"/>
                </a:solidFill>
              </a:rPr>
              <a:t>0</a:t>
            </a:r>
          </a:p>
        </p:txBody>
      </p:sp>
      <p:sp>
        <p:nvSpPr>
          <p:cNvPr id="6" name="Text Box 3"/>
          <p:cNvSpPr txBox="1">
            <a:spLocks noChangeArrowheads="1"/>
          </p:cNvSpPr>
          <p:nvPr/>
        </p:nvSpPr>
        <p:spPr bwMode="auto">
          <a:xfrm>
            <a:off x="877888" y="2181216"/>
            <a:ext cx="503237"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1</a:t>
            </a:r>
          </a:p>
        </p:txBody>
      </p:sp>
      <p:sp>
        <p:nvSpPr>
          <p:cNvPr id="7" name="Text Box 4"/>
          <p:cNvSpPr txBox="1">
            <a:spLocks noChangeArrowheads="1"/>
          </p:cNvSpPr>
          <p:nvPr/>
        </p:nvSpPr>
        <p:spPr bwMode="auto">
          <a:xfrm>
            <a:off x="2076450" y="2181216"/>
            <a:ext cx="503238" cy="304800"/>
          </a:xfrm>
          <a:prstGeom prst="rect">
            <a:avLst/>
          </a:prstGeom>
          <a:noFill/>
          <a:ln w="38100" algn="ctr">
            <a:noFill/>
            <a:miter lim="800000"/>
          </a:ln>
          <a:effectLst/>
        </p:spPr>
        <p:txBody>
          <a:bodyPr lIns="0" tIns="0" rIns="0" bIns="0">
            <a:spAutoFit/>
          </a:bodyPr>
          <a:lstStyle/>
          <a:p>
            <a:pPr>
              <a:spcBef>
                <a:spcPct val="50000"/>
              </a:spcBef>
            </a:pPr>
            <a:r>
              <a:rPr lang="en-US" altLang="zh-CN" sz="2000" i="1">
                <a:solidFill>
                  <a:srgbClr val="3333FF"/>
                </a:solidFill>
              </a:rPr>
              <a:t>i</a:t>
            </a:r>
            <a:r>
              <a:rPr lang="en-US" altLang="zh-CN" sz="2000">
                <a:solidFill>
                  <a:srgbClr val="3333FF"/>
                </a:solidFill>
                <a:latin typeface="宋体" panose="02010600030101010101" pitchFamily="2" charset="-122"/>
                <a:ea typeface="宋体" panose="02010600030101010101" pitchFamily="2" charset="-122"/>
              </a:rPr>
              <a:t>-</a:t>
            </a:r>
            <a:r>
              <a:rPr lang="en-US" altLang="zh-CN" sz="2000">
                <a:solidFill>
                  <a:srgbClr val="3333FF"/>
                </a:solidFill>
              </a:rPr>
              <a:t>1</a:t>
            </a:r>
          </a:p>
        </p:txBody>
      </p:sp>
      <p:sp>
        <p:nvSpPr>
          <p:cNvPr id="8" name="Text Box 5"/>
          <p:cNvSpPr txBox="1">
            <a:spLocks noChangeArrowheads="1"/>
          </p:cNvSpPr>
          <p:nvPr/>
        </p:nvSpPr>
        <p:spPr bwMode="auto">
          <a:xfrm>
            <a:off x="5794375" y="2143116"/>
            <a:ext cx="647700" cy="396875"/>
          </a:xfrm>
          <a:prstGeom prst="rect">
            <a:avLst/>
          </a:prstGeom>
          <a:noFill/>
          <a:ln w="38100" algn="ctr">
            <a:noFill/>
            <a:miter lim="800000"/>
          </a:ln>
          <a:effectLst/>
        </p:spPr>
        <p:txBody>
          <a:bodyPr>
            <a:spAutoFit/>
          </a:bodyPr>
          <a:lstStyle/>
          <a:p>
            <a:pPr>
              <a:spcBef>
                <a:spcPct val="50000"/>
              </a:spcBef>
            </a:pPr>
            <a:r>
              <a:rPr lang="en-US" altLang="zh-CN" sz="2000" i="1">
                <a:solidFill>
                  <a:srgbClr val="3333FF"/>
                </a:solidFill>
              </a:rPr>
              <a:t>n</a:t>
            </a:r>
            <a:r>
              <a:rPr lang="en-US" altLang="zh-CN" sz="2000">
                <a:solidFill>
                  <a:srgbClr val="3333FF"/>
                </a:solidFill>
                <a:latin typeface="宋体" panose="02010600030101010101" pitchFamily="2" charset="-122"/>
                <a:ea typeface="宋体" panose="02010600030101010101" pitchFamily="2" charset="-122"/>
              </a:rPr>
              <a:t>-</a:t>
            </a:r>
            <a:r>
              <a:rPr lang="en-US" altLang="zh-CN" sz="2000">
                <a:solidFill>
                  <a:srgbClr val="3333FF"/>
                </a:solidFill>
              </a:rPr>
              <a:t>1</a:t>
            </a:r>
          </a:p>
        </p:txBody>
      </p:sp>
      <p:sp>
        <p:nvSpPr>
          <p:cNvPr id="9" name="Text Box 8"/>
          <p:cNvSpPr txBox="1">
            <a:spLocks noChangeArrowheads="1"/>
          </p:cNvSpPr>
          <p:nvPr/>
        </p:nvSpPr>
        <p:spPr bwMode="auto">
          <a:xfrm>
            <a:off x="2665413" y="2143116"/>
            <a:ext cx="503237" cy="396875"/>
          </a:xfrm>
          <a:prstGeom prst="rect">
            <a:avLst/>
          </a:prstGeom>
          <a:noFill/>
          <a:ln w="38100" algn="ctr">
            <a:noFill/>
            <a:miter lim="800000"/>
          </a:ln>
          <a:effectLst/>
        </p:spPr>
        <p:txBody>
          <a:bodyPr>
            <a:spAutoFit/>
          </a:bodyPr>
          <a:lstStyle/>
          <a:p>
            <a:pPr>
              <a:spcBef>
                <a:spcPct val="50000"/>
              </a:spcBef>
            </a:pPr>
            <a:r>
              <a:rPr lang="en-US" altLang="zh-CN" sz="2000" i="1" dirty="0" err="1">
                <a:solidFill>
                  <a:srgbClr val="3333FF"/>
                </a:solidFill>
              </a:rPr>
              <a:t>i</a:t>
            </a:r>
            <a:endParaRPr lang="en-US" altLang="zh-CN" sz="2000" dirty="0">
              <a:solidFill>
                <a:srgbClr val="3333FF"/>
              </a:solidFill>
            </a:endParaRPr>
          </a:p>
        </p:txBody>
      </p:sp>
      <p:sp>
        <p:nvSpPr>
          <p:cNvPr id="10" name="Rectangle 9"/>
          <p:cNvSpPr>
            <a:spLocks noChangeArrowheads="1"/>
          </p:cNvSpPr>
          <p:nvPr/>
        </p:nvSpPr>
        <p:spPr bwMode="auto">
          <a:xfrm>
            <a:off x="393700" y="2614604"/>
            <a:ext cx="6553200" cy="7207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11" name="Text Box 10"/>
          <p:cNvSpPr txBox="1">
            <a:spLocks noChangeArrowheads="1"/>
          </p:cNvSpPr>
          <p:nvPr/>
        </p:nvSpPr>
        <p:spPr bwMode="auto">
          <a:xfrm>
            <a:off x="538163" y="2735254"/>
            <a:ext cx="504825" cy="457200"/>
          </a:xfrm>
          <a:prstGeom prst="rect">
            <a:avLst/>
          </a:prstGeom>
          <a:noFill/>
          <a:ln w="9525">
            <a:noFill/>
            <a:miter lim="800000"/>
          </a:ln>
          <a:effectLst/>
        </p:spPr>
        <p:txBody>
          <a:bodyPr>
            <a:spAutoFit/>
          </a:bodyPr>
          <a:lstStyle/>
          <a:p>
            <a:pPr algn="l">
              <a:spcBef>
                <a:spcPct val="50000"/>
              </a:spcBef>
            </a:pPr>
            <a:r>
              <a:rPr lang="en-US" altLang="zh-CN" i="1">
                <a:solidFill>
                  <a:srgbClr val="FF00FF"/>
                </a:solidFill>
              </a:rPr>
              <a:t>a</a:t>
            </a:r>
            <a:r>
              <a:rPr lang="en-US" altLang="zh-CN" baseline="-25000">
                <a:solidFill>
                  <a:srgbClr val="FF00FF"/>
                </a:solidFill>
              </a:rPr>
              <a:t>1</a:t>
            </a:r>
          </a:p>
        </p:txBody>
      </p:sp>
      <p:sp>
        <p:nvSpPr>
          <p:cNvPr id="12" name="Text Box 11"/>
          <p:cNvSpPr txBox="1">
            <a:spLocks noChangeArrowheads="1"/>
          </p:cNvSpPr>
          <p:nvPr/>
        </p:nvSpPr>
        <p:spPr bwMode="auto">
          <a:xfrm>
            <a:off x="969963" y="2735254"/>
            <a:ext cx="504825" cy="457200"/>
          </a:xfrm>
          <a:prstGeom prst="rect">
            <a:avLst/>
          </a:prstGeom>
          <a:noFill/>
          <a:ln w="9525">
            <a:noFill/>
            <a:miter lim="800000"/>
          </a:ln>
          <a:effectLst/>
        </p:spPr>
        <p:txBody>
          <a:bodyPr>
            <a:spAutoFit/>
          </a:bodyPr>
          <a:lstStyle/>
          <a:p>
            <a:pPr algn="l">
              <a:spcBef>
                <a:spcPct val="50000"/>
              </a:spcBef>
            </a:pPr>
            <a:r>
              <a:rPr lang="en-US" altLang="zh-CN" i="1">
                <a:solidFill>
                  <a:srgbClr val="FF00FF"/>
                </a:solidFill>
              </a:rPr>
              <a:t>a</a:t>
            </a:r>
            <a:r>
              <a:rPr lang="en-US" altLang="zh-CN" baseline="-25000">
                <a:solidFill>
                  <a:srgbClr val="FF00FF"/>
                </a:solidFill>
              </a:rPr>
              <a:t>2</a:t>
            </a:r>
          </a:p>
        </p:txBody>
      </p:sp>
      <p:sp>
        <p:nvSpPr>
          <p:cNvPr id="13" name="Text Box 12"/>
          <p:cNvSpPr txBox="1">
            <a:spLocks noChangeArrowheads="1"/>
          </p:cNvSpPr>
          <p:nvPr/>
        </p:nvSpPr>
        <p:spPr bwMode="auto">
          <a:xfrm>
            <a:off x="1473200" y="2735254"/>
            <a:ext cx="504825" cy="457200"/>
          </a:xfrm>
          <a:prstGeom prst="rect">
            <a:avLst/>
          </a:prstGeom>
          <a:noFill/>
          <a:ln w="9525">
            <a:noFill/>
            <a:miter lim="800000"/>
          </a:ln>
          <a:effectLst/>
        </p:spPr>
        <p:txBody>
          <a:bodyPr>
            <a:spAutoFit/>
          </a:bodyPr>
          <a:lstStyle/>
          <a:p>
            <a:pPr algn="l">
              <a:spcBef>
                <a:spcPct val="50000"/>
              </a:spcBef>
            </a:pPr>
            <a:r>
              <a:rPr lang="en-US" altLang="zh-CN">
                <a:latin typeface="宋体" panose="02010600030101010101" pitchFamily="2" charset="-122"/>
                <a:ea typeface="宋体" panose="02010600030101010101" pitchFamily="2" charset="-122"/>
                <a:cs typeface="Times New Roman" panose="02020603050405020304" pitchFamily="18" charset="0"/>
              </a:rPr>
              <a:t>…</a:t>
            </a:r>
            <a:endParaRPr lang="en-US" altLang="zh-CN" baseline="-25000">
              <a:ea typeface="宋体" panose="02010600030101010101" pitchFamily="2" charset="-122"/>
            </a:endParaRPr>
          </a:p>
        </p:txBody>
      </p:sp>
      <p:sp>
        <p:nvSpPr>
          <p:cNvPr id="14" name="Text Box 14"/>
          <p:cNvSpPr txBox="1">
            <a:spLocks noChangeArrowheads="1"/>
          </p:cNvSpPr>
          <p:nvPr/>
        </p:nvSpPr>
        <p:spPr bwMode="auto">
          <a:xfrm>
            <a:off x="2698750" y="2735254"/>
            <a:ext cx="647700" cy="457200"/>
          </a:xfrm>
          <a:prstGeom prst="rect">
            <a:avLst/>
          </a:prstGeom>
          <a:noFill/>
          <a:ln w="9525">
            <a:noFill/>
            <a:miter lim="800000"/>
          </a:ln>
          <a:effectLst/>
        </p:spPr>
        <p:txBody>
          <a:bodyPr>
            <a:spAutoFit/>
          </a:bodyPr>
          <a:lstStyle/>
          <a:p>
            <a:pPr algn="l">
              <a:spcBef>
                <a:spcPct val="50000"/>
              </a:spcBef>
            </a:pPr>
            <a:r>
              <a:rPr lang="en-US" altLang="zh-CN" i="1">
                <a:solidFill>
                  <a:srgbClr val="FF00FF"/>
                </a:solidFill>
              </a:rPr>
              <a:t>a</a:t>
            </a:r>
            <a:r>
              <a:rPr lang="en-US" altLang="zh-CN" i="1" baseline="-25000">
                <a:solidFill>
                  <a:srgbClr val="FF00FF"/>
                </a:solidFill>
              </a:rPr>
              <a:t>i</a:t>
            </a:r>
            <a:r>
              <a:rPr lang="en-US" altLang="zh-CN" baseline="-25000">
                <a:solidFill>
                  <a:srgbClr val="FF00FF"/>
                </a:solidFill>
              </a:rPr>
              <a:t>+1</a:t>
            </a:r>
          </a:p>
        </p:txBody>
      </p:sp>
      <p:sp>
        <p:nvSpPr>
          <p:cNvPr id="15" name="Text Box 15"/>
          <p:cNvSpPr txBox="1">
            <a:spLocks noChangeArrowheads="1"/>
          </p:cNvSpPr>
          <p:nvPr/>
        </p:nvSpPr>
        <p:spPr bwMode="auto">
          <a:xfrm>
            <a:off x="3706813" y="2735254"/>
            <a:ext cx="504825" cy="457200"/>
          </a:xfrm>
          <a:prstGeom prst="rect">
            <a:avLst/>
          </a:prstGeom>
          <a:noFill/>
          <a:ln w="9525">
            <a:noFill/>
            <a:miter lim="800000"/>
          </a:ln>
          <a:effectLst/>
        </p:spPr>
        <p:txBody>
          <a:bodyPr>
            <a:spAutoFit/>
          </a:bodyPr>
          <a:lstStyle/>
          <a:p>
            <a:pPr algn="l">
              <a:spcBef>
                <a:spcPct val="50000"/>
              </a:spcBef>
            </a:pPr>
            <a:r>
              <a:rPr lang="en-US" altLang="zh-CN">
                <a:latin typeface="宋体" panose="02010600030101010101" pitchFamily="2" charset="-122"/>
                <a:ea typeface="宋体" panose="02010600030101010101" pitchFamily="2" charset="-122"/>
                <a:cs typeface="Times New Roman" panose="02020603050405020304" pitchFamily="18" charset="0"/>
              </a:rPr>
              <a:t>…</a:t>
            </a:r>
            <a:endParaRPr lang="en-US" altLang="zh-CN" baseline="-25000">
              <a:ea typeface="宋体" panose="02010600030101010101" pitchFamily="2" charset="-122"/>
            </a:endParaRPr>
          </a:p>
        </p:txBody>
      </p:sp>
      <p:sp>
        <p:nvSpPr>
          <p:cNvPr id="16" name="Text Box 16"/>
          <p:cNvSpPr txBox="1">
            <a:spLocks noChangeArrowheads="1"/>
          </p:cNvSpPr>
          <p:nvPr/>
        </p:nvSpPr>
        <p:spPr bwMode="auto">
          <a:xfrm>
            <a:off x="5865813" y="2735254"/>
            <a:ext cx="720725" cy="457200"/>
          </a:xfrm>
          <a:prstGeom prst="rect">
            <a:avLst/>
          </a:prstGeom>
          <a:noFill/>
          <a:ln w="9525">
            <a:noFill/>
            <a:miter lim="800000"/>
          </a:ln>
          <a:effectLst/>
        </p:spPr>
        <p:txBody>
          <a:bodyPr>
            <a:spAutoFit/>
          </a:bodyPr>
          <a:lstStyle/>
          <a:p>
            <a:pPr algn="l">
              <a:spcBef>
                <a:spcPct val="50000"/>
              </a:spcBef>
            </a:pPr>
            <a:r>
              <a:rPr lang="en-US" altLang="zh-CN" i="1">
                <a:solidFill>
                  <a:srgbClr val="FF00FF"/>
                </a:solidFill>
                <a:ea typeface="宋体" panose="02010600030101010101" pitchFamily="2" charset="-122"/>
                <a:cs typeface="Times New Roman" panose="02020603050405020304" pitchFamily="18" charset="0"/>
              </a:rPr>
              <a:t>a</a:t>
            </a:r>
            <a:r>
              <a:rPr lang="en-US" altLang="zh-CN" i="1" baseline="-25000">
                <a:solidFill>
                  <a:srgbClr val="FF00FF"/>
                </a:solidFill>
                <a:ea typeface="宋体" panose="02010600030101010101" pitchFamily="2" charset="-122"/>
                <a:cs typeface="Times New Roman" panose="02020603050405020304" pitchFamily="18" charset="0"/>
              </a:rPr>
              <a:t>n</a:t>
            </a:r>
            <a:endParaRPr lang="en-US" altLang="zh-CN" baseline="-25000">
              <a:solidFill>
                <a:srgbClr val="FF00FF"/>
              </a:solidFill>
              <a:ea typeface="宋体" panose="02010600030101010101" pitchFamily="2" charset="-122"/>
            </a:endParaRPr>
          </a:p>
        </p:txBody>
      </p:sp>
      <p:sp>
        <p:nvSpPr>
          <p:cNvPr id="17" name="Text Box 13"/>
          <p:cNvSpPr txBox="1">
            <a:spLocks noChangeArrowheads="1"/>
          </p:cNvSpPr>
          <p:nvPr/>
        </p:nvSpPr>
        <p:spPr bwMode="auto">
          <a:xfrm>
            <a:off x="2120900" y="2735254"/>
            <a:ext cx="504825" cy="400110"/>
          </a:xfrm>
          <a:prstGeom prst="rect">
            <a:avLst/>
          </a:prstGeom>
          <a:noFill/>
          <a:ln w="9525">
            <a:noFill/>
            <a:miter lim="800000"/>
          </a:ln>
          <a:effectLst/>
        </p:spPr>
        <p:txBody>
          <a:bodyPr>
            <a:spAutoFit/>
          </a:bodyPr>
          <a:lstStyle/>
          <a:p>
            <a:pPr algn="l">
              <a:spcBef>
                <a:spcPct val="50000"/>
              </a:spcBef>
            </a:pPr>
            <a:r>
              <a:rPr lang="en-US" altLang="zh-CN" i="1" dirty="0" err="1">
                <a:solidFill>
                  <a:srgbClr val="FF0000"/>
                </a:solidFill>
              </a:rPr>
              <a:t>a</a:t>
            </a:r>
            <a:r>
              <a:rPr lang="en-US" altLang="zh-CN" i="1" baseline="-25000" dirty="0" err="1">
                <a:solidFill>
                  <a:srgbClr val="FF0000"/>
                </a:solidFill>
              </a:rPr>
              <a:t>i</a:t>
            </a:r>
            <a:endParaRPr lang="en-US" altLang="zh-CN" i="1" baseline="-25000" dirty="0">
              <a:solidFill>
                <a:srgbClr val="FF0000"/>
              </a:solidFill>
            </a:endParaRPr>
          </a:p>
        </p:txBody>
      </p:sp>
      <p:sp>
        <p:nvSpPr>
          <p:cNvPr id="18" name="Text Box 22"/>
          <p:cNvSpPr txBox="1">
            <a:spLocks noChangeArrowheads="1"/>
          </p:cNvSpPr>
          <p:nvPr/>
        </p:nvSpPr>
        <p:spPr bwMode="auto">
          <a:xfrm>
            <a:off x="1546225" y="4005254"/>
            <a:ext cx="431800" cy="457200"/>
          </a:xfrm>
          <a:prstGeom prst="rect">
            <a:avLst/>
          </a:prstGeom>
          <a:noFill/>
          <a:ln w="9525">
            <a:noFill/>
            <a:miter lim="800000"/>
          </a:ln>
          <a:effectLst/>
        </p:spPr>
        <p:txBody>
          <a:bodyPr>
            <a:spAutoFit/>
          </a:bodyPr>
          <a:lstStyle/>
          <a:p>
            <a:pPr algn="l">
              <a:spcBef>
                <a:spcPct val="50000"/>
              </a:spcBef>
            </a:pPr>
            <a:r>
              <a:rPr lang="en-US" altLang="zh-CN" i="1"/>
              <a:t>e</a:t>
            </a:r>
          </a:p>
        </p:txBody>
      </p:sp>
      <p:sp>
        <p:nvSpPr>
          <p:cNvPr id="19" name="Text Box 23"/>
          <p:cNvSpPr txBox="1">
            <a:spLocks noChangeArrowheads="1"/>
          </p:cNvSpPr>
          <p:nvPr/>
        </p:nvSpPr>
        <p:spPr bwMode="auto">
          <a:xfrm>
            <a:off x="5049838" y="2143116"/>
            <a:ext cx="647700" cy="396875"/>
          </a:xfrm>
          <a:prstGeom prst="rect">
            <a:avLst/>
          </a:prstGeom>
          <a:noFill/>
          <a:ln w="38100" algn="ctr">
            <a:noFill/>
            <a:miter lim="800000"/>
          </a:ln>
          <a:effectLst/>
        </p:spPr>
        <p:txBody>
          <a:bodyPr>
            <a:spAutoFit/>
          </a:bodyPr>
          <a:lstStyle/>
          <a:p>
            <a:pPr>
              <a:spcBef>
                <a:spcPct val="50000"/>
              </a:spcBef>
            </a:pPr>
            <a:r>
              <a:rPr lang="en-US" altLang="zh-CN" sz="2000" i="1" dirty="0">
                <a:solidFill>
                  <a:srgbClr val="3333FF"/>
                </a:solidFill>
              </a:rPr>
              <a:t>n</a:t>
            </a:r>
            <a:r>
              <a:rPr lang="en-US" altLang="zh-CN" sz="2000" dirty="0">
                <a:solidFill>
                  <a:srgbClr val="3333FF"/>
                </a:solidFill>
                <a:latin typeface="宋体" panose="02010600030101010101" pitchFamily="2" charset="-122"/>
                <a:ea typeface="宋体" panose="02010600030101010101" pitchFamily="2" charset="-122"/>
              </a:rPr>
              <a:t>-</a:t>
            </a:r>
            <a:r>
              <a:rPr lang="en-US" altLang="zh-CN" sz="2000" dirty="0">
                <a:solidFill>
                  <a:srgbClr val="3333FF"/>
                </a:solidFill>
              </a:rPr>
              <a:t>2</a:t>
            </a:r>
          </a:p>
        </p:txBody>
      </p:sp>
      <p:sp>
        <p:nvSpPr>
          <p:cNvPr id="20" name="Text Box 24"/>
          <p:cNvSpPr txBox="1">
            <a:spLocks noChangeArrowheads="1"/>
          </p:cNvSpPr>
          <p:nvPr/>
        </p:nvSpPr>
        <p:spPr bwMode="auto">
          <a:xfrm>
            <a:off x="5146675" y="2760654"/>
            <a:ext cx="720725" cy="457200"/>
          </a:xfrm>
          <a:prstGeom prst="rect">
            <a:avLst/>
          </a:prstGeom>
          <a:noFill/>
          <a:ln w="9525">
            <a:noFill/>
            <a:miter lim="800000"/>
          </a:ln>
          <a:effectLst/>
        </p:spPr>
        <p:txBody>
          <a:bodyPr>
            <a:spAutoFit/>
          </a:bodyPr>
          <a:lstStyle/>
          <a:p>
            <a:pPr algn="l">
              <a:spcBef>
                <a:spcPct val="50000"/>
              </a:spcBef>
            </a:pPr>
            <a:r>
              <a:rPr lang="en-US" altLang="zh-CN" i="1">
                <a:solidFill>
                  <a:srgbClr val="FF00FF"/>
                </a:solidFill>
                <a:ea typeface="宋体" panose="02010600030101010101" pitchFamily="2" charset="-122"/>
                <a:cs typeface="Times New Roman" panose="02020603050405020304" pitchFamily="18" charset="0"/>
              </a:rPr>
              <a:t>a</a:t>
            </a:r>
            <a:r>
              <a:rPr lang="en-US" altLang="zh-CN" i="1" baseline="-25000">
                <a:solidFill>
                  <a:srgbClr val="FF00FF"/>
                </a:solidFill>
                <a:ea typeface="宋体" panose="02010600030101010101" pitchFamily="2" charset="-122"/>
                <a:cs typeface="Times New Roman" panose="02020603050405020304" pitchFamily="18" charset="0"/>
              </a:rPr>
              <a:t>n</a:t>
            </a:r>
            <a:r>
              <a:rPr lang="en-US" altLang="zh-CN" i="1" baseline="-25000">
                <a:solidFill>
                  <a:srgbClr val="FF00FF"/>
                </a:solidFill>
                <a:latin typeface="宋体" panose="02010600030101010101" pitchFamily="2" charset="-122"/>
                <a:ea typeface="宋体" panose="02010600030101010101" pitchFamily="2" charset="-122"/>
                <a:cs typeface="Times New Roman" panose="02020603050405020304" pitchFamily="18" charset="0"/>
              </a:rPr>
              <a:t>-</a:t>
            </a:r>
            <a:r>
              <a:rPr lang="en-US" altLang="zh-CN" baseline="-25000">
                <a:solidFill>
                  <a:srgbClr val="FF00FF"/>
                </a:solidFill>
                <a:ea typeface="宋体" panose="02010600030101010101" pitchFamily="2" charset="-122"/>
                <a:cs typeface="Times New Roman" panose="02020603050405020304" pitchFamily="18" charset="0"/>
              </a:rPr>
              <a:t>1</a:t>
            </a:r>
            <a:endParaRPr lang="en-US" altLang="zh-CN" baseline="-25000">
              <a:solidFill>
                <a:srgbClr val="FF00FF"/>
              </a:solidFill>
              <a:ea typeface="宋体" panose="02010600030101010101" pitchFamily="2" charset="-122"/>
            </a:endParaRPr>
          </a:p>
        </p:txBody>
      </p:sp>
      <p:sp>
        <p:nvSpPr>
          <p:cNvPr id="21" name="Rectangle 28"/>
          <p:cNvSpPr>
            <a:spLocks noChangeArrowheads="1"/>
          </p:cNvSpPr>
          <p:nvPr/>
        </p:nvSpPr>
        <p:spPr bwMode="auto">
          <a:xfrm>
            <a:off x="7307263" y="2614604"/>
            <a:ext cx="1441450" cy="720725"/>
          </a:xfrm>
          <a:prstGeom prst="rect">
            <a:avLst/>
          </a:prstGeom>
          <a:solidFill>
            <a:srgbClr val="92D050"/>
          </a:solidFill>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22" name="Text Box 29"/>
          <p:cNvSpPr txBox="1">
            <a:spLocks noChangeArrowheads="1"/>
          </p:cNvSpPr>
          <p:nvPr/>
        </p:nvSpPr>
        <p:spPr bwMode="auto">
          <a:xfrm>
            <a:off x="7596188" y="2181216"/>
            <a:ext cx="719137" cy="304800"/>
          </a:xfrm>
          <a:prstGeom prst="rect">
            <a:avLst/>
          </a:prstGeom>
          <a:noFill/>
          <a:ln w="9525">
            <a:noFill/>
            <a:miter lim="800000"/>
          </a:ln>
          <a:effectLst/>
        </p:spPr>
        <p:txBody>
          <a:bodyPr lIns="0" tIns="0" rIns="0" bIns="0">
            <a:spAutoFit/>
          </a:bodyPr>
          <a:lstStyle/>
          <a:p>
            <a:pPr algn="l">
              <a:spcBef>
                <a:spcPct val="50000"/>
              </a:spcBef>
            </a:pPr>
            <a:r>
              <a:rPr lang="en-US" altLang="zh-CN" sz="2000"/>
              <a:t>length</a:t>
            </a:r>
          </a:p>
        </p:txBody>
      </p:sp>
      <p:sp>
        <p:nvSpPr>
          <p:cNvPr id="23" name="Text Box 30"/>
          <p:cNvSpPr txBox="1">
            <a:spLocks noChangeArrowheads="1"/>
          </p:cNvSpPr>
          <p:nvPr/>
        </p:nvSpPr>
        <p:spPr bwMode="auto">
          <a:xfrm>
            <a:off x="7667625" y="2759066"/>
            <a:ext cx="719138" cy="304800"/>
          </a:xfrm>
          <a:prstGeom prst="rect">
            <a:avLst/>
          </a:prstGeom>
          <a:noFill/>
          <a:ln w="9525">
            <a:noFill/>
            <a:miter lim="800000"/>
          </a:ln>
          <a:effectLst/>
        </p:spPr>
        <p:txBody>
          <a:bodyPr lIns="0" tIns="0" rIns="0" bIns="0">
            <a:spAutoFit/>
          </a:bodyPr>
          <a:lstStyle/>
          <a:p>
            <a:pPr>
              <a:spcBef>
                <a:spcPct val="50000"/>
              </a:spcBef>
            </a:pPr>
            <a:r>
              <a:rPr lang="en-US" altLang="zh-CN" sz="2000" i="1"/>
              <a:t>n</a:t>
            </a:r>
          </a:p>
        </p:txBody>
      </p:sp>
      <p:sp>
        <p:nvSpPr>
          <p:cNvPr id="24" name="Text Box 31"/>
          <p:cNvSpPr txBox="1">
            <a:spLocks noChangeArrowheads="1"/>
          </p:cNvSpPr>
          <p:nvPr/>
        </p:nvSpPr>
        <p:spPr bwMode="auto">
          <a:xfrm>
            <a:off x="7667625" y="2786058"/>
            <a:ext cx="719138" cy="304800"/>
          </a:xfrm>
          <a:prstGeom prst="rect">
            <a:avLst/>
          </a:prstGeom>
          <a:solidFill>
            <a:srgbClr val="92D050"/>
          </a:solidFill>
          <a:ln w="9525">
            <a:noFill/>
            <a:miter lim="800000"/>
          </a:ln>
          <a:effectLst/>
        </p:spPr>
        <p:txBody>
          <a:bodyPr lIns="0" tIns="0" rIns="0" bIns="0">
            <a:spAutoFit/>
          </a:bodyPr>
          <a:lstStyle/>
          <a:p>
            <a:pPr>
              <a:spcBef>
                <a:spcPct val="50000"/>
              </a:spcBef>
            </a:pPr>
            <a:r>
              <a:rPr lang="en-US" altLang="zh-CN" sz="2000" i="1" dirty="0"/>
              <a:t>n</a:t>
            </a:r>
            <a:r>
              <a:rPr lang="en-US" altLang="zh-CN" sz="2000" dirty="0">
                <a:latin typeface="宋体" panose="02010600030101010101" pitchFamily="2" charset="-122"/>
                <a:ea typeface="宋体" panose="02010600030101010101" pitchFamily="2" charset="-122"/>
              </a:rPr>
              <a:t>-</a:t>
            </a:r>
            <a:r>
              <a:rPr lang="en-US" altLang="zh-CN" sz="2000" dirty="0"/>
              <a:t>1</a:t>
            </a:r>
          </a:p>
        </p:txBody>
      </p:sp>
      <p:sp>
        <p:nvSpPr>
          <p:cNvPr id="25" name="Text Box 32"/>
          <p:cNvSpPr txBox="1">
            <a:spLocks noChangeArrowheads="1"/>
          </p:cNvSpPr>
          <p:nvPr/>
        </p:nvSpPr>
        <p:spPr bwMode="auto">
          <a:xfrm>
            <a:off x="3419475" y="4846629"/>
            <a:ext cx="1944688" cy="400110"/>
          </a:xfrm>
          <a:prstGeom prst="rect">
            <a:avLst/>
          </a:prstGeom>
          <a:noFill/>
          <a:ln w="9525">
            <a:noFill/>
            <a:miter lim="800000"/>
          </a:ln>
          <a:effectLst/>
        </p:spPr>
        <p:txBody>
          <a:bodyPr>
            <a:spAutoFit/>
          </a:bodyPr>
          <a:lstStyle/>
          <a:p>
            <a:pPr algn="l">
              <a:spcBef>
                <a:spcPct val="50000"/>
              </a:spcBef>
            </a:pPr>
            <a:r>
              <a:rPr lang="zh-CN" altLang="en-US" smtClean="0">
                <a:solidFill>
                  <a:srgbClr val="FF00FF"/>
                </a:solidFill>
                <a:latin typeface="黑体" panose="02010609060101010101" pitchFamily="49" charset="-122"/>
                <a:ea typeface="黑体" panose="02010609060101010101" pitchFamily="49" charset="-122"/>
              </a:rPr>
              <a:t>删除完成</a:t>
            </a:r>
            <a:endParaRPr lang="zh-CN" altLang="en-US" dirty="0">
              <a:solidFill>
                <a:srgbClr val="FF00FF"/>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25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381 0.01227 L -0.00381 0.18032 " pathEditMode="relative" rAng="0" ptsTypes="AA">
                                      <p:cBhvr>
                                        <p:cTn id="6" dur="2000" fill="hold"/>
                                        <p:tgtEl>
                                          <p:spTgt spid="17"/>
                                        </p:tgtEl>
                                        <p:attrNameLst>
                                          <p:attrName>ppt_x</p:attrName>
                                          <p:attrName>ppt_y</p:attrName>
                                        </p:attrNameLst>
                                      </p:cBhvr>
                                      <p:rCtr x="0" y="84"/>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05556E-6 -1.85185E-6 L -0.06302 -1.85185E-6 " pathEditMode="relative" ptsTypes="AA">
                                      <p:cBhvr>
                                        <p:cTn id="10" dur="2000" fill="hold"/>
                                        <p:tgtEl>
                                          <p:spTgt spid="14"/>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0399 -0.00185 L -0.10244 -2.59259E-6 " pathEditMode="relative" rAng="0" ptsTypes="AA">
                                      <p:cBhvr>
                                        <p:cTn id="14" dur="2000" fill="hold"/>
                                        <p:tgtEl>
                                          <p:spTgt spid="15"/>
                                        </p:tgtEl>
                                        <p:attrNameLst>
                                          <p:attrName>ppt_x</p:attrName>
                                          <p:attrName>ppt_y</p:attrName>
                                        </p:attrNameLst>
                                      </p:cBhvr>
                                      <p:rCtr x="-49" y="1"/>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1.38889E-6 1.85185E-6 L -0.08663 1.85185E-6 " pathEditMode="relative" ptsTypes="AA">
                                      <p:cBhvr>
                                        <p:cTn id="18" dur="2000" fill="hold"/>
                                        <p:tgtEl>
                                          <p:spTgt spid="20"/>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2.5E-6 -1.85185E-6 L -0.08664 -1.85185E-6 " pathEditMode="relative" ptsTypes="AA">
                                      <p:cBhvr>
                                        <p:cTn id="22" dur="2000" fill="hold"/>
                                        <p:tgtEl>
                                          <p:spTgt spid="16"/>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16" grpId="0" bldLvl="0" animBg="1"/>
      <p:bldP spid="17" grpId="0" bldLvl="0" animBg="1"/>
      <p:bldP spid="20" grpId="0" bldLvl="0" animBg="1"/>
      <p:bldP spid="24" grpId="0" bldLvl="0" animBg="1"/>
      <p:bldP spid="2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467544" y="980728"/>
            <a:ext cx="8104215" cy="501675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 </a:t>
            </a:r>
            <a:r>
              <a:rPr kumimoji="1" lang="en-US" altLang="zh-CN" sz="2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ListDelete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SqList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&amp;e)</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&lt;1 ||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&gt;L-&gt;length)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参数错误时返回</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false</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false;</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将顺序表逻辑序号转化为物理序号</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&lt;L-&gt;length-</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将</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data[</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..n-1]</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元素前移</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L-&gt;data[j]=L-&gt;data[</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&gt;length--;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顺序表长度减</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1</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true;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成功删除返回</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true</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 name="TextBox 2"/>
          <p:cNvSpPr txBox="1"/>
          <p:nvPr/>
        </p:nvSpPr>
        <p:spPr>
          <a:xfrm>
            <a:off x="642910" y="285728"/>
            <a:ext cx="2714644" cy="461665"/>
          </a:xfrm>
          <a:prstGeom prst="rect">
            <a:avLst/>
          </a:prstGeom>
          <a:noFill/>
        </p:spPr>
        <p:txBody>
          <a:bodyPr wrap="square" rtlCol="0">
            <a:spAutoFit/>
          </a:bodyPr>
          <a:lstStyle/>
          <a:p>
            <a:pPr algn="l"/>
            <a:r>
              <a:rPr lang="zh-CN" altLang="en-US" sz="2400" smtClean="0">
                <a:latin typeface="楷体" panose="02010609060101010101" pitchFamily="49" charset="-122"/>
                <a:ea typeface="楷体" panose="02010609060101010101" pitchFamily="49" charset="-122"/>
              </a:rPr>
              <a:t>删除算法如下：</a:t>
            </a:r>
            <a:endParaRPr lang="zh-CN" altLang="en-US" sz="240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BC067DFE-42A7-4CB5-93C4-F2F97DA7580C}" type="slidenum">
              <a:rPr lang="en-US" altLang="zh-CN" smtClean="0"/>
              <a:t>26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5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357158" y="500042"/>
            <a:ext cx="8218488" cy="1126462"/>
          </a:xfrm>
          <a:prstGeom prst="rect">
            <a:avLst/>
          </a:prstGeom>
          <a:noFill/>
          <a:ln w="9525">
            <a:noFill/>
            <a:miter lim="800000"/>
          </a:ln>
          <a:effectLst/>
        </p:spPr>
        <p:txBody>
          <a:bodyPr>
            <a:spAutoFit/>
          </a:bodyPr>
          <a:lstStyle/>
          <a:p>
            <a:pPr algn="l">
              <a:lnSpc>
                <a:spcPct val="140000"/>
              </a:lnSpc>
              <a:spcBef>
                <a:spcPct val="50000"/>
              </a:spcBef>
            </a:pPr>
            <a:r>
              <a:rPr kumimoji="1" lang="en-US" altLang="zh-CN" sz="2400" dirty="0">
                <a:ea typeface="楷体" panose="02010609060101010101" pitchFamily="49" charset="-122"/>
                <a:cs typeface="Times New Roman" panose="02020603050405020304" pitchFamily="18" charset="0"/>
              </a:rPr>
              <a:t>  </a:t>
            </a:r>
            <a:r>
              <a:rPr kumimoji="1" lang="en-US" altLang="zh-CN" sz="2400" dirty="0" smtClean="0">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对于本</a:t>
            </a:r>
            <a:r>
              <a:rPr kumimoji="1" lang="zh-CN" altLang="en-US" sz="2400">
                <a:ea typeface="楷体" panose="02010609060101010101" pitchFamily="49" charset="-122"/>
                <a:cs typeface="Times New Roman" panose="02020603050405020304" pitchFamily="18" charset="0"/>
              </a:rPr>
              <a:t>算法</a:t>
            </a:r>
            <a:r>
              <a:rPr kumimoji="1" lang="zh-CN" altLang="en-US" sz="2400" smtClean="0">
                <a:ea typeface="楷体" panose="02010609060101010101" pitchFamily="49" charset="-122"/>
                <a:cs typeface="Times New Roman" panose="02020603050405020304" pitchFamily="18" charset="0"/>
              </a:rPr>
              <a:t>来说，元素</a:t>
            </a:r>
            <a:r>
              <a:rPr kumimoji="1" lang="zh-CN" altLang="en-US" sz="2400" dirty="0">
                <a:ea typeface="楷体" panose="02010609060101010101" pitchFamily="49" charset="-122"/>
                <a:cs typeface="Times New Roman" panose="02020603050405020304" pitchFamily="18" charset="0"/>
              </a:rPr>
              <a:t>移动的次数也与表长</a:t>
            </a:r>
            <a:r>
              <a:rPr kumimoji="1" lang="en-US" altLang="zh-CN" sz="2400" i="1" dirty="0">
                <a:ea typeface="楷体" panose="02010609060101010101" pitchFamily="49" charset="-122"/>
                <a:cs typeface="Times New Roman" panose="02020603050405020304" pitchFamily="18" charset="0"/>
              </a:rPr>
              <a:t>n</a:t>
            </a:r>
            <a:r>
              <a:rPr kumimoji="1" lang="zh-CN" altLang="en-US" sz="2400" dirty="0">
                <a:ea typeface="楷体" panose="02010609060101010101" pitchFamily="49" charset="-122"/>
                <a:cs typeface="Times New Roman" panose="02020603050405020304" pitchFamily="18" charset="0"/>
              </a:rPr>
              <a:t>和删除元素的位置</a:t>
            </a:r>
            <a:r>
              <a:rPr kumimoji="1" lang="en-US" altLang="zh-CN" sz="2400" i="1" dirty="0" err="1">
                <a:ea typeface="楷体" panose="02010609060101010101" pitchFamily="49" charset="-122"/>
                <a:cs typeface="Times New Roman" panose="02020603050405020304" pitchFamily="18" charset="0"/>
              </a:rPr>
              <a:t>i</a:t>
            </a:r>
            <a:r>
              <a:rPr kumimoji="1" lang="zh-CN" altLang="en-US" sz="2400" dirty="0">
                <a:ea typeface="楷体" panose="02010609060101010101" pitchFamily="49" charset="-122"/>
                <a:cs typeface="Times New Roman" panose="02020603050405020304" pitchFamily="18" charset="0"/>
              </a:rPr>
              <a:t>有关</a:t>
            </a:r>
            <a:r>
              <a:rPr kumimoji="1" lang="zh-CN" altLang="en-US" sz="2400" dirty="0" smtClean="0">
                <a:ea typeface="楷体" panose="02010609060101010101" pitchFamily="49" charset="-122"/>
                <a:cs typeface="Times New Roman" panose="02020603050405020304" pitchFamily="18" charset="0"/>
              </a:rPr>
              <a:t>：</a:t>
            </a:r>
            <a:r>
              <a:rPr kumimoji="1" lang="zh-CN" altLang="en-US" sz="2400" dirty="0">
                <a:ea typeface="楷体" panose="02010609060101010101" pitchFamily="49" charset="-122"/>
                <a:cs typeface="Times New Roman" panose="02020603050405020304" pitchFamily="18" charset="0"/>
              </a:rPr>
              <a:t>　　</a:t>
            </a:r>
          </a:p>
        </p:txBody>
      </p:sp>
      <p:sp>
        <p:nvSpPr>
          <p:cNvPr id="71684" name="Text Box 4"/>
          <p:cNvSpPr txBox="1">
            <a:spLocks noChangeArrowheads="1"/>
          </p:cNvSpPr>
          <p:nvPr/>
        </p:nvSpPr>
        <p:spPr bwMode="auto">
          <a:xfrm>
            <a:off x="2879725" y="4973638"/>
            <a:ext cx="184150" cy="457200"/>
          </a:xfrm>
          <a:prstGeom prst="rect">
            <a:avLst/>
          </a:prstGeom>
          <a:noFill/>
          <a:ln w="9525">
            <a:noFill/>
            <a:miter lim="800000"/>
          </a:ln>
          <a:effectLst/>
        </p:spPr>
        <p:txBody>
          <a:bodyPr wrap="none">
            <a:spAutoFit/>
          </a:bodyPr>
          <a:lstStyle/>
          <a:p>
            <a:pPr algn="l"/>
            <a:endParaRPr kumimoji="1" lang="zh-CN" altLang="zh-CN" b="0">
              <a:solidFill>
                <a:schemeClr val="tx1"/>
              </a:solidFill>
              <a:ea typeface="宋体" panose="02010600030101010101" pitchFamily="2" charset="-122"/>
            </a:endParaRPr>
          </a:p>
        </p:txBody>
      </p:sp>
      <p:sp>
        <p:nvSpPr>
          <p:cNvPr id="10" name="TextBox 9"/>
          <p:cNvSpPr txBox="1"/>
          <p:nvPr/>
        </p:nvSpPr>
        <p:spPr>
          <a:xfrm>
            <a:off x="928662" y="1819470"/>
            <a:ext cx="6072230" cy="609398"/>
          </a:xfrm>
          <a:prstGeom prst="rect">
            <a:avLst/>
          </a:prstGeom>
          <a:noFill/>
        </p:spPr>
        <p:txBody>
          <a:bodyPr wrap="square" rtlCol="0">
            <a:spAutoFit/>
          </a:bodyPr>
          <a:lstStyle/>
          <a:p>
            <a:pPr marL="457200" indent="-457200" algn="l">
              <a:lnSpc>
                <a:spcPct val="140000"/>
              </a:lnSpc>
              <a:buBlip>
                <a:blip r:embed="rId2"/>
              </a:buBlip>
            </a:pPr>
            <a:r>
              <a:rPr kumimoji="1" lang="zh-CN" altLang="en-US" sz="2400" dirty="0" smtClean="0">
                <a:ea typeface="楷体" panose="02010609060101010101" pitchFamily="49" charset="-122"/>
                <a:cs typeface="Times New Roman" panose="02020603050405020304" pitchFamily="18" charset="0"/>
              </a:rPr>
              <a:t>当</a:t>
            </a:r>
            <a:r>
              <a:rPr kumimoji="1" lang="en-US" altLang="zh-CN" sz="2400" i="1" err="1" smtClean="0">
                <a:ea typeface="楷体" panose="02010609060101010101" pitchFamily="49" charset="-122"/>
                <a:cs typeface="Times New Roman" panose="02020603050405020304" pitchFamily="18" charset="0"/>
              </a:rPr>
              <a:t>i</a:t>
            </a:r>
            <a:r>
              <a:rPr kumimoji="1" lang="en-US" altLang="zh-CN" sz="2400" smtClean="0">
                <a:ea typeface="楷体" panose="02010609060101010101" pitchFamily="49" charset="-122"/>
                <a:cs typeface="Times New Roman" panose="02020603050405020304" pitchFamily="18" charset="0"/>
              </a:rPr>
              <a:t>=</a:t>
            </a:r>
            <a:r>
              <a:rPr kumimoji="1" lang="en-US" altLang="zh-CN" sz="2400" i="1" smtClean="0">
                <a:ea typeface="楷体" panose="02010609060101010101" pitchFamily="49" charset="-122"/>
                <a:cs typeface="Times New Roman" panose="02020603050405020304" pitchFamily="18" charset="0"/>
              </a:rPr>
              <a:t>n</a:t>
            </a:r>
            <a:r>
              <a:rPr kumimoji="1" lang="zh-CN" altLang="en-US" sz="2400" smtClean="0">
                <a:ea typeface="楷体" panose="02010609060101010101" pitchFamily="49" charset="-122"/>
                <a:cs typeface="Times New Roman" panose="02020603050405020304" pitchFamily="18" charset="0"/>
              </a:rPr>
              <a:t>时，移动</a:t>
            </a:r>
            <a:r>
              <a:rPr kumimoji="1" lang="zh-CN" altLang="en-US" sz="2400" dirty="0" smtClean="0">
                <a:ea typeface="楷体" panose="02010609060101010101" pitchFamily="49" charset="-122"/>
                <a:cs typeface="Times New Roman" panose="02020603050405020304" pitchFamily="18" charset="0"/>
              </a:rPr>
              <a:t>次数为</a:t>
            </a:r>
            <a:r>
              <a:rPr kumimoji="1" lang="en-US" altLang="zh-CN" sz="2400" dirty="0" smtClean="0">
                <a:ea typeface="楷体" panose="02010609060101010101" pitchFamily="49" charset="-122"/>
                <a:cs typeface="Times New Roman" panose="02020603050405020304" pitchFamily="18" charset="0"/>
              </a:rPr>
              <a:t>0</a:t>
            </a:r>
            <a:r>
              <a:rPr kumimoji="1" lang="zh-CN" altLang="en-US" sz="2400" dirty="0" smtClean="0">
                <a:ea typeface="楷体" panose="02010609060101010101" pitchFamily="49" charset="-122"/>
                <a:cs typeface="Times New Roman" panose="02020603050405020304" pitchFamily="18" charset="0"/>
              </a:rPr>
              <a:t>；</a:t>
            </a:r>
            <a:endParaRPr lang="zh-CN" altLang="en-US" sz="2400" dirty="0">
              <a:ea typeface="楷体" panose="02010609060101010101" pitchFamily="49" charset="-122"/>
              <a:cs typeface="Times New Roman" panose="02020603050405020304" pitchFamily="18" charset="0"/>
            </a:endParaRPr>
          </a:p>
        </p:txBody>
      </p:sp>
      <p:sp>
        <p:nvSpPr>
          <p:cNvPr id="11" name="TextBox 10"/>
          <p:cNvSpPr txBox="1"/>
          <p:nvPr/>
        </p:nvSpPr>
        <p:spPr>
          <a:xfrm>
            <a:off x="928662" y="2428868"/>
            <a:ext cx="6286544" cy="461665"/>
          </a:xfrm>
          <a:prstGeom prst="rect">
            <a:avLst/>
          </a:prstGeom>
          <a:noFill/>
        </p:spPr>
        <p:txBody>
          <a:bodyPr wrap="square" rtlCol="0">
            <a:spAutoFit/>
          </a:bodyPr>
          <a:lstStyle/>
          <a:p>
            <a:pPr marL="457200" indent="-457200" algn="l">
              <a:buBlip>
                <a:blip r:embed="rId2"/>
              </a:buBlip>
            </a:pPr>
            <a:r>
              <a:rPr kumimoji="1" lang="zh-CN" altLang="en-US" sz="2400" dirty="0" smtClean="0">
                <a:ea typeface="楷体" panose="02010609060101010101" pitchFamily="49" charset="-122"/>
                <a:cs typeface="Times New Roman" panose="02020603050405020304" pitchFamily="18" charset="0"/>
              </a:rPr>
              <a:t>当</a:t>
            </a:r>
            <a:r>
              <a:rPr kumimoji="1" lang="en-US" altLang="zh-CN" sz="2400" i="1" err="1" smtClean="0">
                <a:ea typeface="楷体" panose="02010609060101010101" pitchFamily="49" charset="-122"/>
                <a:cs typeface="Times New Roman" panose="02020603050405020304" pitchFamily="18" charset="0"/>
              </a:rPr>
              <a:t>i</a:t>
            </a:r>
            <a:r>
              <a:rPr kumimoji="1" lang="en-US" altLang="zh-CN" sz="2400" smtClean="0">
                <a:ea typeface="楷体" panose="02010609060101010101" pitchFamily="49" charset="-122"/>
                <a:cs typeface="Times New Roman" panose="02020603050405020304" pitchFamily="18" charset="0"/>
              </a:rPr>
              <a:t>=1</a:t>
            </a:r>
            <a:r>
              <a:rPr kumimoji="1" lang="zh-CN" altLang="en-US" sz="2400" smtClean="0">
                <a:ea typeface="楷体" panose="02010609060101010101" pitchFamily="49" charset="-122"/>
                <a:cs typeface="Times New Roman" panose="02020603050405020304" pitchFamily="18" charset="0"/>
              </a:rPr>
              <a:t>时，移动</a:t>
            </a:r>
            <a:r>
              <a:rPr kumimoji="1" lang="zh-CN" altLang="en-US" sz="2400" dirty="0" smtClean="0">
                <a:ea typeface="楷体" panose="02010609060101010101" pitchFamily="49" charset="-122"/>
                <a:cs typeface="Times New Roman" panose="02020603050405020304" pitchFamily="18" charset="0"/>
              </a:rPr>
              <a:t>次数为</a:t>
            </a:r>
            <a:r>
              <a:rPr kumimoji="1" lang="en-US" altLang="zh-CN" sz="2400" i="1" dirty="0" smtClean="0">
                <a:ea typeface="楷体" panose="02010609060101010101" pitchFamily="49" charset="-122"/>
                <a:cs typeface="Times New Roman" panose="02020603050405020304" pitchFamily="18" charset="0"/>
              </a:rPr>
              <a:t>n</a:t>
            </a:r>
            <a:r>
              <a:rPr kumimoji="1" lang="en-US" altLang="zh-CN" sz="2400" dirty="0" smtClean="0">
                <a:latin typeface="+mn-ea"/>
                <a:ea typeface="+mn-ea"/>
                <a:cs typeface="Times New Roman" panose="02020603050405020304" pitchFamily="18" charset="0"/>
              </a:rPr>
              <a:t>-</a:t>
            </a:r>
            <a:r>
              <a:rPr kumimoji="1" lang="en-US" altLang="zh-CN" sz="2400" dirty="0" smtClean="0">
                <a:ea typeface="楷体" panose="02010609060101010101" pitchFamily="49" charset="-122"/>
                <a:cs typeface="Times New Roman" panose="02020603050405020304" pitchFamily="18" charset="0"/>
              </a:rPr>
              <a:t>1</a:t>
            </a:r>
            <a:r>
              <a:rPr kumimoji="1" lang="zh-CN" altLang="en-US" sz="2400" dirty="0" smtClean="0">
                <a:ea typeface="楷体" panose="02010609060101010101" pitchFamily="49" charset="-122"/>
                <a:cs typeface="Times New Roman" panose="02020603050405020304" pitchFamily="18" charset="0"/>
              </a:rPr>
              <a:t>。</a:t>
            </a:r>
            <a:endParaRPr lang="zh-CN" altLang="en-US" sz="2400" dirty="0">
              <a:ea typeface="楷体" panose="02010609060101010101" pitchFamily="49" charset="-122"/>
              <a:cs typeface="Times New Roman" panose="02020603050405020304" pitchFamily="18" charset="0"/>
            </a:endParaRPr>
          </a:p>
        </p:txBody>
      </p:sp>
      <p:grpSp>
        <p:nvGrpSpPr>
          <p:cNvPr id="16" name="组合 15"/>
          <p:cNvGrpSpPr/>
          <p:nvPr/>
        </p:nvGrpSpPr>
        <p:grpSpPr>
          <a:xfrm>
            <a:off x="785786" y="2357430"/>
            <a:ext cx="4319588" cy="1468445"/>
            <a:chOff x="785786" y="2357430"/>
            <a:chExt cx="4319588" cy="1468445"/>
          </a:xfrm>
        </p:grpSpPr>
        <p:sp>
          <p:nvSpPr>
            <p:cNvPr id="98309" name="Text Box 5"/>
            <p:cNvSpPr txBox="1">
              <a:spLocks noChangeArrowheads="1"/>
            </p:cNvSpPr>
            <p:nvPr/>
          </p:nvSpPr>
          <p:spPr bwMode="auto">
            <a:xfrm>
              <a:off x="785786" y="3429000"/>
              <a:ext cx="4319588" cy="396875"/>
            </a:xfrm>
            <a:prstGeom prst="rect">
              <a:avLst/>
            </a:prstGeom>
            <a:noFill/>
            <a:ln w="38100" algn="ctr">
              <a:noFill/>
              <a:miter lim="800000"/>
              <a:tailEnd type="none" w="med" len="lg"/>
            </a:ln>
            <a:effectLst/>
          </p:spPr>
          <p:txBody>
            <a:bodyPr>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删除算法最好时间复杂度为</a:t>
              </a:r>
              <a:r>
                <a:rPr lang="en-US" altLang="zh-CN" sz="2000" dirty="0">
                  <a:ea typeface="楷体" panose="02010609060101010101" pitchFamily="49" charset="-122"/>
                  <a:cs typeface="Times New Roman" panose="02020603050405020304" pitchFamily="18" charset="0"/>
                </a:rPr>
                <a:t>O(1)</a:t>
              </a:r>
            </a:p>
          </p:txBody>
        </p:sp>
        <p:cxnSp>
          <p:nvCxnSpPr>
            <p:cNvPr id="13" name="直接箭头连接符 12"/>
            <p:cNvCxnSpPr/>
            <p:nvPr/>
          </p:nvCxnSpPr>
          <p:spPr>
            <a:xfrm rot="5400000" flipH="1" flipV="1">
              <a:off x="1536679" y="2892421"/>
              <a:ext cx="10715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4572000" y="2786058"/>
            <a:ext cx="4319587" cy="1039817"/>
            <a:chOff x="4572000" y="2786058"/>
            <a:chExt cx="4319587" cy="1039817"/>
          </a:xfrm>
        </p:grpSpPr>
        <p:sp>
          <p:nvSpPr>
            <p:cNvPr id="98312" name="Text Box 8"/>
            <p:cNvSpPr txBox="1">
              <a:spLocks noChangeArrowheads="1"/>
            </p:cNvSpPr>
            <p:nvPr/>
          </p:nvSpPr>
          <p:spPr bwMode="auto">
            <a:xfrm>
              <a:off x="4572000" y="3429000"/>
              <a:ext cx="4319587" cy="396875"/>
            </a:xfrm>
            <a:prstGeom prst="rect">
              <a:avLst/>
            </a:prstGeom>
            <a:noFill/>
            <a:ln w="38100" algn="ctr">
              <a:noFill/>
              <a:miter lim="800000"/>
              <a:tailEnd type="none" w="med" len="lg"/>
            </a:ln>
            <a:effectLst/>
          </p:spPr>
          <p:txBody>
            <a:bodyPr>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删除算法最坏时间复杂度为</a:t>
              </a:r>
              <a:r>
                <a:rPr lang="en-US" altLang="zh-CN" sz="2000" dirty="0">
                  <a:ea typeface="楷体" panose="02010609060101010101" pitchFamily="49" charset="-122"/>
                  <a:cs typeface="Times New Roman" panose="02020603050405020304" pitchFamily="18" charset="0"/>
                </a:rPr>
                <a:t>O(</a:t>
              </a:r>
              <a:r>
                <a:rPr lang="en-US" altLang="zh-CN" sz="2000" i="1" dirty="0">
                  <a:ea typeface="楷体" panose="02010609060101010101" pitchFamily="49" charset="-122"/>
                  <a:cs typeface="Times New Roman" panose="02020603050405020304" pitchFamily="18" charset="0"/>
                </a:rPr>
                <a:t>n</a:t>
              </a:r>
              <a:r>
                <a:rPr lang="en-US" altLang="zh-CN" sz="2000" dirty="0">
                  <a:ea typeface="楷体" panose="02010609060101010101" pitchFamily="49" charset="-122"/>
                  <a:cs typeface="Times New Roman" panose="02020603050405020304" pitchFamily="18" charset="0"/>
                </a:rPr>
                <a:t>)</a:t>
              </a:r>
            </a:p>
          </p:txBody>
        </p:sp>
        <p:cxnSp>
          <p:nvCxnSpPr>
            <p:cNvPr id="15" name="直接箭头连接符 14"/>
            <p:cNvCxnSpPr/>
            <p:nvPr/>
          </p:nvCxnSpPr>
          <p:spPr>
            <a:xfrm rot="10800000">
              <a:off x="4572000" y="2786058"/>
              <a:ext cx="1500198" cy="642942"/>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BC067DFE-42A7-4CB5-93C4-F2F97DA7580C}" type="slidenum">
              <a:rPr lang="en-US" altLang="zh-CN" smtClean="0"/>
              <a:t>27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16"/>
                                        </p:tgtEl>
                                      </p:cBhvr>
                                    </p:animEffect>
                                    <p:set>
                                      <p:cBhvr>
                                        <p:cTn id="14" dur="1" fill="hold">
                                          <p:stCondLst>
                                            <p:cond delay="499"/>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Text Box 4"/>
          <p:cNvSpPr txBox="1">
            <a:spLocks noChangeArrowheads="1"/>
          </p:cNvSpPr>
          <p:nvPr/>
        </p:nvSpPr>
        <p:spPr bwMode="auto">
          <a:xfrm>
            <a:off x="2879725" y="4973638"/>
            <a:ext cx="184150" cy="457200"/>
          </a:xfrm>
          <a:prstGeom prst="rect">
            <a:avLst/>
          </a:prstGeom>
          <a:noFill/>
          <a:ln w="9525">
            <a:noFill/>
            <a:miter lim="800000"/>
          </a:ln>
          <a:effectLst/>
        </p:spPr>
        <p:txBody>
          <a:bodyPr wrap="none">
            <a:spAutoFit/>
          </a:bodyPr>
          <a:lstStyle/>
          <a:p>
            <a:pPr algn="l"/>
            <a:endParaRPr kumimoji="1" lang="zh-CN" altLang="zh-CN" b="0">
              <a:solidFill>
                <a:schemeClr val="tx1"/>
              </a:solidFill>
              <a:ea typeface="宋体" panose="02010600030101010101" pitchFamily="2" charset="-122"/>
            </a:endParaRPr>
          </a:p>
        </p:txBody>
      </p:sp>
      <p:sp>
        <p:nvSpPr>
          <p:cNvPr id="301063" name="Text Box 7"/>
          <p:cNvSpPr txBox="1">
            <a:spLocks noChangeArrowheads="1"/>
          </p:cNvSpPr>
          <p:nvPr/>
        </p:nvSpPr>
        <p:spPr bwMode="auto">
          <a:xfrm>
            <a:off x="360363" y="117475"/>
            <a:ext cx="8675687" cy="1185646"/>
          </a:xfrm>
          <a:prstGeom prst="rect">
            <a:avLst/>
          </a:prstGeom>
          <a:noFill/>
          <a:ln w="9525">
            <a:noFill/>
            <a:miter lim="800000"/>
          </a:ln>
          <a:effectLst/>
        </p:spPr>
        <p:txBody>
          <a:bodyPr>
            <a:spAutoFit/>
          </a:bodyPr>
          <a:lstStyle/>
          <a:p>
            <a:pPr algn="l">
              <a:lnSpc>
                <a:spcPct val="130000"/>
              </a:lnSpc>
              <a:spcBef>
                <a:spcPct val="50000"/>
              </a:spcBef>
            </a:pPr>
            <a:r>
              <a:rPr kumimoji="1" lang="zh-CN" altLang="en-US" sz="2400" dirty="0">
                <a:ea typeface="楷体" panose="02010609060101010101" pitchFamily="49" charset="-122"/>
                <a:cs typeface="Times New Roman" panose="02020603050405020304" pitchFamily="18" charset="0"/>
              </a:rPr>
              <a:t>平均情况分析：</a:t>
            </a:r>
          </a:p>
          <a:p>
            <a:pPr algn="l">
              <a:lnSpc>
                <a:spcPct val="130000"/>
              </a:lnSpc>
              <a:spcBef>
                <a:spcPct val="50000"/>
              </a:spcBef>
            </a:pPr>
            <a:r>
              <a:rPr kumimoji="1" lang="zh-CN" altLang="en-US" sz="2400" dirty="0">
                <a:ea typeface="楷体" panose="02010609060101010101" pitchFamily="49" charset="-122"/>
                <a:cs typeface="Times New Roman" panose="02020603050405020304" pitchFamily="18" charset="0"/>
              </a:rPr>
              <a:t>　　　</a:t>
            </a:r>
            <a:r>
              <a:rPr kumimoji="1" lang="en-US" altLang="zh-CN" sz="2400" i="1" dirty="0" err="1">
                <a:ea typeface="楷体" panose="02010609060101010101" pitchFamily="49" charset="-122"/>
                <a:cs typeface="Times New Roman" panose="02020603050405020304" pitchFamily="18" charset="0"/>
              </a:rPr>
              <a:t>a</a:t>
            </a:r>
            <a:r>
              <a:rPr kumimoji="1" lang="en-US" altLang="zh-CN" sz="2400" baseline="-25000" dirty="0" err="1">
                <a:ea typeface="楷体" panose="02010609060101010101" pitchFamily="49" charset="-122"/>
                <a:cs typeface="Times New Roman" panose="02020603050405020304" pitchFamily="18" charset="0"/>
              </a:rPr>
              <a:t>1</a:t>
            </a:r>
            <a:r>
              <a:rPr kumimoji="1" lang="zh-CN" altLang="en-US" sz="2400" dirty="0">
                <a:ea typeface="楷体" panose="02010609060101010101" pitchFamily="49" charset="-122"/>
                <a:cs typeface="Times New Roman" panose="02020603050405020304" pitchFamily="18" charset="0"/>
              </a:rPr>
              <a:t>　　</a:t>
            </a:r>
            <a:r>
              <a:rPr kumimoji="1" lang="en-US" altLang="zh-CN" sz="2400" i="1" dirty="0" err="1">
                <a:ea typeface="楷体" panose="02010609060101010101" pitchFamily="49" charset="-122"/>
                <a:cs typeface="Times New Roman" panose="02020603050405020304" pitchFamily="18" charset="0"/>
              </a:rPr>
              <a:t>a</a:t>
            </a:r>
            <a:r>
              <a:rPr kumimoji="1" lang="en-US" altLang="zh-CN" sz="2400" baseline="-25000" dirty="0" err="1">
                <a:ea typeface="楷体" panose="02010609060101010101" pitchFamily="49" charset="-122"/>
                <a:cs typeface="Times New Roman" panose="02020603050405020304" pitchFamily="18" charset="0"/>
              </a:rPr>
              <a:t>2</a:t>
            </a:r>
            <a:r>
              <a:rPr kumimoji="1" lang="zh-CN" altLang="en-US" sz="2400" dirty="0">
                <a:ea typeface="楷体" panose="02010609060101010101" pitchFamily="49" charset="-122"/>
                <a:cs typeface="Times New Roman" panose="02020603050405020304" pitchFamily="18" charset="0"/>
              </a:rPr>
              <a:t>　　</a:t>
            </a:r>
            <a:r>
              <a:rPr kumimoji="1" lang="en-US" altLang="zh-CN" sz="2400" dirty="0">
                <a:ea typeface="楷体" panose="02010609060101010101" pitchFamily="49" charset="-122"/>
                <a:cs typeface="Times New Roman" panose="02020603050405020304" pitchFamily="18" charset="0"/>
              </a:rPr>
              <a:t>…</a:t>
            </a:r>
            <a:r>
              <a:rPr kumimoji="1" lang="zh-CN" altLang="en-US" sz="2400" dirty="0">
                <a:ea typeface="楷体" panose="02010609060101010101" pitchFamily="49" charset="-122"/>
                <a:cs typeface="Times New Roman" panose="02020603050405020304" pitchFamily="18" charset="0"/>
              </a:rPr>
              <a:t>　　</a:t>
            </a:r>
            <a:r>
              <a:rPr kumimoji="1" lang="en-US" altLang="zh-CN" sz="2400" i="1" dirty="0" err="1">
                <a:ea typeface="楷体" panose="02010609060101010101" pitchFamily="49" charset="-122"/>
                <a:cs typeface="Times New Roman" panose="02020603050405020304" pitchFamily="18" charset="0"/>
              </a:rPr>
              <a:t>a</a:t>
            </a:r>
            <a:r>
              <a:rPr kumimoji="1" lang="en-US" altLang="zh-CN" sz="2400" i="1" baseline="-25000" dirty="0" err="1">
                <a:ea typeface="楷体" panose="02010609060101010101" pitchFamily="49" charset="-122"/>
                <a:cs typeface="Times New Roman" panose="02020603050405020304" pitchFamily="18" charset="0"/>
              </a:rPr>
              <a:t>i</a:t>
            </a:r>
            <a:r>
              <a:rPr kumimoji="1" lang="en-US" altLang="zh-CN" sz="2400" dirty="0">
                <a:ea typeface="楷体" panose="02010609060101010101" pitchFamily="49" charset="-122"/>
                <a:cs typeface="Times New Roman" panose="02020603050405020304" pitchFamily="18" charset="0"/>
              </a:rPr>
              <a:t>	</a:t>
            </a:r>
            <a:r>
              <a:rPr kumimoji="1" lang="en-US" altLang="zh-CN" sz="2400" i="1" dirty="0" err="1">
                <a:ea typeface="楷体" panose="02010609060101010101" pitchFamily="49" charset="-122"/>
                <a:cs typeface="Times New Roman" panose="02020603050405020304" pitchFamily="18" charset="0"/>
              </a:rPr>
              <a:t>a</a:t>
            </a:r>
            <a:r>
              <a:rPr kumimoji="1" lang="en-US" altLang="zh-CN" sz="2400" i="1" baseline="-25000" dirty="0" err="1">
                <a:ea typeface="楷体" panose="02010609060101010101" pitchFamily="49" charset="-122"/>
                <a:cs typeface="Times New Roman" panose="02020603050405020304" pitchFamily="18" charset="0"/>
              </a:rPr>
              <a:t>i</a:t>
            </a:r>
            <a:r>
              <a:rPr kumimoji="1" lang="en-US" altLang="zh-CN" sz="2400" baseline="-25000" dirty="0" err="1">
                <a:ea typeface="楷体" panose="02010609060101010101" pitchFamily="49" charset="-122"/>
                <a:cs typeface="Times New Roman" panose="02020603050405020304" pitchFamily="18" charset="0"/>
              </a:rPr>
              <a:t>+1</a:t>
            </a:r>
            <a:r>
              <a:rPr kumimoji="1" lang="en-US" altLang="zh-CN" sz="2400" dirty="0">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　 </a:t>
            </a:r>
            <a:r>
              <a:rPr kumimoji="1" lang="en-US" altLang="zh-CN" sz="2400" i="1" dirty="0">
                <a:ea typeface="楷体" panose="02010609060101010101" pitchFamily="49" charset="-122"/>
                <a:cs typeface="Times New Roman" panose="02020603050405020304" pitchFamily="18" charset="0"/>
              </a:rPr>
              <a:t>a</a:t>
            </a:r>
            <a:r>
              <a:rPr kumimoji="1" lang="en-US" altLang="zh-CN" sz="2400" i="1" baseline="-25000" dirty="0">
                <a:ea typeface="楷体" panose="02010609060101010101" pitchFamily="49" charset="-122"/>
                <a:cs typeface="Times New Roman" panose="02020603050405020304" pitchFamily="18" charset="0"/>
              </a:rPr>
              <a:t>n</a:t>
            </a:r>
            <a:r>
              <a:rPr kumimoji="1" lang="zh-CN" altLang="en-US" sz="2400" dirty="0">
                <a:ea typeface="楷体" panose="02010609060101010101" pitchFamily="49" charset="-122"/>
                <a:cs typeface="Times New Roman" panose="02020603050405020304" pitchFamily="18" charset="0"/>
              </a:rPr>
              <a:t>　　</a:t>
            </a:r>
          </a:p>
        </p:txBody>
      </p:sp>
      <p:grpSp>
        <p:nvGrpSpPr>
          <p:cNvPr id="2" name="Group 28"/>
          <p:cNvGrpSpPr/>
          <p:nvPr/>
        </p:nvGrpSpPr>
        <p:grpSpPr bwMode="auto">
          <a:xfrm>
            <a:off x="850900" y="2533650"/>
            <a:ext cx="6048375" cy="603250"/>
            <a:chOff x="536" y="1596"/>
            <a:chExt cx="3810" cy="380"/>
          </a:xfrm>
        </p:grpSpPr>
        <p:graphicFrame>
          <p:nvGraphicFramePr>
            <p:cNvPr id="301061" name="Object 5"/>
            <p:cNvGraphicFramePr>
              <a:graphicFrameLocks noChangeAspect="1"/>
            </p:cNvGraphicFramePr>
            <p:nvPr/>
          </p:nvGraphicFramePr>
          <p:xfrm>
            <a:off x="4105" y="1596"/>
            <a:ext cx="143" cy="380"/>
          </p:xfrm>
          <a:graphic>
            <a:graphicData uri="http://schemas.openxmlformats.org/presentationml/2006/ole">
              <mc:AlternateContent xmlns:mc="http://schemas.openxmlformats.org/markup-compatibility/2006">
                <mc:Choice xmlns:v="urn:schemas-microsoft-com:vml" Requires="v">
                  <p:oleObj spid="_x0000_s2257" name="Equation" r:id="rId3" imgW="3657600" imgH="9753600" progId="">
                    <p:embed/>
                  </p:oleObj>
                </mc:Choice>
                <mc:Fallback>
                  <p:oleObj name="Equation" r:id="rId3" imgW="3657600" imgH="9753600" progId="">
                    <p:embed/>
                    <p:pic>
                      <p:nvPicPr>
                        <p:cNvPr id="0" name="图片 2048"/>
                        <p:cNvPicPr>
                          <a:picLocks noChangeAspect="1"/>
                        </p:cNvPicPr>
                        <p:nvPr/>
                      </p:nvPicPr>
                      <p:blipFill>
                        <a:blip r:embed="rId4"/>
                        <a:stretch>
                          <a:fillRect/>
                        </a:stretch>
                      </p:blipFill>
                      <p:spPr>
                        <a:xfrm>
                          <a:off x="4105" y="1596"/>
                          <a:ext cx="143" cy="380"/>
                        </a:xfrm>
                        <a:prstGeom prst="rect">
                          <a:avLst/>
                        </a:prstGeom>
                        <a:noFill/>
                        <a:ln w="9525">
                          <a:noFill/>
                        </a:ln>
                      </p:spPr>
                    </p:pic>
                  </p:oleObj>
                </mc:Fallback>
              </mc:AlternateContent>
            </a:graphicData>
          </a:graphic>
        </p:graphicFrame>
        <p:sp>
          <p:nvSpPr>
            <p:cNvPr id="301066" name="Text Box 10"/>
            <p:cNvSpPr txBox="1">
              <a:spLocks noChangeArrowheads="1"/>
            </p:cNvSpPr>
            <p:nvPr/>
          </p:nvSpPr>
          <p:spPr bwMode="auto">
            <a:xfrm>
              <a:off x="536" y="1638"/>
              <a:ext cx="3810" cy="288"/>
            </a:xfrm>
            <a:prstGeom prst="rect">
              <a:avLst/>
            </a:prstGeom>
            <a:noFill/>
            <a:ln w="38100" algn="ctr">
              <a:noFill/>
              <a:miter lim="800000"/>
              <a:tailEnd type="none" w="med" len="lg"/>
            </a:ln>
            <a:effectLst/>
          </p:spPr>
          <p:txBody>
            <a:bodyPr>
              <a:spAutoFit/>
            </a:bodyPr>
            <a:lstStyle/>
            <a:p>
              <a:pPr algn="l"/>
              <a:r>
                <a:rPr kumimoji="1" lang="zh-CN" altLang="en-US" sz="2400" dirty="0">
                  <a:ea typeface="楷体" panose="02010609060101010101" pitchFamily="49" charset="-122"/>
                  <a:cs typeface="Times New Roman" panose="02020603050405020304" pitchFamily="18" charset="0"/>
                </a:rPr>
                <a:t>在删除元素</a:t>
              </a:r>
              <a:r>
                <a:rPr kumimoji="1" lang="en-US" altLang="zh-CN" sz="2400" i="1" err="1">
                  <a:ea typeface="楷体" panose="02010609060101010101" pitchFamily="49" charset="-122"/>
                  <a:cs typeface="Times New Roman" panose="02020603050405020304" pitchFamily="18" charset="0"/>
                </a:rPr>
                <a:t>a</a:t>
              </a:r>
              <a:r>
                <a:rPr kumimoji="1" lang="en-US" altLang="zh-CN" sz="2400" i="1" baseline="-25000" err="1">
                  <a:ea typeface="楷体" panose="02010609060101010101" pitchFamily="49" charset="-122"/>
                  <a:cs typeface="Times New Roman" panose="02020603050405020304" pitchFamily="18" charset="0"/>
                </a:rPr>
                <a:t>i</a:t>
              </a:r>
              <a:r>
                <a:rPr kumimoji="1" lang="zh-CN" altLang="en-US" sz="2400" smtClean="0">
                  <a:ea typeface="楷体" panose="02010609060101010101" pitchFamily="49" charset="-122"/>
                  <a:cs typeface="Times New Roman" panose="02020603050405020304" pitchFamily="18" charset="0"/>
                </a:rPr>
                <a:t>时，若</a:t>
              </a:r>
              <a:r>
                <a:rPr kumimoji="1" lang="zh-CN" altLang="en-US" sz="2400" dirty="0">
                  <a:ea typeface="楷体" panose="02010609060101010101" pitchFamily="49" charset="-122"/>
                  <a:cs typeface="Times New Roman" panose="02020603050405020304" pitchFamily="18" charset="0"/>
                </a:rPr>
                <a:t>为等</a:t>
              </a:r>
              <a:r>
                <a:rPr kumimoji="1" lang="zh-CN" altLang="en-US" sz="2400">
                  <a:ea typeface="楷体" panose="02010609060101010101" pitchFamily="49" charset="-122"/>
                  <a:cs typeface="Times New Roman" panose="02020603050405020304" pitchFamily="18" charset="0"/>
                </a:rPr>
                <a:t>概率</a:t>
              </a:r>
              <a:r>
                <a:rPr kumimoji="1" lang="zh-CN" altLang="en-US" sz="2400" smtClean="0">
                  <a:ea typeface="楷体" panose="02010609060101010101" pitchFamily="49" charset="-122"/>
                  <a:cs typeface="Times New Roman" panose="02020603050405020304" pitchFamily="18" charset="0"/>
                </a:rPr>
                <a:t>情况，则</a:t>
              </a:r>
              <a:r>
                <a:rPr kumimoji="1" lang="en-US" altLang="zh-CN" sz="2400" i="1" dirty="0" smtClean="0">
                  <a:ea typeface="楷体" panose="02010609060101010101" pitchFamily="49" charset="-122"/>
                  <a:cs typeface="Times New Roman" panose="02020603050405020304" pitchFamily="18" charset="0"/>
                </a:rPr>
                <a:t>p</a:t>
              </a:r>
              <a:r>
                <a:rPr kumimoji="1" lang="en-US" altLang="zh-CN" sz="2400" i="1" baseline="-25000" dirty="0" smtClean="0">
                  <a:ea typeface="楷体" panose="02010609060101010101" pitchFamily="49" charset="-122"/>
                  <a:cs typeface="Times New Roman" panose="02020603050405020304" pitchFamily="18" charset="0"/>
                </a:rPr>
                <a:t>i </a:t>
              </a:r>
              <a:r>
                <a:rPr kumimoji="1" lang="en-US" altLang="zh-CN" sz="2400" dirty="0" smtClean="0">
                  <a:ea typeface="楷体" panose="02010609060101010101" pitchFamily="49" charset="-122"/>
                  <a:cs typeface="Times New Roman" panose="02020603050405020304" pitchFamily="18" charset="0"/>
                </a:rPr>
                <a:t>=</a:t>
              </a:r>
              <a:endParaRPr lang="en-US" altLang="zh-CN" sz="2400" dirty="0">
                <a:ea typeface="楷体" panose="02010609060101010101" pitchFamily="49" charset="-122"/>
                <a:cs typeface="Times New Roman" panose="02020603050405020304" pitchFamily="18" charset="0"/>
              </a:endParaRPr>
            </a:p>
          </p:txBody>
        </p:sp>
      </p:grpSp>
      <p:grpSp>
        <p:nvGrpSpPr>
          <p:cNvPr id="3" name="Group 27"/>
          <p:cNvGrpSpPr/>
          <p:nvPr/>
        </p:nvGrpSpPr>
        <p:grpSpPr bwMode="auto">
          <a:xfrm>
            <a:off x="1366838" y="1320800"/>
            <a:ext cx="5726112" cy="1136650"/>
            <a:chOff x="861" y="832"/>
            <a:chExt cx="3607" cy="716"/>
          </a:xfrm>
        </p:grpSpPr>
        <p:sp>
          <p:nvSpPr>
            <p:cNvPr id="301068" name="Line 12"/>
            <p:cNvSpPr>
              <a:spLocks noChangeShapeType="1"/>
            </p:cNvSpPr>
            <p:nvPr/>
          </p:nvSpPr>
          <p:spPr bwMode="auto">
            <a:xfrm flipV="1">
              <a:off x="930" y="832"/>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1069" name="Line 13"/>
            <p:cNvSpPr>
              <a:spLocks noChangeShapeType="1"/>
            </p:cNvSpPr>
            <p:nvPr/>
          </p:nvSpPr>
          <p:spPr bwMode="auto">
            <a:xfrm flipV="1">
              <a:off x="1474" y="832"/>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1071" name="Line 15"/>
            <p:cNvSpPr>
              <a:spLocks noChangeShapeType="1"/>
            </p:cNvSpPr>
            <p:nvPr/>
          </p:nvSpPr>
          <p:spPr bwMode="auto">
            <a:xfrm flipV="1">
              <a:off x="2603" y="832"/>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1073" name="Line 17"/>
            <p:cNvSpPr>
              <a:spLocks noChangeShapeType="1"/>
            </p:cNvSpPr>
            <p:nvPr/>
          </p:nvSpPr>
          <p:spPr bwMode="auto">
            <a:xfrm flipV="1">
              <a:off x="3288" y="832"/>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1074" name="Line 18"/>
            <p:cNvSpPr>
              <a:spLocks noChangeShapeType="1"/>
            </p:cNvSpPr>
            <p:nvPr/>
          </p:nvSpPr>
          <p:spPr bwMode="auto">
            <a:xfrm flipV="1">
              <a:off x="4263" y="832"/>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1076" name="Text Box 20"/>
            <p:cNvSpPr txBox="1">
              <a:spLocks noChangeArrowheads="1"/>
            </p:cNvSpPr>
            <p:nvPr/>
          </p:nvSpPr>
          <p:spPr bwMode="auto">
            <a:xfrm>
              <a:off x="1111" y="1298"/>
              <a:ext cx="3357" cy="250"/>
            </a:xfrm>
            <a:prstGeom prst="rect">
              <a:avLst/>
            </a:prstGeom>
            <a:noFill/>
            <a:ln w="38100" algn="ctr">
              <a:noFill/>
              <a:miter lim="800000"/>
              <a:tailEnd type="none" w="med" len="lg"/>
            </a:ln>
            <a:effectLst/>
          </p:spPr>
          <p:txBody>
            <a:bodyPr>
              <a:spAutoFit/>
            </a:bodyPr>
            <a:lstStyle/>
            <a:p>
              <a:pPr algn="l">
                <a:spcBef>
                  <a:spcPct val="50000"/>
                </a:spcBef>
              </a:pPr>
              <a:r>
                <a:rPr kumimoji="1" lang="zh-CN" altLang="en-US" sz="2000" dirty="0">
                  <a:ea typeface="楷体" panose="02010609060101010101" pitchFamily="49" charset="-122"/>
                  <a:cs typeface="Times New Roman" panose="02020603050405020304" pitchFamily="18" charset="0"/>
                </a:rPr>
                <a:t>在线性表</a:t>
              </a:r>
              <a:r>
                <a:rPr kumimoji="1" lang="en-US" altLang="zh-CN" sz="2000" dirty="0">
                  <a:ea typeface="楷体" panose="02010609060101010101" pitchFamily="49" charset="-122"/>
                  <a:cs typeface="Times New Roman" panose="02020603050405020304" pitchFamily="18" charset="0"/>
                </a:rPr>
                <a:t>L</a:t>
              </a:r>
              <a:r>
                <a:rPr kumimoji="1" lang="zh-CN" altLang="en-US" sz="2000" dirty="0">
                  <a:ea typeface="楷体" panose="02010609060101010101" pitchFamily="49" charset="-122"/>
                  <a:cs typeface="Times New Roman" panose="02020603050405020304" pitchFamily="18" charset="0"/>
                </a:rPr>
                <a:t>中共有</a:t>
              </a:r>
              <a:r>
                <a:rPr kumimoji="1" lang="en-US" altLang="zh-CN" sz="2000" i="1" dirty="0">
                  <a:solidFill>
                    <a:srgbClr val="FF00FF"/>
                  </a:solidFill>
                  <a:ea typeface="楷体" panose="02010609060101010101" pitchFamily="49" charset="-122"/>
                  <a:cs typeface="Times New Roman" panose="02020603050405020304" pitchFamily="18" charset="0"/>
                </a:rPr>
                <a:t>n</a:t>
              </a:r>
              <a:r>
                <a:rPr kumimoji="1" lang="zh-CN" altLang="en-US" sz="2000" dirty="0">
                  <a:ea typeface="楷体" panose="02010609060101010101" pitchFamily="49" charset="-122"/>
                  <a:cs typeface="Times New Roman" panose="02020603050405020304" pitchFamily="18" charset="0"/>
                </a:rPr>
                <a:t>个可以删除元素的地方</a:t>
              </a:r>
            </a:p>
          </p:txBody>
        </p:sp>
        <p:sp>
          <p:nvSpPr>
            <p:cNvPr id="301077" name="AutoShape 21"/>
            <p:cNvSpPr/>
            <p:nvPr/>
          </p:nvSpPr>
          <p:spPr bwMode="auto">
            <a:xfrm rot="16200000">
              <a:off x="2477" y="-566"/>
              <a:ext cx="216" cy="3447"/>
            </a:xfrm>
            <a:prstGeom prst="leftBrace">
              <a:avLst>
                <a:gd name="adj1" fmla="val 132986"/>
                <a:gd name="adj2" fmla="val 50000"/>
              </a:avLst>
            </a:prstGeom>
            <a:noFill/>
            <a:ln w="38100">
              <a:solidFill>
                <a:srgbClr val="339933"/>
              </a:solidFill>
              <a:round/>
              <a:tailEnd type="none" w="med" len="lg"/>
            </a:ln>
            <a:effectLst/>
          </p:spPr>
          <p:txBody>
            <a:bodyPr wrap="none" anchor="ctr"/>
            <a:lstStyle/>
            <a:p>
              <a:endParaRPr lang="zh-CN" altLang="en-US"/>
            </a:p>
          </p:txBody>
        </p:sp>
      </p:grpSp>
      <p:sp>
        <p:nvSpPr>
          <p:cNvPr id="301078" name="Text Box 22"/>
          <p:cNvSpPr txBox="1">
            <a:spLocks noChangeArrowheads="1"/>
          </p:cNvSpPr>
          <p:nvPr/>
        </p:nvSpPr>
        <p:spPr bwMode="auto">
          <a:xfrm>
            <a:off x="250825" y="3213100"/>
            <a:ext cx="7777163" cy="978729"/>
          </a:xfrm>
          <a:prstGeom prst="rect">
            <a:avLst/>
          </a:prstGeom>
          <a:noFill/>
          <a:ln w="38100" algn="ctr">
            <a:noFill/>
            <a:miter lim="800000"/>
            <a:tailEnd type="none" w="med" len="lg"/>
          </a:ln>
          <a:effectLst/>
        </p:spPr>
        <p:txBody>
          <a:bodyPr>
            <a:spAutoFit/>
          </a:bodyPr>
          <a:lstStyle/>
          <a:p>
            <a:pPr algn="l">
              <a:lnSpc>
                <a:spcPct val="120000"/>
              </a:lnSpc>
            </a:pPr>
            <a:r>
              <a:rPr kumimoji="1" lang="zh-CN" altLang="en-US" sz="2400" dirty="0">
                <a:ea typeface="楷体" panose="02010609060101010101" pitchFamily="49" charset="-122"/>
                <a:cs typeface="Times New Roman" panose="02020603050405020304" pitchFamily="18" charset="0"/>
              </a:rPr>
              <a:t>　　此时需要将</a:t>
            </a:r>
            <a:r>
              <a:rPr kumimoji="1" lang="en-US" altLang="zh-CN" sz="2400" i="1" dirty="0" err="1">
                <a:ea typeface="楷体" panose="02010609060101010101" pitchFamily="49" charset="-122"/>
                <a:cs typeface="Times New Roman" panose="02020603050405020304" pitchFamily="18" charset="0"/>
              </a:rPr>
              <a:t>a</a:t>
            </a:r>
            <a:r>
              <a:rPr kumimoji="1" lang="en-US" altLang="zh-CN" sz="2400" i="1" baseline="-25000" dirty="0" err="1">
                <a:ea typeface="楷体" panose="02010609060101010101" pitchFamily="49" charset="-122"/>
                <a:cs typeface="Times New Roman" panose="02020603050405020304" pitchFamily="18" charset="0"/>
              </a:rPr>
              <a:t>i</a:t>
            </a:r>
            <a:r>
              <a:rPr kumimoji="1" lang="en-US" altLang="zh-CN" sz="2400" baseline="-25000" dirty="0" err="1">
                <a:ea typeface="楷体" panose="02010609060101010101" pitchFamily="49" charset="-122"/>
                <a:cs typeface="Times New Roman" panose="02020603050405020304" pitchFamily="18" charset="0"/>
              </a:rPr>
              <a:t>+1</a:t>
            </a:r>
            <a:r>
              <a:rPr kumimoji="1" lang="zh-CN" altLang="en-US" sz="2400" dirty="0">
                <a:ea typeface="楷体" panose="02010609060101010101" pitchFamily="49" charset="-122"/>
                <a:cs typeface="Times New Roman" panose="02020603050405020304" pitchFamily="18" charset="0"/>
              </a:rPr>
              <a:t>～</a:t>
            </a:r>
            <a:r>
              <a:rPr kumimoji="1" lang="en-US" altLang="zh-CN" sz="2400" i="1" dirty="0">
                <a:ea typeface="楷体" panose="02010609060101010101" pitchFamily="49" charset="-122"/>
                <a:cs typeface="Times New Roman" panose="02020603050405020304" pitchFamily="18" charset="0"/>
              </a:rPr>
              <a:t>a</a:t>
            </a:r>
            <a:r>
              <a:rPr kumimoji="1" lang="en-US" altLang="zh-CN" sz="2400" i="1" baseline="-25000" dirty="0">
                <a:ea typeface="楷体" panose="02010609060101010101" pitchFamily="49" charset="-122"/>
                <a:cs typeface="Times New Roman" panose="02020603050405020304" pitchFamily="18" charset="0"/>
              </a:rPr>
              <a:t>n</a:t>
            </a:r>
            <a:r>
              <a:rPr kumimoji="1" lang="zh-CN" altLang="en-US" sz="2400" dirty="0">
                <a:ea typeface="楷体" panose="02010609060101010101" pitchFamily="49" charset="-122"/>
                <a:cs typeface="Times New Roman" panose="02020603050405020304" pitchFamily="18" charset="0"/>
              </a:rPr>
              <a:t>的元素均前移一</a:t>
            </a:r>
            <a:r>
              <a:rPr kumimoji="1" lang="zh-CN" altLang="en-US" sz="2400">
                <a:ea typeface="楷体" panose="02010609060101010101" pitchFamily="49" charset="-122"/>
                <a:cs typeface="Times New Roman" panose="02020603050405020304" pitchFamily="18" charset="0"/>
              </a:rPr>
              <a:t>个</a:t>
            </a:r>
            <a:r>
              <a:rPr kumimoji="1" lang="zh-CN" altLang="en-US" sz="2400" smtClean="0">
                <a:ea typeface="楷体" panose="02010609060101010101" pitchFamily="49" charset="-122"/>
                <a:cs typeface="Times New Roman" panose="02020603050405020304" pitchFamily="18" charset="0"/>
              </a:rPr>
              <a:t>位置，共</a:t>
            </a:r>
            <a:r>
              <a:rPr kumimoji="1" lang="zh-CN" altLang="en-US" sz="2400" dirty="0">
                <a:ea typeface="楷体" panose="02010609060101010101" pitchFamily="49" charset="-122"/>
                <a:cs typeface="Times New Roman" panose="02020603050405020304" pitchFamily="18" charset="0"/>
              </a:rPr>
              <a:t>移动</a:t>
            </a:r>
            <a:r>
              <a:rPr kumimoji="1" lang="en-US" altLang="zh-CN" sz="2400" i="1" dirty="0">
                <a:solidFill>
                  <a:srgbClr val="FF00FF"/>
                </a:solidFill>
                <a:ea typeface="楷体" panose="02010609060101010101" pitchFamily="49" charset="-122"/>
                <a:cs typeface="Times New Roman" panose="02020603050405020304" pitchFamily="18" charset="0"/>
              </a:rPr>
              <a:t>n</a:t>
            </a:r>
            <a:r>
              <a:rPr kumimoji="1" lang="en-US" altLang="zh-CN" sz="2400" dirty="0">
                <a:solidFill>
                  <a:srgbClr val="FF00FF"/>
                </a:solidFill>
                <a:latin typeface="+mj-ea"/>
                <a:ea typeface="+mj-ea"/>
                <a:cs typeface="Times New Roman" panose="02020603050405020304" pitchFamily="18" charset="0"/>
              </a:rPr>
              <a:t>-</a:t>
            </a:r>
            <a:r>
              <a:rPr kumimoji="1" lang="en-US" altLang="zh-CN" sz="2400" dirty="0">
                <a:solidFill>
                  <a:srgbClr val="FF00FF"/>
                </a:solidFill>
                <a:ea typeface="楷体" panose="02010609060101010101" pitchFamily="49" charset="-122"/>
                <a:cs typeface="Times New Roman" panose="02020603050405020304" pitchFamily="18" charset="0"/>
              </a:rPr>
              <a:t>(</a:t>
            </a:r>
            <a:r>
              <a:rPr kumimoji="1" lang="en-US" altLang="zh-CN" sz="2400" i="1" dirty="0" err="1">
                <a:solidFill>
                  <a:srgbClr val="FF00FF"/>
                </a:solidFill>
                <a:ea typeface="楷体" panose="02010609060101010101" pitchFamily="49" charset="-122"/>
                <a:cs typeface="Times New Roman" panose="02020603050405020304" pitchFamily="18" charset="0"/>
              </a:rPr>
              <a:t>i</a:t>
            </a:r>
            <a:r>
              <a:rPr kumimoji="1" lang="en-US" altLang="zh-CN" sz="2400" dirty="0" err="1">
                <a:solidFill>
                  <a:srgbClr val="FF00FF"/>
                </a:solidFill>
                <a:ea typeface="楷体" panose="02010609060101010101" pitchFamily="49" charset="-122"/>
                <a:cs typeface="Times New Roman" panose="02020603050405020304" pitchFamily="18" charset="0"/>
              </a:rPr>
              <a:t>+1</a:t>
            </a:r>
            <a:r>
              <a:rPr kumimoji="1" lang="en-US" altLang="zh-CN" sz="2400" dirty="0">
                <a:solidFill>
                  <a:srgbClr val="FF00FF"/>
                </a:solidFill>
                <a:ea typeface="楷体" panose="02010609060101010101" pitchFamily="49" charset="-122"/>
                <a:cs typeface="Times New Roman" panose="02020603050405020304" pitchFamily="18" charset="0"/>
              </a:rPr>
              <a:t>)+1=</a:t>
            </a:r>
            <a:r>
              <a:rPr kumimoji="1" lang="en-US" altLang="zh-CN" sz="2400" i="1" dirty="0">
                <a:solidFill>
                  <a:srgbClr val="FF00FF"/>
                </a:solidFill>
                <a:ea typeface="楷体" panose="02010609060101010101" pitchFamily="49" charset="-122"/>
                <a:cs typeface="Times New Roman" panose="02020603050405020304" pitchFamily="18" charset="0"/>
              </a:rPr>
              <a:t>n</a:t>
            </a:r>
            <a:r>
              <a:rPr kumimoji="1" lang="en-US" altLang="zh-CN" sz="2400" dirty="0">
                <a:solidFill>
                  <a:srgbClr val="FF00FF"/>
                </a:solidFill>
                <a:latin typeface="+mj-ea"/>
                <a:ea typeface="+mj-ea"/>
                <a:cs typeface="Times New Roman" panose="02020603050405020304" pitchFamily="18" charset="0"/>
              </a:rPr>
              <a:t>-</a:t>
            </a:r>
            <a:r>
              <a:rPr kumimoji="1" lang="en-US" altLang="zh-CN" sz="2400" i="1" dirty="0" err="1">
                <a:solidFill>
                  <a:srgbClr val="FF00FF"/>
                </a:solidFill>
                <a:ea typeface="楷体" panose="02010609060101010101" pitchFamily="49" charset="-122"/>
                <a:cs typeface="Times New Roman" panose="02020603050405020304" pitchFamily="18" charset="0"/>
              </a:rPr>
              <a:t>i</a:t>
            </a:r>
            <a:r>
              <a:rPr kumimoji="1" lang="zh-CN" altLang="en-US" sz="2400" dirty="0">
                <a:ea typeface="楷体" panose="02010609060101010101" pitchFamily="49" charset="-122"/>
                <a:cs typeface="Times New Roman" panose="02020603050405020304" pitchFamily="18" charset="0"/>
              </a:rPr>
              <a:t>个元素。　</a:t>
            </a:r>
            <a:endParaRPr lang="zh-CN" altLang="en-US" sz="2400" dirty="0">
              <a:ea typeface="楷体" panose="02010609060101010101" pitchFamily="49" charset="-122"/>
              <a:cs typeface="Times New Roman" panose="02020603050405020304" pitchFamily="18" charset="0"/>
            </a:endParaRPr>
          </a:p>
        </p:txBody>
      </p:sp>
      <p:grpSp>
        <p:nvGrpSpPr>
          <p:cNvPr id="4" name="Group 29"/>
          <p:cNvGrpSpPr/>
          <p:nvPr/>
        </p:nvGrpSpPr>
        <p:grpSpPr bwMode="auto">
          <a:xfrm>
            <a:off x="395288" y="4149726"/>
            <a:ext cx="8135937" cy="1651001"/>
            <a:chOff x="249" y="2614"/>
            <a:chExt cx="5125" cy="1040"/>
          </a:xfrm>
        </p:grpSpPr>
        <p:graphicFrame>
          <p:nvGraphicFramePr>
            <p:cNvPr id="301059" name="Object 3"/>
            <p:cNvGraphicFramePr>
              <a:graphicFrameLocks noChangeAspect="1"/>
            </p:cNvGraphicFramePr>
            <p:nvPr/>
          </p:nvGraphicFramePr>
          <p:xfrm>
            <a:off x="1647" y="3076"/>
            <a:ext cx="2148" cy="578"/>
          </p:xfrm>
          <a:graphic>
            <a:graphicData uri="http://schemas.openxmlformats.org/presentationml/2006/ole">
              <mc:AlternateContent xmlns:mc="http://schemas.openxmlformats.org/markup-compatibility/2006">
                <mc:Choice xmlns:v="urn:schemas-microsoft-com:vml" Requires="v">
                  <p:oleObj spid="_x0000_s2258" name="Equation" r:id="rId5" imgW="44196000" imgH="11887200" progId="">
                    <p:embed/>
                  </p:oleObj>
                </mc:Choice>
                <mc:Fallback>
                  <p:oleObj name="Equation" r:id="rId5" imgW="44196000" imgH="11887200" progId="">
                    <p:embed/>
                    <p:pic>
                      <p:nvPicPr>
                        <p:cNvPr id="0" name="图片 2049"/>
                        <p:cNvPicPr>
                          <a:picLocks noChangeAspect="1"/>
                        </p:cNvPicPr>
                        <p:nvPr/>
                      </p:nvPicPr>
                      <p:blipFill>
                        <a:blip r:embed="rId6"/>
                        <a:stretch>
                          <a:fillRect/>
                        </a:stretch>
                      </p:blipFill>
                      <p:spPr>
                        <a:xfrm>
                          <a:off x="1647" y="3076"/>
                          <a:ext cx="2148" cy="578"/>
                        </a:xfrm>
                        <a:prstGeom prst="rect">
                          <a:avLst/>
                        </a:prstGeom>
                        <a:noFill/>
                        <a:ln w="9525">
                          <a:noFill/>
                        </a:ln>
                      </p:spPr>
                    </p:pic>
                  </p:oleObj>
                </mc:Fallback>
              </mc:AlternateContent>
            </a:graphicData>
          </a:graphic>
        </p:graphicFrame>
        <p:sp>
          <p:nvSpPr>
            <p:cNvPr id="301081" name="Text Box 25"/>
            <p:cNvSpPr txBox="1">
              <a:spLocks noChangeArrowheads="1"/>
            </p:cNvSpPr>
            <p:nvPr/>
          </p:nvSpPr>
          <p:spPr bwMode="auto">
            <a:xfrm>
              <a:off x="249" y="2614"/>
              <a:ext cx="5125" cy="523"/>
            </a:xfrm>
            <a:prstGeom prst="rect">
              <a:avLst/>
            </a:prstGeom>
            <a:noFill/>
            <a:ln w="38100" algn="ctr">
              <a:noFill/>
              <a:miter lim="800000"/>
              <a:tailEnd type="none" w="med" len="lg"/>
            </a:ln>
            <a:effectLst/>
          </p:spPr>
          <p:txBody>
            <a:bodyPr>
              <a:spAutoFit/>
            </a:bodyPr>
            <a:lstStyle/>
            <a:p>
              <a:pPr algn="l"/>
              <a:r>
                <a:rPr kumimoji="1" lang="zh-CN" altLang="en-US" sz="2400" dirty="0">
                  <a:ea typeface="楷体" panose="02010609060101010101" pitchFamily="49" charset="-122"/>
                  <a:cs typeface="Times New Roman" panose="02020603050405020304" pitchFamily="18" charset="0"/>
                </a:rPr>
                <a:t>　　所以在长度为</a:t>
              </a:r>
              <a:r>
                <a:rPr kumimoji="1" lang="en-US" altLang="zh-CN" sz="2400" i="1" dirty="0">
                  <a:ea typeface="楷体" panose="02010609060101010101" pitchFamily="49" charset="-122"/>
                  <a:cs typeface="Times New Roman" panose="02020603050405020304" pitchFamily="18" charset="0"/>
                </a:rPr>
                <a:t>n</a:t>
              </a:r>
              <a:r>
                <a:rPr kumimoji="1" lang="zh-CN" altLang="en-US" sz="2400" dirty="0">
                  <a:ea typeface="楷体" panose="02010609060101010101" pitchFamily="49" charset="-122"/>
                  <a:cs typeface="Times New Roman" panose="02020603050405020304" pitchFamily="18" charset="0"/>
                </a:rPr>
                <a:t>的线性表中删除一个元素时所需移动元素的平均次数为：  </a:t>
              </a:r>
              <a:endParaRPr lang="zh-CN" altLang="en-US" sz="2400" dirty="0">
                <a:ea typeface="楷体" panose="02010609060101010101" pitchFamily="49" charset="-122"/>
                <a:cs typeface="Times New Roman" panose="02020603050405020304" pitchFamily="18" charset="0"/>
              </a:endParaRPr>
            </a:p>
          </p:txBody>
        </p:sp>
      </p:grpSp>
      <p:sp>
        <p:nvSpPr>
          <p:cNvPr id="301082" name="Text Box 26"/>
          <p:cNvSpPr txBox="1">
            <a:spLocks noChangeArrowheads="1"/>
          </p:cNvSpPr>
          <p:nvPr/>
        </p:nvSpPr>
        <p:spPr bwMode="auto">
          <a:xfrm>
            <a:off x="684213" y="5949950"/>
            <a:ext cx="7848600" cy="457200"/>
          </a:xfrm>
          <a:prstGeom prst="rect">
            <a:avLst/>
          </a:prstGeom>
          <a:noFill/>
          <a:ln w="38100" algn="ctr">
            <a:noFill/>
            <a:miter lim="800000"/>
            <a:tailEnd type="none" w="med" len="lg"/>
          </a:ln>
          <a:effectLst/>
        </p:spPr>
        <p:txBody>
          <a:bodyPr>
            <a:spAutoFit/>
          </a:bodyPr>
          <a:lstStyle/>
          <a:p>
            <a:pPr algn="l"/>
            <a:r>
              <a:rPr kumimoji="1" lang="zh-CN" altLang="en-US" sz="2400">
                <a:ea typeface="楷体" panose="02010609060101010101" pitchFamily="49" charset="-122"/>
                <a:cs typeface="Times New Roman" panose="02020603050405020304" pitchFamily="18" charset="0"/>
              </a:rPr>
              <a:t>因此删除算法的平均时间复杂度为</a:t>
            </a:r>
            <a:r>
              <a:rPr kumimoji="1" lang="en-US" altLang="zh-CN" sz="2400">
                <a:ea typeface="楷体" panose="02010609060101010101" pitchFamily="49" charset="-122"/>
                <a:cs typeface="Times New Roman" panose="02020603050405020304" pitchFamily="18" charset="0"/>
              </a:rPr>
              <a:t>O(</a:t>
            </a:r>
            <a:r>
              <a:rPr kumimoji="1" lang="en-US" altLang="zh-CN" sz="2400" i="1">
                <a:ea typeface="楷体" panose="02010609060101010101" pitchFamily="49" charset="-122"/>
                <a:cs typeface="Times New Roman" panose="02020603050405020304" pitchFamily="18" charset="0"/>
              </a:rPr>
              <a:t>n</a:t>
            </a:r>
            <a:r>
              <a:rPr kumimoji="1" lang="en-US" altLang="zh-CN" sz="2400">
                <a:ea typeface="楷体" panose="02010609060101010101" pitchFamily="49" charset="-122"/>
                <a:cs typeface="Times New Roman" panose="02020603050405020304" pitchFamily="18" charset="0"/>
              </a:rPr>
              <a:t>)</a:t>
            </a:r>
            <a:r>
              <a:rPr kumimoji="1" lang="zh-CN" altLang="en-US" sz="2400">
                <a:ea typeface="楷体" panose="02010609060101010101" pitchFamily="49" charset="-122"/>
                <a:cs typeface="Times New Roman" panose="02020603050405020304" pitchFamily="18" charset="0"/>
              </a:rPr>
              <a:t>。</a:t>
            </a:r>
            <a:endParaRPr lang="zh-CN" altLang="en-US" sz="2400">
              <a:ea typeface="楷体" panose="02010609060101010101" pitchFamily="49"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BC067DFE-42A7-4CB5-93C4-F2F97DA7580C}" type="slidenum">
              <a:rPr lang="en-US" altLang="zh-CN" smtClean="0"/>
              <a:t>28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1078"/>
                                        </p:tgtEl>
                                        <p:attrNameLst>
                                          <p:attrName>style.visibility</p:attrName>
                                        </p:attrNameLst>
                                      </p:cBhvr>
                                      <p:to>
                                        <p:strVal val="visible"/>
                                      </p:to>
                                    </p:set>
                                    <p:animEffect transition="in" filter="wipe(left)">
                                      <p:cBhvr>
                                        <p:cTn id="17" dur="500"/>
                                        <p:tgtEl>
                                          <p:spTgt spid="3010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1082"/>
                                        </p:tgtEl>
                                        <p:attrNameLst>
                                          <p:attrName>style.visibility</p:attrName>
                                        </p:attrNameLst>
                                      </p:cBhvr>
                                      <p:to>
                                        <p:strVal val="visible"/>
                                      </p:to>
                                    </p:set>
                                    <p:animEffect transition="in" filter="wipe(left)">
                                      <p:cBhvr>
                                        <p:cTn id="27" dur="500"/>
                                        <p:tgtEl>
                                          <p:spTgt spid="301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8" grpId="0" bldLvl="0" animBg="1"/>
      <p:bldP spid="301082"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descr="蓝色面巾纸"/>
          <p:cNvSpPr txBox="1">
            <a:spLocks noChangeArrowheads="1"/>
          </p:cNvSpPr>
          <p:nvPr/>
        </p:nvSpPr>
        <p:spPr bwMode="auto">
          <a:xfrm>
            <a:off x="467544" y="332656"/>
            <a:ext cx="5558790" cy="52197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2.2.3   </a:t>
            </a:r>
            <a:r>
              <a:rPr kumimoji="1" lang="zh-CN" altLang="en-US"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顺序表的应用示例</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sp>
        <p:nvSpPr>
          <p:cNvPr id="9" name="TextBox 8"/>
          <p:cNvSpPr txBox="1"/>
          <p:nvPr/>
        </p:nvSpPr>
        <p:spPr>
          <a:xfrm>
            <a:off x="571472" y="1124744"/>
            <a:ext cx="8001056" cy="952184"/>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ts val="3600"/>
              </a:lnSpc>
            </a:pPr>
            <a:r>
              <a:rPr lang="zh-CN" altLang="en-US" sz="2400" dirty="0" smtClean="0">
                <a:latin typeface="楷体" panose="02010609060101010101" pitchFamily="49" charset="-122"/>
                <a:ea typeface="楷体" panose="02010609060101010101" pitchFamily="49" charset="-122"/>
              </a:rPr>
              <a:t>    </a:t>
            </a:r>
            <a:r>
              <a:rPr lang="zh-CN" altLang="en-US" sz="2400" dirty="0" smtClean="0">
                <a:solidFill>
                  <a:srgbClr val="FF0000"/>
                </a:solidFill>
                <a:latin typeface="楷体" panose="02010609060101010101" pitchFamily="49" charset="-122"/>
                <a:ea typeface="楷体" panose="02010609060101010101" pitchFamily="49" charset="-122"/>
              </a:rPr>
              <a:t>顺序表算法设计</a:t>
            </a:r>
            <a:r>
              <a:rPr lang="zh-CN" altLang="en-US" sz="2400" dirty="0" smtClean="0">
                <a:latin typeface="楷体" panose="02010609060101010101" pitchFamily="49" charset="-122"/>
                <a:ea typeface="楷体" panose="02010609060101010101" pitchFamily="49" charset="-122"/>
              </a:rPr>
              <a:t>：数据采用顺序表存储，利用顺序表的基本操作来完成求解任务。</a:t>
            </a:r>
            <a:endParaRPr lang="zh-CN" altLang="en-US" sz="2400" dirty="0">
              <a:latin typeface="楷体" panose="02010609060101010101" pitchFamily="49" charset="-122"/>
              <a:ea typeface="楷体" panose="02010609060101010101" pitchFamily="49" charset="-122"/>
            </a:endParaRPr>
          </a:p>
        </p:txBody>
      </p:sp>
      <p:sp>
        <p:nvSpPr>
          <p:cNvPr id="88066" name="Text Box 2"/>
          <p:cNvSpPr txBox="1">
            <a:spLocks noChangeArrowheads="1"/>
          </p:cNvSpPr>
          <p:nvPr/>
        </p:nvSpPr>
        <p:spPr bwMode="auto">
          <a:xfrm>
            <a:off x="468313" y="2348880"/>
            <a:ext cx="8153400" cy="1261884"/>
          </a:xfrm>
          <a:prstGeom prst="rect">
            <a:avLst/>
          </a:prstGeom>
          <a:noFill/>
          <a:ln w="9525">
            <a:noFill/>
            <a:miter lim="800000"/>
          </a:ln>
          <a:effectLst/>
        </p:spPr>
        <p:txBody>
          <a:bodyPr>
            <a:spAutoFit/>
          </a:bodyPr>
          <a:lstStyle/>
          <a:p>
            <a:pPr algn="l">
              <a:spcBef>
                <a:spcPct val="50000"/>
              </a:spcBef>
            </a:pPr>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en-US" altLang="zh-CN" sz="2400" dirty="0" smtClean="0">
                <a:solidFill>
                  <a:srgbClr val="FF3300"/>
                </a:solidFill>
                <a:ea typeface="楷体" panose="02010609060101010101" pitchFamily="49" charset="-122"/>
                <a:cs typeface="Times New Roman" panose="02020603050405020304" pitchFamily="18" charset="0"/>
              </a:rPr>
              <a:t> </a:t>
            </a:r>
            <a:r>
              <a:rPr kumimoji="1" lang="en-US" altLang="zh-CN" sz="2800" dirty="0" smtClean="0">
                <a:solidFill>
                  <a:srgbClr val="FF3300"/>
                </a:solidFill>
                <a:latin typeface="楷体" panose="02010609060101010101" pitchFamily="49" charset="-122"/>
                <a:ea typeface="楷体" panose="02010609060101010101" pitchFamily="49" charset="-122"/>
                <a:cs typeface="Times New Roman" panose="02020603050405020304" pitchFamily="18" charset="0"/>
              </a:rPr>
              <a:t>【</a:t>
            </a:r>
            <a:r>
              <a:rPr kumimoji="1" lang="zh-CN" altLang="en-US" sz="2800" dirty="0">
                <a:solidFill>
                  <a:srgbClr val="FF3300"/>
                </a:solidFill>
                <a:ea typeface="楷体" panose="02010609060101010101" pitchFamily="49" charset="-122"/>
                <a:cs typeface="Times New Roman" panose="02020603050405020304" pitchFamily="18" charset="0"/>
              </a:rPr>
              <a:t>例</a:t>
            </a:r>
            <a:r>
              <a:rPr kumimoji="1" lang="en-US" altLang="zh-CN" sz="2800" dirty="0" smtClean="0">
                <a:solidFill>
                  <a:srgbClr val="FF3300"/>
                </a:solidFill>
                <a:ea typeface="楷体" panose="02010609060101010101" pitchFamily="49" charset="-122"/>
                <a:cs typeface="Times New Roman" panose="02020603050405020304" pitchFamily="18" charset="0"/>
              </a:rPr>
              <a:t>2-3</a:t>
            </a:r>
            <a:r>
              <a:rPr kumimoji="1" lang="en-US" altLang="zh-CN" sz="2800" dirty="0" smtClean="0">
                <a:solidFill>
                  <a:srgbClr val="FF3300"/>
                </a:solidFill>
                <a:latin typeface="楷体" panose="02010609060101010101" pitchFamily="49" charset="-122"/>
                <a:ea typeface="楷体" panose="02010609060101010101" pitchFamily="49" charset="-122"/>
                <a:cs typeface="Times New Roman" panose="02020603050405020304" pitchFamily="18" charset="0"/>
              </a:rPr>
              <a:t>】</a:t>
            </a:r>
            <a:r>
              <a:rPr kumimoji="1" lang="zh-CN" altLang="en-US" sz="2400" dirty="0">
                <a:ea typeface="楷体" panose="02010609060101010101" pitchFamily="49" charset="-122"/>
                <a:cs typeface="Times New Roman" panose="02020603050405020304" pitchFamily="18" charset="0"/>
              </a:rPr>
              <a:t>已知长度为</a:t>
            </a:r>
            <a:r>
              <a:rPr kumimoji="1" lang="en-US" altLang="zh-CN" sz="2400" i="1" dirty="0">
                <a:ea typeface="楷体" panose="02010609060101010101" pitchFamily="49" charset="-122"/>
                <a:cs typeface="Times New Roman" panose="02020603050405020304" pitchFamily="18" charset="0"/>
              </a:rPr>
              <a:t>n</a:t>
            </a:r>
            <a:r>
              <a:rPr kumimoji="1" lang="zh-CN" altLang="en-US" sz="2400" dirty="0">
                <a:ea typeface="楷体" panose="02010609060101010101" pitchFamily="49" charset="-122"/>
                <a:cs typeface="Times New Roman" panose="02020603050405020304" pitchFamily="18" charset="0"/>
              </a:rPr>
              <a:t>的线性表</a:t>
            </a:r>
            <a:r>
              <a:rPr kumimoji="1" lang="en-US" altLang="zh-CN" sz="2400" i="1" dirty="0">
                <a:ea typeface="楷体" panose="02010609060101010101" pitchFamily="49" charset="-122"/>
                <a:cs typeface="Times New Roman" panose="02020603050405020304" pitchFamily="18" charset="0"/>
              </a:rPr>
              <a:t>A</a:t>
            </a:r>
            <a:r>
              <a:rPr kumimoji="1" lang="zh-CN" altLang="en-US" sz="2400" dirty="0">
                <a:ea typeface="楷体" panose="02010609060101010101" pitchFamily="49" charset="-122"/>
                <a:cs typeface="Times New Roman" panose="02020603050405020304" pitchFamily="18" charset="0"/>
              </a:rPr>
              <a:t>采用顺序存储</a:t>
            </a:r>
            <a:r>
              <a:rPr kumimoji="1" lang="zh-CN" altLang="en-US" sz="2400" dirty="0" smtClean="0">
                <a:ea typeface="楷体" panose="02010609060101010101" pitchFamily="49" charset="-122"/>
                <a:cs typeface="Times New Roman" panose="02020603050405020304" pitchFamily="18" charset="0"/>
              </a:rPr>
              <a:t>结构。设计一</a:t>
            </a:r>
            <a:r>
              <a:rPr kumimoji="1" lang="zh-CN" altLang="en-US" sz="2400" dirty="0">
                <a:ea typeface="楷体" panose="02010609060101010101" pitchFamily="49" charset="-122"/>
                <a:cs typeface="Times New Roman" panose="02020603050405020304" pitchFamily="18" charset="0"/>
              </a:rPr>
              <a:t>个</a:t>
            </a:r>
            <a:r>
              <a:rPr kumimoji="1" lang="zh-CN" altLang="en-US" sz="2400" dirty="0">
                <a:solidFill>
                  <a:srgbClr val="FF00FF"/>
                </a:solidFill>
                <a:ea typeface="楷体" panose="02010609060101010101" pitchFamily="49" charset="-122"/>
                <a:cs typeface="Times New Roman" panose="02020603050405020304" pitchFamily="18" charset="0"/>
              </a:rPr>
              <a:t>时间复杂度为</a:t>
            </a:r>
            <a:r>
              <a:rPr kumimoji="1" lang="en-US" altLang="zh-CN" sz="2400" dirty="0">
                <a:solidFill>
                  <a:srgbClr val="FF00FF"/>
                </a:solidFill>
                <a:ea typeface="楷体" panose="02010609060101010101" pitchFamily="49" charset="-122"/>
                <a:cs typeface="Times New Roman" panose="02020603050405020304" pitchFamily="18" charset="0"/>
              </a:rPr>
              <a:t>O(</a:t>
            </a:r>
            <a:r>
              <a:rPr kumimoji="1" lang="en-US" altLang="zh-CN" sz="2400" i="1" dirty="0">
                <a:solidFill>
                  <a:srgbClr val="FF00FF"/>
                </a:solidFill>
                <a:ea typeface="楷体" panose="02010609060101010101" pitchFamily="49" charset="-122"/>
                <a:cs typeface="Times New Roman" panose="02020603050405020304" pitchFamily="18" charset="0"/>
              </a:rPr>
              <a:t>n</a:t>
            </a:r>
            <a:r>
              <a:rPr kumimoji="1" lang="en-US" altLang="zh-CN" sz="2400" dirty="0">
                <a:solidFill>
                  <a:srgbClr val="FF00FF"/>
                </a:solidFill>
                <a:ea typeface="楷体" panose="02010609060101010101" pitchFamily="49" charset="-122"/>
                <a:cs typeface="Times New Roman" panose="02020603050405020304" pitchFamily="18" charset="0"/>
              </a:rPr>
              <a:t>)</a:t>
            </a:r>
            <a:r>
              <a:rPr kumimoji="1" lang="zh-CN" altLang="en-US" sz="2400" dirty="0">
                <a:solidFill>
                  <a:srgbClr val="FF00FF"/>
                </a:solidFill>
                <a:ea typeface="楷体" panose="02010609060101010101" pitchFamily="49" charset="-122"/>
                <a:cs typeface="Times New Roman" panose="02020603050405020304" pitchFamily="18" charset="0"/>
              </a:rPr>
              <a:t>、空间复杂度为</a:t>
            </a:r>
            <a:r>
              <a:rPr kumimoji="1" lang="en-US" altLang="zh-CN" sz="2400" dirty="0">
                <a:solidFill>
                  <a:srgbClr val="FF00FF"/>
                </a:solidFill>
                <a:ea typeface="楷体" panose="02010609060101010101" pitchFamily="49" charset="-122"/>
                <a:cs typeface="Times New Roman" panose="02020603050405020304" pitchFamily="18" charset="0"/>
              </a:rPr>
              <a:t>O(1)</a:t>
            </a:r>
            <a:r>
              <a:rPr kumimoji="1" lang="zh-CN" altLang="en-US" sz="2400" dirty="0">
                <a:ea typeface="楷体" panose="02010609060101010101" pitchFamily="49" charset="-122"/>
                <a:cs typeface="Times New Roman" panose="02020603050405020304" pitchFamily="18" charset="0"/>
              </a:rPr>
              <a:t>的</a:t>
            </a:r>
            <a:r>
              <a:rPr kumimoji="1" lang="zh-CN" altLang="en-US" sz="2400" dirty="0" smtClean="0">
                <a:ea typeface="楷体" panose="02010609060101010101" pitchFamily="49" charset="-122"/>
                <a:cs typeface="Times New Roman" panose="02020603050405020304" pitchFamily="18" charset="0"/>
              </a:rPr>
              <a:t>算法，该</a:t>
            </a:r>
            <a:r>
              <a:rPr kumimoji="1" lang="zh-CN" altLang="en-US" sz="2400" dirty="0">
                <a:ea typeface="楷体" panose="02010609060101010101" pitchFamily="49" charset="-122"/>
                <a:cs typeface="Times New Roman" panose="02020603050405020304" pitchFamily="18" charset="0"/>
              </a:rPr>
              <a:t>算法删除线性表中所有值为</a:t>
            </a:r>
            <a:r>
              <a:rPr kumimoji="1" lang="en-US" altLang="zh-CN" sz="2400" i="1" dirty="0">
                <a:ea typeface="楷体" panose="02010609060101010101" pitchFamily="49" charset="-122"/>
                <a:cs typeface="Times New Roman" panose="02020603050405020304" pitchFamily="18" charset="0"/>
              </a:rPr>
              <a:t>x</a:t>
            </a:r>
            <a:r>
              <a:rPr kumimoji="1" lang="zh-CN" altLang="en-US" sz="2400" dirty="0">
                <a:ea typeface="楷体" panose="02010609060101010101" pitchFamily="49" charset="-122"/>
                <a:cs typeface="Times New Roman" panose="02020603050405020304" pitchFamily="18" charset="0"/>
              </a:rPr>
              <a:t>的数据元素。</a:t>
            </a:r>
            <a:r>
              <a:rPr kumimoji="1" lang="zh-CN" altLang="en-US" sz="2400" dirty="0">
                <a:solidFill>
                  <a:srgbClr val="FF3300"/>
                </a:solidFill>
                <a:ea typeface="楷体" panose="02010609060101010101" pitchFamily="49" charset="-122"/>
                <a:cs typeface="Times New Roman" panose="02020603050405020304" pitchFamily="18" charset="0"/>
              </a:rPr>
              <a:t>       </a:t>
            </a:r>
          </a:p>
        </p:txBody>
      </p:sp>
      <p:grpSp>
        <p:nvGrpSpPr>
          <p:cNvPr id="2" name="组合 9"/>
          <p:cNvGrpSpPr/>
          <p:nvPr/>
        </p:nvGrpSpPr>
        <p:grpSpPr>
          <a:xfrm>
            <a:off x="560056" y="3793252"/>
            <a:ext cx="8137525" cy="2149474"/>
            <a:chOff x="560056" y="3073739"/>
            <a:chExt cx="8137525" cy="2149474"/>
          </a:xfrm>
        </p:grpSpPr>
        <p:sp>
          <p:nvSpPr>
            <p:cNvPr id="144386" name="Text Box 2"/>
            <p:cNvSpPr txBox="1">
              <a:spLocks noChangeArrowheads="1"/>
            </p:cNvSpPr>
            <p:nvPr/>
          </p:nvSpPr>
          <p:spPr bwMode="auto">
            <a:xfrm>
              <a:off x="560056" y="3745885"/>
              <a:ext cx="8137525" cy="1477328"/>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457200" indent="-457200" algn="l">
                <a:spcBef>
                  <a:spcPct val="50000"/>
                </a:spcBef>
                <a:buFontTx/>
                <a:buBlip>
                  <a:blip r:embed="rId2"/>
                </a:buBlip>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如果每删除一个值为</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的元素都进行</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移动，其</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时间复杂度为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O(</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，空间</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复杂度为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O(1)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p>
            <a:p>
              <a:pPr marL="457200" indent="-457200" algn="l">
                <a:spcBef>
                  <a:spcPct val="50000"/>
                </a:spcBef>
                <a:buFontTx/>
                <a:buBlip>
                  <a:blip r:embed="rId2"/>
                </a:buBlip>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如果借助一</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个新的顺序</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表，存放将</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中所有不为</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的元素，其</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时间复杂度为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O(</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，空间</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复杂度为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O(</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44387" name="Text Box 3"/>
            <p:cNvSpPr txBox="1">
              <a:spLocks noChangeArrowheads="1"/>
            </p:cNvSpPr>
            <p:nvPr/>
          </p:nvSpPr>
          <p:spPr bwMode="auto">
            <a:xfrm>
              <a:off x="571472" y="3073739"/>
              <a:ext cx="5616575" cy="457200"/>
            </a:xfrm>
            <a:prstGeom prst="rect">
              <a:avLst/>
            </a:prstGeom>
            <a:noFill/>
            <a:ln w="38100" algn="ctr">
              <a:noFill/>
              <a:miter lim="800000"/>
              <a:tailEnd type="none" w="med" len="lg"/>
            </a:ln>
            <a:effectLst/>
          </p:spPr>
          <p:txBody>
            <a:bodyPr>
              <a:spAutoFit/>
            </a:bodyPr>
            <a:lstStyle/>
            <a:p>
              <a:pPr algn="l">
                <a:spcBef>
                  <a:spcPct val="50000"/>
                </a:spcBef>
              </a:pPr>
              <a:r>
                <a:rPr lang="zh-CN" altLang="en-US" sz="2400" dirty="0" smtClean="0">
                  <a:ea typeface="楷体" panose="02010609060101010101" pitchFamily="49" charset="-122"/>
                  <a:cs typeface="Times New Roman" panose="02020603050405020304" pitchFamily="18" charset="0"/>
                </a:rPr>
                <a:t>考虑两种方法：</a:t>
              </a:r>
              <a:endParaRPr lang="zh-CN" altLang="en-US" sz="2400" dirty="0">
                <a:ea typeface="楷体" panose="02010609060101010101" pitchFamily="49" charset="-122"/>
                <a:cs typeface="Times New Roman" panose="02020603050405020304" pitchFamily="18" charset="0"/>
              </a:endParaRPr>
            </a:p>
          </p:txBody>
        </p:sp>
      </p:grpSp>
      <p:sp>
        <p:nvSpPr>
          <p:cNvPr id="4" name="灯片编号占位符 3"/>
          <p:cNvSpPr>
            <a:spLocks noGrp="1"/>
          </p:cNvSpPr>
          <p:nvPr>
            <p:ph type="sldNum" sz="quarter" idx="12"/>
          </p:nvPr>
        </p:nvSpPr>
        <p:spPr/>
        <p:txBody>
          <a:bodyPr/>
          <a:lstStyle/>
          <a:p>
            <a:fld id="{BC067DFE-42A7-4CB5-93C4-F2F97DA7580C}" type="slidenum">
              <a:rPr lang="en-US" altLang="zh-CN" smtClean="0"/>
              <a:t>29</a:t>
            </a:fld>
            <a:endParaRPr lang="en-US" altLang="zh-CN" dirty="0"/>
          </a:p>
        </p:txBody>
      </p:sp>
      <p:sp>
        <p:nvSpPr>
          <p:cNvPr id="11" name="Text Box 3"/>
          <p:cNvSpPr txBox="1">
            <a:spLocks noChangeArrowheads="1"/>
          </p:cNvSpPr>
          <p:nvPr/>
        </p:nvSpPr>
        <p:spPr bwMode="auto">
          <a:xfrm>
            <a:off x="571472" y="6264275"/>
            <a:ext cx="5616575" cy="457200"/>
          </a:xfrm>
          <a:prstGeom prst="rect">
            <a:avLst/>
          </a:prstGeom>
          <a:noFill/>
          <a:ln w="38100" algn="ctr">
            <a:noFill/>
            <a:miter lim="800000"/>
            <a:tailEnd type="none" w="med" len="lg"/>
          </a:ln>
          <a:effectLst/>
        </p:spPr>
        <p:txBody>
          <a:bodyPr>
            <a:spAutoFit/>
          </a:bodyPr>
          <a:lstStyle/>
          <a:p>
            <a:pPr algn="l">
              <a:spcBef>
                <a:spcPct val="50000"/>
              </a:spcBef>
            </a:pPr>
            <a:r>
              <a:rPr lang="zh-CN" altLang="en-US" sz="2400" dirty="0">
                <a:ea typeface="楷体" panose="02010609060101010101" pitchFamily="49" charset="-122"/>
                <a:cs typeface="Times New Roman" panose="02020603050405020304" pitchFamily="18" charset="0"/>
              </a:rPr>
              <a:t>这</a:t>
            </a:r>
            <a:r>
              <a:rPr lang="zh-CN" altLang="en-US" sz="2400" dirty="0" smtClean="0">
                <a:ea typeface="楷体" panose="02010609060101010101" pitchFamily="49" charset="-122"/>
                <a:cs typeface="Times New Roman" panose="02020603050405020304" pitchFamily="18" charset="0"/>
              </a:rPr>
              <a:t>两种</a:t>
            </a:r>
            <a:r>
              <a:rPr lang="zh-CN" altLang="en-US" sz="2400" dirty="0">
                <a:ea typeface="楷体" panose="02010609060101010101" pitchFamily="49" charset="-122"/>
                <a:cs typeface="Times New Roman" panose="02020603050405020304" pitchFamily="18" charset="0"/>
              </a:rPr>
              <a:t>方法都</a:t>
            </a:r>
            <a:r>
              <a:rPr lang="zh-CN" altLang="en-US" sz="2400" dirty="0">
                <a:solidFill>
                  <a:srgbClr val="C00000"/>
                </a:solidFill>
                <a:ea typeface="楷体" panose="02010609060101010101" pitchFamily="49" charset="-122"/>
                <a:cs typeface="Times New Roman" panose="02020603050405020304" pitchFamily="18" charset="0"/>
              </a:rPr>
              <a:t>不满足</a:t>
            </a:r>
            <a:r>
              <a:rPr lang="zh-CN" altLang="en-US" sz="2400" dirty="0" smtClean="0">
                <a:solidFill>
                  <a:srgbClr val="C00000"/>
                </a:solidFill>
                <a:ea typeface="楷体" panose="02010609060101010101" pitchFamily="49" charset="-122"/>
                <a:cs typeface="Times New Roman" panose="02020603050405020304" pitchFamily="18" charset="0"/>
              </a:rPr>
              <a:t>要求</a:t>
            </a:r>
            <a:endParaRPr lang="zh-CN" altLang="en-US" sz="2400"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
          <p:cNvPicPr>
            <a:picLocks noChangeAspect="1" noChangeArrowheads="1"/>
          </p:cNvPicPr>
          <p:nvPr/>
        </p:nvPicPr>
        <p:blipFill>
          <a:blip r:embed="rId2"/>
          <a:srcRect/>
          <a:stretch>
            <a:fillRect/>
          </a:stretch>
        </p:blipFill>
        <p:spPr bwMode="auto">
          <a:xfrm>
            <a:off x="1785918" y="1500174"/>
            <a:ext cx="5500726" cy="1329100"/>
          </a:xfrm>
          <a:prstGeom prst="rect">
            <a:avLst/>
          </a:prstGeom>
          <a:noFill/>
          <a:ln w="9525">
            <a:noFill/>
            <a:miter lim="800000"/>
            <a:headEnd/>
            <a:tailEnd/>
          </a:ln>
        </p:spPr>
      </p:pic>
      <p:sp>
        <p:nvSpPr>
          <p:cNvPr id="3" name="TextBox 2"/>
          <p:cNvSpPr txBox="1"/>
          <p:nvPr/>
        </p:nvSpPr>
        <p:spPr>
          <a:xfrm>
            <a:off x="500034" y="1214422"/>
            <a:ext cx="2928958" cy="461665"/>
          </a:xfrm>
          <a:prstGeom prst="rect">
            <a:avLst/>
          </a:prstGeom>
          <a:noFill/>
        </p:spPr>
        <p:txBody>
          <a:bodyPr wrap="square" rtlCol="0">
            <a:spAutoFit/>
          </a:bodyPr>
          <a:lstStyle/>
          <a:p>
            <a:pPr algn="l"/>
            <a:r>
              <a:rPr lang="zh-CN" altLang="en-US" sz="2400" smtClean="0">
                <a:latin typeface="微软雅黑" panose="020B0503020204020204" pitchFamily="34" charset="-122"/>
                <a:ea typeface="微软雅黑" panose="020B0503020204020204" pitchFamily="34" charset="-122"/>
                <a:sym typeface="Wingdings" panose="05000000000000000000"/>
              </a:rPr>
              <a:t> </a:t>
            </a:r>
            <a:r>
              <a:rPr lang="zh-CN" altLang="en-US" sz="2200" smtClean="0">
                <a:latin typeface="微软雅黑" panose="020B0503020204020204" pitchFamily="34" charset="-122"/>
                <a:ea typeface="微软雅黑" panose="020B0503020204020204" pitchFamily="34" charset="-122"/>
              </a:rPr>
              <a:t>一个汽车线性表</a:t>
            </a:r>
            <a:endParaRPr lang="zh-CN" altLang="en-US" sz="2200">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3"/>
          <a:srcRect/>
          <a:stretch>
            <a:fillRect/>
          </a:stretch>
        </p:blipFill>
        <p:spPr bwMode="auto">
          <a:xfrm>
            <a:off x="1643042" y="3571876"/>
            <a:ext cx="5600700" cy="2324100"/>
          </a:xfrm>
          <a:prstGeom prst="rect">
            <a:avLst/>
          </a:prstGeom>
          <a:noFill/>
          <a:ln w="9525">
            <a:noFill/>
            <a:miter lim="800000"/>
            <a:headEnd/>
            <a:tailEnd/>
          </a:ln>
          <a:effectLst/>
        </p:spPr>
      </p:pic>
      <p:sp>
        <p:nvSpPr>
          <p:cNvPr id="5" name="TextBox 4"/>
          <p:cNvSpPr txBox="1"/>
          <p:nvPr/>
        </p:nvSpPr>
        <p:spPr>
          <a:xfrm>
            <a:off x="428596" y="3000372"/>
            <a:ext cx="3286148" cy="461665"/>
          </a:xfrm>
          <a:prstGeom prst="rect">
            <a:avLst/>
          </a:prstGeom>
          <a:noFill/>
        </p:spPr>
        <p:txBody>
          <a:bodyPr wrap="square" rtlCol="0">
            <a:spAutoFit/>
          </a:bodyPr>
          <a:lstStyle/>
          <a:p>
            <a:pPr algn="l"/>
            <a:r>
              <a:rPr lang="zh-CN" altLang="en-US" sz="2400" smtClean="0">
                <a:latin typeface="微软雅黑" panose="020B0503020204020204" pitchFamily="34" charset="-122"/>
                <a:ea typeface="微软雅黑" panose="020B0503020204020204" pitchFamily="34" charset="-122"/>
                <a:sym typeface="Wingdings" panose="05000000000000000000"/>
              </a:rPr>
              <a:t> </a:t>
            </a:r>
            <a:r>
              <a:rPr lang="zh-CN" altLang="en-US" sz="2200" smtClean="0">
                <a:latin typeface="微软雅黑" panose="020B0503020204020204" pitchFamily="34" charset="-122"/>
                <a:ea typeface="微软雅黑" panose="020B0503020204020204" pitchFamily="34" charset="-122"/>
              </a:rPr>
              <a:t>一个小人线性表</a:t>
            </a:r>
            <a:endParaRPr lang="zh-CN" altLang="en-US" sz="2200">
              <a:latin typeface="微软雅黑" panose="020B0503020204020204" pitchFamily="34" charset="-122"/>
              <a:ea typeface="微软雅黑" panose="020B0503020204020204" pitchFamily="34" charset="-122"/>
            </a:endParaRPr>
          </a:p>
        </p:txBody>
      </p:sp>
      <p:sp>
        <p:nvSpPr>
          <p:cNvPr id="6" name="TextBox 5"/>
          <p:cNvSpPr txBox="1"/>
          <p:nvPr/>
        </p:nvSpPr>
        <p:spPr>
          <a:xfrm>
            <a:off x="428596" y="285728"/>
            <a:ext cx="3857652" cy="461665"/>
          </a:xfrm>
          <a:prstGeom prst="rect">
            <a:avLst/>
          </a:prstGeom>
          <a:noFill/>
        </p:spPr>
        <p:txBody>
          <a:bodyPr wrap="square" rtlCol="0">
            <a:spAutoFit/>
          </a:bodyPr>
          <a:lstStyle/>
          <a:p>
            <a:pPr algn="l"/>
            <a:r>
              <a:rPr lang="zh-CN" altLang="en-US" sz="2400" smtClean="0">
                <a:solidFill>
                  <a:srgbClr val="FF0000"/>
                </a:solidFill>
                <a:latin typeface="黑体" panose="02010609060101010101" pitchFamily="49" charset="-122"/>
                <a:ea typeface="黑体" panose="02010609060101010101" pitchFamily="49" charset="-122"/>
              </a:rPr>
              <a:t>线性表是客观事物的抽象</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lstStyle/>
          <a:p>
            <a:fld id="{BC067DFE-42A7-4CB5-93C4-F2F97DA7580C}" type="slidenum">
              <a:rPr lang="en-US" altLang="zh-CN" smtClean="0"/>
              <a:t>3</a:t>
            </a:fld>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Text Box 4"/>
          <p:cNvSpPr txBox="1">
            <a:spLocks noChangeArrowheads="1"/>
          </p:cNvSpPr>
          <p:nvPr/>
        </p:nvSpPr>
        <p:spPr bwMode="auto">
          <a:xfrm>
            <a:off x="179512" y="260648"/>
            <a:ext cx="8280400" cy="2529923"/>
          </a:xfrm>
          <a:prstGeom prst="rect">
            <a:avLst/>
          </a:prstGeom>
          <a:noFill/>
          <a:ln w="9525">
            <a:noFill/>
            <a:miter lim="800000"/>
          </a:ln>
          <a:effectLst/>
        </p:spPr>
        <p:txBody>
          <a:bodyPr>
            <a:spAutoFit/>
          </a:bodyPr>
          <a:lstStyle/>
          <a:p>
            <a:pPr algn="l">
              <a:lnSpc>
                <a:spcPct val="140000"/>
              </a:lnSpc>
            </a:pPr>
            <a:r>
              <a:rPr lang="zh-CN" altLang="en-US" sz="2400" dirty="0">
                <a:ea typeface="楷体" panose="02010609060101010101" pitchFamily="49" charset="-122"/>
                <a:cs typeface="Times New Roman" panose="02020603050405020304" pitchFamily="18" charset="0"/>
              </a:rPr>
              <a:t>　　</a:t>
            </a:r>
            <a:r>
              <a:rPr lang="zh-CN" altLang="en-US" sz="2400" dirty="0" smtClean="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解法一（重建法）：</a:t>
            </a:r>
            <a:r>
              <a:rPr lang="zh-CN" altLang="en-US" sz="2400" dirty="0">
                <a:ea typeface="楷体" panose="02010609060101010101" pitchFamily="49" charset="-122"/>
                <a:cs typeface="Times New Roman" panose="02020603050405020304" pitchFamily="18" charset="0"/>
              </a:rPr>
              <a:t>设</a:t>
            </a:r>
            <a:r>
              <a:rPr lang="zh-CN" altLang="en-US" sz="2400" dirty="0" smtClean="0">
                <a:ea typeface="楷体" panose="02010609060101010101" pitchFamily="49" charset="-122"/>
                <a:cs typeface="Times New Roman" panose="02020603050405020304" pitchFamily="18" charset="0"/>
              </a:rPr>
              <a:t>删除</a:t>
            </a:r>
            <a:r>
              <a:rPr lang="en-US" altLang="zh-CN" sz="2400" i="1" dirty="0" smtClean="0">
                <a:ea typeface="楷体" panose="02010609060101010101" pitchFamily="49" charset="-122"/>
                <a:cs typeface="Times New Roman" panose="02020603050405020304" pitchFamily="18" charset="0"/>
              </a:rPr>
              <a:t>A</a:t>
            </a:r>
            <a:r>
              <a:rPr lang="zh-CN" altLang="en-US" sz="2400" dirty="0" smtClean="0">
                <a:ea typeface="楷体" panose="02010609060101010101" pitchFamily="49" charset="-122"/>
                <a:cs typeface="Times New Roman" panose="02020603050405020304" pitchFamily="18" charset="0"/>
              </a:rPr>
              <a:t>中</a:t>
            </a:r>
            <a:r>
              <a:rPr lang="zh-CN" altLang="en-US" sz="2400" dirty="0">
                <a:ea typeface="楷体" panose="02010609060101010101" pitchFamily="49" charset="-122"/>
                <a:cs typeface="Times New Roman" panose="02020603050405020304" pitchFamily="18" charset="0"/>
              </a:rPr>
              <a:t>所有值等于</a:t>
            </a:r>
            <a:r>
              <a:rPr lang="en-US" altLang="zh-CN" sz="2400" i="1" dirty="0">
                <a:ea typeface="楷体" panose="02010609060101010101" pitchFamily="49" charset="-122"/>
                <a:cs typeface="Times New Roman" panose="02020603050405020304" pitchFamily="18" charset="0"/>
              </a:rPr>
              <a:t>x</a:t>
            </a:r>
            <a:r>
              <a:rPr lang="zh-CN" altLang="en-US" sz="2400" dirty="0">
                <a:ea typeface="楷体" panose="02010609060101010101" pitchFamily="49" charset="-122"/>
                <a:cs typeface="Times New Roman" panose="02020603050405020304" pitchFamily="18" charset="0"/>
              </a:rPr>
              <a:t>元素后的顺序表</a:t>
            </a:r>
            <a:r>
              <a:rPr lang="zh-CN" altLang="en-US" sz="2400" dirty="0" smtClean="0">
                <a:ea typeface="楷体" panose="02010609060101010101" pitchFamily="49" charset="-122"/>
                <a:cs typeface="Times New Roman" panose="02020603050405020304" pitchFamily="18" charset="0"/>
              </a:rPr>
              <a:t>为</a:t>
            </a:r>
            <a:r>
              <a:rPr lang="en-US" altLang="zh-CN" sz="2400" i="1" dirty="0" smtClean="0">
                <a:ea typeface="楷体" panose="02010609060101010101" pitchFamily="49" charset="-122"/>
                <a:cs typeface="Times New Roman" panose="02020603050405020304" pitchFamily="18" charset="0"/>
              </a:rPr>
              <a:t>A</a:t>
            </a:r>
            <a:r>
              <a:rPr lang="en-US" altLang="zh-CN" sz="2400" dirty="0" smtClean="0">
                <a:ea typeface="楷体" panose="02010609060101010101" pitchFamily="49" charset="-122"/>
                <a:cs typeface="Times New Roman" panose="02020603050405020304" pitchFamily="18" charset="0"/>
              </a:rPr>
              <a:t>1</a:t>
            </a:r>
            <a:r>
              <a:rPr lang="zh-CN" altLang="en-US" sz="2400" dirty="0" smtClean="0">
                <a:ea typeface="楷体" panose="02010609060101010101" pitchFamily="49" charset="-122"/>
                <a:cs typeface="Times New Roman" panose="02020603050405020304" pitchFamily="18" charset="0"/>
              </a:rPr>
              <a:t>，显然</a:t>
            </a:r>
            <a:r>
              <a:rPr lang="en-US" altLang="zh-CN" sz="2400" i="1" dirty="0" smtClean="0">
                <a:ea typeface="楷体" panose="02010609060101010101" pitchFamily="49" charset="-122"/>
                <a:cs typeface="Times New Roman" panose="02020603050405020304" pitchFamily="18" charset="0"/>
              </a:rPr>
              <a:t>A</a:t>
            </a:r>
            <a:r>
              <a:rPr lang="en-US" altLang="zh-CN" sz="2400" dirty="0" smtClean="0">
                <a:ea typeface="楷体" panose="02010609060101010101" pitchFamily="49" charset="-122"/>
                <a:cs typeface="Times New Roman" panose="02020603050405020304" pitchFamily="18" charset="0"/>
              </a:rPr>
              <a:t>1</a:t>
            </a:r>
            <a:r>
              <a:rPr lang="zh-CN" altLang="en-US" sz="2400" dirty="0">
                <a:ea typeface="楷体" panose="02010609060101010101" pitchFamily="49" charset="-122"/>
                <a:cs typeface="Times New Roman" panose="02020603050405020304" pitchFamily="18" charset="0"/>
              </a:rPr>
              <a:t>包含</a:t>
            </a:r>
            <a:r>
              <a:rPr lang="zh-CN" altLang="en-US" sz="2400" dirty="0" smtClean="0">
                <a:ea typeface="楷体" panose="02010609060101010101" pitchFamily="49" charset="-122"/>
                <a:cs typeface="Times New Roman" panose="02020603050405020304" pitchFamily="18" charset="0"/>
              </a:rPr>
              <a:t>在</a:t>
            </a:r>
            <a:r>
              <a:rPr lang="en-US" altLang="zh-CN" sz="2400" i="1" dirty="0" smtClean="0">
                <a:ea typeface="楷体" panose="02010609060101010101" pitchFamily="49" charset="-122"/>
                <a:cs typeface="Times New Roman" panose="02020603050405020304" pitchFamily="18" charset="0"/>
              </a:rPr>
              <a:t>A</a:t>
            </a:r>
            <a:r>
              <a:rPr lang="zh-CN" altLang="en-US" sz="2400" dirty="0" smtClean="0">
                <a:ea typeface="楷体" panose="02010609060101010101" pitchFamily="49" charset="-122"/>
                <a:cs typeface="Times New Roman" panose="02020603050405020304" pitchFamily="18" charset="0"/>
              </a:rPr>
              <a:t>中，为此</a:t>
            </a:r>
            <a:r>
              <a:rPr lang="en-US" altLang="zh-CN" sz="2400" i="1" dirty="0" smtClean="0">
                <a:ea typeface="楷体" panose="02010609060101010101" pitchFamily="49" charset="-122"/>
                <a:cs typeface="Times New Roman" panose="02020603050405020304" pitchFamily="18" charset="0"/>
              </a:rPr>
              <a:t>A</a:t>
            </a:r>
            <a:r>
              <a:rPr lang="en-US" altLang="zh-CN" sz="2400" dirty="0" smtClean="0">
                <a:ea typeface="楷体" panose="02010609060101010101" pitchFamily="49" charset="-122"/>
                <a:cs typeface="Times New Roman" panose="02020603050405020304" pitchFamily="18" charset="0"/>
              </a:rPr>
              <a:t>1</a:t>
            </a:r>
            <a:r>
              <a:rPr lang="zh-CN" altLang="en-US" sz="2400" dirty="0" smtClean="0">
                <a:ea typeface="楷体" panose="02010609060101010101" pitchFamily="49" charset="-122"/>
                <a:cs typeface="Times New Roman" panose="02020603050405020304" pitchFamily="18" charset="0"/>
              </a:rPr>
              <a:t>重用</a:t>
            </a:r>
            <a:r>
              <a:rPr lang="en-US" altLang="zh-CN" sz="2400" i="1" dirty="0" smtClean="0">
                <a:ea typeface="楷体" panose="02010609060101010101" pitchFamily="49" charset="-122"/>
                <a:cs typeface="Times New Roman" panose="02020603050405020304" pitchFamily="18" charset="0"/>
              </a:rPr>
              <a:t>A</a:t>
            </a:r>
            <a:r>
              <a:rPr lang="zh-CN" altLang="en-US" sz="2400" dirty="0" smtClean="0">
                <a:ea typeface="楷体" panose="02010609060101010101" pitchFamily="49" charset="-122"/>
                <a:cs typeface="Times New Roman" panose="02020603050405020304" pitchFamily="18" charset="0"/>
              </a:rPr>
              <a:t>的</a:t>
            </a:r>
            <a:r>
              <a:rPr lang="zh-CN" altLang="en-US" sz="2400" dirty="0">
                <a:ea typeface="楷体" panose="02010609060101010101" pitchFamily="49" charset="-122"/>
                <a:cs typeface="Times New Roman" panose="02020603050405020304" pitchFamily="18" charset="0"/>
              </a:rPr>
              <a:t>空间。</a:t>
            </a:r>
          </a:p>
          <a:p>
            <a:pPr algn="l">
              <a:lnSpc>
                <a:spcPct val="140000"/>
              </a:lnSpc>
            </a:pPr>
            <a:r>
              <a:rPr lang="zh-CN" altLang="en-US" sz="2400" dirty="0">
                <a:ea typeface="楷体" panose="02010609060101010101" pitchFamily="49" charset="-122"/>
                <a:cs typeface="Times New Roman" panose="02020603050405020304" pitchFamily="18" charset="0"/>
              </a:rPr>
              <a:t>       </a:t>
            </a:r>
            <a:r>
              <a:rPr lang="zh-CN" altLang="en-US" sz="24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思路：</a:t>
            </a:r>
            <a:r>
              <a:rPr lang="zh-CN" altLang="en-US" sz="2400" dirty="0" smtClean="0">
                <a:solidFill>
                  <a:srgbClr val="FF00FF"/>
                </a:solidFill>
                <a:ea typeface="楷体" panose="02010609060101010101" pitchFamily="49" charset="-122"/>
                <a:cs typeface="Times New Roman" panose="02020603050405020304" pitchFamily="18" charset="0"/>
              </a:rPr>
              <a:t>扫描</a:t>
            </a:r>
            <a:r>
              <a:rPr lang="zh-CN" altLang="en-US" sz="2400" dirty="0">
                <a:solidFill>
                  <a:srgbClr val="FF00FF"/>
                </a:solidFill>
                <a:ea typeface="楷体" panose="02010609060101010101" pitchFamily="49" charset="-122"/>
                <a:cs typeface="Times New Roman" panose="02020603050405020304" pitchFamily="18" charset="0"/>
              </a:rPr>
              <a:t>顺序</a:t>
            </a:r>
            <a:r>
              <a:rPr lang="zh-CN" altLang="en-US" sz="2400" dirty="0" smtClean="0">
                <a:solidFill>
                  <a:srgbClr val="FF00FF"/>
                </a:solidFill>
                <a:ea typeface="楷体" panose="02010609060101010101" pitchFamily="49" charset="-122"/>
                <a:cs typeface="Times New Roman" panose="02020603050405020304" pitchFamily="18" charset="0"/>
              </a:rPr>
              <a:t>表</a:t>
            </a:r>
            <a:r>
              <a:rPr lang="en-US" altLang="zh-CN" sz="2400" i="1" dirty="0" smtClean="0">
                <a:solidFill>
                  <a:srgbClr val="FF00FF"/>
                </a:solidFill>
                <a:ea typeface="楷体" panose="02010609060101010101" pitchFamily="49" charset="-122"/>
                <a:cs typeface="Times New Roman" panose="02020603050405020304" pitchFamily="18" charset="0"/>
              </a:rPr>
              <a:t>A</a:t>
            </a:r>
            <a:r>
              <a:rPr lang="zh-CN" altLang="en-US" sz="2400" dirty="0" smtClean="0">
                <a:solidFill>
                  <a:srgbClr val="FF00FF"/>
                </a:solidFill>
                <a:ea typeface="楷体" panose="02010609060101010101" pitchFamily="49" charset="-122"/>
                <a:cs typeface="Times New Roman" panose="02020603050405020304" pitchFamily="18" charset="0"/>
              </a:rPr>
              <a:t>，重建</a:t>
            </a:r>
            <a:r>
              <a:rPr lang="en-US" altLang="zh-CN" sz="2400" i="1" dirty="0" smtClean="0">
                <a:solidFill>
                  <a:srgbClr val="FF00FF"/>
                </a:solidFill>
                <a:ea typeface="楷体" panose="02010609060101010101" pitchFamily="49" charset="-122"/>
                <a:cs typeface="Times New Roman" panose="02020603050405020304" pitchFamily="18" charset="0"/>
              </a:rPr>
              <a:t>A</a:t>
            </a:r>
            <a:r>
              <a:rPr lang="zh-CN" altLang="en-US" sz="2400" dirty="0" smtClean="0">
                <a:solidFill>
                  <a:srgbClr val="FF00FF"/>
                </a:solidFill>
                <a:ea typeface="楷体" panose="02010609060101010101" pitchFamily="49" charset="-122"/>
                <a:cs typeface="Times New Roman" panose="02020603050405020304" pitchFamily="18" charset="0"/>
              </a:rPr>
              <a:t>只</a:t>
            </a:r>
            <a:r>
              <a:rPr lang="zh-CN" altLang="en-US" sz="2400" dirty="0">
                <a:solidFill>
                  <a:srgbClr val="FF00FF"/>
                </a:solidFill>
                <a:ea typeface="楷体" panose="02010609060101010101" pitchFamily="49" charset="-122"/>
                <a:cs typeface="Times New Roman" panose="02020603050405020304" pitchFamily="18" charset="0"/>
              </a:rPr>
              <a:t>包含不等于</a:t>
            </a:r>
            <a:r>
              <a:rPr lang="en-US" altLang="zh-CN" sz="2400" i="1" dirty="0">
                <a:solidFill>
                  <a:srgbClr val="FF00FF"/>
                </a:solidFill>
                <a:ea typeface="楷体" panose="02010609060101010101" pitchFamily="49" charset="-122"/>
                <a:cs typeface="Times New Roman" panose="02020603050405020304" pitchFamily="18" charset="0"/>
              </a:rPr>
              <a:t>x</a:t>
            </a:r>
            <a:r>
              <a:rPr lang="zh-CN" altLang="en-US" sz="2400" dirty="0">
                <a:solidFill>
                  <a:srgbClr val="FF00FF"/>
                </a:solidFill>
                <a:ea typeface="楷体" panose="02010609060101010101" pitchFamily="49" charset="-122"/>
                <a:cs typeface="Times New Roman" panose="02020603050405020304" pitchFamily="18" charset="0"/>
              </a:rPr>
              <a:t>的元素</a:t>
            </a:r>
            <a:r>
              <a:rPr lang="zh-CN" altLang="en-US" sz="2400" dirty="0" smtClean="0">
                <a:solidFill>
                  <a:srgbClr val="FF00FF"/>
                </a:solidFill>
                <a:ea typeface="楷体" panose="02010609060101010101" pitchFamily="49" charset="-122"/>
                <a:cs typeface="Times New Roman" panose="02020603050405020304" pitchFamily="18" charset="0"/>
              </a:rPr>
              <a:t>。</a:t>
            </a:r>
            <a:endParaRPr lang="en-US" altLang="zh-CN" sz="2400" dirty="0" smtClean="0">
              <a:solidFill>
                <a:srgbClr val="FF00FF"/>
              </a:solidFill>
              <a:ea typeface="楷体" panose="02010609060101010101" pitchFamily="49" charset="-122"/>
              <a:cs typeface="Times New Roman" panose="02020603050405020304" pitchFamily="18" charset="0"/>
            </a:endParaRPr>
          </a:p>
          <a:p>
            <a:pPr algn="l">
              <a:lnSpc>
                <a:spcPct val="140000"/>
              </a:lnSpc>
            </a:pPr>
            <a:r>
              <a:rPr lang="en-US" altLang="zh-CN" sz="2400" dirty="0" smtClean="0">
                <a:solidFill>
                  <a:srgbClr val="FF00FF"/>
                </a:solidFill>
                <a:ea typeface="楷体" panose="02010609060101010101" pitchFamily="49" charset="-122"/>
                <a:cs typeface="Times New Roman" panose="02020603050405020304" pitchFamily="18" charset="0"/>
              </a:rPr>
              <a:t>       </a:t>
            </a:r>
            <a:r>
              <a:rPr lang="zh-CN" altLang="en-US" sz="24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方法演示：</a:t>
            </a:r>
            <a:endPar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30</a:t>
            </a:fld>
            <a:endParaRPr lang="en-US" altLang="zh-CN" dirty="0"/>
          </a:p>
        </p:txBody>
      </p:sp>
      <p:sp>
        <p:nvSpPr>
          <p:cNvPr id="4" name="Rectangle 3"/>
          <p:cNvSpPr>
            <a:spLocks noChangeArrowheads="1"/>
          </p:cNvSpPr>
          <p:nvPr/>
        </p:nvSpPr>
        <p:spPr bwMode="auto">
          <a:xfrm>
            <a:off x="900113" y="4020950"/>
            <a:ext cx="4679950" cy="827087"/>
          </a:xfrm>
          <a:prstGeom prst="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5" name="Text Box 4"/>
          <p:cNvSpPr txBox="1">
            <a:spLocks noChangeArrowheads="1"/>
          </p:cNvSpPr>
          <p:nvPr/>
        </p:nvSpPr>
        <p:spPr bwMode="auto">
          <a:xfrm>
            <a:off x="900113" y="3479612"/>
            <a:ext cx="503237"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0</a:t>
            </a:r>
          </a:p>
        </p:txBody>
      </p:sp>
      <p:sp>
        <p:nvSpPr>
          <p:cNvPr id="6" name="Text Box 5"/>
          <p:cNvSpPr txBox="1">
            <a:spLocks noChangeArrowheads="1"/>
          </p:cNvSpPr>
          <p:nvPr/>
        </p:nvSpPr>
        <p:spPr bwMode="auto">
          <a:xfrm>
            <a:off x="1620838" y="3479612"/>
            <a:ext cx="503237"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1</a:t>
            </a:r>
          </a:p>
        </p:txBody>
      </p:sp>
      <p:sp>
        <p:nvSpPr>
          <p:cNvPr id="7" name="Text Box 6"/>
          <p:cNvSpPr txBox="1">
            <a:spLocks noChangeArrowheads="1"/>
          </p:cNvSpPr>
          <p:nvPr/>
        </p:nvSpPr>
        <p:spPr bwMode="auto">
          <a:xfrm>
            <a:off x="1042988" y="4173350"/>
            <a:ext cx="504825" cy="523220"/>
          </a:xfrm>
          <a:prstGeom prst="rect">
            <a:avLst/>
          </a:prstGeom>
          <a:noFill/>
          <a:ln w="9525">
            <a:noFill/>
            <a:miter lim="800000"/>
          </a:ln>
          <a:effectLst/>
        </p:spPr>
        <p:txBody>
          <a:bodyPr>
            <a:spAutoFit/>
          </a:bodyPr>
          <a:lstStyle/>
          <a:p>
            <a:pPr algn="l"/>
            <a:r>
              <a:rPr lang="en-US" altLang="zh-CN" sz="280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cs typeface="Arial Unicode MS" pitchFamily="34" charset="-122"/>
              </a:rPr>
              <a:t>1</a:t>
            </a:r>
            <a:endParaRPr lang="en-US" altLang="zh-CN" sz="2800" baseline="-2500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cs typeface="Arial Unicode MS" pitchFamily="34" charset="-122"/>
            </a:endParaRPr>
          </a:p>
        </p:txBody>
      </p:sp>
      <p:sp>
        <p:nvSpPr>
          <p:cNvPr id="8" name="Text Box 7"/>
          <p:cNvSpPr txBox="1">
            <a:spLocks noChangeArrowheads="1"/>
          </p:cNvSpPr>
          <p:nvPr/>
        </p:nvSpPr>
        <p:spPr bwMode="auto">
          <a:xfrm>
            <a:off x="1763713" y="4211450"/>
            <a:ext cx="504825" cy="457200"/>
          </a:xfrm>
          <a:prstGeom prst="rect">
            <a:avLst/>
          </a:prstGeom>
          <a:noFill/>
          <a:ln w="9525">
            <a:noFill/>
            <a:miter lim="800000"/>
          </a:ln>
          <a:effectLst/>
        </p:spPr>
        <p:txBody>
          <a:bodyPr>
            <a:spAutoFit/>
          </a:bodyPr>
          <a:lstStyle/>
          <a:p>
            <a:pPr algn="l">
              <a:spcBef>
                <a:spcPct val="50000"/>
              </a:spcBef>
            </a:pPr>
            <a:r>
              <a:rPr lang="en-US" altLang="zh-CN">
                <a:solidFill>
                  <a:srgbClr val="FF00FF"/>
                </a:solidFill>
              </a:rPr>
              <a:t>2</a:t>
            </a:r>
            <a:endParaRPr lang="en-US" altLang="zh-CN" baseline="-25000">
              <a:solidFill>
                <a:srgbClr val="FF00FF"/>
              </a:solidFill>
            </a:endParaRPr>
          </a:p>
        </p:txBody>
      </p:sp>
      <p:sp>
        <p:nvSpPr>
          <p:cNvPr id="9" name="Text Box 8"/>
          <p:cNvSpPr txBox="1">
            <a:spLocks noChangeArrowheads="1"/>
          </p:cNvSpPr>
          <p:nvPr/>
        </p:nvSpPr>
        <p:spPr bwMode="auto">
          <a:xfrm>
            <a:off x="3059113" y="4211450"/>
            <a:ext cx="504825" cy="457200"/>
          </a:xfrm>
          <a:prstGeom prst="rect">
            <a:avLst/>
          </a:prstGeom>
          <a:noFill/>
          <a:ln w="9525">
            <a:noFill/>
            <a:miter lim="800000"/>
          </a:ln>
          <a:effectLst/>
        </p:spPr>
        <p:txBody>
          <a:bodyPr>
            <a:spAutoFit/>
          </a:bodyPr>
          <a:lstStyle/>
          <a:p>
            <a:pPr algn="l">
              <a:spcBef>
                <a:spcPct val="50000"/>
              </a:spcBef>
            </a:pPr>
            <a:r>
              <a:rPr lang="en-US" altLang="zh-CN" dirty="0">
                <a:solidFill>
                  <a:srgbClr val="FF00FF"/>
                </a:solidFill>
              </a:rPr>
              <a:t>2</a:t>
            </a:r>
            <a:endParaRPr lang="en-US" altLang="zh-CN" baseline="-25000" dirty="0">
              <a:solidFill>
                <a:srgbClr val="FF00FF"/>
              </a:solidFill>
            </a:endParaRPr>
          </a:p>
        </p:txBody>
      </p:sp>
      <p:sp>
        <p:nvSpPr>
          <p:cNvPr id="10" name="Text Box 10"/>
          <p:cNvSpPr txBox="1">
            <a:spLocks noChangeArrowheads="1"/>
          </p:cNvSpPr>
          <p:nvPr/>
        </p:nvSpPr>
        <p:spPr bwMode="auto">
          <a:xfrm>
            <a:off x="4465638" y="4211450"/>
            <a:ext cx="504825" cy="457200"/>
          </a:xfrm>
          <a:prstGeom prst="rect">
            <a:avLst/>
          </a:prstGeom>
          <a:noFill/>
          <a:ln w="9525">
            <a:noFill/>
            <a:miter lim="800000"/>
          </a:ln>
          <a:effectLst/>
        </p:spPr>
        <p:txBody>
          <a:bodyPr>
            <a:spAutoFit/>
          </a:bodyPr>
          <a:lstStyle/>
          <a:p>
            <a:pPr algn="l">
              <a:spcBef>
                <a:spcPct val="50000"/>
              </a:spcBef>
            </a:pPr>
            <a:r>
              <a:rPr lang="en-US" altLang="zh-CN" dirty="0">
                <a:solidFill>
                  <a:srgbClr val="FF00FF"/>
                </a:solidFill>
              </a:rPr>
              <a:t>2</a:t>
            </a:r>
            <a:endParaRPr lang="en-US" altLang="zh-CN" baseline="-25000" dirty="0">
              <a:solidFill>
                <a:srgbClr val="FF00FF"/>
              </a:solidFill>
            </a:endParaRPr>
          </a:p>
        </p:txBody>
      </p:sp>
      <p:sp>
        <p:nvSpPr>
          <p:cNvPr id="11" name="Text Box 12"/>
          <p:cNvSpPr txBox="1">
            <a:spLocks noChangeArrowheads="1"/>
          </p:cNvSpPr>
          <p:nvPr/>
        </p:nvSpPr>
        <p:spPr bwMode="auto">
          <a:xfrm>
            <a:off x="2339975" y="3479612"/>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2</a:t>
            </a:r>
          </a:p>
        </p:txBody>
      </p:sp>
      <p:sp>
        <p:nvSpPr>
          <p:cNvPr id="12" name="Text Box 13"/>
          <p:cNvSpPr txBox="1">
            <a:spLocks noChangeArrowheads="1"/>
          </p:cNvSpPr>
          <p:nvPr/>
        </p:nvSpPr>
        <p:spPr bwMode="auto">
          <a:xfrm>
            <a:off x="2946400" y="3479612"/>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3</a:t>
            </a:r>
          </a:p>
        </p:txBody>
      </p:sp>
      <p:sp>
        <p:nvSpPr>
          <p:cNvPr id="13" name="Text Box 14"/>
          <p:cNvSpPr txBox="1">
            <a:spLocks noChangeArrowheads="1"/>
          </p:cNvSpPr>
          <p:nvPr/>
        </p:nvSpPr>
        <p:spPr bwMode="auto">
          <a:xfrm>
            <a:off x="3686172" y="3479612"/>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4</a:t>
            </a:r>
          </a:p>
        </p:txBody>
      </p:sp>
      <p:sp>
        <p:nvSpPr>
          <p:cNvPr id="14" name="Text Box 15"/>
          <p:cNvSpPr txBox="1">
            <a:spLocks noChangeArrowheads="1"/>
          </p:cNvSpPr>
          <p:nvPr/>
        </p:nvSpPr>
        <p:spPr bwMode="auto">
          <a:xfrm>
            <a:off x="4356100" y="3479612"/>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5</a:t>
            </a:r>
          </a:p>
        </p:txBody>
      </p:sp>
      <p:sp>
        <p:nvSpPr>
          <p:cNvPr id="15" name="Text Box 16"/>
          <p:cNvSpPr txBox="1">
            <a:spLocks noChangeArrowheads="1"/>
          </p:cNvSpPr>
          <p:nvPr/>
        </p:nvSpPr>
        <p:spPr bwMode="auto">
          <a:xfrm>
            <a:off x="1403351" y="5687783"/>
            <a:ext cx="3240087" cy="400110"/>
          </a:xfrm>
          <a:prstGeom prst="rect">
            <a:avLst/>
          </a:prstGeom>
          <a:noFill/>
          <a:ln w="9525">
            <a:noFill/>
            <a:miter lim="800000"/>
          </a:ln>
          <a:effectLst/>
        </p:spPr>
        <p:txBody>
          <a:bodyPr>
            <a:spAutoFit/>
          </a:bodyPr>
          <a:lstStyle/>
          <a:p>
            <a:pPr algn="l">
              <a:spcBef>
                <a:spcPct val="50000"/>
              </a:spcBef>
            </a:pPr>
            <a:r>
              <a:rPr lang="en-US" altLang="zh-CN" i="1" smtClean="0"/>
              <a:t>k</a:t>
            </a:r>
            <a:r>
              <a:rPr lang="en-US" altLang="zh-CN" smtClean="0"/>
              <a:t>=3</a:t>
            </a:r>
            <a:r>
              <a:rPr lang="zh-CN" altLang="en-US" smtClean="0"/>
              <a:t>，</a:t>
            </a:r>
            <a:r>
              <a:rPr lang="en-US" altLang="zh-CN" smtClean="0"/>
              <a:t>L</a:t>
            </a:r>
            <a:r>
              <a:rPr lang="en-US" altLang="zh-CN" smtClean="0">
                <a:latin typeface="宋体" panose="02010600030101010101" pitchFamily="2" charset="-122"/>
                <a:ea typeface="宋体" panose="02010600030101010101" pitchFamily="2" charset="-122"/>
              </a:rPr>
              <a:t>-</a:t>
            </a:r>
            <a:r>
              <a:rPr lang="en-US" altLang="zh-CN" dirty="0"/>
              <a:t>&gt;length=</a:t>
            </a:r>
            <a:r>
              <a:rPr lang="en-US" altLang="zh-CN" i="1" dirty="0"/>
              <a:t>k</a:t>
            </a:r>
            <a:r>
              <a:rPr lang="en-US" altLang="zh-CN" dirty="0"/>
              <a:t>=3</a:t>
            </a:r>
            <a:endParaRPr lang="en-US" altLang="zh-CN" baseline="-25000" dirty="0"/>
          </a:p>
        </p:txBody>
      </p:sp>
      <p:sp>
        <p:nvSpPr>
          <p:cNvPr id="16" name="Text Box 17"/>
          <p:cNvSpPr txBox="1">
            <a:spLocks noChangeArrowheads="1"/>
          </p:cNvSpPr>
          <p:nvPr/>
        </p:nvSpPr>
        <p:spPr bwMode="auto">
          <a:xfrm>
            <a:off x="2414588" y="4173350"/>
            <a:ext cx="504825" cy="519112"/>
          </a:xfrm>
          <a:prstGeom prst="rect">
            <a:avLst/>
          </a:prstGeom>
          <a:solidFill>
            <a:schemeClr val="accent3">
              <a:lumMod val="20000"/>
              <a:lumOff val="80000"/>
            </a:schemeClr>
          </a:solidFill>
          <a:ln w="9525">
            <a:noFill/>
            <a:miter lim="800000"/>
          </a:ln>
          <a:effectLst/>
        </p:spPr>
        <p:txBody>
          <a:bodyPr>
            <a:spAutoFit/>
          </a:bodyPr>
          <a:lstStyle/>
          <a:p>
            <a:pPr algn="l">
              <a:spcBef>
                <a:spcPct val="50000"/>
              </a:spcBef>
            </a:pPr>
            <a:r>
              <a:rPr lang="en-US" altLang="zh-CN" sz="28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ea typeface="+mj-ea"/>
                <a:cs typeface="Arial Unicode MS" pitchFamily="34" charset="-122"/>
              </a:rPr>
              <a:t>1</a:t>
            </a:r>
            <a:endParaRPr lang="en-US" altLang="zh-CN" sz="2800" baseline="-25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ea typeface="+mj-ea"/>
              <a:cs typeface="Arial Unicode MS" pitchFamily="34" charset="-122"/>
            </a:endParaRPr>
          </a:p>
        </p:txBody>
      </p:sp>
      <p:sp>
        <p:nvSpPr>
          <p:cNvPr id="18" name="Rectangle 19"/>
          <p:cNvSpPr>
            <a:spLocks noChangeArrowheads="1"/>
          </p:cNvSpPr>
          <p:nvPr/>
        </p:nvSpPr>
        <p:spPr bwMode="auto">
          <a:xfrm>
            <a:off x="6227763" y="4020950"/>
            <a:ext cx="1441450" cy="792162"/>
          </a:xfrm>
          <a:prstGeom prst="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19" name="Text Box 20"/>
          <p:cNvSpPr txBox="1">
            <a:spLocks noChangeArrowheads="1"/>
          </p:cNvSpPr>
          <p:nvPr/>
        </p:nvSpPr>
        <p:spPr bwMode="auto">
          <a:xfrm>
            <a:off x="6516688" y="3589150"/>
            <a:ext cx="719137" cy="304800"/>
          </a:xfrm>
          <a:prstGeom prst="rect">
            <a:avLst/>
          </a:prstGeom>
          <a:noFill/>
          <a:ln w="9525">
            <a:noFill/>
            <a:miter lim="800000"/>
          </a:ln>
          <a:effectLst/>
        </p:spPr>
        <p:txBody>
          <a:bodyPr lIns="0" tIns="0" rIns="0" bIns="0">
            <a:spAutoFit/>
          </a:bodyPr>
          <a:lstStyle/>
          <a:p>
            <a:pPr algn="l">
              <a:spcBef>
                <a:spcPct val="50000"/>
              </a:spcBef>
            </a:pPr>
            <a:r>
              <a:rPr lang="en-US" altLang="zh-CN" sz="2000"/>
              <a:t>length</a:t>
            </a:r>
          </a:p>
        </p:txBody>
      </p:sp>
      <p:sp>
        <p:nvSpPr>
          <p:cNvPr id="20" name="Text Box 21"/>
          <p:cNvSpPr txBox="1">
            <a:spLocks noChangeArrowheads="1"/>
          </p:cNvSpPr>
          <p:nvPr/>
        </p:nvSpPr>
        <p:spPr bwMode="auto">
          <a:xfrm>
            <a:off x="6588125" y="4241612"/>
            <a:ext cx="719138" cy="365125"/>
          </a:xfrm>
          <a:prstGeom prst="rect">
            <a:avLst/>
          </a:prstGeom>
          <a:noFill/>
          <a:ln w="9525">
            <a:noFill/>
            <a:miter lim="800000"/>
          </a:ln>
          <a:effectLst/>
        </p:spPr>
        <p:txBody>
          <a:bodyPr lIns="0" tIns="0" rIns="0" bIns="0">
            <a:spAutoFit/>
          </a:bodyPr>
          <a:lstStyle/>
          <a:p>
            <a:pPr>
              <a:spcBef>
                <a:spcPct val="50000"/>
              </a:spcBef>
            </a:pPr>
            <a:r>
              <a:rPr lang="en-US" altLang="zh-CN"/>
              <a:t>6</a:t>
            </a:r>
          </a:p>
        </p:txBody>
      </p:sp>
      <p:sp>
        <p:nvSpPr>
          <p:cNvPr id="21" name="Text Box 22"/>
          <p:cNvSpPr txBox="1">
            <a:spLocks noChangeArrowheads="1"/>
          </p:cNvSpPr>
          <p:nvPr/>
        </p:nvSpPr>
        <p:spPr bwMode="auto">
          <a:xfrm>
            <a:off x="6588125" y="4241608"/>
            <a:ext cx="719138" cy="365125"/>
          </a:xfrm>
          <a:prstGeom prst="rect">
            <a:avLst/>
          </a:prstGeom>
          <a:solidFill>
            <a:schemeClr val="accent3">
              <a:lumMod val="20000"/>
              <a:lumOff val="80000"/>
            </a:schemeClr>
          </a:solidFill>
          <a:ln w="9525">
            <a:noFill/>
            <a:miter lim="800000"/>
          </a:ln>
          <a:effectLst/>
        </p:spPr>
        <p:txBody>
          <a:bodyPr lIns="0" tIns="0" rIns="0" bIns="0">
            <a:spAutoFit/>
          </a:bodyPr>
          <a:lstStyle/>
          <a:p>
            <a:pPr>
              <a:spcBef>
                <a:spcPct val="50000"/>
              </a:spcBef>
            </a:pPr>
            <a:r>
              <a:rPr lang="en-US" altLang="zh-CN" dirty="0"/>
              <a:t>3</a:t>
            </a:r>
          </a:p>
        </p:txBody>
      </p:sp>
      <p:sp>
        <p:nvSpPr>
          <p:cNvPr id="22" name="Text Box 23"/>
          <p:cNvSpPr txBox="1">
            <a:spLocks noChangeArrowheads="1"/>
          </p:cNvSpPr>
          <p:nvPr/>
        </p:nvSpPr>
        <p:spPr bwMode="auto">
          <a:xfrm>
            <a:off x="3348038" y="6413266"/>
            <a:ext cx="1944687" cy="400110"/>
          </a:xfrm>
          <a:prstGeom prst="rect">
            <a:avLst/>
          </a:prstGeom>
          <a:noFill/>
          <a:ln w="9525">
            <a:noFill/>
            <a:miter lim="800000"/>
          </a:ln>
          <a:effectLst/>
        </p:spPr>
        <p:txBody>
          <a:bodyPr>
            <a:spAutoFit/>
          </a:bodyPr>
          <a:lstStyle/>
          <a:p>
            <a:pPr algn="l">
              <a:spcBef>
                <a:spcPct val="50000"/>
              </a:spcBef>
            </a:pPr>
            <a:r>
              <a:rPr lang="zh-CN" altLang="en-US" dirty="0">
                <a:solidFill>
                  <a:srgbClr val="FF00FF"/>
                </a:solidFill>
                <a:latin typeface="黑体" panose="02010609060101010101" pitchFamily="49" charset="-122"/>
                <a:ea typeface="黑体" panose="02010609060101010101" pitchFamily="49" charset="-122"/>
              </a:rPr>
              <a:t>删除完成</a:t>
            </a:r>
          </a:p>
        </p:txBody>
      </p:sp>
      <p:sp>
        <p:nvSpPr>
          <p:cNvPr id="23" name="Text Box 9"/>
          <p:cNvSpPr txBox="1">
            <a:spLocks noChangeArrowheads="1"/>
          </p:cNvSpPr>
          <p:nvPr/>
        </p:nvSpPr>
        <p:spPr bwMode="auto">
          <a:xfrm>
            <a:off x="3744913" y="4186050"/>
            <a:ext cx="504825" cy="519112"/>
          </a:xfrm>
          <a:prstGeom prst="rect">
            <a:avLst/>
          </a:prstGeom>
          <a:solidFill>
            <a:schemeClr val="accent3">
              <a:lumMod val="20000"/>
              <a:lumOff val="80000"/>
            </a:schemeClr>
          </a:solidFill>
          <a:ln w="9525">
            <a:noFill/>
            <a:miter lim="800000"/>
          </a:ln>
          <a:effectLst/>
        </p:spPr>
        <p:txBody>
          <a:bodyPr>
            <a:spAutoFit/>
          </a:bodyPr>
          <a:lstStyle/>
          <a:p>
            <a:pPr algn="l">
              <a:spcBef>
                <a:spcPct val="50000"/>
              </a:spcBef>
            </a:pPr>
            <a:r>
              <a:rPr lang="en-US" altLang="zh-CN" sz="28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rPr>
              <a:t>3</a:t>
            </a:r>
            <a:endParaRPr lang="en-US" altLang="zh-CN" sz="2800" baseline="-25000" dirty="0">
              <a:solidFill>
                <a:srgbClr val="FF00FF"/>
              </a:solidFill>
              <a:latin typeface="Arial Black" panose="020B0A04020102020204" pitchFamily="34" charset="0"/>
            </a:endParaRPr>
          </a:p>
        </p:txBody>
      </p:sp>
      <p:sp>
        <p:nvSpPr>
          <p:cNvPr id="24" name="TextBox 27"/>
          <p:cNvSpPr txBox="1"/>
          <p:nvPr/>
        </p:nvSpPr>
        <p:spPr>
          <a:xfrm>
            <a:off x="1214414" y="5098864"/>
            <a:ext cx="1000132" cy="400110"/>
          </a:xfrm>
          <a:prstGeom prst="rect">
            <a:avLst/>
          </a:prstGeom>
          <a:solidFill>
            <a:schemeClr val="bg1"/>
          </a:solidFill>
        </p:spPr>
        <p:txBody>
          <a:bodyPr wrap="square" rtlCol="0">
            <a:spAutoFit/>
          </a:bodyPr>
          <a:lstStyle/>
          <a:p>
            <a:r>
              <a:rPr lang="en-US" altLang="zh-CN" i="1" smtClean="0"/>
              <a:t>k</a:t>
            </a:r>
            <a:r>
              <a:rPr lang="en-US" altLang="zh-CN" smtClean="0"/>
              <a:t>=0</a:t>
            </a:r>
            <a:endParaRPr lang="zh-CN" altLang="en-US" dirty="0"/>
          </a:p>
        </p:txBody>
      </p:sp>
      <p:sp>
        <p:nvSpPr>
          <p:cNvPr id="25" name="TextBox 22"/>
          <p:cNvSpPr txBox="1"/>
          <p:nvPr/>
        </p:nvSpPr>
        <p:spPr>
          <a:xfrm>
            <a:off x="1214414" y="5098864"/>
            <a:ext cx="1000132" cy="400110"/>
          </a:xfrm>
          <a:prstGeom prst="rect">
            <a:avLst/>
          </a:prstGeom>
          <a:solidFill>
            <a:schemeClr val="bg1"/>
          </a:solidFill>
        </p:spPr>
        <p:txBody>
          <a:bodyPr wrap="square" rtlCol="0">
            <a:spAutoFit/>
          </a:bodyPr>
          <a:lstStyle/>
          <a:p>
            <a:r>
              <a:rPr lang="en-US" altLang="zh-CN" i="1" dirty="0" smtClean="0"/>
              <a:t>k</a:t>
            </a:r>
            <a:r>
              <a:rPr lang="en-US" altLang="zh-CN" dirty="0" smtClean="0"/>
              <a:t>=1</a:t>
            </a:r>
            <a:endParaRPr lang="zh-CN" altLang="en-US" dirty="0"/>
          </a:p>
        </p:txBody>
      </p:sp>
      <p:sp>
        <p:nvSpPr>
          <p:cNvPr id="26" name="TextBox 23"/>
          <p:cNvSpPr txBox="1"/>
          <p:nvPr/>
        </p:nvSpPr>
        <p:spPr>
          <a:xfrm>
            <a:off x="1214414" y="5098864"/>
            <a:ext cx="1000132" cy="400110"/>
          </a:xfrm>
          <a:prstGeom prst="rect">
            <a:avLst/>
          </a:prstGeom>
          <a:solidFill>
            <a:schemeClr val="bg1"/>
          </a:solidFill>
        </p:spPr>
        <p:txBody>
          <a:bodyPr wrap="square" rtlCol="0">
            <a:spAutoFit/>
          </a:bodyPr>
          <a:lstStyle/>
          <a:p>
            <a:r>
              <a:rPr lang="en-US" altLang="zh-CN" i="1" dirty="0" smtClean="0"/>
              <a:t>k</a:t>
            </a:r>
            <a:r>
              <a:rPr lang="en-US" altLang="zh-CN" dirty="0" smtClean="0"/>
              <a:t>=2</a:t>
            </a:r>
            <a:endParaRPr lang="zh-CN" altLang="en-US" dirty="0"/>
          </a:p>
        </p:txBody>
      </p:sp>
      <p:sp>
        <p:nvSpPr>
          <p:cNvPr id="27" name="TextBox 24"/>
          <p:cNvSpPr txBox="1"/>
          <p:nvPr/>
        </p:nvSpPr>
        <p:spPr>
          <a:xfrm>
            <a:off x="1214414" y="5098864"/>
            <a:ext cx="1000132" cy="400110"/>
          </a:xfrm>
          <a:prstGeom prst="rect">
            <a:avLst/>
          </a:prstGeom>
          <a:solidFill>
            <a:schemeClr val="bg1"/>
          </a:solidFill>
        </p:spPr>
        <p:txBody>
          <a:bodyPr wrap="square" rtlCol="0">
            <a:spAutoFit/>
          </a:bodyPr>
          <a:lstStyle/>
          <a:p>
            <a:r>
              <a:rPr lang="en-US" altLang="zh-CN" i="1" dirty="0" smtClean="0"/>
              <a:t>k</a:t>
            </a:r>
            <a:r>
              <a:rPr lang="en-US" altLang="zh-CN" dirty="0" smtClean="0"/>
              <a:t>=3</a:t>
            </a:r>
            <a:endParaRPr lang="zh-CN" altLang="en-US" dirty="0"/>
          </a:p>
        </p:txBody>
      </p:sp>
      <p:sp>
        <p:nvSpPr>
          <p:cNvPr id="28" name="Text Box 11"/>
          <p:cNvSpPr txBox="1">
            <a:spLocks noChangeArrowheads="1"/>
          </p:cNvSpPr>
          <p:nvPr/>
        </p:nvSpPr>
        <p:spPr bwMode="auto">
          <a:xfrm>
            <a:off x="628635" y="2892533"/>
            <a:ext cx="7958168" cy="461665"/>
          </a:xfrm>
          <a:prstGeom prst="rect">
            <a:avLst/>
          </a:prstGeom>
          <a:noFill/>
          <a:ln w="9525">
            <a:noFill/>
            <a:miter lim="800000"/>
          </a:ln>
          <a:effectLst/>
        </p:spPr>
        <p:txBody>
          <a:bodyPr wrap="square">
            <a:spAutoFit/>
          </a:bodyPr>
          <a:lstStyle/>
          <a:p>
            <a:pPr algn="l">
              <a:spcBef>
                <a:spcPct val="50000"/>
              </a:spcBef>
            </a:pPr>
            <a:r>
              <a:rPr lang="zh-CN" altLang="en-US" sz="2400" dirty="0">
                <a:ea typeface="楷体" panose="02010609060101010101" pitchFamily="49" charset="-122"/>
                <a:cs typeface="Times New Roman" panose="02020603050405020304" pitchFamily="18" charset="0"/>
              </a:rPr>
              <a:t>删除所有</a:t>
            </a:r>
            <a:r>
              <a:rPr lang="en-US" altLang="zh-CN" sz="2400" i="1" dirty="0">
                <a:ea typeface="楷体" panose="02010609060101010101" pitchFamily="49" charset="-122"/>
                <a:cs typeface="Times New Roman" panose="02020603050405020304" pitchFamily="18" charset="0"/>
              </a:rPr>
              <a:t>x</a:t>
            </a:r>
            <a:r>
              <a:rPr lang="en-US" altLang="zh-CN" sz="2400" dirty="0">
                <a:ea typeface="楷体" panose="02010609060101010101" pitchFamily="49" charset="-122"/>
                <a:cs typeface="Times New Roman" panose="02020603050405020304" pitchFamily="18" charset="0"/>
              </a:rPr>
              <a:t>=2</a:t>
            </a:r>
            <a:r>
              <a:rPr lang="zh-CN" altLang="en-US" sz="2400" dirty="0">
                <a:ea typeface="楷体" panose="02010609060101010101" pitchFamily="49" charset="-122"/>
                <a:cs typeface="Times New Roman" panose="02020603050405020304" pitchFamily="18" charset="0"/>
              </a:rPr>
              <a:t>的</a:t>
            </a:r>
            <a:r>
              <a:rPr lang="zh-CN" altLang="en-US" sz="2400" dirty="0" smtClean="0">
                <a:ea typeface="楷体" panose="02010609060101010101" pitchFamily="49" charset="-122"/>
                <a:cs typeface="Times New Roman" panose="02020603050405020304" pitchFamily="18" charset="0"/>
              </a:rPr>
              <a:t>元素（</a:t>
            </a:r>
            <a:r>
              <a:rPr lang="en-US" altLang="zh-CN" sz="2400" i="1" dirty="0" smtClean="0">
                <a:ea typeface="楷体" panose="02010609060101010101" pitchFamily="49" charset="-122"/>
                <a:cs typeface="Times New Roman" panose="02020603050405020304" pitchFamily="18" charset="0"/>
              </a:rPr>
              <a:t>k</a:t>
            </a:r>
            <a:r>
              <a:rPr lang="zh-CN" altLang="en-US" sz="2400" dirty="0" smtClean="0">
                <a:ea typeface="楷体" panose="02010609060101010101" pitchFamily="49" charset="-122"/>
                <a:cs typeface="Times New Roman" panose="02020603050405020304" pitchFamily="18" charset="0"/>
              </a:rPr>
              <a:t>记录保留的元素个数，初值</a:t>
            </a:r>
            <a:r>
              <a:rPr lang="en-US" altLang="zh-CN" sz="2400" dirty="0" smtClean="0">
                <a:ea typeface="楷体" panose="02010609060101010101" pitchFamily="49" charset="-122"/>
                <a:cs typeface="Times New Roman" panose="02020603050405020304" pitchFamily="18" charset="0"/>
              </a:rPr>
              <a:t>=0</a:t>
            </a:r>
            <a:r>
              <a:rPr lang="zh-CN" altLang="en-US" sz="2400" dirty="0" smtClean="0">
                <a:ea typeface="楷体" panose="02010609060101010101" pitchFamily="49" charset="-122"/>
                <a:cs typeface="Times New Roman" panose="02020603050405020304" pitchFamily="18" charset="0"/>
              </a:rPr>
              <a:t>）：</a:t>
            </a:r>
            <a:endParaRPr lang="zh-CN" altLang="en-US" sz="2400"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1" nodeType="clickEffect">
                                  <p:stCondLst>
                                    <p:cond delay="0"/>
                                  </p:stCondLst>
                                  <p:childTnLst>
                                    <p:animMotion origin="layout" path="M 0.00139 0.00879 C 0.00364 0.00555 0.0118 0.00231 0.01527 -0.01297 C 0.01875 -0.02824 0.02691 -0.0706 0.02222 -0.08334 C 0.01753 -0.09607 -0.00886 -0.10324 -0.0125 -0.08889 C -0.01615 -0.07454 -0.00261 -0.01597 3.33333E-6 0.00324 " pathEditMode="relative" rAng="0" ptsTypes="AAAAA">
                                      <p:cBhvr>
                                        <p:cTn id="11" dur="2000" fill="hold"/>
                                        <p:tgtEl>
                                          <p:spTgt spid="7"/>
                                        </p:tgtEl>
                                        <p:attrNameLst>
                                          <p:attrName>ppt_x</p:attrName>
                                          <p:attrName>ppt_y</p:attrName>
                                        </p:attrNameLst>
                                      </p:cBhvr>
                                      <p:rCtr x="382" y="-5301"/>
                                    </p:animMotion>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8"/>
                                        </p:tgtEl>
                                      </p:cBhvr>
                                    </p:animEffect>
                                    <p:animScale>
                                      <p:cBhvr>
                                        <p:cTn id="20" dur="250" autoRev="1" fill="hold"/>
                                        <p:tgtEl>
                                          <p:spTgt spid="8"/>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1" nodeType="clickEffect">
                                  <p:stCondLst>
                                    <p:cond delay="0"/>
                                  </p:stCondLst>
                                  <p:childTnLst>
                                    <p:animMotion origin="layout" path="M 3.33333E-6 3.7037E-6 C 0.00833 -0.03334 0.01684 -0.06644 0.00694 -0.08149 C -0.00295 -0.09653 -0.04462 -0.10463 -0.05973 -0.09074 C -0.07483 -0.07686 -0.07848 -0.01736 -0.08334 0.00185 " pathEditMode="relative" rAng="0" ptsTypes="AAAA">
                                      <p:cBhvr>
                                        <p:cTn id="29" dur="2000" fill="hold"/>
                                        <p:tgtEl>
                                          <p:spTgt spid="16"/>
                                        </p:tgtEl>
                                        <p:attrNameLst>
                                          <p:attrName>ppt_x</p:attrName>
                                          <p:attrName>ppt_y</p:attrName>
                                        </p:attrNameLst>
                                      </p:cBhvr>
                                      <p:rCtr x="-3611" y="-4815"/>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grpId="0" nodeType="clickEffect">
                                  <p:stCondLst>
                                    <p:cond delay="0"/>
                                  </p:stCondLst>
                                  <p:childTnLst>
                                    <p:animEffect transition="out" filter="fade">
                                      <p:cBhvr>
                                        <p:cTn id="37" dur="500" tmFilter="0, 0; .2, .5; .8, .5; 1, 0"/>
                                        <p:tgtEl>
                                          <p:spTgt spid="9"/>
                                        </p:tgtEl>
                                      </p:cBhvr>
                                    </p:animEffect>
                                    <p:animScale>
                                      <p:cBhvr>
                                        <p:cTn id="38" dur="250" autoRev="1" fill="hold"/>
                                        <p:tgtEl>
                                          <p:spTgt spid="9"/>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23"/>
                                        </p:tgtEl>
                                      </p:cBhvr>
                                    </p:animEffect>
                                    <p:animScale>
                                      <p:cBhvr>
                                        <p:cTn id="43" dur="250" autoRev="1" fill="hold"/>
                                        <p:tgtEl>
                                          <p:spTgt spid="23"/>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grpId="1" nodeType="clickEffect">
                                  <p:stCondLst>
                                    <p:cond delay="0"/>
                                  </p:stCondLst>
                                  <p:childTnLst>
                                    <p:animMotion origin="layout" path="M -2.77778E-6 1.85185E-6 C 0.00556 -0.02454 0.01111 -0.04908 0.00417 -0.06667 C -0.00277 -0.08426 -0.02135 -0.10301 -0.04166 -0.10556 C -0.06198 -0.1081 -0.10017 -0.09908 -0.11805 -0.08148 C -0.13593 -0.06389 -0.14236 -0.03195 -0.14861 1.85185E-6 " pathEditMode="relative" rAng="0" ptsTypes="AAAAA">
                                      <p:cBhvr>
                                        <p:cTn id="47" dur="2000" fill="hold"/>
                                        <p:tgtEl>
                                          <p:spTgt spid="23"/>
                                        </p:tgtEl>
                                        <p:attrNameLst>
                                          <p:attrName>ppt_x</p:attrName>
                                          <p:attrName>ppt_y</p:attrName>
                                        </p:attrNameLst>
                                      </p:cBhvr>
                                      <p:rCtr x="-7066" y="-5301"/>
                                    </p:animMotion>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6" presetClass="emph" presetSubtype="0" fill="hold" grpId="0" nodeType="clickEffect">
                                  <p:stCondLst>
                                    <p:cond delay="0"/>
                                  </p:stCondLst>
                                  <p:childTnLst>
                                    <p:animEffect transition="out" filter="fade">
                                      <p:cBhvr>
                                        <p:cTn id="55" dur="500" tmFilter="0, 0; .2, .5; .8, .5; 1, 0"/>
                                        <p:tgtEl>
                                          <p:spTgt spid="10"/>
                                        </p:tgtEl>
                                      </p:cBhvr>
                                    </p:animEffect>
                                    <p:animScale>
                                      <p:cBhvr>
                                        <p:cTn id="56" dur="250" autoRev="1" fill="hold"/>
                                        <p:tgtEl>
                                          <p:spTgt spid="10"/>
                                        </p:tgtEl>
                                      </p:cBhvr>
                                      <p:by x="105000" y="105000"/>
                                    </p:animScale>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bldLvl="0" animBg="1"/>
      <p:bldP spid="8" grpId="0" bldLvl="0" animBg="1"/>
      <p:bldP spid="9" grpId="0" bldLvl="0" animBg="1"/>
      <p:bldP spid="10" grpId="0" bldLvl="0" animBg="1"/>
      <p:bldP spid="15" grpId="0" bldLvl="0" animBg="1"/>
      <p:bldP spid="16" grpId="0" bldLvl="0" animBg="1"/>
      <p:bldP spid="16" grpId="1" bldLvl="0" animBg="1"/>
      <p:bldP spid="21" grpId="0" bldLvl="0" animBg="1"/>
      <p:bldP spid="22" grpId="0" bldLvl="0" animBg="1"/>
      <p:bldP spid="23" grpId="0" bldLvl="0" animBg="1"/>
      <p:bldP spid="23" grpId="1" bldLvl="0" animBg="1"/>
      <p:bldP spid="25" grpId="0" bldLvl="0" animBg="1"/>
      <p:bldP spid="26" grpId="0" bldLvl="0" animBg="1"/>
      <p:bldP spid="27"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ext Box 2"/>
          <p:cNvSpPr txBox="1">
            <a:spLocks noChangeArrowheads="1"/>
          </p:cNvSpPr>
          <p:nvPr/>
        </p:nvSpPr>
        <p:spPr bwMode="auto">
          <a:xfrm>
            <a:off x="179388" y="333375"/>
            <a:ext cx="8280400" cy="457200"/>
          </a:xfrm>
          <a:prstGeom prst="rect">
            <a:avLst/>
          </a:prstGeom>
          <a:noFill/>
          <a:ln w="9525">
            <a:noFill/>
            <a:miter lim="800000"/>
          </a:ln>
          <a:effectLst/>
        </p:spPr>
        <p:txBody>
          <a:bodyPr>
            <a:spAutoFit/>
          </a:bodyPr>
          <a:lstStyle/>
          <a:p>
            <a:pPr algn="l"/>
            <a:r>
              <a:rPr lang="zh-CN" altLang="en-US" sz="2400" dirty="0">
                <a:latin typeface="楷体" panose="02010609060101010101" pitchFamily="49" charset="-122"/>
                <a:ea typeface="楷体" panose="02010609060101010101" pitchFamily="49" charset="-122"/>
              </a:rPr>
              <a:t>对应的算法如下：</a:t>
            </a:r>
          </a:p>
        </p:txBody>
      </p:sp>
      <p:sp>
        <p:nvSpPr>
          <p:cNvPr id="268291" name="Text Box 3"/>
          <p:cNvSpPr txBox="1">
            <a:spLocks noChangeArrowheads="1"/>
          </p:cNvSpPr>
          <p:nvPr/>
        </p:nvSpPr>
        <p:spPr bwMode="auto">
          <a:xfrm>
            <a:off x="285720" y="1000108"/>
            <a:ext cx="8064500" cy="4093428"/>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err="1">
                <a:solidFill>
                  <a:srgbClr val="FF3300"/>
                </a:solidFill>
                <a:latin typeface="Times New Roman" panose="02020603050405020304" pitchFamily="18" charset="0"/>
                <a:ea typeface="楷体" panose="02010609060101010101" pitchFamily="49" charset="-122"/>
                <a:cs typeface="Times New Roman" panose="02020603050405020304" pitchFamily="18" charset="0"/>
              </a:rPr>
              <a:t>delnode1</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SqList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ElemType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k=0</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记录值不等于</a:t>
            </a:r>
            <a:r>
              <a:rPr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的元素个数</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i=0;i&lt;</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length;i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若当前元素不</a:t>
            </a:r>
            <a:r>
              <a:rPr lang="zh-CN" altLang="en-US" sz="200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为</a:t>
            </a:r>
            <a:r>
              <a:rPr lang="en-US" altLang="zh-CN"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，将</a:t>
            </a:r>
            <a:r>
              <a:rPr lang="zh-CN" altLang="en-US" sz="200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其</a:t>
            </a:r>
            <a:r>
              <a:rPr lang="zh-CN" altLang="en-US"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插入</a:t>
            </a:r>
            <a:r>
              <a:rPr lang="en-US" altLang="zh-CN" sz="2000" i="1"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中</a:t>
            </a:r>
            <a:endParaRPr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data[k</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		</a:t>
            </a:r>
            <a:r>
              <a:rPr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不等于</a:t>
            </a:r>
            <a:r>
              <a:rPr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的元素增</a:t>
            </a:r>
            <a:r>
              <a:rPr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1</a:t>
            </a:r>
          </a:p>
          <a:p>
            <a:pPr algn="l"/>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&gt;length=k;		</a:t>
            </a:r>
            <a:r>
              <a:rPr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顺序</a:t>
            </a:r>
            <a:r>
              <a:rPr lang="zh-CN" altLang="en-US"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表</a:t>
            </a:r>
            <a:r>
              <a:rPr lang="en-US" altLang="zh-CN" sz="2000" i="1"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长度等于</a:t>
            </a:r>
            <a:r>
              <a:rPr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k</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68292" name="AutoShape 4"/>
          <p:cNvSpPr>
            <a:spLocks noChangeArrowheads="1"/>
          </p:cNvSpPr>
          <p:nvPr/>
        </p:nvSpPr>
        <p:spPr bwMode="auto">
          <a:xfrm>
            <a:off x="2285984" y="5715016"/>
            <a:ext cx="2209800" cy="714380"/>
          </a:xfrm>
          <a:prstGeom prst="wedgeRectCallout">
            <a:avLst>
              <a:gd name="adj1" fmla="val -31324"/>
              <a:gd name="adj2" fmla="val -147347"/>
            </a:avLst>
          </a:prstGeom>
        </p:spPr>
        <p:style>
          <a:lnRef idx="1">
            <a:schemeClr val="accent5"/>
          </a:lnRef>
          <a:fillRef idx="2">
            <a:schemeClr val="accent5"/>
          </a:fillRef>
          <a:effectRef idx="1">
            <a:schemeClr val="accent5"/>
          </a:effectRef>
          <a:fontRef idx="minor">
            <a:schemeClr val="dk1"/>
          </a:fontRef>
        </p:style>
        <p:txBody>
          <a:bodyPr/>
          <a:lstStyle/>
          <a:p>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：类似于建顺序表</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31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2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29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829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829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829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829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8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323528" y="404664"/>
            <a:ext cx="8458200" cy="2382191"/>
          </a:xfrm>
          <a:prstGeom prst="rect">
            <a:avLst/>
          </a:prstGeom>
          <a:noFill/>
          <a:ln w="9525">
            <a:noFill/>
            <a:miter lim="800000"/>
          </a:ln>
          <a:effectLst/>
        </p:spPr>
        <p:txBody>
          <a:bodyPr>
            <a:spAutoFit/>
          </a:bodyPr>
          <a:lstStyle/>
          <a:p>
            <a:pPr algn="l">
              <a:lnSpc>
                <a:spcPct val="130000"/>
              </a:lnSpc>
            </a:pPr>
            <a:r>
              <a:rPr kumimoji="1" lang="en-US" altLang="zh-CN" sz="2400" dirty="0">
                <a:ea typeface="楷体" panose="02010609060101010101" pitchFamily="49" charset="-122"/>
                <a:cs typeface="Times New Roman" panose="02020603050405020304" pitchFamily="18" charset="0"/>
              </a:rPr>
              <a:t>         </a:t>
            </a:r>
            <a:r>
              <a:rPr kumimoji="1" lang="zh-CN" altLang="en-US" sz="2400" dirty="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解法</a:t>
            </a:r>
            <a:r>
              <a:rPr kumimoji="1" lang="zh-CN" altLang="en-US" sz="2400" dirty="0" smtClean="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二（前移法）：</a:t>
            </a:r>
            <a:r>
              <a:rPr kumimoji="1" lang="zh-CN" altLang="en-US" sz="2400" dirty="0">
                <a:ea typeface="楷体" panose="02010609060101010101" pitchFamily="49" charset="-122"/>
                <a:cs typeface="Times New Roman" panose="02020603050405020304" pitchFamily="18" charset="0"/>
              </a:rPr>
              <a:t>用</a:t>
            </a:r>
            <a:r>
              <a:rPr kumimoji="1" lang="en-US" altLang="zh-CN" sz="2400" i="1" dirty="0">
                <a:ea typeface="楷体" panose="02010609060101010101" pitchFamily="49" charset="-122"/>
                <a:cs typeface="Times New Roman" panose="02020603050405020304" pitchFamily="18" charset="0"/>
              </a:rPr>
              <a:t>k</a:t>
            </a:r>
            <a:r>
              <a:rPr kumimoji="1" lang="zh-CN" altLang="en-US" sz="2400" dirty="0">
                <a:ea typeface="楷体" panose="02010609060101010101" pitchFamily="49" charset="-122"/>
                <a:cs typeface="Times New Roman" panose="02020603050405020304" pitchFamily="18" charset="0"/>
              </a:rPr>
              <a:t>记录顺序</a:t>
            </a:r>
            <a:r>
              <a:rPr kumimoji="1" lang="zh-CN" altLang="en-US" sz="2400" dirty="0" smtClean="0">
                <a:ea typeface="楷体" panose="02010609060101010101" pitchFamily="49" charset="-122"/>
                <a:cs typeface="Times New Roman" panose="02020603050405020304" pitchFamily="18" charset="0"/>
              </a:rPr>
              <a:t>表</a:t>
            </a:r>
            <a:r>
              <a:rPr kumimoji="1" lang="en-US" altLang="zh-CN" sz="2400" i="1" dirty="0" smtClean="0">
                <a:ea typeface="楷体" panose="02010609060101010101" pitchFamily="49" charset="-122"/>
                <a:cs typeface="Times New Roman" panose="02020603050405020304" pitchFamily="18" charset="0"/>
              </a:rPr>
              <a:t>A</a:t>
            </a:r>
            <a:r>
              <a:rPr kumimoji="1" lang="zh-CN" altLang="en-US" sz="2400" dirty="0" smtClean="0">
                <a:ea typeface="楷体" panose="02010609060101010101" pitchFamily="49" charset="-122"/>
                <a:cs typeface="Times New Roman" panose="02020603050405020304" pitchFamily="18" charset="0"/>
              </a:rPr>
              <a:t>中</a:t>
            </a:r>
            <a:r>
              <a:rPr kumimoji="1" lang="zh-CN" altLang="en-US" sz="2400" dirty="0">
                <a:ea typeface="楷体" panose="02010609060101010101" pitchFamily="49" charset="-122"/>
                <a:cs typeface="Times New Roman" panose="02020603050405020304" pitchFamily="18" charset="0"/>
              </a:rPr>
              <a:t>等于</a:t>
            </a:r>
            <a:r>
              <a:rPr kumimoji="1" lang="en-US" altLang="zh-CN" sz="2400" i="1" dirty="0">
                <a:ea typeface="楷体" panose="02010609060101010101" pitchFamily="49" charset="-122"/>
                <a:cs typeface="Times New Roman" panose="02020603050405020304" pitchFamily="18" charset="0"/>
              </a:rPr>
              <a:t>x</a:t>
            </a:r>
            <a:r>
              <a:rPr kumimoji="1" lang="zh-CN" altLang="en-US" sz="2400" dirty="0">
                <a:ea typeface="楷体" panose="02010609060101010101" pitchFamily="49" charset="-122"/>
                <a:cs typeface="Times New Roman" panose="02020603050405020304" pitchFamily="18" charset="0"/>
              </a:rPr>
              <a:t>的元素</a:t>
            </a:r>
            <a:r>
              <a:rPr kumimoji="1" lang="zh-CN" altLang="en-US" sz="2400" dirty="0" smtClean="0">
                <a:ea typeface="楷体" panose="02010609060101010101" pitchFamily="49" charset="-122"/>
                <a:cs typeface="Times New Roman" panose="02020603050405020304" pitchFamily="18" charset="0"/>
              </a:rPr>
              <a:t>个数，一边扫描</a:t>
            </a:r>
            <a:r>
              <a:rPr kumimoji="1" lang="en-US" altLang="zh-CN" sz="2400" i="1" dirty="0" smtClean="0">
                <a:ea typeface="楷体" panose="02010609060101010101" pitchFamily="49" charset="-122"/>
                <a:cs typeface="Times New Roman" panose="02020603050405020304" pitchFamily="18" charset="0"/>
              </a:rPr>
              <a:t>A</a:t>
            </a:r>
            <a:r>
              <a:rPr kumimoji="1" lang="zh-CN" altLang="en-US" sz="2400" dirty="0" smtClean="0">
                <a:ea typeface="楷体" panose="02010609060101010101" pitchFamily="49" charset="-122"/>
                <a:cs typeface="Times New Roman" panose="02020603050405020304" pitchFamily="18" charset="0"/>
              </a:rPr>
              <a:t>一边</a:t>
            </a:r>
            <a:r>
              <a:rPr kumimoji="1" lang="zh-CN" altLang="en-US" sz="2400" dirty="0">
                <a:ea typeface="楷体" panose="02010609060101010101" pitchFamily="49" charset="-122"/>
                <a:cs typeface="Times New Roman" panose="02020603050405020304" pitchFamily="18" charset="0"/>
              </a:rPr>
              <a:t>统计</a:t>
            </a:r>
            <a:r>
              <a:rPr kumimoji="1" lang="en-US" altLang="zh-CN" sz="2400" i="1" dirty="0">
                <a:ea typeface="楷体" panose="02010609060101010101" pitchFamily="49" charset="-122"/>
                <a:cs typeface="Times New Roman" panose="02020603050405020304" pitchFamily="18" charset="0"/>
              </a:rPr>
              <a:t>k</a:t>
            </a:r>
            <a:r>
              <a:rPr kumimoji="1" lang="zh-CN" altLang="en-US" sz="2400" dirty="0">
                <a:ea typeface="楷体" panose="02010609060101010101" pitchFamily="49" charset="-122"/>
                <a:cs typeface="Times New Roman" panose="02020603050405020304" pitchFamily="18" charset="0"/>
              </a:rPr>
              <a:t>值。</a:t>
            </a:r>
          </a:p>
          <a:p>
            <a:pPr algn="l">
              <a:lnSpc>
                <a:spcPct val="130000"/>
              </a:lnSpc>
            </a:pPr>
            <a:r>
              <a:rPr kumimoji="1" lang="zh-CN" altLang="en-US" sz="2400" dirty="0">
                <a:ea typeface="楷体" panose="02010609060101010101" pitchFamily="49" charset="-122"/>
                <a:cs typeface="Times New Roman" panose="02020603050405020304" pitchFamily="18" charset="0"/>
              </a:rPr>
              <a:t>　　</a:t>
            </a:r>
            <a:r>
              <a:rPr lang="zh-CN" altLang="en-US" sz="24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思路：</a:t>
            </a:r>
            <a:r>
              <a:rPr kumimoji="1" lang="zh-CN" altLang="en-US" sz="2400" dirty="0" smtClean="0">
                <a:solidFill>
                  <a:srgbClr val="FF00FF"/>
                </a:solidFill>
                <a:ea typeface="楷体" panose="02010609060101010101" pitchFamily="49" charset="-122"/>
                <a:cs typeface="Times New Roman" panose="02020603050405020304" pitchFamily="18" charset="0"/>
              </a:rPr>
              <a:t>将</a:t>
            </a:r>
            <a:r>
              <a:rPr kumimoji="1" lang="zh-CN" altLang="en-US" sz="2400" dirty="0">
                <a:solidFill>
                  <a:srgbClr val="FF00FF"/>
                </a:solidFill>
                <a:ea typeface="楷体" panose="02010609060101010101" pitchFamily="49" charset="-122"/>
                <a:cs typeface="Times New Roman" panose="02020603050405020304" pitchFamily="18" charset="0"/>
              </a:rPr>
              <a:t>不为</a:t>
            </a:r>
            <a:r>
              <a:rPr kumimoji="1" lang="en-US" altLang="zh-CN" sz="2400" i="1" dirty="0">
                <a:solidFill>
                  <a:srgbClr val="FF00FF"/>
                </a:solidFill>
                <a:ea typeface="楷体" panose="02010609060101010101" pitchFamily="49" charset="-122"/>
                <a:cs typeface="Times New Roman" panose="02020603050405020304" pitchFamily="18" charset="0"/>
              </a:rPr>
              <a:t>x</a:t>
            </a:r>
            <a:r>
              <a:rPr kumimoji="1" lang="zh-CN" altLang="en-US" sz="2400" dirty="0">
                <a:solidFill>
                  <a:srgbClr val="FF00FF"/>
                </a:solidFill>
                <a:ea typeface="楷体" panose="02010609060101010101" pitchFamily="49" charset="-122"/>
                <a:cs typeface="Times New Roman" panose="02020603050405020304" pitchFamily="18" charset="0"/>
              </a:rPr>
              <a:t>的元素前移</a:t>
            </a:r>
            <a:r>
              <a:rPr kumimoji="1" lang="en-US" altLang="zh-CN" sz="2400" i="1" dirty="0">
                <a:solidFill>
                  <a:srgbClr val="FF00FF"/>
                </a:solidFill>
                <a:ea typeface="楷体" panose="02010609060101010101" pitchFamily="49" charset="-122"/>
                <a:cs typeface="Times New Roman" panose="02020603050405020304" pitchFamily="18" charset="0"/>
              </a:rPr>
              <a:t>k</a:t>
            </a:r>
            <a:r>
              <a:rPr kumimoji="1" lang="zh-CN" altLang="en-US" sz="2400" dirty="0">
                <a:solidFill>
                  <a:srgbClr val="FF00FF"/>
                </a:solidFill>
                <a:ea typeface="楷体" panose="02010609060101010101" pitchFamily="49" charset="-122"/>
                <a:cs typeface="Times New Roman" panose="02020603050405020304" pitchFamily="18" charset="0"/>
              </a:rPr>
              <a:t>个</a:t>
            </a:r>
            <a:r>
              <a:rPr kumimoji="1" lang="zh-CN" altLang="en-US" sz="2400" dirty="0" smtClean="0">
                <a:solidFill>
                  <a:srgbClr val="FF00FF"/>
                </a:solidFill>
                <a:ea typeface="楷体" panose="02010609060101010101" pitchFamily="49" charset="-122"/>
                <a:cs typeface="Times New Roman" panose="02020603050405020304" pitchFamily="18" charset="0"/>
              </a:rPr>
              <a:t>位置，最后修改</a:t>
            </a:r>
            <a:r>
              <a:rPr kumimoji="1" lang="en-US" altLang="zh-CN" sz="2400" i="1" dirty="0" smtClean="0">
                <a:solidFill>
                  <a:srgbClr val="FF00FF"/>
                </a:solidFill>
                <a:ea typeface="楷体" panose="02010609060101010101" pitchFamily="49" charset="-122"/>
                <a:cs typeface="Times New Roman" panose="02020603050405020304" pitchFamily="18" charset="0"/>
              </a:rPr>
              <a:t>A</a:t>
            </a:r>
            <a:r>
              <a:rPr kumimoji="1" lang="zh-CN" altLang="en-US" sz="2400" dirty="0" smtClean="0">
                <a:solidFill>
                  <a:srgbClr val="FF00FF"/>
                </a:solidFill>
                <a:ea typeface="楷体" panose="02010609060101010101" pitchFamily="49" charset="-122"/>
                <a:cs typeface="Times New Roman" panose="02020603050405020304" pitchFamily="18" charset="0"/>
              </a:rPr>
              <a:t>的</a:t>
            </a:r>
            <a:r>
              <a:rPr kumimoji="1" lang="zh-CN" altLang="en-US" sz="2400" dirty="0">
                <a:solidFill>
                  <a:srgbClr val="FF00FF"/>
                </a:solidFill>
                <a:ea typeface="楷体" panose="02010609060101010101" pitchFamily="49" charset="-122"/>
                <a:cs typeface="Times New Roman" panose="02020603050405020304" pitchFamily="18" charset="0"/>
              </a:rPr>
              <a:t>长度</a:t>
            </a:r>
            <a:r>
              <a:rPr kumimoji="1" lang="zh-CN" altLang="en-US" sz="2400" dirty="0" smtClean="0">
                <a:solidFill>
                  <a:srgbClr val="FF00FF"/>
                </a:solidFill>
                <a:ea typeface="楷体" panose="02010609060101010101" pitchFamily="49" charset="-122"/>
                <a:cs typeface="Times New Roman" panose="02020603050405020304" pitchFamily="18" charset="0"/>
              </a:rPr>
              <a:t>。</a:t>
            </a:r>
            <a:endParaRPr kumimoji="1" lang="en-US" altLang="zh-CN" sz="2400" dirty="0" smtClean="0">
              <a:solidFill>
                <a:srgbClr val="FF00FF"/>
              </a:solidFill>
              <a:ea typeface="楷体" panose="02010609060101010101" pitchFamily="49" charset="-122"/>
              <a:cs typeface="Times New Roman" panose="02020603050405020304" pitchFamily="18" charset="0"/>
            </a:endParaRPr>
          </a:p>
          <a:p>
            <a:pPr algn="l">
              <a:lnSpc>
                <a:spcPct val="130000"/>
              </a:lnSpc>
            </a:pPr>
            <a:r>
              <a:rPr lang="zh-CN" altLang="en-US" sz="24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    方法</a:t>
            </a: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演示</a:t>
            </a:r>
            <a:r>
              <a:rPr lang="zh-CN" altLang="en-US" sz="24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32</a:t>
            </a:fld>
            <a:endParaRPr lang="en-US" altLang="zh-CN" dirty="0"/>
          </a:p>
        </p:txBody>
      </p:sp>
      <p:sp>
        <p:nvSpPr>
          <p:cNvPr id="28" name="Rectangle 2"/>
          <p:cNvSpPr>
            <a:spLocks noChangeArrowheads="1"/>
          </p:cNvSpPr>
          <p:nvPr/>
        </p:nvSpPr>
        <p:spPr bwMode="auto">
          <a:xfrm>
            <a:off x="900113" y="4073135"/>
            <a:ext cx="6118225" cy="827088"/>
          </a:xfrm>
          <a:prstGeom prst="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29" name="Text Box 3"/>
          <p:cNvSpPr txBox="1">
            <a:spLocks noChangeArrowheads="1"/>
          </p:cNvSpPr>
          <p:nvPr/>
        </p:nvSpPr>
        <p:spPr bwMode="auto">
          <a:xfrm>
            <a:off x="928662" y="3531798"/>
            <a:ext cx="503237"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0</a:t>
            </a:r>
          </a:p>
        </p:txBody>
      </p:sp>
      <p:sp>
        <p:nvSpPr>
          <p:cNvPr id="30" name="Text Box 4"/>
          <p:cNvSpPr txBox="1">
            <a:spLocks noChangeArrowheads="1"/>
          </p:cNvSpPr>
          <p:nvPr/>
        </p:nvSpPr>
        <p:spPr bwMode="auto">
          <a:xfrm>
            <a:off x="1620838" y="3531798"/>
            <a:ext cx="503237"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1</a:t>
            </a:r>
          </a:p>
        </p:txBody>
      </p:sp>
      <p:sp>
        <p:nvSpPr>
          <p:cNvPr id="31" name="Text Box 5"/>
          <p:cNvSpPr txBox="1">
            <a:spLocks noChangeArrowheads="1"/>
          </p:cNvSpPr>
          <p:nvPr/>
        </p:nvSpPr>
        <p:spPr bwMode="auto">
          <a:xfrm>
            <a:off x="928662" y="4225535"/>
            <a:ext cx="504825" cy="523220"/>
          </a:xfrm>
          <a:prstGeom prst="rect">
            <a:avLst/>
          </a:prstGeom>
          <a:noFill/>
          <a:ln w="9525">
            <a:noFill/>
            <a:miter lim="800000"/>
          </a:ln>
          <a:effectLst/>
        </p:spPr>
        <p:txBody>
          <a:bodyPr>
            <a:spAutoFit/>
          </a:bodyPr>
          <a:lstStyle/>
          <a:p>
            <a:pPr algn="l"/>
            <a:r>
              <a:rPr lang="en-US" altLang="zh-CN" sz="280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cs typeface="Arial Unicode MS" pitchFamily="34" charset="-122"/>
              </a:rPr>
              <a:t>1</a:t>
            </a:r>
            <a:endParaRPr lang="en-US" altLang="zh-CN" sz="2800" baseline="-2500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cs typeface="Arial Unicode MS" pitchFamily="34" charset="-122"/>
            </a:endParaRPr>
          </a:p>
        </p:txBody>
      </p:sp>
      <p:sp>
        <p:nvSpPr>
          <p:cNvPr id="32" name="Text Box 6"/>
          <p:cNvSpPr txBox="1">
            <a:spLocks noChangeArrowheads="1"/>
          </p:cNvSpPr>
          <p:nvPr/>
        </p:nvSpPr>
        <p:spPr bwMode="auto">
          <a:xfrm>
            <a:off x="1700213" y="4263635"/>
            <a:ext cx="504825" cy="457200"/>
          </a:xfrm>
          <a:prstGeom prst="rect">
            <a:avLst/>
          </a:prstGeom>
          <a:noFill/>
          <a:ln w="9525">
            <a:noFill/>
            <a:miter lim="800000"/>
          </a:ln>
          <a:effectLst/>
        </p:spPr>
        <p:txBody>
          <a:bodyPr>
            <a:spAutoFit/>
          </a:bodyPr>
          <a:lstStyle/>
          <a:p>
            <a:pPr algn="l">
              <a:spcBef>
                <a:spcPct val="50000"/>
              </a:spcBef>
            </a:pPr>
            <a:r>
              <a:rPr lang="en-US" altLang="zh-CN">
                <a:solidFill>
                  <a:srgbClr val="FF00FF"/>
                </a:solidFill>
              </a:rPr>
              <a:t>2</a:t>
            </a:r>
            <a:endParaRPr lang="en-US" altLang="zh-CN" baseline="-25000">
              <a:solidFill>
                <a:srgbClr val="FF00FF"/>
              </a:solidFill>
            </a:endParaRPr>
          </a:p>
        </p:txBody>
      </p:sp>
      <p:sp>
        <p:nvSpPr>
          <p:cNvPr id="33" name="Text Box 7"/>
          <p:cNvSpPr txBox="1">
            <a:spLocks noChangeArrowheads="1"/>
          </p:cNvSpPr>
          <p:nvPr/>
        </p:nvSpPr>
        <p:spPr bwMode="auto">
          <a:xfrm>
            <a:off x="3138481" y="4263635"/>
            <a:ext cx="504825" cy="457200"/>
          </a:xfrm>
          <a:prstGeom prst="rect">
            <a:avLst/>
          </a:prstGeom>
          <a:noFill/>
          <a:ln w="9525">
            <a:noFill/>
            <a:miter lim="800000"/>
          </a:ln>
          <a:effectLst/>
        </p:spPr>
        <p:txBody>
          <a:bodyPr>
            <a:spAutoFit/>
          </a:bodyPr>
          <a:lstStyle/>
          <a:p>
            <a:pPr algn="l">
              <a:spcBef>
                <a:spcPct val="50000"/>
              </a:spcBef>
            </a:pPr>
            <a:r>
              <a:rPr lang="en-US" altLang="zh-CN">
                <a:solidFill>
                  <a:srgbClr val="FF00FF"/>
                </a:solidFill>
              </a:rPr>
              <a:t>2</a:t>
            </a:r>
            <a:endParaRPr lang="en-US" altLang="zh-CN" baseline="-25000">
              <a:solidFill>
                <a:srgbClr val="FF00FF"/>
              </a:solidFill>
            </a:endParaRPr>
          </a:p>
        </p:txBody>
      </p:sp>
      <p:sp>
        <p:nvSpPr>
          <p:cNvPr id="34" name="Text Box 8"/>
          <p:cNvSpPr txBox="1">
            <a:spLocks noChangeArrowheads="1"/>
          </p:cNvSpPr>
          <p:nvPr/>
        </p:nvSpPr>
        <p:spPr bwMode="auto">
          <a:xfrm>
            <a:off x="3744913" y="4238235"/>
            <a:ext cx="504825" cy="519113"/>
          </a:xfrm>
          <a:prstGeom prst="rect">
            <a:avLst/>
          </a:prstGeom>
          <a:solidFill>
            <a:schemeClr val="accent3">
              <a:lumMod val="20000"/>
              <a:lumOff val="80000"/>
            </a:schemeClr>
          </a:solidFill>
          <a:ln w="9525">
            <a:noFill/>
            <a:miter lim="800000"/>
          </a:ln>
          <a:effectLst/>
        </p:spPr>
        <p:txBody>
          <a:bodyPr>
            <a:spAutoFit/>
          </a:bodyPr>
          <a:lstStyle/>
          <a:p>
            <a:pPr algn="l">
              <a:spcBef>
                <a:spcPct val="50000"/>
              </a:spcBef>
            </a:pPr>
            <a:r>
              <a:rPr lang="en-US" altLang="zh-CN" sz="28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rPr>
              <a:t>3</a:t>
            </a:r>
            <a:endParaRPr lang="en-US" altLang="zh-CN" sz="2800" baseline="-25000" dirty="0">
              <a:solidFill>
                <a:srgbClr val="FF00FF"/>
              </a:solidFill>
              <a:latin typeface="Arial Black" panose="020B0A04020102020204" pitchFamily="34" charset="0"/>
            </a:endParaRPr>
          </a:p>
        </p:txBody>
      </p:sp>
      <p:sp>
        <p:nvSpPr>
          <p:cNvPr id="35" name="Text Box 9"/>
          <p:cNvSpPr txBox="1">
            <a:spLocks noChangeArrowheads="1"/>
          </p:cNvSpPr>
          <p:nvPr/>
        </p:nvSpPr>
        <p:spPr bwMode="auto">
          <a:xfrm>
            <a:off x="4465638" y="4263635"/>
            <a:ext cx="504825" cy="457200"/>
          </a:xfrm>
          <a:prstGeom prst="rect">
            <a:avLst/>
          </a:prstGeom>
          <a:noFill/>
          <a:ln w="9525">
            <a:noFill/>
            <a:miter lim="800000"/>
          </a:ln>
          <a:effectLst/>
        </p:spPr>
        <p:txBody>
          <a:bodyPr>
            <a:spAutoFit/>
          </a:bodyPr>
          <a:lstStyle/>
          <a:p>
            <a:pPr algn="l">
              <a:spcBef>
                <a:spcPct val="50000"/>
              </a:spcBef>
            </a:pPr>
            <a:r>
              <a:rPr lang="en-US" altLang="zh-CN">
                <a:solidFill>
                  <a:srgbClr val="FF00FF"/>
                </a:solidFill>
              </a:rPr>
              <a:t>2</a:t>
            </a:r>
            <a:endParaRPr lang="en-US" altLang="zh-CN" baseline="-25000">
              <a:solidFill>
                <a:srgbClr val="FF00FF"/>
              </a:solidFill>
            </a:endParaRPr>
          </a:p>
        </p:txBody>
      </p:sp>
      <p:sp>
        <p:nvSpPr>
          <p:cNvPr id="36" name="Text Box 10"/>
          <p:cNvSpPr txBox="1">
            <a:spLocks noChangeArrowheads="1"/>
          </p:cNvSpPr>
          <p:nvPr/>
        </p:nvSpPr>
        <p:spPr bwMode="auto">
          <a:xfrm>
            <a:off x="900112" y="2920610"/>
            <a:ext cx="7458101" cy="461665"/>
          </a:xfrm>
          <a:prstGeom prst="rect">
            <a:avLst/>
          </a:prstGeom>
          <a:noFill/>
          <a:ln w="9525">
            <a:noFill/>
            <a:miter lim="800000"/>
          </a:ln>
          <a:effectLst/>
        </p:spPr>
        <p:txBody>
          <a:bodyPr wrap="square">
            <a:spAutoFit/>
          </a:bodyPr>
          <a:lstStyle/>
          <a:p>
            <a:pPr algn="l"/>
            <a:r>
              <a:rPr lang="zh-CN" altLang="en-US" sz="2400" dirty="0">
                <a:ea typeface="楷体" panose="02010609060101010101" pitchFamily="49" charset="-122"/>
                <a:cs typeface="Times New Roman" panose="02020603050405020304" pitchFamily="18" charset="0"/>
              </a:rPr>
              <a:t>删除所有</a:t>
            </a:r>
            <a:r>
              <a:rPr lang="en-US" altLang="zh-CN" sz="2400" i="1" dirty="0">
                <a:ea typeface="楷体" panose="02010609060101010101" pitchFamily="49" charset="-122"/>
                <a:cs typeface="Times New Roman" panose="02020603050405020304" pitchFamily="18" charset="0"/>
              </a:rPr>
              <a:t>x</a:t>
            </a:r>
            <a:r>
              <a:rPr lang="en-US" altLang="zh-CN" sz="2400" dirty="0">
                <a:ea typeface="楷体" panose="02010609060101010101" pitchFamily="49" charset="-122"/>
                <a:cs typeface="Times New Roman" panose="02020603050405020304" pitchFamily="18" charset="0"/>
              </a:rPr>
              <a:t>=2</a:t>
            </a:r>
            <a:r>
              <a:rPr lang="zh-CN" altLang="en-US" sz="2400" dirty="0">
                <a:ea typeface="楷体" panose="02010609060101010101" pitchFamily="49" charset="-122"/>
                <a:cs typeface="Times New Roman" panose="02020603050405020304" pitchFamily="18" charset="0"/>
              </a:rPr>
              <a:t>的</a:t>
            </a:r>
            <a:r>
              <a:rPr lang="zh-CN" altLang="en-US" sz="2400" dirty="0" smtClean="0">
                <a:ea typeface="楷体" panose="02010609060101010101" pitchFamily="49" charset="-122"/>
                <a:cs typeface="Times New Roman" panose="02020603050405020304" pitchFamily="18" charset="0"/>
              </a:rPr>
              <a:t>元素（</a:t>
            </a:r>
            <a:r>
              <a:rPr lang="en-US" altLang="zh-CN" sz="2400" i="1" dirty="0" smtClean="0">
                <a:ea typeface="楷体" panose="02010609060101010101" pitchFamily="49" charset="-122"/>
                <a:cs typeface="Times New Roman" panose="02020603050405020304" pitchFamily="18" charset="0"/>
              </a:rPr>
              <a:t>k</a:t>
            </a:r>
            <a:r>
              <a:rPr lang="zh-CN" altLang="en-US" sz="2400" dirty="0" smtClean="0">
                <a:ea typeface="楷体" panose="02010609060101010101" pitchFamily="49" charset="-122"/>
                <a:cs typeface="Times New Roman" panose="02020603050405020304" pitchFamily="18" charset="0"/>
              </a:rPr>
              <a:t>记录删除的元素个数，初值</a:t>
            </a:r>
            <a:r>
              <a:rPr lang="en-US" altLang="zh-CN" sz="2400" dirty="0" smtClean="0">
                <a:ea typeface="楷体" panose="02010609060101010101" pitchFamily="49" charset="-122"/>
                <a:cs typeface="Times New Roman" panose="02020603050405020304" pitchFamily="18" charset="0"/>
              </a:rPr>
              <a:t>=0</a:t>
            </a:r>
            <a:r>
              <a:rPr lang="zh-CN" altLang="en-US" sz="2400" dirty="0" smtClean="0">
                <a:ea typeface="楷体" panose="02010609060101010101" pitchFamily="49" charset="-122"/>
                <a:cs typeface="Times New Roman" panose="02020603050405020304" pitchFamily="18" charset="0"/>
              </a:rPr>
              <a:t>）</a:t>
            </a:r>
            <a:endParaRPr lang="zh-CN" altLang="en-US" sz="2400" dirty="0">
              <a:ea typeface="楷体" panose="02010609060101010101" pitchFamily="49" charset="-122"/>
              <a:cs typeface="Times New Roman" panose="02020603050405020304" pitchFamily="18" charset="0"/>
            </a:endParaRPr>
          </a:p>
        </p:txBody>
      </p:sp>
      <p:sp>
        <p:nvSpPr>
          <p:cNvPr id="37" name="Text Box 11"/>
          <p:cNvSpPr txBox="1">
            <a:spLocks noChangeArrowheads="1"/>
          </p:cNvSpPr>
          <p:nvPr/>
        </p:nvSpPr>
        <p:spPr bwMode="auto">
          <a:xfrm>
            <a:off x="2339975" y="3531798"/>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2</a:t>
            </a:r>
          </a:p>
        </p:txBody>
      </p:sp>
      <p:sp>
        <p:nvSpPr>
          <p:cNvPr id="38" name="Text Box 12"/>
          <p:cNvSpPr txBox="1">
            <a:spLocks noChangeArrowheads="1"/>
          </p:cNvSpPr>
          <p:nvPr/>
        </p:nvSpPr>
        <p:spPr bwMode="auto">
          <a:xfrm>
            <a:off x="3060700" y="3531798"/>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3</a:t>
            </a:r>
          </a:p>
        </p:txBody>
      </p:sp>
      <p:sp>
        <p:nvSpPr>
          <p:cNvPr id="39" name="Text Box 13"/>
          <p:cNvSpPr txBox="1">
            <a:spLocks noChangeArrowheads="1"/>
          </p:cNvSpPr>
          <p:nvPr/>
        </p:nvSpPr>
        <p:spPr bwMode="auto">
          <a:xfrm>
            <a:off x="3711572" y="3531798"/>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4</a:t>
            </a:r>
          </a:p>
        </p:txBody>
      </p:sp>
      <p:sp>
        <p:nvSpPr>
          <p:cNvPr id="40" name="Text Box 14"/>
          <p:cNvSpPr txBox="1">
            <a:spLocks noChangeArrowheads="1"/>
          </p:cNvSpPr>
          <p:nvPr/>
        </p:nvSpPr>
        <p:spPr bwMode="auto">
          <a:xfrm>
            <a:off x="4356100" y="3531798"/>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5</a:t>
            </a:r>
          </a:p>
        </p:txBody>
      </p:sp>
      <p:sp>
        <p:nvSpPr>
          <p:cNvPr id="41" name="Text Box 15"/>
          <p:cNvSpPr txBox="1">
            <a:spLocks noChangeArrowheads="1"/>
          </p:cNvSpPr>
          <p:nvPr/>
        </p:nvSpPr>
        <p:spPr bwMode="auto">
          <a:xfrm>
            <a:off x="900113" y="5239976"/>
            <a:ext cx="3240087" cy="400110"/>
          </a:xfrm>
          <a:prstGeom prst="rect">
            <a:avLst/>
          </a:prstGeom>
          <a:solidFill>
            <a:schemeClr val="bg1"/>
          </a:solidFill>
          <a:ln w="9525">
            <a:noFill/>
            <a:miter lim="800000"/>
          </a:ln>
          <a:effectLst/>
        </p:spPr>
        <p:txBody>
          <a:bodyPr>
            <a:spAutoFit/>
          </a:bodyPr>
          <a:lstStyle/>
          <a:p>
            <a:pPr algn="l">
              <a:spcBef>
                <a:spcPct val="50000"/>
              </a:spcBef>
            </a:pPr>
            <a:r>
              <a:rPr lang="en-US" altLang="zh-CN" i="1" smtClean="0">
                <a:ea typeface="楷体" panose="02010609060101010101" pitchFamily="49" charset="-122"/>
                <a:cs typeface="Times New Roman" panose="02020603050405020304" pitchFamily="18" charset="0"/>
              </a:rPr>
              <a:t>k</a:t>
            </a:r>
            <a:r>
              <a:rPr lang="en-US" altLang="zh-CN" smtClean="0">
                <a:ea typeface="楷体" panose="02010609060101010101" pitchFamily="49" charset="-122"/>
                <a:cs typeface="Times New Roman" panose="02020603050405020304" pitchFamily="18" charset="0"/>
              </a:rPr>
              <a:t>=0</a:t>
            </a:r>
            <a:r>
              <a:rPr lang="zh-CN" altLang="en-US" smtClean="0">
                <a:ea typeface="楷体" panose="02010609060101010101" pitchFamily="49" charset="-122"/>
                <a:cs typeface="Times New Roman" panose="02020603050405020304" pitchFamily="18" charset="0"/>
              </a:rPr>
              <a:t>，前</a:t>
            </a:r>
            <a:r>
              <a:rPr lang="zh-CN" altLang="en-US" dirty="0" smtClean="0">
                <a:ea typeface="楷体" panose="02010609060101010101" pitchFamily="49" charset="-122"/>
                <a:cs typeface="Times New Roman" panose="02020603050405020304" pitchFamily="18" charset="0"/>
              </a:rPr>
              <a:t>移</a:t>
            </a:r>
            <a:r>
              <a:rPr lang="en-US" altLang="zh-CN" dirty="0" smtClean="0">
                <a:ea typeface="楷体" panose="02010609060101010101" pitchFamily="49" charset="-122"/>
                <a:cs typeface="Times New Roman" panose="02020603050405020304" pitchFamily="18" charset="0"/>
              </a:rPr>
              <a:t>0</a:t>
            </a:r>
            <a:r>
              <a:rPr lang="zh-CN" altLang="en-US" dirty="0" smtClean="0">
                <a:ea typeface="楷体" panose="02010609060101010101" pitchFamily="49" charset="-122"/>
                <a:cs typeface="Times New Roman" panose="02020603050405020304" pitchFamily="18" charset="0"/>
              </a:rPr>
              <a:t>个</a:t>
            </a:r>
            <a:r>
              <a:rPr lang="zh-CN" altLang="en-US" dirty="0">
                <a:ea typeface="楷体" panose="02010609060101010101" pitchFamily="49" charset="-122"/>
                <a:cs typeface="Times New Roman" panose="02020603050405020304" pitchFamily="18" charset="0"/>
              </a:rPr>
              <a:t>位置</a:t>
            </a:r>
            <a:endParaRPr lang="zh-CN" altLang="en-US" baseline="-25000" dirty="0">
              <a:ea typeface="楷体" panose="02010609060101010101" pitchFamily="49" charset="-122"/>
              <a:cs typeface="Times New Roman" panose="02020603050405020304" pitchFamily="18" charset="0"/>
            </a:endParaRPr>
          </a:p>
        </p:txBody>
      </p:sp>
      <p:sp>
        <p:nvSpPr>
          <p:cNvPr id="42" name="Text Box 16"/>
          <p:cNvSpPr txBox="1">
            <a:spLocks noChangeArrowheads="1"/>
          </p:cNvSpPr>
          <p:nvPr/>
        </p:nvSpPr>
        <p:spPr bwMode="auto">
          <a:xfrm>
            <a:off x="2414588" y="4238235"/>
            <a:ext cx="504825" cy="523220"/>
          </a:xfrm>
          <a:prstGeom prst="rect">
            <a:avLst/>
          </a:prstGeom>
          <a:solidFill>
            <a:schemeClr val="accent3">
              <a:lumMod val="20000"/>
              <a:lumOff val="80000"/>
            </a:schemeClr>
          </a:solidFill>
          <a:ln w="9525">
            <a:noFill/>
            <a:miter lim="800000"/>
          </a:ln>
          <a:effectLst/>
        </p:spPr>
        <p:txBody>
          <a:bodyPr>
            <a:spAutoFit/>
          </a:bodyPr>
          <a:lstStyle/>
          <a:p>
            <a:pPr algn="l"/>
            <a:r>
              <a:rPr lang="en-US" altLang="zh-CN" sz="280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cs typeface="Arial Unicode MS" pitchFamily="34" charset="-122"/>
              </a:rPr>
              <a:t>1</a:t>
            </a:r>
            <a:endParaRPr lang="en-US" altLang="zh-CN" sz="2800" baseline="-2500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cs typeface="Arial Unicode MS" pitchFamily="34" charset="-122"/>
            </a:endParaRPr>
          </a:p>
        </p:txBody>
      </p:sp>
      <p:sp>
        <p:nvSpPr>
          <p:cNvPr id="43" name="Text Box 17"/>
          <p:cNvSpPr txBox="1">
            <a:spLocks noChangeArrowheads="1"/>
          </p:cNvSpPr>
          <p:nvPr/>
        </p:nvSpPr>
        <p:spPr bwMode="auto">
          <a:xfrm>
            <a:off x="900113" y="5239976"/>
            <a:ext cx="3240087" cy="457200"/>
          </a:xfrm>
          <a:prstGeom prst="rect">
            <a:avLst/>
          </a:prstGeom>
          <a:solidFill>
            <a:schemeClr val="bg1"/>
          </a:solidFill>
          <a:ln w="9525">
            <a:noFill/>
            <a:miter lim="800000"/>
          </a:ln>
          <a:effectLst/>
        </p:spPr>
        <p:txBody>
          <a:bodyPr>
            <a:spAutoFit/>
          </a:bodyPr>
          <a:lstStyle/>
          <a:p>
            <a:pPr algn="l">
              <a:spcBef>
                <a:spcPct val="50000"/>
              </a:spcBef>
            </a:pPr>
            <a:r>
              <a:rPr lang="en-US" altLang="zh-CN" i="1" dirty="0"/>
              <a:t>k</a:t>
            </a:r>
            <a:r>
              <a:rPr lang="en-US" altLang="zh-CN" dirty="0"/>
              <a:t>=1</a:t>
            </a:r>
            <a:endParaRPr lang="en-US" altLang="zh-CN" baseline="-25000" dirty="0"/>
          </a:p>
        </p:txBody>
      </p:sp>
      <p:sp>
        <p:nvSpPr>
          <p:cNvPr id="44" name="Text Box 18"/>
          <p:cNvSpPr txBox="1">
            <a:spLocks noChangeArrowheads="1"/>
          </p:cNvSpPr>
          <p:nvPr/>
        </p:nvSpPr>
        <p:spPr bwMode="auto">
          <a:xfrm>
            <a:off x="900113" y="5239976"/>
            <a:ext cx="3240087" cy="400110"/>
          </a:xfrm>
          <a:prstGeom prst="rect">
            <a:avLst/>
          </a:prstGeom>
          <a:solidFill>
            <a:schemeClr val="bg1"/>
          </a:solidFill>
          <a:ln w="9525">
            <a:noFill/>
            <a:miter lim="800000"/>
          </a:ln>
          <a:effectLst/>
        </p:spPr>
        <p:txBody>
          <a:bodyPr>
            <a:spAutoFit/>
          </a:bodyPr>
          <a:lstStyle/>
          <a:p>
            <a:pPr algn="l">
              <a:spcBef>
                <a:spcPct val="50000"/>
              </a:spcBef>
            </a:pPr>
            <a:r>
              <a:rPr lang="en-US" altLang="zh-CN" i="1" smtClean="0">
                <a:ea typeface="楷体" panose="02010609060101010101" pitchFamily="49" charset="-122"/>
                <a:cs typeface="Times New Roman" panose="02020603050405020304" pitchFamily="18" charset="0"/>
              </a:rPr>
              <a:t>k</a:t>
            </a:r>
            <a:r>
              <a:rPr lang="en-US" altLang="zh-CN" smtClean="0">
                <a:ea typeface="楷体" panose="02010609060101010101" pitchFamily="49" charset="-122"/>
                <a:cs typeface="Times New Roman" panose="02020603050405020304" pitchFamily="18" charset="0"/>
              </a:rPr>
              <a:t>=1</a:t>
            </a:r>
            <a:r>
              <a:rPr lang="zh-CN" altLang="en-US" smtClean="0">
                <a:ea typeface="楷体" panose="02010609060101010101" pitchFamily="49" charset="-122"/>
                <a:cs typeface="Times New Roman" panose="02020603050405020304" pitchFamily="18" charset="0"/>
              </a:rPr>
              <a:t>，前</a:t>
            </a:r>
            <a:r>
              <a:rPr lang="zh-CN" altLang="en-US" dirty="0" smtClean="0">
                <a:ea typeface="楷体" panose="02010609060101010101" pitchFamily="49" charset="-122"/>
                <a:cs typeface="Times New Roman" panose="02020603050405020304" pitchFamily="18" charset="0"/>
              </a:rPr>
              <a:t>移</a:t>
            </a:r>
            <a:r>
              <a:rPr lang="en-US" altLang="zh-CN" dirty="0" smtClean="0">
                <a:ea typeface="楷体" panose="02010609060101010101" pitchFamily="49" charset="-122"/>
                <a:cs typeface="Times New Roman" panose="02020603050405020304" pitchFamily="18" charset="0"/>
              </a:rPr>
              <a:t>1</a:t>
            </a:r>
            <a:r>
              <a:rPr lang="zh-CN" altLang="en-US" dirty="0" smtClean="0">
                <a:ea typeface="楷体" panose="02010609060101010101" pitchFamily="49" charset="-122"/>
                <a:cs typeface="Times New Roman" panose="02020603050405020304" pitchFamily="18" charset="0"/>
              </a:rPr>
              <a:t>个</a:t>
            </a:r>
            <a:r>
              <a:rPr lang="zh-CN" altLang="en-US" dirty="0">
                <a:ea typeface="楷体" panose="02010609060101010101" pitchFamily="49" charset="-122"/>
                <a:cs typeface="Times New Roman" panose="02020603050405020304" pitchFamily="18" charset="0"/>
              </a:rPr>
              <a:t>位置</a:t>
            </a:r>
            <a:endParaRPr lang="zh-CN" altLang="en-US" baseline="-25000" dirty="0">
              <a:ea typeface="楷体" panose="02010609060101010101" pitchFamily="49" charset="-122"/>
              <a:cs typeface="Times New Roman" panose="02020603050405020304" pitchFamily="18" charset="0"/>
            </a:endParaRPr>
          </a:p>
        </p:txBody>
      </p:sp>
      <p:sp>
        <p:nvSpPr>
          <p:cNvPr id="45" name="Text Box 19"/>
          <p:cNvSpPr txBox="1">
            <a:spLocks noChangeArrowheads="1"/>
          </p:cNvSpPr>
          <p:nvPr/>
        </p:nvSpPr>
        <p:spPr bwMode="auto">
          <a:xfrm>
            <a:off x="900113" y="5239976"/>
            <a:ext cx="3240087" cy="457200"/>
          </a:xfrm>
          <a:prstGeom prst="rect">
            <a:avLst/>
          </a:prstGeom>
          <a:solidFill>
            <a:schemeClr val="bg1"/>
          </a:solidFill>
          <a:ln w="9525">
            <a:noFill/>
            <a:miter lim="800000"/>
          </a:ln>
          <a:effectLst/>
        </p:spPr>
        <p:txBody>
          <a:bodyPr>
            <a:spAutoFit/>
          </a:bodyPr>
          <a:lstStyle/>
          <a:p>
            <a:pPr algn="l">
              <a:spcBef>
                <a:spcPct val="50000"/>
              </a:spcBef>
            </a:pPr>
            <a:r>
              <a:rPr lang="en-US" altLang="zh-CN" i="1" dirty="0"/>
              <a:t>k</a:t>
            </a:r>
            <a:r>
              <a:rPr lang="en-US" altLang="zh-CN" dirty="0"/>
              <a:t>=2</a:t>
            </a:r>
            <a:endParaRPr lang="en-US" altLang="zh-CN" baseline="-25000" dirty="0"/>
          </a:p>
        </p:txBody>
      </p:sp>
      <p:sp>
        <p:nvSpPr>
          <p:cNvPr id="46" name="Text Box 20"/>
          <p:cNvSpPr txBox="1">
            <a:spLocks noChangeArrowheads="1"/>
          </p:cNvSpPr>
          <p:nvPr/>
        </p:nvSpPr>
        <p:spPr bwMode="auto">
          <a:xfrm>
            <a:off x="900113" y="5239976"/>
            <a:ext cx="3240087" cy="400110"/>
          </a:xfrm>
          <a:prstGeom prst="rect">
            <a:avLst/>
          </a:prstGeom>
          <a:solidFill>
            <a:schemeClr val="bg1"/>
          </a:solidFill>
          <a:ln w="9525">
            <a:noFill/>
            <a:miter lim="800000"/>
          </a:ln>
          <a:effectLst/>
        </p:spPr>
        <p:txBody>
          <a:bodyPr>
            <a:spAutoFit/>
          </a:bodyPr>
          <a:lstStyle/>
          <a:p>
            <a:pPr algn="l">
              <a:spcBef>
                <a:spcPct val="50000"/>
              </a:spcBef>
            </a:pPr>
            <a:r>
              <a:rPr lang="en-US" altLang="zh-CN" i="1" smtClean="0">
                <a:ea typeface="楷体" panose="02010609060101010101" pitchFamily="49" charset="-122"/>
                <a:cs typeface="Times New Roman" panose="02020603050405020304" pitchFamily="18" charset="0"/>
              </a:rPr>
              <a:t>k</a:t>
            </a:r>
            <a:r>
              <a:rPr lang="en-US" altLang="zh-CN" smtClean="0">
                <a:ea typeface="楷体" panose="02010609060101010101" pitchFamily="49" charset="-122"/>
                <a:cs typeface="Times New Roman" panose="02020603050405020304" pitchFamily="18" charset="0"/>
              </a:rPr>
              <a:t>=2</a:t>
            </a:r>
            <a:r>
              <a:rPr lang="zh-CN" altLang="en-US" smtClean="0">
                <a:ea typeface="楷体" panose="02010609060101010101" pitchFamily="49" charset="-122"/>
                <a:cs typeface="Times New Roman" panose="02020603050405020304" pitchFamily="18" charset="0"/>
              </a:rPr>
              <a:t>，前</a:t>
            </a:r>
            <a:r>
              <a:rPr lang="zh-CN" altLang="en-US" dirty="0" smtClean="0">
                <a:ea typeface="楷体" panose="02010609060101010101" pitchFamily="49" charset="-122"/>
                <a:cs typeface="Times New Roman" panose="02020603050405020304" pitchFamily="18" charset="0"/>
              </a:rPr>
              <a:t>移</a:t>
            </a:r>
            <a:r>
              <a:rPr lang="en-US" altLang="zh-CN" dirty="0" smtClean="0">
                <a:ea typeface="楷体" panose="02010609060101010101" pitchFamily="49" charset="-122"/>
                <a:cs typeface="Times New Roman" panose="02020603050405020304" pitchFamily="18" charset="0"/>
              </a:rPr>
              <a:t>2</a:t>
            </a:r>
            <a:r>
              <a:rPr lang="zh-CN" altLang="en-US" dirty="0" smtClean="0">
                <a:ea typeface="楷体" panose="02010609060101010101" pitchFamily="49" charset="-122"/>
                <a:cs typeface="Times New Roman" panose="02020603050405020304" pitchFamily="18" charset="0"/>
              </a:rPr>
              <a:t>个</a:t>
            </a:r>
            <a:r>
              <a:rPr lang="zh-CN" altLang="en-US" dirty="0">
                <a:ea typeface="楷体" panose="02010609060101010101" pitchFamily="49" charset="-122"/>
                <a:cs typeface="Times New Roman" panose="02020603050405020304" pitchFamily="18" charset="0"/>
              </a:rPr>
              <a:t>位置</a:t>
            </a:r>
            <a:endParaRPr lang="zh-CN" altLang="en-US" baseline="-25000" dirty="0">
              <a:ea typeface="楷体" panose="02010609060101010101" pitchFamily="49" charset="-122"/>
              <a:cs typeface="Times New Roman" panose="02020603050405020304" pitchFamily="18" charset="0"/>
            </a:endParaRPr>
          </a:p>
        </p:txBody>
      </p:sp>
      <p:sp>
        <p:nvSpPr>
          <p:cNvPr id="47" name="Text Box 21"/>
          <p:cNvSpPr txBox="1">
            <a:spLocks noChangeArrowheads="1"/>
          </p:cNvSpPr>
          <p:nvPr/>
        </p:nvSpPr>
        <p:spPr bwMode="auto">
          <a:xfrm>
            <a:off x="900113" y="5239976"/>
            <a:ext cx="3240087" cy="457200"/>
          </a:xfrm>
          <a:prstGeom prst="rect">
            <a:avLst/>
          </a:prstGeom>
          <a:solidFill>
            <a:schemeClr val="bg1"/>
          </a:solidFill>
          <a:ln w="9525">
            <a:noFill/>
            <a:miter lim="800000"/>
          </a:ln>
          <a:effectLst/>
        </p:spPr>
        <p:txBody>
          <a:bodyPr>
            <a:spAutoFit/>
          </a:bodyPr>
          <a:lstStyle/>
          <a:p>
            <a:pPr algn="l">
              <a:spcBef>
                <a:spcPct val="50000"/>
              </a:spcBef>
            </a:pPr>
            <a:r>
              <a:rPr lang="en-US" altLang="zh-CN" i="1" dirty="0"/>
              <a:t>k</a:t>
            </a:r>
            <a:r>
              <a:rPr lang="en-US" altLang="zh-CN" dirty="0"/>
              <a:t>=3</a:t>
            </a:r>
            <a:endParaRPr lang="en-US" altLang="zh-CN" baseline="-25000" dirty="0"/>
          </a:p>
        </p:txBody>
      </p:sp>
      <p:sp>
        <p:nvSpPr>
          <p:cNvPr id="48" name="Text Box 22"/>
          <p:cNvSpPr txBox="1">
            <a:spLocks noChangeArrowheads="1"/>
          </p:cNvSpPr>
          <p:nvPr/>
        </p:nvSpPr>
        <p:spPr bwMode="auto">
          <a:xfrm>
            <a:off x="4429124" y="5297066"/>
            <a:ext cx="3240087" cy="400110"/>
          </a:xfrm>
          <a:prstGeom prst="rect">
            <a:avLst/>
          </a:prstGeom>
          <a:noFill/>
          <a:ln w="9525">
            <a:noFill/>
            <a:miter lim="800000"/>
          </a:ln>
          <a:effectLst/>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顺序表长度</a:t>
            </a:r>
            <a:r>
              <a:rPr lang="en-US" altLang="zh-CN" dirty="0">
                <a:ea typeface="楷体" panose="02010609060101010101" pitchFamily="49" charset="-122"/>
                <a:cs typeface="Times New Roman" panose="02020603050405020304" pitchFamily="18" charset="0"/>
              </a:rPr>
              <a:t>=6</a:t>
            </a:r>
            <a:r>
              <a:rPr lang="en-US" altLang="zh-CN" dirty="0">
                <a:latin typeface="+mj-ea"/>
                <a:ea typeface="+mj-ea"/>
                <a:cs typeface="Times New Roman" panose="02020603050405020304" pitchFamily="18" charset="0"/>
              </a:rPr>
              <a:t>-</a:t>
            </a:r>
            <a:r>
              <a:rPr lang="en-US" altLang="zh-CN" i="1" dirty="0">
                <a:ea typeface="楷体" panose="02010609060101010101" pitchFamily="49" charset="-122"/>
                <a:cs typeface="Times New Roman" panose="02020603050405020304" pitchFamily="18" charset="0"/>
              </a:rPr>
              <a:t>k</a:t>
            </a:r>
            <a:r>
              <a:rPr lang="en-US" altLang="zh-CN" dirty="0">
                <a:ea typeface="楷体" panose="02010609060101010101" pitchFamily="49" charset="-122"/>
                <a:cs typeface="Times New Roman" panose="02020603050405020304" pitchFamily="18" charset="0"/>
              </a:rPr>
              <a:t>=3</a:t>
            </a:r>
            <a:endParaRPr lang="en-US" altLang="zh-CN" baseline="-25000" dirty="0">
              <a:ea typeface="楷体" panose="02010609060101010101" pitchFamily="49" charset="-122"/>
              <a:cs typeface="Times New Roman" panose="02020603050405020304" pitchFamily="18" charset="0"/>
            </a:endParaRPr>
          </a:p>
        </p:txBody>
      </p:sp>
      <p:sp>
        <p:nvSpPr>
          <p:cNvPr id="49" name="Rectangle 24"/>
          <p:cNvSpPr>
            <a:spLocks noChangeArrowheads="1"/>
          </p:cNvSpPr>
          <p:nvPr/>
        </p:nvSpPr>
        <p:spPr bwMode="auto">
          <a:xfrm>
            <a:off x="7234238" y="4073135"/>
            <a:ext cx="1441450" cy="792163"/>
          </a:xfrm>
          <a:prstGeom prst="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50" name="Text Box 25"/>
          <p:cNvSpPr txBox="1">
            <a:spLocks noChangeArrowheads="1"/>
          </p:cNvSpPr>
          <p:nvPr/>
        </p:nvSpPr>
        <p:spPr bwMode="auto">
          <a:xfrm>
            <a:off x="7523163" y="3641335"/>
            <a:ext cx="719137" cy="304800"/>
          </a:xfrm>
          <a:prstGeom prst="rect">
            <a:avLst/>
          </a:prstGeom>
          <a:noFill/>
          <a:ln w="9525">
            <a:noFill/>
            <a:miter lim="800000"/>
          </a:ln>
          <a:effectLst/>
        </p:spPr>
        <p:txBody>
          <a:bodyPr lIns="0" tIns="0" rIns="0" bIns="0">
            <a:spAutoFit/>
          </a:bodyPr>
          <a:lstStyle/>
          <a:p>
            <a:pPr algn="l">
              <a:spcBef>
                <a:spcPct val="50000"/>
              </a:spcBef>
            </a:pPr>
            <a:r>
              <a:rPr lang="en-US" altLang="zh-CN" sz="2000"/>
              <a:t>length</a:t>
            </a:r>
          </a:p>
        </p:txBody>
      </p:sp>
      <p:sp>
        <p:nvSpPr>
          <p:cNvPr id="51" name="Text Box 26"/>
          <p:cNvSpPr txBox="1">
            <a:spLocks noChangeArrowheads="1"/>
          </p:cNvSpPr>
          <p:nvPr/>
        </p:nvSpPr>
        <p:spPr bwMode="auto">
          <a:xfrm>
            <a:off x="7594600" y="4293798"/>
            <a:ext cx="719138" cy="365125"/>
          </a:xfrm>
          <a:prstGeom prst="rect">
            <a:avLst/>
          </a:prstGeom>
          <a:noFill/>
          <a:ln w="9525">
            <a:noFill/>
            <a:miter lim="800000"/>
          </a:ln>
          <a:effectLst/>
        </p:spPr>
        <p:txBody>
          <a:bodyPr lIns="0" tIns="0" rIns="0" bIns="0">
            <a:spAutoFit/>
          </a:bodyPr>
          <a:lstStyle/>
          <a:p>
            <a:pPr>
              <a:spcBef>
                <a:spcPct val="50000"/>
              </a:spcBef>
            </a:pPr>
            <a:r>
              <a:rPr lang="en-US" altLang="zh-CN"/>
              <a:t>6</a:t>
            </a:r>
          </a:p>
        </p:txBody>
      </p:sp>
      <p:sp>
        <p:nvSpPr>
          <p:cNvPr id="52" name="Text Box 27"/>
          <p:cNvSpPr txBox="1">
            <a:spLocks noChangeArrowheads="1"/>
          </p:cNvSpPr>
          <p:nvPr/>
        </p:nvSpPr>
        <p:spPr bwMode="auto">
          <a:xfrm>
            <a:off x="7594600" y="4289035"/>
            <a:ext cx="719138" cy="365125"/>
          </a:xfrm>
          <a:prstGeom prst="rect">
            <a:avLst/>
          </a:prstGeom>
          <a:solidFill>
            <a:schemeClr val="accent3">
              <a:lumMod val="20000"/>
              <a:lumOff val="80000"/>
            </a:schemeClr>
          </a:solidFill>
          <a:ln w="9525">
            <a:noFill/>
            <a:miter lim="800000"/>
          </a:ln>
          <a:effectLst/>
        </p:spPr>
        <p:txBody>
          <a:bodyPr lIns="0" tIns="0" rIns="0" bIns="0">
            <a:spAutoFit/>
          </a:bodyPr>
          <a:lstStyle/>
          <a:p>
            <a:pPr>
              <a:spcBef>
                <a:spcPct val="50000"/>
              </a:spcBef>
            </a:pPr>
            <a:r>
              <a:rPr lang="en-US" altLang="zh-CN"/>
              <a:t>3</a:t>
            </a:r>
          </a:p>
        </p:txBody>
      </p:sp>
      <p:sp>
        <p:nvSpPr>
          <p:cNvPr id="53" name="Text Box 28"/>
          <p:cNvSpPr txBox="1">
            <a:spLocks noChangeArrowheads="1"/>
          </p:cNvSpPr>
          <p:nvPr/>
        </p:nvSpPr>
        <p:spPr bwMode="auto">
          <a:xfrm>
            <a:off x="4000496" y="6197242"/>
            <a:ext cx="1944687" cy="400110"/>
          </a:xfrm>
          <a:prstGeom prst="rect">
            <a:avLst/>
          </a:prstGeom>
          <a:noFill/>
          <a:ln w="9525">
            <a:noFill/>
            <a:miter lim="800000"/>
          </a:ln>
          <a:effectLst/>
        </p:spPr>
        <p:txBody>
          <a:bodyPr>
            <a:spAutoFit/>
          </a:bodyPr>
          <a:lstStyle/>
          <a:p>
            <a:pPr algn="l">
              <a:spcBef>
                <a:spcPct val="50000"/>
              </a:spcBef>
            </a:pPr>
            <a:r>
              <a:rPr lang="zh-CN" altLang="en-US" dirty="0">
                <a:solidFill>
                  <a:srgbClr val="FF00FF"/>
                </a:solidFill>
                <a:latin typeface="黑体" panose="02010609060101010101" pitchFamily="49" charset="-122"/>
                <a:ea typeface="黑体" panose="02010609060101010101" pitchFamily="49" charset="-122"/>
              </a:rPr>
              <a:t>删除完成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10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blinds(horizontal)">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32"/>
                                        </p:tgtEl>
                                      </p:cBhvr>
                                    </p:animEffect>
                                    <p:animScale>
                                      <p:cBhvr>
                                        <p:cTn id="16" dur="250" autoRev="1" fill="hold"/>
                                        <p:tgtEl>
                                          <p:spTgt spid="32"/>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blinds(horizontal)">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35" presetClass="emph" presetSubtype="0" fill="hold" grpId="1" nodeType="clickEffect">
                                  <p:stCondLst>
                                    <p:cond delay="0"/>
                                  </p:stCondLst>
                                  <p:childTnLst>
                                    <p:anim calcmode="discrete" valueType="str">
                                      <p:cBhvr>
                                        <p:cTn id="25" dur="1000" fill="hold"/>
                                        <p:tgtEl>
                                          <p:spTgt spid="42"/>
                                        </p:tgtEl>
                                        <p:attrNameLst>
                                          <p:attrName>style.visibility</p:attrName>
                                        </p:attrNameLst>
                                      </p:cBhvr>
                                      <p:tavLst>
                                        <p:tav tm="0">
                                          <p:val>
                                            <p:strVal val="hidden"/>
                                          </p:val>
                                        </p:tav>
                                        <p:tav tm="50000">
                                          <p:val>
                                            <p:strVal val="visible"/>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blinds(horizontal)">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00278 -0.00185 L -0.07795 -0.0007 " pathEditMode="relative" rAng="0" ptsTypes="AA">
                                      <p:cBhvr>
                                        <p:cTn id="34" dur="2000" fill="hold"/>
                                        <p:tgtEl>
                                          <p:spTgt spid="42"/>
                                        </p:tgtEl>
                                        <p:attrNameLst>
                                          <p:attrName>ppt_x</p:attrName>
                                          <p:attrName>ppt_y</p:attrName>
                                        </p:attrNameLst>
                                      </p:cBhvr>
                                      <p:rCtr x="-3767" y="46"/>
                                    </p:animMotion>
                                  </p:childTnLst>
                                </p:cTn>
                              </p:par>
                            </p:childTnLst>
                          </p:cTn>
                        </p:par>
                      </p:childTnLst>
                    </p:cTn>
                  </p:par>
                  <p:par>
                    <p:cTn id="35" fill="hold">
                      <p:stCondLst>
                        <p:cond delay="indefinite"/>
                      </p:stCondLst>
                      <p:childTnLst>
                        <p:par>
                          <p:cTn id="36" fill="hold">
                            <p:stCondLst>
                              <p:cond delay="0"/>
                            </p:stCondLst>
                            <p:childTnLst>
                              <p:par>
                                <p:cTn id="37" presetID="35" presetClass="emph" presetSubtype="0" fill="hold" grpId="0" nodeType="clickEffect">
                                  <p:stCondLst>
                                    <p:cond delay="0"/>
                                  </p:stCondLst>
                                  <p:childTnLst>
                                    <p:anim calcmode="discrete" valueType="str">
                                      <p:cBhvr>
                                        <p:cTn id="38" dur="1000" fill="hold"/>
                                        <p:tgtEl>
                                          <p:spTgt spid="33"/>
                                        </p:tgtEl>
                                        <p:attrNameLst>
                                          <p:attrName>style.visibility</p:attrName>
                                        </p:attrNameLst>
                                      </p:cBhvr>
                                      <p:tavLst>
                                        <p:tav tm="0">
                                          <p:val>
                                            <p:strVal val="hidden"/>
                                          </p:val>
                                        </p:tav>
                                        <p:tav tm="50000">
                                          <p:val>
                                            <p:strVal val="visible"/>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blinds(horizontal)">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35" presetClass="emph" presetSubtype="0" fill="hold" grpId="1" nodeType="clickEffect">
                                  <p:stCondLst>
                                    <p:cond delay="0"/>
                                  </p:stCondLst>
                                  <p:childTnLst>
                                    <p:anim calcmode="discrete" valueType="str">
                                      <p:cBhvr>
                                        <p:cTn id="47" dur="1000" fill="hold"/>
                                        <p:tgtEl>
                                          <p:spTgt spid="34"/>
                                        </p:tgtEl>
                                        <p:attrNameLst>
                                          <p:attrName>style.visibility</p:attrName>
                                        </p:attrNameLst>
                                      </p:cBhvr>
                                      <p:tavLst>
                                        <p:tav tm="0">
                                          <p:val>
                                            <p:strVal val="hidden"/>
                                          </p:val>
                                        </p:tav>
                                        <p:tav tm="50000">
                                          <p:val>
                                            <p:strVal val="visible"/>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blinds(horizontal)">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grpId="0" nodeType="clickEffect">
                                  <p:stCondLst>
                                    <p:cond delay="0"/>
                                  </p:stCondLst>
                                  <p:childTnLst>
                                    <p:animMotion origin="layout" path="M 0.01216 -0.00301 L -0.14548 -0.00185 " pathEditMode="relative" rAng="0" ptsTypes="AA">
                                      <p:cBhvr>
                                        <p:cTn id="56" dur="2000" fill="hold"/>
                                        <p:tgtEl>
                                          <p:spTgt spid="34"/>
                                        </p:tgtEl>
                                        <p:attrNameLst>
                                          <p:attrName>ppt_x</p:attrName>
                                          <p:attrName>ppt_y</p:attrName>
                                        </p:attrNameLst>
                                      </p:cBhvr>
                                      <p:rCtr x="-7882" y="46"/>
                                    </p:animMotion>
                                  </p:childTnLst>
                                </p:cTn>
                              </p:par>
                            </p:childTnLst>
                          </p:cTn>
                        </p:par>
                      </p:childTnLst>
                    </p:cTn>
                  </p:par>
                  <p:par>
                    <p:cTn id="57" fill="hold">
                      <p:stCondLst>
                        <p:cond delay="indefinite"/>
                      </p:stCondLst>
                      <p:childTnLst>
                        <p:par>
                          <p:cTn id="58" fill="hold">
                            <p:stCondLst>
                              <p:cond delay="0"/>
                            </p:stCondLst>
                            <p:childTnLst>
                              <p:par>
                                <p:cTn id="59" presetID="35" presetClass="emph" presetSubtype="0" fill="hold" grpId="0" nodeType="clickEffect">
                                  <p:stCondLst>
                                    <p:cond delay="0"/>
                                  </p:stCondLst>
                                  <p:childTnLst>
                                    <p:anim calcmode="discrete" valueType="str">
                                      <p:cBhvr>
                                        <p:cTn id="60" dur="10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blinds(horizontal)">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blinds(horizontal)">
                                      <p:cBhvr>
                                        <p:cTn id="70" dur="500"/>
                                        <p:tgtEl>
                                          <p:spTgt spid="4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wipe(down)">
                                      <p:cBhvr>
                                        <p:cTn id="75" dur="500"/>
                                        <p:tgtEl>
                                          <p:spTgt spid="5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wipe(left)">
                                      <p:cBhvr>
                                        <p:cTn id="8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2" grpId="0" bldLvl="0" animBg="1"/>
      <p:bldP spid="33" grpId="0" bldLvl="0" animBg="1"/>
      <p:bldP spid="34" grpId="0" bldLvl="0" animBg="1"/>
      <p:bldP spid="34" grpId="1" bldLvl="0" animBg="1"/>
      <p:bldP spid="35" grpId="0" bldLvl="0" animBg="1"/>
      <p:bldP spid="41" grpId="0" bldLvl="0" animBg="1"/>
      <p:bldP spid="42" grpId="0" bldLvl="0" animBg="1"/>
      <p:bldP spid="42" grpId="1" bldLvl="0" animBg="1"/>
      <p:bldP spid="43" grpId="0" bldLvl="0" animBg="1"/>
      <p:bldP spid="44" grpId="0" bldLvl="0" animBg="1"/>
      <p:bldP spid="45" grpId="0" bldLvl="0" animBg="1"/>
      <p:bldP spid="46" grpId="0" bldLvl="0" animBg="1"/>
      <p:bldP spid="47" grpId="0" bldLvl="0" animBg="1"/>
      <p:bldP spid="48" grpId="0" bldLvl="0" animBg="1"/>
      <p:bldP spid="52" grpId="0" bldLvl="0" animBg="1"/>
      <p:bldP spid="53"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Text Box 2"/>
          <p:cNvSpPr txBox="1">
            <a:spLocks noChangeArrowheads="1"/>
          </p:cNvSpPr>
          <p:nvPr/>
        </p:nvSpPr>
        <p:spPr bwMode="auto">
          <a:xfrm>
            <a:off x="474720" y="142852"/>
            <a:ext cx="4176713" cy="461665"/>
          </a:xfrm>
          <a:prstGeom prst="rect">
            <a:avLst/>
          </a:prstGeom>
          <a:noFill/>
          <a:ln w="9525">
            <a:noFill/>
            <a:miter lim="800000"/>
          </a:ln>
          <a:effectLst/>
        </p:spPr>
        <p:txBody>
          <a:bodyPr>
            <a:spAutoFit/>
          </a:bodyPr>
          <a:lstStyle/>
          <a:p>
            <a:pPr algn="l"/>
            <a:r>
              <a:rPr kumimoji="1" lang="zh-CN" altLang="en-US" sz="2400" dirty="0">
                <a:ea typeface="楷体" panose="02010609060101010101" pitchFamily="49" charset="-122"/>
                <a:cs typeface="Times New Roman" panose="02020603050405020304" pitchFamily="18" charset="0"/>
              </a:rPr>
              <a:t>对应的算法如下：</a:t>
            </a:r>
          </a:p>
        </p:txBody>
      </p:sp>
      <p:sp>
        <p:nvSpPr>
          <p:cNvPr id="269315" name="Text Box 3"/>
          <p:cNvSpPr txBox="1">
            <a:spLocks noChangeArrowheads="1"/>
          </p:cNvSpPr>
          <p:nvPr/>
        </p:nvSpPr>
        <p:spPr bwMode="auto">
          <a:xfrm>
            <a:off x="500034" y="841134"/>
            <a:ext cx="7920037" cy="5016758"/>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delnode2</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SqList</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p>
          <a:p>
            <a:pPr algn="l"/>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k=0</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i=0</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记录值等于</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x</a:t>
            </a:r>
            <a:r>
              <a:rPr kumimoji="1"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的元素个数</a:t>
            </a:r>
          </a:p>
          <a:p>
            <a:pPr algn="l"/>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i&lt;</a:t>
            </a:r>
            <a:r>
              <a:rPr kumimoji="1"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&gt;length)</a:t>
            </a:r>
          </a:p>
          <a:p>
            <a:pPr algn="l"/>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if (</a:t>
            </a:r>
            <a:r>
              <a:rPr kumimoji="1"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  </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当前元素值为</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x</a:t>
            </a:r>
            <a:r>
              <a:rPr kumimoji="1"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时</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增</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1</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k++;</a:t>
            </a:r>
          </a:p>
          <a:p>
            <a:pPr algn="l"/>
            <a:r>
              <a:rPr kumimoji="1" lang="en-US" altLang="zh-CN">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else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当前元素不为</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x</a:t>
            </a:r>
            <a:r>
              <a:rPr kumimoji="1"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时将其前移</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个位置</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a:t>
            </a:r>
            <a:r>
              <a:rPr kumimoji="1"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&gt;length-=k;	</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顺序</a:t>
            </a:r>
            <a:r>
              <a:rPr kumimoji="1" lang="zh-CN" altLang="en-US"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表</a:t>
            </a:r>
            <a:r>
              <a:rPr kumimoji="1" lang="en-US" altLang="zh-CN" sz="2000" i="1"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a:t>
            </a:r>
            <a:r>
              <a:rPr kumimoji="1" lang="zh-CN" altLang="en-US"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的</a:t>
            </a:r>
            <a:r>
              <a:rPr kumimoji="1"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长度递减</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k</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33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3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93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931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9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93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931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931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93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Text Box 3"/>
          <p:cNvSpPr txBox="1">
            <a:spLocks noChangeArrowheads="1"/>
          </p:cNvSpPr>
          <p:nvPr/>
        </p:nvSpPr>
        <p:spPr bwMode="auto">
          <a:xfrm>
            <a:off x="323850" y="620713"/>
            <a:ext cx="8458200" cy="1729704"/>
          </a:xfrm>
          <a:prstGeom prst="rect">
            <a:avLst/>
          </a:prstGeom>
          <a:noFill/>
          <a:ln w="9525">
            <a:noFill/>
            <a:miter lim="800000"/>
          </a:ln>
          <a:effectLst/>
        </p:spPr>
        <p:txBody>
          <a:bodyPr>
            <a:spAutoFit/>
          </a:bodyPr>
          <a:lstStyle/>
          <a:p>
            <a:pPr algn="just">
              <a:lnSpc>
                <a:spcPct val="140000"/>
              </a:lnSpc>
            </a:pPr>
            <a:r>
              <a:rPr kumimoji="1" lang="en-US" altLang="zh-CN" sz="2400" dirty="0">
                <a:ea typeface="楷体" panose="02010609060101010101" pitchFamily="49" charset="-122"/>
                <a:cs typeface="Times New Roman" panose="02020603050405020304" pitchFamily="18" charset="0"/>
              </a:rPr>
              <a:t>      </a:t>
            </a:r>
            <a:r>
              <a:rPr kumimoji="1" lang="en-US" altLang="zh-CN" sz="2800">
                <a:solidFill>
                  <a:srgbClr val="FF3300"/>
                </a:solidFill>
                <a:latin typeface="楷体" panose="02010609060101010101" pitchFamily="49" charset="-122"/>
                <a:ea typeface="楷体" panose="02010609060101010101" pitchFamily="49" charset="-122"/>
                <a:cs typeface="Times New Roman" panose="02020603050405020304" pitchFamily="18" charset="0"/>
              </a:rPr>
              <a:t>【</a:t>
            </a:r>
            <a:r>
              <a:rPr kumimoji="1" lang="zh-CN" altLang="en-US" sz="2800">
                <a:solidFill>
                  <a:srgbClr val="FF3300"/>
                </a:solidFill>
                <a:latin typeface="楷体" panose="02010609060101010101" pitchFamily="49" charset="-122"/>
                <a:ea typeface="楷体" panose="02010609060101010101" pitchFamily="49" charset="-122"/>
                <a:cs typeface="Times New Roman" panose="02020603050405020304" pitchFamily="18" charset="0"/>
              </a:rPr>
              <a:t>例</a:t>
            </a:r>
            <a:r>
              <a:rPr kumimoji="1" lang="en-US" altLang="zh-CN" sz="2800" smtClean="0">
                <a:solidFill>
                  <a:srgbClr val="FF3300"/>
                </a:solidFill>
                <a:ea typeface="楷体" panose="02010609060101010101" pitchFamily="49" charset="-122"/>
                <a:cs typeface="Times New Roman" panose="02020603050405020304" pitchFamily="18" charset="0"/>
              </a:rPr>
              <a:t>2-4</a:t>
            </a:r>
            <a:r>
              <a:rPr kumimoji="1" lang="en-US" altLang="zh-CN" sz="2800" smtClean="0">
                <a:solidFill>
                  <a:srgbClr val="FF3300"/>
                </a:solidFill>
                <a:latin typeface="楷体" panose="02010609060101010101" pitchFamily="49" charset="-122"/>
                <a:ea typeface="楷体" panose="02010609060101010101" pitchFamily="49" charset="-122"/>
                <a:cs typeface="Times New Roman" panose="02020603050405020304" pitchFamily="18" charset="0"/>
              </a:rPr>
              <a:t>】</a:t>
            </a:r>
            <a:r>
              <a:rPr kumimoji="1" lang="zh-CN" altLang="en-US" sz="2400" dirty="0">
                <a:ea typeface="楷体" panose="02010609060101010101" pitchFamily="49" charset="-122"/>
                <a:cs typeface="Times New Roman" panose="02020603050405020304" pitchFamily="18" charset="0"/>
              </a:rPr>
              <a:t>设</a:t>
            </a:r>
            <a:r>
              <a:rPr kumimoji="1" lang="zh-CN" altLang="en-US" sz="2400">
                <a:ea typeface="楷体" panose="02010609060101010101" pitchFamily="49" charset="-122"/>
                <a:cs typeface="Times New Roman" panose="02020603050405020304" pitchFamily="18" charset="0"/>
              </a:rPr>
              <a:t>顺序</a:t>
            </a:r>
            <a:r>
              <a:rPr kumimoji="1" lang="zh-CN" altLang="en-US" sz="2400" smtClean="0">
                <a:ea typeface="楷体" panose="02010609060101010101" pitchFamily="49" charset="-122"/>
                <a:cs typeface="Times New Roman" panose="02020603050405020304" pitchFamily="18" charset="0"/>
              </a:rPr>
              <a:t>表</a:t>
            </a:r>
            <a:r>
              <a:rPr kumimoji="1" lang="en-US" altLang="zh-CN" sz="2400" smtClean="0">
                <a:ea typeface="楷体" panose="02010609060101010101" pitchFamily="49" charset="-122"/>
                <a:cs typeface="Times New Roman" panose="02020603050405020304" pitchFamily="18" charset="0"/>
              </a:rPr>
              <a:t>L</a:t>
            </a:r>
            <a:r>
              <a:rPr kumimoji="1" lang="zh-CN" altLang="en-US" sz="2400" smtClean="0">
                <a:ea typeface="楷体" panose="02010609060101010101" pitchFamily="49" charset="-122"/>
                <a:cs typeface="Times New Roman" panose="02020603050405020304" pitchFamily="18" charset="0"/>
              </a:rPr>
              <a:t>有</a:t>
            </a:r>
            <a:r>
              <a:rPr kumimoji="1" lang="en-US" altLang="zh-CN" sz="2400" dirty="0">
                <a:ea typeface="楷体" panose="02010609060101010101" pitchFamily="49" charset="-122"/>
                <a:cs typeface="Times New Roman" panose="02020603050405020304" pitchFamily="18" charset="0"/>
              </a:rPr>
              <a:t>10</a:t>
            </a:r>
            <a:r>
              <a:rPr kumimoji="1" lang="zh-CN" altLang="en-US" sz="2400" dirty="0" smtClean="0">
                <a:ea typeface="楷体" panose="02010609060101010101" pitchFamily="49" charset="-122"/>
                <a:cs typeface="Times New Roman" panose="02020603050405020304" pitchFamily="18" charset="0"/>
              </a:rPr>
              <a:t>个整数。</a:t>
            </a:r>
            <a:r>
              <a:rPr kumimoji="1" lang="zh-CN" altLang="en-US" sz="2400" dirty="0">
                <a:ea typeface="楷体" panose="02010609060101010101" pitchFamily="49" charset="-122"/>
                <a:cs typeface="Times New Roman" panose="02020603050405020304" pitchFamily="18" charset="0"/>
              </a:rPr>
              <a:t>设计一</a:t>
            </a:r>
            <a:r>
              <a:rPr kumimoji="1" lang="zh-CN" altLang="en-US" sz="2400">
                <a:ea typeface="楷体" panose="02010609060101010101" pitchFamily="49" charset="-122"/>
                <a:cs typeface="Times New Roman" panose="02020603050405020304" pitchFamily="18" charset="0"/>
              </a:rPr>
              <a:t>个</a:t>
            </a:r>
            <a:r>
              <a:rPr kumimoji="1" lang="zh-CN" altLang="en-US" sz="2400" smtClean="0">
                <a:ea typeface="楷体" panose="02010609060101010101" pitchFamily="49" charset="-122"/>
                <a:cs typeface="Times New Roman" panose="02020603050405020304" pitchFamily="18" charset="0"/>
              </a:rPr>
              <a:t>算法，以</a:t>
            </a:r>
            <a:r>
              <a:rPr kumimoji="1" lang="zh-CN" altLang="en-US" sz="2400" dirty="0">
                <a:ea typeface="楷体" panose="02010609060101010101" pitchFamily="49" charset="-122"/>
                <a:cs typeface="Times New Roman" panose="02020603050405020304" pitchFamily="18" charset="0"/>
              </a:rPr>
              <a:t>第一个元素</a:t>
            </a:r>
            <a:r>
              <a:rPr kumimoji="1" lang="zh-CN" altLang="en-US" sz="2400">
                <a:ea typeface="楷体" panose="02010609060101010101" pitchFamily="49" charset="-122"/>
                <a:cs typeface="Times New Roman" panose="02020603050405020304" pitchFamily="18" charset="0"/>
              </a:rPr>
              <a:t>为</a:t>
            </a:r>
            <a:r>
              <a:rPr kumimoji="1" lang="zh-CN" altLang="en-US" sz="2400" smtClean="0">
                <a:ea typeface="楷体" panose="02010609060101010101" pitchFamily="49" charset="-122"/>
                <a:cs typeface="Times New Roman" panose="02020603050405020304" pitchFamily="18" charset="0"/>
              </a:rPr>
              <a:t>分界线（</a:t>
            </a:r>
            <a:r>
              <a:rPr lang="zh-CN" altLang="en-US" sz="2400" smtClean="0">
                <a:solidFill>
                  <a:srgbClr val="FF00FF"/>
                </a:solidFill>
                <a:ea typeface="楷体" panose="02010609060101010101" pitchFamily="49" charset="-122"/>
                <a:cs typeface="Times New Roman" panose="02020603050405020304" pitchFamily="18" charset="0"/>
              </a:rPr>
              <a:t>基准</a:t>
            </a:r>
            <a:r>
              <a:rPr kumimoji="1" lang="zh-CN" altLang="en-US" sz="2400" smtClean="0">
                <a:ea typeface="楷体" panose="02010609060101010101" pitchFamily="49" charset="-122"/>
                <a:cs typeface="Times New Roman" panose="02020603050405020304" pitchFamily="18" charset="0"/>
              </a:rPr>
              <a:t>），将</a:t>
            </a:r>
            <a:r>
              <a:rPr kumimoji="1" lang="zh-CN" altLang="en-US" sz="2400">
                <a:ea typeface="楷体" panose="02010609060101010101" pitchFamily="49" charset="-122"/>
                <a:cs typeface="Times New Roman" panose="02020603050405020304" pitchFamily="18" charset="0"/>
              </a:rPr>
              <a:t>所有</a:t>
            </a:r>
            <a:r>
              <a:rPr kumimoji="1" lang="zh-CN" altLang="en-US" sz="2400" smtClean="0">
                <a:ea typeface="楷体" panose="02010609060101010101" pitchFamily="49" charset="-122"/>
                <a:cs typeface="Times New Roman" panose="02020603050405020304" pitchFamily="18" charset="0"/>
              </a:rPr>
              <a:t>小于等于它</a:t>
            </a:r>
            <a:r>
              <a:rPr kumimoji="1" lang="zh-CN" altLang="en-US" sz="2400" dirty="0">
                <a:ea typeface="楷体" panose="02010609060101010101" pitchFamily="49" charset="-122"/>
                <a:cs typeface="Times New Roman" panose="02020603050405020304" pitchFamily="18" charset="0"/>
              </a:rPr>
              <a:t>的元素移到该元素</a:t>
            </a:r>
            <a:r>
              <a:rPr kumimoji="1" lang="zh-CN" altLang="en-US" sz="2400">
                <a:ea typeface="楷体" panose="02010609060101010101" pitchFamily="49" charset="-122"/>
                <a:cs typeface="Times New Roman" panose="02020603050405020304" pitchFamily="18" charset="0"/>
              </a:rPr>
              <a:t>的</a:t>
            </a:r>
            <a:r>
              <a:rPr kumimoji="1" lang="zh-CN" altLang="en-US" sz="2400" smtClean="0">
                <a:ea typeface="楷体" panose="02010609060101010101" pitchFamily="49" charset="-122"/>
                <a:cs typeface="Times New Roman" panose="02020603050405020304" pitchFamily="18" charset="0"/>
              </a:rPr>
              <a:t>前面，将</a:t>
            </a:r>
            <a:r>
              <a:rPr kumimoji="1" lang="zh-CN" altLang="en-US" sz="2400" dirty="0">
                <a:ea typeface="楷体" panose="02010609060101010101" pitchFamily="49" charset="-122"/>
                <a:cs typeface="Times New Roman" panose="02020603050405020304" pitchFamily="18" charset="0"/>
              </a:rPr>
              <a:t>所有大于它的元素移到该元素的后面。</a:t>
            </a:r>
          </a:p>
        </p:txBody>
      </p:sp>
      <p:sp>
        <p:nvSpPr>
          <p:cNvPr id="165892" name="Rectangle 4"/>
          <p:cNvSpPr>
            <a:spLocks noChangeArrowheads="1"/>
          </p:cNvSpPr>
          <p:nvPr/>
        </p:nvSpPr>
        <p:spPr bwMode="auto">
          <a:xfrm>
            <a:off x="2914650" y="2476500"/>
            <a:ext cx="9144000" cy="0"/>
          </a:xfrm>
          <a:prstGeom prst="rect">
            <a:avLst/>
          </a:prstGeom>
          <a:noFill/>
          <a:ln w="9525">
            <a:noFill/>
            <a:miter lim="800000"/>
          </a:ln>
          <a:effectLst/>
        </p:spPr>
        <p:txBody>
          <a:bodyPr>
            <a:spAutoFit/>
          </a:bodyPr>
          <a:lstStyle/>
          <a:p>
            <a:endParaRPr lang="zh-CN" altLang="en-US"/>
          </a:p>
        </p:txBody>
      </p:sp>
      <p:grpSp>
        <p:nvGrpSpPr>
          <p:cNvPr id="12" name="组合 11"/>
          <p:cNvGrpSpPr/>
          <p:nvPr/>
        </p:nvGrpSpPr>
        <p:grpSpPr>
          <a:xfrm>
            <a:off x="1835150" y="2924175"/>
            <a:ext cx="4752976" cy="504825"/>
            <a:chOff x="1835150" y="2924175"/>
            <a:chExt cx="4752976" cy="504825"/>
          </a:xfrm>
        </p:grpSpPr>
        <p:sp>
          <p:nvSpPr>
            <p:cNvPr id="165894" name="Oval 6"/>
            <p:cNvSpPr>
              <a:spLocks noChangeArrowheads="1"/>
            </p:cNvSpPr>
            <p:nvPr/>
          </p:nvSpPr>
          <p:spPr bwMode="auto">
            <a:xfrm>
              <a:off x="1835150" y="2997200"/>
              <a:ext cx="360363" cy="4318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smtClean="0">
                  <a:solidFill>
                    <a:srgbClr val="FF00FF"/>
                  </a:solidFill>
                  <a:latin typeface="Times New Roman" panose="02020603050405020304" pitchFamily="18" charset="0"/>
                  <a:cs typeface="Times New Roman" panose="02020603050405020304" pitchFamily="18" charset="0"/>
                </a:rPr>
                <a:t>x</a:t>
              </a:r>
              <a:endParaRPr lang="zh-CN" altLang="en-US" i="1">
                <a:solidFill>
                  <a:srgbClr val="FF00FF"/>
                </a:solidFill>
                <a:latin typeface="Times New Roman" panose="02020603050405020304" pitchFamily="18" charset="0"/>
                <a:cs typeface="Times New Roman" panose="02020603050405020304" pitchFamily="18" charset="0"/>
              </a:endParaRPr>
            </a:p>
          </p:txBody>
        </p:sp>
        <p:sp>
          <p:nvSpPr>
            <p:cNvPr id="165895" name="Rectangle 7"/>
            <p:cNvSpPr>
              <a:spLocks noChangeArrowheads="1"/>
            </p:cNvSpPr>
            <p:nvPr/>
          </p:nvSpPr>
          <p:spPr bwMode="auto">
            <a:xfrm>
              <a:off x="2411413" y="2924175"/>
              <a:ext cx="4176713" cy="504825"/>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zh-CN" altLang="en-US" smtClean="0">
                  <a:solidFill>
                    <a:srgbClr val="FF00FF"/>
                  </a:solidFill>
                  <a:latin typeface="楷体" panose="02010609060101010101" pitchFamily="49" charset="-122"/>
                  <a:ea typeface="楷体" panose="02010609060101010101" pitchFamily="49" charset="-122"/>
                </a:rPr>
                <a:t>无序整数序列</a:t>
              </a:r>
              <a:endParaRPr lang="zh-CN" altLang="en-US">
                <a:solidFill>
                  <a:srgbClr val="FF00FF"/>
                </a:solidFill>
                <a:latin typeface="楷体" panose="02010609060101010101" pitchFamily="49" charset="-122"/>
                <a:ea typeface="楷体" panose="02010609060101010101" pitchFamily="49" charset="-122"/>
              </a:endParaRPr>
            </a:p>
          </p:txBody>
        </p:sp>
      </p:grpSp>
      <p:grpSp>
        <p:nvGrpSpPr>
          <p:cNvPr id="13" name="组合 12"/>
          <p:cNvGrpSpPr/>
          <p:nvPr/>
        </p:nvGrpSpPr>
        <p:grpSpPr>
          <a:xfrm>
            <a:off x="1908175" y="3644900"/>
            <a:ext cx="4654550" cy="1296988"/>
            <a:chOff x="1908175" y="3644900"/>
            <a:chExt cx="4654550" cy="1296988"/>
          </a:xfrm>
        </p:grpSpPr>
        <p:sp>
          <p:nvSpPr>
            <p:cNvPr id="165896" name="AutoShape 8"/>
            <p:cNvSpPr>
              <a:spLocks noChangeArrowheads="1"/>
            </p:cNvSpPr>
            <p:nvPr/>
          </p:nvSpPr>
          <p:spPr bwMode="auto">
            <a:xfrm>
              <a:off x="3851275" y="3644900"/>
              <a:ext cx="363535" cy="498480"/>
            </a:xfrm>
            <a:prstGeom prst="downArrow">
              <a:avLst>
                <a:gd name="adj1" fmla="val 50000"/>
                <a:gd name="adj2" fmla="val 25000"/>
              </a:avLst>
            </a:prstGeom>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165897" name="Rectangle 9"/>
            <p:cNvSpPr>
              <a:spLocks noChangeArrowheads="1"/>
            </p:cNvSpPr>
            <p:nvPr/>
          </p:nvSpPr>
          <p:spPr bwMode="auto">
            <a:xfrm>
              <a:off x="1908175" y="4437063"/>
              <a:ext cx="1655763" cy="504825"/>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zh-CN" altLang="en-US" smtClean="0">
                  <a:solidFill>
                    <a:srgbClr val="FF00FF"/>
                  </a:solidFill>
                  <a:latin typeface="+mn-ea"/>
                  <a:cs typeface="Times New Roman" panose="02020603050405020304" pitchFamily="18" charset="0"/>
                </a:rPr>
                <a:t>≤</a:t>
              </a:r>
              <a:r>
                <a:rPr lang="en-US" altLang="zh-CN" i="1" smtClean="0">
                  <a:solidFill>
                    <a:srgbClr val="FF00FF"/>
                  </a:solidFill>
                  <a:latin typeface="Times New Roman" panose="02020603050405020304" pitchFamily="18" charset="0"/>
                  <a:cs typeface="Times New Roman" panose="02020603050405020304" pitchFamily="18" charset="0"/>
                </a:rPr>
                <a:t>x</a:t>
              </a:r>
              <a:endParaRPr lang="zh-CN" altLang="en-US" i="1">
                <a:solidFill>
                  <a:srgbClr val="FF00FF"/>
                </a:solidFill>
                <a:latin typeface="Times New Roman" panose="02020603050405020304" pitchFamily="18" charset="0"/>
                <a:cs typeface="Times New Roman" panose="02020603050405020304" pitchFamily="18" charset="0"/>
              </a:endParaRPr>
            </a:p>
          </p:txBody>
        </p:sp>
        <p:sp>
          <p:nvSpPr>
            <p:cNvPr id="165898" name="Oval 10"/>
            <p:cNvSpPr>
              <a:spLocks noChangeArrowheads="1"/>
            </p:cNvSpPr>
            <p:nvPr/>
          </p:nvSpPr>
          <p:spPr bwMode="auto">
            <a:xfrm>
              <a:off x="3779838" y="4437063"/>
              <a:ext cx="360363" cy="4318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smtClean="0">
                  <a:solidFill>
                    <a:srgbClr val="FF00FF"/>
                  </a:solidFill>
                  <a:latin typeface="Times New Roman" panose="02020603050405020304" pitchFamily="18" charset="0"/>
                  <a:cs typeface="Times New Roman" panose="02020603050405020304" pitchFamily="18" charset="0"/>
                </a:rPr>
                <a:t>x</a:t>
              </a:r>
              <a:endParaRPr lang="zh-CN" altLang="en-US" i="1" smtClean="0">
                <a:solidFill>
                  <a:srgbClr val="FF00FF"/>
                </a:solidFill>
                <a:latin typeface="Times New Roman" panose="02020603050405020304" pitchFamily="18" charset="0"/>
                <a:cs typeface="Times New Roman" panose="02020603050405020304" pitchFamily="18" charset="0"/>
              </a:endParaRPr>
            </a:p>
          </p:txBody>
        </p:sp>
        <p:sp>
          <p:nvSpPr>
            <p:cNvPr id="165899" name="Rectangle 11"/>
            <p:cNvSpPr>
              <a:spLocks noChangeArrowheads="1"/>
            </p:cNvSpPr>
            <p:nvPr/>
          </p:nvSpPr>
          <p:spPr bwMode="auto">
            <a:xfrm>
              <a:off x="4330700" y="4429125"/>
              <a:ext cx="2232025" cy="504825"/>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mtClean="0">
                  <a:solidFill>
                    <a:srgbClr val="FF00FF"/>
                  </a:solidFill>
                  <a:latin typeface="Times New Roman" panose="02020603050405020304" pitchFamily="18" charset="0"/>
                  <a:cs typeface="Times New Roman" panose="02020603050405020304" pitchFamily="18" charset="0"/>
                </a:rPr>
                <a:t>&gt;</a:t>
              </a:r>
              <a:r>
                <a:rPr lang="en-US" altLang="zh-CN" i="1" smtClean="0">
                  <a:solidFill>
                    <a:srgbClr val="FF00FF"/>
                  </a:solidFill>
                  <a:latin typeface="Times New Roman" panose="02020603050405020304" pitchFamily="18" charset="0"/>
                  <a:cs typeface="Times New Roman" panose="02020603050405020304" pitchFamily="18" charset="0"/>
                </a:rPr>
                <a:t>x</a:t>
              </a:r>
              <a:endParaRPr lang="zh-CN" altLang="en-US" i="1">
                <a:solidFill>
                  <a:srgbClr val="FF00FF"/>
                </a:solidFill>
                <a:latin typeface="Times New Roman" panose="02020603050405020304" pitchFamily="18" charset="0"/>
                <a:cs typeface="Times New Roman" panose="02020603050405020304" pitchFamily="18" charset="0"/>
              </a:endParaRPr>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34</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45" name="Rectangle 33"/>
          <p:cNvSpPr>
            <a:spLocks noChangeArrowheads="1"/>
          </p:cNvSpPr>
          <p:nvPr/>
        </p:nvSpPr>
        <p:spPr bwMode="auto">
          <a:xfrm>
            <a:off x="792163" y="3168650"/>
            <a:ext cx="863600" cy="576263"/>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66917" name="Rectangle 5"/>
          <p:cNvSpPr>
            <a:spLocks noChangeArrowheads="1"/>
          </p:cNvSpPr>
          <p:nvPr/>
        </p:nvSpPr>
        <p:spPr bwMode="auto">
          <a:xfrm>
            <a:off x="-539750" y="3030538"/>
            <a:ext cx="9144000" cy="0"/>
          </a:xfrm>
          <a:prstGeom prst="rect">
            <a:avLst/>
          </a:prstGeom>
          <a:noFill/>
          <a:ln w="9525">
            <a:noFill/>
            <a:miter lim="800000"/>
          </a:ln>
          <a:effectLst/>
        </p:spPr>
        <p:txBody>
          <a:bodyPr wrap="none" anchor="ctr">
            <a:spAutoFit/>
          </a:bodyPr>
          <a:lstStyle/>
          <a:p>
            <a:endParaRPr lang="zh-CN" altLang="en-US"/>
          </a:p>
        </p:txBody>
      </p:sp>
      <p:sp>
        <p:nvSpPr>
          <p:cNvPr id="166919" name="Text Box 7"/>
          <p:cNvSpPr txBox="1">
            <a:spLocks noChangeArrowheads="1"/>
          </p:cNvSpPr>
          <p:nvPr/>
        </p:nvSpPr>
        <p:spPr bwMode="auto">
          <a:xfrm>
            <a:off x="2230438"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0</a:t>
            </a:r>
          </a:p>
        </p:txBody>
      </p:sp>
      <p:sp>
        <p:nvSpPr>
          <p:cNvPr id="166920" name="Text Box 8"/>
          <p:cNvSpPr txBox="1">
            <a:spLocks noChangeArrowheads="1"/>
          </p:cNvSpPr>
          <p:nvPr/>
        </p:nvSpPr>
        <p:spPr bwMode="auto">
          <a:xfrm>
            <a:off x="2735263"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8</a:t>
            </a:r>
          </a:p>
        </p:txBody>
      </p:sp>
      <p:sp>
        <p:nvSpPr>
          <p:cNvPr id="166921" name="Text Box 9"/>
          <p:cNvSpPr txBox="1">
            <a:spLocks noChangeArrowheads="1"/>
          </p:cNvSpPr>
          <p:nvPr/>
        </p:nvSpPr>
        <p:spPr bwMode="auto">
          <a:xfrm>
            <a:off x="2735263"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1</a:t>
            </a:r>
          </a:p>
        </p:txBody>
      </p:sp>
      <p:sp>
        <p:nvSpPr>
          <p:cNvPr id="166922" name="Text Box 10"/>
          <p:cNvSpPr txBox="1">
            <a:spLocks noChangeArrowheads="1"/>
          </p:cNvSpPr>
          <p:nvPr/>
        </p:nvSpPr>
        <p:spPr bwMode="auto">
          <a:xfrm>
            <a:off x="3167063"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2</a:t>
            </a:r>
          </a:p>
        </p:txBody>
      </p:sp>
      <p:sp>
        <p:nvSpPr>
          <p:cNvPr id="166923" name="Text Box 11"/>
          <p:cNvSpPr txBox="1">
            <a:spLocks noChangeArrowheads="1"/>
          </p:cNvSpPr>
          <p:nvPr/>
        </p:nvSpPr>
        <p:spPr bwMode="auto">
          <a:xfrm>
            <a:off x="3167063"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2</a:t>
            </a:r>
          </a:p>
        </p:txBody>
      </p:sp>
      <p:sp>
        <p:nvSpPr>
          <p:cNvPr id="166924" name="Text Box 12"/>
          <p:cNvSpPr txBox="1">
            <a:spLocks noChangeArrowheads="1"/>
          </p:cNvSpPr>
          <p:nvPr/>
        </p:nvSpPr>
        <p:spPr bwMode="auto">
          <a:xfrm>
            <a:off x="3671888"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7</a:t>
            </a:r>
          </a:p>
        </p:txBody>
      </p:sp>
      <p:sp>
        <p:nvSpPr>
          <p:cNvPr id="166925" name="Text Box 13"/>
          <p:cNvSpPr txBox="1">
            <a:spLocks noChangeArrowheads="1"/>
          </p:cNvSpPr>
          <p:nvPr/>
        </p:nvSpPr>
        <p:spPr bwMode="auto">
          <a:xfrm>
            <a:off x="3671888"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3</a:t>
            </a:r>
          </a:p>
        </p:txBody>
      </p:sp>
      <p:sp>
        <p:nvSpPr>
          <p:cNvPr id="166926" name="Text Box 14"/>
          <p:cNvSpPr txBox="1">
            <a:spLocks noChangeArrowheads="1"/>
          </p:cNvSpPr>
          <p:nvPr/>
        </p:nvSpPr>
        <p:spPr bwMode="auto">
          <a:xfrm>
            <a:off x="4103688"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1</a:t>
            </a:r>
          </a:p>
        </p:txBody>
      </p:sp>
      <p:sp>
        <p:nvSpPr>
          <p:cNvPr id="166927" name="Text Box 15"/>
          <p:cNvSpPr txBox="1">
            <a:spLocks noChangeArrowheads="1"/>
          </p:cNvSpPr>
          <p:nvPr/>
        </p:nvSpPr>
        <p:spPr bwMode="auto">
          <a:xfrm>
            <a:off x="4103688"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4</a:t>
            </a:r>
          </a:p>
        </p:txBody>
      </p:sp>
      <p:sp>
        <p:nvSpPr>
          <p:cNvPr id="166928" name="Text Box 16"/>
          <p:cNvSpPr txBox="1">
            <a:spLocks noChangeArrowheads="1"/>
          </p:cNvSpPr>
          <p:nvPr/>
        </p:nvSpPr>
        <p:spPr bwMode="auto">
          <a:xfrm>
            <a:off x="4608513"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5</a:t>
            </a:r>
          </a:p>
        </p:txBody>
      </p:sp>
      <p:sp>
        <p:nvSpPr>
          <p:cNvPr id="166929" name="Text Box 17"/>
          <p:cNvSpPr txBox="1">
            <a:spLocks noChangeArrowheads="1"/>
          </p:cNvSpPr>
          <p:nvPr/>
        </p:nvSpPr>
        <p:spPr bwMode="auto">
          <a:xfrm>
            <a:off x="4608513"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5</a:t>
            </a:r>
          </a:p>
        </p:txBody>
      </p:sp>
      <p:sp>
        <p:nvSpPr>
          <p:cNvPr id="166930" name="Text Box 18"/>
          <p:cNvSpPr txBox="1">
            <a:spLocks noChangeArrowheads="1"/>
          </p:cNvSpPr>
          <p:nvPr/>
        </p:nvSpPr>
        <p:spPr bwMode="auto">
          <a:xfrm>
            <a:off x="5040313"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3</a:t>
            </a:r>
          </a:p>
        </p:txBody>
      </p:sp>
      <p:sp>
        <p:nvSpPr>
          <p:cNvPr id="166931" name="Text Box 19"/>
          <p:cNvSpPr txBox="1">
            <a:spLocks noChangeArrowheads="1"/>
          </p:cNvSpPr>
          <p:nvPr/>
        </p:nvSpPr>
        <p:spPr bwMode="auto">
          <a:xfrm>
            <a:off x="5040313"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6</a:t>
            </a:r>
          </a:p>
        </p:txBody>
      </p:sp>
      <p:sp>
        <p:nvSpPr>
          <p:cNvPr id="166932" name="Text Box 20"/>
          <p:cNvSpPr txBox="1">
            <a:spLocks noChangeArrowheads="1"/>
          </p:cNvSpPr>
          <p:nvPr/>
        </p:nvSpPr>
        <p:spPr bwMode="auto">
          <a:xfrm>
            <a:off x="5545138"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4</a:t>
            </a:r>
          </a:p>
        </p:txBody>
      </p:sp>
      <p:sp>
        <p:nvSpPr>
          <p:cNvPr id="166933" name="Text Box 21"/>
          <p:cNvSpPr txBox="1">
            <a:spLocks noChangeArrowheads="1"/>
          </p:cNvSpPr>
          <p:nvPr/>
        </p:nvSpPr>
        <p:spPr bwMode="auto">
          <a:xfrm>
            <a:off x="5545138"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7</a:t>
            </a:r>
          </a:p>
        </p:txBody>
      </p:sp>
      <p:sp>
        <p:nvSpPr>
          <p:cNvPr id="166934" name="Text Box 22"/>
          <p:cNvSpPr txBox="1">
            <a:spLocks noChangeArrowheads="1"/>
          </p:cNvSpPr>
          <p:nvPr/>
        </p:nvSpPr>
        <p:spPr bwMode="auto">
          <a:xfrm>
            <a:off x="5975350" y="3238500"/>
            <a:ext cx="360363"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6</a:t>
            </a:r>
          </a:p>
        </p:txBody>
      </p:sp>
      <p:sp>
        <p:nvSpPr>
          <p:cNvPr id="166935" name="Text Box 23"/>
          <p:cNvSpPr txBox="1">
            <a:spLocks noChangeArrowheads="1"/>
          </p:cNvSpPr>
          <p:nvPr/>
        </p:nvSpPr>
        <p:spPr bwMode="auto">
          <a:xfrm>
            <a:off x="5975350" y="2808288"/>
            <a:ext cx="360363"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8</a:t>
            </a:r>
          </a:p>
        </p:txBody>
      </p:sp>
      <p:sp>
        <p:nvSpPr>
          <p:cNvPr id="166936" name="Text Box 24"/>
          <p:cNvSpPr txBox="1">
            <a:spLocks noChangeArrowheads="1"/>
          </p:cNvSpPr>
          <p:nvPr/>
        </p:nvSpPr>
        <p:spPr bwMode="auto">
          <a:xfrm>
            <a:off x="6480175" y="3238500"/>
            <a:ext cx="360363"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0</a:t>
            </a:r>
          </a:p>
        </p:txBody>
      </p:sp>
      <p:sp>
        <p:nvSpPr>
          <p:cNvPr id="166937" name="Text Box 25"/>
          <p:cNvSpPr txBox="1">
            <a:spLocks noChangeArrowheads="1"/>
          </p:cNvSpPr>
          <p:nvPr/>
        </p:nvSpPr>
        <p:spPr bwMode="auto">
          <a:xfrm>
            <a:off x="6480175" y="2808288"/>
            <a:ext cx="360363"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9</a:t>
            </a:r>
          </a:p>
        </p:txBody>
      </p:sp>
      <p:sp>
        <p:nvSpPr>
          <p:cNvPr id="166941" name="Text Box 29"/>
          <p:cNvSpPr txBox="1">
            <a:spLocks noChangeArrowheads="1"/>
          </p:cNvSpPr>
          <p:nvPr/>
        </p:nvSpPr>
        <p:spPr bwMode="auto">
          <a:xfrm>
            <a:off x="863600" y="2659063"/>
            <a:ext cx="792163" cy="396875"/>
          </a:xfrm>
          <a:prstGeom prst="rect">
            <a:avLst/>
          </a:prstGeom>
          <a:noFill/>
          <a:ln w="9525">
            <a:noFill/>
            <a:miter lim="800000"/>
          </a:ln>
          <a:effectLst/>
        </p:spPr>
        <p:txBody>
          <a:bodyPr>
            <a:spAutoFit/>
          </a:bodyPr>
          <a:lstStyle/>
          <a:p>
            <a:pPr algn="l">
              <a:spcBef>
                <a:spcPct val="50000"/>
              </a:spcBef>
            </a:pPr>
            <a:r>
              <a:rPr lang="en-US" altLang="zh-CN" sz="2000">
                <a:solidFill>
                  <a:srgbClr val="339933"/>
                </a:solidFill>
              </a:rPr>
              <a:t>pivot</a:t>
            </a:r>
          </a:p>
        </p:txBody>
      </p:sp>
      <p:grpSp>
        <p:nvGrpSpPr>
          <p:cNvPr id="2" name="Group 34"/>
          <p:cNvGrpSpPr/>
          <p:nvPr/>
        </p:nvGrpSpPr>
        <p:grpSpPr bwMode="auto">
          <a:xfrm>
            <a:off x="2232025" y="3663950"/>
            <a:ext cx="360363" cy="765175"/>
            <a:chOff x="1746" y="1174"/>
            <a:chExt cx="227" cy="482"/>
          </a:xfrm>
        </p:grpSpPr>
        <p:sp>
          <p:nvSpPr>
            <p:cNvPr id="166939" name="Text Box 27"/>
            <p:cNvSpPr txBox="1">
              <a:spLocks noChangeArrowheads="1"/>
            </p:cNvSpPr>
            <p:nvPr/>
          </p:nvSpPr>
          <p:spPr bwMode="auto">
            <a:xfrm>
              <a:off x="1746" y="1406"/>
              <a:ext cx="227" cy="250"/>
            </a:xfrm>
            <a:prstGeom prst="rect">
              <a:avLst/>
            </a:prstGeom>
            <a:noFill/>
            <a:ln w="9525">
              <a:noFill/>
              <a:miter lim="800000"/>
            </a:ln>
            <a:effectLst/>
          </p:spPr>
          <p:txBody>
            <a:bodyPr>
              <a:spAutoFit/>
            </a:bodyPr>
            <a:lstStyle/>
            <a:p>
              <a:pPr algn="l">
                <a:spcBef>
                  <a:spcPct val="50000"/>
                </a:spcBef>
              </a:pPr>
              <a:r>
                <a:rPr lang="en-US" altLang="zh-CN" sz="2000" i="1">
                  <a:solidFill>
                    <a:srgbClr val="339933"/>
                  </a:solidFill>
                </a:rPr>
                <a:t>i</a:t>
              </a:r>
            </a:p>
          </p:txBody>
        </p:sp>
        <p:sp>
          <p:nvSpPr>
            <p:cNvPr id="166942" name="Line 30"/>
            <p:cNvSpPr>
              <a:spLocks noChangeShapeType="1"/>
            </p:cNvSpPr>
            <p:nvPr/>
          </p:nvSpPr>
          <p:spPr bwMode="auto">
            <a:xfrm flipV="1">
              <a:off x="1837" y="1174"/>
              <a:ext cx="0" cy="227"/>
            </a:xfrm>
            <a:prstGeom prst="line">
              <a:avLst/>
            </a:prstGeom>
            <a:noFill/>
            <a:ln w="28575">
              <a:solidFill>
                <a:schemeClr val="tx1"/>
              </a:solidFill>
              <a:miter lim="800000"/>
              <a:tailEnd type="triangle" w="med" len="med"/>
            </a:ln>
            <a:effectLst/>
          </p:spPr>
          <p:txBody>
            <a:bodyPr wrap="none"/>
            <a:lstStyle/>
            <a:p>
              <a:endParaRPr lang="zh-CN" altLang="en-US"/>
            </a:p>
          </p:txBody>
        </p:sp>
      </p:grpSp>
      <p:grpSp>
        <p:nvGrpSpPr>
          <p:cNvPr id="3" name="Group 35"/>
          <p:cNvGrpSpPr/>
          <p:nvPr/>
        </p:nvGrpSpPr>
        <p:grpSpPr bwMode="auto">
          <a:xfrm>
            <a:off x="6480175" y="3671888"/>
            <a:ext cx="360363" cy="765175"/>
            <a:chOff x="4422" y="1179"/>
            <a:chExt cx="227" cy="482"/>
          </a:xfrm>
        </p:grpSpPr>
        <p:sp>
          <p:nvSpPr>
            <p:cNvPr id="166943" name="Text Box 31"/>
            <p:cNvSpPr txBox="1">
              <a:spLocks noChangeArrowheads="1"/>
            </p:cNvSpPr>
            <p:nvPr/>
          </p:nvSpPr>
          <p:spPr bwMode="auto">
            <a:xfrm>
              <a:off x="4422" y="1411"/>
              <a:ext cx="227" cy="250"/>
            </a:xfrm>
            <a:prstGeom prst="rect">
              <a:avLst/>
            </a:prstGeom>
            <a:noFill/>
            <a:ln w="9525">
              <a:noFill/>
              <a:miter lim="800000"/>
            </a:ln>
            <a:effectLst/>
          </p:spPr>
          <p:txBody>
            <a:bodyPr>
              <a:spAutoFit/>
            </a:bodyPr>
            <a:lstStyle/>
            <a:p>
              <a:pPr algn="l">
                <a:spcBef>
                  <a:spcPct val="50000"/>
                </a:spcBef>
              </a:pPr>
              <a:r>
                <a:rPr lang="en-US" altLang="zh-CN" sz="2000" i="1">
                  <a:solidFill>
                    <a:srgbClr val="339933"/>
                  </a:solidFill>
                </a:rPr>
                <a:t>j</a:t>
              </a:r>
            </a:p>
          </p:txBody>
        </p:sp>
        <p:sp>
          <p:nvSpPr>
            <p:cNvPr id="166944" name="Line 32"/>
            <p:cNvSpPr>
              <a:spLocks noChangeShapeType="1"/>
            </p:cNvSpPr>
            <p:nvPr/>
          </p:nvSpPr>
          <p:spPr bwMode="auto">
            <a:xfrm flipV="1">
              <a:off x="4513" y="1179"/>
              <a:ext cx="0" cy="227"/>
            </a:xfrm>
            <a:prstGeom prst="line">
              <a:avLst/>
            </a:prstGeom>
            <a:noFill/>
            <a:ln w="28575">
              <a:solidFill>
                <a:schemeClr val="tx1"/>
              </a:solidFill>
              <a:miter lim="800000"/>
              <a:tailEnd type="triangle" w="med" len="med"/>
            </a:ln>
            <a:effectLst/>
          </p:spPr>
          <p:txBody>
            <a:bodyPr wrap="none"/>
            <a:lstStyle/>
            <a:p>
              <a:endParaRPr lang="zh-CN" altLang="en-US"/>
            </a:p>
          </p:txBody>
        </p:sp>
      </p:grpSp>
      <p:sp>
        <p:nvSpPr>
          <p:cNvPr id="166948" name="Text Box 36"/>
          <p:cNvSpPr txBox="1">
            <a:spLocks noChangeArrowheads="1"/>
          </p:cNvSpPr>
          <p:nvPr/>
        </p:nvSpPr>
        <p:spPr bwMode="auto">
          <a:xfrm>
            <a:off x="1533538" y="982318"/>
            <a:ext cx="4895850" cy="1446550"/>
          </a:xfrm>
          <a:prstGeom prst="rect">
            <a:avLst/>
          </a:prstGeom>
          <a:noFill/>
          <a:ln w="9525">
            <a:noFill/>
            <a:miter lim="800000"/>
          </a:ln>
          <a:effectLst/>
        </p:spPr>
        <p:txBody>
          <a:bodyPr>
            <a:spAutoFit/>
          </a:bodyPr>
          <a:lstStyle/>
          <a:p>
            <a:pPr algn="l">
              <a:spcBef>
                <a:spcPct val="50000"/>
              </a:spcBef>
            </a:pPr>
            <a:r>
              <a:rPr lang="en-US" altLang="zh-CN" sz="2200" dirty="0" smtClean="0">
                <a:solidFill>
                  <a:srgbClr val="FF00FF"/>
                </a:solidFill>
                <a:ea typeface="楷体" panose="02010609060101010101" pitchFamily="49" charset="-122"/>
                <a:cs typeface="Times New Roman" panose="02020603050405020304" pitchFamily="18" charset="0"/>
              </a:rPr>
              <a:t>pivot</a:t>
            </a:r>
            <a:r>
              <a:rPr lang="en-US" altLang="zh-CN" sz="2200" dirty="0" smtClean="0">
                <a:ea typeface="楷体" panose="02010609060101010101" pitchFamily="49" charset="-122"/>
                <a:cs typeface="Times New Roman" panose="02020603050405020304" pitchFamily="18" charset="0"/>
              </a:rPr>
              <a:t>=L</a:t>
            </a:r>
            <a:r>
              <a:rPr lang="en-US" altLang="zh-CN" sz="2200" dirty="0" smtClean="0">
                <a:latin typeface="+mn-ea"/>
                <a:ea typeface="+mn-ea"/>
                <a:cs typeface="Times New Roman" panose="02020603050405020304" pitchFamily="18" charset="0"/>
              </a:rPr>
              <a:t>-</a:t>
            </a:r>
            <a:r>
              <a:rPr lang="en-US" altLang="zh-CN" sz="2200" dirty="0" smtClean="0">
                <a:ea typeface="楷体" panose="02010609060101010101" pitchFamily="49" charset="-122"/>
                <a:cs typeface="Times New Roman" panose="02020603050405020304" pitchFamily="18" charset="0"/>
              </a:rPr>
              <a:t>&gt;data[0]</a:t>
            </a:r>
            <a:r>
              <a:rPr lang="zh-CN" altLang="en-US" sz="2200" dirty="0" smtClean="0">
                <a:ea typeface="楷体" panose="02010609060101010101" pitchFamily="49" charset="-122"/>
                <a:cs typeface="Times New Roman" panose="02020603050405020304" pitchFamily="18" charset="0"/>
              </a:rPr>
              <a:t>（基准）</a:t>
            </a:r>
            <a:endParaRPr lang="en-US" altLang="zh-CN" sz="2200" dirty="0" smtClean="0">
              <a:ea typeface="楷体" panose="02010609060101010101" pitchFamily="49" charset="-122"/>
              <a:cs typeface="Times New Roman" panose="02020603050405020304" pitchFamily="18" charset="0"/>
            </a:endParaRPr>
          </a:p>
          <a:p>
            <a:pPr algn="l"/>
            <a:r>
              <a:rPr lang="en-US" altLang="zh-CN" sz="2200" i="1" dirty="0" smtClean="0">
                <a:ea typeface="楷体" panose="02010609060101010101" pitchFamily="49" charset="-122"/>
                <a:cs typeface="Times New Roman" panose="02020603050405020304" pitchFamily="18" charset="0"/>
              </a:rPr>
              <a:t>j</a:t>
            </a:r>
            <a:r>
              <a:rPr lang="zh-CN" altLang="en-US" sz="2200" dirty="0" smtClean="0">
                <a:ea typeface="楷体" panose="02010609060101010101" pitchFamily="49" charset="-122"/>
                <a:cs typeface="Times New Roman" panose="02020603050405020304" pitchFamily="18" charset="0"/>
              </a:rPr>
              <a:t>从后向前找</a:t>
            </a:r>
            <a:r>
              <a:rPr lang="zh-CN" altLang="en-US" sz="2200" dirty="0" smtClean="0">
                <a:latin typeface="+mn-ea"/>
                <a:ea typeface="+mn-ea"/>
                <a:cs typeface="Times New Roman" panose="02020603050405020304" pitchFamily="18" charset="0"/>
              </a:rPr>
              <a:t>≤</a:t>
            </a:r>
            <a:r>
              <a:rPr lang="en-US" altLang="zh-CN" sz="2200" dirty="0" smtClean="0">
                <a:ea typeface="楷体" panose="02010609060101010101" pitchFamily="49" charset="-122"/>
                <a:cs typeface="Times New Roman" panose="02020603050405020304" pitchFamily="18" charset="0"/>
              </a:rPr>
              <a:t>pivot</a:t>
            </a:r>
            <a:r>
              <a:rPr lang="zh-CN" altLang="en-US" sz="2200" dirty="0">
                <a:ea typeface="楷体" panose="02010609060101010101" pitchFamily="49" charset="-122"/>
                <a:cs typeface="Times New Roman" panose="02020603050405020304" pitchFamily="18" charset="0"/>
              </a:rPr>
              <a:t>的元素</a:t>
            </a:r>
          </a:p>
          <a:p>
            <a:pPr algn="l">
              <a:spcBef>
                <a:spcPct val="50000"/>
              </a:spcBef>
            </a:pPr>
            <a:r>
              <a:rPr lang="en-US" altLang="zh-CN" sz="2200" i="1" dirty="0" err="1">
                <a:ea typeface="楷体" panose="02010609060101010101" pitchFamily="49" charset="-122"/>
                <a:cs typeface="Times New Roman" panose="02020603050405020304" pitchFamily="18" charset="0"/>
              </a:rPr>
              <a:t>i</a:t>
            </a:r>
            <a:r>
              <a:rPr lang="zh-CN" altLang="en-US" sz="2200" dirty="0" smtClean="0">
                <a:ea typeface="楷体" panose="02010609060101010101" pitchFamily="49" charset="-122"/>
                <a:cs typeface="Times New Roman" panose="02020603050405020304" pitchFamily="18" charset="0"/>
              </a:rPr>
              <a:t>从前向后找</a:t>
            </a:r>
            <a:r>
              <a:rPr lang="en-US" altLang="zh-CN" sz="2200" dirty="0" smtClean="0">
                <a:ea typeface="楷体" panose="02010609060101010101" pitchFamily="49" charset="-122"/>
                <a:cs typeface="Times New Roman" panose="02020603050405020304" pitchFamily="18" charset="0"/>
              </a:rPr>
              <a:t>&gt;pivot</a:t>
            </a:r>
            <a:r>
              <a:rPr lang="zh-CN" altLang="en-US" sz="2200" dirty="0">
                <a:ea typeface="楷体" panose="02010609060101010101" pitchFamily="49" charset="-122"/>
                <a:cs typeface="Times New Roman" panose="02020603050405020304" pitchFamily="18" charset="0"/>
              </a:rPr>
              <a:t>的元素</a:t>
            </a:r>
          </a:p>
        </p:txBody>
      </p:sp>
      <p:sp>
        <p:nvSpPr>
          <p:cNvPr id="166949" name="Text Box 37"/>
          <p:cNvSpPr txBox="1">
            <a:spLocks noChangeArrowheads="1"/>
          </p:cNvSpPr>
          <p:nvPr/>
        </p:nvSpPr>
        <p:spPr bwMode="auto">
          <a:xfrm>
            <a:off x="2160588"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3</a:t>
            </a:r>
          </a:p>
        </p:txBody>
      </p:sp>
      <p:sp>
        <p:nvSpPr>
          <p:cNvPr id="166951" name="AutoShape 39"/>
          <p:cNvSpPr>
            <a:spLocks noChangeArrowheads="1"/>
          </p:cNvSpPr>
          <p:nvPr/>
        </p:nvSpPr>
        <p:spPr bwMode="auto">
          <a:xfrm>
            <a:off x="5643570" y="1571612"/>
            <a:ext cx="503237" cy="287337"/>
          </a:xfrm>
          <a:prstGeom prst="rightArrow">
            <a:avLst>
              <a:gd name="adj1" fmla="val 50000"/>
              <a:gd name="adj2" fmla="val 43785"/>
            </a:avLst>
          </a:prstGeom>
        </p:spPr>
        <p:style>
          <a:lnRef idx="0">
            <a:schemeClr val="accent4"/>
          </a:lnRef>
          <a:fillRef idx="3">
            <a:schemeClr val="accent4"/>
          </a:fillRef>
          <a:effectRef idx="3">
            <a:schemeClr val="accent4"/>
          </a:effectRef>
          <a:fontRef idx="minor">
            <a:schemeClr val="lt1"/>
          </a:fontRef>
        </p:style>
        <p:txBody>
          <a:bodyPr wrap="none" anchor="ctr"/>
          <a:lstStyle/>
          <a:p>
            <a:endParaRPr lang="zh-CN" altLang="en-US"/>
          </a:p>
        </p:txBody>
      </p:sp>
      <p:sp>
        <p:nvSpPr>
          <p:cNvPr id="166952" name="Text Box 40"/>
          <p:cNvSpPr txBox="1">
            <a:spLocks noChangeArrowheads="1"/>
          </p:cNvSpPr>
          <p:nvPr/>
        </p:nvSpPr>
        <p:spPr bwMode="auto">
          <a:xfrm>
            <a:off x="6357950" y="1500174"/>
            <a:ext cx="1800225" cy="430887"/>
          </a:xfrm>
          <a:prstGeom prst="rect">
            <a:avLst/>
          </a:prstGeom>
          <a:noFill/>
          <a:ln w="9525">
            <a:noFill/>
            <a:miter lim="800000"/>
          </a:ln>
          <a:effectLst/>
        </p:spPr>
        <p:txBody>
          <a:bodyPr>
            <a:spAutoFit/>
          </a:bodyPr>
          <a:lstStyle/>
          <a:p>
            <a:pPr algn="l">
              <a:spcBef>
                <a:spcPct val="50000"/>
              </a:spcBef>
            </a:pPr>
            <a:r>
              <a:rPr lang="zh-CN" altLang="en-US" sz="2200">
                <a:ea typeface="楷体" panose="02010609060101010101" pitchFamily="49" charset="-122"/>
                <a:cs typeface="Times New Roman" panose="02020603050405020304" pitchFamily="18" charset="0"/>
              </a:rPr>
              <a:t>两者交换</a:t>
            </a:r>
          </a:p>
        </p:txBody>
      </p:sp>
      <p:sp>
        <p:nvSpPr>
          <p:cNvPr id="166953" name="Text Box 41"/>
          <p:cNvSpPr txBox="1">
            <a:spLocks noChangeArrowheads="1"/>
          </p:cNvSpPr>
          <p:nvPr/>
        </p:nvSpPr>
        <p:spPr bwMode="auto">
          <a:xfrm>
            <a:off x="2155825" y="3238500"/>
            <a:ext cx="360363"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3</a:t>
            </a:r>
          </a:p>
        </p:txBody>
      </p:sp>
      <p:grpSp>
        <p:nvGrpSpPr>
          <p:cNvPr id="4" name="Group 45"/>
          <p:cNvGrpSpPr/>
          <p:nvPr/>
        </p:nvGrpSpPr>
        <p:grpSpPr bwMode="auto">
          <a:xfrm>
            <a:off x="2195513" y="4508500"/>
            <a:ext cx="4376738" cy="1239838"/>
            <a:chOff x="1383" y="2840"/>
            <a:chExt cx="2757" cy="781"/>
          </a:xfrm>
        </p:grpSpPr>
        <p:sp>
          <p:nvSpPr>
            <p:cNvPr id="166955" name="AutoShape 43"/>
            <p:cNvSpPr>
              <a:spLocks noChangeArrowheads="1"/>
            </p:cNvSpPr>
            <p:nvPr/>
          </p:nvSpPr>
          <p:spPr bwMode="auto">
            <a:xfrm>
              <a:off x="2585" y="2840"/>
              <a:ext cx="227" cy="363"/>
            </a:xfrm>
            <a:prstGeom prst="downArrow">
              <a:avLst>
                <a:gd name="adj1" fmla="val 50000"/>
                <a:gd name="adj2" fmla="val 25000"/>
              </a:avLst>
            </a:prstGeom>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p>
          </p:txBody>
        </p:sp>
        <p:sp>
          <p:nvSpPr>
            <p:cNvPr id="166956" name="Text Box 44"/>
            <p:cNvSpPr txBox="1">
              <a:spLocks noChangeArrowheads="1"/>
            </p:cNvSpPr>
            <p:nvPr/>
          </p:nvSpPr>
          <p:spPr bwMode="auto">
            <a:xfrm>
              <a:off x="1383" y="3294"/>
              <a:ext cx="2757" cy="327"/>
            </a:xfrm>
            <a:prstGeom prst="rect">
              <a:avLst/>
            </a:prstGeom>
            <a:noFill/>
            <a:ln w="9525">
              <a:noFill/>
              <a:miter lim="800000"/>
            </a:ln>
            <a:effectLst/>
          </p:spPr>
          <p:txBody>
            <a:bodyPr wrap="square">
              <a:spAutoFit/>
            </a:bodyPr>
            <a:lstStyle/>
            <a:p>
              <a:pPr>
                <a:spcBef>
                  <a:spcPct val="50000"/>
                </a:spcBef>
              </a:pPr>
              <a:r>
                <a:rPr lang="en-US" altLang="zh-CN"/>
                <a:t>1</a:t>
              </a:r>
              <a:r>
                <a:rPr lang="zh-CN" altLang="en-US"/>
                <a:t>　</a:t>
              </a:r>
              <a:r>
                <a:rPr lang="en-US" altLang="zh-CN"/>
                <a:t>0</a:t>
              </a:r>
              <a:r>
                <a:rPr lang="zh-CN" altLang="en-US"/>
                <a:t>　</a:t>
              </a:r>
              <a:r>
                <a:rPr lang="en-US" altLang="zh-CN"/>
                <a:t>2</a:t>
              </a:r>
              <a:r>
                <a:rPr lang="zh-CN" altLang="en-US"/>
                <a:t>　</a:t>
              </a:r>
              <a:r>
                <a:rPr lang="en-US" altLang="zh-CN"/>
                <a:t>3</a:t>
              </a:r>
              <a:r>
                <a:rPr lang="zh-CN" altLang="en-US"/>
                <a:t>　</a:t>
              </a:r>
              <a:r>
                <a:rPr lang="en-US" altLang="zh-CN" sz="2800">
                  <a:solidFill>
                    <a:srgbClr val="FF3300"/>
                  </a:solidFill>
                </a:rPr>
                <a:t>3</a:t>
              </a:r>
              <a:r>
                <a:rPr lang="zh-CN" altLang="en-US"/>
                <a:t>　</a:t>
              </a:r>
              <a:r>
                <a:rPr lang="en-US" altLang="zh-CN"/>
                <a:t>5</a:t>
              </a:r>
              <a:r>
                <a:rPr lang="zh-CN" altLang="en-US"/>
                <a:t>　</a:t>
              </a:r>
              <a:r>
                <a:rPr lang="en-US" altLang="zh-CN"/>
                <a:t>7</a:t>
              </a:r>
              <a:r>
                <a:rPr lang="zh-CN" altLang="en-US"/>
                <a:t>　</a:t>
              </a:r>
              <a:r>
                <a:rPr lang="en-US" altLang="zh-CN"/>
                <a:t>4</a:t>
              </a:r>
              <a:r>
                <a:rPr lang="zh-CN" altLang="en-US"/>
                <a:t>　</a:t>
              </a:r>
              <a:r>
                <a:rPr lang="en-US" altLang="zh-CN"/>
                <a:t>6</a:t>
              </a:r>
              <a:r>
                <a:rPr lang="zh-CN" altLang="en-US"/>
                <a:t>　</a:t>
              </a:r>
              <a:r>
                <a:rPr lang="en-US" altLang="zh-CN"/>
                <a:t>8</a:t>
              </a:r>
            </a:p>
          </p:txBody>
        </p:sp>
      </p:grpSp>
      <p:sp>
        <p:nvSpPr>
          <p:cNvPr id="39" name="Text Box 38"/>
          <p:cNvSpPr txBox="1">
            <a:spLocks noChangeArrowheads="1"/>
          </p:cNvSpPr>
          <p:nvPr/>
        </p:nvSpPr>
        <p:spPr bwMode="auto">
          <a:xfrm>
            <a:off x="285720" y="142852"/>
            <a:ext cx="3714776" cy="584835"/>
          </a:xfrm>
          <a:prstGeom prst="rect">
            <a:avLst/>
          </a:prstGeom>
        </p:spPr>
        <p:style>
          <a:lnRef idx="1">
            <a:schemeClr val="accent3"/>
          </a:lnRef>
          <a:fillRef idx="2">
            <a:schemeClr val="accent3"/>
          </a:fillRef>
          <a:effectRef idx="1">
            <a:schemeClr val="accent3"/>
          </a:effectRef>
          <a:fontRef idx="minor">
            <a:schemeClr val="dk1"/>
          </a:fontRef>
        </p:style>
        <p:txBody>
          <a:bodyPr wrap="square" lIns="162000" tIns="108000" rIns="162000" bIns="108000">
            <a:spAutoFit/>
          </a:bodyPr>
          <a:lstStyle/>
          <a:p>
            <a:pPr algn="l"/>
            <a:r>
              <a:rPr lang="zh-CN" altLang="en-US" sz="2400" smtClean="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解法</a:t>
            </a:r>
            <a:r>
              <a:rPr lang="en-US" altLang="zh-CN" sz="2400" smtClean="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smtClean="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BC067DFE-42A7-4CB5-93C4-F2F97DA7580C}" type="slidenum">
              <a:rPr lang="en-US" altLang="zh-CN" smtClean="0"/>
              <a:t>35</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399 4.44444E-6 L -0.12205 4.44444E-6 " pathEditMode="relative" rAng="0" ptsTypes="AA">
                                      <p:cBhvr>
                                        <p:cTn id="6" dur="2000" fill="hold"/>
                                        <p:tgtEl>
                                          <p:spTgt spid="166949"/>
                                        </p:tgtEl>
                                        <p:attrNameLst>
                                          <p:attrName>ppt_x</p:attrName>
                                          <p:attrName>ppt_y</p:attrName>
                                        </p:attrNameLst>
                                      </p:cBhvr>
                                      <p:rCtr x="-59" y="0"/>
                                    </p:animMotion>
                                  </p:childTnLst>
                                </p:cTn>
                              </p:par>
                            </p:childTnLst>
                          </p:cTn>
                        </p:par>
                      </p:childTnLst>
                    </p:cTn>
                  </p:par>
                  <p:par>
                    <p:cTn id="7" fill="hold">
                      <p:stCondLst>
                        <p:cond delay="indefinite"/>
                      </p:stCondLst>
                      <p:childTnLst>
                        <p:par>
                          <p:cTn id="8" fill="hold">
                            <p:stCondLst>
                              <p:cond delay="0"/>
                            </p:stCondLst>
                            <p:childTnLst>
                              <p:par>
                                <p:cTn id="9" presetID="35" presetClass="emph" presetSubtype="0" fill="hold" nodeType="clickEffect">
                                  <p:stCondLst>
                                    <p:cond delay="0"/>
                                  </p:stCondLst>
                                  <p:childTnLst>
                                    <p:anim calcmode="discrete" valueType="str">
                                      <p:cBhvr>
                                        <p:cTn id="10"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mph" presetSubtype="0" fill="hold" nodeType="clickEffect">
                                  <p:stCondLst>
                                    <p:cond delay="0"/>
                                  </p:stCondLst>
                                  <p:childTnLst>
                                    <p:anim calcmode="discrete" valueType="str">
                                      <p:cBhvr>
                                        <p:cTn id="14"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6.94444E-6 -6.93889E-18 L 0.05521 -6.93889E-18 " pathEditMode="relative" ptsTypes="AA">
                                      <p:cBhvr>
                                        <p:cTn id="18" dur="2000" fill="hold"/>
                                        <p:tgtEl>
                                          <p:spTgt spid="2"/>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2.22222E-6 2.96296E-6 C -0.00243 -0.02153 -0.00469 -0.04283 0.02083 -0.05741 C 0.04635 -0.07199 0.10139 -0.08357 0.15278 -0.08704 C 0.20416 -0.09051 0.28698 -0.0926 0.32916 -0.07778 C 0.37135 -0.06297 0.38958 -0.01482 0.40555 0.00162 " pathEditMode="fixed" rAng="0" ptsTypes="aaaaa">
                                      <p:cBhvr>
                                        <p:cTn id="22" dur="2000" fill="hold"/>
                                        <p:tgtEl>
                                          <p:spTgt spid="166920"/>
                                        </p:tgtEl>
                                        <p:attrNameLst>
                                          <p:attrName>ppt_x</p:attrName>
                                          <p:attrName>ppt_y</p:attrName>
                                        </p:attrNameLst>
                                      </p:cBhvr>
                                      <p:rCtr x="200" y="-46"/>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695 0.01852 C -0.01459 0.03657 -0.02205 0.05463 -0.04723 0.06666 C -0.0724 0.0787 -0.11302 0.08981 -0.15834 0.09074 C -0.20365 0.09166 -0.27709 0.08703 -0.31945 0.07222 C -0.36181 0.0574 -0.39705 0.01389 -0.4125 0.00185 " pathEditMode="fixed" rAng="0" ptsTypes="aaaaA">
                                      <p:cBhvr>
                                        <p:cTn id="26" dur="2000" fill="hold"/>
                                        <p:tgtEl>
                                          <p:spTgt spid="166936"/>
                                        </p:tgtEl>
                                        <p:attrNameLst>
                                          <p:attrName>ppt_x</p:attrName>
                                          <p:attrName>ppt_y</p:attrName>
                                        </p:attrNameLst>
                                      </p:cBhvr>
                                      <p:rCtr x="-203" y="28"/>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00017 -3.7037E-6 L -0.15677 -0.00046 " pathEditMode="fixed" rAng="0" ptsTypes="AA">
                                      <p:cBhvr>
                                        <p:cTn id="30" dur="2000" fill="hold"/>
                                        <p:tgtEl>
                                          <p:spTgt spid="3"/>
                                        </p:tgtEl>
                                        <p:attrNameLst>
                                          <p:attrName>ppt_x</p:attrName>
                                          <p:attrName>ppt_y</p:attrName>
                                        </p:attrNameLst>
                                      </p:cBhvr>
                                      <p:rCtr x="-78" y="0"/>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0.05521 -1.48148E-6 L 0.15764 -1.48148E-6 " pathEditMode="relative" ptsTypes="AA">
                                      <p:cBhvr>
                                        <p:cTn id="34" dur="2000" fill="hold"/>
                                        <p:tgtEl>
                                          <p:spTgt spid="2"/>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0.00104 -0.00394 C 0.0026 -0.01343 0.00538 -0.04861 0.02083 -0.05926 C 0.03628 -0.06991 0.07361 -0.07107 0.09167 -0.06852 C 0.10972 -0.06598 0.11979 -0.05648 0.12917 -0.04445 C 0.13854 -0.03241 0.14375 -0.00648 0.14757 0.00347 " pathEditMode="fixed" rAng="0" ptsTypes="aaaaa">
                                      <p:cBhvr>
                                        <p:cTn id="38" dur="2000" fill="hold"/>
                                        <p:tgtEl>
                                          <p:spTgt spid="166924"/>
                                        </p:tgtEl>
                                        <p:attrNameLst>
                                          <p:attrName>ppt_x</p:attrName>
                                          <p:attrName>ppt_y</p:attrName>
                                        </p:attrNameLst>
                                      </p:cBhvr>
                                      <p:rCtr x="74" y="-30"/>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childTnLst>
                                    <p:animMotion origin="layout" path="M -0.00277 0.00555 C -0.00104 0.02361 0.0007 0.0419 -0.01805 0.05 C -0.0368 0.0581 -0.09323 0.06157 -0.11527 0.0537 C -0.13732 0.04583 -0.1427 0.01296 -0.15 0.00231 " pathEditMode="fixed" rAng="0" ptsTypes="aaaa">
                                      <p:cBhvr>
                                        <p:cTn id="42" dur="2000" fill="hold"/>
                                        <p:tgtEl>
                                          <p:spTgt spid="166930"/>
                                        </p:tgtEl>
                                        <p:attrNameLst>
                                          <p:attrName>ppt_x</p:attrName>
                                          <p:attrName>ppt_y</p:attrName>
                                        </p:attrNameLst>
                                      </p:cBhvr>
                                      <p:rCtr x="-72" y="26"/>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0.15643 -0.00046 L -0.24844 -0.00231 " pathEditMode="fixed" rAng="0" ptsTypes="AA">
                                      <p:cBhvr>
                                        <p:cTn id="46" dur="2000" fill="hold"/>
                                        <p:tgtEl>
                                          <p:spTgt spid="3"/>
                                        </p:tgtEl>
                                        <p:attrNameLst>
                                          <p:attrName>ppt_x</p:attrName>
                                          <p:attrName>ppt_y</p:attrName>
                                        </p:attrNameLst>
                                      </p:cBhvr>
                                      <p:rCtr x="-46" y="-1"/>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15764 3.7037E-6 L 0.20643 0.00069 " pathEditMode="relative" rAng="0" ptsTypes="AA">
                                      <p:cBhvr>
                                        <p:cTn id="50" dur="2000" fill="hold"/>
                                        <p:tgtEl>
                                          <p:spTgt spid="2"/>
                                        </p:tgtEl>
                                        <p:attrNameLst>
                                          <p:attrName>ppt_x</p:attrName>
                                          <p:attrName>ppt_y</p:attrName>
                                        </p:attrNameLst>
                                      </p:cBhvr>
                                      <p:rCtr x="24" y="0"/>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0" nodeType="clickEffect">
                                  <p:stCondLst>
                                    <p:cond delay="0"/>
                                  </p:stCondLst>
                                  <p:childTnLst>
                                    <p:animMotion origin="layout" path="M 2.77778E-7 4.44444E-6 C 0.00139 -0.02871 0.00278 -0.05718 0.025 -0.07037 C 0.04722 -0.08357 0.10538 -0.08496 0.13333 -0.07963 C 0.16128 -0.07431 0.18003 -0.05255 0.19306 -0.03889 C 0.20608 -0.02524 0.20799 -0.00672 0.21198 0.00185 " pathEditMode="fixed" rAng="0" ptsTypes="aaaaa">
                                      <p:cBhvr>
                                        <p:cTn id="54" dur="2000" fill="hold"/>
                                        <p:tgtEl>
                                          <p:spTgt spid="166953"/>
                                        </p:tgtEl>
                                        <p:attrNameLst>
                                          <p:attrName>ppt_x</p:attrName>
                                          <p:attrName>ppt_y</p:attrName>
                                        </p:attrNameLst>
                                      </p:cBhvr>
                                      <p:rCtr x="106" y="-42"/>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0" nodeType="clickEffect">
                                  <p:stCondLst>
                                    <p:cond delay="0"/>
                                  </p:stCondLst>
                                  <p:childTnLst>
                                    <p:animMotion origin="layout" path="M -5.55556E-7 2.96296E-6 C -0.01545 0.01805 -0.03073 0.03634 -0.0625 0.03703 C -0.09427 0.03773 -0.1651 0.01018 -0.19028 0.0037 C -0.21545 -0.00278 -0.20868 -0.00093 -0.21354 -0.00209 " pathEditMode="fixed" rAng="0" ptsTypes="aaaa">
                                      <p:cBhvr>
                                        <p:cTn id="58" dur="2000" fill="hold"/>
                                        <p:tgtEl>
                                          <p:spTgt spid="166926"/>
                                        </p:tgtEl>
                                        <p:attrNameLst>
                                          <p:attrName>ppt_x</p:attrName>
                                          <p:attrName>ppt_y</p:attrName>
                                        </p:attrNameLst>
                                      </p:cBhvr>
                                      <p:rCtr x="-108" y="17"/>
                                    </p:animMotion>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wipe(up)">
                                      <p:cBhvr>
                                        <p:cTn id="6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20" grpId="0" bldLvl="0" animBg="1"/>
      <p:bldP spid="166924" grpId="0" bldLvl="0" animBg="1"/>
      <p:bldP spid="166926" grpId="0" bldLvl="0" animBg="1"/>
      <p:bldP spid="166930" grpId="0" bldLvl="0" animBg="1"/>
      <p:bldP spid="166936" grpId="0" bldLvl="0" animBg="1"/>
      <p:bldP spid="166949" grpId="0" bldLvl="0" animBg="1"/>
      <p:bldP spid="166953"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Text Box 4"/>
          <p:cNvSpPr txBox="1">
            <a:spLocks noChangeArrowheads="1"/>
          </p:cNvSpPr>
          <p:nvPr/>
        </p:nvSpPr>
        <p:spPr bwMode="auto">
          <a:xfrm>
            <a:off x="250825" y="214290"/>
            <a:ext cx="8642350" cy="654715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44000" tIns="72000" rIns="144000" bIns="72000">
            <a:spAutoFit/>
          </a:bodyPr>
          <a:lstStyle/>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move1</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SqList</a:t>
            </a:r>
            <a:r>
              <a:rPr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*&amp;L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&gt;length-1</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tmp</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8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ElemType</a:t>
            </a:r>
            <a:r>
              <a:rPr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pivot=L-&gt;data[0];	</a:t>
            </a:r>
            <a:r>
              <a:rPr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以</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data[0]</a:t>
            </a:r>
            <a:r>
              <a:rPr lang="zh-CN" altLang="en-US"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为基准</a:t>
            </a:r>
          </a:p>
          <a:p>
            <a:pPr algn="l">
              <a:lnSpc>
                <a:spcPts val="18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&lt;j</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8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&lt;j &amp;&amp; L-&gt;data[j]&gt;</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pivot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从后向前扫描，找</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一</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a:t>
            </a:r>
            <a:r>
              <a:rPr lang="zh-CN" altLang="en-US" dirty="0" smtClean="0">
                <a:solidFill>
                  <a:srgbClr val="00B0F0"/>
                </a:solidFill>
                <a:latin typeface="+mn-ea"/>
                <a:cs typeface="Times New Roman" panose="02020603050405020304" pitchFamily="18" charset="0"/>
              </a:rPr>
              <a:t>≤</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pivot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的元素</a:t>
            </a:r>
          </a:p>
          <a:p>
            <a:pPr algn="l">
              <a:lnSpc>
                <a:spcPts val="18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&lt;j &amp;&amp; L-&gt;data[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pivot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从前向后扫描，找</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一</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&gt;pivot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的元素</a:t>
            </a:r>
          </a:p>
          <a:p>
            <a:pPr algn="l">
              <a:lnSpc>
                <a:spcPts val="18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if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&lt;j)</a:t>
            </a:r>
          </a:p>
          <a:p>
            <a:pPr algn="l">
              <a:lnSpc>
                <a:spcPts val="1800"/>
              </a:lnSpc>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tmp</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&gt;data[</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&gt;data[</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&gt;data[j</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800"/>
              </a:lnSpc>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&gt;data[</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]=L-&gt;data[j</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L-&gt;data[j]=</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tmp</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p>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tmp</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&gt;data[0];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&gt;data[0</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a:rPr>
              <a:t> 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&gt;data[j</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8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&gt;data[0]=L-&gt;data[j</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L-&gt;data[j]=</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tmp</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36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49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149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149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149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149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149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49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149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49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149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149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1492">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1492">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149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1331913" y="3183240"/>
            <a:ext cx="863600" cy="5762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274436" name="Rectangle 4"/>
          <p:cNvSpPr>
            <a:spLocks noChangeArrowheads="1"/>
          </p:cNvSpPr>
          <p:nvPr/>
        </p:nvSpPr>
        <p:spPr bwMode="auto">
          <a:xfrm>
            <a:off x="0" y="2238375"/>
            <a:ext cx="9144000" cy="0"/>
          </a:xfrm>
          <a:prstGeom prst="rect">
            <a:avLst/>
          </a:prstGeom>
          <a:noFill/>
          <a:ln w="9525">
            <a:noFill/>
            <a:miter lim="800000"/>
          </a:ln>
          <a:effectLst/>
        </p:spPr>
        <p:txBody>
          <a:bodyPr wrap="none" anchor="ctr">
            <a:spAutoFit/>
          </a:bodyPr>
          <a:lstStyle/>
          <a:p>
            <a:endParaRPr lang="zh-CN" altLang="en-US"/>
          </a:p>
        </p:txBody>
      </p:sp>
      <p:sp>
        <p:nvSpPr>
          <p:cNvPr id="274437" name="Text Box 5"/>
          <p:cNvSpPr txBox="1">
            <a:spLocks noChangeArrowheads="1"/>
          </p:cNvSpPr>
          <p:nvPr/>
        </p:nvSpPr>
        <p:spPr bwMode="auto">
          <a:xfrm>
            <a:off x="2770188"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274438" name="Text Box 6"/>
          <p:cNvSpPr txBox="1">
            <a:spLocks noChangeArrowheads="1"/>
          </p:cNvSpPr>
          <p:nvPr/>
        </p:nvSpPr>
        <p:spPr bwMode="auto">
          <a:xfrm>
            <a:off x="2770188"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0</a:t>
            </a:r>
          </a:p>
        </p:txBody>
      </p:sp>
      <p:sp>
        <p:nvSpPr>
          <p:cNvPr id="274439" name="Text Box 7"/>
          <p:cNvSpPr txBox="1">
            <a:spLocks noChangeArrowheads="1"/>
          </p:cNvSpPr>
          <p:nvPr/>
        </p:nvSpPr>
        <p:spPr bwMode="auto">
          <a:xfrm>
            <a:off x="3275013"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Times New Roman" panose="02020603050405020304" pitchFamily="18" charset="0"/>
                <a:cs typeface="Times New Roman" panose="02020603050405020304" pitchFamily="18" charset="0"/>
              </a:rPr>
              <a:t>8</a:t>
            </a:r>
          </a:p>
        </p:txBody>
      </p:sp>
      <p:sp>
        <p:nvSpPr>
          <p:cNvPr id="274440" name="Text Box 8"/>
          <p:cNvSpPr txBox="1">
            <a:spLocks noChangeArrowheads="1"/>
          </p:cNvSpPr>
          <p:nvPr/>
        </p:nvSpPr>
        <p:spPr bwMode="auto">
          <a:xfrm>
            <a:off x="3275013"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1</a:t>
            </a:r>
          </a:p>
        </p:txBody>
      </p:sp>
      <p:sp>
        <p:nvSpPr>
          <p:cNvPr id="274441" name="Text Box 9"/>
          <p:cNvSpPr txBox="1">
            <a:spLocks noChangeArrowheads="1"/>
          </p:cNvSpPr>
          <p:nvPr/>
        </p:nvSpPr>
        <p:spPr bwMode="auto">
          <a:xfrm>
            <a:off x="3706813"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Times New Roman" panose="02020603050405020304" pitchFamily="18" charset="0"/>
                <a:cs typeface="Times New Roman" panose="02020603050405020304" pitchFamily="18" charset="0"/>
              </a:rPr>
              <a:t>2</a:t>
            </a:r>
          </a:p>
        </p:txBody>
      </p:sp>
      <p:sp>
        <p:nvSpPr>
          <p:cNvPr id="274442" name="Text Box 10"/>
          <p:cNvSpPr txBox="1">
            <a:spLocks noChangeArrowheads="1"/>
          </p:cNvSpPr>
          <p:nvPr/>
        </p:nvSpPr>
        <p:spPr bwMode="auto">
          <a:xfrm>
            <a:off x="3706813"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2</a:t>
            </a:r>
          </a:p>
        </p:txBody>
      </p:sp>
      <p:sp>
        <p:nvSpPr>
          <p:cNvPr id="274443" name="Text Box 11"/>
          <p:cNvSpPr txBox="1">
            <a:spLocks noChangeArrowheads="1"/>
          </p:cNvSpPr>
          <p:nvPr/>
        </p:nvSpPr>
        <p:spPr bwMode="auto">
          <a:xfrm>
            <a:off x="4211638"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Times New Roman" panose="02020603050405020304" pitchFamily="18" charset="0"/>
                <a:cs typeface="Times New Roman" panose="02020603050405020304" pitchFamily="18" charset="0"/>
              </a:rPr>
              <a:t>7</a:t>
            </a:r>
          </a:p>
        </p:txBody>
      </p:sp>
      <p:sp>
        <p:nvSpPr>
          <p:cNvPr id="274444" name="Text Box 12"/>
          <p:cNvSpPr txBox="1">
            <a:spLocks noChangeArrowheads="1"/>
          </p:cNvSpPr>
          <p:nvPr/>
        </p:nvSpPr>
        <p:spPr bwMode="auto">
          <a:xfrm>
            <a:off x="4211638"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3</a:t>
            </a:r>
          </a:p>
        </p:txBody>
      </p:sp>
      <p:sp>
        <p:nvSpPr>
          <p:cNvPr id="274445" name="Text Box 13"/>
          <p:cNvSpPr txBox="1">
            <a:spLocks noChangeArrowheads="1"/>
          </p:cNvSpPr>
          <p:nvPr/>
        </p:nvSpPr>
        <p:spPr bwMode="auto">
          <a:xfrm>
            <a:off x="4643438"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274446" name="Text Box 14"/>
          <p:cNvSpPr txBox="1">
            <a:spLocks noChangeArrowheads="1"/>
          </p:cNvSpPr>
          <p:nvPr/>
        </p:nvSpPr>
        <p:spPr bwMode="auto">
          <a:xfrm>
            <a:off x="4643438"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4</a:t>
            </a:r>
          </a:p>
        </p:txBody>
      </p:sp>
      <p:sp>
        <p:nvSpPr>
          <p:cNvPr id="274447" name="Text Box 15"/>
          <p:cNvSpPr txBox="1">
            <a:spLocks noChangeArrowheads="1"/>
          </p:cNvSpPr>
          <p:nvPr/>
        </p:nvSpPr>
        <p:spPr bwMode="auto">
          <a:xfrm>
            <a:off x="5148263"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274448" name="Text Box 16"/>
          <p:cNvSpPr txBox="1">
            <a:spLocks noChangeArrowheads="1"/>
          </p:cNvSpPr>
          <p:nvPr/>
        </p:nvSpPr>
        <p:spPr bwMode="auto">
          <a:xfrm>
            <a:off x="5148263"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5</a:t>
            </a:r>
          </a:p>
        </p:txBody>
      </p:sp>
      <p:sp>
        <p:nvSpPr>
          <p:cNvPr id="274449" name="Text Box 17"/>
          <p:cNvSpPr txBox="1">
            <a:spLocks noChangeArrowheads="1"/>
          </p:cNvSpPr>
          <p:nvPr/>
        </p:nvSpPr>
        <p:spPr bwMode="auto">
          <a:xfrm>
            <a:off x="5580063"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274450" name="Text Box 18"/>
          <p:cNvSpPr txBox="1">
            <a:spLocks noChangeArrowheads="1"/>
          </p:cNvSpPr>
          <p:nvPr/>
        </p:nvSpPr>
        <p:spPr bwMode="auto">
          <a:xfrm>
            <a:off x="5580063"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6</a:t>
            </a:r>
          </a:p>
        </p:txBody>
      </p:sp>
      <p:sp>
        <p:nvSpPr>
          <p:cNvPr id="274451" name="Text Box 19"/>
          <p:cNvSpPr txBox="1">
            <a:spLocks noChangeArrowheads="1"/>
          </p:cNvSpPr>
          <p:nvPr/>
        </p:nvSpPr>
        <p:spPr bwMode="auto">
          <a:xfrm>
            <a:off x="6084888"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274452" name="Text Box 20"/>
          <p:cNvSpPr txBox="1">
            <a:spLocks noChangeArrowheads="1"/>
          </p:cNvSpPr>
          <p:nvPr/>
        </p:nvSpPr>
        <p:spPr bwMode="auto">
          <a:xfrm>
            <a:off x="6084888"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7</a:t>
            </a:r>
          </a:p>
        </p:txBody>
      </p:sp>
      <p:sp>
        <p:nvSpPr>
          <p:cNvPr id="274453" name="Text Box 21"/>
          <p:cNvSpPr txBox="1">
            <a:spLocks noChangeArrowheads="1"/>
          </p:cNvSpPr>
          <p:nvPr/>
        </p:nvSpPr>
        <p:spPr bwMode="auto">
          <a:xfrm>
            <a:off x="6515100" y="3254678"/>
            <a:ext cx="360363"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274454" name="Text Box 22"/>
          <p:cNvSpPr txBox="1">
            <a:spLocks noChangeArrowheads="1"/>
          </p:cNvSpPr>
          <p:nvPr/>
        </p:nvSpPr>
        <p:spPr bwMode="auto">
          <a:xfrm>
            <a:off x="6515100" y="2822878"/>
            <a:ext cx="360363"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8</a:t>
            </a:r>
          </a:p>
        </p:txBody>
      </p:sp>
      <p:sp>
        <p:nvSpPr>
          <p:cNvPr id="274455" name="Text Box 23"/>
          <p:cNvSpPr txBox="1">
            <a:spLocks noChangeArrowheads="1"/>
          </p:cNvSpPr>
          <p:nvPr/>
        </p:nvSpPr>
        <p:spPr bwMode="auto">
          <a:xfrm>
            <a:off x="7019925" y="3254678"/>
            <a:ext cx="360363"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Times New Roman" panose="02020603050405020304" pitchFamily="18" charset="0"/>
                <a:cs typeface="Times New Roman" panose="02020603050405020304" pitchFamily="18" charset="0"/>
              </a:rPr>
              <a:t>0</a:t>
            </a:r>
          </a:p>
        </p:txBody>
      </p:sp>
      <p:sp>
        <p:nvSpPr>
          <p:cNvPr id="274456" name="Text Box 24"/>
          <p:cNvSpPr txBox="1">
            <a:spLocks noChangeArrowheads="1"/>
          </p:cNvSpPr>
          <p:nvPr/>
        </p:nvSpPr>
        <p:spPr bwMode="auto">
          <a:xfrm>
            <a:off x="7019925" y="2822878"/>
            <a:ext cx="360363"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9</a:t>
            </a:r>
          </a:p>
        </p:txBody>
      </p:sp>
      <p:sp>
        <p:nvSpPr>
          <p:cNvPr id="274457" name="Text Box 25"/>
          <p:cNvSpPr txBox="1">
            <a:spLocks noChangeArrowheads="1"/>
          </p:cNvSpPr>
          <p:nvPr/>
        </p:nvSpPr>
        <p:spPr bwMode="auto">
          <a:xfrm>
            <a:off x="714348" y="2673653"/>
            <a:ext cx="1714512" cy="400110"/>
          </a:xfrm>
          <a:prstGeom prst="rect">
            <a:avLst/>
          </a:prstGeom>
          <a:noFill/>
          <a:ln w="9525">
            <a:noFill/>
            <a:miter lim="800000"/>
          </a:ln>
          <a:effectLst/>
        </p:spPr>
        <p:txBody>
          <a:bodyPr wrap="square">
            <a:spAutoFit/>
          </a:bodyPr>
          <a:lstStyle/>
          <a:p>
            <a:pPr algn="l"/>
            <a:r>
              <a:rPr lang="en-US" altLang="zh-CN" sz="2000" smtClean="0">
                <a:solidFill>
                  <a:srgbClr val="339933"/>
                </a:solidFill>
              </a:rPr>
              <a:t>pivot</a:t>
            </a:r>
            <a:r>
              <a:rPr lang="zh-CN" altLang="en-US" sz="2000" smtClean="0">
                <a:solidFill>
                  <a:srgbClr val="339933"/>
                </a:solidFill>
              </a:rPr>
              <a:t>（</a:t>
            </a:r>
            <a:r>
              <a:rPr lang="zh-CN" altLang="en-US" smtClean="0">
                <a:solidFill>
                  <a:srgbClr val="FF00FF"/>
                </a:solidFill>
                <a:ea typeface="楷体" panose="02010609060101010101" pitchFamily="49" charset="-122"/>
                <a:cs typeface="Times New Roman" panose="02020603050405020304" pitchFamily="18" charset="0"/>
              </a:rPr>
              <a:t>基准</a:t>
            </a:r>
            <a:r>
              <a:rPr lang="zh-CN" altLang="en-US" sz="2000" smtClean="0">
                <a:solidFill>
                  <a:srgbClr val="339933"/>
                </a:solidFill>
              </a:rPr>
              <a:t>）</a:t>
            </a:r>
            <a:endParaRPr lang="en-US" altLang="zh-CN" sz="2000">
              <a:solidFill>
                <a:srgbClr val="339933"/>
              </a:solidFill>
            </a:endParaRPr>
          </a:p>
        </p:txBody>
      </p:sp>
      <p:grpSp>
        <p:nvGrpSpPr>
          <p:cNvPr id="2" name="Group 26"/>
          <p:cNvGrpSpPr/>
          <p:nvPr/>
        </p:nvGrpSpPr>
        <p:grpSpPr bwMode="auto">
          <a:xfrm>
            <a:off x="2771775" y="3678540"/>
            <a:ext cx="360363" cy="765175"/>
            <a:chOff x="1746" y="1174"/>
            <a:chExt cx="227" cy="482"/>
          </a:xfrm>
        </p:grpSpPr>
        <p:sp>
          <p:nvSpPr>
            <p:cNvPr id="274459" name="Text Box 27"/>
            <p:cNvSpPr txBox="1">
              <a:spLocks noChangeArrowheads="1"/>
            </p:cNvSpPr>
            <p:nvPr/>
          </p:nvSpPr>
          <p:spPr bwMode="auto">
            <a:xfrm>
              <a:off x="1746" y="1406"/>
              <a:ext cx="227" cy="250"/>
            </a:xfrm>
            <a:prstGeom prst="rect">
              <a:avLst/>
            </a:prstGeom>
            <a:noFill/>
            <a:ln w="9525">
              <a:noFill/>
              <a:miter lim="800000"/>
            </a:ln>
            <a:effectLst/>
          </p:spPr>
          <p:txBody>
            <a:bodyPr>
              <a:spAutoFit/>
            </a:bodyPr>
            <a:lstStyle/>
            <a:p>
              <a:pPr algn="l">
                <a:spcBef>
                  <a:spcPct val="50000"/>
                </a:spcBef>
              </a:pPr>
              <a:r>
                <a:rPr lang="en-US" altLang="zh-CN" sz="2000" i="1">
                  <a:solidFill>
                    <a:srgbClr val="339933"/>
                  </a:solidFill>
                </a:rPr>
                <a:t>i</a:t>
              </a:r>
            </a:p>
          </p:txBody>
        </p:sp>
        <p:sp>
          <p:nvSpPr>
            <p:cNvPr id="274460" name="Line 28"/>
            <p:cNvSpPr>
              <a:spLocks noChangeShapeType="1"/>
            </p:cNvSpPr>
            <p:nvPr/>
          </p:nvSpPr>
          <p:spPr bwMode="auto">
            <a:xfrm flipV="1">
              <a:off x="1837" y="1174"/>
              <a:ext cx="0" cy="227"/>
            </a:xfrm>
            <a:prstGeom prst="line">
              <a:avLst/>
            </a:prstGeom>
            <a:noFill/>
            <a:ln w="28575">
              <a:solidFill>
                <a:schemeClr val="tx1"/>
              </a:solidFill>
              <a:miter lim="800000"/>
              <a:tailEnd type="triangle" w="med" len="med"/>
            </a:ln>
            <a:effectLst/>
          </p:spPr>
          <p:txBody>
            <a:bodyPr wrap="none"/>
            <a:lstStyle/>
            <a:p>
              <a:endParaRPr lang="zh-CN" altLang="en-US"/>
            </a:p>
          </p:txBody>
        </p:sp>
      </p:grpSp>
      <p:grpSp>
        <p:nvGrpSpPr>
          <p:cNvPr id="3" name="Group 29"/>
          <p:cNvGrpSpPr/>
          <p:nvPr/>
        </p:nvGrpSpPr>
        <p:grpSpPr bwMode="auto">
          <a:xfrm>
            <a:off x="7019925" y="3686478"/>
            <a:ext cx="360363" cy="765175"/>
            <a:chOff x="4422" y="1179"/>
            <a:chExt cx="227" cy="482"/>
          </a:xfrm>
        </p:grpSpPr>
        <p:sp>
          <p:nvSpPr>
            <p:cNvPr id="274462" name="Text Box 30"/>
            <p:cNvSpPr txBox="1">
              <a:spLocks noChangeArrowheads="1"/>
            </p:cNvSpPr>
            <p:nvPr/>
          </p:nvSpPr>
          <p:spPr bwMode="auto">
            <a:xfrm>
              <a:off x="4422" y="1411"/>
              <a:ext cx="227" cy="250"/>
            </a:xfrm>
            <a:prstGeom prst="rect">
              <a:avLst/>
            </a:prstGeom>
            <a:noFill/>
            <a:ln w="9525">
              <a:noFill/>
              <a:miter lim="800000"/>
            </a:ln>
            <a:effectLst/>
          </p:spPr>
          <p:txBody>
            <a:bodyPr>
              <a:spAutoFit/>
            </a:bodyPr>
            <a:lstStyle/>
            <a:p>
              <a:pPr algn="l">
                <a:spcBef>
                  <a:spcPct val="50000"/>
                </a:spcBef>
              </a:pPr>
              <a:r>
                <a:rPr lang="en-US" altLang="zh-CN" sz="2000" i="1">
                  <a:solidFill>
                    <a:srgbClr val="339933"/>
                  </a:solidFill>
                </a:rPr>
                <a:t>j</a:t>
              </a:r>
            </a:p>
          </p:txBody>
        </p:sp>
        <p:sp>
          <p:nvSpPr>
            <p:cNvPr id="274463" name="Line 31"/>
            <p:cNvSpPr>
              <a:spLocks noChangeShapeType="1"/>
            </p:cNvSpPr>
            <p:nvPr/>
          </p:nvSpPr>
          <p:spPr bwMode="auto">
            <a:xfrm flipV="1">
              <a:off x="4513" y="1179"/>
              <a:ext cx="0" cy="227"/>
            </a:xfrm>
            <a:prstGeom prst="line">
              <a:avLst/>
            </a:prstGeom>
            <a:noFill/>
            <a:ln w="28575">
              <a:solidFill>
                <a:schemeClr val="tx1"/>
              </a:solidFill>
              <a:miter lim="800000"/>
              <a:tailEnd type="triangle" w="med" len="med"/>
            </a:ln>
            <a:effectLst/>
          </p:spPr>
          <p:txBody>
            <a:bodyPr wrap="none"/>
            <a:lstStyle/>
            <a:p>
              <a:endParaRPr lang="zh-CN" altLang="en-US"/>
            </a:p>
          </p:txBody>
        </p:sp>
      </p:grpSp>
      <p:sp>
        <p:nvSpPr>
          <p:cNvPr id="274464" name="Text Box 32"/>
          <p:cNvSpPr txBox="1">
            <a:spLocks noChangeArrowheads="1"/>
          </p:cNvSpPr>
          <p:nvPr/>
        </p:nvSpPr>
        <p:spPr bwMode="auto">
          <a:xfrm>
            <a:off x="1428728" y="910880"/>
            <a:ext cx="5551482" cy="1446550"/>
          </a:xfrm>
          <a:prstGeom prst="rect">
            <a:avLst/>
          </a:prstGeom>
          <a:noFill/>
          <a:ln w="9525">
            <a:noFill/>
            <a:miter lim="800000"/>
          </a:ln>
          <a:effectLst/>
        </p:spPr>
        <p:txBody>
          <a:bodyPr wrap="square">
            <a:spAutoFit/>
          </a:bodyPr>
          <a:lstStyle/>
          <a:p>
            <a:pPr algn="l"/>
            <a:r>
              <a:rPr lang="en-US" altLang="zh-CN" sz="2200" dirty="0" smtClean="0">
                <a:solidFill>
                  <a:srgbClr val="FF00FF"/>
                </a:solidFill>
                <a:ea typeface="楷体" panose="02010609060101010101" pitchFamily="49" charset="-122"/>
                <a:cs typeface="Times New Roman" panose="02020603050405020304" pitchFamily="18" charset="0"/>
              </a:rPr>
              <a:t>pivot</a:t>
            </a:r>
            <a:r>
              <a:rPr lang="en-US" altLang="zh-CN" sz="2200" dirty="0" smtClean="0">
                <a:ea typeface="楷体" panose="02010609060101010101" pitchFamily="49" charset="-122"/>
                <a:cs typeface="Times New Roman" panose="02020603050405020304" pitchFamily="18" charset="0"/>
              </a:rPr>
              <a:t>=L</a:t>
            </a:r>
            <a:r>
              <a:rPr lang="en-US" altLang="zh-CN" sz="2200" dirty="0" smtClean="0">
                <a:latin typeface="+mn-ea"/>
                <a:cs typeface="Times New Roman" panose="02020603050405020304" pitchFamily="18" charset="0"/>
              </a:rPr>
              <a:t>-</a:t>
            </a:r>
            <a:r>
              <a:rPr lang="en-US" altLang="zh-CN" sz="2200" dirty="0" smtClean="0">
                <a:ea typeface="楷体" panose="02010609060101010101" pitchFamily="49" charset="-122"/>
                <a:cs typeface="Times New Roman" panose="02020603050405020304" pitchFamily="18" charset="0"/>
              </a:rPr>
              <a:t>&gt;data[0]</a:t>
            </a:r>
            <a:r>
              <a:rPr lang="zh-CN" altLang="en-US" sz="2200" dirty="0" smtClean="0">
                <a:ea typeface="楷体" panose="02010609060101010101" pitchFamily="49" charset="-122"/>
                <a:cs typeface="Times New Roman" panose="02020603050405020304" pitchFamily="18" charset="0"/>
              </a:rPr>
              <a:t>（基准）</a:t>
            </a:r>
            <a:endParaRPr lang="en-US" altLang="zh-CN" sz="2200" dirty="0" smtClean="0">
              <a:ea typeface="楷体" panose="02010609060101010101" pitchFamily="49" charset="-122"/>
              <a:cs typeface="Times New Roman" panose="02020603050405020304" pitchFamily="18" charset="0"/>
            </a:endParaRPr>
          </a:p>
          <a:p>
            <a:pPr algn="l"/>
            <a:r>
              <a:rPr lang="en-US" altLang="zh-CN" sz="2200" i="1" dirty="0" smtClean="0">
                <a:ea typeface="楷体" panose="02010609060101010101" pitchFamily="49" charset="-122"/>
                <a:cs typeface="Times New Roman" panose="02020603050405020304" pitchFamily="18" charset="0"/>
              </a:rPr>
              <a:t>j</a:t>
            </a:r>
            <a:r>
              <a:rPr lang="zh-CN" altLang="en-US" sz="2200" dirty="0" smtClean="0">
                <a:ea typeface="楷体" panose="02010609060101010101" pitchFamily="49" charset="-122"/>
                <a:cs typeface="Times New Roman" panose="02020603050405020304" pitchFamily="18" charset="0"/>
              </a:rPr>
              <a:t>从后向前找</a:t>
            </a:r>
            <a:r>
              <a:rPr lang="zh-CN" altLang="en-US" sz="2200" dirty="0" smtClean="0">
                <a:latin typeface="+mn-ea"/>
                <a:cs typeface="Times New Roman" panose="02020603050405020304" pitchFamily="18" charset="0"/>
              </a:rPr>
              <a:t>≤</a:t>
            </a:r>
            <a:r>
              <a:rPr lang="en-US" altLang="zh-CN" sz="2200" dirty="0" smtClean="0">
                <a:ea typeface="楷体" panose="02010609060101010101" pitchFamily="49" charset="-122"/>
                <a:cs typeface="Times New Roman" panose="02020603050405020304" pitchFamily="18" charset="0"/>
              </a:rPr>
              <a:t>pivot</a:t>
            </a:r>
            <a:r>
              <a:rPr lang="zh-CN" altLang="en-US" sz="2200" dirty="0">
                <a:ea typeface="楷体" panose="02010609060101010101" pitchFamily="49" charset="-122"/>
                <a:cs typeface="Times New Roman" panose="02020603050405020304" pitchFamily="18" charset="0"/>
              </a:rPr>
              <a:t>的元素：前移</a:t>
            </a:r>
          </a:p>
          <a:p>
            <a:pPr algn="l"/>
            <a:r>
              <a:rPr lang="en-US" altLang="zh-CN" sz="2200" i="1" dirty="0" err="1">
                <a:ea typeface="楷体" panose="02010609060101010101" pitchFamily="49" charset="-122"/>
                <a:cs typeface="Times New Roman" panose="02020603050405020304" pitchFamily="18" charset="0"/>
              </a:rPr>
              <a:t>i</a:t>
            </a:r>
            <a:r>
              <a:rPr lang="zh-CN" altLang="en-US" sz="2200" dirty="0" smtClean="0">
                <a:ea typeface="楷体" panose="02010609060101010101" pitchFamily="49" charset="-122"/>
                <a:cs typeface="Times New Roman" panose="02020603050405020304" pitchFamily="18" charset="0"/>
              </a:rPr>
              <a:t>从前向后找 </a:t>
            </a:r>
            <a:r>
              <a:rPr lang="en-US" altLang="zh-CN" sz="2200" dirty="0" smtClean="0">
                <a:ea typeface="楷体" panose="02010609060101010101" pitchFamily="49" charset="-122"/>
                <a:cs typeface="Times New Roman" panose="02020603050405020304" pitchFamily="18" charset="0"/>
              </a:rPr>
              <a:t>&gt; </a:t>
            </a:r>
            <a:r>
              <a:rPr lang="en-US" altLang="zh-CN" sz="2200" dirty="0">
                <a:ea typeface="楷体" panose="02010609060101010101" pitchFamily="49" charset="-122"/>
                <a:cs typeface="Times New Roman" panose="02020603050405020304" pitchFamily="18" charset="0"/>
              </a:rPr>
              <a:t>pivot</a:t>
            </a:r>
            <a:r>
              <a:rPr lang="zh-CN" altLang="en-US" sz="2200" dirty="0">
                <a:ea typeface="楷体" panose="02010609060101010101" pitchFamily="49" charset="-122"/>
                <a:cs typeface="Times New Roman" panose="02020603050405020304" pitchFamily="18" charset="0"/>
              </a:rPr>
              <a:t>的元素：后移</a:t>
            </a:r>
          </a:p>
        </p:txBody>
      </p:sp>
      <p:grpSp>
        <p:nvGrpSpPr>
          <p:cNvPr id="4" name="Group 39"/>
          <p:cNvGrpSpPr/>
          <p:nvPr/>
        </p:nvGrpSpPr>
        <p:grpSpPr bwMode="auto">
          <a:xfrm>
            <a:off x="2747961" y="4545315"/>
            <a:ext cx="4824412" cy="1311275"/>
            <a:chOff x="1958" y="2704"/>
            <a:chExt cx="3039" cy="826"/>
          </a:xfrm>
        </p:grpSpPr>
        <p:sp>
          <p:nvSpPr>
            <p:cNvPr id="274468" name="AutoShape 36"/>
            <p:cNvSpPr>
              <a:spLocks noChangeArrowheads="1"/>
            </p:cNvSpPr>
            <p:nvPr/>
          </p:nvSpPr>
          <p:spPr bwMode="auto">
            <a:xfrm>
              <a:off x="3107" y="2704"/>
              <a:ext cx="227" cy="408"/>
            </a:xfrm>
            <a:prstGeom prst="downArrow">
              <a:avLst>
                <a:gd name="adj1" fmla="val 50000"/>
                <a:gd name="adj2" fmla="val 32075"/>
              </a:avLst>
            </a:prstGeom>
          </p:spPr>
          <p:style>
            <a:lnRef idx="0">
              <a:schemeClr val="accent4"/>
            </a:lnRef>
            <a:fillRef idx="3">
              <a:schemeClr val="accent4"/>
            </a:fillRef>
            <a:effectRef idx="3">
              <a:schemeClr val="accent4"/>
            </a:effectRef>
            <a:fontRef idx="minor">
              <a:schemeClr val="lt1"/>
            </a:fontRef>
          </p:style>
          <p:txBody>
            <a:bodyPr wrap="none" anchor="ctr"/>
            <a:lstStyle/>
            <a:p>
              <a:endParaRPr lang="zh-CN" altLang="en-US"/>
            </a:p>
          </p:txBody>
        </p:sp>
        <p:sp>
          <p:nvSpPr>
            <p:cNvPr id="274469" name="Text Box 37"/>
            <p:cNvSpPr txBox="1">
              <a:spLocks noChangeArrowheads="1"/>
            </p:cNvSpPr>
            <p:nvPr/>
          </p:nvSpPr>
          <p:spPr bwMode="auto">
            <a:xfrm>
              <a:off x="1958" y="3203"/>
              <a:ext cx="3039" cy="327"/>
            </a:xfrm>
            <a:prstGeom prst="rect">
              <a:avLst/>
            </a:prstGeom>
            <a:noFill/>
            <a:ln w="9525">
              <a:noFill/>
              <a:miter lim="800000"/>
            </a:ln>
            <a:effectLst/>
          </p:spPr>
          <p:txBody>
            <a:bodyPr>
              <a:spAutoFit/>
            </a:bodyPr>
            <a:lstStyle/>
            <a:p>
              <a:pPr algn="l">
                <a:spcBef>
                  <a:spcPct val="50000"/>
                </a:spcBef>
              </a:pPr>
              <a:r>
                <a:rPr lang="en-US" altLang="zh-CN" dirty="0"/>
                <a:t>0</a:t>
              </a:r>
              <a:r>
                <a:rPr lang="zh-CN" altLang="en-US" dirty="0"/>
                <a:t>　</a:t>
              </a:r>
              <a:r>
                <a:rPr lang="en-US" altLang="zh-CN" dirty="0"/>
                <a:t>3</a:t>
              </a:r>
              <a:r>
                <a:rPr lang="zh-CN" altLang="en-US" dirty="0"/>
                <a:t>　</a:t>
              </a:r>
              <a:r>
                <a:rPr lang="en-US" altLang="zh-CN" dirty="0"/>
                <a:t>2</a:t>
              </a:r>
              <a:r>
                <a:rPr lang="zh-CN" altLang="en-US" dirty="0"/>
                <a:t>　</a:t>
              </a:r>
              <a:r>
                <a:rPr lang="en-US" altLang="zh-CN" dirty="0"/>
                <a:t>1</a:t>
              </a:r>
              <a:r>
                <a:rPr lang="zh-CN" altLang="en-US" dirty="0"/>
                <a:t>　</a:t>
              </a:r>
              <a:r>
                <a:rPr lang="en-US" altLang="zh-CN" sz="2800" dirty="0">
                  <a:solidFill>
                    <a:srgbClr val="FF3300"/>
                  </a:solidFill>
                </a:rPr>
                <a:t>3</a:t>
              </a:r>
              <a:r>
                <a:rPr lang="zh-CN" altLang="en-US" dirty="0"/>
                <a:t>　</a:t>
              </a:r>
              <a:r>
                <a:rPr lang="en-US" altLang="zh-CN" dirty="0"/>
                <a:t>5</a:t>
              </a:r>
              <a:r>
                <a:rPr lang="zh-CN" altLang="en-US" dirty="0"/>
                <a:t>　</a:t>
              </a:r>
              <a:r>
                <a:rPr lang="en-US" altLang="zh-CN" dirty="0"/>
                <a:t>7</a:t>
              </a:r>
              <a:r>
                <a:rPr lang="zh-CN" altLang="en-US" dirty="0"/>
                <a:t>　</a:t>
              </a:r>
              <a:r>
                <a:rPr lang="en-US" altLang="zh-CN" dirty="0"/>
                <a:t>4</a:t>
              </a:r>
              <a:r>
                <a:rPr lang="zh-CN" altLang="en-US" dirty="0"/>
                <a:t>　</a:t>
              </a:r>
              <a:r>
                <a:rPr lang="en-US" altLang="zh-CN" dirty="0"/>
                <a:t>6</a:t>
              </a:r>
              <a:r>
                <a:rPr lang="zh-CN" altLang="en-US" dirty="0"/>
                <a:t>　</a:t>
              </a:r>
              <a:r>
                <a:rPr lang="en-US" altLang="zh-CN" dirty="0"/>
                <a:t>8</a:t>
              </a:r>
            </a:p>
          </p:txBody>
        </p:sp>
      </p:grpSp>
      <p:sp>
        <p:nvSpPr>
          <p:cNvPr id="274470" name="Text Box 38"/>
          <p:cNvSpPr txBox="1">
            <a:spLocks noChangeArrowheads="1"/>
          </p:cNvSpPr>
          <p:nvPr/>
        </p:nvSpPr>
        <p:spPr bwMode="auto">
          <a:xfrm>
            <a:off x="142844" y="71414"/>
            <a:ext cx="3929090" cy="584835"/>
          </a:xfrm>
          <a:prstGeom prst="rect">
            <a:avLst/>
          </a:prstGeom>
        </p:spPr>
        <p:style>
          <a:lnRef idx="1">
            <a:schemeClr val="accent3"/>
          </a:lnRef>
          <a:fillRef idx="2">
            <a:schemeClr val="accent3"/>
          </a:fillRef>
          <a:effectRef idx="1">
            <a:schemeClr val="accent3"/>
          </a:effectRef>
          <a:fontRef idx="minor">
            <a:schemeClr val="dk1"/>
          </a:fontRef>
        </p:style>
        <p:txBody>
          <a:bodyPr wrap="square" lIns="162000" tIns="108000" rIns="162000" bIns="108000">
            <a:spAutoFit/>
          </a:bodyPr>
          <a:lstStyle/>
          <a:p>
            <a:pPr algn="l"/>
            <a:r>
              <a:rPr lang="zh-CN" altLang="en-US" sz="2400" smtClean="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解法</a:t>
            </a:r>
            <a:r>
              <a:rPr lang="en-US" altLang="zh-CN" sz="2400" smtClean="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smtClean="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TextBox 35"/>
          <p:cNvSpPr txBox="1"/>
          <p:nvPr/>
        </p:nvSpPr>
        <p:spPr>
          <a:xfrm>
            <a:off x="1214414" y="6110607"/>
            <a:ext cx="3786214" cy="461665"/>
          </a:xfrm>
          <a:prstGeom prst="rect">
            <a:avLst/>
          </a:prstGeom>
          <a:noFill/>
        </p:spPr>
        <p:txBody>
          <a:bodyPr wrap="square" rtlCol="0">
            <a:spAutoFit/>
          </a:bodyPr>
          <a:lstStyle/>
          <a:p>
            <a:pPr algn="l"/>
            <a:r>
              <a:rPr lang="zh-CN" altLang="en-US" sz="2400" dirty="0" smtClean="0">
                <a:ea typeface="楷体" panose="02010609060101010101" pitchFamily="49" charset="-122"/>
                <a:cs typeface="Times New Roman" panose="02020603050405020304" pitchFamily="18" charset="0"/>
              </a:rPr>
              <a:t>算法时间复杂度为</a:t>
            </a:r>
            <a:r>
              <a:rPr lang="en-US" altLang="zh-CN" sz="2400" dirty="0" smtClean="0">
                <a:ea typeface="楷体" panose="02010609060101010101" pitchFamily="49" charset="-122"/>
                <a:cs typeface="Times New Roman" panose="02020603050405020304" pitchFamily="18" charset="0"/>
              </a:rPr>
              <a:t>O(</a:t>
            </a:r>
            <a:r>
              <a:rPr lang="en-US" altLang="zh-CN" sz="2400" i="1" dirty="0" smtClean="0">
                <a:ea typeface="楷体" panose="02010609060101010101" pitchFamily="49" charset="-122"/>
                <a:cs typeface="Times New Roman" panose="02020603050405020304" pitchFamily="18" charset="0"/>
              </a:rPr>
              <a:t>n</a:t>
            </a:r>
            <a:r>
              <a:rPr lang="en-US" altLang="zh-CN" sz="2400" dirty="0" smtClean="0">
                <a:ea typeface="楷体" panose="02010609060101010101" pitchFamily="49" charset="-122"/>
                <a:cs typeface="Times New Roman" panose="02020603050405020304" pitchFamily="18" charset="0"/>
              </a:rPr>
              <a:t>)</a:t>
            </a:r>
            <a:r>
              <a:rPr lang="zh-CN" altLang="en-US" sz="2400" dirty="0" smtClean="0">
                <a:ea typeface="楷体" panose="02010609060101010101" pitchFamily="49" charset="-122"/>
                <a:cs typeface="Times New Roman" panose="02020603050405020304" pitchFamily="18" charset="0"/>
              </a:rPr>
              <a:t>。</a:t>
            </a:r>
            <a:endParaRPr lang="zh-CN" altLang="en-US" sz="2400" dirty="0">
              <a:ea typeface="楷体" panose="02010609060101010101" pitchFamily="49"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BC067DFE-42A7-4CB5-93C4-F2F97DA7580C}" type="slidenum">
              <a:rPr lang="en-US" altLang="zh-CN" smtClean="0"/>
              <a:t>37</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3.7037E-7 L -0.12604 3.7037E-7 " pathEditMode="relative" ptsTypes="AA">
                                      <p:cBhvr>
                                        <p:cTn id="6" dur="2000" fill="hold"/>
                                        <p:tgtEl>
                                          <p:spTgt spid="274437"/>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35" presetClass="emph" presetSubtype="0" fill="hold" nodeType="clickEffect">
                                  <p:stCondLst>
                                    <p:cond delay="0"/>
                                  </p:stCondLst>
                                  <p:childTnLst>
                                    <p:anim calcmode="discrete" valueType="str">
                                      <p:cBhvr>
                                        <p:cTn id="10"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0139 -0.03518 C -0.01789 -0.05763 -0.0342 -0.07986 -0.06945 -0.09074 C -0.10469 -0.10162 -0.15816 -0.09814 -0.2125 -0.1 C -0.26684 -0.10185 -0.3533 -0.11828 -0.39584 -0.10185 C -0.43837 -0.08541 -0.4533 -0.04375 -0.46806 -0.00185 " pathEditMode="fixed" rAng="0" ptsTypes="aaaaA">
                                      <p:cBhvr>
                                        <p:cTn id="14" dur="2000" fill="hold"/>
                                        <p:tgtEl>
                                          <p:spTgt spid="274455"/>
                                        </p:tgtEl>
                                        <p:attrNameLst>
                                          <p:attrName>ppt_x</p:attrName>
                                          <p:attrName>ppt_y</p:attrName>
                                        </p:attrNameLst>
                                      </p:cBhvr>
                                      <p:rCtr x="-233" y="-25"/>
                                    </p:animMotion>
                                  </p:childTnLst>
                                </p:cTn>
                              </p:par>
                            </p:childTnLst>
                          </p:cTn>
                        </p:par>
                      </p:childTnLst>
                    </p:cTn>
                  </p:par>
                  <p:par>
                    <p:cTn id="15" fill="hold">
                      <p:stCondLst>
                        <p:cond delay="indefinite"/>
                      </p:stCondLst>
                      <p:childTnLst>
                        <p:par>
                          <p:cTn id="16" fill="hold">
                            <p:stCondLst>
                              <p:cond delay="0"/>
                            </p:stCondLst>
                            <p:childTnLst>
                              <p:par>
                                <p:cTn id="17" presetID="35" presetClass="emph" presetSubtype="0" fill="hold" nodeType="clickEffect">
                                  <p:stCondLst>
                                    <p:cond delay="0"/>
                                  </p:stCondLst>
                                  <p:childTnLst>
                                    <p:anim calcmode="discrete" valueType="str">
                                      <p:cBhvr>
                                        <p:cTn id="18"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6.94444E-6 5.92593E-6 L 0.05521 5.92593E-6 " pathEditMode="relative" ptsTypes="AA">
                                      <p:cBhvr>
                                        <p:cTn id="22" dur="2000" fill="hold"/>
                                        <p:tgtEl>
                                          <p:spTgt spid="2"/>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2.22222E-6 -4.81481E-6 C 0.00555 0.01227 0.01111 0.02477 0.03055 0.03149 C 0.05 0.0382 0.06962 0.03774 0.11666 0.04075 C 0.16371 0.04375 0.26389 0.05695 0.3125 0.05 C 0.36111 0.04306 0.38837 0.00996 0.40833 -0.00069 " pathEditMode="fixed" rAng="0" ptsTypes="aaaaa">
                                      <p:cBhvr>
                                        <p:cTn id="26" dur="2000" fill="hold"/>
                                        <p:tgtEl>
                                          <p:spTgt spid="274439"/>
                                        </p:tgtEl>
                                        <p:attrNameLst>
                                          <p:attrName>ppt_x</p:attrName>
                                          <p:attrName>ppt_y</p:attrName>
                                        </p:attrNameLst>
                                      </p:cBhvr>
                                      <p:rCtr x="204" y="28"/>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8.05556E-6 5.18519E-6 L -0.15764 5.18519E-6 " pathEditMode="relative" ptsTypes="AA">
                                      <p:cBhvr>
                                        <p:cTn id="30" dur="2000" fill="hold"/>
                                        <p:tgtEl>
                                          <p:spTgt spid="3"/>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1.11111E-6 -0.0037 C -0.00208 -0.01527 -0.00399 -0.02685 -0.01944 -0.03703 C -0.03489 -0.04722 -0.06337 -0.05995 -0.09305 -0.06481 C -0.12274 -0.06967 -0.17031 -0.07754 -0.19722 -0.06666 C -0.22413 -0.05578 -0.24288 -0.01296 -0.25486 0.00116 " pathEditMode="fixed" rAng="0" ptsTypes="aaaaa">
                                      <p:cBhvr>
                                        <p:cTn id="34" dur="2000" fill="hold"/>
                                        <p:tgtEl>
                                          <p:spTgt spid="274449"/>
                                        </p:tgtEl>
                                        <p:attrNameLst>
                                          <p:attrName>ppt_x</p:attrName>
                                          <p:attrName>ppt_y</p:attrName>
                                        </p:attrNameLst>
                                      </p:cBhvr>
                                      <p:rCtr x="-127" y="-34"/>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05521 7.77778E-6 L 0.16545 7.77778E-6 " pathEditMode="relative" ptsTypes="AA">
                                      <p:cBhvr>
                                        <p:cTn id="38" dur="2000" fill="hold"/>
                                        <p:tgtEl>
                                          <p:spTgt spid="2"/>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childTnLst>
                                    <p:animMotion origin="layout" path="M 1.66667E-6 0.01667 C 0.00243 0.03635 0.00503 0.05625 0.025 0.06297 C 0.04496 0.06968 0.09844 0.06783 0.11944 0.05741 C 0.14045 0.047 0.14583 0.02338 0.15139 -4.81481E-6 " pathEditMode="fixed" rAng="0" ptsTypes="aaaA">
                                      <p:cBhvr>
                                        <p:cTn id="42" dur="2000" fill="hold"/>
                                        <p:tgtEl>
                                          <p:spTgt spid="274443"/>
                                        </p:tgtEl>
                                        <p:attrNameLst>
                                          <p:attrName>ppt_x</p:attrName>
                                          <p:attrName>ppt_y</p:attrName>
                                        </p:attrNameLst>
                                      </p:cBhvr>
                                      <p:rCtr x="76" y="18"/>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0.15747 -1.48148E-6 L -0.25261 -0.00092 " pathEditMode="relative" rAng="0" ptsTypes="AA">
                                      <p:cBhvr>
                                        <p:cTn id="46" dur="2000" fill="hold"/>
                                        <p:tgtEl>
                                          <p:spTgt spid="3"/>
                                        </p:tgtEl>
                                        <p:attrNameLst>
                                          <p:attrName>ppt_x</p:attrName>
                                          <p:attrName>ppt_y</p:attrName>
                                        </p:attrNameLst>
                                      </p:cBhvr>
                                      <p:rCtr x="-48" y="0"/>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0" nodeType="clickEffect">
                                  <p:stCondLst>
                                    <p:cond delay="0"/>
                                  </p:stCondLst>
                                  <p:childTnLst>
                                    <p:animMotion origin="layout" path="M -0.00399 0.00255 L -0.04722 -4.81481E-6 " pathEditMode="fixed" rAng="0" ptsTypes="AA">
                                      <p:cBhvr>
                                        <p:cTn id="50" dur="2000" fill="hold"/>
                                        <p:tgtEl>
                                          <p:spTgt spid="274445"/>
                                        </p:tgtEl>
                                        <p:attrNameLst>
                                          <p:attrName>ppt_x</p:attrName>
                                          <p:attrName>ppt_y</p:attrName>
                                        </p:attrNameLst>
                                      </p:cBhvr>
                                      <p:rCtr x="-22" y="-1"/>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nodeType="clickEffect">
                                  <p:stCondLst>
                                    <p:cond delay="0"/>
                                  </p:stCondLst>
                                  <p:childTnLst>
                                    <p:animMotion origin="layout" path="M 0.16545 7.77778E-6 L 0.19705 7.77778E-6 " pathEditMode="relative" ptsTypes="AA">
                                      <p:cBhvr>
                                        <p:cTn id="54" dur="2000" fill="hold"/>
                                        <p:tgtEl>
                                          <p:spTgt spid="2"/>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1" nodeType="clickEffect">
                                  <p:stCondLst>
                                    <p:cond delay="0"/>
                                  </p:stCondLst>
                                  <p:childTnLst>
                                    <p:animMotion origin="layout" path="M -0.11944 -4.81481E-6 C -0.11354 -0.04884 -0.10747 -0.09745 -0.07222 -0.11851 C -0.03698 -0.13958 0.05069 -0.13032 0.09167 -0.12592 C 0.13264 -0.12152 0.15486 -0.11412 0.17361 -0.09259 C 0.19236 -0.07106 0.19757 -0.01689 0.20382 0.00301 " pathEditMode="fixed" rAng="0" ptsTypes="aaaaa">
                                      <p:cBhvr>
                                        <p:cTn id="58" dur="2000" fill="hold"/>
                                        <p:tgtEl>
                                          <p:spTgt spid="274437"/>
                                        </p:tgtEl>
                                        <p:attrNameLst>
                                          <p:attrName>ppt_x</p:attrName>
                                          <p:attrName>ppt_y</p:attrName>
                                        </p:attrNameLst>
                                      </p:cBhvr>
                                      <p:rCtr x="162" y="-68"/>
                                    </p:animMotion>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wipe(up)">
                                      <p:cBhvr>
                                        <p:cTn id="63" dur="500"/>
                                        <p:tgtEl>
                                          <p:spTgt spid="4"/>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bldLvl="0" animBg="1"/>
      <p:bldP spid="274437" grpId="1" bldLvl="0" animBg="1"/>
      <p:bldP spid="274439" grpId="0" bldLvl="0" animBg="1"/>
      <p:bldP spid="274443" grpId="0" bldLvl="0" animBg="1"/>
      <p:bldP spid="274445" grpId="0" bldLvl="0" animBg="1"/>
      <p:bldP spid="274449" grpId="0" bldLvl="0" animBg="1"/>
      <p:bldP spid="274455" grpId="0" bldLvl="0" animBg="1"/>
      <p:bldP spid="3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323850" y="480729"/>
            <a:ext cx="8569325" cy="532453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lnSpc>
                <a:spcPts val="1800"/>
              </a:lnSpc>
            </a:pP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move2</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SqList </a:t>
            </a:r>
            <a:r>
              <a:rPr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*&amp;L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800"/>
              </a:lnSpc>
            </a:pP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i=0</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&gt;length-1;</a:t>
            </a:r>
          </a:p>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pivot=L-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&gt;data[0];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以</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data[0]</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为基准</a:t>
            </a:r>
          </a:p>
          <a:p>
            <a:pPr algn="l">
              <a:lnSpc>
                <a:spcPts val="18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&lt;j</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8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(j&gt;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&amp;&amp; L-&gt;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data[j</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]&gt;pivot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从右</a:t>
            </a:r>
            <a:r>
              <a:rPr lang="zh-CN" altLang="en-US" sz="200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向左</a:t>
            </a:r>
            <a:r>
              <a:rPr lang="zh-CN" alt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扫描，找</a:t>
            </a:r>
            <a:r>
              <a:rPr lang="zh-CN" altLang="en-US" smtClean="0">
                <a:solidFill>
                  <a:srgbClr val="FF00FF"/>
                </a:solidFill>
                <a:latin typeface="+mj-ea"/>
                <a:cs typeface="Times New Roman" panose="02020603050405020304" pitchFamily="18" charset="0"/>
              </a:rPr>
              <a:t>≤</a:t>
            </a:r>
            <a:r>
              <a:rPr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pivot</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data[j]</a:t>
            </a:r>
          </a:p>
          <a:p>
            <a:pPr algn="l">
              <a:lnSpc>
                <a:spcPts val="1800"/>
              </a:lnSpc>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]=L-&gt;data[j];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将其放入</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data[</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处</a:t>
            </a:r>
          </a:p>
          <a:p>
            <a:pPr algn="l">
              <a:lnSpc>
                <a:spcPts val="1800"/>
              </a:lnSpc>
            </a:pP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&lt;j &amp;&amp; L-&gt;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a:t>
            </a:r>
            <a:r>
              <a:rPr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]&lt;=pivot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从左</a:t>
            </a:r>
            <a:r>
              <a:rPr lang="zh-CN" altLang="en-US" sz="200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向右</a:t>
            </a:r>
            <a:r>
              <a:rPr lang="zh-CN" alt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扫描，找</a:t>
            </a:r>
            <a:r>
              <a:rPr lang="en-US" altLang="zh-CN"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pivot</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的记录</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data[</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&gt;data[j]=L-&gt;data[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将其放入</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data[j]</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处</a:t>
            </a:r>
          </a:p>
          <a:p>
            <a:pPr algn="l">
              <a:lnSpc>
                <a:spcPts val="1800"/>
              </a:lnSpc>
            </a:pP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800"/>
              </a:lnSpc>
            </a:pP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]=pivot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放置</a:t>
            </a:r>
            <a:r>
              <a:rPr lang="zh-CN" altLang="en-US"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基准</a:t>
            </a:r>
            <a:endPar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38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53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53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353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53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353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3538">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353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353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3538">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3538">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35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85786" y="1357298"/>
            <a:ext cx="7643866" cy="195438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l">
              <a:buBlip>
                <a:blip r:embed="rId2"/>
              </a:buBlip>
            </a:pPr>
            <a:r>
              <a:rPr lang="zh-CN" altLang="en-US" sz="2200" smtClean="0">
                <a:latin typeface="Times New Roman" panose="02020603050405020304" pitchFamily="18" charset="0"/>
                <a:ea typeface="楷体" panose="02010609060101010101" pitchFamily="49" charset="-122"/>
                <a:cs typeface="Times New Roman" panose="02020603050405020304" pitchFamily="18" charset="0"/>
              </a:rPr>
              <a:t>两个记录</a:t>
            </a:r>
            <a:r>
              <a:rPr lang="en-US" altLang="zh-CN" sz="2200" i="1"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latin typeface="Times New Roman" panose="02020603050405020304" pitchFamily="18" charset="0"/>
                <a:ea typeface="楷体" panose="02010609060101010101" pitchFamily="49" charset="-122"/>
                <a:cs typeface="Times New Roman" panose="02020603050405020304" pitchFamily="18" charset="0"/>
              </a:rPr>
              <a:t>b</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rPr>
              <a:t>交换：</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tmp=</a:t>
            </a:r>
            <a:r>
              <a:rPr lang="en-US" altLang="zh-CN" sz="2200" i="1"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i="1"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latin typeface="Times New Roman" panose="02020603050405020304" pitchFamily="18" charset="0"/>
                <a:ea typeface="楷体" panose="02010609060101010101" pitchFamily="49" charset="-122"/>
                <a:cs typeface="Times New Roman" panose="02020603050405020304" pitchFamily="18" charset="0"/>
              </a:rPr>
              <a:t>b</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i="1" smtClean="0">
                <a:latin typeface="Times New Roman" panose="02020603050405020304" pitchFamily="18" charset="0"/>
                <a:ea typeface="楷体" panose="02010609060101010101" pitchFamily="49" charset="-122"/>
                <a:cs typeface="Times New Roman" panose="02020603050405020304" pitchFamily="18" charset="0"/>
              </a:rPr>
              <a:t>b</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=tmp;   </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rPr>
              <a:t>需要</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rPr>
              <a:t>次移动</a:t>
            </a:r>
            <a:endParaRPr lang="en-US" altLang="zh-CN" sz="2200" smtClean="0">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l">
              <a:buBlip>
                <a:blip r:embed="rId2"/>
              </a:buBlip>
            </a:pPr>
            <a:r>
              <a:rPr lang="zh-CN" altLang="en-US" sz="2200" smtClean="0">
                <a:latin typeface="Times New Roman" panose="02020603050405020304" pitchFamily="18" charset="0"/>
                <a:ea typeface="楷体" panose="02010609060101010101" pitchFamily="49" charset="-122"/>
                <a:cs typeface="Times New Roman" panose="02020603050405020304" pitchFamily="18" charset="0"/>
              </a:rPr>
              <a:t>多个相邻记录</a:t>
            </a:r>
            <a:r>
              <a:rPr lang="zh-CN" altLang="en-US" sz="22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连续交换</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rPr>
              <a:t>，如</a:t>
            </a:r>
            <a:r>
              <a:rPr lang="en-US" altLang="zh-CN" sz="2200" i="1"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latin typeface="Times New Roman" panose="02020603050405020304" pitchFamily="18" charset="0"/>
                <a:ea typeface="楷体" panose="02010609060101010101" pitchFamily="49" charset="-122"/>
                <a:cs typeface="Times New Roman" panose="02020603050405020304" pitchFamily="18" charset="0"/>
              </a:rPr>
              <a:t>b</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latin typeface="Times New Roman" panose="02020603050405020304" pitchFamily="18" charset="0"/>
                <a:ea typeface="楷体" panose="02010609060101010101" pitchFamily="49" charset="-122"/>
                <a:cs typeface="Times New Roman" panose="02020603050405020304" pitchFamily="18" charset="0"/>
              </a:rPr>
              <a:t>c </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00" smtClean="0">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l"/>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i="1"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r>
              <a:rPr lang="en-US" altLang="zh-CN" sz="2200" i="1"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位置</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1</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和位置</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2</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的元素</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rPr>
              <a:t>交换  </a:t>
            </a:r>
            <a:r>
              <a:rPr lang="en-US" altLang="zh-CN" sz="22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en-US" altLang="zh-CN" sz="2200" i="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b</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r>
              <a:rPr lang="en-US" altLang="zh-CN" sz="2200" i="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r>
              <a:rPr lang="en-US" altLang="zh-CN" sz="2200" i="1"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c    </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需要</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rPr>
              <a:t>次移动</a:t>
            </a:r>
            <a:endParaRPr lang="en-US" altLang="zh-CN" sz="2200" i="1"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endParaRPr>
          </a:p>
          <a:p>
            <a:pPr marL="457200" indent="-457200" algn="l"/>
            <a:r>
              <a:rPr lang="en-US" altLang="zh-CN" sz="2200" i="1"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位置</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2</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和位置</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3</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的元素</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rPr>
              <a:t>交换  </a:t>
            </a:r>
            <a:r>
              <a:rPr lang="en-US" altLang="zh-CN" sz="22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en-US" altLang="zh-CN" sz="2200" i="1"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b</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r>
              <a:rPr lang="en-US" altLang="zh-CN" sz="2200" i="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c</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r>
              <a:rPr lang="en-US" altLang="zh-CN" sz="2200" i="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    </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需要</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rPr>
              <a:t>次移动</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2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 name="TextBox 27"/>
          <p:cNvSpPr txBox="1"/>
          <p:nvPr/>
        </p:nvSpPr>
        <p:spPr>
          <a:xfrm>
            <a:off x="428596" y="500042"/>
            <a:ext cx="414340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为什么解法</a:t>
            </a:r>
            <a:r>
              <a:rPr lang="en-US" altLang="zh-CN" sz="2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比解法</a:t>
            </a:r>
            <a:r>
              <a:rPr lang="en-US" altLang="zh-CN" sz="2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更好？</a:t>
            </a:r>
            <a:endParaRPr lang="zh-CN" altLang="en-US" sz="240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TextBox 28"/>
          <p:cNvSpPr txBox="1"/>
          <p:nvPr/>
        </p:nvSpPr>
        <p:spPr>
          <a:xfrm>
            <a:off x="1214414" y="4214818"/>
            <a:ext cx="5572164" cy="144655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zh-CN" altLang="en-US" sz="2200" smtClean="0">
                <a:latin typeface="Times New Roman" panose="02020603050405020304" pitchFamily="18" charset="0"/>
                <a:ea typeface="楷体" panose="02010609060101010101" pitchFamily="49" charset="-122"/>
                <a:cs typeface="Times New Roman" panose="02020603050405020304" pitchFamily="18" charset="0"/>
              </a:rPr>
              <a:t>而采用：</a:t>
            </a:r>
            <a:endParaRPr lang="en-US" altLang="zh-CN" sz="2200" smtClean="0">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      tmp=</a:t>
            </a:r>
            <a:r>
              <a:rPr lang="en-US" altLang="zh-CN" sz="2200" i="1"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i="1"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latin typeface="Times New Roman" panose="02020603050405020304" pitchFamily="18" charset="0"/>
                <a:ea typeface="楷体" panose="02010609060101010101" pitchFamily="49" charset="-122"/>
                <a:cs typeface="Times New Roman" panose="02020603050405020304" pitchFamily="18" charset="0"/>
              </a:rPr>
              <a:t>b</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i="1" smtClean="0">
                <a:latin typeface="Times New Roman" panose="02020603050405020304" pitchFamily="18" charset="0"/>
                <a:ea typeface="楷体" panose="02010609060101010101" pitchFamily="49" charset="-122"/>
                <a:cs typeface="Times New Roman" panose="02020603050405020304" pitchFamily="18" charset="0"/>
              </a:rPr>
              <a:t>b</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i="1"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=tmp;   4</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rPr>
              <a:t>次移动</a:t>
            </a:r>
            <a:endParaRPr lang="en-US" altLang="zh-CN" sz="2200" smtClean="0">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200" smtClean="0">
                <a:latin typeface="Times New Roman" panose="02020603050405020304" pitchFamily="18" charset="0"/>
                <a:ea typeface="楷体" panose="02010609060101010101" pitchFamily="49" charset="-122"/>
                <a:cs typeface="Times New Roman" panose="02020603050405020304" pitchFamily="18" charset="0"/>
              </a:rPr>
              <a:t>性能得到提高。</a:t>
            </a:r>
            <a:endParaRPr lang="zh-CN" altLang="en-US" sz="2200">
              <a:latin typeface="Times New Roman" panose="02020603050405020304" pitchFamily="18" charset="0"/>
              <a:cs typeface="Times New Roman" panose="02020603050405020304" pitchFamily="18" charset="0"/>
            </a:endParaRPr>
          </a:p>
        </p:txBody>
      </p:sp>
      <p:grpSp>
        <p:nvGrpSpPr>
          <p:cNvPr id="34" name="组合 33"/>
          <p:cNvGrpSpPr/>
          <p:nvPr/>
        </p:nvGrpSpPr>
        <p:grpSpPr>
          <a:xfrm>
            <a:off x="6572264" y="3357562"/>
            <a:ext cx="1571636" cy="900176"/>
            <a:chOff x="6572264" y="3357562"/>
            <a:chExt cx="1571636" cy="900176"/>
          </a:xfrm>
        </p:grpSpPr>
        <p:sp>
          <p:nvSpPr>
            <p:cNvPr id="32" name="下箭头 31"/>
            <p:cNvSpPr/>
            <p:nvPr/>
          </p:nvSpPr>
          <p:spPr>
            <a:xfrm>
              <a:off x="7215206" y="3357562"/>
              <a:ext cx="285752" cy="428628"/>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33" name="TextBox 32"/>
            <p:cNvSpPr txBox="1"/>
            <p:nvPr/>
          </p:nvSpPr>
          <p:spPr>
            <a:xfrm>
              <a:off x="6572264" y="3857628"/>
              <a:ext cx="1571636" cy="400110"/>
            </a:xfrm>
            <a:prstGeom prst="rect">
              <a:avLst/>
            </a:prstGeom>
            <a:noFill/>
          </p:spPr>
          <p:txBody>
            <a:bodyPr wrap="square" rtlCol="0">
              <a:spAutoFit/>
            </a:bodyPr>
            <a:lstStyle/>
            <a:p>
              <a:r>
                <a:rPr lang="zh-CN" altLang="en-US" smtClean="0">
                  <a:ea typeface="楷体" panose="02010609060101010101" pitchFamily="49" charset="-122"/>
                  <a:cs typeface="Times New Roman" panose="02020603050405020304" pitchFamily="18" charset="0"/>
                  <a:sym typeface="Wingdings" panose="05000000000000000000"/>
                </a:rPr>
                <a:t>共</a:t>
              </a:r>
              <a:r>
                <a:rPr lang="en-US" altLang="zh-CN" smtClean="0">
                  <a:ea typeface="楷体" panose="02010609060101010101" pitchFamily="49" charset="-122"/>
                  <a:cs typeface="Times New Roman" panose="02020603050405020304" pitchFamily="18" charset="0"/>
                  <a:sym typeface="Wingdings" panose="05000000000000000000"/>
                </a:rPr>
                <a:t>6</a:t>
              </a:r>
              <a:r>
                <a:rPr lang="zh-CN" altLang="en-US" smtClean="0">
                  <a:ea typeface="楷体" panose="02010609060101010101" pitchFamily="49" charset="-122"/>
                  <a:cs typeface="Times New Roman" panose="02020603050405020304" pitchFamily="18" charset="0"/>
                </a:rPr>
                <a:t>次移动</a:t>
              </a:r>
              <a:endParaRPr lang="zh-CN" altLang="en-US"/>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39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1">
                                            <p:txEl>
                                              <p:pRg st="1" end="1"/>
                                            </p:txEl>
                                          </p:spTgt>
                                        </p:tgtEl>
                                        <p:attrNameLst>
                                          <p:attrName>style.visibility</p:attrName>
                                        </p:attrNameLst>
                                      </p:cBhvr>
                                      <p:to>
                                        <p:strVal val="visible"/>
                                      </p:to>
                                    </p:set>
                                    <p:anim calcmode="discrete" valueType="clr">
                                      <p:cBhvr override="childStyle">
                                        <p:cTn id="7" dur="80"/>
                                        <p:tgtEl>
                                          <p:spTgt spid="2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21">
                                            <p:txEl>
                                              <p:pRg st="1" end="1"/>
                                            </p:txEl>
                                          </p:spTgt>
                                        </p:tgtEl>
                                        <p:attrNameLst>
                                          <p:attrName>fill.type</p:attrName>
                                        </p:attrNameLst>
                                      </p:cBhvr>
                                      <p:to>
                                        <p:strVal val="solid"/>
                                      </p:to>
                                    </p:set>
                                  </p:childTnLst>
                                </p:cTn>
                              </p:par>
                              <p:par>
                                <p:cTn id="10" presetID="27" presetClass="entr" presetSubtype="0" fill="hold" nodeType="withEffect">
                                  <p:stCondLst>
                                    <p:cond delay="0"/>
                                  </p:stCondLst>
                                  <p:iterate type="lt">
                                    <p:tmPct val="50000"/>
                                  </p:iterate>
                                  <p:childTnLst>
                                    <p:set>
                                      <p:cBhvr>
                                        <p:cTn id="11" dur="1" fill="hold">
                                          <p:stCondLst>
                                            <p:cond delay="0"/>
                                          </p:stCondLst>
                                        </p:cTn>
                                        <p:tgtEl>
                                          <p:spTgt spid="21">
                                            <p:txEl>
                                              <p:pRg st="2" end="2"/>
                                            </p:txEl>
                                          </p:spTgt>
                                        </p:tgtEl>
                                        <p:attrNameLst>
                                          <p:attrName>style.visibility</p:attrName>
                                        </p:attrNameLst>
                                      </p:cBhvr>
                                      <p:to>
                                        <p:strVal val="visible"/>
                                      </p:to>
                                    </p:set>
                                    <p:anim calcmode="discrete" valueType="clr">
                                      <p:cBhvr override="childStyle">
                                        <p:cTn id="12" dur="80"/>
                                        <p:tgtEl>
                                          <p:spTgt spid="2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1">
                                            <p:txEl>
                                              <p:pRg st="2" end="2"/>
                                            </p:txEl>
                                          </p:spTgt>
                                        </p:tgtEl>
                                        <p:attrNameLst>
                                          <p:attrName>fillcolor</p:attrName>
                                        </p:attrNameLst>
                                      </p:cBhvr>
                                      <p:tavLst>
                                        <p:tav tm="0">
                                          <p:val>
                                            <p:clrVal>
                                              <a:schemeClr val="accent2"/>
                                            </p:clrVal>
                                          </p:val>
                                        </p:tav>
                                        <p:tav tm="50000">
                                          <p:val>
                                            <p:clrVal>
                                              <a:schemeClr val="hlink"/>
                                            </p:clrVal>
                                          </p:val>
                                        </p:tav>
                                      </p:tavLst>
                                    </p:anim>
                                    <p:set>
                                      <p:cBhvr>
                                        <p:cTn id="14" dur="80"/>
                                        <p:tgtEl>
                                          <p:spTgt spid="21">
                                            <p:txEl>
                                              <p:pRg st="2" end="2"/>
                                            </p:txEl>
                                          </p:spTgt>
                                        </p:tgtEl>
                                        <p:attrNameLst>
                                          <p:attrName>fill.type</p:attrName>
                                        </p:attrNameLst>
                                      </p:cBhvr>
                                      <p:to>
                                        <p:strVal val="solid"/>
                                      </p:to>
                                    </p:set>
                                  </p:childTnLst>
                                </p:cTn>
                              </p:par>
                              <p:par>
                                <p:cTn id="15" presetID="27" presetClass="entr" presetSubtype="0" fill="hold" nodeType="withEffect">
                                  <p:stCondLst>
                                    <p:cond delay="0"/>
                                  </p:stCondLst>
                                  <p:iterate type="lt">
                                    <p:tmPct val="50000"/>
                                  </p:iterate>
                                  <p:childTnLst>
                                    <p:set>
                                      <p:cBhvr>
                                        <p:cTn id="16" dur="1" fill="hold">
                                          <p:stCondLst>
                                            <p:cond delay="0"/>
                                          </p:stCondLst>
                                        </p:cTn>
                                        <p:tgtEl>
                                          <p:spTgt spid="21">
                                            <p:txEl>
                                              <p:pRg st="3" end="3"/>
                                            </p:txEl>
                                          </p:spTgt>
                                        </p:tgtEl>
                                        <p:attrNameLst>
                                          <p:attrName>style.visibility</p:attrName>
                                        </p:attrNameLst>
                                      </p:cBhvr>
                                      <p:to>
                                        <p:strVal val="visible"/>
                                      </p:to>
                                    </p:set>
                                    <p:anim calcmode="discrete" valueType="clr">
                                      <p:cBhvr override="childStyle">
                                        <p:cTn id="17" dur="80"/>
                                        <p:tgtEl>
                                          <p:spTgt spid="2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1">
                                            <p:txEl>
                                              <p:pRg st="3" end="3"/>
                                            </p:txEl>
                                          </p:spTgt>
                                        </p:tgtEl>
                                        <p:attrNameLst>
                                          <p:attrName>fillcolor</p:attrName>
                                        </p:attrNameLst>
                                      </p:cBhvr>
                                      <p:tavLst>
                                        <p:tav tm="0">
                                          <p:val>
                                            <p:clrVal>
                                              <a:schemeClr val="accent2"/>
                                            </p:clrVal>
                                          </p:val>
                                        </p:tav>
                                        <p:tav tm="50000">
                                          <p:val>
                                            <p:clrVal>
                                              <a:schemeClr val="hlink"/>
                                            </p:clrVal>
                                          </p:val>
                                        </p:tav>
                                      </p:tavLst>
                                    </p:anim>
                                    <p:set>
                                      <p:cBhvr>
                                        <p:cTn id="19" dur="80"/>
                                        <p:tgtEl>
                                          <p:spTgt spid="21">
                                            <p:txEl>
                                              <p:pRg st="3" end="3"/>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857224" y="2004191"/>
            <a:ext cx="7099152" cy="416941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eaLnBrk="1" latinLnBrk="0" hangingPunct="1">
              <a:lnSpc>
                <a:spcPct val="100000"/>
              </a:lnSpc>
              <a:spcBef>
                <a:spcPts val="600"/>
              </a:spcBef>
            </a:pP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ADT List</a:t>
            </a:r>
          </a:p>
          <a:p>
            <a:pPr marL="457200" indent="-457200" algn="l" eaLnBrk="1" latinLnBrk="0" hangingPunct="1">
              <a:lnSpc>
                <a:spcPct val="100000"/>
              </a:lnSpc>
              <a:spcBef>
                <a:spcPts val="600"/>
              </a:spcBef>
            </a:pP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数据对象：</a:t>
            </a:r>
          </a:p>
          <a:p>
            <a:pPr marL="457200" indent="-457200" algn="l" eaLnBrk="1" latinLnBrk="0" hangingPunct="1">
              <a:lnSpc>
                <a:spcPct val="100000"/>
              </a:lnSpc>
              <a:spcBef>
                <a:spcPts val="600"/>
              </a:spcBef>
            </a:pP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D={</a:t>
            </a:r>
            <a:r>
              <a:rPr kumimoji="1" lang="en-US" altLang="zh-CN" sz="2200" i="1"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a:t>
            </a:r>
            <a:r>
              <a:rPr kumimoji="1" lang="en-US" altLang="zh-CN" sz="2200" i="1" baseline="-30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kumimoji="1" lang="en-US" altLang="zh-CN" sz="2200" i="1" baseline="-30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1</a:t>
            </a:r>
            <a:r>
              <a:rPr kumimoji="1" lang="en-US" altLang="zh-CN" sz="2200" dirty="0" smtClean="0">
                <a:solidFill>
                  <a:srgbClr val="FF0000"/>
                </a:solidFill>
                <a:latin typeface="Arial" panose="020B0604020202020204" pitchFamily="34" charset="0"/>
                <a:ea typeface="楷体" panose="02010609060101010101" pitchFamily="49" charset="-122"/>
                <a:cs typeface="Arial" panose="020B0604020202020204" pitchFamily="34" charset="0"/>
                <a:sym typeface="Wingdings" panose="05000000000000000000"/>
              </a:rPr>
              <a:t>≤i≤n, n≥0, </a:t>
            </a:r>
            <a:r>
              <a:rPr kumimoji="1" lang="en-US" altLang="zh-CN" sz="2200" i="1"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a:t>
            </a:r>
            <a:r>
              <a:rPr kumimoji="1" lang="en-US" altLang="zh-CN" sz="2200" i="1" baseline="-30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kumimoji="1" lang="zh-CN" altLang="en-US" sz="2200" dirty="0" smtClean="0">
                <a:solidFill>
                  <a:srgbClr val="FF0000"/>
                </a:solidFill>
                <a:latin typeface="Arial" panose="020B0604020202020204" pitchFamily="34" charset="0"/>
                <a:ea typeface="楷体" panose="02010609060101010101" pitchFamily="49" charset="-122"/>
                <a:cs typeface="Arial" panose="020B0604020202020204" pitchFamily="34" charset="0"/>
                <a:sym typeface="Wingdings" panose="05000000000000000000"/>
              </a:rPr>
              <a:t>为</a:t>
            </a:r>
            <a:r>
              <a:rPr kumimoji="1" lang="en-US" altLang="zh-CN" sz="2200" dirty="0" err="1" smtClean="0">
                <a:solidFill>
                  <a:srgbClr val="FF0000"/>
                </a:solidFill>
                <a:latin typeface="Arial" panose="020B0604020202020204" pitchFamily="34" charset="0"/>
                <a:ea typeface="楷体" panose="02010609060101010101" pitchFamily="49" charset="-122"/>
                <a:cs typeface="Arial" panose="020B0604020202020204" pitchFamily="34" charset="0"/>
                <a:sym typeface="Wingdings" panose="05000000000000000000"/>
              </a:rPr>
              <a:t>ElemType</a:t>
            </a:r>
            <a:r>
              <a:rPr kumimoji="1" lang="zh-CN" altLang="en-US" sz="2200" dirty="0" smtClean="0">
                <a:solidFill>
                  <a:srgbClr val="FF0000"/>
                </a:solidFill>
                <a:latin typeface="Arial" panose="020B0604020202020204" pitchFamily="34" charset="0"/>
                <a:ea typeface="楷体" panose="02010609060101010101" pitchFamily="49" charset="-122"/>
                <a:cs typeface="Arial" panose="020B0604020202020204" pitchFamily="34" charset="0"/>
                <a:sym typeface="Wingdings" panose="05000000000000000000"/>
              </a:rPr>
              <a:t>类型</a:t>
            </a: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endParaRPr kumimoji="1" lang="zh-CN" altLang="en-US"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endParaRPr>
          </a:p>
          <a:p>
            <a:pPr marL="457200" indent="-457200" algn="l" eaLnBrk="1" latinLnBrk="0" hangingPunct="1">
              <a:lnSpc>
                <a:spcPct val="100000"/>
              </a:lnSpc>
              <a:spcBef>
                <a:spcPts val="600"/>
              </a:spcBef>
            </a:pPr>
            <a:r>
              <a:rPr kumimoji="1" lang="zh-CN" altLang="en-US"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数据关系：</a:t>
            </a:r>
          </a:p>
          <a:p>
            <a:pPr marL="457200" indent="-457200" algn="l" eaLnBrk="1" latinLnBrk="0" hangingPunct="1">
              <a:lnSpc>
                <a:spcPct val="100000"/>
              </a:lnSpc>
              <a:spcBef>
                <a:spcPts val="600"/>
              </a:spcBef>
            </a:pP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R={ &lt;</a:t>
            </a:r>
            <a:r>
              <a:rPr kumimoji="1" lang="en-US" altLang="zh-CN" sz="2200" i="1"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a:t>
            </a:r>
            <a:r>
              <a:rPr kumimoji="1" lang="en-US" altLang="zh-CN" sz="2200" i="1" baseline="-30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kumimoji="1" lang="zh-CN" altLang="en-US" sz="2200" i="1" baseline="-30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200" i="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a:t>
            </a:r>
            <a:r>
              <a:rPr kumimoji="1" lang="en-US" altLang="zh-CN" sz="2200" i="1" baseline="-30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kumimoji="1" lang="en-US" altLang="zh-CN" sz="2200" baseline="-30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&gt; | </a:t>
            </a:r>
            <a:r>
              <a:rPr kumimoji="1" lang="en-US" altLang="zh-CN" sz="2200" i="1"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a:t>
            </a:r>
            <a:r>
              <a:rPr kumimoji="1" lang="en-US" altLang="zh-CN" sz="2200" i="1" baseline="-30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kumimoji="1" lang="zh-CN" altLang="en-US" sz="2200" i="1" baseline="-30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200" i="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a:t>
            </a:r>
            <a:r>
              <a:rPr kumimoji="1" lang="en-US" altLang="zh-CN" sz="2200" i="1" baseline="-30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kumimoji="1" lang="en-US" altLang="zh-CN" sz="2200" baseline="-30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en-US" altLang="zh-CN" sz="2200" dirty="0" smtClean="0">
                <a:solidFill>
                  <a:srgbClr val="FF0000"/>
                </a:solidFill>
                <a:latin typeface="Arial" panose="020B0604020202020204" pitchFamily="34" charset="0"/>
                <a:ea typeface="楷体" panose="02010609060101010101" pitchFamily="49" charset="-122"/>
                <a:cs typeface="Arial" panose="020B0604020202020204" pitchFamily="34" charset="0"/>
                <a:sym typeface="Wingdings" panose="05000000000000000000"/>
              </a:rPr>
              <a:t>ϵ D, </a:t>
            </a:r>
            <a:r>
              <a:rPr kumimoji="1" lang="en-US" altLang="zh-CN" sz="2200" dirty="0" err="1" smtClean="0">
                <a:solidFill>
                  <a:srgbClr val="FF0000"/>
                </a:solidFill>
                <a:latin typeface="Arial" panose="020B0604020202020204" pitchFamily="34" charset="0"/>
                <a:ea typeface="楷体" panose="02010609060101010101" pitchFamily="49" charset="-122"/>
                <a:cs typeface="Arial" panose="020B0604020202020204" pitchFamily="34" charset="0"/>
                <a:sym typeface="Wingdings" panose="05000000000000000000"/>
              </a:rPr>
              <a:t>i</a:t>
            </a:r>
            <a:r>
              <a:rPr kumimoji="1" lang="en-US" altLang="zh-CN" sz="2200" dirty="0" smtClean="0">
                <a:solidFill>
                  <a:srgbClr val="FF0000"/>
                </a:solidFill>
                <a:latin typeface="Arial" panose="020B0604020202020204" pitchFamily="34" charset="0"/>
                <a:ea typeface="楷体" panose="02010609060101010101" pitchFamily="49" charset="-122"/>
                <a:cs typeface="Arial" panose="020B0604020202020204" pitchFamily="34" charset="0"/>
                <a:sym typeface="Wingdings" panose="05000000000000000000"/>
              </a:rPr>
              <a:t>=1, ... , n-1</a:t>
            </a: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endParaRPr kumimoji="1" lang="zh-CN" altLang="en-US"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endParaRPr>
          </a:p>
          <a:p>
            <a:pPr marL="457200" indent="-457200" algn="l" eaLnBrk="1" latinLnBrk="0" hangingPunct="1">
              <a:lnSpc>
                <a:spcPct val="100000"/>
              </a:lnSpc>
              <a:spcBef>
                <a:spcPts val="600"/>
              </a:spcBef>
            </a:pPr>
            <a:r>
              <a:rPr kumimoji="1" lang="zh-CN" altLang="en-US"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基本运算：</a:t>
            </a:r>
          </a:p>
          <a:p>
            <a:pPr marL="457200" indent="-457200" algn="l" eaLnBrk="1" latinLnBrk="0" hangingPunct="1">
              <a:lnSpc>
                <a:spcPct val="100000"/>
              </a:lnSpc>
              <a:spcBef>
                <a:spcPts val="600"/>
              </a:spcBef>
            </a:pPr>
            <a:r>
              <a:rPr kumimoji="1" lang="en-US" altLang="zh-CN" sz="22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InitList</a:t>
            </a:r>
            <a:r>
              <a:rPr kumimoji="1" lang="en-US"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(&amp;L)</a:t>
            </a:r>
          </a:p>
          <a:p>
            <a:pPr marL="457200" indent="-457200" algn="l" eaLnBrk="1" latinLnBrk="0" hangingPunct="1">
              <a:lnSpc>
                <a:spcPct val="100000"/>
              </a:lnSpc>
              <a:spcBef>
                <a:spcPts val="600"/>
              </a:spcBef>
            </a:pP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kumimoji="1" lang="en-US" altLang="zh-CN" sz="22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DestroyList</a:t>
            </a: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(&amp;L)</a:t>
            </a:r>
          </a:p>
          <a:p>
            <a:pPr marL="457200" indent="-457200" algn="l" eaLnBrk="1" latinLnBrk="0" hangingPunct="1">
              <a:lnSpc>
                <a:spcPct val="100000"/>
              </a:lnSpc>
              <a:spcBef>
                <a:spcPts val="600"/>
              </a:spcBef>
            </a:pP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 ...</a:t>
            </a:r>
            <a:endPar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endParaRPr>
          </a:p>
          <a:p>
            <a:pPr marL="457200" indent="-457200" algn="l" eaLnBrk="1" latinLnBrk="0" hangingPunct="1">
              <a:lnSpc>
                <a:spcPct val="100000"/>
              </a:lnSpc>
              <a:spcBef>
                <a:spcPts val="600"/>
              </a:spcBef>
            </a:pP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endParaRPr kumimoji="1" lang="zh-CN" altLang="en-US"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4626" name="Text Box 2" descr="信纸"/>
          <p:cNvSpPr txBox="1">
            <a:spLocks noChangeArrowheads="1"/>
          </p:cNvSpPr>
          <p:nvPr/>
        </p:nvSpPr>
        <p:spPr bwMode="auto">
          <a:xfrm>
            <a:off x="250825" y="260350"/>
            <a:ext cx="5800725" cy="52197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2.1.2 </a:t>
            </a:r>
            <a:r>
              <a:rPr kumimoji="1"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的抽象数据类型</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sp>
        <p:nvSpPr>
          <p:cNvPr id="5" name="TextBox 4"/>
          <p:cNvSpPr txBox="1"/>
          <p:nvPr/>
        </p:nvSpPr>
        <p:spPr>
          <a:xfrm>
            <a:off x="571500" y="1214120"/>
            <a:ext cx="7003415" cy="460375"/>
          </a:xfrm>
          <a:prstGeom prst="rect">
            <a:avLst/>
          </a:prstGeom>
          <a:noFill/>
        </p:spPr>
        <p:txBody>
          <a:bodyPr wrap="square" rtlCol="0">
            <a:spAutoFit/>
          </a:bodyPr>
          <a:lstStyle/>
          <a:p>
            <a:pPr algn="l"/>
            <a:r>
              <a:rPr kumimoji="1" lang="en-US" altLang="zh-CN" sz="2400" dirty="0" smtClean="0">
                <a:ea typeface="楷体" panose="02010609060101010101" pitchFamily="49" charset="-122"/>
                <a:cs typeface="Times New Roman" panose="02020603050405020304" pitchFamily="18" charset="0"/>
              </a:rPr>
              <a:t> </a:t>
            </a:r>
            <a:r>
              <a:rPr kumimoji="1" lang="zh-CN" altLang="en-US" sz="2400" smtClean="0">
                <a:ea typeface="楷体" panose="02010609060101010101" pitchFamily="49" charset="-122"/>
                <a:cs typeface="Times New Roman" panose="02020603050405020304" pitchFamily="18" charset="0"/>
              </a:rPr>
              <a:t>线性表的抽象数据类型的描述如下</a:t>
            </a:r>
            <a:r>
              <a:rPr kumimoji="1" lang="en-US" altLang="zh-CN" sz="2400" dirty="0" smtClean="0">
                <a:ea typeface="楷体" panose="02010609060101010101" pitchFamily="49" charset="-122"/>
                <a:cs typeface="Times New Roman" panose="02020603050405020304" pitchFamily="18" charset="0"/>
              </a:rPr>
              <a:t>:</a:t>
            </a:r>
            <a:endParaRPr lang="zh-CN" altLang="en-US" sz="2400" dirty="0"/>
          </a:p>
        </p:txBody>
      </p:sp>
      <p:sp>
        <p:nvSpPr>
          <p:cNvPr id="3" name="灯片编号占位符 2"/>
          <p:cNvSpPr>
            <a:spLocks noGrp="1"/>
          </p:cNvSpPr>
          <p:nvPr>
            <p:ph type="sldNum" sz="quarter" idx="12"/>
          </p:nvPr>
        </p:nvSpPr>
        <p:spPr/>
        <p:txBody>
          <a:bodyPr/>
          <a:lstStyle/>
          <a:p>
            <a:fld id="{BC067DFE-42A7-4CB5-93C4-F2F97DA7580C}" type="slidenum">
              <a:rPr lang="en-US" altLang="zh-CN" smtClean="0"/>
              <a:t>4</a:t>
            </a:fld>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40</a:t>
            </a:fld>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752478" y="2001708"/>
            <a:ext cx="7177108" cy="498598"/>
          </a:xfrm>
          <a:prstGeom prst="rect">
            <a:avLst/>
          </a:prstGeom>
          <a:noFill/>
          <a:ln w="9525">
            <a:noFill/>
            <a:miter lim="800000"/>
          </a:ln>
          <a:effectLst/>
        </p:spPr>
        <p:txBody>
          <a:bodyPr wrap="square">
            <a:spAutoFit/>
          </a:bodyPr>
          <a:lstStyle/>
          <a:p>
            <a:pPr algn="l">
              <a:lnSpc>
                <a:spcPct val="110000"/>
              </a:lnSpc>
              <a:spcBef>
                <a:spcPct val="50000"/>
              </a:spcBef>
            </a:pPr>
            <a:r>
              <a:rPr kumimoji="1" lang="zh-CN" altLang="en-US" dirty="0" smtClean="0">
                <a:latin typeface="楷体" panose="02010609060101010101" pitchFamily="49" charset="-122"/>
                <a:ea typeface="楷体" panose="02010609060101010101" pitchFamily="49" charset="-122"/>
              </a:rPr>
              <a:t>线性表</a:t>
            </a:r>
            <a:r>
              <a:rPr kumimoji="1" lang="zh-CN" altLang="en-US" smtClean="0">
                <a:latin typeface="楷体" panose="02010609060101010101" pitchFamily="49" charset="-122"/>
                <a:ea typeface="楷体" panose="02010609060101010101" pitchFamily="49" charset="-122"/>
              </a:rPr>
              <a:t>中每个结点有</a:t>
            </a:r>
            <a:r>
              <a:rPr kumimoji="1" lang="zh-CN" altLang="en-US" smtClean="0">
                <a:solidFill>
                  <a:srgbClr val="FF00FF"/>
                </a:solidFill>
                <a:latin typeface="楷体" panose="02010609060101010101" pitchFamily="49" charset="-122"/>
                <a:ea typeface="楷体" panose="02010609060101010101" pitchFamily="49" charset="-122"/>
              </a:rPr>
              <a:t>唯一</a:t>
            </a:r>
            <a:r>
              <a:rPr kumimoji="1" lang="zh-CN" altLang="en-US" smtClean="0">
                <a:latin typeface="楷体" panose="02010609060101010101" pitchFamily="49" charset="-122"/>
                <a:ea typeface="楷体" panose="02010609060101010101" pitchFamily="49" charset="-122"/>
              </a:rPr>
              <a:t>的前驱结点和前驱结点。</a:t>
            </a:r>
            <a:endParaRPr kumimoji="1" lang="en-US" altLang="zh-CN" dirty="0" smtClean="0">
              <a:latin typeface="楷体" panose="02010609060101010101" pitchFamily="49" charset="-122"/>
              <a:ea typeface="楷体" panose="02010609060101010101" pitchFamily="49" charset="-122"/>
            </a:endParaRPr>
          </a:p>
        </p:txBody>
      </p:sp>
      <p:sp>
        <p:nvSpPr>
          <p:cNvPr id="25604" name="Text Box 4" descr="蓝色面巾纸"/>
          <p:cNvSpPr txBox="1">
            <a:spLocks noChangeArrowheads="1"/>
          </p:cNvSpPr>
          <p:nvPr/>
        </p:nvSpPr>
        <p:spPr bwMode="auto">
          <a:xfrm>
            <a:off x="357158" y="1216398"/>
            <a:ext cx="5256212" cy="566309"/>
          </a:xfrm>
          <a:prstGeom prst="rect">
            <a:avLst/>
          </a:prstGeom>
          <a:blipFill dpi="0" rotWithShape="1">
            <a:blip r:embed="rId2"/>
            <a:srcRect/>
            <a:tile tx="0" ty="0" sx="100000" sy="100000" flip="none" algn="tl"/>
          </a:blipFill>
          <a:ln w="38100" algn="ctr">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10000"/>
              </a:lnSpc>
              <a:spcBef>
                <a:spcPct val="50000"/>
              </a:spcBef>
            </a:pPr>
            <a:r>
              <a:rPr kumimoji="1" lang="en-US" altLang="zh-CN" sz="2800" spc="50" dirty="0">
                <a:ln w="11430"/>
                <a:solidFill>
                  <a:srgbClr val="FF0000"/>
                </a:solidFill>
                <a:effectLst>
                  <a:outerShdw blurRad="76200" dist="50800" dir="5400000" algn="tl" rotWithShape="0">
                    <a:srgbClr val="000000">
                      <a:alpha val="65000"/>
                    </a:srgbClr>
                  </a:outerShdw>
                </a:effectLst>
                <a:ea typeface="隶书" pitchFamily="49" charset="-122"/>
              </a:rPr>
              <a:t>2.3.1 </a:t>
            </a:r>
            <a:r>
              <a:rPr kumimoji="1" lang="en-US" altLang="zh-CN" sz="2800" spc="50" dirty="0" smtClean="0">
                <a:ln w="11430"/>
                <a:solidFill>
                  <a:srgbClr val="FF0000"/>
                </a:solidFill>
                <a:effectLst>
                  <a:outerShdw blurRad="76200" dist="50800" dir="5400000" algn="tl" rotWithShape="0">
                    <a:srgbClr val="000000">
                      <a:alpha val="65000"/>
                    </a:srgbClr>
                  </a:outerShdw>
                </a:effectLst>
                <a:ea typeface="隶书" pitchFamily="49" charset="-122"/>
              </a:rPr>
              <a:t> </a:t>
            </a:r>
            <a:r>
              <a:rPr kumimoji="1" lang="zh-CN" altLang="en-US" sz="2800" spc="50" dirty="0" smtClean="0">
                <a:ln w="11430"/>
                <a:solidFill>
                  <a:srgbClr val="FF0000"/>
                </a:solidFill>
                <a:effectLst>
                  <a:outerShdw blurRad="76200" dist="50800" dir="5400000" algn="tl" rotWithShape="0">
                    <a:srgbClr val="000000">
                      <a:alpha val="65000"/>
                    </a:srgbClr>
                  </a:outerShdw>
                </a:effectLst>
                <a:ea typeface="隶书" pitchFamily="49" charset="-122"/>
              </a:rPr>
              <a:t>线性表</a:t>
            </a:r>
            <a:r>
              <a:rPr kumimoji="1" lang="zh-CN" altLang="en-US" sz="2800" spc="50" dirty="0">
                <a:ln w="11430"/>
                <a:solidFill>
                  <a:srgbClr val="FF0000"/>
                </a:solidFill>
                <a:effectLst>
                  <a:outerShdw blurRad="76200" dist="50800" dir="5400000" algn="tl" rotWithShape="0">
                    <a:srgbClr val="000000">
                      <a:alpha val="65000"/>
                    </a:srgbClr>
                  </a:outerShdw>
                </a:effectLst>
                <a:ea typeface="隶书" pitchFamily="49" charset="-122"/>
              </a:rPr>
              <a:t>的链式存储</a:t>
            </a:r>
            <a:r>
              <a:rPr kumimoji="1" lang="en-US" altLang="zh-CN" sz="2800" spc="50" dirty="0">
                <a:ln w="11430"/>
                <a:solidFill>
                  <a:srgbClr val="FF0000"/>
                </a:solidFill>
                <a:effectLst>
                  <a:outerShdw blurRad="76200" dist="50800" dir="5400000" algn="tl" rotWithShape="0">
                    <a:srgbClr val="000000">
                      <a:alpha val="65000"/>
                    </a:srgbClr>
                  </a:outerShdw>
                </a:effectLst>
                <a:ea typeface="隶书" pitchFamily="49" charset="-122"/>
              </a:rPr>
              <a:t>—</a:t>
            </a:r>
            <a:r>
              <a:rPr kumimoji="1" lang="zh-CN" altLang="en-US" sz="2800" spc="50" dirty="0">
                <a:ln w="11430"/>
                <a:solidFill>
                  <a:srgbClr val="FF0000"/>
                </a:solidFill>
                <a:effectLst>
                  <a:outerShdw blurRad="76200" dist="50800" dir="5400000" algn="tl" rotWithShape="0">
                    <a:srgbClr val="000000">
                      <a:alpha val="65000"/>
                    </a:srgbClr>
                  </a:outerShdw>
                </a:effectLst>
                <a:ea typeface="隶书" pitchFamily="49" charset="-122"/>
              </a:rPr>
              <a:t>链表</a:t>
            </a:r>
            <a:endParaRPr lang="zh-CN" altLang="en-US" sz="2800" spc="50" dirty="0">
              <a:ln w="11430"/>
              <a:solidFill>
                <a:srgbClr val="FF0000"/>
              </a:solidFill>
              <a:effectLst>
                <a:outerShdw blurRad="76200" dist="50800" dir="5400000" algn="tl" rotWithShape="0">
                  <a:srgbClr val="000000">
                    <a:alpha val="65000"/>
                  </a:srgbClr>
                </a:outerShdw>
              </a:effectLst>
              <a:ea typeface="隶书" pitchFamily="49" charset="-122"/>
            </a:endParaRPr>
          </a:p>
        </p:txBody>
      </p:sp>
      <p:sp>
        <p:nvSpPr>
          <p:cNvPr id="4" name="TextBox 3"/>
          <p:cNvSpPr txBox="1"/>
          <p:nvPr/>
        </p:nvSpPr>
        <p:spPr>
          <a:xfrm>
            <a:off x="357158" y="3645291"/>
            <a:ext cx="8358246" cy="706755"/>
          </a:xfrm>
          <a:prstGeom prst="rect">
            <a:avLst/>
          </a:prstGeom>
          <a:noFill/>
        </p:spPr>
        <p:txBody>
          <a:bodyPr wrap="square" rtlCol="0">
            <a:spAutoFit/>
          </a:bodyPr>
          <a:lstStyle/>
          <a:p>
            <a:pPr algn="l"/>
            <a:r>
              <a:rPr kumimoji="1" lang="zh-CN" altLang="en-US" dirty="0" smtClean="0">
                <a:ea typeface="楷体" panose="02010609060101010101" pitchFamily="49" charset="-122"/>
                <a:cs typeface="Times New Roman" panose="02020603050405020304" pitchFamily="18" charset="0"/>
              </a:rPr>
              <a:t>         设计链式存储</a:t>
            </a:r>
            <a:r>
              <a:rPr kumimoji="1" lang="zh-CN" altLang="en-US" smtClean="0">
                <a:ea typeface="楷体" panose="02010609060101010101" pitchFamily="49" charset="-122"/>
                <a:cs typeface="Times New Roman" panose="02020603050405020304" pitchFamily="18" charset="0"/>
              </a:rPr>
              <a:t>结构时，每个逻辑结点单独存储，为了</a:t>
            </a:r>
            <a:r>
              <a:rPr kumimoji="1" lang="zh-CN" altLang="en-US" dirty="0" smtClean="0">
                <a:ea typeface="楷体" panose="02010609060101010101" pitchFamily="49" charset="-122"/>
                <a:cs typeface="Times New Roman" panose="02020603050405020304" pitchFamily="18" charset="0"/>
              </a:rPr>
              <a:t>表示</a:t>
            </a:r>
            <a:r>
              <a:rPr kumimoji="1" lang="zh-CN" altLang="en-US" smtClean="0">
                <a:ea typeface="楷体" panose="02010609060101010101" pitchFamily="49" charset="-122"/>
                <a:cs typeface="Times New Roman" panose="02020603050405020304" pitchFamily="18" charset="0"/>
              </a:rPr>
              <a:t>逻辑关系，增加</a:t>
            </a:r>
            <a:r>
              <a:rPr kumimoji="1" lang="zh-CN" altLang="en-US" dirty="0" smtClean="0">
                <a:solidFill>
                  <a:srgbClr val="FF00FF"/>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指针域</a:t>
            </a:r>
            <a:r>
              <a:rPr kumimoji="1" lang="zh-CN" altLang="en-US" dirty="0" smtClean="0">
                <a:solidFill>
                  <a:srgbClr val="FF00FF"/>
                </a:solidFill>
                <a:ea typeface="楷体" panose="02010609060101010101" pitchFamily="49" charset="-122"/>
                <a:cs typeface="Times New Roman" panose="02020603050405020304" pitchFamily="18" charset="0"/>
              </a:rPr>
              <a:t>。</a:t>
            </a:r>
            <a:r>
              <a:rPr kumimoji="1" lang="zh-CN" altLang="en-US" dirty="0" smtClean="0">
                <a:ea typeface="楷体" panose="02010609060101010101" pitchFamily="49" charset="-122"/>
                <a:cs typeface="Times New Roman" panose="02020603050405020304" pitchFamily="18" charset="0"/>
              </a:rPr>
              <a:t>   </a:t>
            </a:r>
            <a:endParaRPr lang="zh-CN" altLang="en-US" dirty="0">
              <a:ea typeface="楷体" panose="02010609060101010101" pitchFamily="49" charset="-122"/>
              <a:cs typeface="Times New Roman" panose="02020603050405020304" pitchFamily="18" charset="0"/>
            </a:endParaRPr>
          </a:p>
        </p:txBody>
      </p:sp>
      <p:sp>
        <p:nvSpPr>
          <p:cNvPr id="5" name="椭圆 4"/>
          <p:cNvSpPr/>
          <p:nvPr/>
        </p:nvSpPr>
        <p:spPr>
          <a:xfrm>
            <a:off x="1285852"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2285984"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8" name="直接箭头连接符 7"/>
          <p:cNvCxnSpPr>
            <a:stCxn id="5" idx="6"/>
            <a:endCxn id="6" idx="2"/>
          </p:cNvCxnSpPr>
          <p:nvPr/>
        </p:nvCxnSpPr>
        <p:spPr>
          <a:xfrm>
            <a:off x="1785918"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286116"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0" name="直接箭头连接符 9"/>
          <p:cNvCxnSpPr>
            <a:endCxn id="9" idx="2"/>
          </p:cNvCxnSpPr>
          <p:nvPr/>
        </p:nvCxnSpPr>
        <p:spPr>
          <a:xfrm>
            <a:off x="2786050"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286248"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2" name="直接箭头连接符 11"/>
          <p:cNvCxnSpPr>
            <a:endCxn id="11" idx="2"/>
          </p:cNvCxnSpPr>
          <p:nvPr/>
        </p:nvCxnSpPr>
        <p:spPr>
          <a:xfrm>
            <a:off x="3786182"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324480"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4" name="直接箭头连接符 13"/>
          <p:cNvCxnSpPr>
            <a:endCxn id="13" idx="2"/>
          </p:cNvCxnSpPr>
          <p:nvPr/>
        </p:nvCxnSpPr>
        <p:spPr>
          <a:xfrm>
            <a:off x="4824414"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14348" y="4716860"/>
            <a:ext cx="8001056" cy="149161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lgn="l">
              <a:lnSpc>
                <a:spcPts val="3200"/>
              </a:lnSpc>
              <a:buBlip>
                <a:blip r:embed="rId3"/>
              </a:buBlip>
            </a:pPr>
            <a:r>
              <a:rPr lang="zh-CN" altLang="en-US" sz="2200" smtClean="0">
                <a:ea typeface="楷体" panose="02010609060101010101" pitchFamily="49" charset="-122"/>
                <a:cs typeface="Times New Roman" panose="02020603050405020304" pitchFamily="18" charset="0"/>
              </a:rPr>
              <a:t>每个物理结点增加</a:t>
            </a:r>
            <a:r>
              <a:rPr lang="zh-CN" altLang="en-US" sz="2200" dirty="0" smtClean="0">
                <a:ea typeface="楷体" panose="02010609060101010101" pitchFamily="49" charset="-122"/>
                <a:cs typeface="Times New Roman" panose="02020603050405020304" pitchFamily="18" charset="0"/>
              </a:rPr>
              <a:t>一个</a:t>
            </a:r>
            <a:r>
              <a:rPr lang="zh-CN" altLang="en-US" sz="2200" smtClean="0">
                <a:ea typeface="楷体" panose="02010609060101010101" pitchFamily="49" charset="-122"/>
                <a:cs typeface="Times New Roman" panose="02020603050405020304" pitchFamily="18" charset="0"/>
              </a:rPr>
              <a:t>指向后继</a:t>
            </a:r>
            <a:r>
              <a:rPr kumimoji="1" lang="zh-CN" altLang="en-US" sz="2200" smtClean="0">
                <a:ea typeface="楷体" panose="02010609060101010101" pitchFamily="49" charset="-122"/>
                <a:cs typeface="Times New Roman" panose="02020603050405020304" pitchFamily="18" charset="0"/>
              </a:rPr>
              <a:t>结点的</a:t>
            </a:r>
            <a:r>
              <a:rPr kumimoji="1" lang="zh-CN" altLang="en-US" sz="2200" dirty="0" smtClean="0">
                <a:ea typeface="楷体" panose="02010609060101010101" pitchFamily="49" charset="-122"/>
                <a:cs typeface="Times New Roman" panose="02020603050405020304" pitchFamily="18" charset="0"/>
              </a:rPr>
              <a:t>指针域 </a:t>
            </a:r>
            <a:r>
              <a:rPr kumimoji="1" lang="en-US" altLang="zh-CN" sz="2200" dirty="0" smtClean="0">
                <a:ea typeface="楷体" panose="02010609060101010101" pitchFamily="49" charset="-122"/>
                <a:cs typeface="Times New Roman" panose="02020603050405020304" pitchFamily="18" charset="0"/>
                <a:sym typeface="Wingdings" panose="05000000000000000000"/>
              </a:rPr>
              <a:t> </a:t>
            </a:r>
            <a:r>
              <a:rPr kumimoji="1" lang="zh-CN" altLang="en-US" sz="2200" spc="50" dirty="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rPr>
              <a:t>单链表</a:t>
            </a:r>
            <a:r>
              <a:rPr kumimoji="1" lang="zh-CN" altLang="en-US" sz="2200" spc="50" dirty="0" smtClean="0">
                <a:ln w="11430"/>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rPr>
              <a:t>。</a:t>
            </a:r>
            <a:endParaRPr kumimoji="1" lang="en-US" altLang="zh-CN" sz="2200" spc="50" dirty="0" smtClean="0">
              <a:ln w="11430"/>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endParaRPr>
          </a:p>
          <a:p>
            <a:pPr marL="457200" indent="-457200" algn="l">
              <a:lnSpc>
                <a:spcPts val="3200"/>
              </a:lnSpc>
              <a:buBlip>
                <a:blip r:embed="rId3"/>
              </a:buBlip>
            </a:pPr>
            <a:r>
              <a:rPr lang="zh-CN" altLang="en-US" sz="2200" smtClean="0">
                <a:ea typeface="楷体" panose="02010609060101010101" pitchFamily="49" charset="-122"/>
                <a:cs typeface="Times New Roman" panose="02020603050405020304" pitchFamily="18" charset="0"/>
              </a:rPr>
              <a:t>每个物理结点增加</a:t>
            </a:r>
            <a:r>
              <a:rPr lang="zh-CN" altLang="en-US" sz="2200" dirty="0" smtClean="0">
                <a:ea typeface="楷体" panose="02010609060101010101" pitchFamily="49" charset="-122"/>
                <a:cs typeface="Times New Roman" panose="02020603050405020304" pitchFamily="18" charset="0"/>
              </a:rPr>
              <a:t>一个</a:t>
            </a:r>
            <a:r>
              <a:rPr lang="zh-CN" altLang="en-US" sz="2200" smtClean="0">
                <a:ea typeface="楷体" panose="02010609060101010101" pitchFamily="49" charset="-122"/>
                <a:cs typeface="Times New Roman" panose="02020603050405020304" pitchFamily="18" charset="0"/>
              </a:rPr>
              <a:t>指向后继</a:t>
            </a:r>
            <a:r>
              <a:rPr kumimoji="1" lang="zh-CN" altLang="en-US" sz="2200" smtClean="0">
                <a:ea typeface="楷体" panose="02010609060101010101" pitchFamily="49" charset="-122"/>
                <a:cs typeface="Times New Roman" panose="02020603050405020304" pitchFamily="18" charset="0"/>
              </a:rPr>
              <a:t>结点的</a:t>
            </a:r>
            <a:r>
              <a:rPr kumimoji="1" lang="zh-CN" altLang="en-US" sz="2200" dirty="0" smtClean="0">
                <a:ea typeface="楷体" panose="02010609060101010101" pitchFamily="49" charset="-122"/>
                <a:cs typeface="Times New Roman" panose="02020603050405020304" pitchFamily="18" charset="0"/>
              </a:rPr>
              <a:t>指针域和一</a:t>
            </a:r>
            <a:r>
              <a:rPr kumimoji="1" lang="zh-CN" altLang="en-US" sz="2200" smtClean="0">
                <a:ea typeface="楷体" panose="02010609060101010101" pitchFamily="49" charset="-122"/>
                <a:cs typeface="Times New Roman" panose="02020603050405020304" pitchFamily="18" charset="0"/>
              </a:rPr>
              <a:t>个指向前驱结点的</a:t>
            </a:r>
            <a:r>
              <a:rPr kumimoji="1" lang="zh-CN" altLang="en-US" sz="2200" dirty="0" smtClean="0">
                <a:ea typeface="楷体" panose="02010609060101010101" pitchFamily="49" charset="-122"/>
                <a:cs typeface="Times New Roman" panose="02020603050405020304" pitchFamily="18" charset="0"/>
              </a:rPr>
              <a:t>指针域 </a:t>
            </a:r>
            <a:r>
              <a:rPr kumimoji="1" lang="en-US" altLang="zh-CN" sz="2200" dirty="0" smtClean="0">
                <a:ea typeface="楷体" panose="02010609060101010101" pitchFamily="49" charset="-122"/>
                <a:cs typeface="Times New Roman" panose="02020603050405020304" pitchFamily="18" charset="0"/>
                <a:sym typeface="Wingdings" panose="05000000000000000000"/>
              </a:rPr>
              <a:t></a:t>
            </a:r>
            <a:r>
              <a:rPr kumimoji="1" lang="zh-CN" altLang="en-US" sz="2200" spc="50" dirty="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rPr>
              <a:t>双链表</a:t>
            </a:r>
            <a:r>
              <a:rPr kumimoji="1" lang="zh-CN" altLang="en-US" sz="2200" spc="50" dirty="0" smtClean="0">
                <a:ln w="11430"/>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rPr>
              <a:t>。</a:t>
            </a:r>
            <a:endParaRPr lang="zh-CN" altLang="en-US" sz="2200" dirty="0">
              <a:ea typeface="楷体" panose="02010609060101010101" pitchFamily="49" charset="-122"/>
              <a:cs typeface="Times New Roman" panose="02020603050405020304" pitchFamily="18" charset="0"/>
            </a:endParaRPr>
          </a:p>
        </p:txBody>
      </p:sp>
      <p:sp>
        <p:nvSpPr>
          <p:cNvPr id="16" name="Text Box 5" descr="25%">
            <a:hlinkClick r:id="rId4" action="ppaction://hlinksldjump"/>
          </p:cNvPr>
          <p:cNvSpPr txBox="1">
            <a:spLocks noChangeArrowheads="1"/>
          </p:cNvSpPr>
          <p:nvPr/>
        </p:nvSpPr>
        <p:spPr bwMode="auto">
          <a:xfrm>
            <a:off x="1500166" y="285728"/>
            <a:ext cx="5867400" cy="579438"/>
          </a:xfrm>
          <a:prstGeom prst="rect">
            <a:avLst/>
          </a:prstGeom>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2.3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的链式存储结构</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41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5">
                                            <p:txEl>
                                              <p:pRg st="0" end="0"/>
                                            </p:txEl>
                                          </p:spTgt>
                                        </p:tgtEl>
                                        <p:attrNameLst>
                                          <p:attrName>style.visibility</p:attrName>
                                        </p:attrNameLst>
                                      </p:cBhvr>
                                      <p:to>
                                        <p:strVal val="visible"/>
                                      </p:to>
                                    </p:set>
                                    <p:anim calcmode="discrete" valueType="clr">
                                      <p:cBhvr override="childStyle">
                                        <p:cTn id="7" dur="80"/>
                                        <p:tgtEl>
                                          <p:spTgt spid="1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5">
                                            <p:txEl>
                                              <p:pRg st="1" end="1"/>
                                            </p:txEl>
                                          </p:spTgt>
                                        </p:tgtEl>
                                        <p:attrNameLst>
                                          <p:attrName>style.visibility</p:attrName>
                                        </p:attrNameLst>
                                      </p:cBhvr>
                                      <p:to>
                                        <p:strVal val="visible"/>
                                      </p:to>
                                    </p:set>
                                    <p:anim calcmode="discrete" valueType="clr">
                                      <p:cBhvr override="childStyle">
                                        <p:cTn id="14" dur="80"/>
                                        <p:tgtEl>
                                          <p:spTgt spid="1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024188"/>
            <a:ext cx="9144000" cy="0"/>
          </a:xfrm>
          <a:prstGeom prst="rect">
            <a:avLst/>
          </a:prstGeom>
          <a:noFill/>
          <a:ln w="9525">
            <a:noFill/>
            <a:miter lim="800000"/>
          </a:ln>
          <a:effectLst/>
        </p:spPr>
        <p:txBody>
          <a:bodyPr wrap="none" anchor="ctr">
            <a:spAutoFit/>
          </a:bodyPr>
          <a:lstStyle/>
          <a:p>
            <a:endParaRPr lang="zh-CN" altLang="en-US"/>
          </a:p>
        </p:txBody>
      </p:sp>
      <p:sp>
        <p:nvSpPr>
          <p:cNvPr id="264195" name="Rectangle 3"/>
          <p:cNvSpPr>
            <a:spLocks noChangeArrowheads="1"/>
          </p:cNvSpPr>
          <p:nvPr/>
        </p:nvSpPr>
        <p:spPr bwMode="auto">
          <a:xfrm>
            <a:off x="3598831" y="1000108"/>
            <a:ext cx="2665413" cy="936625"/>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线性表</a:t>
            </a:r>
          </a:p>
          <a:p>
            <a:r>
              <a:rPr kumimoji="1" lang="en-US" altLang="zh-CN" sz="200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i="1"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i="1" baseline="-25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64196" name="AutoShape 4"/>
          <p:cNvSpPr>
            <a:spLocks noChangeArrowheads="1"/>
          </p:cNvSpPr>
          <p:nvPr/>
        </p:nvSpPr>
        <p:spPr bwMode="auto">
          <a:xfrm>
            <a:off x="4751356" y="2152633"/>
            <a:ext cx="360363" cy="863600"/>
          </a:xfrm>
          <a:prstGeom prst="downArrow">
            <a:avLst>
              <a:gd name="adj1" fmla="val 50000"/>
              <a:gd name="adj2" fmla="val 59912"/>
            </a:avLst>
          </a:prstGeom>
          <a:solidFill>
            <a:srgbClr val="008000"/>
          </a:solidFill>
          <a:ln w="38100" algn="ctr">
            <a:solidFill>
              <a:schemeClr val="bg1"/>
            </a:solidFill>
            <a:miter lim="800000"/>
          </a:ln>
          <a:effectLst/>
        </p:spPr>
        <p:txBody>
          <a:bodyPr wrap="none" anchor="ctr"/>
          <a:lstStyle/>
          <a:p>
            <a:endParaRPr lang="zh-CN" altLang="en-US"/>
          </a:p>
        </p:txBody>
      </p:sp>
      <p:sp>
        <p:nvSpPr>
          <p:cNvPr id="264197" name="Text Box 5"/>
          <p:cNvSpPr txBox="1">
            <a:spLocks noChangeArrowheads="1"/>
          </p:cNvSpPr>
          <p:nvPr/>
        </p:nvSpPr>
        <p:spPr bwMode="auto">
          <a:xfrm>
            <a:off x="5256182" y="2295508"/>
            <a:ext cx="993788" cy="396875"/>
          </a:xfrm>
          <a:prstGeom prst="rect">
            <a:avLst/>
          </a:prstGeom>
          <a:noFill/>
          <a:ln w="38100" algn="ctr">
            <a:noFill/>
            <a:miter lim="800000"/>
          </a:ln>
          <a:effectLst/>
        </p:spPr>
        <p:txBody>
          <a:bodyPr wrap="square">
            <a:spAutoFit/>
          </a:bodyPr>
          <a:lstStyle/>
          <a:p>
            <a:pPr>
              <a:spcBef>
                <a:spcPct val="50000"/>
              </a:spcBef>
            </a:pPr>
            <a:r>
              <a:rPr lang="zh-CN" altLang="en-US" sz="2000" dirty="0">
                <a:solidFill>
                  <a:srgbClr val="3333FF"/>
                </a:solidFill>
                <a:latin typeface="楷体" panose="02010609060101010101" pitchFamily="49" charset="-122"/>
                <a:ea typeface="楷体" panose="02010609060101010101" pitchFamily="49" charset="-122"/>
              </a:rPr>
              <a:t>映射</a:t>
            </a:r>
          </a:p>
        </p:txBody>
      </p:sp>
      <p:sp>
        <p:nvSpPr>
          <p:cNvPr id="264198" name="Rectangle 6"/>
          <p:cNvSpPr>
            <a:spLocks noChangeArrowheads="1"/>
          </p:cNvSpPr>
          <p:nvPr/>
        </p:nvSpPr>
        <p:spPr bwMode="auto">
          <a:xfrm>
            <a:off x="2089119" y="3359147"/>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4199" name="Rectangle 7"/>
          <p:cNvSpPr>
            <a:spLocks noChangeArrowheads="1"/>
          </p:cNvSpPr>
          <p:nvPr/>
        </p:nvSpPr>
        <p:spPr bwMode="auto">
          <a:xfrm>
            <a:off x="2630456" y="3359147"/>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4217" name="Text Box 25"/>
          <p:cNvSpPr txBox="1">
            <a:spLocks noChangeArrowheads="1"/>
          </p:cNvSpPr>
          <p:nvPr/>
        </p:nvSpPr>
        <p:spPr bwMode="auto">
          <a:xfrm>
            <a:off x="142844" y="1428736"/>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楷体" panose="02010609060101010101" pitchFamily="49" charset="-122"/>
                <a:ea typeface="楷体" panose="02010609060101010101" pitchFamily="49" charset="-122"/>
              </a:rPr>
              <a:t>逻辑结构</a:t>
            </a:r>
          </a:p>
        </p:txBody>
      </p:sp>
      <p:sp>
        <p:nvSpPr>
          <p:cNvPr id="264218" name="Text Box 26"/>
          <p:cNvSpPr txBox="1">
            <a:spLocks noChangeArrowheads="1"/>
          </p:cNvSpPr>
          <p:nvPr/>
        </p:nvSpPr>
        <p:spPr bwMode="auto">
          <a:xfrm>
            <a:off x="142844" y="3282950"/>
            <a:ext cx="1728787" cy="430887"/>
          </a:xfrm>
          <a:prstGeom prst="rect">
            <a:avLst/>
          </a:prstGeom>
          <a:noFill/>
          <a:ln w="38100" algn="ctr">
            <a:noFill/>
            <a:miter lim="800000"/>
          </a:ln>
          <a:effectLst/>
        </p:spPr>
        <p:txBody>
          <a:bodyPr>
            <a:spAutoFit/>
          </a:bodyPr>
          <a:lstStyle/>
          <a:p>
            <a:pPr>
              <a:spcBef>
                <a:spcPct val="50000"/>
              </a:spcBef>
            </a:pPr>
            <a:r>
              <a:rPr kumimoji="1" lang="zh-CN" altLang="en-US" sz="2200">
                <a:solidFill>
                  <a:srgbClr val="3333FF"/>
                </a:solidFill>
                <a:latin typeface="楷体" panose="02010609060101010101" pitchFamily="49" charset="-122"/>
                <a:ea typeface="楷体" panose="02010609060101010101" pitchFamily="49" charset="-122"/>
              </a:rPr>
              <a:t>存储结构</a:t>
            </a:r>
          </a:p>
        </p:txBody>
      </p:sp>
      <p:sp>
        <p:nvSpPr>
          <p:cNvPr id="264219" name="AutoShape 27"/>
          <p:cNvSpPr>
            <a:spLocks noChangeArrowheads="1"/>
          </p:cNvSpPr>
          <p:nvPr/>
        </p:nvSpPr>
        <p:spPr bwMode="auto">
          <a:xfrm>
            <a:off x="861981" y="2071678"/>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endParaRPr>
          </a:p>
        </p:txBody>
      </p:sp>
      <p:sp>
        <p:nvSpPr>
          <p:cNvPr id="264220" name="Rectangle 28"/>
          <p:cNvSpPr>
            <a:spLocks noChangeArrowheads="1"/>
          </p:cNvSpPr>
          <p:nvPr/>
        </p:nvSpPr>
        <p:spPr bwMode="auto">
          <a:xfrm>
            <a:off x="3457544"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latin typeface="Times New Roman" panose="02020603050405020304" pitchFamily="18" charset="0"/>
                <a:cs typeface="Times New Roman" panose="02020603050405020304" pitchFamily="18" charset="0"/>
              </a:rPr>
              <a:t>1</a:t>
            </a:r>
            <a:endParaRPr lang="en-US" altLang="zh-CN" baseline="-25000" dirty="0">
              <a:solidFill>
                <a:srgbClr val="3333FF"/>
              </a:solidFill>
              <a:latin typeface="Times New Roman" panose="02020603050405020304" pitchFamily="18" charset="0"/>
              <a:cs typeface="Times New Roman" panose="02020603050405020304" pitchFamily="18" charset="0"/>
            </a:endParaRPr>
          </a:p>
        </p:txBody>
      </p:sp>
      <p:sp>
        <p:nvSpPr>
          <p:cNvPr id="264221" name="Rectangle 29"/>
          <p:cNvSpPr>
            <a:spLocks noChangeArrowheads="1"/>
          </p:cNvSpPr>
          <p:nvPr/>
        </p:nvSpPr>
        <p:spPr bwMode="auto">
          <a:xfrm>
            <a:off x="3998881"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264222" name="Rectangle 30"/>
          <p:cNvSpPr>
            <a:spLocks noChangeArrowheads="1"/>
          </p:cNvSpPr>
          <p:nvPr/>
        </p:nvSpPr>
        <p:spPr bwMode="auto">
          <a:xfrm>
            <a:off x="4895819"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latin typeface="Times New Roman" panose="02020603050405020304" pitchFamily="18" charset="0"/>
                <a:cs typeface="Times New Roman" panose="02020603050405020304" pitchFamily="18" charset="0"/>
              </a:rPr>
              <a:t>2</a:t>
            </a:r>
            <a:endParaRPr lang="en-US" altLang="zh-CN" baseline="-25000" dirty="0">
              <a:solidFill>
                <a:srgbClr val="3333FF"/>
              </a:solidFill>
              <a:latin typeface="Times New Roman" panose="02020603050405020304" pitchFamily="18" charset="0"/>
              <a:cs typeface="Times New Roman" panose="02020603050405020304" pitchFamily="18" charset="0"/>
            </a:endParaRPr>
          </a:p>
        </p:txBody>
      </p:sp>
      <p:sp>
        <p:nvSpPr>
          <p:cNvPr id="264223" name="Rectangle 31"/>
          <p:cNvSpPr>
            <a:spLocks noChangeArrowheads="1"/>
          </p:cNvSpPr>
          <p:nvPr/>
        </p:nvSpPr>
        <p:spPr bwMode="auto">
          <a:xfrm>
            <a:off x="5437156"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264224" name="Rectangle 32"/>
          <p:cNvSpPr>
            <a:spLocks noChangeArrowheads="1"/>
          </p:cNvSpPr>
          <p:nvPr/>
        </p:nvSpPr>
        <p:spPr bwMode="auto">
          <a:xfrm>
            <a:off x="7777131"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Times New Roman" panose="02020603050405020304" pitchFamily="18" charset="0"/>
                <a:cs typeface="Times New Roman" panose="02020603050405020304" pitchFamily="18" charset="0"/>
              </a:rPr>
              <a:t>a</a:t>
            </a:r>
            <a:r>
              <a:rPr lang="en-US" altLang="zh-CN" i="1" baseline="-25000" dirty="0">
                <a:solidFill>
                  <a:srgbClr val="3333FF"/>
                </a:solidFill>
                <a:latin typeface="Times New Roman" panose="02020603050405020304" pitchFamily="18" charset="0"/>
                <a:cs typeface="Times New Roman" panose="02020603050405020304" pitchFamily="18" charset="0"/>
              </a:rPr>
              <a:t>n</a:t>
            </a:r>
          </a:p>
        </p:txBody>
      </p:sp>
      <p:sp>
        <p:nvSpPr>
          <p:cNvPr id="264225" name="Rectangle 33"/>
          <p:cNvSpPr>
            <a:spLocks noChangeArrowheads="1"/>
          </p:cNvSpPr>
          <p:nvPr/>
        </p:nvSpPr>
        <p:spPr bwMode="auto">
          <a:xfrm>
            <a:off x="8318469"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t>∧</a:t>
            </a:r>
          </a:p>
        </p:txBody>
      </p:sp>
      <p:sp>
        <p:nvSpPr>
          <p:cNvPr id="264226" name="Text Box 34"/>
          <p:cNvSpPr txBox="1">
            <a:spLocks noChangeArrowheads="1"/>
          </p:cNvSpPr>
          <p:nvPr/>
        </p:nvSpPr>
        <p:spPr bwMode="auto">
          <a:xfrm>
            <a:off x="6481731" y="3359147"/>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264227" name="Arc 35"/>
          <p:cNvSpPr/>
          <p:nvPr/>
        </p:nvSpPr>
        <p:spPr bwMode="auto">
          <a:xfrm>
            <a:off x="2003405" y="3000372"/>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p>
        </p:txBody>
      </p:sp>
      <p:sp>
        <p:nvSpPr>
          <p:cNvPr id="264228" name="Text Box 36"/>
          <p:cNvSpPr txBox="1">
            <a:spLocks noChangeArrowheads="1"/>
          </p:cNvSpPr>
          <p:nvPr/>
        </p:nvSpPr>
        <p:spPr bwMode="auto">
          <a:xfrm>
            <a:off x="1643042" y="2686048"/>
            <a:ext cx="431800" cy="457200"/>
          </a:xfrm>
          <a:prstGeom prst="rect">
            <a:avLst/>
          </a:prstGeom>
          <a:noFill/>
          <a:ln w="9525">
            <a:noFill/>
            <a:miter lim="800000"/>
          </a:ln>
          <a:effectLst/>
        </p:spPr>
        <p:txBody>
          <a:bodyPr>
            <a:spAutoFit/>
          </a:bodyPr>
          <a:lstStyle/>
          <a:p>
            <a:pPr algn="l">
              <a:spcBef>
                <a:spcPct val="50000"/>
              </a:spcBef>
            </a:pPr>
            <a:r>
              <a:rPr lang="en-US" altLang="zh-CN" dirty="0"/>
              <a:t>L</a:t>
            </a:r>
          </a:p>
        </p:txBody>
      </p:sp>
      <p:sp>
        <p:nvSpPr>
          <p:cNvPr id="264229" name="Line 37"/>
          <p:cNvSpPr>
            <a:spLocks noChangeShapeType="1"/>
          </p:cNvSpPr>
          <p:nvPr/>
        </p:nvSpPr>
        <p:spPr bwMode="auto">
          <a:xfrm>
            <a:off x="2881281" y="3575047"/>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4230" name="Line 38"/>
          <p:cNvSpPr>
            <a:spLocks noChangeShapeType="1"/>
          </p:cNvSpPr>
          <p:nvPr/>
        </p:nvSpPr>
        <p:spPr bwMode="auto">
          <a:xfrm>
            <a:off x="4321144" y="3575047"/>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4231" name="Line 39"/>
          <p:cNvSpPr>
            <a:spLocks noChangeShapeType="1"/>
          </p:cNvSpPr>
          <p:nvPr/>
        </p:nvSpPr>
        <p:spPr bwMode="auto">
          <a:xfrm>
            <a:off x="5762594" y="3575047"/>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4232" name="Line 40"/>
          <p:cNvSpPr>
            <a:spLocks noChangeShapeType="1"/>
          </p:cNvSpPr>
          <p:nvPr/>
        </p:nvSpPr>
        <p:spPr bwMode="auto">
          <a:xfrm>
            <a:off x="7202456" y="3575047"/>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4233" name="Text Box 41"/>
          <p:cNvSpPr txBox="1">
            <a:spLocks noChangeArrowheads="1"/>
          </p:cNvSpPr>
          <p:nvPr/>
        </p:nvSpPr>
        <p:spPr bwMode="auto">
          <a:xfrm>
            <a:off x="3286116" y="4075113"/>
            <a:ext cx="3352800" cy="400110"/>
          </a:xfrm>
          <a:prstGeom prst="rect">
            <a:avLst/>
          </a:prstGeom>
          <a:noFill/>
          <a:ln w="9525">
            <a:noFill/>
            <a:miter lim="800000"/>
          </a:ln>
          <a:effectLst/>
        </p:spPr>
        <p:txBody>
          <a:bodyPr>
            <a:spAutoFit/>
          </a:bodyPr>
          <a:lstStyle/>
          <a:p>
            <a:pPr>
              <a:spcBef>
                <a:spcPct val="50000"/>
              </a:spcBef>
            </a:pPr>
            <a:r>
              <a:rPr kumimoji="1" lang="zh-CN" altLang="en-US" sz="2000" smtClean="0">
                <a:latin typeface="楷体" panose="02010609060101010101" pitchFamily="49" charset="-122"/>
                <a:ea typeface="楷体" panose="02010609060101010101" pitchFamily="49" charset="-122"/>
              </a:rPr>
              <a:t>带头结点</a:t>
            </a:r>
            <a:r>
              <a:rPr kumimoji="1" lang="zh-CN" altLang="en-US" sz="2000" smtClean="0">
                <a:solidFill>
                  <a:srgbClr val="FF00FF"/>
                </a:solidFill>
                <a:latin typeface="楷体" panose="02010609060101010101" pitchFamily="49" charset="-122"/>
                <a:ea typeface="楷体" panose="02010609060101010101" pitchFamily="49" charset="-122"/>
              </a:rPr>
              <a:t>单</a:t>
            </a:r>
            <a:r>
              <a:rPr kumimoji="1" lang="zh-CN" altLang="en-US" sz="2000" dirty="0">
                <a:solidFill>
                  <a:srgbClr val="FF00FF"/>
                </a:solidFill>
                <a:latin typeface="楷体" panose="02010609060101010101" pitchFamily="49" charset="-122"/>
                <a:ea typeface="楷体" panose="02010609060101010101" pitchFamily="49" charset="-122"/>
              </a:rPr>
              <a:t>链表</a:t>
            </a:r>
            <a:r>
              <a:rPr kumimoji="1" lang="zh-CN" altLang="en-US" sz="2000" dirty="0">
                <a:latin typeface="楷体" panose="02010609060101010101" pitchFamily="49" charset="-122"/>
                <a:ea typeface="楷体" panose="02010609060101010101" pitchFamily="49" charset="-122"/>
              </a:rPr>
              <a:t>示意图</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42</a:t>
            </a:fld>
            <a:endParaRPr lang="en-US"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024188"/>
            <a:ext cx="9144000" cy="0"/>
          </a:xfrm>
          <a:prstGeom prst="rect">
            <a:avLst/>
          </a:prstGeom>
          <a:noFill/>
          <a:ln w="9525">
            <a:noFill/>
            <a:miter lim="800000"/>
          </a:ln>
          <a:effectLst/>
        </p:spPr>
        <p:txBody>
          <a:bodyPr wrap="none" anchor="ctr">
            <a:spAutoFit/>
          </a:bodyPr>
          <a:lstStyle/>
          <a:p>
            <a:endParaRPr lang="zh-CN" altLang="en-US"/>
          </a:p>
        </p:txBody>
      </p:sp>
      <p:sp>
        <p:nvSpPr>
          <p:cNvPr id="264198" name="Rectangle 6"/>
          <p:cNvSpPr>
            <a:spLocks noChangeArrowheads="1"/>
          </p:cNvSpPr>
          <p:nvPr/>
        </p:nvSpPr>
        <p:spPr bwMode="auto">
          <a:xfrm>
            <a:off x="942938" y="107313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4199" name="Rectangle 7"/>
          <p:cNvSpPr>
            <a:spLocks noChangeArrowheads="1"/>
          </p:cNvSpPr>
          <p:nvPr/>
        </p:nvSpPr>
        <p:spPr bwMode="auto">
          <a:xfrm>
            <a:off x="1484275" y="107313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4220" name="Rectangle 28"/>
          <p:cNvSpPr>
            <a:spLocks noChangeArrowheads="1"/>
          </p:cNvSpPr>
          <p:nvPr/>
        </p:nvSpPr>
        <p:spPr bwMode="auto">
          <a:xfrm>
            <a:off x="2311363"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latin typeface="Times New Roman" panose="02020603050405020304" pitchFamily="18" charset="0"/>
                <a:cs typeface="Times New Roman" panose="02020603050405020304" pitchFamily="18" charset="0"/>
              </a:rPr>
              <a:t>1</a:t>
            </a:r>
            <a:endParaRPr lang="en-US" altLang="zh-CN" baseline="-25000" dirty="0">
              <a:solidFill>
                <a:srgbClr val="3333FF"/>
              </a:solidFill>
              <a:latin typeface="Times New Roman" panose="02020603050405020304" pitchFamily="18" charset="0"/>
              <a:cs typeface="Times New Roman" panose="02020603050405020304" pitchFamily="18" charset="0"/>
            </a:endParaRPr>
          </a:p>
        </p:txBody>
      </p:sp>
      <p:sp>
        <p:nvSpPr>
          <p:cNvPr id="264221" name="Rectangle 29"/>
          <p:cNvSpPr>
            <a:spLocks noChangeArrowheads="1"/>
          </p:cNvSpPr>
          <p:nvPr/>
        </p:nvSpPr>
        <p:spPr bwMode="auto">
          <a:xfrm>
            <a:off x="2852700"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264222" name="Rectangle 30"/>
          <p:cNvSpPr>
            <a:spLocks noChangeArrowheads="1"/>
          </p:cNvSpPr>
          <p:nvPr/>
        </p:nvSpPr>
        <p:spPr bwMode="auto">
          <a:xfrm>
            <a:off x="3749638"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latin typeface="Times New Roman" panose="02020603050405020304" pitchFamily="18" charset="0"/>
                <a:cs typeface="Times New Roman" panose="02020603050405020304" pitchFamily="18" charset="0"/>
              </a:rPr>
              <a:t>2</a:t>
            </a:r>
            <a:endParaRPr lang="en-US" altLang="zh-CN" baseline="-25000" dirty="0">
              <a:solidFill>
                <a:srgbClr val="3333FF"/>
              </a:solidFill>
              <a:latin typeface="Times New Roman" panose="02020603050405020304" pitchFamily="18" charset="0"/>
              <a:cs typeface="Times New Roman" panose="02020603050405020304" pitchFamily="18" charset="0"/>
            </a:endParaRPr>
          </a:p>
        </p:txBody>
      </p:sp>
      <p:sp>
        <p:nvSpPr>
          <p:cNvPr id="264223" name="Rectangle 31"/>
          <p:cNvSpPr>
            <a:spLocks noChangeArrowheads="1"/>
          </p:cNvSpPr>
          <p:nvPr/>
        </p:nvSpPr>
        <p:spPr bwMode="auto">
          <a:xfrm>
            <a:off x="4290975"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264224" name="Rectangle 32"/>
          <p:cNvSpPr>
            <a:spLocks noChangeArrowheads="1"/>
          </p:cNvSpPr>
          <p:nvPr/>
        </p:nvSpPr>
        <p:spPr bwMode="auto">
          <a:xfrm>
            <a:off x="6630950"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Times New Roman" panose="02020603050405020304" pitchFamily="18" charset="0"/>
                <a:cs typeface="Times New Roman" panose="02020603050405020304" pitchFamily="18" charset="0"/>
              </a:rPr>
              <a:t>a</a:t>
            </a:r>
            <a:r>
              <a:rPr lang="en-US" altLang="zh-CN" i="1" baseline="-25000" dirty="0">
                <a:solidFill>
                  <a:srgbClr val="3333FF"/>
                </a:solidFill>
                <a:latin typeface="Times New Roman" panose="02020603050405020304" pitchFamily="18" charset="0"/>
                <a:cs typeface="Times New Roman" panose="02020603050405020304" pitchFamily="18" charset="0"/>
              </a:rPr>
              <a:t>n</a:t>
            </a:r>
          </a:p>
        </p:txBody>
      </p:sp>
      <p:sp>
        <p:nvSpPr>
          <p:cNvPr id="264225" name="Rectangle 33"/>
          <p:cNvSpPr>
            <a:spLocks noChangeArrowheads="1"/>
          </p:cNvSpPr>
          <p:nvPr/>
        </p:nvSpPr>
        <p:spPr bwMode="auto">
          <a:xfrm>
            <a:off x="7172288"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t>∧</a:t>
            </a:r>
          </a:p>
        </p:txBody>
      </p:sp>
      <p:sp>
        <p:nvSpPr>
          <p:cNvPr id="264226" name="Text Box 34"/>
          <p:cNvSpPr txBox="1">
            <a:spLocks noChangeArrowheads="1"/>
          </p:cNvSpPr>
          <p:nvPr/>
        </p:nvSpPr>
        <p:spPr bwMode="auto">
          <a:xfrm>
            <a:off x="5335550" y="1073131"/>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264227" name="Arc 35"/>
          <p:cNvSpPr/>
          <p:nvPr/>
        </p:nvSpPr>
        <p:spPr bwMode="auto">
          <a:xfrm>
            <a:off x="857224" y="714356"/>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p>
        </p:txBody>
      </p:sp>
      <p:sp>
        <p:nvSpPr>
          <p:cNvPr id="264229" name="Line 37"/>
          <p:cNvSpPr>
            <a:spLocks noChangeShapeType="1"/>
          </p:cNvSpPr>
          <p:nvPr/>
        </p:nvSpPr>
        <p:spPr bwMode="auto">
          <a:xfrm>
            <a:off x="1735100" y="1289031"/>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4230" name="Line 38"/>
          <p:cNvSpPr>
            <a:spLocks noChangeShapeType="1"/>
          </p:cNvSpPr>
          <p:nvPr/>
        </p:nvSpPr>
        <p:spPr bwMode="auto">
          <a:xfrm>
            <a:off x="3174963" y="1289031"/>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4231" name="Line 39"/>
          <p:cNvSpPr>
            <a:spLocks noChangeShapeType="1"/>
          </p:cNvSpPr>
          <p:nvPr/>
        </p:nvSpPr>
        <p:spPr bwMode="auto">
          <a:xfrm>
            <a:off x="4616413" y="1289031"/>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4232" name="Line 40"/>
          <p:cNvSpPr>
            <a:spLocks noChangeShapeType="1"/>
          </p:cNvSpPr>
          <p:nvPr/>
        </p:nvSpPr>
        <p:spPr bwMode="auto">
          <a:xfrm>
            <a:off x="6056275" y="1289031"/>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5" name="Text Box 7"/>
          <p:cNvSpPr txBox="1">
            <a:spLocks noChangeArrowheads="1"/>
          </p:cNvSpPr>
          <p:nvPr/>
        </p:nvSpPr>
        <p:spPr bwMode="auto">
          <a:xfrm>
            <a:off x="866805" y="2755750"/>
            <a:ext cx="7920037" cy="20561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457200" algn="l">
              <a:lnSpc>
                <a:spcPts val="3500"/>
              </a:lnSpc>
              <a:buFontTx/>
              <a:buBlip>
                <a:blip r:embed="rId2"/>
              </a:buBlip>
            </a:pPr>
            <a:r>
              <a:rPr kumimoji="1" lang="zh-CN" altLang="en-US" sz="2200" smtClean="0">
                <a:solidFill>
                  <a:srgbClr val="FF00FF"/>
                </a:solidFill>
                <a:ea typeface="楷体" panose="02010609060101010101" pitchFamily="49" charset="-122"/>
                <a:cs typeface="Times New Roman" panose="02020603050405020304" pitchFamily="18" charset="0"/>
              </a:rPr>
              <a:t>第一个结点的</a:t>
            </a:r>
            <a:r>
              <a:rPr kumimoji="1" lang="zh-CN" altLang="en-US" sz="2200" dirty="0" smtClean="0">
                <a:solidFill>
                  <a:srgbClr val="FF00FF"/>
                </a:solidFill>
                <a:ea typeface="楷体" panose="02010609060101010101" pitchFamily="49" charset="-122"/>
                <a:cs typeface="Times New Roman" panose="02020603050405020304" pitchFamily="18" charset="0"/>
              </a:rPr>
              <a:t>操作和表</a:t>
            </a:r>
            <a:r>
              <a:rPr kumimoji="1" lang="zh-CN" altLang="en-US" sz="2200" smtClean="0">
                <a:solidFill>
                  <a:srgbClr val="FF00FF"/>
                </a:solidFill>
                <a:ea typeface="楷体" panose="02010609060101010101" pitchFamily="49" charset="-122"/>
                <a:cs typeface="Times New Roman" panose="02020603050405020304" pitchFamily="18" charset="0"/>
              </a:rPr>
              <a:t>中其他结点的</a:t>
            </a:r>
            <a:r>
              <a:rPr kumimoji="1" lang="zh-CN" altLang="en-US" sz="2200" dirty="0" smtClean="0">
                <a:solidFill>
                  <a:srgbClr val="FF00FF"/>
                </a:solidFill>
                <a:ea typeface="楷体" panose="02010609060101010101" pitchFamily="49" charset="-122"/>
                <a:cs typeface="Times New Roman" panose="02020603050405020304" pitchFamily="18" charset="0"/>
              </a:rPr>
              <a:t>操作</a:t>
            </a:r>
            <a:r>
              <a:rPr kumimoji="1" lang="zh-CN" altLang="en-US" sz="2200" smtClean="0">
                <a:solidFill>
                  <a:srgbClr val="FF00FF"/>
                </a:solidFill>
                <a:ea typeface="楷体" panose="02010609060101010101" pitchFamily="49" charset="-122"/>
                <a:cs typeface="Times New Roman" panose="02020603050405020304" pitchFamily="18" charset="0"/>
              </a:rPr>
              <a:t>相一致</a:t>
            </a:r>
            <a:r>
              <a:rPr kumimoji="1" lang="zh-CN" altLang="en-US" sz="2200" smtClean="0">
                <a:ea typeface="楷体" panose="02010609060101010101" pitchFamily="49" charset="-122"/>
                <a:cs typeface="Times New Roman" panose="02020603050405020304" pitchFamily="18" charset="0"/>
              </a:rPr>
              <a:t>，无需</a:t>
            </a:r>
            <a:r>
              <a:rPr kumimoji="1" lang="zh-CN" altLang="en-US" sz="2200" dirty="0">
                <a:ea typeface="楷体" panose="02010609060101010101" pitchFamily="49" charset="-122"/>
                <a:cs typeface="Times New Roman" panose="02020603050405020304" pitchFamily="18" charset="0"/>
              </a:rPr>
              <a:t>进行特殊处理；</a:t>
            </a:r>
          </a:p>
          <a:p>
            <a:pPr marL="457200" indent="-457200" algn="l">
              <a:lnSpc>
                <a:spcPts val="3500"/>
              </a:lnSpc>
              <a:buFontTx/>
              <a:buBlip>
                <a:blip r:embed="rId2"/>
              </a:buBlip>
            </a:pPr>
            <a:r>
              <a:rPr kumimoji="1" lang="zh-CN" altLang="en-US" sz="2200" dirty="0">
                <a:ea typeface="楷体" panose="02010609060101010101" pitchFamily="49" charset="-122"/>
                <a:cs typeface="Times New Roman" panose="02020603050405020304" pitchFamily="18" charset="0"/>
              </a:rPr>
              <a:t>无论链表是否</a:t>
            </a:r>
            <a:r>
              <a:rPr kumimoji="1" lang="zh-CN" altLang="en-US" sz="2200">
                <a:ea typeface="楷体" panose="02010609060101010101" pitchFamily="49" charset="-122"/>
                <a:cs typeface="Times New Roman" panose="02020603050405020304" pitchFamily="18" charset="0"/>
              </a:rPr>
              <a:t>为</a:t>
            </a:r>
            <a:r>
              <a:rPr kumimoji="1" lang="zh-CN" altLang="en-US" sz="2200" smtClean="0">
                <a:ea typeface="楷体" panose="02010609060101010101" pitchFamily="49" charset="-122"/>
                <a:cs typeface="Times New Roman" panose="02020603050405020304" pitchFamily="18" charset="0"/>
              </a:rPr>
              <a:t>空，都</a:t>
            </a:r>
            <a:r>
              <a:rPr kumimoji="1" lang="zh-CN" altLang="en-US" sz="2200" dirty="0" smtClean="0">
                <a:ea typeface="楷体" panose="02010609060101010101" pitchFamily="49" charset="-122"/>
                <a:cs typeface="Times New Roman" panose="02020603050405020304" pitchFamily="18" charset="0"/>
              </a:rPr>
              <a:t>有</a:t>
            </a:r>
            <a:r>
              <a:rPr kumimoji="1" lang="zh-CN" altLang="en-US" sz="2200" smtClean="0">
                <a:ea typeface="楷体" panose="02010609060101010101" pitchFamily="49" charset="-122"/>
                <a:cs typeface="Times New Roman" panose="02020603050405020304" pitchFamily="18" charset="0"/>
              </a:rPr>
              <a:t>一个头结点，因此</a:t>
            </a:r>
            <a:r>
              <a:rPr kumimoji="1" lang="zh-CN" altLang="en-US" sz="2200" dirty="0">
                <a:solidFill>
                  <a:srgbClr val="FF00FF"/>
                </a:solidFill>
                <a:ea typeface="楷体" panose="02010609060101010101" pitchFamily="49" charset="-122"/>
                <a:cs typeface="Times New Roman" panose="02020603050405020304" pitchFamily="18" charset="0"/>
              </a:rPr>
              <a:t>空表和非空表的处理也就统一</a:t>
            </a:r>
            <a:r>
              <a:rPr kumimoji="1" lang="zh-CN" altLang="en-US" sz="2200" dirty="0">
                <a:ea typeface="楷体" panose="02010609060101010101" pitchFamily="49" charset="-122"/>
                <a:cs typeface="Times New Roman" panose="02020603050405020304" pitchFamily="18" charset="0"/>
              </a:rPr>
              <a:t>了。</a:t>
            </a:r>
          </a:p>
        </p:txBody>
      </p:sp>
      <p:sp>
        <p:nvSpPr>
          <p:cNvPr id="26" name="Text Box 8"/>
          <p:cNvSpPr txBox="1">
            <a:spLocks noChangeArrowheads="1"/>
          </p:cNvSpPr>
          <p:nvPr/>
        </p:nvSpPr>
        <p:spPr bwMode="auto">
          <a:xfrm>
            <a:off x="866805" y="2071678"/>
            <a:ext cx="4968875" cy="457200"/>
          </a:xfrm>
          <a:prstGeom prst="rect">
            <a:avLst/>
          </a:prstGeom>
          <a:noFill/>
          <a:ln w="38100" algn="ctr">
            <a:noFill/>
            <a:miter lim="800000"/>
          </a:ln>
          <a:effectLst/>
        </p:spPr>
        <p:txBody>
          <a:bodyPr>
            <a:spAutoFit/>
          </a:bodyPr>
          <a:lstStyle/>
          <a:p>
            <a:pPr algn="l"/>
            <a:r>
              <a:rPr kumimoji="1" lang="zh-CN" altLang="en-US" dirty="0" smtClean="0">
                <a:ea typeface="楷体" panose="02010609060101010101" pitchFamily="49" charset="-122"/>
                <a:cs typeface="Times New Roman" panose="02020603050405020304" pitchFamily="18" charset="0"/>
              </a:rPr>
              <a:t>单链表</a:t>
            </a:r>
            <a:r>
              <a:rPr kumimoji="1" lang="zh-CN" altLang="en-US" dirty="0">
                <a:ea typeface="楷体" panose="02010609060101010101" pitchFamily="49" charset="-122"/>
                <a:cs typeface="Times New Roman" panose="02020603050405020304" pitchFamily="18" charset="0"/>
              </a:rPr>
              <a:t>增加</a:t>
            </a:r>
            <a:r>
              <a:rPr kumimoji="1" lang="zh-CN" altLang="en-US">
                <a:ea typeface="楷体" panose="02010609060101010101" pitchFamily="49" charset="-122"/>
                <a:cs typeface="Times New Roman" panose="02020603050405020304" pitchFamily="18" charset="0"/>
              </a:rPr>
              <a:t>一</a:t>
            </a:r>
            <a:r>
              <a:rPr kumimoji="1" lang="zh-CN" altLang="en-US" smtClean="0">
                <a:ea typeface="楷体" panose="02010609060101010101" pitchFamily="49" charset="-122"/>
                <a:cs typeface="Times New Roman" panose="02020603050405020304" pitchFamily="18" charset="0"/>
              </a:rPr>
              <a:t>个头结点的</a:t>
            </a:r>
            <a:r>
              <a:rPr kumimoji="1" lang="zh-CN" altLang="en-US" dirty="0">
                <a:ea typeface="楷体" panose="02010609060101010101" pitchFamily="49" charset="-122"/>
                <a:cs typeface="Times New Roman" panose="02020603050405020304" pitchFamily="18" charset="0"/>
              </a:rPr>
              <a:t>优点如下：</a:t>
            </a:r>
            <a:endParaRPr lang="zh-CN" altLang="en-US" dirty="0">
              <a:ea typeface="楷体" panose="02010609060101010101" pitchFamily="49" charset="-122"/>
              <a:cs typeface="Times New Roman" panose="02020603050405020304" pitchFamily="18" charset="0"/>
            </a:endParaRPr>
          </a:p>
        </p:txBody>
      </p:sp>
      <p:sp>
        <p:nvSpPr>
          <p:cNvPr id="20" name="Text Box 41"/>
          <p:cNvSpPr txBox="1">
            <a:spLocks noChangeArrowheads="1"/>
          </p:cNvSpPr>
          <p:nvPr/>
        </p:nvSpPr>
        <p:spPr bwMode="auto">
          <a:xfrm>
            <a:off x="1714480" y="252691"/>
            <a:ext cx="2428892" cy="461665"/>
          </a:xfrm>
          <a:prstGeom prst="rect">
            <a:avLst/>
          </a:prstGeom>
          <a:noFill/>
          <a:ln w="9525">
            <a:noFill/>
            <a:miter lim="800000"/>
          </a:ln>
          <a:effectLst/>
        </p:spPr>
        <p:txBody>
          <a:bodyPr wrap="square">
            <a:spAutoFit/>
          </a:bodyPr>
          <a:lstStyle/>
          <a:p>
            <a:pPr algn="l">
              <a:spcBef>
                <a:spcPct val="50000"/>
              </a:spcBef>
            </a:pPr>
            <a:r>
              <a:rPr kumimoji="1" lang="zh-CN" altLang="en-US" smtClean="0">
                <a:solidFill>
                  <a:srgbClr val="FF0000"/>
                </a:solidFill>
                <a:latin typeface="楷体" panose="02010609060101010101" pitchFamily="49" charset="-122"/>
                <a:ea typeface="楷体" panose="02010609060101010101" pitchFamily="49" charset="-122"/>
              </a:rPr>
              <a:t>带头结点单链表</a:t>
            </a:r>
            <a:endParaRPr kumimoji="1" lang="zh-CN" altLang="en-US" dirty="0">
              <a:solidFill>
                <a:srgbClr val="FF0000"/>
              </a:solidFill>
              <a:latin typeface="楷体" panose="02010609060101010101" pitchFamily="49" charset="-122"/>
              <a:ea typeface="楷体" panose="02010609060101010101" pitchFamily="49"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43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
                                            <p:txEl>
                                              <p:pRg st="0" end="0"/>
                                            </p:txEl>
                                          </p:spTgt>
                                        </p:tgtEl>
                                        <p:attrNameLst>
                                          <p:attrName>style.visibility</p:attrName>
                                        </p:attrNameLst>
                                      </p:cBhvr>
                                      <p:to>
                                        <p:strVal val="visible"/>
                                      </p:to>
                                    </p:set>
                                    <p:anim calcmode="discrete" valueType="clr">
                                      <p:cBhvr override="childStyle">
                                        <p:cTn id="7" dur="80"/>
                                        <p:tgtEl>
                                          <p:spTgt spid="2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
                                            <p:txEl>
                                              <p:pRg st="1" end="1"/>
                                            </p:txEl>
                                          </p:spTgt>
                                        </p:tgtEl>
                                        <p:attrNameLst>
                                          <p:attrName>style.visibility</p:attrName>
                                        </p:attrNameLst>
                                      </p:cBhvr>
                                      <p:to>
                                        <p:strVal val="visible"/>
                                      </p:to>
                                    </p:set>
                                    <p:anim calcmode="discrete" valueType="clr">
                                      <p:cBhvr override="childStyle">
                                        <p:cTn id="14" dur="80"/>
                                        <p:tgtEl>
                                          <p:spTgt spid="2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Text Box 4"/>
          <p:cNvSpPr txBox="1">
            <a:spLocks noChangeArrowheads="1"/>
          </p:cNvSpPr>
          <p:nvPr/>
        </p:nvSpPr>
        <p:spPr bwMode="auto">
          <a:xfrm>
            <a:off x="250825" y="333375"/>
            <a:ext cx="8497888" cy="904863"/>
          </a:xfrm>
          <a:prstGeom prst="rect">
            <a:avLst/>
          </a:prstGeom>
          <a:noFill/>
          <a:ln w="9525">
            <a:noFill/>
            <a:miter lim="800000"/>
          </a:ln>
          <a:effectLst/>
        </p:spPr>
        <p:txBody>
          <a:bodyPr>
            <a:spAutoFit/>
          </a:bodyPr>
          <a:lstStyle/>
          <a:p>
            <a:pPr algn="l">
              <a:lnSpc>
                <a:spcPct val="110000"/>
              </a:lnSpc>
            </a:pPr>
            <a:r>
              <a:rPr lang="zh-CN" altLang="en-US" dirty="0">
                <a:ea typeface="楷体" panose="02010609060101010101" pitchFamily="49" charset="-122"/>
                <a:cs typeface="Times New Roman" panose="02020603050405020304" pitchFamily="18" charset="0"/>
              </a:rPr>
              <a:t>　　</a:t>
            </a:r>
            <a:r>
              <a:rPr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存储密度</a:t>
            </a:r>
            <a:r>
              <a:rPr lang="zh-CN" altLang="en-US">
                <a:ea typeface="楷体" panose="02010609060101010101" pitchFamily="49" charset="-122"/>
                <a:cs typeface="Times New Roman" panose="02020603050405020304" pitchFamily="18" charset="0"/>
              </a:rPr>
              <a:t>是</a:t>
            </a:r>
            <a:r>
              <a:rPr lang="zh-CN" altLang="en-US" smtClean="0">
                <a:ea typeface="楷体" panose="02010609060101010101" pitchFamily="49" charset="-122"/>
                <a:cs typeface="Times New Roman" panose="02020603050405020304" pitchFamily="18" charset="0"/>
              </a:rPr>
              <a:t>指结点数据</a:t>
            </a:r>
            <a:r>
              <a:rPr lang="zh-CN" altLang="en-US" dirty="0">
                <a:ea typeface="楷体" panose="02010609060101010101" pitchFamily="49" charset="-122"/>
                <a:cs typeface="Times New Roman" panose="02020603050405020304" pitchFamily="18" charset="0"/>
              </a:rPr>
              <a:t>本身所占的存储量</a:t>
            </a:r>
            <a:r>
              <a:rPr lang="zh-CN" altLang="en-US">
                <a:ea typeface="楷体" panose="02010609060101010101" pitchFamily="49" charset="-122"/>
                <a:cs typeface="Times New Roman" panose="02020603050405020304" pitchFamily="18" charset="0"/>
              </a:rPr>
              <a:t>和</a:t>
            </a:r>
            <a:r>
              <a:rPr lang="zh-CN" altLang="en-US" smtClean="0">
                <a:ea typeface="楷体" panose="02010609060101010101" pitchFamily="49" charset="-122"/>
                <a:cs typeface="Times New Roman" panose="02020603050405020304" pitchFamily="18" charset="0"/>
              </a:rPr>
              <a:t>整个结点结构</a:t>
            </a:r>
            <a:r>
              <a:rPr lang="zh-CN" altLang="en-US" dirty="0">
                <a:ea typeface="楷体" panose="02010609060101010101" pitchFamily="49" charset="-122"/>
                <a:cs typeface="Times New Roman" panose="02020603050405020304" pitchFamily="18" charset="0"/>
              </a:rPr>
              <a:t>中所占的存储量</a:t>
            </a:r>
            <a:r>
              <a:rPr lang="zh-CN" altLang="en-US">
                <a:ea typeface="楷体" panose="02010609060101010101" pitchFamily="49" charset="-122"/>
                <a:cs typeface="Times New Roman" panose="02020603050405020304" pitchFamily="18" charset="0"/>
              </a:rPr>
              <a:t>之</a:t>
            </a:r>
            <a:r>
              <a:rPr lang="zh-CN" altLang="en-US" smtClean="0">
                <a:ea typeface="楷体" panose="02010609060101010101" pitchFamily="49" charset="-122"/>
                <a:cs typeface="Times New Roman" panose="02020603050405020304" pitchFamily="18" charset="0"/>
              </a:rPr>
              <a:t>比，即</a:t>
            </a:r>
            <a:r>
              <a:rPr lang="zh-CN" altLang="en-US" dirty="0">
                <a:ea typeface="楷体" panose="02010609060101010101" pitchFamily="49" charset="-122"/>
                <a:cs typeface="Times New Roman" panose="02020603050405020304" pitchFamily="18" charset="0"/>
              </a:rPr>
              <a:t>：</a:t>
            </a:r>
          </a:p>
        </p:txBody>
      </p:sp>
      <p:sp>
        <p:nvSpPr>
          <p:cNvPr id="200709" name="Text Box 5"/>
          <p:cNvSpPr txBox="1">
            <a:spLocks noChangeArrowheads="1"/>
          </p:cNvSpPr>
          <p:nvPr/>
        </p:nvSpPr>
        <p:spPr bwMode="auto">
          <a:xfrm>
            <a:off x="500034" y="4857760"/>
            <a:ext cx="8064500" cy="1311128"/>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l">
              <a:lnSpc>
                <a:spcPct val="110000"/>
              </a:lnSpc>
            </a:pPr>
            <a:r>
              <a:rPr lang="zh-CN" altLang="en-US" dirty="0">
                <a:ea typeface="楷体" panose="02010609060101010101" pitchFamily="49" charset="-122"/>
                <a:cs typeface="Times New Roman" panose="02020603050405020304" pitchFamily="18" charset="0"/>
              </a:rPr>
              <a:t>　　</a:t>
            </a:r>
            <a:r>
              <a:rPr lang="zh-CN" altLang="en-US">
                <a:ea typeface="楷体" panose="02010609060101010101" pitchFamily="49" charset="-122"/>
                <a:cs typeface="Times New Roman" panose="02020603050405020304" pitchFamily="18" charset="0"/>
              </a:rPr>
              <a:t>一般</a:t>
            </a:r>
            <a:r>
              <a:rPr lang="zh-CN" altLang="en-US" smtClean="0">
                <a:ea typeface="楷体" panose="02010609060101010101" pitchFamily="49" charset="-122"/>
                <a:cs typeface="Times New Roman" panose="02020603050405020304" pitchFamily="18" charset="0"/>
              </a:rPr>
              <a:t>地，存储密度</a:t>
            </a:r>
            <a:r>
              <a:rPr lang="zh-CN" altLang="en-US">
                <a:ea typeface="楷体" panose="02010609060101010101" pitchFamily="49" charset="-122"/>
                <a:cs typeface="Times New Roman" panose="02020603050405020304" pitchFamily="18" charset="0"/>
              </a:rPr>
              <a:t>越</a:t>
            </a:r>
            <a:r>
              <a:rPr lang="zh-CN" altLang="en-US" smtClean="0">
                <a:ea typeface="楷体" panose="02010609060101010101" pitchFamily="49" charset="-122"/>
                <a:cs typeface="Times New Roman" panose="02020603050405020304" pitchFamily="18" charset="0"/>
              </a:rPr>
              <a:t>大，存储空间</a:t>
            </a:r>
            <a:r>
              <a:rPr lang="zh-CN" altLang="en-US" dirty="0">
                <a:ea typeface="楷体" panose="02010609060101010101" pitchFamily="49" charset="-122"/>
                <a:cs typeface="Times New Roman" panose="02020603050405020304" pitchFamily="18" charset="0"/>
              </a:rPr>
              <a:t>的利用率就越高</a:t>
            </a:r>
            <a:r>
              <a:rPr lang="zh-CN" altLang="en-US">
                <a:ea typeface="楷体" panose="02010609060101010101" pitchFamily="49" charset="-122"/>
                <a:cs typeface="Times New Roman" panose="02020603050405020304" pitchFamily="18" charset="0"/>
              </a:rPr>
              <a:t>。</a:t>
            </a:r>
            <a:r>
              <a:rPr lang="zh-CN" altLang="en-US" smtClean="0">
                <a:ea typeface="楷体" panose="02010609060101010101" pitchFamily="49" charset="-122"/>
                <a:cs typeface="Times New Roman" panose="02020603050405020304" pitchFamily="18" charset="0"/>
              </a:rPr>
              <a:t>显然，顺序</a:t>
            </a:r>
            <a:r>
              <a:rPr lang="zh-CN" altLang="en-US" dirty="0">
                <a:ea typeface="楷体" panose="02010609060101010101" pitchFamily="49" charset="-122"/>
                <a:cs typeface="Times New Roman" panose="02020603050405020304" pitchFamily="18" charset="0"/>
              </a:rPr>
              <a:t>表的存储密度为</a:t>
            </a:r>
            <a:r>
              <a:rPr lang="en-US" altLang="zh-CN" dirty="0" smtClean="0">
                <a:ea typeface="楷体" panose="02010609060101010101" pitchFamily="49" charset="-122"/>
                <a:cs typeface="Times New Roman" panose="02020603050405020304" pitchFamily="18" charset="0"/>
              </a:rPr>
              <a:t>1</a:t>
            </a:r>
            <a:r>
              <a:rPr lang="zh-CN" altLang="en-US" dirty="0" smtClean="0">
                <a:ea typeface="楷体" panose="02010609060101010101" pitchFamily="49" charset="-122"/>
                <a:cs typeface="Times New Roman" panose="02020603050405020304" pitchFamily="18" charset="0"/>
              </a:rPr>
              <a:t>（</a:t>
            </a:r>
            <a:r>
              <a:rPr lang="en-US" altLang="zh-CN" dirty="0" smtClean="0">
                <a:ea typeface="楷体" panose="02010609060101010101" pitchFamily="49" charset="-122"/>
                <a:cs typeface="Times New Roman" panose="02020603050405020304" pitchFamily="18" charset="0"/>
              </a:rPr>
              <a:t>100</a:t>
            </a:r>
            <a:r>
              <a:rPr lang="en-US" altLang="zh-CN" smtClean="0">
                <a:ea typeface="楷体" panose="02010609060101010101" pitchFamily="49" charset="-122"/>
                <a:cs typeface="Times New Roman" panose="02020603050405020304" pitchFamily="18" charset="0"/>
              </a:rPr>
              <a:t>%</a:t>
            </a:r>
            <a:r>
              <a:rPr lang="zh-CN" altLang="en-US" smtClean="0">
                <a:ea typeface="楷体" panose="02010609060101010101" pitchFamily="49" charset="-122"/>
                <a:cs typeface="Times New Roman" panose="02020603050405020304" pitchFamily="18" charset="0"/>
              </a:rPr>
              <a:t>），而</a:t>
            </a:r>
            <a:r>
              <a:rPr lang="zh-CN" altLang="en-US" dirty="0">
                <a:ea typeface="楷体" panose="02010609060101010101" pitchFamily="49" charset="-122"/>
                <a:cs typeface="Times New Roman" panose="02020603050405020304" pitchFamily="18" charset="0"/>
              </a:rPr>
              <a:t>链表的存储密度小于</a:t>
            </a:r>
            <a:r>
              <a:rPr lang="en-US" altLang="zh-CN" dirty="0">
                <a:ea typeface="楷体" panose="02010609060101010101" pitchFamily="49" charset="-122"/>
                <a:cs typeface="Times New Roman" panose="02020603050405020304" pitchFamily="18" charset="0"/>
              </a:rPr>
              <a:t>1</a:t>
            </a:r>
            <a:r>
              <a:rPr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200710" name="Text Box 6"/>
          <p:cNvSpPr txBox="1">
            <a:spLocks noChangeArrowheads="1"/>
          </p:cNvSpPr>
          <p:nvPr/>
        </p:nvSpPr>
        <p:spPr bwMode="auto">
          <a:xfrm>
            <a:off x="1187450" y="1646223"/>
            <a:ext cx="1944688" cy="400110"/>
          </a:xfrm>
          <a:prstGeom prst="rect">
            <a:avLst/>
          </a:prstGeom>
          <a:noFill/>
          <a:ln w="9525">
            <a:noFill/>
            <a:miter lim="800000"/>
          </a:ln>
          <a:effectLst/>
        </p:spPr>
        <p:txBody>
          <a:bodyPr>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存储密度</a:t>
            </a:r>
            <a:r>
              <a:rPr lang="en-US" altLang="zh-CN" sz="2000" dirty="0">
                <a:ea typeface="楷体" panose="02010609060101010101" pitchFamily="49" charset="-122"/>
                <a:cs typeface="Times New Roman" panose="02020603050405020304" pitchFamily="18" charset="0"/>
              </a:rPr>
              <a:t>=</a:t>
            </a:r>
          </a:p>
        </p:txBody>
      </p:sp>
      <p:sp>
        <p:nvSpPr>
          <p:cNvPr id="200711" name="Text Box 7"/>
          <p:cNvSpPr txBox="1">
            <a:spLocks noChangeArrowheads="1"/>
          </p:cNvSpPr>
          <p:nvPr/>
        </p:nvSpPr>
        <p:spPr bwMode="auto">
          <a:xfrm>
            <a:off x="2987675" y="1357298"/>
            <a:ext cx="3816350" cy="400110"/>
          </a:xfrm>
          <a:prstGeom prst="rect">
            <a:avLst/>
          </a:prstGeom>
          <a:noFill/>
          <a:ln w="9525">
            <a:noFill/>
            <a:miter lim="800000"/>
          </a:ln>
          <a:effectLst/>
        </p:spPr>
        <p:txBody>
          <a:bodyPr>
            <a:spAutoFit/>
          </a:bodyPr>
          <a:lstStyle/>
          <a:p>
            <a:pPr algn="l">
              <a:spcBef>
                <a:spcPct val="50000"/>
              </a:spcBef>
            </a:pPr>
            <a:r>
              <a:rPr lang="zh-CN" altLang="en-US" sz="2000" smtClean="0">
                <a:ea typeface="楷体" panose="02010609060101010101" pitchFamily="49" charset="-122"/>
                <a:cs typeface="Times New Roman" panose="02020603050405020304" pitchFamily="18" charset="0"/>
              </a:rPr>
              <a:t>结点数据</a:t>
            </a:r>
            <a:r>
              <a:rPr lang="zh-CN" altLang="en-US" sz="2000" dirty="0">
                <a:ea typeface="楷体" panose="02010609060101010101" pitchFamily="49" charset="-122"/>
                <a:cs typeface="Times New Roman" panose="02020603050405020304" pitchFamily="18" charset="0"/>
              </a:rPr>
              <a:t>本身占用的空间</a:t>
            </a:r>
          </a:p>
        </p:txBody>
      </p:sp>
      <p:sp>
        <p:nvSpPr>
          <p:cNvPr id="200712" name="Text Box 8"/>
          <p:cNvSpPr txBox="1">
            <a:spLocks noChangeArrowheads="1"/>
          </p:cNvSpPr>
          <p:nvPr/>
        </p:nvSpPr>
        <p:spPr bwMode="auto">
          <a:xfrm>
            <a:off x="3276600" y="1908161"/>
            <a:ext cx="3240088" cy="400110"/>
          </a:xfrm>
          <a:prstGeom prst="rect">
            <a:avLst/>
          </a:prstGeom>
          <a:noFill/>
          <a:ln w="9525">
            <a:noFill/>
            <a:miter lim="800000"/>
          </a:ln>
          <a:effectLst/>
        </p:spPr>
        <p:txBody>
          <a:bodyPr>
            <a:spAutoFit/>
          </a:bodyPr>
          <a:lstStyle/>
          <a:p>
            <a:pPr algn="l">
              <a:spcBef>
                <a:spcPct val="50000"/>
              </a:spcBef>
            </a:pPr>
            <a:r>
              <a:rPr lang="zh-CN" altLang="en-US" sz="2000" smtClean="0">
                <a:ea typeface="楷体" panose="02010609060101010101" pitchFamily="49" charset="-122"/>
                <a:cs typeface="Times New Roman" panose="02020603050405020304" pitchFamily="18" charset="0"/>
              </a:rPr>
              <a:t>结点占用</a:t>
            </a:r>
            <a:r>
              <a:rPr lang="zh-CN" altLang="en-US" sz="2000">
                <a:ea typeface="楷体" panose="02010609060101010101" pitchFamily="49" charset="-122"/>
                <a:cs typeface="Times New Roman" panose="02020603050405020304" pitchFamily="18" charset="0"/>
              </a:rPr>
              <a:t>的空间总量</a:t>
            </a:r>
          </a:p>
        </p:txBody>
      </p:sp>
      <p:sp>
        <p:nvSpPr>
          <p:cNvPr id="200713" name="Line 9"/>
          <p:cNvSpPr>
            <a:spLocks noChangeShapeType="1"/>
          </p:cNvSpPr>
          <p:nvPr/>
        </p:nvSpPr>
        <p:spPr bwMode="auto">
          <a:xfrm>
            <a:off x="2832198" y="1870061"/>
            <a:ext cx="3240000" cy="0"/>
          </a:xfrm>
          <a:prstGeom prst="line">
            <a:avLst/>
          </a:prstGeom>
          <a:noFill/>
          <a:ln w="38100">
            <a:solidFill>
              <a:schemeClr val="tx1"/>
            </a:solidFill>
            <a:miter lim="800000"/>
          </a:ln>
          <a:effectLst/>
        </p:spPr>
        <p:txBody>
          <a:bodyPr wrap="none"/>
          <a:lstStyle/>
          <a:p>
            <a:endParaRPr lang="zh-CN" altLang="en-US"/>
          </a:p>
        </p:txBody>
      </p:sp>
      <p:grpSp>
        <p:nvGrpSpPr>
          <p:cNvPr id="19" name="组合 18"/>
          <p:cNvGrpSpPr/>
          <p:nvPr/>
        </p:nvGrpSpPr>
        <p:grpSpPr>
          <a:xfrm>
            <a:off x="1446239" y="2500306"/>
            <a:ext cx="4268769" cy="2000264"/>
            <a:chOff x="1446239" y="2500306"/>
            <a:chExt cx="4268769" cy="2000264"/>
          </a:xfrm>
        </p:grpSpPr>
        <p:sp>
          <p:nvSpPr>
            <p:cNvPr id="8" name="Rectangle 28"/>
            <p:cNvSpPr>
              <a:spLocks noChangeArrowheads="1"/>
            </p:cNvSpPr>
            <p:nvPr/>
          </p:nvSpPr>
          <p:spPr bwMode="auto">
            <a:xfrm>
              <a:off x="3457544" y="331147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latin typeface="Times New Roman" panose="02020603050405020304" pitchFamily="18" charset="0"/>
                  <a:cs typeface="Times New Roman" panose="02020603050405020304" pitchFamily="18" charset="0"/>
                </a:rPr>
                <a:t>1</a:t>
              </a:r>
              <a:endParaRPr lang="en-US" altLang="zh-CN" baseline="-25000" dirty="0">
                <a:solidFill>
                  <a:srgbClr val="3333FF"/>
                </a:solidFill>
                <a:latin typeface="Times New Roman" panose="02020603050405020304" pitchFamily="18" charset="0"/>
                <a:cs typeface="Times New Roman" panose="02020603050405020304" pitchFamily="18" charset="0"/>
              </a:endParaRPr>
            </a:p>
          </p:txBody>
        </p:sp>
        <p:sp>
          <p:nvSpPr>
            <p:cNvPr id="9" name="Rectangle 29"/>
            <p:cNvSpPr>
              <a:spLocks noChangeArrowheads="1"/>
            </p:cNvSpPr>
            <p:nvPr/>
          </p:nvSpPr>
          <p:spPr bwMode="auto">
            <a:xfrm>
              <a:off x="3998881" y="331147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cxnSp>
          <p:nvCxnSpPr>
            <p:cNvPr id="11" name="直接箭头连接符 10"/>
            <p:cNvCxnSpPr/>
            <p:nvPr/>
          </p:nvCxnSpPr>
          <p:spPr>
            <a:xfrm>
              <a:off x="3286116" y="3028890"/>
              <a:ext cx="285752" cy="21431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57422" y="2628780"/>
              <a:ext cx="1357322" cy="400110"/>
            </a:xfrm>
            <a:prstGeom prst="rect">
              <a:avLst/>
            </a:prstGeom>
            <a:noFill/>
          </p:spPr>
          <p:txBody>
            <a:bodyPr wrap="square" rtlCol="0">
              <a:spAutoFit/>
            </a:bodyPr>
            <a:lstStyle/>
            <a:p>
              <a:r>
                <a:rPr lang="en-US" altLang="zh-CN" sz="2000" dirty="0" smtClean="0">
                  <a:ea typeface="楷体" panose="02010609060101010101" pitchFamily="49" charset="-122"/>
                  <a:cs typeface="Times New Roman" panose="02020603050405020304" pitchFamily="18" charset="0"/>
                </a:rPr>
                <a:t>8</a:t>
              </a:r>
              <a:r>
                <a:rPr lang="zh-CN" altLang="en-US" sz="2000" dirty="0" smtClean="0">
                  <a:ea typeface="楷体" panose="02010609060101010101" pitchFamily="49" charset="-122"/>
                  <a:cs typeface="Times New Roman" panose="02020603050405020304" pitchFamily="18" charset="0"/>
                </a:rPr>
                <a:t>个字节</a:t>
              </a:r>
              <a:endParaRPr lang="zh-CN" altLang="en-US" sz="2000" dirty="0">
                <a:ea typeface="楷体" panose="02010609060101010101" pitchFamily="49" charset="-122"/>
                <a:cs typeface="Times New Roman" panose="02020603050405020304" pitchFamily="18" charset="0"/>
              </a:endParaRPr>
            </a:p>
          </p:txBody>
        </p:sp>
        <p:cxnSp>
          <p:nvCxnSpPr>
            <p:cNvPr id="14" name="直接箭头连接符 13"/>
            <p:cNvCxnSpPr/>
            <p:nvPr/>
          </p:nvCxnSpPr>
          <p:spPr>
            <a:xfrm rot="5400000">
              <a:off x="4314807" y="3054277"/>
              <a:ext cx="282580" cy="23180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57686" y="2628780"/>
              <a:ext cx="1357322" cy="400110"/>
            </a:xfrm>
            <a:prstGeom prst="rect">
              <a:avLst/>
            </a:prstGeom>
            <a:noFill/>
          </p:spPr>
          <p:txBody>
            <a:bodyPr wrap="square" rtlCol="0">
              <a:spAutoFit/>
            </a:bodyPr>
            <a:lstStyle/>
            <a:p>
              <a:r>
                <a:rPr lang="en-US" altLang="zh-CN" sz="2000" dirty="0" smtClean="0">
                  <a:ea typeface="楷体" panose="02010609060101010101" pitchFamily="49" charset="-122"/>
                  <a:cs typeface="Times New Roman" panose="02020603050405020304" pitchFamily="18" charset="0"/>
                </a:rPr>
                <a:t>4</a:t>
              </a:r>
              <a:r>
                <a:rPr lang="zh-CN" altLang="en-US" sz="2000" dirty="0" smtClean="0">
                  <a:ea typeface="楷体" panose="02010609060101010101" pitchFamily="49" charset="-122"/>
                  <a:cs typeface="Times New Roman" panose="02020603050405020304" pitchFamily="18" charset="0"/>
                </a:rPr>
                <a:t>个字节</a:t>
              </a:r>
              <a:endParaRPr lang="zh-CN" altLang="en-US" sz="2000" dirty="0">
                <a:ea typeface="楷体" panose="02010609060101010101" pitchFamily="49" charset="-122"/>
                <a:cs typeface="Times New Roman" panose="02020603050405020304" pitchFamily="18" charset="0"/>
              </a:endParaRPr>
            </a:p>
          </p:txBody>
        </p:sp>
        <p:sp>
          <p:nvSpPr>
            <p:cNvPr id="17" name="Text Box 6"/>
            <p:cNvSpPr txBox="1">
              <a:spLocks noChangeArrowheads="1"/>
            </p:cNvSpPr>
            <p:nvPr/>
          </p:nvSpPr>
          <p:spPr bwMode="auto">
            <a:xfrm>
              <a:off x="2714612" y="4100460"/>
              <a:ext cx="2786082" cy="400110"/>
            </a:xfrm>
            <a:prstGeom prst="rect">
              <a:avLst/>
            </a:prstGeom>
            <a:noFill/>
            <a:ln w="9525">
              <a:noFill/>
              <a:miter lim="800000"/>
            </a:ln>
            <a:effectLst/>
          </p:spPr>
          <p:txBody>
            <a:bodyPr wrap="square">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存储密度</a:t>
              </a:r>
              <a:r>
                <a:rPr lang="en-US" altLang="zh-CN" sz="2000" dirty="0" smtClean="0">
                  <a:ea typeface="楷体" panose="02010609060101010101" pitchFamily="49" charset="-122"/>
                  <a:cs typeface="Times New Roman" panose="02020603050405020304" pitchFamily="18" charset="0"/>
                </a:rPr>
                <a:t>=8/12=67%</a:t>
              </a:r>
              <a:endParaRPr lang="en-US" altLang="zh-CN" sz="2000" dirty="0">
                <a:ea typeface="楷体" panose="02010609060101010101" pitchFamily="49" charset="-122"/>
                <a:cs typeface="Times New Roman" panose="02020603050405020304" pitchFamily="18" charset="0"/>
              </a:endParaRPr>
            </a:p>
          </p:txBody>
        </p:sp>
        <p:sp>
          <p:nvSpPr>
            <p:cNvPr id="18" name="TextBox 17"/>
            <p:cNvSpPr txBox="1"/>
            <p:nvPr/>
          </p:nvSpPr>
          <p:spPr>
            <a:xfrm>
              <a:off x="1446239" y="2500306"/>
              <a:ext cx="553998" cy="928694"/>
            </a:xfrm>
            <a:prstGeom prst="rect">
              <a:avLst/>
            </a:prstGeom>
            <a:noFill/>
          </p:spPr>
          <p:txBody>
            <a:bodyPr vert="eaVert" wrap="square" rtlCol="0">
              <a:spAutoFit/>
            </a:bodyPr>
            <a:lstStyle/>
            <a:p>
              <a:r>
                <a:rPr lang="zh-CN" altLang="en-US" dirty="0" smtClean="0">
                  <a:solidFill>
                    <a:srgbClr val="FF00FF"/>
                  </a:solidFill>
                  <a:latin typeface="楷体" panose="02010609060101010101" pitchFamily="49" charset="-122"/>
                  <a:ea typeface="楷体" panose="02010609060101010101" pitchFamily="49" charset="-122"/>
                </a:rPr>
                <a:t>例如</a:t>
              </a:r>
              <a:endParaRPr lang="zh-CN" altLang="en-US" dirty="0">
                <a:solidFill>
                  <a:srgbClr val="FF00FF"/>
                </a:solidFill>
                <a:latin typeface="楷体" panose="02010609060101010101" pitchFamily="49" charset="-122"/>
                <a:ea typeface="楷体" panose="02010609060101010101" pitchFamily="49" charset="-122"/>
              </a:endParaRPr>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44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0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descr="信纸"/>
          <p:cNvSpPr txBox="1">
            <a:spLocks noChangeArrowheads="1"/>
          </p:cNvSpPr>
          <p:nvPr/>
        </p:nvSpPr>
        <p:spPr bwMode="auto">
          <a:xfrm>
            <a:off x="468313" y="476250"/>
            <a:ext cx="2606675" cy="519113"/>
          </a:xfrm>
          <a:prstGeom prst="rect">
            <a:avLst/>
          </a:prstGeom>
          <a:blipFill dpi="0" rotWithShape="1">
            <a:blip r:embed="rId2"/>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2.3.2 </a:t>
            </a:r>
            <a:r>
              <a:rPr kumimoji="1"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  </a:t>
            </a:r>
            <a:r>
              <a:rPr kumimoji="1"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单</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链表</a:t>
            </a:r>
            <a:endPar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 Box 2"/>
          <p:cNvSpPr txBox="1">
            <a:spLocks noChangeArrowheads="1"/>
          </p:cNvSpPr>
          <p:nvPr/>
        </p:nvSpPr>
        <p:spPr bwMode="auto">
          <a:xfrm>
            <a:off x="979779" y="1082977"/>
            <a:ext cx="6357982" cy="461665"/>
          </a:xfrm>
          <a:prstGeom prst="rect">
            <a:avLst/>
          </a:prstGeom>
          <a:noFill/>
          <a:ln w="9525">
            <a:noFill/>
            <a:miter lim="800000"/>
          </a:ln>
          <a:effectLst/>
        </p:spPr>
        <p:txBody>
          <a:bodyPr wrap="square">
            <a:spAutoFit/>
          </a:bodyPr>
          <a:lstStyle/>
          <a:p>
            <a:pPr algn="l">
              <a:spcBef>
                <a:spcPct val="50000"/>
              </a:spcBef>
            </a:pPr>
            <a:r>
              <a:rPr kumimoji="1" lang="zh-CN" altLang="en-US" smtClean="0">
                <a:ea typeface="楷体" panose="02010609060101010101" pitchFamily="49" charset="-122"/>
                <a:cs typeface="Times New Roman" panose="02020603050405020304" pitchFamily="18" charset="0"/>
              </a:rPr>
              <a:t>单链表中结点类型</a:t>
            </a:r>
            <a:r>
              <a:rPr kumimoji="1" lang="en-US" altLang="zh-CN" smtClean="0">
                <a:ea typeface="楷体" panose="02010609060101010101" pitchFamily="49" charset="-122"/>
                <a:cs typeface="Times New Roman" panose="02020603050405020304" pitchFamily="18" charset="0"/>
              </a:rPr>
              <a:t>LinkNode</a:t>
            </a:r>
            <a:r>
              <a:rPr kumimoji="1" lang="zh-CN" altLang="en-US" smtClean="0">
                <a:ea typeface="楷体" panose="02010609060101010101" pitchFamily="49" charset="-122"/>
                <a:cs typeface="Times New Roman" panose="02020603050405020304" pitchFamily="18" charset="0"/>
              </a:rPr>
              <a:t>的</a:t>
            </a:r>
            <a:r>
              <a:rPr kumimoji="1" lang="zh-CN" altLang="en-US" dirty="0">
                <a:ea typeface="楷体" panose="02010609060101010101" pitchFamily="49" charset="-122"/>
                <a:cs typeface="Times New Roman" panose="02020603050405020304" pitchFamily="18" charset="0"/>
              </a:rPr>
              <a:t>定义如下</a:t>
            </a:r>
            <a:r>
              <a:rPr kumimoji="1" lang="en-US" altLang="zh-CN" dirty="0">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    </a:t>
            </a:r>
            <a:endParaRPr kumimoji="1" lang="en-US" altLang="zh-CN" sz="2000" dirty="0">
              <a:solidFill>
                <a:schemeClr val="tx2"/>
              </a:solidFill>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468335" y="1675755"/>
            <a:ext cx="5911844" cy="2400657"/>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a:spAutoFit/>
          </a:bodyPr>
          <a:lstStyle/>
          <a:p>
            <a:pPr algn="l">
              <a:lnSpc>
                <a:spcPct val="150000"/>
              </a:lnSpc>
            </a:pP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LNode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定义单</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链表结点类型</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a:t>
            </a:r>
          </a:p>
          <a:p>
            <a:pPr algn="l">
              <a:lnSpc>
                <a:spcPct val="15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LNode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*next;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后继结点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5" name="组合 14"/>
          <p:cNvGrpSpPr/>
          <p:nvPr/>
        </p:nvGrpSpPr>
        <p:grpSpPr>
          <a:xfrm>
            <a:off x="2980055" y="1063318"/>
            <a:ext cx="4899325" cy="2065327"/>
            <a:chOff x="-1818005" y="4497398"/>
            <a:chExt cx="4899325" cy="2065327"/>
          </a:xfrm>
        </p:grpSpPr>
        <p:sp>
          <p:nvSpPr>
            <p:cNvPr id="7" name="Rectangle 7"/>
            <p:cNvSpPr>
              <a:spLocks noChangeArrowheads="1"/>
            </p:cNvSpPr>
            <p:nvPr/>
          </p:nvSpPr>
          <p:spPr bwMode="auto">
            <a:xfrm>
              <a:off x="2000232" y="4497398"/>
              <a:ext cx="539750" cy="431800"/>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9" name="Rectangle 8"/>
            <p:cNvSpPr>
              <a:spLocks noChangeArrowheads="1"/>
            </p:cNvSpPr>
            <p:nvPr/>
          </p:nvSpPr>
          <p:spPr bwMode="auto">
            <a:xfrm>
              <a:off x="2541570" y="4497398"/>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baseline="-25000">
                <a:solidFill>
                  <a:srgbClr val="3333FF"/>
                </a:solidFill>
              </a:endParaRPr>
            </a:p>
          </p:txBody>
        </p:sp>
        <p:cxnSp>
          <p:nvCxnSpPr>
            <p:cNvPr id="11" name="直接连接符 10"/>
            <p:cNvCxnSpPr/>
            <p:nvPr/>
          </p:nvCxnSpPr>
          <p:spPr>
            <a:xfrm flipV="1">
              <a:off x="-1818005" y="4990465"/>
              <a:ext cx="3823970" cy="1095375"/>
            </a:xfrm>
            <a:prstGeom prst="line">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254760" y="4978400"/>
              <a:ext cx="4104005" cy="158432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74754" name="Text Box 2"/>
          <p:cNvSpPr txBox="1">
            <a:spLocks noChangeArrowheads="1"/>
          </p:cNvSpPr>
          <p:nvPr/>
        </p:nvSpPr>
        <p:spPr bwMode="auto">
          <a:xfrm>
            <a:off x="714348" y="4658979"/>
            <a:ext cx="8229600" cy="972574"/>
          </a:xfrm>
          <a:prstGeom prst="rect">
            <a:avLst/>
          </a:prstGeom>
          <a:noFill/>
          <a:ln w="9525">
            <a:noFill/>
            <a:miter lim="800000"/>
          </a:ln>
          <a:effectLst/>
        </p:spPr>
        <p:txBody>
          <a:bodyPr>
            <a:spAutoFit/>
          </a:bodyPr>
          <a:lstStyle/>
          <a:p>
            <a:pPr algn="just">
              <a:lnSpc>
                <a:spcPct val="130000"/>
              </a:lnSpc>
              <a:spcBef>
                <a:spcPct val="50000"/>
              </a:spcBef>
            </a:pPr>
            <a:r>
              <a:rPr kumimoji="1" lang="zh-CN" altLang="en-US" sz="2200" smtClean="0">
                <a:latin typeface="楷体" panose="02010609060101010101" pitchFamily="49" charset="-122"/>
                <a:ea typeface="楷体" panose="02010609060101010101" pitchFamily="49" charset="-122"/>
              </a:rPr>
              <a:t>    当</a:t>
            </a:r>
            <a:r>
              <a:rPr kumimoji="1" lang="zh-CN" altLang="en-US" sz="2200" dirty="0">
                <a:latin typeface="楷体" panose="02010609060101010101" pitchFamily="49" charset="-122"/>
                <a:ea typeface="楷体" panose="02010609060101010101" pitchFamily="49" charset="-122"/>
              </a:rPr>
              <a:t>访问过</a:t>
            </a:r>
            <a:r>
              <a:rPr kumimoji="1" lang="zh-CN" altLang="en-US" sz="2200">
                <a:latin typeface="楷体" panose="02010609060101010101" pitchFamily="49" charset="-122"/>
                <a:ea typeface="楷体" panose="02010609060101010101" pitchFamily="49" charset="-122"/>
              </a:rPr>
              <a:t>一</a:t>
            </a:r>
            <a:r>
              <a:rPr kumimoji="1" lang="zh-CN" altLang="en-US" sz="2200" smtClean="0">
                <a:latin typeface="楷体" panose="02010609060101010101" pitchFamily="49" charset="-122"/>
                <a:ea typeface="楷体" panose="02010609060101010101" pitchFamily="49" charset="-122"/>
              </a:rPr>
              <a:t>个结点后，只能</a:t>
            </a:r>
            <a:r>
              <a:rPr kumimoji="1" lang="zh-CN" altLang="en-US" sz="2200" dirty="0">
                <a:latin typeface="楷体" panose="02010609060101010101" pitchFamily="49" charset="-122"/>
                <a:ea typeface="楷体" panose="02010609060101010101" pitchFamily="49" charset="-122"/>
              </a:rPr>
              <a:t>接着访问它</a:t>
            </a:r>
            <a:r>
              <a:rPr kumimoji="1" lang="zh-CN" altLang="en-US" sz="2200">
                <a:latin typeface="楷体" panose="02010609060101010101" pitchFamily="49" charset="-122"/>
                <a:ea typeface="楷体" panose="02010609060101010101" pitchFamily="49" charset="-122"/>
              </a:rPr>
              <a:t>的</a:t>
            </a:r>
            <a:r>
              <a:rPr kumimoji="1" lang="zh-CN" altLang="en-US" sz="2200" smtClean="0">
                <a:latin typeface="楷体" panose="02010609060101010101" pitchFamily="49" charset="-122"/>
                <a:ea typeface="楷体" panose="02010609060101010101" pitchFamily="49" charset="-122"/>
              </a:rPr>
              <a:t>后继结点，而</a:t>
            </a:r>
            <a:r>
              <a:rPr kumimoji="1" lang="zh-CN" altLang="en-US" sz="2200" dirty="0">
                <a:latin typeface="楷体" panose="02010609060101010101" pitchFamily="49" charset="-122"/>
                <a:ea typeface="楷体" panose="02010609060101010101" pitchFamily="49" charset="-122"/>
              </a:rPr>
              <a:t>无法访问</a:t>
            </a:r>
            <a:r>
              <a:rPr kumimoji="1" lang="zh-CN" altLang="en-US" sz="2200">
                <a:latin typeface="楷体" panose="02010609060101010101" pitchFamily="49" charset="-122"/>
                <a:ea typeface="楷体" panose="02010609060101010101" pitchFamily="49" charset="-122"/>
              </a:rPr>
              <a:t>它</a:t>
            </a:r>
            <a:r>
              <a:rPr kumimoji="1" lang="zh-CN" altLang="en-US" sz="2200" smtClean="0">
                <a:latin typeface="楷体" panose="02010609060101010101" pitchFamily="49" charset="-122"/>
                <a:ea typeface="楷体" panose="02010609060101010101" pitchFamily="49" charset="-122"/>
              </a:rPr>
              <a:t>的前驱结点。  </a:t>
            </a:r>
            <a:endParaRPr kumimoji="1" lang="zh-CN" altLang="en-US" sz="2200" dirty="0">
              <a:latin typeface="楷体" panose="02010609060101010101" pitchFamily="49" charset="-122"/>
              <a:ea typeface="楷体" panose="02010609060101010101" pitchFamily="49" charset="-122"/>
            </a:endParaRPr>
          </a:p>
        </p:txBody>
      </p:sp>
      <p:sp>
        <p:nvSpPr>
          <p:cNvPr id="2" name="TextBox 3"/>
          <p:cNvSpPr txBox="1"/>
          <p:nvPr/>
        </p:nvSpPr>
        <p:spPr>
          <a:xfrm>
            <a:off x="642910" y="4303374"/>
            <a:ext cx="2500330" cy="461665"/>
          </a:xfrm>
          <a:prstGeom prst="rect">
            <a:avLst/>
          </a:prstGeom>
          <a:noFill/>
        </p:spPr>
        <p:txBody>
          <a:bodyPr wrap="square" rtlCol="0">
            <a:spAutoFit/>
          </a:bodyPr>
          <a:lstStyle/>
          <a:p>
            <a:pPr algn="l"/>
            <a:r>
              <a:rPr kumimoji="1" lang="zh-CN" altLang="en-US" smtClean="0">
                <a:solidFill>
                  <a:srgbClr val="FF0000"/>
                </a:solidFill>
                <a:latin typeface="微软雅黑" panose="020B0503020204020204" pitchFamily="34" charset="-122"/>
                <a:ea typeface="微软雅黑" panose="020B0503020204020204" pitchFamily="34" charset="-122"/>
              </a:rPr>
              <a:t>单链表的特点</a:t>
            </a:r>
          </a:p>
        </p:txBody>
      </p:sp>
      <p:sp>
        <p:nvSpPr>
          <p:cNvPr id="3" name="Rectangle 7"/>
          <p:cNvSpPr>
            <a:spLocks noChangeArrowheads="1"/>
          </p:cNvSpPr>
          <p:nvPr/>
        </p:nvSpPr>
        <p:spPr bwMode="auto">
          <a:xfrm>
            <a:off x="2824179" y="6161716"/>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8" name="Rectangle 9"/>
          <p:cNvSpPr>
            <a:spLocks noChangeArrowheads="1"/>
          </p:cNvSpPr>
          <p:nvPr/>
        </p:nvSpPr>
        <p:spPr bwMode="auto">
          <a:xfrm>
            <a:off x="5040362" y="6161716"/>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b</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10" name="Text Box 13"/>
          <p:cNvSpPr txBox="1">
            <a:spLocks noChangeArrowheads="1"/>
          </p:cNvSpPr>
          <p:nvPr/>
        </p:nvSpPr>
        <p:spPr bwMode="auto">
          <a:xfrm>
            <a:off x="6353192" y="6123616"/>
            <a:ext cx="576262"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grpSp>
        <p:nvGrpSpPr>
          <p:cNvPr id="16" name="组合 15"/>
          <p:cNvGrpSpPr/>
          <p:nvPr/>
        </p:nvGrpSpPr>
        <p:grpSpPr>
          <a:xfrm>
            <a:off x="2411413" y="5442578"/>
            <a:ext cx="701691" cy="719138"/>
            <a:chOff x="2285984" y="1142984"/>
            <a:chExt cx="701691" cy="719138"/>
          </a:xfrm>
        </p:grpSpPr>
        <p:sp>
          <p:nvSpPr>
            <p:cNvPr id="12" name="Arc 14"/>
            <p:cNvSpPr/>
            <p:nvPr/>
          </p:nvSpPr>
          <p:spPr bwMode="auto">
            <a:xfrm>
              <a:off x="2627313" y="150334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p>
          </p:txBody>
        </p:sp>
        <p:sp>
          <p:nvSpPr>
            <p:cNvPr id="14" name="Text Box 15"/>
            <p:cNvSpPr txBox="1">
              <a:spLocks noChangeArrowheads="1"/>
            </p:cNvSpPr>
            <p:nvPr/>
          </p:nvSpPr>
          <p:spPr bwMode="auto">
            <a:xfrm>
              <a:off x="2285984" y="1142984"/>
              <a:ext cx="431800" cy="457200"/>
            </a:xfrm>
            <a:prstGeom prst="rect">
              <a:avLst/>
            </a:prstGeom>
            <a:noFill/>
            <a:ln w="9525">
              <a:noFill/>
              <a:miter lim="800000"/>
            </a:ln>
            <a:effectLst/>
          </p:spPr>
          <p:txBody>
            <a:bodyPr>
              <a:spAutoFit/>
            </a:bodyPr>
            <a:lstStyle/>
            <a:p>
              <a:pPr algn="l">
                <a:spcBef>
                  <a:spcPct val="50000"/>
                </a:spcBef>
              </a:pPr>
              <a:r>
                <a:rPr lang="en-US" altLang="zh-CN" dirty="0"/>
                <a:t>p</a:t>
              </a:r>
            </a:p>
          </p:txBody>
        </p:sp>
      </p:grpSp>
      <p:sp>
        <p:nvSpPr>
          <p:cNvPr id="17" name="Freeform 17"/>
          <p:cNvSpPr/>
          <p:nvPr/>
        </p:nvSpPr>
        <p:spPr bwMode="auto">
          <a:xfrm>
            <a:off x="3697304" y="6376028"/>
            <a:ext cx="1123950" cy="0"/>
          </a:xfrm>
          <a:custGeom>
            <a:avLst/>
            <a:gdLst/>
            <a:ahLst/>
            <a:cxnLst>
              <a:cxn ang="0">
                <a:pos x="0" y="6"/>
              </a:cxn>
              <a:cxn ang="0">
                <a:pos x="708" y="0"/>
              </a:cxn>
            </a:cxnLst>
            <a:rect l="0" t="0" r="r" b="b"/>
            <a:pathLst>
              <a:path w="708" h="6">
                <a:moveTo>
                  <a:pt x="0" y="6"/>
                </a:moveTo>
                <a:lnTo>
                  <a:pt x="708" y="0"/>
                </a:lnTo>
              </a:path>
            </a:pathLst>
          </a:custGeom>
          <a:noFill/>
          <a:ln w="38100">
            <a:solidFill>
              <a:srgbClr val="7030A0"/>
            </a:solidFill>
            <a:miter lim="800000"/>
            <a:tailEnd type="triangle" w="med" len="med"/>
          </a:ln>
          <a:effectLst/>
        </p:spPr>
        <p:txBody>
          <a:bodyPr wrap="none"/>
          <a:lstStyle/>
          <a:p>
            <a:endParaRPr lang="zh-CN" altLang="en-US"/>
          </a:p>
        </p:txBody>
      </p:sp>
      <p:sp>
        <p:nvSpPr>
          <p:cNvPr id="18" name="Line 18"/>
          <p:cNvSpPr>
            <a:spLocks noChangeShapeType="1"/>
          </p:cNvSpPr>
          <p:nvPr/>
        </p:nvSpPr>
        <p:spPr bwMode="auto">
          <a:xfrm>
            <a:off x="5672154" y="6377616"/>
            <a:ext cx="576263" cy="0"/>
          </a:xfrm>
          <a:prstGeom prst="line">
            <a:avLst/>
          </a:prstGeom>
          <a:noFill/>
          <a:ln w="38100">
            <a:solidFill>
              <a:srgbClr val="7030A0"/>
            </a:solidFill>
            <a:miter lim="800000"/>
            <a:tailEnd type="triangle" w="med" len="med"/>
          </a:ln>
          <a:effectLst/>
        </p:spPr>
        <p:txBody>
          <a:bodyPr wrap="none"/>
          <a:lstStyle/>
          <a:p>
            <a:endParaRPr lang="zh-CN" altLang="en-US"/>
          </a:p>
        </p:txBody>
      </p:sp>
      <p:sp>
        <p:nvSpPr>
          <p:cNvPr id="19" name="Text Box 20"/>
          <p:cNvSpPr txBox="1">
            <a:spLocks noChangeArrowheads="1"/>
          </p:cNvSpPr>
          <p:nvPr/>
        </p:nvSpPr>
        <p:spPr bwMode="auto">
          <a:xfrm>
            <a:off x="1528779" y="6161716"/>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20" name="Line 21"/>
          <p:cNvSpPr>
            <a:spLocks noChangeShapeType="1"/>
          </p:cNvSpPr>
          <p:nvPr/>
        </p:nvSpPr>
        <p:spPr bwMode="auto">
          <a:xfrm>
            <a:off x="2249504" y="6377616"/>
            <a:ext cx="576263" cy="0"/>
          </a:xfrm>
          <a:prstGeom prst="line">
            <a:avLst/>
          </a:prstGeom>
          <a:noFill/>
          <a:ln w="38100">
            <a:solidFill>
              <a:srgbClr val="7030A0"/>
            </a:solidFill>
            <a:miter lim="800000"/>
            <a:tailEnd type="triangle" w="med" len="med"/>
          </a:ln>
          <a:effectLst/>
        </p:spPr>
        <p:txBody>
          <a:bodyPr wrap="none"/>
          <a:lstStyle/>
          <a:p>
            <a:endParaRPr lang="zh-CN" altLang="en-US"/>
          </a:p>
        </p:txBody>
      </p:sp>
      <p:sp>
        <p:nvSpPr>
          <p:cNvPr id="22" name="灯片编号占位符 21"/>
          <p:cNvSpPr>
            <a:spLocks noGrp="1"/>
          </p:cNvSpPr>
          <p:nvPr>
            <p:ph type="sldNum" sz="quarter" idx="12"/>
          </p:nvPr>
        </p:nvSpPr>
        <p:spPr/>
        <p:txBody>
          <a:bodyPr/>
          <a:lstStyle/>
          <a:p>
            <a:fld id="{BC067DFE-42A7-4CB5-93C4-F2F97DA7580C}" type="slidenum">
              <a:rPr lang="en-US" altLang="zh-CN" smtClean="0"/>
              <a:t>45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4827 -0.00092 L 0.24514 -0.00092 " pathEditMode="relative" ptsTypes="AA">
                                      <p:cBhvr>
                                        <p:cTn id="6" dur="2000" fill="hold"/>
                                        <p:tgtEl>
                                          <p:spTgt spid="1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785786" y="1561910"/>
            <a:ext cx="7535885" cy="535531"/>
          </a:xfrm>
          <a:prstGeom prst="rect">
            <a:avLst/>
          </a:prstGeom>
          <a:noFill/>
          <a:ln w="9525">
            <a:noFill/>
            <a:miter lim="800000"/>
          </a:ln>
          <a:effectLst/>
        </p:spPr>
        <p:txBody>
          <a:bodyPr wrap="square">
            <a:spAutoFit/>
          </a:bodyPr>
          <a:lstStyle/>
          <a:p>
            <a:pPr algn="l">
              <a:lnSpc>
                <a:spcPct val="120000"/>
              </a:lnSpc>
              <a:spcBef>
                <a:spcPct val="50000"/>
              </a:spcBef>
            </a:pPr>
            <a:r>
              <a:rPr kumimoji="1" lang="zh-CN" altLang="en-US" dirty="0" smtClean="0">
                <a:solidFill>
                  <a:srgbClr val="FF00FF"/>
                </a:solidFill>
                <a:ea typeface="楷体" panose="02010609060101010101" pitchFamily="49" charset="-122"/>
                <a:cs typeface="Times New Roman" panose="02020603050405020304" pitchFamily="18" charset="0"/>
              </a:rPr>
              <a:t>插入操作：</a:t>
            </a:r>
            <a:r>
              <a:rPr kumimoji="1" lang="zh-CN" altLang="en-US" dirty="0" smtClean="0">
                <a:ea typeface="楷体" panose="02010609060101010101" pitchFamily="49" charset="-122"/>
                <a:cs typeface="Times New Roman" panose="02020603050405020304" pitchFamily="18" charset="0"/>
              </a:rPr>
              <a:t>将</a:t>
            </a:r>
            <a:r>
              <a:rPr kumimoji="1" lang="zh-CN" altLang="en-US" dirty="0">
                <a:ea typeface="楷体" panose="02010609060101010101" pitchFamily="49" charset="-122"/>
                <a:cs typeface="Times New Roman" panose="02020603050405020304" pitchFamily="18" charset="0"/>
              </a:rPr>
              <a:t>值为</a:t>
            </a:r>
            <a:r>
              <a:rPr kumimoji="1" lang="en-US" altLang="zh-CN" i="1" dirty="0">
                <a:ea typeface="楷体" panose="02010609060101010101" pitchFamily="49" charset="-122"/>
                <a:cs typeface="Times New Roman" panose="02020603050405020304" pitchFamily="18" charset="0"/>
              </a:rPr>
              <a:t>x</a:t>
            </a:r>
            <a:r>
              <a:rPr kumimoji="1" lang="zh-CN" altLang="en-US" dirty="0">
                <a:ea typeface="楷体" panose="02010609060101010101" pitchFamily="49" charset="-122"/>
                <a:cs typeface="Times New Roman" panose="02020603050405020304" pitchFamily="18" charset="0"/>
              </a:rPr>
              <a:t>的</a:t>
            </a:r>
            <a:r>
              <a:rPr kumimoji="1" lang="zh-CN" altLang="en-US" dirty="0" smtClean="0">
                <a:ea typeface="楷体" panose="02010609060101010101" pitchFamily="49" charset="-122"/>
                <a:cs typeface="Times New Roman" panose="02020603050405020304" pitchFamily="18" charset="0"/>
              </a:rPr>
              <a:t>新结点</a:t>
            </a:r>
            <a:r>
              <a:rPr kumimoji="1" lang="en-US" altLang="zh-CN" dirty="0" smtClean="0">
                <a:ea typeface="楷体" panose="02010609060101010101" pitchFamily="49" charset="-122"/>
                <a:cs typeface="Times New Roman" panose="02020603050405020304" pitchFamily="18" charset="0"/>
              </a:rPr>
              <a:t>*s</a:t>
            </a:r>
            <a:r>
              <a:rPr kumimoji="1" lang="zh-CN" altLang="en-US" dirty="0" smtClean="0">
                <a:ea typeface="楷体" panose="02010609060101010101" pitchFamily="49" charset="-122"/>
                <a:cs typeface="Times New Roman" panose="02020603050405020304" pitchFamily="18" charset="0"/>
              </a:rPr>
              <a:t>插入到</a:t>
            </a:r>
            <a:r>
              <a:rPr kumimoji="1" lang="en-US" altLang="zh-CN" dirty="0" smtClean="0">
                <a:ea typeface="楷体" panose="02010609060101010101" pitchFamily="49" charset="-122"/>
                <a:cs typeface="Times New Roman" panose="02020603050405020304" pitchFamily="18" charset="0"/>
              </a:rPr>
              <a:t>*p</a:t>
            </a:r>
            <a:r>
              <a:rPr kumimoji="1" lang="zh-CN" altLang="en-US" dirty="0" smtClean="0">
                <a:ea typeface="楷体" panose="02010609060101010101" pitchFamily="49" charset="-122"/>
                <a:cs typeface="Times New Roman" panose="02020603050405020304" pitchFamily="18" charset="0"/>
              </a:rPr>
              <a:t>结点之后。     </a:t>
            </a:r>
            <a:endParaRPr kumimoji="1" lang="zh-CN" altLang="en-US" dirty="0">
              <a:ea typeface="楷体" panose="02010609060101010101" pitchFamily="49" charset="-122"/>
              <a:cs typeface="Times New Roman" panose="02020603050405020304" pitchFamily="18" charset="0"/>
            </a:endParaRPr>
          </a:p>
        </p:txBody>
      </p:sp>
      <p:sp>
        <p:nvSpPr>
          <p:cNvPr id="196612" name="Text Box 4"/>
          <p:cNvSpPr txBox="1">
            <a:spLocks noChangeArrowheads="1"/>
          </p:cNvSpPr>
          <p:nvPr/>
        </p:nvSpPr>
        <p:spPr bwMode="auto">
          <a:xfrm>
            <a:off x="395536" y="205095"/>
            <a:ext cx="4857784" cy="609398"/>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just">
              <a:lnSpc>
                <a:spcPct val="120000"/>
              </a:lnSpc>
              <a:spcBef>
                <a:spcPct val="50000"/>
              </a:spcBef>
            </a:pPr>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、插入结点和删除结点操作</a:t>
            </a:r>
            <a:endPar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6613" name="Text Box 5"/>
          <p:cNvSpPr txBox="1">
            <a:spLocks noChangeArrowheads="1"/>
          </p:cNvSpPr>
          <p:nvPr/>
        </p:nvSpPr>
        <p:spPr bwMode="auto">
          <a:xfrm>
            <a:off x="785786" y="2034507"/>
            <a:ext cx="7704138" cy="457200"/>
          </a:xfrm>
          <a:prstGeom prst="rect">
            <a:avLst/>
          </a:prstGeom>
          <a:noFill/>
          <a:ln w="9525">
            <a:noFill/>
            <a:miter lim="800000"/>
          </a:ln>
          <a:effectLst/>
        </p:spPr>
        <p:txBody>
          <a:bodyPr>
            <a:spAutoFit/>
          </a:bodyPr>
          <a:lstStyle/>
          <a:p>
            <a:pPr algn="l">
              <a:spcBef>
                <a:spcPct val="50000"/>
              </a:spcBef>
            </a:pPr>
            <a:r>
              <a:rPr lang="zh-CN" altLang="en-US" dirty="0">
                <a:solidFill>
                  <a:srgbClr val="FF00FF"/>
                </a:solidFill>
                <a:ea typeface="楷体" panose="02010609060101010101" pitchFamily="49" charset="-122"/>
                <a:cs typeface="Times New Roman" panose="02020603050405020304" pitchFamily="18" charset="0"/>
              </a:rPr>
              <a:t>特点：</a:t>
            </a:r>
            <a:r>
              <a:rPr lang="zh-CN" altLang="en-US" dirty="0">
                <a:ea typeface="楷体" panose="02010609060101010101" pitchFamily="49" charset="-122"/>
                <a:cs typeface="Times New Roman" panose="02020603050405020304" pitchFamily="18" charset="0"/>
              </a:rPr>
              <a:t>只需修改</a:t>
            </a:r>
            <a:r>
              <a:rPr lang="zh-CN" altLang="en-US" dirty="0" smtClean="0">
                <a:ea typeface="楷体" panose="02010609060101010101" pitchFamily="49" charset="-122"/>
                <a:cs typeface="Times New Roman" panose="02020603050405020304" pitchFamily="18" charset="0"/>
              </a:rPr>
              <a:t>相关结点的</a:t>
            </a:r>
            <a:r>
              <a:rPr lang="zh-CN" altLang="en-US" dirty="0">
                <a:ea typeface="楷体" panose="02010609060101010101" pitchFamily="49" charset="-122"/>
                <a:cs typeface="Times New Roman" panose="02020603050405020304" pitchFamily="18" charset="0"/>
              </a:rPr>
              <a:t>指针</a:t>
            </a:r>
            <a:r>
              <a:rPr lang="zh-CN" altLang="en-US" dirty="0" smtClean="0">
                <a:ea typeface="楷体" panose="02010609060101010101" pitchFamily="49" charset="-122"/>
                <a:cs typeface="Times New Roman" panose="02020603050405020304" pitchFamily="18" charset="0"/>
              </a:rPr>
              <a:t>域，不</a:t>
            </a:r>
            <a:r>
              <a:rPr lang="zh-CN" altLang="en-US" dirty="0">
                <a:ea typeface="楷体" panose="02010609060101010101" pitchFamily="49" charset="-122"/>
                <a:cs typeface="Times New Roman" panose="02020603050405020304" pitchFamily="18" charset="0"/>
              </a:rPr>
              <a:t>需要</a:t>
            </a:r>
            <a:r>
              <a:rPr lang="zh-CN" altLang="en-US" dirty="0" smtClean="0">
                <a:ea typeface="楷体" panose="02010609060101010101" pitchFamily="49" charset="-122"/>
                <a:cs typeface="Times New Roman" panose="02020603050405020304" pitchFamily="18" charset="0"/>
              </a:rPr>
              <a:t>移动结点。</a:t>
            </a:r>
            <a:endParaRPr lang="zh-CN" altLang="en-US" dirty="0">
              <a:ea typeface="楷体" panose="02010609060101010101" pitchFamily="49" charset="-122"/>
              <a:cs typeface="Times New Roman" panose="02020603050405020304" pitchFamily="18" charset="0"/>
            </a:endParaRPr>
          </a:p>
        </p:txBody>
      </p:sp>
      <p:sp>
        <p:nvSpPr>
          <p:cNvPr id="5" name="Text Box 24"/>
          <p:cNvSpPr txBox="1">
            <a:spLocks noChangeArrowheads="1"/>
          </p:cNvSpPr>
          <p:nvPr/>
        </p:nvSpPr>
        <p:spPr bwMode="auto">
          <a:xfrm>
            <a:off x="611560" y="957369"/>
            <a:ext cx="257176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kumimoji="1" lang="zh-CN" altLang="en-US" dirty="0">
                <a:solidFill>
                  <a:srgbClr val="FF3300"/>
                </a:solidFill>
                <a:latin typeface="微软雅黑" panose="020B0503020204020204" pitchFamily="34" charset="-122"/>
                <a:ea typeface="微软雅黑" panose="020B0503020204020204" pitchFamily="34" charset="-122"/>
              </a:rPr>
              <a:t>（</a:t>
            </a:r>
            <a:r>
              <a:rPr kumimoji="1" lang="en-US" altLang="zh-CN">
                <a:solidFill>
                  <a:srgbClr val="FF3300"/>
                </a:solidFill>
                <a:latin typeface="微软雅黑" panose="020B0503020204020204" pitchFamily="34" charset="-122"/>
                <a:ea typeface="微软雅黑" panose="020B0503020204020204" pitchFamily="34" charset="-122"/>
              </a:rPr>
              <a:t>1</a:t>
            </a:r>
            <a:r>
              <a:rPr kumimoji="1" lang="zh-CN" altLang="en-US" smtClean="0">
                <a:solidFill>
                  <a:srgbClr val="FF3300"/>
                </a:solidFill>
                <a:latin typeface="微软雅黑" panose="020B0503020204020204" pitchFamily="34" charset="-122"/>
                <a:ea typeface="微软雅黑" panose="020B0503020204020204" pitchFamily="34" charset="-122"/>
              </a:rPr>
              <a:t>）插入结点</a:t>
            </a:r>
            <a:endParaRPr lang="zh-CN" altLang="en-US"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46</a:t>
            </a:fld>
            <a:endParaRPr lang="en-US" altLang="zh-CN" dirty="0"/>
          </a:p>
        </p:txBody>
      </p:sp>
      <p:sp>
        <p:nvSpPr>
          <p:cNvPr id="7" name="Rectangle 7"/>
          <p:cNvSpPr>
            <a:spLocks noChangeArrowheads="1"/>
          </p:cNvSpPr>
          <p:nvPr/>
        </p:nvSpPr>
        <p:spPr bwMode="auto">
          <a:xfrm>
            <a:off x="3053729" y="354771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595067" y="354771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9" name="Rectangle 9"/>
          <p:cNvSpPr>
            <a:spLocks noChangeArrowheads="1"/>
          </p:cNvSpPr>
          <p:nvPr/>
        </p:nvSpPr>
        <p:spPr bwMode="auto">
          <a:xfrm>
            <a:off x="5034929" y="354771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b</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10" name="Rectangle 10"/>
          <p:cNvSpPr>
            <a:spLocks noChangeArrowheads="1"/>
          </p:cNvSpPr>
          <p:nvPr/>
        </p:nvSpPr>
        <p:spPr bwMode="auto">
          <a:xfrm>
            <a:off x="5576267" y="354771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11" name="Rectangle 11"/>
          <p:cNvSpPr>
            <a:spLocks noChangeArrowheads="1"/>
          </p:cNvSpPr>
          <p:nvPr/>
        </p:nvSpPr>
        <p:spPr bwMode="auto">
          <a:xfrm>
            <a:off x="4134817" y="515744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x</a:t>
            </a:r>
            <a:endParaRPr lang="en-US" altLang="zh-CN" sz="2000" i="1" baseline="-25000" dirty="0">
              <a:solidFill>
                <a:srgbClr val="3333FF"/>
              </a:solidFill>
              <a:latin typeface="Times New Roman" panose="02020603050405020304" pitchFamily="18" charset="0"/>
              <a:cs typeface="Times New Roman" panose="02020603050405020304" pitchFamily="18" charset="0"/>
            </a:endParaRPr>
          </a:p>
        </p:txBody>
      </p:sp>
      <p:sp>
        <p:nvSpPr>
          <p:cNvPr id="12" name="Rectangle 12"/>
          <p:cNvSpPr>
            <a:spLocks noChangeArrowheads="1"/>
          </p:cNvSpPr>
          <p:nvPr/>
        </p:nvSpPr>
        <p:spPr bwMode="auto">
          <a:xfrm>
            <a:off x="4676154" y="515744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a:p>
        </p:txBody>
      </p:sp>
      <p:sp>
        <p:nvSpPr>
          <p:cNvPr id="13" name="Text Box 13"/>
          <p:cNvSpPr txBox="1">
            <a:spLocks noChangeArrowheads="1"/>
          </p:cNvSpPr>
          <p:nvPr/>
        </p:nvSpPr>
        <p:spPr bwMode="auto">
          <a:xfrm>
            <a:off x="6582742" y="3509615"/>
            <a:ext cx="576262"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14" name="Arc 14"/>
          <p:cNvSpPr/>
          <p:nvPr/>
        </p:nvSpPr>
        <p:spPr bwMode="auto">
          <a:xfrm>
            <a:off x="2982292" y="3188940"/>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p>
        </p:txBody>
      </p:sp>
      <p:sp>
        <p:nvSpPr>
          <p:cNvPr id="15" name="Text Box 15"/>
          <p:cNvSpPr txBox="1">
            <a:spLocks noChangeArrowheads="1"/>
          </p:cNvSpPr>
          <p:nvPr/>
        </p:nvSpPr>
        <p:spPr bwMode="auto">
          <a:xfrm>
            <a:off x="2640963" y="2828577"/>
            <a:ext cx="431800" cy="457200"/>
          </a:xfrm>
          <a:prstGeom prst="rect">
            <a:avLst/>
          </a:prstGeom>
          <a:noFill/>
          <a:ln w="9525">
            <a:noFill/>
            <a:miter lim="800000"/>
          </a:ln>
          <a:effectLst/>
        </p:spPr>
        <p:txBody>
          <a:bodyPr>
            <a:spAutoFit/>
          </a:bodyPr>
          <a:lstStyle/>
          <a:p>
            <a:pPr algn="l">
              <a:spcBef>
                <a:spcPct val="50000"/>
              </a:spcBef>
            </a:pPr>
            <a:r>
              <a:rPr lang="en-US" altLang="zh-CN" dirty="0"/>
              <a:t>p</a:t>
            </a:r>
          </a:p>
        </p:txBody>
      </p:sp>
      <p:sp>
        <p:nvSpPr>
          <p:cNvPr id="16" name="Freeform 17"/>
          <p:cNvSpPr/>
          <p:nvPr/>
        </p:nvSpPr>
        <p:spPr bwMode="auto">
          <a:xfrm>
            <a:off x="3926854" y="3762027"/>
            <a:ext cx="1123950" cy="9525"/>
          </a:xfrm>
          <a:custGeom>
            <a:avLst/>
            <a:gdLst/>
            <a:ahLst/>
            <a:cxnLst>
              <a:cxn ang="0">
                <a:pos x="0" y="6"/>
              </a:cxn>
              <a:cxn ang="0">
                <a:pos x="708" y="0"/>
              </a:cxn>
            </a:cxnLst>
            <a:rect l="0" t="0" r="r" b="b"/>
            <a:pathLst>
              <a:path w="708" h="6">
                <a:moveTo>
                  <a:pt x="0" y="6"/>
                </a:moveTo>
                <a:lnTo>
                  <a:pt x="708" y="0"/>
                </a:lnTo>
              </a:path>
            </a:pathLst>
          </a:custGeom>
          <a:noFill/>
          <a:ln w="38100">
            <a:solidFill>
              <a:schemeClr val="tx1"/>
            </a:solidFill>
            <a:miter lim="800000"/>
            <a:tailEnd type="triangle" w="med" len="med"/>
          </a:ln>
          <a:effectLst/>
        </p:spPr>
        <p:txBody>
          <a:bodyPr wrap="none"/>
          <a:lstStyle/>
          <a:p>
            <a:endParaRPr lang="zh-CN" altLang="en-US"/>
          </a:p>
        </p:txBody>
      </p:sp>
      <p:sp>
        <p:nvSpPr>
          <p:cNvPr id="17" name="Line 18"/>
          <p:cNvSpPr>
            <a:spLocks noChangeShapeType="1"/>
          </p:cNvSpPr>
          <p:nvPr/>
        </p:nvSpPr>
        <p:spPr bwMode="auto">
          <a:xfrm>
            <a:off x="5901704" y="3763615"/>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8" name="Text Box 20"/>
          <p:cNvSpPr txBox="1">
            <a:spLocks noChangeArrowheads="1"/>
          </p:cNvSpPr>
          <p:nvPr/>
        </p:nvSpPr>
        <p:spPr bwMode="auto">
          <a:xfrm>
            <a:off x="1758329" y="3547715"/>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19" name="Line 21"/>
          <p:cNvSpPr>
            <a:spLocks noChangeShapeType="1"/>
          </p:cNvSpPr>
          <p:nvPr/>
        </p:nvSpPr>
        <p:spPr bwMode="auto">
          <a:xfrm>
            <a:off x="2479054" y="3763615"/>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0" name="Text Box 24"/>
          <p:cNvSpPr txBox="1">
            <a:spLocks noChangeArrowheads="1"/>
          </p:cNvSpPr>
          <p:nvPr/>
        </p:nvSpPr>
        <p:spPr bwMode="auto">
          <a:xfrm>
            <a:off x="3444254" y="5109815"/>
            <a:ext cx="431800" cy="457200"/>
          </a:xfrm>
          <a:prstGeom prst="rect">
            <a:avLst/>
          </a:prstGeom>
          <a:noFill/>
          <a:ln w="9525">
            <a:noFill/>
            <a:miter lim="800000"/>
          </a:ln>
          <a:effectLst/>
        </p:spPr>
        <p:txBody>
          <a:bodyPr>
            <a:spAutoFit/>
          </a:bodyPr>
          <a:lstStyle/>
          <a:p>
            <a:pPr algn="l">
              <a:spcBef>
                <a:spcPct val="50000"/>
              </a:spcBef>
            </a:pPr>
            <a:r>
              <a:rPr lang="en-US" altLang="zh-CN"/>
              <a:t>s</a:t>
            </a:r>
          </a:p>
        </p:txBody>
      </p:sp>
      <p:sp>
        <p:nvSpPr>
          <p:cNvPr id="21" name="Line 26"/>
          <p:cNvSpPr>
            <a:spLocks noChangeShapeType="1"/>
          </p:cNvSpPr>
          <p:nvPr/>
        </p:nvSpPr>
        <p:spPr bwMode="auto">
          <a:xfrm>
            <a:off x="3749054" y="5368577"/>
            <a:ext cx="360363" cy="0"/>
          </a:xfrm>
          <a:prstGeom prst="line">
            <a:avLst/>
          </a:prstGeom>
          <a:noFill/>
          <a:ln w="38100">
            <a:solidFill>
              <a:schemeClr val="tx1"/>
            </a:solidFill>
            <a:miter lim="800000"/>
            <a:tailEnd type="triangle" w="med" len="med"/>
          </a:ln>
          <a:effectLst/>
        </p:spPr>
        <p:txBody>
          <a:bodyPr wrap="none"/>
          <a:lstStyle/>
          <a:p>
            <a:endParaRPr lang="zh-CN" altLang="en-US"/>
          </a:p>
        </p:txBody>
      </p:sp>
      <p:grpSp>
        <p:nvGrpSpPr>
          <p:cNvPr id="22" name="Group 36"/>
          <p:cNvGrpSpPr/>
          <p:nvPr/>
        </p:nvGrpSpPr>
        <p:grpSpPr bwMode="auto">
          <a:xfrm>
            <a:off x="4998417" y="3984277"/>
            <a:ext cx="3101975" cy="1389063"/>
            <a:chOff x="2925" y="1376"/>
            <a:chExt cx="1954" cy="875"/>
          </a:xfrm>
        </p:grpSpPr>
        <p:sp>
          <p:nvSpPr>
            <p:cNvPr id="23" name="Freeform 25"/>
            <p:cNvSpPr/>
            <p:nvPr/>
          </p:nvSpPr>
          <p:spPr bwMode="auto">
            <a:xfrm>
              <a:off x="2925" y="1376"/>
              <a:ext cx="299" cy="875"/>
            </a:xfrm>
            <a:custGeom>
              <a:avLst/>
              <a:gdLst/>
              <a:ahLst/>
              <a:cxnLst>
                <a:cxn ang="0">
                  <a:pos x="0" y="875"/>
                </a:cxn>
                <a:cxn ang="0">
                  <a:pos x="299" y="0"/>
                </a:cxn>
              </a:cxnLst>
              <a:rect l="0" t="0" r="r" b="b"/>
              <a:pathLst>
                <a:path w="299" h="875">
                  <a:moveTo>
                    <a:pt x="0" y="875"/>
                  </a:moveTo>
                  <a:lnTo>
                    <a:pt x="299" y="0"/>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p>
          </p:txBody>
        </p:sp>
        <p:sp>
          <p:nvSpPr>
            <p:cNvPr id="24" name="Text Box 29"/>
            <p:cNvSpPr txBox="1">
              <a:spLocks noChangeArrowheads="1"/>
            </p:cNvSpPr>
            <p:nvPr/>
          </p:nvSpPr>
          <p:spPr bwMode="auto">
            <a:xfrm>
              <a:off x="3107" y="1621"/>
              <a:ext cx="1772" cy="250"/>
            </a:xfrm>
            <a:prstGeom prst="rect">
              <a:avLst/>
            </a:prstGeom>
            <a:noFill/>
            <a:ln w="9525">
              <a:noFill/>
              <a:miter lim="800000"/>
            </a:ln>
            <a:effectLst/>
          </p:spPr>
          <p:txBody>
            <a:bodyPr>
              <a:spAutoFit/>
            </a:bodyPr>
            <a:lstStyle/>
            <a:p>
              <a:pPr algn="l">
                <a:spcBef>
                  <a:spcPct val="50000"/>
                </a:spcBef>
              </a:pPr>
              <a:r>
                <a:rPr lang="en-US" altLang="zh-CN" sz="2000" dirty="0">
                  <a:cs typeface="Times New Roman" panose="02020603050405020304" pitchFamily="18" charset="0"/>
                  <a:sym typeface="Wingdings 2" pitchFamily="18" charset="2"/>
                </a:rPr>
                <a:t></a:t>
              </a:r>
              <a:r>
                <a:rPr lang="en-US" altLang="zh-CN" sz="2000" dirty="0">
                  <a:cs typeface="Times New Roman" panose="02020603050405020304" pitchFamily="18" charset="0"/>
                </a:rPr>
                <a:t>s</a:t>
              </a:r>
              <a:r>
                <a:rPr lang="en-US" altLang="zh-CN" sz="2000" dirty="0">
                  <a:latin typeface="+mn-ea"/>
                  <a:ea typeface="+mn-ea"/>
                  <a:cs typeface="Times New Roman" panose="02020603050405020304" pitchFamily="18" charset="0"/>
                </a:rPr>
                <a:t>-</a:t>
              </a:r>
              <a:r>
                <a:rPr lang="en-US" altLang="zh-CN" sz="2000" dirty="0">
                  <a:cs typeface="Times New Roman" panose="02020603050405020304" pitchFamily="18" charset="0"/>
                </a:rPr>
                <a:t>&gt;next=p</a:t>
              </a:r>
              <a:r>
                <a:rPr lang="en-US" altLang="zh-CN" sz="2000" dirty="0">
                  <a:ea typeface="宋体" panose="02010600030101010101" pitchFamily="2" charset="-122"/>
                  <a:cs typeface="Times New Roman" panose="02020603050405020304" pitchFamily="18" charset="0"/>
                </a:rPr>
                <a:t>-</a:t>
              </a:r>
              <a:r>
                <a:rPr lang="en-US" altLang="zh-CN" sz="2000" dirty="0">
                  <a:cs typeface="Times New Roman" panose="02020603050405020304" pitchFamily="18" charset="0"/>
                </a:rPr>
                <a:t>&gt;next</a:t>
              </a:r>
            </a:p>
          </p:txBody>
        </p:sp>
      </p:grpSp>
      <p:grpSp>
        <p:nvGrpSpPr>
          <p:cNvPr id="25" name="Group 37"/>
          <p:cNvGrpSpPr/>
          <p:nvPr/>
        </p:nvGrpSpPr>
        <p:grpSpPr bwMode="auto">
          <a:xfrm>
            <a:off x="2334592" y="3771552"/>
            <a:ext cx="2016125" cy="1384300"/>
            <a:chOff x="1247" y="1242"/>
            <a:chExt cx="1270" cy="872"/>
          </a:xfrm>
        </p:grpSpPr>
        <p:sp>
          <p:nvSpPr>
            <p:cNvPr id="26" name="Freeform 27"/>
            <p:cNvSpPr/>
            <p:nvPr/>
          </p:nvSpPr>
          <p:spPr bwMode="auto">
            <a:xfrm>
              <a:off x="2184" y="1242"/>
              <a:ext cx="333" cy="872"/>
            </a:xfrm>
            <a:custGeom>
              <a:avLst/>
              <a:gdLst/>
              <a:ahLst/>
              <a:cxnLst>
                <a:cxn ang="0">
                  <a:pos x="0" y="0"/>
                </a:cxn>
                <a:cxn ang="0">
                  <a:pos x="333" y="872"/>
                </a:cxn>
              </a:cxnLst>
              <a:rect l="0" t="0" r="r" b="b"/>
              <a:pathLst>
                <a:path w="333" h="872">
                  <a:moveTo>
                    <a:pt x="0" y="0"/>
                  </a:moveTo>
                  <a:lnTo>
                    <a:pt x="333" y="872"/>
                  </a:lnTo>
                </a:path>
              </a:pathLst>
            </a:custGeom>
            <a:noFill/>
            <a:ln w="38100">
              <a:solidFill>
                <a:srgbClr val="FF00FF"/>
              </a:solidFill>
              <a:miter lim="800000"/>
              <a:tailEnd type="triangle" w="med" len="med"/>
            </a:ln>
            <a:effectLst/>
          </p:spPr>
          <p:txBody>
            <a:bodyPr wrap="none"/>
            <a:lstStyle/>
            <a:p>
              <a:endParaRPr lang="zh-CN" altLang="en-US"/>
            </a:p>
          </p:txBody>
        </p:sp>
        <p:sp>
          <p:nvSpPr>
            <p:cNvPr id="27" name="Text Box 30"/>
            <p:cNvSpPr txBox="1">
              <a:spLocks noChangeArrowheads="1"/>
            </p:cNvSpPr>
            <p:nvPr/>
          </p:nvSpPr>
          <p:spPr bwMode="auto">
            <a:xfrm>
              <a:off x="1247" y="1616"/>
              <a:ext cx="1190" cy="250"/>
            </a:xfrm>
            <a:prstGeom prst="rect">
              <a:avLst/>
            </a:prstGeom>
            <a:noFill/>
            <a:ln w="9525">
              <a:noFill/>
              <a:miter lim="800000"/>
            </a:ln>
            <a:effectLst/>
          </p:spPr>
          <p:txBody>
            <a:bodyPr>
              <a:spAutoFit/>
            </a:bodyPr>
            <a:lstStyle/>
            <a:p>
              <a:pPr algn="l">
                <a:spcBef>
                  <a:spcPct val="50000"/>
                </a:spcBef>
              </a:pPr>
              <a:r>
                <a:rPr lang="en-US" altLang="zh-CN" sz="2000" dirty="0">
                  <a:cs typeface="Times New Roman" panose="02020603050405020304" pitchFamily="18" charset="0"/>
                  <a:sym typeface="Wingdings 2" pitchFamily="18" charset="2"/>
                </a:rPr>
                <a:t></a:t>
              </a:r>
              <a:r>
                <a:rPr lang="en-US" altLang="zh-CN" sz="2000" dirty="0">
                  <a:cs typeface="Times New Roman" panose="02020603050405020304" pitchFamily="18" charset="0"/>
                </a:rPr>
                <a:t>p</a:t>
              </a:r>
              <a:r>
                <a:rPr lang="en-US" altLang="zh-CN" sz="2000" dirty="0">
                  <a:latin typeface="+mj-ea"/>
                  <a:ea typeface="+mj-ea"/>
                  <a:cs typeface="Times New Roman" panose="02020603050405020304" pitchFamily="18" charset="0"/>
                </a:rPr>
                <a:t>-</a:t>
              </a:r>
              <a:r>
                <a:rPr lang="en-US" altLang="zh-CN" sz="2000" dirty="0">
                  <a:cs typeface="Times New Roman" panose="02020603050405020304" pitchFamily="18" charset="0"/>
                </a:rPr>
                <a:t>&gt;next=s</a:t>
              </a:r>
            </a:p>
          </p:txBody>
        </p:sp>
      </p:grpSp>
      <p:sp>
        <p:nvSpPr>
          <p:cNvPr id="28" name="Text Box 33"/>
          <p:cNvSpPr txBox="1">
            <a:spLocks noChangeArrowheads="1"/>
          </p:cNvSpPr>
          <p:nvPr/>
        </p:nvSpPr>
        <p:spPr bwMode="auto">
          <a:xfrm>
            <a:off x="2910854" y="5740920"/>
            <a:ext cx="3887788" cy="1015663"/>
          </a:xfrm>
          <a:prstGeom prst="rect">
            <a:avLst/>
          </a:prstGeom>
          <a:noFill/>
          <a:ln w="9525">
            <a:noFill/>
            <a:miter lim="800000"/>
          </a:ln>
          <a:effectLst/>
        </p:spPr>
        <p:txBody>
          <a:bodyPr>
            <a:spAutoFit/>
          </a:bodyPr>
          <a:lstStyle/>
          <a:p>
            <a:pPr algn="l">
              <a:spcBef>
                <a:spcPts val="0"/>
              </a:spcBef>
            </a:pPr>
            <a:r>
              <a:rPr lang="zh-CN" altLang="en-US" dirty="0">
                <a:ea typeface="楷体" panose="02010609060101010101" pitchFamily="49" charset="-122"/>
                <a:cs typeface="Times New Roman" panose="02020603050405020304" pitchFamily="18" charset="0"/>
              </a:rPr>
              <a:t>插入操作语句描述如下：</a:t>
            </a:r>
          </a:p>
          <a:p>
            <a:pPr algn="l">
              <a:spcBef>
                <a:spcPts val="0"/>
              </a:spcBef>
            </a:pPr>
            <a:r>
              <a:rPr lang="zh-CN" altLang="en-US" sz="2000" dirty="0">
                <a:solidFill>
                  <a:srgbClr val="FF00FF"/>
                </a:solidFill>
                <a:ea typeface="楷体" panose="02010609060101010101" pitchFamily="49" charset="-122"/>
                <a:cs typeface="Times New Roman" panose="02020603050405020304" pitchFamily="18" charset="0"/>
                <a:sym typeface="Wingdings 2" pitchFamily="18" charset="2"/>
              </a:rPr>
              <a:t> </a:t>
            </a:r>
            <a:r>
              <a:rPr lang="en-US" altLang="zh-CN" sz="2000" dirty="0">
                <a:solidFill>
                  <a:srgbClr val="FF00FF"/>
                </a:solidFill>
                <a:ea typeface="楷体" panose="02010609060101010101" pitchFamily="49" charset="-122"/>
                <a:cs typeface="Times New Roman" panose="02020603050405020304" pitchFamily="18" charset="0"/>
              </a:rPr>
              <a:t>s</a:t>
            </a:r>
            <a:r>
              <a:rPr lang="en-US" altLang="zh-CN" sz="2000" dirty="0">
                <a:solidFill>
                  <a:srgbClr val="FF00FF"/>
                </a:solidFill>
                <a:latin typeface="+mj-ea"/>
                <a:ea typeface="+mj-ea"/>
                <a:cs typeface="Times New Roman" panose="02020603050405020304" pitchFamily="18" charset="0"/>
              </a:rPr>
              <a:t>-</a:t>
            </a:r>
            <a:r>
              <a:rPr lang="en-US" altLang="zh-CN" sz="2000" dirty="0">
                <a:solidFill>
                  <a:srgbClr val="FF00FF"/>
                </a:solidFill>
                <a:ea typeface="楷体" panose="02010609060101010101" pitchFamily="49" charset="-122"/>
                <a:cs typeface="Times New Roman" panose="02020603050405020304" pitchFamily="18" charset="0"/>
              </a:rPr>
              <a:t>&gt;</a:t>
            </a:r>
            <a:r>
              <a:rPr lang="en-US" altLang="zh-CN" sz="2000" dirty="0" smtClean="0">
                <a:solidFill>
                  <a:srgbClr val="FF00FF"/>
                </a:solidFill>
                <a:ea typeface="楷体" panose="02010609060101010101" pitchFamily="49" charset="-122"/>
                <a:cs typeface="Times New Roman" panose="02020603050405020304" pitchFamily="18" charset="0"/>
              </a:rPr>
              <a:t>next = p</a:t>
            </a:r>
            <a:r>
              <a:rPr lang="en-US" altLang="zh-CN" sz="2000" dirty="0" smtClean="0">
                <a:solidFill>
                  <a:srgbClr val="FF00FF"/>
                </a:solidFill>
                <a:latin typeface="+mj-ea"/>
                <a:ea typeface="+mj-ea"/>
                <a:cs typeface="Times New Roman" panose="02020603050405020304" pitchFamily="18" charset="0"/>
              </a:rPr>
              <a:t>-</a:t>
            </a:r>
            <a:r>
              <a:rPr lang="en-US" altLang="zh-CN" sz="2000" dirty="0">
                <a:solidFill>
                  <a:srgbClr val="FF00FF"/>
                </a:solidFill>
                <a:ea typeface="楷体" panose="02010609060101010101" pitchFamily="49" charset="-122"/>
                <a:cs typeface="Times New Roman" panose="02020603050405020304" pitchFamily="18" charset="0"/>
              </a:rPr>
              <a:t>&gt;next;</a:t>
            </a:r>
          </a:p>
          <a:p>
            <a:pPr algn="l">
              <a:spcBef>
                <a:spcPts val="0"/>
              </a:spcBef>
            </a:pPr>
            <a:r>
              <a:rPr lang="en-US" altLang="zh-CN" sz="2000" dirty="0">
                <a:solidFill>
                  <a:srgbClr val="FF00FF"/>
                </a:solidFill>
                <a:ea typeface="楷体" panose="02010609060101010101" pitchFamily="49" charset="-122"/>
                <a:cs typeface="Times New Roman" panose="02020603050405020304" pitchFamily="18" charset="0"/>
                <a:sym typeface="Wingdings 2" pitchFamily="18" charset="2"/>
              </a:rPr>
              <a:t> </a:t>
            </a:r>
            <a:r>
              <a:rPr lang="en-US" altLang="zh-CN" sz="2000" dirty="0">
                <a:solidFill>
                  <a:srgbClr val="FF00FF"/>
                </a:solidFill>
                <a:ea typeface="楷体" panose="02010609060101010101" pitchFamily="49" charset="-122"/>
                <a:cs typeface="Times New Roman" panose="02020603050405020304" pitchFamily="18" charset="0"/>
              </a:rPr>
              <a:t>p</a:t>
            </a:r>
            <a:r>
              <a:rPr lang="en-US" altLang="zh-CN" sz="2000" dirty="0">
                <a:solidFill>
                  <a:srgbClr val="FF00FF"/>
                </a:solidFill>
                <a:latin typeface="+mn-ea"/>
                <a:ea typeface="+mn-ea"/>
                <a:cs typeface="Times New Roman" panose="02020603050405020304" pitchFamily="18" charset="0"/>
              </a:rPr>
              <a:t>-</a:t>
            </a:r>
            <a:r>
              <a:rPr lang="en-US" altLang="zh-CN" sz="2000" dirty="0">
                <a:solidFill>
                  <a:srgbClr val="FF00FF"/>
                </a:solidFill>
                <a:ea typeface="楷体" panose="02010609060101010101" pitchFamily="49" charset="-122"/>
                <a:cs typeface="Times New Roman" panose="02020603050405020304" pitchFamily="18" charset="0"/>
              </a:rPr>
              <a:t>&gt;</a:t>
            </a:r>
            <a:r>
              <a:rPr lang="en-US" altLang="zh-CN" sz="2000" dirty="0" smtClean="0">
                <a:solidFill>
                  <a:srgbClr val="FF00FF"/>
                </a:solidFill>
                <a:ea typeface="楷体" panose="02010609060101010101" pitchFamily="49" charset="-122"/>
                <a:cs typeface="Times New Roman" panose="02020603050405020304" pitchFamily="18" charset="0"/>
              </a:rPr>
              <a:t>next = s</a:t>
            </a:r>
            <a:r>
              <a:rPr lang="en-US" altLang="zh-CN" sz="2000" dirty="0">
                <a:solidFill>
                  <a:srgbClr val="FF00FF"/>
                </a:solidFill>
                <a:ea typeface="楷体" panose="02010609060101010101" pitchFamily="49" charset="-122"/>
                <a:cs typeface="Times New Roman" panose="02020603050405020304" pitchFamily="18" charset="0"/>
              </a:rPr>
              <a:t>;</a:t>
            </a:r>
          </a:p>
        </p:txBody>
      </p:sp>
      <p:sp>
        <p:nvSpPr>
          <p:cNvPr id="31" name="Text Box 35"/>
          <p:cNvSpPr txBox="1">
            <a:spLocks noChangeArrowheads="1"/>
          </p:cNvSpPr>
          <p:nvPr/>
        </p:nvSpPr>
        <p:spPr bwMode="auto">
          <a:xfrm>
            <a:off x="727594" y="2455205"/>
            <a:ext cx="2731094" cy="525886"/>
          </a:xfrm>
          <a:prstGeom prst="rect">
            <a:avLst/>
          </a:prstGeom>
          <a:solidFill>
            <a:srgbClr val="6600CC"/>
          </a:solidFill>
          <a:ln w="28575" algn="ctr">
            <a:noFill/>
            <a:miter lim="800000"/>
          </a:ln>
          <a:effectLst/>
        </p:spPr>
        <p:txBody>
          <a:bodyPr wrap="square" lIns="162000" tIns="108000" rIns="162000" bIns="108000">
            <a:spAutoFit/>
          </a:bodyPr>
          <a:lstStyle/>
          <a:p>
            <a:pPr algn="l"/>
            <a:r>
              <a:rPr lang="zh-CN" altLang="en-US" dirty="0">
                <a:solidFill>
                  <a:schemeClr val="bg1"/>
                </a:solidFill>
                <a:latin typeface="楷体" panose="02010609060101010101" pitchFamily="49" charset="-122"/>
                <a:ea typeface="楷体" panose="02010609060101010101" pitchFamily="49" charset="-122"/>
              </a:rPr>
              <a:t>单</a:t>
            </a:r>
            <a:r>
              <a:rPr lang="zh-CN" altLang="en-US" dirty="0" smtClean="0">
                <a:solidFill>
                  <a:schemeClr val="bg1"/>
                </a:solidFill>
                <a:latin typeface="楷体" panose="02010609060101010101" pitchFamily="49" charset="-122"/>
                <a:ea typeface="楷体" panose="02010609060101010101" pitchFamily="49" charset="-122"/>
              </a:rPr>
              <a:t>链表插入结点演示</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up)">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up)">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8"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683568" y="908720"/>
            <a:ext cx="6357982" cy="535531"/>
          </a:xfrm>
          <a:prstGeom prst="rect">
            <a:avLst/>
          </a:prstGeom>
          <a:noFill/>
          <a:ln w="9525">
            <a:noFill/>
            <a:miter lim="800000"/>
          </a:ln>
          <a:effectLst/>
        </p:spPr>
        <p:txBody>
          <a:bodyPr wrap="square">
            <a:spAutoFit/>
          </a:bodyPr>
          <a:lstStyle/>
          <a:p>
            <a:pPr algn="just">
              <a:lnSpc>
                <a:spcPct val="120000"/>
              </a:lnSpc>
              <a:spcBef>
                <a:spcPct val="50000"/>
              </a:spcBef>
            </a:pPr>
            <a:r>
              <a:rPr kumimoji="1" lang="zh-CN" altLang="en-US" dirty="0" smtClean="0">
                <a:solidFill>
                  <a:srgbClr val="FF00FF"/>
                </a:solidFill>
                <a:ea typeface="楷体" panose="02010609060101010101" pitchFamily="49" charset="-122"/>
                <a:cs typeface="Times New Roman" panose="02020603050405020304" pitchFamily="18" charset="0"/>
              </a:rPr>
              <a:t>删除操作：</a:t>
            </a:r>
            <a:r>
              <a:rPr kumimoji="1" lang="zh-CN" altLang="en-US" dirty="0" smtClean="0">
                <a:ea typeface="楷体" panose="02010609060101010101" pitchFamily="49" charset="-122"/>
                <a:cs typeface="Times New Roman" panose="02020603050405020304" pitchFamily="18" charset="0"/>
              </a:rPr>
              <a:t>删除</a:t>
            </a:r>
            <a:r>
              <a:rPr kumimoji="1" lang="en-US" altLang="zh-CN" dirty="0" smtClean="0">
                <a:ea typeface="楷体" panose="02010609060101010101" pitchFamily="49" charset="-122"/>
                <a:cs typeface="Times New Roman" panose="02020603050405020304" pitchFamily="18" charset="0"/>
              </a:rPr>
              <a:t>*p</a:t>
            </a:r>
            <a:r>
              <a:rPr kumimoji="1" lang="zh-CN" altLang="en-US" dirty="0" smtClean="0">
                <a:ea typeface="楷体" panose="02010609060101010101" pitchFamily="49" charset="-122"/>
                <a:cs typeface="Times New Roman" panose="02020603050405020304" pitchFamily="18" charset="0"/>
              </a:rPr>
              <a:t>结点之后的一个结点。</a:t>
            </a:r>
            <a:endParaRPr kumimoji="1" lang="zh-CN" altLang="en-US" dirty="0">
              <a:ea typeface="楷体" panose="02010609060101010101" pitchFamily="49" charset="-122"/>
              <a:cs typeface="Times New Roman" panose="02020603050405020304" pitchFamily="18" charset="0"/>
            </a:endParaRPr>
          </a:p>
        </p:txBody>
      </p:sp>
      <p:sp>
        <p:nvSpPr>
          <p:cNvPr id="198659" name="Text Box 3"/>
          <p:cNvSpPr txBox="1">
            <a:spLocks noChangeArrowheads="1"/>
          </p:cNvSpPr>
          <p:nvPr/>
        </p:nvSpPr>
        <p:spPr bwMode="auto">
          <a:xfrm>
            <a:off x="683568" y="1423691"/>
            <a:ext cx="7705725" cy="457200"/>
          </a:xfrm>
          <a:prstGeom prst="rect">
            <a:avLst/>
          </a:prstGeom>
          <a:noFill/>
          <a:ln w="9525">
            <a:noFill/>
            <a:miter lim="800000"/>
          </a:ln>
          <a:effectLst/>
        </p:spPr>
        <p:txBody>
          <a:bodyPr>
            <a:spAutoFit/>
          </a:bodyPr>
          <a:lstStyle/>
          <a:p>
            <a:pPr algn="l">
              <a:spcBef>
                <a:spcPct val="50000"/>
              </a:spcBef>
            </a:pPr>
            <a:r>
              <a:rPr lang="zh-CN" altLang="en-US" dirty="0">
                <a:solidFill>
                  <a:srgbClr val="FF00FF"/>
                </a:solidFill>
                <a:ea typeface="楷体" panose="02010609060101010101" pitchFamily="49" charset="-122"/>
                <a:cs typeface="Times New Roman" panose="02020603050405020304" pitchFamily="18" charset="0"/>
              </a:rPr>
              <a:t>特点：</a:t>
            </a:r>
            <a:r>
              <a:rPr lang="zh-CN" altLang="en-US" dirty="0">
                <a:ea typeface="楷体" panose="02010609060101010101" pitchFamily="49" charset="-122"/>
                <a:cs typeface="Times New Roman" panose="02020603050405020304" pitchFamily="18" charset="0"/>
              </a:rPr>
              <a:t>只需</a:t>
            </a:r>
            <a:r>
              <a:rPr lang="zh-CN" altLang="en-US">
                <a:ea typeface="楷体" panose="02010609060101010101" pitchFamily="49" charset="-122"/>
                <a:cs typeface="Times New Roman" panose="02020603050405020304" pitchFamily="18" charset="0"/>
              </a:rPr>
              <a:t>修改</a:t>
            </a:r>
            <a:r>
              <a:rPr lang="zh-CN" altLang="en-US" smtClean="0">
                <a:ea typeface="楷体" panose="02010609060101010101" pitchFamily="49" charset="-122"/>
                <a:cs typeface="Times New Roman" panose="02020603050405020304" pitchFamily="18" charset="0"/>
              </a:rPr>
              <a:t>相关结点的</a:t>
            </a:r>
            <a:r>
              <a:rPr lang="zh-CN" altLang="en-US">
                <a:ea typeface="楷体" panose="02010609060101010101" pitchFamily="49" charset="-122"/>
                <a:cs typeface="Times New Roman" panose="02020603050405020304" pitchFamily="18" charset="0"/>
              </a:rPr>
              <a:t>指针</a:t>
            </a:r>
            <a:r>
              <a:rPr lang="zh-CN" altLang="en-US" smtClean="0">
                <a:ea typeface="楷体" panose="02010609060101010101" pitchFamily="49" charset="-122"/>
                <a:cs typeface="Times New Roman" panose="02020603050405020304" pitchFamily="18" charset="0"/>
              </a:rPr>
              <a:t>域，不</a:t>
            </a:r>
            <a:r>
              <a:rPr lang="zh-CN" altLang="en-US">
                <a:ea typeface="楷体" panose="02010609060101010101" pitchFamily="49" charset="-122"/>
                <a:cs typeface="Times New Roman" panose="02020603050405020304" pitchFamily="18" charset="0"/>
              </a:rPr>
              <a:t>需要</a:t>
            </a:r>
            <a:r>
              <a:rPr lang="zh-CN" altLang="en-US" smtClean="0">
                <a:ea typeface="楷体" panose="02010609060101010101" pitchFamily="49" charset="-122"/>
                <a:cs typeface="Times New Roman" panose="02020603050405020304" pitchFamily="18" charset="0"/>
              </a:rPr>
              <a:t>移动结点。</a:t>
            </a:r>
            <a:endParaRPr lang="zh-CN" altLang="en-US" dirty="0">
              <a:ea typeface="楷体" panose="02010609060101010101" pitchFamily="49" charset="-122"/>
              <a:cs typeface="Times New Roman" panose="02020603050405020304" pitchFamily="18" charset="0"/>
            </a:endParaRPr>
          </a:p>
        </p:txBody>
      </p:sp>
      <p:sp>
        <p:nvSpPr>
          <p:cNvPr id="4" name="Text Box 24"/>
          <p:cNvSpPr txBox="1">
            <a:spLocks noChangeArrowheads="1"/>
          </p:cNvSpPr>
          <p:nvPr/>
        </p:nvSpPr>
        <p:spPr bwMode="auto">
          <a:xfrm>
            <a:off x="323528" y="260648"/>
            <a:ext cx="257176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kumimoji="1" lang="zh-CN" altLang="en-US" smtClean="0">
                <a:solidFill>
                  <a:srgbClr val="FF3300"/>
                </a:solidFill>
                <a:latin typeface="微软雅黑" panose="020B0503020204020204" pitchFamily="34" charset="-122"/>
                <a:ea typeface="微软雅黑" panose="020B0503020204020204" pitchFamily="34" charset="-122"/>
              </a:rPr>
              <a:t>（</a:t>
            </a:r>
            <a:r>
              <a:rPr kumimoji="1" lang="en-US" altLang="zh-CN" smtClean="0">
                <a:solidFill>
                  <a:srgbClr val="FF3300"/>
                </a:solidFill>
                <a:latin typeface="微软雅黑" panose="020B0503020204020204" pitchFamily="34" charset="-122"/>
                <a:ea typeface="微软雅黑" panose="020B0503020204020204" pitchFamily="34" charset="-122"/>
              </a:rPr>
              <a:t>2</a:t>
            </a:r>
            <a:r>
              <a:rPr kumimoji="1" lang="zh-CN" altLang="en-US" smtClean="0">
                <a:solidFill>
                  <a:srgbClr val="FF3300"/>
                </a:solidFill>
                <a:latin typeface="微软雅黑" panose="020B0503020204020204" pitchFamily="34" charset="-122"/>
                <a:ea typeface="微软雅黑" panose="020B0503020204020204" pitchFamily="34" charset="-122"/>
              </a:rPr>
              <a:t>）删除结点</a:t>
            </a:r>
            <a:endParaRPr lang="zh-CN" altLang="en-US"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47</a:t>
            </a:fld>
            <a:endParaRPr lang="en-US" altLang="zh-CN" dirty="0"/>
          </a:p>
        </p:txBody>
      </p:sp>
      <p:sp>
        <p:nvSpPr>
          <p:cNvPr id="6" name="Rectangle 4"/>
          <p:cNvSpPr>
            <a:spLocks noChangeArrowheads="1"/>
          </p:cNvSpPr>
          <p:nvPr/>
        </p:nvSpPr>
        <p:spPr bwMode="auto">
          <a:xfrm>
            <a:off x="1979613" y="395850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7" name="Rectangle 5"/>
          <p:cNvSpPr>
            <a:spLocks noChangeArrowheads="1"/>
          </p:cNvSpPr>
          <p:nvPr/>
        </p:nvSpPr>
        <p:spPr bwMode="auto">
          <a:xfrm>
            <a:off x="2520950" y="395850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grpSp>
        <p:nvGrpSpPr>
          <p:cNvPr id="8" name="Group 36"/>
          <p:cNvGrpSpPr/>
          <p:nvPr/>
        </p:nvGrpSpPr>
        <p:grpSpPr bwMode="auto">
          <a:xfrm>
            <a:off x="3417888" y="3958500"/>
            <a:ext cx="1081087" cy="431800"/>
            <a:chOff x="2153" y="1571"/>
            <a:chExt cx="681" cy="272"/>
          </a:xfrm>
        </p:grpSpPr>
        <p:sp>
          <p:nvSpPr>
            <p:cNvPr id="9" name="Rectangle 6"/>
            <p:cNvSpPr>
              <a:spLocks noChangeArrowheads="1"/>
            </p:cNvSpPr>
            <p:nvPr/>
          </p:nvSpPr>
          <p:spPr bwMode="auto">
            <a:xfrm>
              <a:off x="2153" y="1571"/>
              <a:ext cx="34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b</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10" name="Rectangle 7"/>
            <p:cNvSpPr>
              <a:spLocks noChangeArrowheads="1"/>
            </p:cNvSpPr>
            <p:nvPr/>
          </p:nvSpPr>
          <p:spPr bwMode="auto">
            <a:xfrm>
              <a:off x="2494" y="1571"/>
              <a:ext cx="34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grpSp>
      <p:sp>
        <p:nvSpPr>
          <p:cNvPr id="11" name="Rectangle 8"/>
          <p:cNvSpPr>
            <a:spLocks noChangeArrowheads="1"/>
          </p:cNvSpPr>
          <p:nvPr/>
        </p:nvSpPr>
        <p:spPr bwMode="auto">
          <a:xfrm>
            <a:off x="4918075" y="395850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smtClean="0">
                <a:solidFill>
                  <a:srgbClr val="3333FF"/>
                </a:solidFill>
                <a:latin typeface="Times New Roman" panose="02020603050405020304" pitchFamily="18" charset="0"/>
                <a:cs typeface="Times New Roman" panose="02020603050405020304" pitchFamily="18" charset="0"/>
              </a:rPr>
              <a:t>x</a:t>
            </a:r>
            <a:endParaRPr lang="en-US" altLang="zh-CN" sz="2000" i="1" baseline="-25000" dirty="0">
              <a:solidFill>
                <a:srgbClr val="3333FF"/>
              </a:solidFill>
              <a:latin typeface="Times New Roman" panose="02020603050405020304" pitchFamily="18" charset="0"/>
              <a:cs typeface="Times New Roman" panose="02020603050405020304" pitchFamily="18" charset="0"/>
            </a:endParaRPr>
          </a:p>
        </p:txBody>
      </p:sp>
      <p:sp>
        <p:nvSpPr>
          <p:cNvPr id="12" name="Rectangle 9"/>
          <p:cNvSpPr>
            <a:spLocks noChangeArrowheads="1"/>
          </p:cNvSpPr>
          <p:nvPr/>
        </p:nvSpPr>
        <p:spPr bwMode="auto">
          <a:xfrm>
            <a:off x="5459413" y="395850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3" name="Text Box 10"/>
          <p:cNvSpPr txBox="1">
            <a:spLocks noChangeArrowheads="1"/>
          </p:cNvSpPr>
          <p:nvPr/>
        </p:nvSpPr>
        <p:spPr bwMode="auto">
          <a:xfrm>
            <a:off x="6300788" y="3920400"/>
            <a:ext cx="576262"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14" name="Arc 11"/>
          <p:cNvSpPr/>
          <p:nvPr/>
        </p:nvSpPr>
        <p:spPr bwMode="auto">
          <a:xfrm>
            <a:off x="1908175" y="3599725"/>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p>
        </p:txBody>
      </p:sp>
      <p:sp>
        <p:nvSpPr>
          <p:cNvPr id="15" name="Text Box 12"/>
          <p:cNvSpPr txBox="1">
            <a:spLocks noChangeArrowheads="1"/>
          </p:cNvSpPr>
          <p:nvPr/>
        </p:nvSpPr>
        <p:spPr bwMode="auto">
          <a:xfrm>
            <a:off x="1547813" y="3239362"/>
            <a:ext cx="431800" cy="457200"/>
          </a:xfrm>
          <a:prstGeom prst="rect">
            <a:avLst/>
          </a:prstGeom>
          <a:noFill/>
          <a:ln w="9525">
            <a:noFill/>
            <a:miter lim="800000"/>
          </a:ln>
          <a:effectLst/>
        </p:spPr>
        <p:txBody>
          <a:bodyPr>
            <a:spAutoFit/>
          </a:bodyPr>
          <a:lstStyle/>
          <a:p>
            <a:pPr algn="l">
              <a:spcBef>
                <a:spcPct val="50000"/>
              </a:spcBef>
            </a:pPr>
            <a:r>
              <a:rPr lang="en-US" altLang="zh-CN"/>
              <a:t>p</a:t>
            </a:r>
          </a:p>
        </p:txBody>
      </p:sp>
      <p:sp>
        <p:nvSpPr>
          <p:cNvPr id="16" name="Line 13"/>
          <p:cNvSpPr>
            <a:spLocks noChangeShapeType="1"/>
          </p:cNvSpPr>
          <p:nvPr/>
        </p:nvSpPr>
        <p:spPr bwMode="auto">
          <a:xfrm>
            <a:off x="2843213" y="4174400"/>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7" name="Line 14"/>
          <p:cNvSpPr>
            <a:spLocks noChangeShapeType="1"/>
          </p:cNvSpPr>
          <p:nvPr/>
        </p:nvSpPr>
        <p:spPr bwMode="auto">
          <a:xfrm>
            <a:off x="4284663" y="4174400"/>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8" name="Text Box 15"/>
          <p:cNvSpPr txBox="1">
            <a:spLocks noChangeArrowheads="1"/>
          </p:cNvSpPr>
          <p:nvPr/>
        </p:nvSpPr>
        <p:spPr bwMode="auto">
          <a:xfrm>
            <a:off x="684213" y="3958500"/>
            <a:ext cx="576262"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19" name="Line 16"/>
          <p:cNvSpPr>
            <a:spLocks noChangeShapeType="1"/>
          </p:cNvSpPr>
          <p:nvPr/>
        </p:nvSpPr>
        <p:spPr bwMode="auto">
          <a:xfrm>
            <a:off x="1404938" y="4174400"/>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0" name="Line 27"/>
          <p:cNvSpPr>
            <a:spLocks noChangeShapeType="1"/>
          </p:cNvSpPr>
          <p:nvPr/>
        </p:nvSpPr>
        <p:spPr bwMode="auto">
          <a:xfrm>
            <a:off x="5711825" y="4174400"/>
            <a:ext cx="576263" cy="0"/>
          </a:xfrm>
          <a:prstGeom prst="line">
            <a:avLst/>
          </a:prstGeom>
          <a:noFill/>
          <a:ln w="38100">
            <a:solidFill>
              <a:schemeClr val="tx1"/>
            </a:solidFill>
            <a:miter lim="800000"/>
            <a:tailEnd type="triangle" w="med" len="med"/>
          </a:ln>
          <a:effectLst/>
        </p:spPr>
        <p:txBody>
          <a:bodyPr wrap="none"/>
          <a:lstStyle/>
          <a:p>
            <a:endParaRPr lang="zh-CN" altLang="en-US"/>
          </a:p>
        </p:txBody>
      </p:sp>
      <p:grpSp>
        <p:nvGrpSpPr>
          <p:cNvPr id="21" name="Group 37"/>
          <p:cNvGrpSpPr/>
          <p:nvPr/>
        </p:nvGrpSpPr>
        <p:grpSpPr bwMode="auto">
          <a:xfrm>
            <a:off x="2700338" y="2983775"/>
            <a:ext cx="3743325" cy="1163637"/>
            <a:chOff x="1701" y="957"/>
            <a:chExt cx="2358" cy="733"/>
          </a:xfrm>
        </p:grpSpPr>
        <p:sp>
          <p:nvSpPr>
            <p:cNvPr id="22" name="Text Box 23"/>
            <p:cNvSpPr txBox="1">
              <a:spLocks noChangeArrowheads="1"/>
            </p:cNvSpPr>
            <p:nvPr/>
          </p:nvSpPr>
          <p:spPr bwMode="auto">
            <a:xfrm>
              <a:off x="1701" y="957"/>
              <a:ext cx="2358" cy="250"/>
            </a:xfrm>
            <a:prstGeom prst="rect">
              <a:avLst/>
            </a:prstGeom>
            <a:noFill/>
            <a:ln w="9525">
              <a:noFill/>
              <a:miter lim="800000"/>
            </a:ln>
            <a:effectLst/>
          </p:spPr>
          <p:txBody>
            <a:bodyPr>
              <a:spAutoFit/>
            </a:bodyPr>
            <a:lstStyle/>
            <a:p>
              <a:pPr algn="l">
                <a:spcBef>
                  <a:spcPct val="50000"/>
                </a:spcBef>
              </a:pPr>
              <a:r>
                <a:rPr lang="en-US" altLang="zh-CN" sz="2000" dirty="0">
                  <a:cs typeface="Times New Roman" panose="02020603050405020304" pitchFamily="18" charset="0"/>
                </a:rPr>
                <a:t>p</a:t>
              </a:r>
              <a:r>
                <a:rPr lang="en-US" altLang="zh-CN" sz="2000" dirty="0">
                  <a:latin typeface="+mn-ea"/>
                  <a:ea typeface="+mn-ea"/>
                  <a:cs typeface="Times New Roman" panose="02020603050405020304" pitchFamily="18" charset="0"/>
                </a:rPr>
                <a:t>-</a:t>
              </a:r>
              <a:r>
                <a:rPr lang="en-US" altLang="zh-CN" sz="2000" dirty="0">
                  <a:cs typeface="Times New Roman" panose="02020603050405020304" pitchFamily="18" charset="0"/>
                </a:rPr>
                <a:t>&gt;next=p</a:t>
              </a:r>
              <a:r>
                <a:rPr lang="en-US" altLang="zh-CN" sz="2000" dirty="0">
                  <a:latin typeface="+mj-ea"/>
                  <a:ea typeface="+mj-ea"/>
                  <a:cs typeface="Times New Roman" panose="02020603050405020304" pitchFamily="18" charset="0"/>
                </a:rPr>
                <a:t>-</a:t>
              </a:r>
              <a:r>
                <a:rPr lang="en-US" altLang="zh-CN" sz="2000" dirty="0">
                  <a:cs typeface="Times New Roman" panose="02020603050405020304" pitchFamily="18" charset="0"/>
                </a:rPr>
                <a:t>&gt;next</a:t>
              </a:r>
              <a:r>
                <a:rPr lang="en-US" altLang="zh-CN" sz="2000" dirty="0">
                  <a:latin typeface="+mj-ea"/>
                  <a:ea typeface="+mj-ea"/>
                  <a:cs typeface="Times New Roman" panose="02020603050405020304" pitchFamily="18" charset="0"/>
                </a:rPr>
                <a:t>-</a:t>
              </a:r>
              <a:r>
                <a:rPr lang="en-US" altLang="zh-CN" sz="2000" dirty="0">
                  <a:cs typeface="Times New Roman" panose="02020603050405020304" pitchFamily="18" charset="0"/>
                </a:rPr>
                <a:t>&gt;next</a:t>
              </a:r>
            </a:p>
          </p:txBody>
        </p:sp>
        <p:sp>
          <p:nvSpPr>
            <p:cNvPr id="23" name="Line 29"/>
            <p:cNvSpPr>
              <a:spLocks noChangeShapeType="1"/>
            </p:cNvSpPr>
            <p:nvPr/>
          </p:nvSpPr>
          <p:spPr bwMode="auto">
            <a:xfrm flipV="1">
              <a:off x="1746" y="1282"/>
              <a:ext cx="0" cy="408"/>
            </a:xfrm>
            <a:prstGeom prst="line">
              <a:avLst/>
            </a:prstGeom>
            <a:noFill/>
            <a:ln w="38100">
              <a:solidFill>
                <a:srgbClr val="FF00FF"/>
              </a:solidFill>
              <a:miter lim="800000"/>
            </a:ln>
            <a:effectLst/>
          </p:spPr>
          <p:txBody>
            <a:bodyPr wrap="none"/>
            <a:lstStyle/>
            <a:p>
              <a:endParaRPr lang="zh-CN" altLang="en-US"/>
            </a:p>
          </p:txBody>
        </p:sp>
        <p:sp>
          <p:nvSpPr>
            <p:cNvPr id="24" name="Line 30"/>
            <p:cNvSpPr>
              <a:spLocks noChangeShapeType="1"/>
            </p:cNvSpPr>
            <p:nvPr/>
          </p:nvSpPr>
          <p:spPr bwMode="auto">
            <a:xfrm>
              <a:off x="3243" y="1277"/>
              <a:ext cx="0" cy="295"/>
            </a:xfrm>
            <a:prstGeom prst="line">
              <a:avLst/>
            </a:prstGeom>
            <a:noFill/>
            <a:ln w="38100">
              <a:solidFill>
                <a:srgbClr val="FF00FF"/>
              </a:solidFill>
              <a:miter lim="800000"/>
              <a:tailEnd type="triangle" w="med" len="med"/>
            </a:ln>
            <a:effectLst/>
          </p:spPr>
          <p:txBody>
            <a:bodyPr wrap="none"/>
            <a:lstStyle/>
            <a:p>
              <a:endParaRPr lang="zh-CN" altLang="en-US"/>
            </a:p>
          </p:txBody>
        </p:sp>
        <p:sp>
          <p:nvSpPr>
            <p:cNvPr id="25" name="Line 31"/>
            <p:cNvSpPr>
              <a:spLocks noChangeShapeType="1"/>
            </p:cNvSpPr>
            <p:nvPr/>
          </p:nvSpPr>
          <p:spPr bwMode="auto">
            <a:xfrm>
              <a:off x="1746" y="1282"/>
              <a:ext cx="1497" cy="0"/>
            </a:xfrm>
            <a:prstGeom prst="line">
              <a:avLst/>
            </a:prstGeom>
            <a:noFill/>
            <a:ln w="38100">
              <a:solidFill>
                <a:srgbClr val="FF00FF"/>
              </a:solidFill>
              <a:miter lim="800000"/>
            </a:ln>
            <a:effectLst/>
          </p:spPr>
          <p:txBody>
            <a:bodyPr wrap="none"/>
            <a:lstStyle/>
            <a:p>
              <a:endParaRPr lang="zh-CN" altLang="en-US"/>
            </a:p>
          </p:txBody>
        </p:sp>
      </p:grpSp>
      <p:sp>
        <p:nvSpPr>
          <p:cNvPr id="26" name="Text Box 33"/>
          <p:cNvSpPr txBox="1">
            <a:spLocks noChangeArrowheads="1"/>
          </p:cNvSpPr>
          <p:nvPr/>
        </p:nvSpPr>
        <p:spPr bwMode="auto">
          <a:xfrm>
            <a:off x="1835150" y="4964975"/>
            <a:ext cx="4897438" cy="1200329"/>
          </a:xfrm>
          <a:prstGeom prst="rect">
            <a:avLst/>
          </a:prstGeom>
          <a:noFill/>
          <a:ln w="9525">
            <a:noFill/>
            <a:miter lim="800000"/>
          </a:ln>
          <a:effectLst/>
        </p:spPr>
        <p:txBody>
          <a:bodyPr>
            <a:spAutoFit/>
          </a:bodyPr>
          <a:lstStyle/>
          <a:p>
            <a:pPr algn="l">
              <a:lnSpc>
                <a:spcPct val="150000"/>
              </a:lnSpc>
            </a:pPr>
            <a:r>
              <a:rPr lang="zh-CN" altLang="en-US" dirty="0">
                <a:ea typeface="楷体" panose="02010609060101010101" pitchFamily="49" charset="-122"/>
                <a:cs typeface="Times New Roman" panose="02020603050405020304" pitchFamily="18" charset="0"/>
              </a:rPr>
              <a:t>删除操作语句描述如下：</a:t>
            </a:r>
          </a:p>
          <a:p>
            <a:pPr algn="l">
              <a:lnSpc>
                <a:spcPct val="150000"/>
              </a:lnSpc>
            </a:pPr>
            <a:r>
              <a:rPr lang="zh-CN" altLang="en-US" dirty="0">
                <a:ea typeface="楷体" panose="02010609060101010101" pitchFamily="49" charset="-122"/>
                <a:cs typeface="Times New Roman" panose="02020603050405020304" pitchFamily="18" charset="0"/>
              </a:rPr>
              <a:t>　</a:t>
            </a:r>
            <a:r>
              <a:rPr lang="zh-CN" altLang="en-US" sz="2000" dirty="0">
                <a:ea typeface="楷体" panose="02010609060101010101" pitchFamily="49" charset="-122"/>
                <a:cs typeface="Times New Roman" panose="02020603050405020304" pitchFamily="18" charset="0"/>
              </a:rPr>
              <a:t>　</a:t>
            </a:r>
            <a:r>
              <a:rPr lang="en-US" altLang="zh-CN" sz="2000" dirty="0">
                <a:solidFill>
                  <a:srgbClr val="FF00FF"/>
                </a:solidFill>
                <a:ea typeface="楷体" panose="02010609060101010101" pitchFamily="49" charset="-122"/>
                <a:cs typeface="Times New Roman" panose="02020603050405020304" pitchFamily="18" charset="0"/>
              </a:rPr>
              <a:t>p</a:t>
            </a:r>
            <a:r>
              <a:rPr lang="en-US" altLang="zh-CN" sz="2000" dirty="0">
                <a:solidFill>
                  <a:srgbClr val="FF00FF"/>
                </a:solidFill>
                <a:latin typeface="+mn-ea"/>
                <a:ea typeface="+mn-ea"/>
                <a:cs typeface="Times New Roman" panose="02020603050405020304" pitchFamily="18" charset="0"/>
              </a:rPr>
              <a:t>-</a:t>
            </a:r>
            <a:r>
              <a:rPr lang="en-US" altLang="zh-CN" sz="2000">
                <a:solidFill>
                  <a:srgbClr val="FF00FF"/>
                </a:solidFill>
                <a:ea typeface="楷体" panose="02010609060101010101" pitchFamily="49" charset="-122"/>
                <a:cs typeface="Times New Roman" panose="02020603050405020304" pitchFamily="18" charset="0"/>
              </a:rPr>
              <a:t>&gt;</a:t>
            </a:r>
            <a:r>
              <a:rPr lang="en-US" altLang="zh-CN" sz="2000" smtClean="0">
                <a:solidFill>
                  <a:srgbClr val="FF00FF"/>
                </a:solidFill>
                <a:ea typeface="楷体" panose="02010609060101010101" pitchFamily="49" charset="-122"/>
                <a:cs typeface="Times New Roman" panose="02020603050405020304" pitchFamily="18" charset="0"/>
              </a:rPr>
              <a:t>next = p</a:t>
            </a:r>
            <a:r>
              <a:rPr lang="en-US" altLang="zh-CN" sz="2000" smtClean="0">
                <a:solidFill>
                  <a:srgbClr val="FF00FF"/>
                </a:solidFill>
                <a:latin typeface="+mn-ea"/>
                <a:ea typeface="+mn-ea"/>
                <a:cs typeface="Times New Roman" panose="02020603050405020304" pitchFamily="18" charset="0"/>
              </a:rPr>
              <a:t>-</a:t>
            </a:r>
            <a:r>
              <a:rPr lang="en-US" altLang="zh-CN" sz="2000" dirty="0">
                <a:solidFill>
                  <a:srgbClr val="FF00FF"/>
                </a:solidFill>
                <a:ea typeface="楷体" panose="02010609060101010101" pitchFamily="49" charset="-122"/>
                <a:cs typeface="Times New Roman" panose="02020603050405020304" pitchFamily="18" charset="0"/>
              </a:rPr>
              <a:t>&gt;next</a:t>
            </a:r>
            <a:r>
              <a:rPr lang="en-US" altLang="zh-CN" sz="2000" dirty="0">
                <a:solidFill>
                  <a:srgbClr val="FF00FF"/>
                </a:solidFill>
                <a:latin typeface="+mj-ea"/>
                <a:ea typeface="+mj-ea"/>
                <a:cs typeface="Times New Roman" panose="02020603050405020304" pitchFamily="18" charset="0"/>
              </a:rPr>
              <a:t>-</a:t>
            </a:r>
            <a:r>
              <a:rPr lang="en-US" altLang="zh-CN" sz="2000" dirty="0">
                <a:solidFill>
                  <a:srgbClr val="FF00FF"/>
                </a:solidFill>
                <a:ea typeface="楷体" panose="02010609060101010101" pitchFamily="49" charset="-122"/>
                <a:cs typeface="Times New Roman" panose="02020603050405020304" pitchFamily="18" charset="0"/>
              </a:rPr>
              <a:t>&gt;next;</a:t>
            </a:r>
          </a:p>
        </p:txBody>
      </p:sp>
      <p:sp>
        <p:nvSpPr>
          <p:cNvPr id="27" name="Text Box 35"/>
          <p:cNvSpPr txBox="1">
            <a:spLocks noChangeArrowheads="1"/>
          </p:cNvSpPr>
          <p:nvPr/>
        </p:nvSpPr>
        <p:spPr bwMode="auto">
          <a:xfrm>
            <a:off x="792102" y="1968137"/>
            <a:ext cx="2987810" cy="525886"/>
          </a:xfrm>
          <a:prstGeom prst="rect">
            <a:avLst/>
          </a:prstGeom>
          <a:solidFill>
            <a:srgbClr val="6600CC"/>
          </a:solidFill>
          <a:ln w="28575" algn="ctr">
            <a:noFill/>
            <a:miter lim="800000"/>
          </a:ln>
          <a:effectLst/>
        </p:spPr>
        <p:txBody>
          <a:bodyPr wrap="square" lIns="162000" tIns="108000" rIns="162000" bIns="108000">
            <a:spAutoFit/>
          </a:bodyPr>
          <a:lstStyle/>
          <a:p>
            <a:pPr algn="l"/>
            <a:r>
              <a:rPr lang="zh-CN" altLang="en-US" dirty="0">
                <a:solidFill>
                  <a:schemeClr val="bg1"/>
                </a:solidFill>
                <a:latin typeface="楷体" panose="02010609060101010101" pitchFamily="49" charset="-122"/>
                <a:ea typeface="楷体" panose="02010609060101010101" pitchFamily="49" charset="-122"/>
              </a:rPr>
              <a:t>单链表</a:t>
            </a:r>
            <a:r>
              <a:rPr lang="zh-CN" altLang="en-US" dirty="0" smtClean="0">
                <a:solidFill>
                  <a:schemeClr val="bg1"/>
                </a:solidFill>
                <a:latin typeface="楷体" panose="02010609060101010101" pitchFamily="49" charset="-122"/>
                <a:ea typeface="楷体" panose="02010609060101010101" pitchFamily="49" charset="-122"/>
              </a:rPr>
              <a:t>删除结点演示</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6"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785786" y="1357298"/>
            <a:ext cx="4319588" cy="646331"/>
          </a:xfrm>
          <a:prstGeom prst="rect">
            <a:avLst/>
          </a:prstGeom>
          <a:noFill/>
          <a:ln w="9525">
            <a:noFill/>
            <a:miter lim="800000"/>
          </a:ln>
          <a:effectLst/>
        </p:spPr>
        <p:txBody>
          <a:bodyPr wrap="square">
            <a:spAutoFit/>
          </a:bodyPr>
          <a:lstStyle/>
          <a:p>
            <a:pPr algn="just">
              <a:lnSpc>
                <a:spcPct val="150000"/>
              </a:lnSpc>
              <a:spcBef>
                <a:spcPct val="50000"/>
              </a:spcBef>
            </a:pPr>
            <a:r>
              <a:rPr kumimoji="1" lang="zh-CN" altLang="en-US" smtClean="0">
                <a:ea typeface="楷体" panose="02010609060101010101" pitchFamily="49" charset="-122"/>
                <a:cs typeface="Times New Roman" panose="02020603050405020304" pitchFamily="18" charset="0"/>
              </a:rPr>
              <a:t>先</a:t>
            </a:r>
            <a:r>
              <a:rPr kumimoji="1" lang="zh-CN" altLang="en-US" dirty="0">
                <a:ea typeface="楷体" panose="02010609060101010101" pitchFamily="49" charset="-122"/>
                <a:cs typeface="Times New Roman" panose="02020603050405020304" pitchFamily="18" charset="0"/>
              </a:rPr>
              <a:t>考虑</a:t>
            </a:r>
            <a:r>
              <a:rPr kumimoji="1" lang="zh-CN" altLang="en-US" dirty="0" smtClean="0">
                <a:ea typeface="楷体" panose="02010609060101010101" pitchFamily="49" charset="-122"/>
                <a:cs typeface="Times New Roman" panose="02020603050405020304" pitchFamily="18" charset="0"/>
              </a:rPr>
              <a:t>如何</a:t>
            </a:r>
            <a:r>
              <a:rPr kumimoji="1" lang="zh-CN" altLang="en-US" dirty="0" smtClean="0">
                <a:solidFill>
                  <a:srgbClr val="FF00FF"/>
                </a:solidFill>
                <a:ea typeface="楷体" panose="02010609060101010101" pitchFamily="49" charset="-122"/>
                <a:cs typeface="Times New Roman" panose="02020603050405020304" pitchFamily="18" charset="0"/>
              </a:rPr>
              <a:t>整体建立</a:t>
            </a:r>
            <a:r>
              <a:rPr kumimoji="1" lang="zh-CN" altLang="en-US" dirty="0">
                <a:solidFill>
                  <a:srgbClr val="FF00FF"/>
                </a:solidFill>
                <a:ea typeface="楷体" panose="02010609060101010101" pitchFamily="49" charset="-122"/>
                <a:cs typeface="Times New Roman" panose="02020603050405020304" pitchFamily="18" charset="0"/>
              </a:rPr>
              <a:t>单</a:t>
            </a:r>
            <a:r>
              <a:rPr kumimoji="1" lang="zh-CN" altLang="en-US">
                <a:solidFill>
                  <a:srgbClr val="FF00FF"/>
                </a:solidFill>
                <a:ea typeface="楷体" panose="02010609060101010101" pitchFamily="49" charset="-122"/>
                <a:cs typeface="Times New Roman" panose="02020603050405020304" pitchFamily="18" charset="0"/>
              </a:rPr>
              <a:t>链表</a:t>
            </a:r>
            <a:r>
              <a:rPr kumimoji="1" lang="zh-CN" altLang="en-US" smtClean="0">
                <a:ea typeface="楷体" panose="02010609060101010101" pitchFamily="49" charset="-122"/>
                <a:cs typeface="Times New Roman" panose="02020603050405020304" pitchFamily="18" charset="0"/>
              </a:rPr>
              <a:t>。</a:t>
            </a:r>
            <a:r>
              <a:rPr kumimoji="1" lang="zh-CN" altLang="en-US">
                <a:ea typeface="楷体" panose="02010609060101010101" pitchFamily="49" charset="-122"/>
                <a:cs typeface="Times New Roman" panose="02020603050405020304" pitchFamily="18" charset="0"/>
              </a:rPr>
              <a:t>　</a:t>
            </a:r>
            <a:endParaRPr kumimoji="1" lang="en-US" altLang="zh-CN" smtClean="0">
              <a:ea typeface="楷体" panose="02010609060101010101" pitchFamily="49" charset="-122"/>
              <a:cs typeface="Times New Roman" panose="02020603050405020304" pitchFamily="18" charset="0"/>
            </a:endParaRPr>
          </a:p>
        </p:txBody>
      </p:sp>
      <p:sp>
        <p:nvSpPr>
          <p:cNvPr id="30747" name="Text Box 27"/>
          <p:cNvSpPr txBox="1">
            <a:spLocks noChangeArrowheads="1"/>
          </p:cNvSpPr>
          <p:nvPr/>
        </p:nvSpPr>
        <p:spPr bwMode="auto">
          <a:xfrm>
            <a:off x="823916" y="393139"/>
            <a:ext cx="3033704" cy="609398"/>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lnSpc>
                <a:spcPct val="120000"/>
              </a:lnSpc>
              <a:spcBef>
                <a:spcPct val="50000"/>
              </a:spcBef>
            </a:pPr>
            <a:r>
              <a:rPr kumimoji="1" lang="en-US" altLang="zh-CN"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、建立</a:t>
            </a:r>
            <a:r>
              <a:rPr kumimoji="1"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单链表</a:t>
            </a:r>
            <a:endPar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1643042" y="2285992"/>
            <a:ext cx="1714512" cy="857256"/>
          </a:xfrm>
          <a:prstGeom prst="rect">
            <a:avLst/>
          </a:prstGeom>
          <a:scene3d>
            <a:camera prst="perspectiveLeft"/>
            <a:lightRig rig="threePt" dir="t"/>
          </a:scene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200" i="1" dirty="0" smtClean="0">
                <a:solidFill>
                  <a:srgbClr val="0000FF"/>
                </a:solidFill>
                <a:latin typeface="Times New Roman" panose="02020603050405020304" pitchFamily="18" charset="0"/>
                <a:cs typeface="Times New Roman" panose="02020603050405020304" pitchFamily="18" charset="0"/>
              </a:rPr>
              <a:t>a</a:t>
            </a:r>
            <a:r>
              <a:rPr lang="en-US" altLang="zh-CN" sz="2200" dirty="0" smtClean="0">
                <a:solidFill>
                  <a:srgbClr val="0000FF"/>
                </a:solidFill>
                <a:latin typeface="Times New Roman" panose="02020603050405020304" pitchFamily="18" charset="0"/>
                <a:cs typeface="Times New Roman" panose="02020603050405020304" pitchFamily="18" charset="0"/>
              </a:rPr>
              <a:t>[</a:t>
            </a:r>
            <a:r>
              <a:rPr lang="en-US" altLang="zh-CN" sz="2200" dirty="0" err="1" smtClean="0">
                <a:solidFill>
                  <a:srgbClr val="0000FF"/>
                </a:solidFill>
                <a:latin typeface="Times New Roman" panose="02020603050405020304" pitchFamily="18" charset="0"/>
                <a:cs typeface="Times New Roman" panose="02020603050405020304" pitchFamily="18" charset="0"/>
              </a:rPr>
              <a:t>0..</a:t>
            </a:r>
            <a:r>
              <a:rPr lang="en-US" altLang="zh-CN" sz="2200" i="1" dirty="0" err="1" smtClean="0">
                <a:solidFill>
                  <a:srgbClr val="0000FF"/>
                </a:solidFill>
                <a:latin typeface="Times New Roman" panose="02020603050405020304" pitchFamily="18" charset="0"/>
                <a:cs typeface="Times New Roman" panose="02020603050405020304" pitchFamily="18" charset="0"/>
              </a:rPr>
              <a:t>n</a:t>
            </a:r>
            <a:r>
              <a:rPr lang="en-US" altLang="zh-CN" sz="2200" dirty="0" smtClean="0">
                <a:solidFill>
                  <a:srgbClr val="0000FF"/>
                </a:solidFill>
                <a:latin typeface="+mj-ea"/>
                <a:ea typeface="+mj-ea"/>
                <a:cs typeface="Times New Roman" panose="02020603050405020304" pitchFamily="18" charset="0"/>
              </a:rPr>
              <a:t>-</a:t>
            </a:r>
            <a:r>
              <a:rPr lang="en-US" altLang="zh-CN" sz="2200" dirty="0" smtClean="0">
                <a:solidFill>
                  <a:srgbClr val="0000FF"/>
                </a:solidFill>
                <a:latin typeface="Times New Roman" panose="02020603050405020304" pitchFamily="18" charset="0"/>
                <a:cs typeface="Times New Roman" panose="02020603050405020304" pitchFamily="18" charset="0"/>
              </a:rPr>
              <a:t>1]</a:t>
            </a:r>
            <a:endParaRPr lang="zh-CN" altLang="en-US" sz="2200" dirty="0">
              <a:solidFill>
                <a:srgbClr val="0000FF"/>
              </a:solidFill>
              <a:latin typeface="Times New Roman" panose="02020603050405020304" pitchFamily="18" charset="0"/>
              <a:cs typeface="Times New Roman" panose="02020603050405020304" pitchFamily="18" charset="0"/>
            </a:endParaRPr>
          </a:p>
        </p:txBody>
      </p:sp>
      <p:sp>
        <p:nvSpPr>
          <p:cNvPr id="5" name="矩形 4"/>
          <p:cNvSpPr/>
          <p:nvPr/>
        </p:nvSpPr>
        <p:spPr>
          <a:xfrm>
            <a:off x="5072066" y="2285992"/>
            <a:ext cx="1714512" cy="857256"/>
          </a:xfrm>
          <a:prstGeom prst="rect">
            <a:avLst/>
          </a:prstGeom>
          <a:effectLst>
            <a:glow rad="139700">
              <a:schemeClr val="accent4">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带头结点的</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单链表</a:t>
            </a: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endPar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右箭头 5"/>
          <p:cNvSpPr/>
          <p:nvPr/>
        </p:nvSpPr>
        <p:spPr>
          <a:xfrm>
            <a:off x="3500430" y="2786058"/>
            <a:ext cx="1428760" cy="142876"/>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7" name="TextBox 6"/>
          <p:cNvSpPr txBox="1"/>
          <p:nvPr/>
        </p:nvSpPr>
        <p:spPr>
          <a:xfrm>
            <a:off x="3571868" y="2314510"/>
            <a:ext cx="1285884"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整体创建</a:t>
            </a:r>
            <a:endParaRPr lang="zh-CN" altLang="en-US" sz="2000" dirty="0">
              <a:latin typeface="楷体" panose="02010609060101010101" pitchFamily="49" charset="-122"/>
              <a:ea typeface="楷体" panose="02010609060101010101" pitchFamily="49" charset="-122"/>
            </a:endParaRPr>
          </a:p>
        </p:txBody>
      </p:sp>
      <p:sp>
        <p:nvSpPr>
          <p:cNvPr id="9" name="TextBox 8"/>
          <p:cNvSpPr txBox="1"/>
          <p:nvPr/>
        </p:nvSpPr>
        <p:spPr>
          <a:xfrm>
            <a:off x="785786" y="3714752"/>
            <a:ext cx="4572032" cy="46166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kumimoji="1" lang="zh-CN" altLang="en-US" smtClean="0">
                <a:ea typeface="楷体" panose="02010609060101010101" pitchFamily="49" charset="-122"/>
                <a:cs typeface="Times New Roman" panose="02020603050405020304" pitchFamily="18" charset="0"/>
              </a:rPr>
              <a:t>建立单链表的常用方法有两种。</a:t>
            </a:r>
            <a:endParaRPr lang="zh-CN" altLang="en-US"/>
          </a:p>
        </p:txBody>
      </p:sp>
      <p:sp>
        <p:nvSpPr>
          <p:cNvPr id="3" name="灯片编号占位符 2"/>
          <p:cNvSpPr>
            <a:spLocks noGrp="1"/>
          </p:cNvSpPr>
          <p:nvPr>
            <p:ph type="sldNum" sz="quarter" idx="12"/>
          </p:nvPr>
        </p:nvSpPr>
        <p:spPr/>
        <p:txBody>
          <a:bodyPr/>
          <a:lstStyle/>
          <a:p>
            <a:fld id="{BC067DFE-42A7-4CB5-93C4-F2F97DA7580C}" type="slidenum">
              <a:rPr lang="en-US" altLang="zh-CN" smtClean="0"/>
              <a:t>48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
                                        </p:tgtEl>
                                        <p:attrNameLst>
                                          <p:attrName>style.visibility</p:attrName>
                                        </p:attrNameLst>
                                      </p:cBhvr>
                                      <p:to>
                                        <p:strVal val="visible"/>
                                      </p:to>
                                    </p:set>
                                    <p:anim calcmode="discrete" valueType="clr">
                                      <p:cBhvr override="childStyle">
                                        <p:cTn id="7"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
                                        </p:tgtEl>
                                        <p:attrNameLst>
                                          <p:attrName>fillcolor</p:attrName>
                                        </p:attrNameLst>
                                      </p:cBhvr>
                                      <p:tavLst>
                                        <p:tav tm="0">
                                          <p:val>
                                            <p:clrVal>
                                              <a:schemeClr val="accent2"/>
                                            </p:clrVal>
                                          </p:val>
                                        </p:tav>
                                        <p:tav tm="50000">
                                          <p:val>
                                            <p:clrVal>
                                              <a:schemeClr val="hlink"/>
                                            </p:clrVal>
                                          </p:val>
                                        </p:tav>
                                      </p:tavLst>
                                    </p:anim>
                                    <p:set>
                                      <p:cBhvr>
                                        <p:cTn id="9" dur="80"/>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4"/>
          <p:cNvSpPr txBox="1">
            <a:spLocks noChangeArrowheads="1"/>
          </p:cNvSpPr>
          <p:nvPr/>
        </p:nvSpPr>
        <p:spPr bwMode="auto">
          <a:xfrm>
            <a:off x="536577" y="1214422"/>
            <a:ext cx="7964513" cy="166052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a:lnSpc>
                <a:spcPts val="3200"/>
              </a:lnSpc>
              <a:buBlip>
                <a:blip r:embed="rId2"/>
              </a:buBlip>
            </a:pPr>
            <a:r>
              <a:rPr kumimoji="1" lang="zh-CN" altLang="en-US" sz="2200" smtClean="0">
                <a:ea typeface="楷体" panose="02010609060101010101" pitchFamily="49" charset="-122"/>
                <a:cs typeface="Times New Roman" panose="02020603050405020304" pitchFamily="18" charset="0"/>
              </a:rPr>
              <a:t>从</a:t>
            </a:r>
            <a:r>
              <a:rPr kumimoji="1" lang="zh-CN" altLang="en-US" sz="2200" dirty="0">
                <a:ea typeface="楷体" panose="02010609060101010101" pitchFamily="49" charset="-122"/>
                <a:cs typeface="Times New Roman" panose="02020603050405020304" pitchFamily="18" charset="0"/>
              </a:rPr>
              <a:t>一个空</a:t>
            </a:r>
            <a:r>
              <a:rPr kumimoji="1" lang="zh-CN" altLang="en-US" sz="2200">
                <a:ea typeface="楷体" panose="02010609060101010101" pitchFamily="49" charset="-122"/>
                <a:cs typeface="Times New Roman" panose="02020603050405020304" pitchFamily="18" charset="0"/>
              </a:rPr>
              <a:t>表</a:t>
            </a:r>
            <a:r>
              <a:rPr kumimoji="1" lang="zh-CN" altLang="en-US" sz="2200" smtClean="0">
                <a:ea typeface="楷体" panose="02010609060101010101" pitchFamily="49" charset="-122"/>
                <a:cs typeface="Times New Roman" panose="02020603050405020304" pitchFamily="18" charset="0"/>
              </a:rPr>
              <a:t>开始，创建一个头结点。</a:t>
            </a:r>
            <a:endParaRPr kumimoji="1" lang="en-US" altLang="zh-CN" sz="2200" smtClean="0">
              <a:ea typeface="楷体" panose="02010609060101010101" pitchFamily="49" charset="-122"/>
              <a:cs typeface="Times New Roman" panose="02020603050405020304" pitchFamily="18" charset="0"/>
            </a:endParaRPr>
          </a:p>
          <a:p>
            <a:pPr marL="457200" indent="-457200" algn="l">
              <a:lnSpc>
                <a:spcPts val="3200"/>
              </a:lnSpc>
              <a:buBlip>
                <a:blip r:embed="rId2"/>
              </a:buBlip>
            </a:pPr>
            <a:r>
              <a:rPr kumimoji="1" lang="zh-CN" altLang="en-US" sz="2200" smtClean="0">
                <a:ea typeface="楷体" panose="02010609060101010101" pitchFamily="49" charset="-122"/>
                <a:cs typeface="Times New Roman" panose="02020603050405020304" pitchFamily="18" charset="0"/>
              </a:rPr>
              <a:t>依次读取</a:t>
            </a:r>
            <a:r>
              <a:rPr kumimoji="1" lang="zh-CN" altLang="en-US" sz="2200" dirty="0">
                <a:ea typeface="楷体" panose="02010609060101010101" pitchFamily="49" charset="-122"/>
                <a:cs typeface="Times New Roman" panose="02020603050405020304" pitchFamily="18" charset="0"/>
              </a:rPr>
              <a:t>字符数组</a:t>
            </a:r>
            <a:r>
              <a:rPr kumimoji="1" lang="en-US" altLang="zh-CN" sz="2200" i="1" dirty="0">
                <a:ea typeface="楷体" panose="02010609060101010101" pitchFamily="49" charset="-122"/>
                <a:cs typeface="Times New Roman" panose="02020603050405020304" pitchFamily="18" charset="0"/>
              </a:rPr>
              <a:t>a</a:t>
            </a:r>
            <a:r>
              <a:rPr kumimoji="1" lang="zh-CN" altLang="en-US" sz="2200" dirty="0">
                <a:ea typeface="楷体" panose="02010609060101010101" pitchFamily="49" charset="-122"/>
                <a:cs typeface="Times New Roman" panose="02020603050405020304" pitchFamily="18" charset="0"/>
              </a:rPr>
              <a:t>中</a:t>
            </a:r>
            <a:r>
              <a:rPr kumimoji="1" lang="zh-CN" altLang="en-US" sz="2200" smtClean="0">
                <a:ea typeface="楷体" panose="02010609060101010101" pitchFamily="49" charset="-122"/>
                <a:cs typeface="Times New Roman" panose="02020603050405020304" pitchFamily="18" charset="0"/>
              </a:rPr>
              <a:t>的元素，生成新结点</a:t>
            </a:r>
            <a:endParaRPr kumimoji="1" lang="en-US" altLang="zh-CN" sz="2200" smtClean="0">
              <a:ea typeface="楷体" panose="02010609060101010101" pitchFamily="49" charset="-122"/>
              <a:cs typeface="Times New Roman" panose="02020603050405020304" pitchFamily="18" charset="0"/>
            </a:endParaRPr>
          </a:p>
          <a:p>
            <a:pPr marL="457200" indent="-457200" algn="l">
              <a:lnSpc>
                <a:spcPts val="3200"/>
              </a:lnSpc>
              <a:buBlip>
                <a:blip r:embed="rId2"/>
              </a:buBlip>
            </a:pPr>
            <a:r>
              <a:rPr kumimoji="1" lang="zh-CN" altLang="en-US" sz="2200" smtClean="0">
                <a:ea typeface="楷体" panose="02010609060101010101" pitchFamily="49" charset="-122"/>
                <a:cs typeface="Times New Roman" panose="02020603050405020304" pitchFamily="18" charset="0"/>
              </a:rPr>
              <a:t>将新结点插入</a:t>
            </a:r>
            <a:r>
              <a:rPr kumimoji="1" lang="zh-CN" altLang="en-US" sz="2200" dirty="0">
                <a:ea typeface="楷体" panose="02010609060101010101" pitchFamily="49" charset="-122"/>
                <a:cs typeface="Times New Roman" panose="02020603050405020304" pitchFamily="18" charset="0"/>
              </a:rPr>
              <a:t>到当前链表的</a:t>
            </a:r>
            <a:r>
              <a:rPr kumimoji="1" lang="zh-CN" altLang="en-US" sz="2200" dirty="0">
                <a:solidFill>
                  <a:srgbClr val="FF00FF"/>
                </a:solidFill>
                <a:ea typeface="楷体" panose="02010609060101010101" pitchFamily="49" charset="-122"/>
                <a:cs typeface="Times New Roman" panose="02020603050405020304" pitchFamily="18" charset="0"/>
              </a:rPr>
              <a:t>表</a:t>
            </a:r>
            <a:r>
              <a:rPr kumimoji="1" lang="zh-CN" altLang="en-US" sz="2200">
                <a:solidFill>
                  <a:srgbClr val="FF00FF"/>
                </a:solidFill>
                <a:ea typeface="楷体" panose="02010609060101010101" pitchFamily="49" charset="-122"/>
                <a:cs typeface="Times New Roman" panose="02020603050405020304" pitchFamily="18" charset="0"/>
              </a:rPr>
              <a:t>头</a:t>
            </a:r>
            <a:r>
              <a:rPr kumimoji="1" lang="zh-CN" altLang="en-US" sz="2200" smtClean="0">
                <a:ea typeface="楷体" panose="02010609060101010101" pitchFamily="49" charset="-122"/>
                <a:cs typeface="Times New Roman" panose="02020603050405020304" pitchFamily="18" charset="0"/>
              </a:rPr>
              <a:t>上，直到</a:t>
            </a:r>
            <a:r>
              <a:rPr kumimoji="1" lang="zh-CN" altLang="en-US" sz="2200" dirty="0">
                <a:ea typeface="楷体" panose="02010609060101010101" pitchFamily="49" charset="-122"/>
                <a:cs typeface="Times New Roman" panose="02020603050405020304" pitchFamily="18" charset="0"/>
              </a:rPr>
              <a:t>结束为止。</a:t>
            </a:r>
            <a:endParaRPr lang="zh-CN" altLang="en-US" sz="2200" dirty="0">
              <a:ea typeface="楷体" panose="02010609060101010101" pitchFamily="49" charset="-122"/>
              <a:cs typeface="Times New Roman" panose="02020603050405020304" pitchFamily="18" charset="0"/>
            </a:endParaRPr>
          </a:p>
        </p:txBody>
      </p:sp>
      <p:grpSp>
        <p:nvGrpSpPr>
          <p:cNvPr id="24" name="组合 23"/>
          <p:cNvGrpSpPr/>
          <p:nvPr/>
        </p:nvGrpSpPr>
        <p:grpSpPr>
          <a:xfrm>
            <a:off x="609600" y="3359781"/>
            <a:ext cx="7418388" cy="1512888"/>
            <a:chOff x="609600" y="2708275"/>
            <a:chExt cx="7418388" cy="1512888"/>
          </a:xfrm>
        </p:grpSpPr>
        <p:sp>
          <p:nvSpPr>
            <p:cNvPr id="277526" name="Oval 22"/>
            <p:cNvSpPr>
              <a:spLocks noChangeArrowheads="1"/>
            </p:cNvSpPr>
            <p:nvPr/>
          </p:nvSpPr>
          <p:spPr bwMode="auto">
            <a:xfrm>
              <a:off x="6516688" y="2708275"/>
              <a:ext cx="1511300" cy="1512888"/>
            </a:xfrm>
            <a:prstGeom prst="ellipse">
              <a:avLst/>
            </a:prstGeom>
            <a:solidFill>
              <a:schemeClr val="accent1">
                <a:alpha val="0"/>
              </a:schemeClr>
            </a:solidFill>
            <a:ln w="9525">
              <a:solidFill>
                <a:schemeClr val="tx1"/>
              </a:solidFill>
              <a:miter lim="800000"/>
            </a:ln>
            <a:effectLst/>
          </p:spPr>
          <p:txBody>
            <a:bodyPr wrap="none" anchor="ctr"/>
            <a:lstStyle/>
            <a:p>
              <a:endParaRPr lang="zh-CN" altLang="en-US"/>
            </a:p>
          </p:txBody>
        </p:sp>
        <p:sp>
          <p:nvSpPr>
            <p:cNvPr id="277509" name="Rectangle 5"/>
            <p:cNvSpPr>
              <a:spLocks noChangeArrowheads="1"/>
            </p:cNvSpPr>
            <p:nvPr/>
          </p:nvSpPr>
          <p:spPr bwMode="auto">
            <a:xfrm>
              <a:off x="1330325" y="2997200"/>
              <a:ext cx="5762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277510" name="Rectangle 6"/>
            <p:cNvSpPr>
              <a:spLocks noChangeArrowheads="1"/>
            </p:cNvSpPr>
            <p:nvPr/>
          </p:nvSpPr>
          <p:spPr bwMode="auto">
            <a:xfrm>
              <a:off x="1906588" y="2997200"/>
              <a:ext cx="5762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277511" name="Line 7"/>
            <p:cNvSpPr>
              <a:spLocks noChangeShapeType="1"/>
            </p:cNvSpPr>
            <p:nvPr/>
          </p:nvSpPr>
          <p:spPr bwMode="auto">
            <a:xfrm>
              <a:off x="1041400" y="3140075"/>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277512" name="Text Box 8"/>
            <p:cNvSpPr txBox="1">
              <a:spLocks noChangeArrowheads="1"/>
            </p:cNvSpPr>
            <p:nvPr/>
          </p:nvSpPr>
          <p:spPr bwMode="auto">
            <a:xfrm>
              <a:off x="609600" y="2852738"/>
              <a:ext cx="504825" cy="396875"/>
            </a:xfrm>
            <a:prstGeom prst="rect">
              <a:avLst/>
            </a:prstGeom>
            <a:noFill/>
            <a:ln w="9525">
              <a:noFill/>
              <a:miter lim="800000"/>
            </a:ln>
            <a:effectLst/>
          </p:spPr>
          <p:txBody>
            <a:bodyPr>
              <a:spAutoFit/>
            </a:bodyPr>
            <a:lstStyle/>
            <a:p>
              <a:pPr algn="l">
                <a:spcBef>
                  <a:spcPct val="50000"/>
                </a:spcBef>
              </a:pPr>
              <a:r>
                <a:rPr lang="en-US" altLang="zh-CN" sz="2000" dirty="0"/>
                <a:t>L</a:t>
              </a:r>
            </a:p>
          </p:txBody>
        </p:sp>
        <p:sp>
          <p:nvSpPr>
            <p:cNvPr id="277513" name="Rectangle 9"/>
            <p:cNvSpPr>
              <a:spLocks noChangeArrowheads="1"/>
            </p:cNvSpPr>
            <p:nvPr/>
          </p:nvSpPr>
          <p:spPr bwMode="auto">
            <a:xfrm>
              <a:off x="3275013" y="3009900"/>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277514" name="Rectangle 10"/>
            <p:cNvSpPr>
              <a:spLocks noChangeArrowheads="1"/>
            </p:cNvSpPr>
            <p:nvPr/>
          </p:nvSpPr>
          <p:spPr bwMode="auto">
            <a:xfrm>
              <a:off x="2693988" y="3009900"/>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smtClean="0">
                  <a:solidFill>
                    <a:srgbClr val="0000FF"/>
                  </a:solidFill>
                  <a:latin typeface="Times New Roman" panose="02020603050405020304" pitchFamily="18" charset="0"/>
                  <a:cs typeface="Times New Roman" panose="02020603050405020304" pitchFamily="18" charset="0"/>
                </a:rPr>
                <a:t>a</a:t>
              </a:r>
              <a:r>
                <a:rPr lang="en-US" altLang="zh-CN" sz="2000" i="1" baseline="-25000" smtClean="0">
                  <a:solidFill>
                    <a:srgbClr val="0000FF"/>
                  </a:solidFill>
                  <a:latin typeface="Times New Roman" panose="02020603050405020304" pitchFamily="18" charset="0"/>
                  <a:cs typeface="Times New Roman" panose="02020603050405020304" pitchFamily="18" charset="0"/>
                </a:rPr>
                <a:t>i</a:t>
              </a:r>
              <a:r>
                <a:rPr lang="en-US" altLang="zh-CN" sz="2000" baseline="-25000" smtClean="0">
                  <a:solidFill>
                    <a:srgbClr val="0000FF"/>
                  </a:solidFill>
                  <a:latin typeface="Times New Roman" panose="02020603050405020304" pitchFamily="18" charset="0"/>
                  <a:cs typeface="Times New Roman" panose="02020603050405020304" pitchFamily="18" charset="0"/>
                </a:rPr>
                <a:t>-1</a:t>
              </a:r>
              <a:endParaRPr lang="en-US" altLang="zh-CN" sz="2000" baseline="-25000" dirty="0">
                <a:solidFill>
                  <a:srgbClr val="0000FF"/>
                </a:solidFill>
                <a:latin typeface="Times New Roman" panose="02020603050405020304" pitchFamily="18" charset="0"/>
                <a:cs typeface="Times New Roman" panose="02020603050405020304" pitchFamily="18" charset="0"/>
              </a:endParaRPr>
            </a:p>
          </p:txBody>
        </p:sp>
        <p:sp>
          <p:nvSpPr>
            <p:cNvPr id="277515" name="Line 11"/>
            <p:cNvSpPr>
              <a:spLocks noChangeShapeType="1"/>
            </p:cNvSpPr>
            <p:nvPr/>
          </p:nvSpPr>
          <p:spPr bwMode="auto">
            <a:xfrm>
              <a:off x="2362200" y="3190875"/>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277516" name="Line 12"/>
            <p:cNvSpPr>
              <a:spLocks noChangeShapeType="1"/>
            </p:cNvSpPr>
            <p:nvPr/>
          </p:nvSpPr>
          <p:spPr bwMode="auto">
            <a:xfrm>
              <a:off x="4857750" y="3178175"/>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277517" name="Line 13"/>
            <p:cNvSpPr>
              <a:spLocks noChangeShapeType="1"/>
            </p:cNvSpPr>
            <p:nvPr/>
          </p:nvSpPr>
          <p:spPr bwMode="auto">
            <a:xfrm>
              <a:off x="3756025" y="3190875"/>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277518" name="Rectangle 14"/>
            <p:cNvSpPr>
              <a:spLocks noChangeArrowheads="1"/>
            </p:cNvSpPr>
            <p:nvPr/>
          </p:nvSpPr>
          <p:spPr bwMode="auto">
            <a:xfrm>
              <a:off x="5768975" y="29972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277519" name="Rectangle 15"/>
            <p:cNvSpPr>
              <a:spLocks noChangeArrowheads="1"/>
            </p:cNvSpPr>
            <p:nvPr/>
          </p:nvSpPr>
          <p:spPr bwMode="auto">
            <a:xfrm>
              <a:off x="5187950" y="29972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smtClean="0">
                  <a:solidFill>
                    <a:srgbClr val="0000FF"/>
                  </a:solidFill>
                  <a:latin typeface="Times New Roman" panose="02020603050405020304" pitchFamily="18" charset="0"/>
                  <a:cs typeface="Times New Roman" panose="02020603050405020304" pitchFamily="18" charset="0"/>
                </a:rPr>
                <a:t>a</a:t>
              </a:r>
              <a:r>
                <a:rPr lang="en-US" altLang="zh-CN" sz="2000" baseline="-25000" smtClean="0">
                  <a:solidFill>
                    <a:srgbClr val="0000FF"/>
                  </a:solidFill>
                  <a:latin typeface="Times New Roman" panose="02020603050405020304" pitchFamily="18" charset="0"/>
                  <a:cs typeface="Times New Roman" panose="02020603050405020304" pitchFamily="18" charset="0"/>
                </a:rPr>
                <a:t>1</a:t>
              </a:r>
              <a:endParaRPr lang="en-US" altLang="zh-CN" sz="2000" baseline="-25000">
                <a:solidFill>
                  <a:srgbClr val="0000FF"/>
                </a:solidFill>
                <a:latin typeface="Times New Roman" panose="02020603050405020304" pitchFamily="18" charset="0"/>
                <a:cs typeface="Times New Roman" panose="02020603050405020304" pitchFamily="18" charset="0"/>
              </a:endParaRPr>
            </a:p>
          </p:txBody>
        </p:sp>
        <p:sp>
          <p:nvSpPr>
            <p:cNvPr id="277520" name="Text Box 16"/>
            <p:cNvSpPr txBox="1">
              <a:spLocks noChangeArrowheads="1"/>
            </p:cNvSpPr>
            <p:nvPr/>
          </p:nvSpPr>
          <p:spPr bwMode="auto">
            <a:xfrm>
              <a:off x="4176713" y="2857500"/>
              <a:ext cx="504825" cy="457200"/>
            </a:xfrm>
            <a:prstGeom prst="rect">
              <a:avLst/>
            </a:prstGeom>
            <a:noFill/>
            <a:ln w="9525">
              <a:noFill/>
              <a:miter lim="800000"/>
            </a:ln>
            <a:effectLst/>
          </p:spPr>
          <p:txBody>
            <a:bodyPr>
              <a:spAutoFit/>
            </a:bodyPr>
            <a:lstStyle/>
            <a:p>
              <a:pPr algn="l">
                <a:spcBef>
                  <a:spcPct val="50000"/>
                </a:spcBef>
              </a:pPr>
              <a:r>
                <a:rPr lang="en-US" altLang="zh-CN">
                  <a:cs typeface="Times New Roman" panose="02020603050405020304" pitchFamily="18" charset="0"/>
                </a:rPr>
                <a:t>…</a:t>
              </a:r>
            </a:p>
          </p:txBody>
        </p:sp>
        <p:sp>
          <p:nvSpPr>
            <p:cNvPr id="277521" name="Rectangle 17"/>
            <p:cNvSpPr>
              <a:spLocks noChangeArrowheads="1"/>
            </p:cNvSpPr>
            <p:nvPr/>
          </p:nvSpPr>
          <p:spPr bwMode="auto">
            <a:xfrm>
              <a:off x="7312025" y="34290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77522" name="Rectangle 18"/>
            <p:cNvSpPr>
              <a:spLocks noChangeArrowheads="1"/>
            </p:cNvSpPr>
            <p:nvPr/>
          </p:nvSpPr>
          <p:spPr bwMode="auto">
            <a:xfrm>
              <a:off x="6731000" y="34290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anose="02020603050405020304" pitchFamily="18" charset="0"/>
                  <a:cs typeface="Times New Roman" panose="02020603050405020304" pitchFamily="18" charset="0"/>
                </a:rPr>
                <a:t>a</a:t>
              </a:r>
              <a:r>
                <a:rPr lang="en-US" altLang="zh-CN" sz="2000" i="1" baseline="-25000" dirty="0" err="1">
                  <a:solidFill>
                    <a:srgbClr val="0000FF"/>
                  </a:solidFill>
                  <a:latin typeface="Times New Roman" panose="02020603050405020304" pitchFamily="18" charset="0"/>
                  <a:cs typeface="Times New Roman" panose="02020603050405020304" pitchFamily="18" charset="0"/>
                </a:rPr>
                <a:t>i</a:t>
              </a:r>
              <a:endParaRPr lang="en-US" altLang="zh-CN" sz="2000" i="1" baseline="-25000" dirty="0">
                <a:solidFill>
                  <a:srgbClr val="0000FF"/>
                </a:solidFill>
                <a:latin typeface="Times New Roman" panose="02020603050405020304" pitchFamily="18" charset="0"/>
                <a:cs typeface="Times New Roman" panose="02020603050405020304" pitchFamily="18" charset="0"/>
              </a:endParaRPr>
            </a:p>
          </p:txBody>
        </p:sp>
        <p:sp>
          <p:nvSpPr>
            <p:cNvPr id="277523" name="Line 19"/>
            <p:cNvSpPr>
              <a:spLocks noChangeShapeType="1"/>
            </p:cNvSpPr>
            <p:nvPr/>
          </p:nvSpPr>
          <p:spPr bwMode="auto">
            <a:xfrm>
              <a:off x="7019925" y="3068638"/>
              <a:ext cx="0" cy="360362"/>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277524" name="Text Box 20"/>
            <p:cNvSpPr txBox="1">
              <a:spLocks noChangeArrowheads="1"/>
            </p:cNvSpPr>
            <p:nvPr/>
          </p:nvSpPr>
          <p:spPr bwMode="auto">
            <a:xfrm>
              <a:off x="7019925" y="2708275"/>
              <a:ext cx="574675" cy="396875"/>
            </a:xfrm>
            <a:prstGeom prst="rect">
              <a:avLst/>
            </a:prstGeom>
            <a:noFill/>
            <a:ln w="9525">
              <a:noFill/>
              <a:miter lim="800000"/>
            </a:ln>
            <a:effectLst/>
          </p:spPr>
          <p:txBody>
            <a:bodyPr>
              <a:spAutoFit/>
            </a:bodyPr>
            <a:lstStyle/>
            <a:p>
              <a:pPr algn="l">
                <a:spcBef>
                  <a:spcPct val="50000"/>
                </a:spcBef>
              </a:pPr>
              <a:r>
                <a:rPr lang="en-US" altLang="zh-CN" sz="2000" i="1" dirty="0"/>
                <a:t>s</a:t>
              </a:r>
            </a:p>
          </p:txBody>
        </p:sp>
        <p:sp>
          <p:nvSpPr>
            <p:cNvPr id="277525" name="Line 21"/>
            <p:cNvSpPr>
              <a:spLocks noChangeShapeType="1"/>
            </p:cNvSpPr>
            <p:nvPr/>
          </p:nvSpPr>
          <p:spPr bwMode="auto">
            <a:xfrm flipV="1">
              <a:off x="2627313" y="3429000"/>
              <a:ext cx="0" cy="503238"/>
            </a:xfrm>
            <a:prstGeom prst="line">
              <a:avLst/>
            </a:prstGeom>
            <a:noFill/>
            <a:ln w="28575">
              <a:solidFill>
                <a:srgbClr val="FF3300"/>
              </a:solidFill>
              <a:miter lim="800000"/>
              <a:tailEnd type="triangle" w="med" len="med"/>
            </a:ln>
            <a:effectLst/>
          </p:spPr>
          <p:txBody>
            <a:bodyPr wrap="none"/>
            <a:lstStyle/>
            <a:p>
              <a:endParaRPr lang="zh-CN" altLang="en-US"/>
            </a:p>
          </p:txBody>
        </p:sp>
        <p:sp>
          <p:nvSpPr>
            <p:cNvPr id="277527" name="Line 23"/>
            <p:cNvSpPr>
              <a:spLocks noChangeShapeType="1"/>
            </p:cNvSpPr>
            <p:nvPr/>
          </p:nvSpPr>
          <p:spPr bwMode="auto">
            <a:xfrm>
              <a:off x="2627313" y="3932238"/>
              <a:ext cx="4103687" cy="0"/>
            </a:xfrm>
            <a:prstGeom prst="line">
              <a:avLst/>
            </a:prstGeom>
            <a:noFill/>
            <a:ln w="28575">
              <a:solidFill>
                <a:srgbClr val="FF3300"/>
              </a:solidFill>
              <a:miter lim="800000"/>
            </a:ln>
            <a:effectLst/>
          </p:spPr>
          <p:txBody>
            <a:bodyPr wrap="none"/>
            <a:lstStyle/>
            <a:p>
              <a:endParaRPr lang="zh-CN" altLang="en-US"/>
            </a:p>
          </p:txBody>
        </p:sp>
      </p:grpSp>
      <p:sp>
        <p:nvSpPr>
          <p:cNvPr id="277528" name="Text Box 24"/>
          <p:cNvSpPr txBox="1">
            <a:spLocks noChangeArrowheads="1"/>
          </p:cNvSpPr>
          <p:nvPr/>
        </p:nvSpPr>
        <p:spPr bwMode="auto">
          <a:xfrm>
            <a:off x="395288" y="404813"/>
            <a:ext cx="2952750" cy="45720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l"/>
            <a:r>
              <a:rPr kumimoji="1" lang="zh-CN" altLang="en-US" dirty="0">
                <a:solidFill>
                  <a:srgbClr val="FF3300"/>
                </a:solidFill>
                <a:latin typeface="楷体" panose="02010609060101010101" pitchFamily="49" charset="-122"/>
                <a:ea typeface="楷体" panose="02010609060101010101" pitchFamily="49" charset="-122"/>
              </a:rPr>
              <a:t>（</a:t>
            </a:r>
            <a:r>
              <a:rPr kumimoji="1" lang="en-US" altLang="zh-CN" dirty="0">
                <a:solidFill>
                  <a:srgbClr val="FF3300"/>
                </a:solidFill>
                <a:latin typeface="楷体" panose="02010609060101010101" pitchFamily="49" charset="-122"/>
                <a:ea typeface="楷体" panose="02010609060101010101" pitchFamily="49" charset="-122"/>
              </a:rPr>
              <a:t>1</a:t>
            </a:r>
            <a:r>
              <a:rPr kumimoji="1" lang="zh-CN" altLang="en-US" dirty="0">
                <a:solidFill>
                  <a:srgbClr val="FF3300"/>
                </a:solidFill>
                <a:latin typeface="楷体" panose="02010609060101010101" pitchFamily="49" charset="-122"/>
                <a:ea typeface="楷体" panose="02010609060101010101" pitchFamily="49" charset="-122"/>
              </a:rPr>
              <a:t>）头插法建表</a:t>
            </a:r>
            <a:endParaRPr lang="zh-CN" altLang="en-US" dirty="0">
              <a:latin typeface="楷体" panose="02010609060101010101" pitchFamily="49" charset="-122"/>
              <a:ea typeface="楷体" panose="02010609060101010101" pitchFamily="49" charset="-122"/>
            </a:endParaRPr>
          </a:p>
        </p:txBody>
      </p:sp>
      <p:sp>
        <p:nvSpPr>
          <p:cNvPr id="277529" name="Text Box 25"/>
          <p:cNvSpPr txBox="1">
            <a:spLocks noChangeArrowheads="1"/>
          </p:cNvSpPr>
          <p:nvPr/>
        </p:nvSpPr>
        <p:spPr bwMode="auto">
          <a:xfrm>
            <a:off x="1428728" y="5288607"/>
            <a:ext cx="6192838" cy="457200"/>
          </a:xfrm>
          <a:prstGeom prst="rect">
            <a:avLst/>
          </a:prstGeom>
          <a:no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spcBef>
                <a:spcPct val="50000"/>
              </a:spcBef>
            </a:pPr>
            <a:r>
              <a:rPr lang="zh-CN" altLang="en-US" dirty="0">
                <a:solidFill>
                  <a:srgbClr val="FF0000"/>
                </a:solidFill>
                <a:latin typeface="黑体" panose="02010609060101010101" pitchFamily="49" charset="-122"/>
                <a:ea typeface="黑体" panose="02010609060101010101" pitchFamily="49" charset="-122"/>
              </a:rPr>
              <a:t>注意：</a:t>
            </a:r>
            <a:r>
              <a:rPr lang="zh-CN" altLang="en-US">
                <a:latin typeface="楷体" panose="02010609060101010101" pitchFamily="49" charset="-122"/>
                <a:ea typeface="楷体" panose="02010609060101010101" pitchFamily="49" charset="-122"/>
              </a:rPr>
              <a:t>链表</a:t>
            </a:r>
            <a:r>
              <a:rPr lang="zh-CN" altLang="en-US" smtClean="0">
                <a:latin typeface="楷体" panose="02010609060101010101" pitchFamily="49" charset="-122"/>
                <a:ea typeface="楷体" panose="02010609060101010101" pitchFamily="49" charset="-122"/>
              </a:rPr>
              <a:t>的结点顺序</a:t>
            </a:r>
            <a:r>
              <a:rPr lang="zh-CN" altLang="en-US" dirty="0">
                <a:latin typeface="楷体" panose="02010609060101010101" pitchFamily="49" charset="-122"/>
                <a:ea typeface="楷体" panose="02010609060101010101" pitchFamily="49" charset="-122"/>
              </a:rPr>
              <a:t>与逻辑次序</a:t>
            </a:r>
            <a:r>
              <a:rPr lang="zh-CN" altLang="en-US" dirty="0">
                <a:solidFill>
                  <a:srgbClr val="FF00FF"/>
                </a:solidFill>
                <a:latin typeface="楷体" panose="02010609060101010101" pitchFamily="49" charset="-122"/>
                <a:ea typeface="楷体" panose="02010609060101010101" pitchFamily="49" charset="-122"/>
              </a:rPr>
              <a:t>相反</a:t>
            </a:r>
            <a:r>
              <a:rPr lang="zh-CN" altLang="en-US" dirty="0">
                <a:latin typeface="楷体" panose="02010609060101010101" pitchFamily="49" charset="-122"/>
                <a:ea typeface="楷体" panose="02010609060101010101" pitchFamily="49" charset="-122"/>
              </a:rPr>
              <a:t>。</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49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1" nodeType="clickEffect">
                                  <p:stCondLst>
                                    <p:cond delay="0"/>
                                  </p:stCondLst>
                                  <p:iterate type="lt">
                                    <p:tmPct val="50000"/>
                                  </p:iterate>
                                  <p:childTnLst>
                                    <p:set>
                                      <p:cBhvr>
                                        <p:cTn id="10" dur="1" fill="hold">
                                          <p:stCondLst>
                                            <p:cond delay="0"/>
                                          </p:stCondLst>
                                        </p:cTn>
                                        <p:tgtEl>
                                          <p:spTgt spid="277529"/>
                                        </p:tgtEl>
                                        <p:attrNameLst>
                                          <p:attrName>style.visibility</p:attrName>
                                        </p:attrNameLst>
                                      </p:cBhvr>
                                      <p:to>
                                        <p:strVal val="visible"/>
                                      </p:to>
                                    </p:set>
                                    <p:anim calcmode="discrete" valueType="clr">
                                      <p:cBhvr override="childStyle">
                                        <p:cTn id="11" dur="80"/>
                                        <p:tgtEl>
                                          <p:spTgt spid="277529"/>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77529"/>
                                        </p:tgtEl>
                                        <p:attrNameLst>
                                          <p:attrName>fillcolor</p:attrName>
                                        </p:attrNameLst>
                                      </p:cBhvr>
                                      <p:tavLst>
                                        <p:tav tm="0">
                                          <p:val>
                                            <p:clrVal>
                                              <a:schemeClr val="accent2"/>
                                            </p:clrVal>
                                          </p:val>
                                        </p:tav>
                                        <p:tav tm="50000">
                                          <p:val>
                                            <p:clrVal>
                                              <a:schemeClr val="hlink"/>
                                            </p:clrVal>
                                          </p:val>
                                        </p:tav>
                                      </p:tavLst>
                                    </p:anim>
                                    <p:set>
                                      <p:cBhvr>
                                        <p:cTn id="13" dur="80"/>
                                        <p:tgtEl>
                                          <p:spTgt spid="2775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9" grpId="1"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471430" y="692696"/>
            <a:ext cx="8565066" cy="614014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a:lnSpc>
                <a:spcPct val="150000"/>
              </a:lnSpc>
              <a:spcBef>
                <a:spcPts val="0"/>
              </a:spcBef>
            </a:pPr>
            <a:r>
              <a:rPr kumimoji="1" lang="zh-CN" altLang="en-US"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初始化</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线性表</a:t>
            </a:r>
            <a:r>
              <a:rPr kumimoji="1" lang="en-US" altLang="zh-CN"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InitList</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(&amp;L)</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构造一个空的线性表</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457200" indent="-457200" algn="just">
              <a:lnSpc>
                <a:spcPct val="150000"/>
              </a:lnSpc>
              <a:spcBef>
                <a:spcPts val="0"/>
              </a:spcBef>
            </a:pP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销毁线性表</a:t>
            </a:r>
            <a:r>
              <a:rPr kumimoji="1" lang="en-US" altLang="zh-CN"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DestroyList</a:t>
            </a:r>
            <a:r>
              <a:rPr kumimoji="1" lang="en-US" altLang="zh-CN"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(&amp;L)</a:t>
            </a: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释放线性表</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占用的内存空间。</a:t>
            </a:r>
            <a:endPar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just">
              <a:lnSpc>
                <a:spcPct val="150000"/>
              </a:lnSpc>
              <a:spcBef>
                <a:spcPts val="0"/>
              </a:spcBef>
            </a:pP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判线性表是否为空表</a:t>
            </a:r>
            <a:r>
              <a:rPr kumimoji="1" lang="en-US" altLang="zh-CN"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ListEmpty</a:t>
            </a:r>
            <a:r>
              <a:rPr kumimoji="1" lang="en-US" altLang="zh-CN"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为空表，则返回真，否则返回假。</a:t>
            </a:r>
          </a:p>
          <a:p>
            <a:pPr marL="457200" indent="-457200" algn="l">
              <a:lnSpc>
                <a:spcPct val="150000"/>
              </a:lnSpc>
              <a:spcBef>
                <a:spcPts val="0"/>
              </a:spcBef>
              <a:buFont typeface="Wingdings" panose="05000000000000000000" pitchFamily="2" charset="2"/>
              <a:buChar char=""/>
            </a:pP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求线性表的长度</a:t>
            </a:r>
            <a:r>
              <a:rPr kumimoji="1" lang="en-US" altLang="zh-CN"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ListLength</a:t>
            </a:r>
            <a:r>
              <a:rPr kumimoji="1" lang="en-US" altLang="zh-CN"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返回</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中元素个数</a:t>
            </a:r>
            <a:r>
              <a:rPr kumimoji="1" lang="en-US" altLang="zh-CN"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just">
              <a:lnSpc>
                <a:spcPct val="150000"/>
              </a:lnSpc>
              <a:spcBef>
                <a:spcPts val="0"/>
              </a:spcBef>
            </a:pP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输出</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线性表</a:t>
            </a:r>
            <a:r>
              <a:rPr kumimoji="1" lang="en-US" altLang="zh-CN"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DispList</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线性表</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不为空时，顺序显示</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中各结点的值域。</a:t>
            </a:r>
          </a:p>
          <a:p>
            <a:pPr marL="457200" indent="-457200" algn="just">
              <a:lnSpc>
                <a:spcPct val="150000"/>
              </a:lnSpc>
              <a:spcBef>
                <a:spcPts val="0"/>
              </a:spcBef>
            </a:pP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求线性表</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中指定位置的某个数据元素</a:t>
            </a:r>
            <a:r>
              <a:rPr kumimoji="1" lang="en-US" altLang="zh-CN"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GetElem</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a:t>
            </a:r>
            <a:r>
              <a:rPr kumimoji="1" lang="en-US" altLang="zh-CN"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返回</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中第 </a:t>
            </a:r>
            <a:r>
              <a:rPr kumimoji="1" lang="en-US" altLang="zh-CN"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en-US" altLang="zh-CN" dirty="0">
                <a:solidFill>
                  <a:srgbClr val="0000FF"/>
                </a:solidFill>
                <a:latin typeface="+mj-ea"/>
                <a:cs typeface="Times New Roman" panose="02020603050405020304" pitchFamily="18" charset="0"/>
              </a:rPr>
              <a:t>≤</a:t>
            </a:r>
            <a:r>
              <a:rPr kumimoji="1" lang="en-US" altLang="zh-CN"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dirty="0">
                <a:solidFill>
                  <a:srgbClr val="0000FF"/>
                </a:solidFill>
                <a:latin typeface="+mj-ea"/>
                <a:cs typeface="Times New Roman" panose="02020603050405020304" pitchFamily="18" charset="0"/>
              </a:rPr>
              <a:t>≤</a:t>
            </a:r>
            <a:r>
              <a:rPr kumimoji="1" lang="en-US" altLang="zh-CN"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）个元素的值。</a:t>
            </a:r>
            <a:endPar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just">
              <a:lnSpc>
                <a:spcPct val="150000"/>
              </a:lnSpc>
              <a:spcBef>
                <a:spcPts val="0"/>
              </a:spcBef>
            </a:pP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定位查找</a:t>
            </a:r>
            <a:r>
              <a:rPr kumimoji="1" lang="en-US" altLang="zh-CN"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LocateElem</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返回</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中第一个值域与</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相等的逻辑位序。若这样的元素不存在，则返回值为</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457200" indent="-457200" algn="just">
              <a:lnSpc>
                <a:spcPct val="150000"/>
              </a:lnSpc>
              <a:spcBef>
                <a:spcPts val="0"/>
              </a:spcBef>
            </a:pP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插入一个数据元素</a:t>
            </a:r>
            <a:r>
              <a:rPr kumimoji="1" lang="en-US" altLang="zh-CN"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ListInsert</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(&amp;L</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的第</a:t>
            </a:r>
            <a:r>
              <a:rPr kumimoji="1" lang="en-US" altLang="zh-CN"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en-US" altLang="zh-CN" dirty="0">
                <a:solidFill>
                  <a:srgbClr val="0000FF"/>
                </a:solidFill>
                <a:latin typeface="+mn-ea"/>
                <a:cs typeface="Times New Roman" panose="02020603050405020304" pitchFamily="18" charset="0"/>
              </a:rPr>
              <a:t>≤</a:t>
            </a:r>
            <a:r>
              <a:rPr kumimoji="1" lang="en-US" altLang="zh-CN"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dirty="0">
                <a:solidFill>
                  <a:srgbClr val="0000FF"/>
                </a:solidFill>
                <a:latin typeface="+mn-ea"/>
                <a:cs typeface="Times New Roman" panose="02020603050405020304" pitchFamily="18" charset="0"/>
              </a:rPr>
              <a:t>≤</a:t>
            </a:r>
            <a:r>
              <a:rPr kumimoji="1" lang="en-US" altLang="zh-CN"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）个元素之前插入新的元素</a:t>
            </a:r>
            <a:r>
              <a:rPr kumimoji="1" lang="en-US" altLang="zh-CN"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的长度增</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457200" indent="-457200" algn="l">
              <a:lnSpc>
                <a:spcPct val="150000"/>
              </a:lnSpc>
              <a:spcBef>
                <a:spcPts val="0"/>
              </a:spcBef>
            </a:pP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删除数据元素</a:t>
            </a:r>
            <a:r>
              <a:rPr kumimoji="1" lang="en-US" altLang="zh-CN"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ListDelete</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(&amp;L</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删除</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的第</a:t>
            </a:r>
            <a:r>
              <a:rPr kumimoji="1" lang="en-US" altLang="zh-CN"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en-US" altLang="zh-CN" dirty="0">
                <a:solidFill>
                  <a:srgbClr val="0000FF"/>
                </a:solidFill>
                <a:latin typeface="+mj-ea"/>
                <a:cs typeface="Times New Roman" panose="02020603050405020304" pitchFamily="18" charset="0"/>
              </a:rPr>
              <a:t>≤</a:t>
            </a:r>
            <a:r>
              <a:rPr kumimoji="1" lang="en-US" altLang="zh-CN"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dirty="0">
                <a:solidFill>
                  <a:srgbClr val="0000FF"/>
                </a:solidFill>
                <a:latin typeface="+mj-ea"/>
                <a:cs typeface="Times New Roman" panose="02020603050405020304" pitchFamily="18" charset="0"/>
              </a:rPr>
              <a:t>≤</a:t>
            </a:r>
            <a:r>
              <a:rPr kumimoji="1" lang="en-US" altLang="zh-CN"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）个元素，并用</a:t>
            </a:r>
            <a:r>
              <a:rPr kumimoji="1" lang="en-US" altLang="zh-CN"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返回其值，</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的长度减</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TextBox 4"/>
          <p:cNvSpPr txBox="1"/>
          <p:nvPr/>
        </p:nvSpPr>
        <p:spPr>
          <a:xfrm>
            <a:off x="25349" y="116632"/>
            <a:ext cx="4000528" cy="461665"/>
          </a:xfrm>
          <a:prstGeom prst="rect">
            <a:avLst/>
          </a:prstGeom>
          <a:noFill/>
        </p:spPr>
        <p:txBody>
          <a:bodyPr wrap="square" rtlCol="0">
            <a:spAutoFit/>
          </a:bodyPr>
          <a:lstStyle/>
          <a:p>
            <a:pPr algn="l"/>
            <a:r>
              <a:rPr kumimoji="1" lang="en-US" altLang="zh-CN" sz="2400" dirty="0" smtClean="0">
                <a:ea typeface="楷体" panose="02010609060101010101" pitchFamily="49" charset="-122"/>
                <a:cs typeface="Times New Roman" panose="02020603050405020304" pitchFamily="18" charset="0"/>
              </a:rPr>
              <a:t> </a:t>
            </a:r>
            <a:r>
              <a:rPr kumimoji="1" lang="zh-CN" altLang="en-US" sz="2400" dirty="0" smtClean="0">
                <a:ea typeface="楷体" panose="02010609060101010101" pitchFamily="49" charset="-122"/>
                <a:cs typeface="Times New Roman" panose="02020603050405020304" pitchFamily="18" charset="0"/>
              </a:rPr>
              <a:t>线性表的</a:t>
            </a:r>
            <a:r>
              <a:rPr kumimoji="1" lang="en-US" altLang="zh-CN" sz="2400" dirty="0" smtClean="0">
                <a:ea typeface="楷体" panose="02010609060101010101" pitchFamily="49" charset="-122"/>
                <a:cs typeface="Times New Roman" panose="02020603050405020304" pitchFamily="18" charset="0"/>
              </a:rPr>
              <a:t>9</a:t>
            </a:r>
            <a:r>
              <a:rPr kumimoji="1" lang="zh-CN" altLang="en-US" sz="2400" dirty="0" smtClean="0">
                <a:ea typeface="楷体" panose="02010609060101010101" pitchFamily="49" charset="-122"/>
                <a:cs typeface="Times New Roman" panose="02020603050405020304" pitchFamily="18" charset="0"/>
              </a:rPr>
              <a:t>个基本运算如下</a:t>
            </a:r>
            <a:r>
              <a:rPr kumimoji="1" lang="en-US" altLang="zh-CN" sz="2400" dirty="0" smtClean="0">
                <a:ea typeface="楷体" panose="02010609060101010101" pitchFamily="49" charset="-122"/>
                <a:cs typeface="Times New Roman" panose="02020603050405020304" pitchFamily="18" charset="0"/>
              </a:rPr>
              <a:t>:</a:t>
            </a:r>
            <a:endParaRPr lang="zh-CN" altLang="en-US" sz="2400" dirty="0"/>
          </a:p>
        </p:txBody>
      </p:sp>
      <p:sp>
        <p:nvSpPr>
          <p:cNvPr id="3" name="灯片编号占位符 2"/>
          <p:cNvSpPr>
            <a:spLocks noGrp="1"/>
          </p:cNvSpPr>
          <p:nvPr>
            <p:ph type="sldNum" sz="quarter" idx="12"/>
          </p:nvPr>
        </p:nvSpPr>
        <p:spPr/>
        <p:txBody>
          <a:bodyPr/>
          <a:lstStyle/>
          <a:p>
            <a:fld id="{BC067DFE-42A7-4CB5-93C4-F2F97DA7580C}" type="slidenum">
              <a:rPr lang="en-US" altLang="zh-CN" smtClean="0"/>
              <a:t>5</a:t>
            </a:fld>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03252" y="630025"/>
            <a:ext cx="6913266" cy="1756992"/>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path path="circle">
              <a:fillToRect r="100000" b="100000"/>
            </a:path>
            <a:tileRect l="-100000" t="-100000"/>
          </a:gradFill>
        </p:spPr>
        <p:style>
          <a:lnRef idx="1">
            <a:schemeClr val="accent1"/>
          </a:lnRef>
          <a:fillRef idx="2">
            <a:schemeClr val="accent1"/>
          </a:fillRef>
          <a:effectRef idx="1">
            <a:schemeClr val="accent1"/>
          </a:effectRef>
          <a:fontRef idx="minor">
            <a:schemeClr val="dk1"/>
          </a:fontRef>
        </p:style>
        <p:txBody>
          <a:bodyPr wrap="square" lIns="144000" tIns="108000" rIns="144000" bIns="108000">
            <a:spAutoFit/>
          </a:bodyPr>
          <a:lstStyle/>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a:t>
            </a: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CreateListF</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&gt;next=NULL</a:t>
            </a: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创建</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头结点，其</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next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域置为</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NULL</a:t>
            </a:r>
            <a:endPar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TextBox 2"/>
          <p:cNvSpPr txBox="1"/>
          <p:nvPr/>
        </p:nvSpPr>
        <p:spPr>
          <a:xfrm>
            <a:off x="285720" y="168360"/>
            <a:ext cx="5143536" cy="461665"/>
          </a:xfrm>
          <a:prstGeom prst="rect">
            <a:avLst/>
          </a:prstGeom>
          <a:noFill/>
        </p:spPr>
        <p:txBody>
          <a:bodyPr wrap="square" rtlCol="0">
            <a:spAutoFit/>
          </a:bodyPr>
          <a:lstStyle/>
          <a:p>
            <a:pPr algn="l"/>
            <a:r>
              <a:rPr kumimoji="1" lang="zh-CN" altLang="en-US" dirty="0" smtClean="0">
                <a:latin typeface="楷体" panose="02010609060101010101" pitchFamily="49" charset="-122"/>
                <a:ea typeface="楷体" panose="02010609060101010101" pitchFamily="49" charset="-122"/>
              </a:rPr>
              <a:t>头插法建表算法如下：</a:t>
            </a:r>
            <a:endParaRPr lang="zh-CN" altLang="en-US" dirty="0"/>
          </a:p>
        </p:txBody>
      </p:sp>
      <p:sp>
        <p:nvSpPr>
          <p:cNvPr id="10" name="灯片编号占位符 9"/>
          <p:cNvSpPr>
            <a:spLocks noGrp="1"/>
          </p:cNvSpPr>
          <p:nvPr>
            <p:ph type="sldNum" sz="quarter" idx="12"/>
          </p:nvPr>
        </p:nvSpPr>
        <p:spPr/>
        <p:txBody>
          <a:bodyPr/>
          <a:lstStyle/>
          <a:p>
            <a:fld id="{BC067DFE-42A7-4CB5-93C4-F2F97DA7580C}" type="slidenum">
              <a:rPr lang="en-US" altLang="zh-CN" smtClean="0"/>
              <a:t>50</a:t>
            </a:fld>
            <a:endParaRPr lang="en-US" altLang="zh-CN" dirty="0"/>
          </a:p>
        </p:txBody>
      </p:sp>
      <p:sp>
        <p:nvSpPr>
          <p:cNvPr id="11" name="Text Box 2"/>
          <p:cNvSpPr txBox="1">
            <a:spLocks noChangeArrowheads="1"/>
          </p:cNvSpPr>
          <p:nvPr/>
        </p:nvSpPr>
        <p:spPr bwMode="auto">
          <a:xfrm>
            <a:off x="103252" y="2443755"/>
            <a:ext cx="8429652" cy="2372545"/>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3500000" scaled="1"/>
            <a:tileRect/>
          </a:gradFill>
        </p:spPr>
        <p:style>
          <a:lnRef idx="1">
            <a:schemeClr val="accent1"/>
          </a:lnRef>
          <a:fillRef idx="2">
            <a:schemeClr val="accent1"/>
          </a:fillRef>
          <a:effectRef idx="1">
            <a:schemeClr val="accent1"/>
          </a:effectRef>
          <a:fontRef idx="minor">
            <a:schemeClr val="dk1"/>
          </a:fontRef>
        </p:style>
        <p:txBody>
          <a:bodyPr wrap="square" lIns="144000" tIns="108000" rIns="144000" bIns="108000">
            <a:spAutoFit/>
          </a:bodyPr>
          <a:lstStyle/>
          <a:p>
            <a:pPr algn="l">
              <a:spcBef>
                <a:spcPts val="0"/>
              </a:spcBef>
            </a:pPr>
            <a:r>
              <a:rPr kumimoji="1" lang="en-US" altLang="zh-CN"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循环建立</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s-&gt;data=a[</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创建</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数据结点*</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s</a:t>
            </a:r>
          </a:p>
          <a:p>
            <a:pPr algn="l">
              <a:spcBef>
                <a:spcPts val="0"/>
              </a:spcBef>
            </a:pP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s-&gt;next=L-&gt;next;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将*</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插在原</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开始结点之前，头结点之后</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L-&gt;next=s;</a:t>
            </a:r>
          </a:p>
          <a:p>
            <a:pPr algn="l">
              <a:spcBef>
                <a:spcPts val="0"/>
              </a:spcBef>
            </a:pP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12" name="组合 11"/>
          <p:cNvGrpSpPr/>
          <p:nvPr/>
        </p:nvGrpSpPr>
        <p:grpSpPr>
          <a:xfrm>
            <a:off x="174858" y="4619250"/>
            <a:ext cx="7418388" cy="2102225"/>
            <a:chOff x="500034" y="2643182"/>
            <a:chExt cx="7418388" cy="2286016"/>
          </a:xfrm>
        </p:grpSpPr>
        <p:sp>
          <p:nvSpPr>
            <p:cNvPr id="13" name="Oval 22"/>
            <p:cNvSpPr>
              <a:spLocks noChangeArrowheads="1"/>
            </p:cNvSpPr>
            <p:nvPr/>
          </p:nvSpPr>
          <p:spPr bwMode="auto">
            <a:xfrm>
              <a:off x="6407122" y="2922738"/>
              <a:ext cx="1511300" cy="1512888"/>
            </a:xfrm>
            <a:prstGeom prst="ellipse">
              <a:avLst/>
            </a:prstGeom>
            <a:solidFill>
              <a:schemeClr val="accent1">
                <a:alpha val="0"/>
              </a:schemeClr>
            </a:solidFill>
            <a:ln w="9525">
              <a:solidFill>
                <a:schemeClr val="tx1"/>
              </a:solidFill>
              <a:miter lim="800000"/>
            </a:ln>
            <a:effectLst/>
          </p:spPr>
          <p:txBody>
            <a:bodyPr wrap="none" anchor="ctr"/>
            <a:lstStyle/>
            <a:p>
              <a:endParaRPr lang="zh-CN" altLang="en-US"/>
            </a:p>
          </p:txBody>
        </p:sp>
        <p:sp>
          <p:nvSpPr>
            <p:cNvPr id="14" name="Rectangle 5"/>
            <p:cNvSpPr>
              <a:spLocks noChangeArrowheads="1"/>
            </p:cNvSpPr>
            <p:nvPr/>
          </p:nvSpPr>
          <p:spPr bwMode="auto">
            <a:xfrm>
              <a:off x="1220759" y="3211663"/>
              <a:ext cx="5762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15" name="Rectangle 6"/>
            <p:cNvSpPr>
              <a:spLocks noChangeArrowheads="1"/>
            </p:cNvSpPr>
            <p:nvPr/>
          </p:nvSpPr>
          <p:spPr bwMode="auto">
            <a:xfrm>
              <a:off x="1797022" y="3211663"/>
              <a:ext cx="5762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16" name="Line 7"/>
            <p:cNvSpPr>
              <a:spLocks noChangeShapeType="1"/>
            </p:cNvSpPr>
            <p:nvPr/>
          </p:nvSpPr>
          <p:spPr bwMode="auto">
            <a:xfrm>
              <a:off x="931834" y="3354538"/>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17" name="Text Box 8"/>
            <p:cNvSpPr txBox="1">
              <a:spLocks noChangeArrowheads="1"/>
            </p:cNvSpPr>
            <p:nvPr/>
          </p:nvSpPr>
          <p:spPr bwMode="auto">
            <a:xfrm>
              <a:off x="500034" y="3067201"/>
              <a:ext cx="504825" cy="396875"/>
            </a:xfrm>
            <a:prstGeom prst="rect">
              <a:avLst/>
            </a:prstGeom>
            <a:noFill/>
            <a:ln w="9525">
              <a:noFill/>
              <a:miter lim="800000"/>
            </a:ln>
            <a:effectLst/>
          </p:spPr>
          <p:txBody>
            <a:bodyPr>
              <a:spAutoFit/>
            </a:bodyPr>
            <a:lstStyle/>
            <a:p>
              <a:pPr algn="l">
                <a:spcBef>
                  <a:spcPct val="50000"/>
                </a:spcBef>
              </a:pPr>
              <a:r>
                <a:rPr lang="en-US" altLang="zh-CN" sz="2000" dirty="0"/>
                <a:t>L</a:t>
              </a:r>
            </a:p>
          </p:txBody>
        </p:sp>
        <p:sp>
          <p:nvSpPr>
            <p:cNvPr id="18" name="Rectangle 9"/>
            <p:cNvSpPr>
              <a:spLocks noChangeArrowheads="1"/>
            </p:cNvSpPr>
            <p:nvPr/>
          </p:nvSpPr>
          <p:spPr bwMode="auto">
            <a:xfrm>
              <a:off x="3165447" y="3224363"/>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19" name="Rectangle 10"/>
            <p:cNvSpPr>
              <a:spLocks noChangeArrowheads="1"/>
            </p:cNvSpPr>
            <p:nvPr/>
          </p:nvSpPr>
          <p:spPr bwMode="auto">
            <a:xfrm>
              <a:off x="2584422" y="3224363"/>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smtClean="0">
                  <a:solidFill>
                    <a:srgbClr val="0000FF"/>
                  </a:solidFill>
                  <a:latin typeface="Times New Roman" panose="02020603050405020304" pitchFamily="18" charset="0"/>
                  <a:cs typeface="Times New Roman" panose="02020603050405020304" pitchFamily="18" charset="0"/>
                </a:rPr>
                <a:t>a</a:t>
              </a:r>
              <a:r>
                <a:rPr lang="en-US" altLang="zh-CN" sz="2000" i="1" baseline="-25000" smtClean="0">
                  <a:solidFill>
                    <a:srgbClr val="0000FF"/>
                  </a:solidFill>
                  <a:latin typeface="Times New Roman" panose="02020603050405020304" pitchFamily="18" charset="0"/>
                  <a:cs typeface="Times New Roman" panose="02020603050405020304" pitchFamily="18" charset="0"/>
                </a:rPr>
                <a:t>i-</a:t>
              </a:r>
              <a:r>
                <a:rPr lang="en-US" altLang="zh-CN" sz="2000" baseline="-25000" smtClean="0">
                  <a:solidFill>
                    <a:srgbClr val="0000FF"/>
                  </a:solidFill>
                  <a:latin typeface="Times New Roman" panose="02020603050405020304" pitchFamily="18" charset="0"/>
                  <a:cs typeface="Times New Roman" panose="02020603050405020304" pitchFamily="18" charset="0"/>
                </a:rPr>
                <a:t>1</a:t>
              </a:r>
              <a:endParaRPr lang="en-US" altLang="zh-CN" sz="2000" baseline="-25000" dirty="0">
                <a:solidFill>
                  <a:srgbClr val="0000FF"/>
                </a:solidFill>
                <a:latin typeface="Times New Roman" panose="02020603050405020304" pitchFamily="18" charset="0"/>
                <a:cs typeface="Times New Roman" panose="02020603050405020304" pitchFamily="18" charset="0"/>
              </a:endParaRPr>
            </a:p>
          </p:txBody>
        </p:sp>
        <p:sp>
          <p:nvSpPr>
            <p:cNvPr id="20" name="Line 11"/>
            <p:cNvSpPr>
              <a:spLocks noChangeShapeType="1"/>
            </p:cNvSpPr>
            <p:nvPr/>
          </p:nvSpPr>
          <p:spPr bwMode="auto">
            <a:xfrm>
              <a:off x="2252634" y="3405338"/>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21" name="Line 12"/>
            <p:cNvSpPr>
              <a:spLocks noChangeShapeType="1"/>
            </p:cNvSpPr>
            <p:nvPr/>
          </p:nvSpPr>
          <p:spPr bwMode="auto">
            <a:xfrm>
              <a:off x="4748184" y="3392638"/>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22" name="Line 13"/>
            <p:cNvSpPr>
              <a:spLocks noChangeShapeType="1"/>
            </p:cNvSpPr>
            <p:nvPr/>
          </p:nvSpPr>
          <p:spPr bwMode="auto">
            <a:xfrm>
              <a:off x="3646459" y="3405338"/>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23" name="Rectangle 14"/>
            <p:cNvSpPr>
              <a:spLocks noChangeArrowheads="1"/>
            </p:cNvSpPr>
            <p:nvPr/>
          </p:nvSpPr>
          <p:spPr bwMode="auto">
            <a:xfrm>
              <a:off x="5659409" y="32116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24" name="Rectangle 15"/>
            <p:cNvSpPr>
              <a:spLocks noChangeArrowheads="1"/>
            </p:cNvSpPr>
            <p:nvPr/>
          </p:nvSpPr>
          <p:spPr bwMode="auto">
            <a:xfrm>
              <a:off x="5078384" y="32116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smtClean="0">
                  <a:solidFill>
                    <a:srgbClr val="0000FF"/>
                  </a:solidFill>
                  <a:latin typeface="Times New Roman" panose="02020603050405020304" pitchFamily="18" charset="0"/>
                  <a:cs typeface="Times New Roman" panose="02020603050405020304" pitchFamily="18" charset="0"/>
                </a:rPr>
                <a:t>a</a:t>
              </a:r>
              <a:r>
                <a:rPr lang="en-US" altLang="zh-CN" sz="2000" baseline="-25000" smtClean="0">
                  <a:solidFill>
                    <a:srgbClr val="0000FF"/>
                  </a:solidFill>
                  <a:latin typeface="Times New Roman" panose="02020603050405020304" pitchFamily="18" charset="0"/>
                  <a:cs typeface="Times New Roman" panose="02020603050405020304" pitchFamily="18" charset="0"/>
                </a:rPr>
                <a:t>1</a:t>
              </a:r>
              <a:endParaRPr lang="en-US" altLang="zh-CN" sz="2000" baseline="-25000">
                <a:solidFill>
                  <a:srgbClr val="0000FF"/>
                </a:solidFill>
                <a:latin typeface="Times New Roman" panose="02020603050405020304" pitchFamily="18" charset="0"/>
                <a:cs typeface="Times New Roman" panose="02020603050405020304" pitchFamily="18" charset="0"/>
              </a:endParaRPr>
            </a:p>
          </p:txBody>
        </p:sp>
        <p:sp>
          <p:nvSpPr>
            <p:cNvPr id="25" name="Text Box 16"/>
            <p:cNvSpPr txBox="1">
              <a:spLocks noChangeArrowheads="1"/>
            </p:cNvSpPr>
            <p:nvPr/>
          </p:nvSpPr>
          <p:spPr bwMode="auto">
            <a:xfrm>
              <a:off x="4067147" y="3071963"/>
              <a:ext cx="504825" cy="457200"/>
            </a:xfrm>
            <a:prstGeom prst="rect">
              <a:avLst/>
            </a:prstGeom>
            <a:noFill/>
            <a:ln w="9525">
              <a:noFill/>
              <a:miter lim="800000"/>
            </a:ln>
            <a:effectLst/>
          </p:spPr>
          <p:txBody>
            <a:bodyPr>
              <a:spAutoFit/>
            </a:bodyPr>
            <a:lstStyle/>
            <a:p>
              <a:pPr algn="l">
                <a:spcBef>
                  <a:spcPct val="50000"/>
                </a:spcBef>
              </a:pPr>
              <a:r>
                <a:rPr lang="en-US" altLang="zh-CN">
                  <a:cs typeface="Times New Roman" panose="02020603050405020304" pitchFamily="18" charset="0"/>
                </a:rPr>
                <a:t>…</a:t>
              </a:r>
            </a:p>
          </p:txBody>
        </p:sp>
        <p:sp>
          <p:nvSpPr>
            <p:cNvPr id="26" name="Rectangle 17"/>
            <p:cNvSpPr>
              <a:spLocks noChangeArrowheads="1"/>
            </p:cNvSpPr>
            <p:nvPr/>
          </p:nvSpPr>
          <p:spPr bwMode="auto">
            <a:xfrm>
              <a:off x="7202459" y="36434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7" name="Rectangle 18"/>
            <p:cNvSpPr>
              <a:spLocks noChangeArrowheads="1"/>
            </p:cNvSpPr>
            <p:nvPr/>
          </p:nvSpPr>
          <p:spPr bwMode="auto">
            <a:xfrm>
              <a:off x="6621434" y="36434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Times New Roman" panose="02020603050405020304" pitchFamily="18" charset="0"/>
                  <a:cs typeface="Times New Roman" panose="02020603050405020304" pitchFamily="18" charset="0"/>
                </a:rPr>
                <a:t>a</a:t>
              </a:r>
              <a:r>
                <a:rPr lang="en-US" altLang="zh-CN" sz="2000" i="1" baseline="-25000">
                  <a:solidFill>
                    <a:srgbClr val="0000FF"/>
                  </a:solidFill>
                  <a:latin typeface="Times New Roman" panose="02020603050405020304" pitchFamily="18" charset="0"/>
                  <a:cs typeface="Times New Roman" panose="02020603050405020304" pitchFamily="18" charset="0"/>
                </a:rPr>
                <a:t>i</a:t>
              </a:r>
            </a:p>
          </p:txBody>
        </p:sp>
        <p:sp>
          <p:nvSpPr>
            <p:cNvPr id="28" name="Line 19"/>
            <p:cNvSpPr>
              <a:spLocks noChangeShapeType="1"/>
            </p:cNvSpPr>
            <p:nvPr/>
          </p:nvSpPr>
          <p:spPr bwMode="auto">
            <a:xfrm>
              <a:off x="6910359" y="3283101"/>
              <a:ext cx="0" cy="360362"/>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29" name="Text Box 20"/>
            <p:cNvSpPr txBox="1">
              <a:spLocks noChangeArrowheads="1"/>
            </p:cNvSpPr>
            <p:nvPr/>
          </p:nvSpPr>
          <p:spPr bwMode="auto">
            <a:xfrm>
              <a:off x="6910359" y="2922738"/>
              <a:ext cx="574675" cy="396875"/>
            </a:xfrm>
            <a:prstGeom prst="rect">
              <a:avLst/>
            </a:prstGeom>
            <a:noFill/>
            <a:ln w="9525">
              <a:noFill/>
              <a:miter lim="800000"/>
            </a:ln>
            <a:effectLst/>
          </p:spPr>
          <p:txBody>
            <a:bodyPr>
              <a:spAutoFit/>
            </a:bodyPr>
            <a:lstStyle/>
            <a:p>
              <a:pPr algn="l">
                <a:spcBef>
                  <a:spcPct val="50000"/>
                </a:spcBef>
              </a:pPr>
              <a:r>
                <a:rPr lang="en-US" altLang="zh-CN" sz="2000" i="1" dirty="0"/>
                <a:t>s</a:t>
              </a:r>
            </a:p>
          </p:txBody>
        </p:sp>
        <p:sp>
          <p:nvSpPr>
            <p:cNvPr id="30" name="Line 21"/>
            <p:cNvSpPr>
              <a:spLocks noChangeShapeType="1"/>
            </p:cNvSpPr>
            <p:nvPr/>
          </p:nvSpPr>
          <p:spPr bwMode="auto">
            <a:xfrm flipV="1">
              <a:off x="2517747" y="3643463"/>
              <a:ext cx="0" cy="503238"/>
            </a:xfrm>
            <a:prstGeom prst="line">
              <a:avLst/>
            </a:prstGeom>
            <a:noFill/>
            <a:ln w="28575">
              <a:solidFill>
                <a:srgbClr val="FF3300"/>
              </a:solidFill>
              <a:miter lim="800000"/>
              <a:tailEnd type="triangle" w="med" len="med"/>
            </a:ln>
            <a:effectLst/>
          </p:spPr>
          <p:txBody>
            <a:bodyPr wrap="none"/>
            <a:lstStyle/>
            <a:p>
              <a:endParaRPr lang="zh-CN" altLang="en-US"/>
            </a:p>
          </p:txBody>
        </p:sp>
        <p:sp>
          <p:nvSpPr>
            <p:cNvPr id="31" name="Line 23"/>
            <p:cNvSpPr>
              <a:spLocks noChangeShapeType="1"/>
            </p:cNvSpPr>
            <p:nvPr/>
          </p:nvSpPr>
          <p:spPr bwMode="auto">
            <a:xfrm>
              <a:off x="2517747" y="4146701"/>
              <a:ext cx="4103687" cy="0"/>
            </a:xfrm>
            <a:prstGeom prst="line">
              <a:avLst/>
            </a:prstGeom>
            <a:noFill/>
            <a:ln w="28575">
              <a:solidFill>
                <a:srgbClr val="FF3300"/>
              </a:solidFill>
              <a:miter lim="800000"/>
            </a:ln>
            <a:effectLst/>
          </p:spPr>
          <p:txBody>
            <a:bodyPr wrap="none"/>
            <a:lstStyle/>
            <a:p>
              <a:endParaRPr lang="zh-CN" altLang="en-US"/>
            </a:p>
          </p:txBody>
        </p:sp>
        <p:sp>
          <p:nvSpPr>
            <p:cNvPr id="32" name="下箭头 31"/>
            <p:cNvSpPr/>
            <p:nvPr/>
          </p:nvSpPr>
          <p:spPr>
            <a:xfrm>
              <a:off x="4143372" y="2643182"/>
              <a:ext cx="285752" cy="500066"/>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3" name="TextBox 23"/>
            <p:cNvSpPr txBox="1"/>
            <p:nvPr/>
          </p:nvSpPr>
          <p:spPr>
            <a:xfrm>
              <a:off x="3071802" y="4221312"/>
              <a:ext cx="2928958" cy="707886"/>
            </a:xfrm>
            <a:prstGeom prst="rect">
              <a:avLst/>
            </a:prstGeom>
            <a:noFill/>
          </p:spPr>
          <p:txBody>
            <a:bodyPr wrap="square" rtlCol="0">
              <a:spAutoFit/>
            </a:bodyPr>
            <a:lstStyle/>
            <a:p>
              <a:pPr algn="l"/>
              <a:r>
                <a:rPr lang="en-US" altLang="zh-CN" sz="2000" dirty="0" smtClean="0">
                  <a:cs typeface="Times New Roman" panose="02020603050405020304" pitchFamily="18" charset="0"/>
                </a:rPr>
                <a:t>s</a:t>
              </a:r>
              <a:r>
                <a:rPr lang="en-US" altLang="zh-CN" sz="2000" dirty="0" smtClean="0">
                  <a:latin typeface="+mj-ea"/>
                  <a:ea typeface="+mj-ea"/>
                  <a:cs typeface="Times New Roman" panose="02020603050405020304" pitchFamily="18" charset="0"/>
                </a:rPr>
                <a:t>-</a:t>
              </a:r>
              <a:r>
                <a:rPr lang="en-US" altLang="zh-CN" sz="2000" dirty="0" smtClean="0">
                  <a:cs typeface="Times New Roman" panose="02020603050405020304" pitchFamily="18" charset="0"/>
                </a:rPr>
                <a:t>&gt;next=L</a:t>
              </a:r>
              <a:r>
                <a:rPr lang="en-US" altLang="zh-CN" sz="2000" dirty="0" smtClean="0">
                  <a:latin typeface="+mj-ea"/>
                  <a:ea typeface="+mj-ea"/>
                  <a:cs typeface="Times New Roman" panose="02020603050405020304" pitchFamily="18" charset="0"/>
                </a:rPr>
                <a:t>-</a:t>
              </a:r>
              <a:r>
                <a:rPr lang="en-US" altLang="zh-CN" sz="2000" dirty="0" smtClean="0">
                  <a:cs typeface="Times New Roman" panose="02020603050405020304" pitchFamily="18" charset="0"/>
                </a:rPr>
                <a:t>&gt;next;</a:t>
              </a:r>
            </a:p>
            <a:p>
              <a:pPr algn="l"/>
              <a:r>
                <a:rPr lang="en-US" altLang="zh-CN" sz="2000" dirty="0" smtClean="0">
                  <a:cs typeface="Times New Roman" panose="02020603050405020304" pitchFamily="18" charset="0"/>
                </a:rPr>
                <a:t>L</a:t>
              </a:r>
              <a:r>
                <a:rPr lang="en-US" altLang="zh-CN" sz="2000" dirty="0" smtClean="0">
                  <a:latin typeface="+mn-ea"/>
                  <a:ea typeface="+mn-ea"/>
                  <a:cs typeface="Times New Roman" panose="02020603050405020304" pitchFamily="18" charset="0"/>
                </a:rPr>
                <a:t>-</a:t>
              </a:r>
              <a:r>
                <a:rPr lang="en-US" altLang="zh-CN" sz="2000" dirty="0" smtClean="0">
                  <a:cs typeface="Times New Roman" panose="02020603050405020304" pitchFamily="18" charset="0"/>
                </a:rPr>
                <a:t>&gt;next=s;</a:t>
              </a:r>
              <a:endParaRPr lang="zh-CN" altLang="en-US" sz="2000" dirty="0">
                <a:cs typeface="Times New Roman" panose="02020603050405020304" pitchFamily="18" charset="0"/>
              </a:endParaRPr>
            </a:p>
          </p:txBody>
        </p:sp>
      </p:grpSp>
      <p:grpSp>
        <p:nvGrpSpPr>
          <p:cNvPr id="34" name="组合 33"/>
          <p:cNvGrpSpPr/>
          <p:nvPr/>
        </p:nvGrpSpPr>
        <p:grpSpPr>
          <a:xfrm>
            <a:off x="7016519" y="1100907"/>
            <a:ext cx="1988932" cy="532593"/>
            <a:chOff x="7054019" y="1100907"/>
            <a:chExt cx="1951431" cy="532593"/>
          </a:xfrm>
        </p:grpSpPr>
        <p:grpSp>
          <p:nvGrpSpPr>
            <p:cNvPr id="9" name="组合 8"/>
            <p:cNvGrpSpPr/>
            <p:nvPr/>
          </p:nvGrpSpPr>
          <p:grpSpPr>
            <a:xfrm>
              <a:off x="7276216" y="1100907"/>
              <a:ext cx="1729234" cy="504825"/>
              <a:chOff x="1841494" y="3781431"/>
              <a:chExt cx="1873250" cy="504825"/>
            </a:xfrm>
          </p:grpSpPr>
          <p:sp>
            <p:nvSpPr>
              <p:cNvPr id="4" name="Rectangle 5"/>
              <p:cNvSpPr>
                <a:spLocks noChangeArrowheads="1"/>
              </p:cNvSpPr>
              <p:nvPr/>
            </p:nvSpPr>
            <p:spPr bwMode="auto">
              <a:xfrm>
                <a:off x="2562219" y="3925893"/>
                <a:ext cx="5762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5" name="Rectangle 6"/>
              <p:cNvSpPr>
                <a:spLocks noChangeArrowheads="1"/>
              </p:cNvSpPr>
              <p:nvPr/>
            </p:nvSpPr>
            <p:spPr bwMode="auto">
              <a:xfrm>
                <a:off x="3138482" y="3925893"/>
                <a:ext cx="5762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 name="Line 7"/>
              <p:cNvSpPr>
                <a:spLocks noChangeShapeType="1"/>
              </p:cNvSpPr>
              <p:nvPr/>
            </p:nvSpPr>
            <p:spPr bwMode="auto">
              <a:xfrm>
                <a:off x="2273294" y="4068768"/>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7" name="Text Box 8"/>
              <p:cNvSpPr txBox="1">
                <a:spLocks noChangeArrowheads="1"/>
              </p:cNvSpPr>
              <p:nvPr/>
            </p:nvSpPr>
            <p:spPr bwMode="auto">
              <a:xfrm>
                <a:off x="1841494" y="3781431"/>
                <a:ext cx="504825" cy="396875"/>
              </a:xfrm>
              <a:prstGeom prst="rect">
                <a:avLst/>
              </a:prstGeom>
              <a:noFill/>
              <a:ln w="9525">
                <a:noFill/>
                <a:miter lim="800000"/>
              </a:ln>
              <a:effectLst/>
            </p:spPr>
            <p:txBody>
              <a:bodyPr>
                <a:spAutoFit/>
              </a:bodyPr>
              <a:lstStyle/>
              <a:p>
                <a:pPr algn="l">
                  <a:spcBef>
                    <a:spcPct val="50000"/>
                  </a:spcBef>
                </a:pPr>
                <a:r>
                  <a:rPr lang="en-US" altLang="zh-CN" sz="2000" dirty="0"/>
                  <a:t>L</a:t>
                </a:r>
              </a:p>
            </p:txBody>
          </p:sp>
        </p:grpSp>
        <p:sp>
          <p:nvSpPr>
            <p:cNvPr id="2" name="右箭头 1"/>
            <p:cNvSpPr/>
            <p:nvPr/>
          </p:nvSpPr>
          <p:spPr>
            <a:xfrm>
              <a:off x="7054019" y="1441213"/>
              <a:ext cx="293688" cy="192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714348" y="2794252"/>
            <a:ext cx="7488238" cy="1512887"/>
            <a:chOff x="584224" y="2500306"/>
            <a:chExt cx="7488238" cy="1512887"/>
          </a:xfrm>
        </p:grpSpPr>
        <p:sp>
          <p:nvSpPr>
            <p:cNvPr id="32790" name="Oval 22"/>
            <p:cNvSpPr>
              <a:spLocks noChangeArrowheads="1"/>
            </p:cNvSpPr>
            <p:nvPr/>
          </p:nvSpPr>
          <p:spPr bwMode="auto">
            <a:xfrm>
              <a:off x="6561162" y="2500306"/>
              <a:ext cx="1511300" cy="1512887"/>
            </a:xfrm>
            <a:prstGeom prst="ellipse">
              <a:avLst/>
            </a:prstGeom>
            <a:solidFill>
              <a:schemeClr val="accent1">
                <a:alpha val="0"/>
              </a:schemeClr>
            </a:solidFill>
            <a:ln w="9525">
              <a:solidFill>
                <a:srgbClr val="C00000"/>
              </a:solidFill>
              <a:miter lim="800000"/>
            </a:ln>
            <a:effectLst/>
          </p:spPr>
          <p:txBody>
            <a:bodyPr wrap="none" anchor="ctr"/>
            <a:lstStyle/>
            <a:p>
              <a:endParaRPr lang="zh-CN" altLang="en-US"/>
            </a:p>
          </p:txBody>
        </p:sp>
        <p:sp>
          <p:nvSpPr>
            <p:cNvPr id="32771" name="Rectangle 3"/>
            <p:cNvSpPr>
              <a:spLocks noChangeArrowheads="1"/>
            </p:cNvSpPr>
            <p:nvPr/>
          </p:nvSpPr>
          <p:spPr bwMode="auto">
            <a:xfrm>
              <a:off x="1304949" y="2789231"/>
              <a:ext cx="576263"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32772" name="Rectangle 4"/>
            <p:cNvSpPr>
              <a:spLocks noChangeArrowheads="1"/>
            </p:cNvSpPr>
            <p:nvPr/>
          </p:nvSpPr>
          <p:spPr bwMode="auto">
            <a:xfrm>
              <a:off x="1881212" y="2789231"/>
              <a:ext cx="576262"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32773" name="Line 5"/>
            <p:cNvSpPr>
              <a:spLocks noChangeShapeType="1"/>
            </p:cNvSpPr>
            <p:nvPr/>
          </p:nvSpPr>
          <p:spPr bwMode="auto">
            <a:xfrm>
              <a:off x="1016024" y="2932106"/>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2774" name="Text Box 6"/>
            <p:cNvSpPr txBox="1">
              <a:spLocks noChangeArrowheads="1"/>
            </p:cNvSpPr>
            <p:nvPr/>
          </p:nvSpPr>
          <p:spPr bwMode="auto">
            <a:xfrm>
              <a:off x="584224" y="2644768"/>
              <a:ext cx="504825" cy="396875"/>
            </a:xfrm>
            <a:prstGeom prst="rect">
              <a:avLst/>
            </a:prstGeom>
            <a:noFill/>
            <a:ln w="9525">
              <a:noFill/>
              <a:miter lim="800000"/>
            </a:ln>
            <a:effectLst/>
          </p:spPr>
          <p:txBody>
            <a:bodyPr>
              <a:spAutoFit/>
            </a:bodyPr>
            <a:lstStyle/>
            <a:p>
              <a:pPr algn="l">
                <a:spcBef>
                  <a:spcPct val="50000"/>
                </a:spcBef>
              </a:pPr>
              <a:r>
                <a:rPr lang="en-US" altLang="zh-CN" sz="2000"/>
                <a:t>L</a:t>
              </a:r>
            </a:p>
          </p:txBody>
        </p:sp>
        <p:sp>
          <p:nvSpPr>
            <p:cNvPr id="32775" name="Rectangle 7"/>
            <p:cNvSpPr>
              <a:spLocks noChangeArrowheads="1"/>
            </p:cNvSpPr>
            <p:nvPr/>
          </p:nvSpPr>
          <p:spPr bwMode="auto">
            <a:xfrm>
              <a:off x="3249637" y="2801931"/>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776" name="Rectangle 8"/>
            <p:cNvSpPr>
              <a:spLocks noChangeArrowheads="1"/>
            </p:cNvSpPr>
            <p:nvPr/>
          </p:nvSpPr>
          <p:spPr bwMode="auto">
            <a:xfrm>
              <a:off x="2668612" y="2801931"/>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anose="02020603050405020304" pitchFamily="18" charset="0"/>
                  <a:cs typeface="Times New Roman" panose="02020603050405020304" pitchFamily="18" charset="0"/>
                </a:rPr>
                <a:t>a</a:t>
              </a:r>
              <a:r>
                <a:rPr lang="en-US" altLang="zh-CN" sz="2000" baseline="-25000" dirty="0" err="1">
                  <a:solidFill>
                    <a:srgbClr val="0000FF"/>
                  </a:solidFill>
                  <a:latin typeface="Times New Roman" panose="02020603050405020304" pitchFamily="18" charset="0"/>
                  <a:cs typeface="Times New Roman" panose="02020603050405020304" pitchFamily="18" charset="0"/>
                </a:rPr>
                <a:t>1</a:t>
              </a:r>
              <a:endParaRPr lang="en-US" altLang="zh-CN" sz="2000" baseline="-25000" dirty="0">
                <a:solidFill>
                  <a:srgbClr val="0000FF"/>
                </a:solidFill>
                <a:latin typeface="Times New Roman" panose="02020603050405020304" pitchFamily="18" charset="0"/>
                <a:cs typeface="Times New Roman" panose="02020603050405020304" pitchFamily="18" charset="0"/>
              </a:endParaRPr>
            </a:p>
          </p:txBody>
        </p:sp>
        <p:sp>
          <p:nvSpPr>
            <p:cNvPr id="32777" name="Line 9"/>
            <p:cNvSpPr>
              <a:spLocks noChangeShapeType="1"/>
            </p:cNvSpPr>
            <p:nvPr/>
          </p:nvSpPr>
          <p:spPr bwMode="auto">
            <a:xfrm>
              <a:off x="2336824" y="2982906"/>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2778" name="Line 10"/>
            <p:cNvSpPr>
              <a:spLocks noChangeShapeType="1"/>
            </p:cNvSpPr>
            <p:nvPr/>
          </p:nvSpPr>
          <p:spPr bwMode="auto">
            <a:xfrm>
              <a:off x="4832374" y="2970206"/>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2779" name="Line 11"/>
            <p:cNvSpPr>
              <a:spLocks noChangeShapeType="1"/>
            </p:cNvSpPr>
            <p:nvPr/>
          </p:nvSpPr>
          <p:spPr bwMode="auto">
            <a:xfrm>
              <a:off x="3730649" y="2982906"/>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2780" name="Rectangle 12"/>
            <p:cNvSpPr>
              <a:spLocks noChangeArrowheads="1"/>
            </p:cNvSpPr>
            <p:nvPr/>
          </p:nvSpPr>
          <p:spPr bwMode="auto">
            <a:xfrm>
              <a:off x="5743599" y="27892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781" name="Rectangle 13"/>
            <p:cNvSpPr>
              <a:spLocks noChangeArrowheads="1"/>
            </p:cNvSpPr>
            <p:nvPr/>
          </p:nvSpPr>
          <p:spPr bwMode="auto">
            <a:xfrm>
              <a:off x="5162574" y="27892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anose="02020603050405020304" pitchFamily="18" charset="0"/>
                  <a:cs typeface="Times New Roman" panose="02020603050405020304" pitchFamily="18" charset="0"/>
                </a:rPr>
                <a:t>a</a:t>
              </a:r>
              <a:r>
                <a:rPr lang="en-US" altLang="zh-CN" sz="2000" i="1" baseline="-25000" dirty="0" err="1">
                  <a:solidFill>
                    <a:srgbClr val="0000FF"/>
                  </a:solidFill>
                  <a:latin typeface="Times New Roman" panose="02020603050405020304" pitchFamily="18" charset="0"/>
                  <a:cs typeface="Times New Roman" panose="02020603050405020304" pitchFamily="18" charset="0"/>
                </a:rPr>
                <a:t>j</a:t>
              </a:r>
              <a:endParaRPr lang="en-US" altLang="zh-CN" sz="2000" i="1" baseline="-25000" dirty="0">
                <a:solidFill>
                  <a:srgbClr val="0000FF"/>
                </a:solidFill>
                <a:latin typeface="Times New Roman" panose="02020603050405020304" pitchFamily="18" charset="0"/>
                <a:cs typeface="Times New Roman" panose="02020603050405020304" pitchFamily="18" charset="0"/>
              </a:endParaRPr>
            </a:p>
          </p:txBody>
        </p:sp>
        <p:sp>
          <p:nvSpPr>
            <p:cNvPr id="32782" name="Text Box 14"/>
            <p:cNvSpPr txBox="1">
              <a:spLocks noChangeArrowheads="1"/>
            </p:cNvSpPr>
            <p:nvPr/>
          </p:nvSpPr>
          <p:spPr bwMode="auto">
            <a:xfrm>
              <a:off x="4151337" y="2649531"/>
              <a:ext cx="504825" cy="457200"/>
            </a:xfrm>
            <a:prstGeom prst="rect">
              <a:avLst/>
            </a:prstGeom>
            <a:noFill/>
            <a:ln w="9525">
              <a:noFill/>
              <a:miter lim="800000"/>
            </a:ln>
            <a:effectLst/>
          </p:spPr>
          <p:txBody>
            <a:bodyPr>
              <a:spAutoFit/>
            </a:bodyPr>
            <a:lstStyle/>
            <a:p>
              <a:pPr algn="l">
                <a:spcBef>
                  <a:spcPct val="50000"/>
                </a:spcBef>
              </a:pPr>
              <a:r>
                <a:rPr lang="en-US" altLang="zh-CN">
                  <a:cs typeface="Times New Roman" panose="02020603050405020304" pitchFamily="18" charset="0"/>
                </a:rPr>
                <a:t>…</a:t>
              </a:r>
            </a:p>
          </p:txBody>
        </p:sp>
        <p:sp>
          <p:nvSpPr>
            <p:cNvPr id="32783" name="Rectangle 15"/>
            <p:cNvSpPr>
              <a:spLocks noChangeArrowheads="1"/>
            </p:cNvSpPr>
            <p:nvPr/>
          </p:nvSpPr>
          <p:spPr bwMode="auto">
            <a:xfrm>
              <a:off x="7286649" y="32210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784" name="Rectangle 16"/>
            <p:cNvSpPr>
              <a:spLocks noChangeArrowheads="1"/>
            </p:cNvSpPr>
            <p:nvPr/>
          </p:nvSpPr>
          <p:spPr bwMode="auto">
            <a:xfrm>
              <a:off x="6705624" y="32210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anose="02020603050405020304" pitchFamily="18" charset="0"/>
                  <a:cs typeface="Times New Roman" panose="02020603050405020304" pitchFamily="18" charset="0"/>
                </a:rPr>
                <a:t>a</a:t>
              </a:r>
              <a:r>
                <a:rPr lang="en-US" altLang="zh-CN" sz="2000" i="1" baseline="-25000" dirty="0" err="1">
                  <a:solidFill>
                    <a:srgbClr val="0000FF"/>
                  </a:solidFill>
                  <a:latin typeface="Times New Roman" panose="02020603050405020304" pitchFamily="18" charset="0"/>
                  <a:cs typeface="Times New Roman" panose="02020603050405020304" pitchFamily="18" charset="0"/>
                </a:rPr>
                <a:t>i</a:t>
              </a:r>
              <a:endParaRPr lang="en-US" altLang="zh-CN" sz="2000" i="1" baseline="-25000" dirty="0">
                <a:solidFill>
                  <a:srgbClr val="0000FF"/>
                </a:solidFill>
                <a:latin typeface="Times New Roman" panose="02020603050405020304" pitchFamily="18" charset="0"/>
                <a:cs typeface="Times New Roman" panose="02020603050405020304" pitchFamily="18" charset="0"/>
              </a:endParaRPr>
            </a:p>
          </p:txBody>
        </p:sp>
        <p:sp>
          <p:nvSpPr>
            <p:cNvPr id="32785" name="Line 17"/>
            <p:cNvSpPr>
              <a:spLocks noChangeShapeType="1"/>
            </p:cNvSpPr>
            <p:nvPr/>
          </p:nvSpPr>
          <p:spPr bwMode="auto">
            <a:xfrm flipV="1">
              <a:off x="5689633" y="3149593"/>
              <a:ext cx="0" cy="431800"/>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32786" name="Line 18"/>
            <p:cNvSpPr>
              <a:spLocks noChangeShapeType="1"/>
            </p:cNvSpPr>
            <p:nvPr/>
          </p:nvSpPr>
          <p:spPr bwMode="auto">
            <a:xfrm>
              <a:off x="6994549" y="2860668"/>
              <a:ext cx="0" cy="360363"/>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32787" name="Text Box 19"/>
            <p:cNvSpPr txBox="1">
              <a:spLocks noChangeArrowheads="1"/>
            </p:cNvSpPr>
            <p:nvPr/>
          </p:nvSpPr>
          <p:spPr bwMode="auto">
            <a:xfrm>
              <a:off x="6994549" y="2500306"/>
              <a:ext cx="574675" cy="396875"/>
            </a:xfrm>
            <a:prstGeom prst="rect">
              <a:avLst/>
            </a:prstGeom>
            <a:noFill/>
            <a:ln w="9525">
              <a:noFill/>
              <a:miter lim="800000"/>
            </a:ln>
            <a:effectLst/>
          </p:spPr>
          <p:txBody>
            <a:bodyPr>
              <a:spAutoFit/>
            </a:bodyPr>
            <a:lstStyle/>
            <a:p>
              <a:pPr algn="l">
                <a:spcBef>
                  <a:spcPct val="50000"/>
                </a:spcBef>
              </a:pPr>
              <a:r>
                <a:rPr lang="en-US" altLang="zh-CN" sz="2000" i="1" dirty="0" smtClean="0"/>
                <a:t>s</a:t>
              </a:r>
              <a:endParaRPr lang="en-US" altLang="zh-CN" sz="2000" i="1" dirty="0"/>
            </a:p>
          </p:txBody>
        </p:sp>
        <p:sp>
          <p:nvSpPr>
            <p:cNvPr id="32788" name="Text Box 20"/>
            <p:cNvSpPr txBox="1">
              <a:spLocks noChangeArrowheads="1"/>
            </p:cNvSpPr>
            <p:nvPr/>
          </p:nvSpPr>
          <p:spPr bwMode="auto">
            <a:xfrm>
              <a:off x="5329270" y="3292468"/>
              <a:ext cx="574675" cy="396875"/>
            </a:xfrm>
            <a:prstGeom prst="rect">
              <a:avLst/>
            </a:prstGeom>
            <a:noFill/>
            <a:ln w="9525">
              <a:noFill/>
              <a:miter lim="800000"/>
            </a:ln>
            <a:effectLst/>
          </p:spPr>
          <p:txBody>
            <a:bodyPr>
              <a:spAutoFit/>
            </a:bodyPr>
            <a:lstStyle/>
            <a:p>
              <a:pPr algn="l">
                <a:spcBef>
                  <a:spcPct val="50000"/>
                </a:spcBef>
              </a:pPr>
              <a:r>
                <a:rPr lang="en-US" altLang="zh-CN" sz="2000" i="1" dirty="0"/>
                <a:t>r</a:t>
              </a:r>
            </a:p>
          </p:txBody>
        </p:sp>
        <p:sp>
          <p:nvSpPr>
            <p:cNvPr id="32789" name="Freeform 21"/>
            <p:cNvSpPr/>
            <p:nvPr/>
          </p:nvSpPr>
          <p:spPr bwMode="auto">
            <a:xfrm>
              <a:off x="6203974" y="3221031"/>
              <a:ext cx="555625" cy="647700"/>
            </a:xfrm>
            <a:custGeom>
              <a:avLst/>
              <a:gdLst/>
              <a:ahLst/>
              <a:cxnLst>
                <a:cxn ang="0">
                  <a:pos x="350" y="327"/>
                </a:cxn>
                <a:cxn ang="0">
                  <a:pos x="254" y="399"/>
                </a:cxn>
                <a:cxn ang="0">
                  <a:pos x="150" y="383"/>
                </a:cxn>
                <a:cxn ang="0">
                  <a:pos x="94" y="335"/>
                </a:cxn>
                <a:cxn ang="0">
                  <a:pos x="38" y="239"/>
                </a:cxn>
                <a:cxn ang="0">
                  <a:pos x="0" y="0"/>
                </a:cxn>
              </a:cxnLst>
              <a:rect l="0" t="0" r="r" b="b"/>
              <a:pathLst>
                <a:path w="350" h="408">
                  <a:moveTo>
                    <a:pt x="350" y="327"/>
                  </a:moveTo>
                  <a:cubicBezTo>
                    <a:pt x="334" y="339"/>
                    <a:pt x="287" y="390"/>
                    <a:pt x="254" y="399"/>
                  </a:cubicBezTo>
                  <a:cubicBezTo>
                    <a:pt x="226" y="408"/>
                    <a:pt x="177" y="394"/>
                    <a:pt x="150" y="383"/>
                  </a:cubicBezTo>
                  <a:cubicBezTo>
                    <a:pt x="123" y="372"/>
                    <a:pt x="118" y="359"/>
                    <a:pt x="94" y="335"/>
                  </a:cubicBezTo>
                  <a:cubicBezTo>
                    <a:pt x="70" y="311"/>
                    <a:pt x="54" y="295"/>
                    <a:pt x="38" y="239"/>
                  </a:cubicBezTo>
                  <a:cubicBezTo>
                    <a:pt x="22" y="183"/>
                    <a:pt x="8" y="50"/>
                    <a:pt x="0" y="0"/>
                  </a:cubicBezTo>
                </a:path>
              </a:pathLst>
            </a:custGeom>
            <a:noFill/>
            <a:ln w="28575" cap="flat" cmpd="sng">
              <a:solidFill>
                <a:srgbClr val="FF3300"/>
              </a:solidFill>
              <a:prstDash val="solid"/>
              <a:miter lim="800000"/>
              <a:headEnd type="none" w="med" len="med"/>
              <a:tailEnd type="triangle" w="med" len="med"/>
            </a:ln>
            <a:effectLst/>
          </p:spPr>
          <p:txBody>
            <a:bodyPr wrap="none"/>
            <a:lstStyle/>
            <a:p>
              <a:endParaRPr lang="zh-CN" altLang="en-US"/>
            </a:p>
          </p:txBody>
        </p:sp>
      </p:grpSp>
      <p:sp>
        <p:nvSpPr>
          <p:cNvPr id="32792" name="Text Box 24"/>
          <p:cNvSpPr txBox="1">
            <a:spLocks noChangeArrowheads="1"/>
          </p:cNvSpPr>
          <p:nvPr/>
        </p:nvSpPr>
        <p:spPr bwMode="auto">
          <a:xfrm>
            <a:off x="468313" y="285728"/>
            <a:ext cx="2735262" cy="45720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just">
              <a:spcBef>
                <a:spcPct val="50000"/>
              </a:spcBef>
            </a:pPr>
            <a:r>
              <a:rPr kumimoji="1"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）尾插法建表</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793" name="Text Box 25"/>
          <p:cNvSpPr txBox="1">
            <a:spLocks noChangeArrowheads="1"/>
          </p:cNvSpPr>
          <p:nvPr/>
        </p:nvSpPr>
        <p:spPr bwMode="auto">
          <a:xfrm>
            <a:off x="1500166" y="5000636"/>
            <a:ext cx="6192838" cy="457200"/>
          </a:xfrm>
          <a:prstGeom prst="rect">
            <a:avLst/>
          </a:prstGeom>
          <a:no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spcBef>
                <a:spcPct val="50000"/>
              </a:spcBef>
            </a:pPr>
            <a:r>
              <a:rPr lang="zh-CN" altLang="en-US" dirty="0">
                <a:solidFill>
                  <a:srgbClr val="FF3300"/>
                </a:solidFill>
                <a:latin typeface="黑体" panose="02010609060101010101" pitchFamily="49" charset="-122"/>
                <a:ea typeface="黑体" panose="02010609060101010101" pitchFamily="49" charset="-122"/>
              </a:rPr>
              <a:t>注意：</a:t>
            </a:r>
            <a:r>
              <a:rPr lang="zh-CN" altLang="en-US">
                <a:latin typeface="楷体" panose="02010609060101010101" pitchFamily="49" charset="-122"/>
                <a:ea typeface="楷体" panose="02010609060101010101" pitchFamily="49" charset="-122"/>
              </a:rPr>
              <a:t>链表</a:t>
            </a:r>
            <a:r>
              <a:rPr lang="zh-CN" altLang="en-US" smtClean="0">
                <a:latin typeface="楷体" panose="02010609060101010101" pitchFamily="49" charset="-122"/>
                <a:ea typeface="楷体" panose="02010609060101010101" pitchFamily="49" charset="-122"/>
              </a:rPr>
              <a:t>的结点顺序</a:t>
            </a:r>
            <a:r>
              <a:rPr lang="zh-CN" altLang="en-US" dirty="0">
                <a:latin typeface="楷体" panose="02010609060101010101" pitchFamily="49" charset="-122"/>
                <a:ea typeface="楷体" panose="02010609060101010101" pitchFamily="49" charset="-122"/>
              </a:rPr>
              <a:t>与逻辑次序</a:t>
            </a:r>
            <a:r>
              <a:rPr lang="zh-CN" altLang="en-US" dirty="0">
                <a:solidFill>
                  <a:srgbClr val="FF00FF"/>
                </a:solidFill>
                <a:latin typeface="楷体" panose="02010609060101010101" pitchFamily="49" charset="-122"/>
                <a:ea typeface="楷体" panose="02010609060101010101" pitchFamily="49" charset="-122"/>
              </a:rPr>
              <a:t>相同</a:t>
            </a:r>
            <a:r>
              <a:rPr lang="zh-CN" altLang="en-US" dirty="0">
                <a:latin typeface="楷体" panose="02010609060101010101" pitchFamily="49" charset="-122"/>
                <a:ea typeface="楷体" panose="02010609060101010101" pitchFamily="49" charset="-122"/>
              </a:rPr>
              <a:t>。</a:t>
            </a:r>
          </a:p>
        </p:txBody>
      </p:sp>
      <p:sp>
        <p:nvSpPr>
          <p:cNvPr id="27" name="Text Box 4"/>
          <p:cNvSpPr txBox="1">
            <a:spLocks noChangeArrowheads="1"/>
          </p:cNvSpPr>
          <p:nvPr/>
        </p:nvSpPr>
        <p:spPr bwMode="auto">
          <a:xfrm>
            <a:off x="500034" y="952462"/>
            <a:ext cx="7964513" cy="166199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a:lnSpc>
                <a:spcPts val="3200"/>
              </a:lnSpc>
              <a:buBlip>
                <a:blip r:embed="rId2"/>
              </a:buBlip>
            </a:pPr>
            <a:r>
              <a:rPr kumimoji="1" lang="zh-CN" altLang="en-US" sz="2200" dirty="0" smtClean="0">
                <a:ea typeface="楷体" panose="02010609060101010101" pitchFamily="49" charset="-122"/>
                <a:cs typeface="Times New Roman" panose="02020603050405020304" pitchFamily="18" charset="0"/>
              </a:rPr>
              <a:t>从</a:t>
            </a:r>
            <a:r>
              <a:rPr kumimoji="1" lang="zh-CN" altLang="en-US" sz="2200" dirty="0">
                <a:ea typeface="楷体" panose="02010609060101010101" pitchFamily="49" charset="-122"/>
                <a:cs typeface="Times New Roman" panose="02020603050405020304" pitchFamily="18" charset="0"/>
              </a:rPr>
              <a:t>一个空表</a:t>
            </a:r>
            <a:r>
              <a:rPr kumimoji="1" lang="zh-CN" altLang="en-US" sz="2200" dirty="0" smtClean="0">
                <a:ea typeface="楷体" panose="02010609060101010101" pitchFamily="49" charset="-122"/>
                <a:cs typeface="Times New Roman" panose="02020603050405020304" pitchFamily="18" charset="0"/>
              </a:rPr>
              <a:t>开始，创建一个头结点。</a:t>
            </a:r>
            <a:endParaRPr kumimoji="1" lang="en-US" altLang="zh-CN" sz="2200" dirty="0" smtClean="0">
              <a:ea typeface="楷体" panose="02010609060101010101" pitchFamily="49" charset="-122"/>
              <a:cs typeface="Times New Roman" panose="02020603050405020304" pitchFamily="18" charset="0"/>
            </a:endParaRPr>
          </a:p>
          <a:p>
            <a:pPr marL="457200" indent="-457200" algn="l">
              <a:lnSpc>
                <a:spcPts val="3200"/>
              </a:lnSpc>
              <a:buBlip>
                <a:blip r:embed="rId2"/>
              </a:buBlip>
            </a:pPr>
            <a:r>
              <a:rPr kumimoji="1" lang="zh-CN" altLang="en-US" sz="2200" dirty="0" smtClean="0">
                <a:ea typeface="楷体" panose="02010609060101010101" pitchFamily="49" charset="-122"/>
                <a:cs typeface="Times New Roman" panose="02020603050405020304" pitchFamily="18" charset="0"/>
              </a:rPr>
              <a:t>依次读取</a:t>
            </a:r>
            <a:r>
              <a:rPr kumimoji="1" lang="zh-CN" altLang="en-US" sz="2200" dirty="0">
                <a:ea typeface="楷体" panose="02010609060101010101" pitchFamily="49" charset="-122"/>
                <a:cs typeface="Times New Roman" panose="02020603050405020304" pitchFamily="18" charset="0"/>
              </a:rPr>
              <a:t>字符数组</a:t>
            </a:r>
            <a:r>
              <a:rPr kumimoji="1" lang="en-US" altLang="zh-CN" sz="2200" i="1" dirty="0">
                <a:ea typeface="楷体" panose="02010609060101010101" pitchFamily="49" charset="-122"/>
                <a:cs typeface="Times New Roman" panose="02020603050405020304" pitchFamily="18" charset="0"/>
              </a:rPr>
              <a:t>a</a:t>
            </a:r>
            <a:r>
              <a:rPr kumimoji="1" lang="zh-CN" altLang="en-US" sz="2200" dirty="0">
                <a:ea typeface="楷体" panose="02010609060101010101" pitchFamily="49" charset="-122"/>
                <a:cs typeface="Times New Roman" panose="02020603050405020304" pitchFamily="18" charset="0"/>
              </a:rPr>
              <a:t>中</a:t>
            </a:r>
            <a:r>
              <a:rPr kumimoji="1" lang="zh-CN" altLang="en-US" sz="2200" dirty="0" smtClean="0">
                <a:ea typeface="楷体" panose="02010609060101010101" pitchFamily="49" charset="-122"/>
                <a:cs typeface="Times New Roman" panose="02020603050405020304" pitchFamily="18" charset="0"/>
              </a:rPr>
              <a:t>的元素，生成新结点</a:t>
            </a:r>
            <a:endParaRPr kumimoji="1" lang="en-US" altLang="zh-CN" sz="2200" dirty="0" smtClean="0">
              <a:ea typeface="楷体" panose="02010609060101010101" pitchFamily="49" charset="-122"/>
              <a:cs typeface="Times New Roman" panose="02020603050405020304" pitchFamily="18" charset="0"/>
            </a:endParaRPr>
          </a:p>
          <a:p>
            <a:pPr marL="457200" indent="-457200" algn="l">
              <a:lnSpc>
                <a:spcPts val="3200"/>
              </a:lnSpc>
              <a:buBlip>
                <a:blip r:embed="rId2"/>
              </a:buBlip>
            </a:pPr>
            <a:r>
              <a:rPr kumimoji="1" lang="zh-CN" altLang="en-US" sz="2200" dirty="0" smtClean="0">
                <a:ea typeface="楷体" panose="02010609060101010101" pitchFamily="49" charset="-122"/>
                <a:cs typeface="Times New Roman" panose="02020603050405020304" pitchFamily="18" charset="0"/>
              </a:rPr>
              <a:t>将新结点插入</a:t>
            </a:r>
            <a:r>
              <a:rPr kumimoji="1" lang="zh-CN" altLang="en-US" sz="2200" dirty="0">
                <a:ea typeface="楷体" panose="02010609060101010101" pitchFamily="49" charset="-122"/>
                <a:cs typeface="Times New Roman" panose="02020603050405020304" pitchFamily="18" charset="0"/>
              </a:rPr>
              <a:t>到当前链表的</a:t>
            </a:r>
            <a:r>
              <a:rPr kumimoji="1" lang="zh-CN" altLang="en-US" sz="2200" dirty="0" smtClean="0">
                <a:solidFill>
                  <a:srgbClr val="FF00FF"/>
                </a:solidFill>
                <a:ea typeface="楷体" panose="02010609060101010101" pitchFamily="49" charset="-122"/>
                <a:cs typeface="Times New Roman" panose="02020603050405020304" pitchFamily="18" charset="0"/>
              </a:rPr>
              <a:t>表尾</a:t>
            </a:r>
            <a:r>
              <a:rPr kumimoji="1" lang="zh-CN" altLang="en-US" sz="2200" dirty="0" smtClean="0">
                <a:ea typeface="楷体" panose="02010609060101010101" pitchFamily="49" charset="-122"/>
                <a:cs typeface="Times New Roman" panose="02020603050405020304" pitchFamily="18" charset="0"/>
              </a:rPr>
              <a:t>上，直到</a:t>
            </a:r>
            <a:r>
              <a:rPr kumimoji="1" lang="zh-CN" altLang="en-US" sz="2200" dirty="0">
                <a:ea typeface="楷体" panose="02010609060101010101" pitchFamily="49" charset="-122"/>
                <a:cs typeface="Times New Roman" panose="02020603050405020304" pitchFamily="18" charset="0"/>
              </a:rPr>
              <a:t>结束为止。</a:t>
            </a:r>
            <a:endParaRPr lang="zh-CN" altLang="en-US" sz="2200" dirty="0">
              <a:ea typeface="楷体" panose="02010609060101010101" pitchFamily="49" charset="-122"/>
              <a:cs typeface="Times New Roman" panose="02020603050405020304" pitchFamily="18" charset="0"/>
            </a:endParaRPr>
          </a:p>
        </p:txBody>
      </p:sp>
      <p:grpSp>
        <p:nvGrpSpPr>
          <p:cNvPr id="31" name="组合 30"/>
          <p:cNvGrpSpPr/>
          <p:nvPr/>
        </p:nvGrpSpPr>
        <p:grpSpPr>
          <a:xfrm>
            <a:off x="1928794" y="3937260"/>
            <a:ext cx="6143668" cy="859892"/>
            <a:chOff x="1928794" y="3714752"/>
            <a:chExt cx="6143668" cy="859892"/>
          </a:xfrm>
        </p:grpSpPr>
        <p:sp>
          <p:nvSpPr>
            <p:cNvPr id="32770" name="Text Box 2"/>
            <p:cNvSpPr txBox="1">
              <a:spLocks noChangeArrowheads="1"/>
            </p:cNvSpPr>
            <p:nvPr/>
          </p:nvSpPr>
          <p:spPr bwMode="auto">
            <a:xfrm>
              <a:off x="1928794" y="4071942"/>
              <a:ext cx="6143668" cy="502702"/>
            </a:xfrm>
            <a:prstGeom prst="rect">
              <a:avLst/>
            </a:prstGeom>
            <a:noFill/>
            <a:ln w="9525">
              <a:noFill/>
              <a:miter lim="800000"/>
            </a:ln>
            <a:effectLst/>
          </p:spPr>
          <p:txBody>
            <a:bodyPr wrap="square">
              <a:spAutoFit/>
            </a:bodyPr>
            <a:lstStyle/>
            <a:p>
              <a:pPr algn="just">
                <a:lnSpc>
                  <a:spcPts val="3200"/>
                </a:lnSpc>
                <a:spcBef>
                  <a:spcPct val="50000"/>
                </a:spcBef>
              </a:pPr>
              <a:r>
                <a:rPr kumimoji="1" lang="zh-CN" altLang="en-US" sz="2000" smtClean="0">
                  <a:ea typeface="楷体" panose="02010609060101010101" pitchFamily="49" charset="-122"/>
                  <a:cs typeface="Times New Roman" panose="02020603050405020304" pitchFamily="18" charset="0"/>
                </a:rPr>
                <a:t>增加</a:t>
              </a:r>
              <a:r>
                <a:rPr kumimoji="1" lang="zh-CN" altLang="en-US" sz="2000" dirty="0">
                  <a:ea typeface="楷体" panose="02010609060101010101" pitchFamily="49" charset="-122"/>
                  <a:cs typeface="Times New Roman" panose="02020603050405020304" pitchFamily="18" charset="0"/>
                </a:rPr>
                <a:t>一个尾</a:t>
              </a:r>
              <a:r>
                <a:rPr kumimoji="1" lang="zh-CN" altLang="en-US" sz="2000">
                  <a:ea typeface="楷体" panose="02010609060101010101" pitchFamily="49" charset="-122"/>
                  <a:cs typeface="Times New Roman" panose="02020603050405020304" pitchFamily="18" charset="0"/>
                </a:rPr>
                <a:t>指针</a:t>
              </a:r>
              <a:r>
                <a:rPr kumimoji="1" lang="en-US" altLang="zh-CN" sz="2000" i="1" smtClean="0">
                  <a:solidFill>
                    <a:srgbClr val="FF00FF"/>
                  </a:solidFill>
                  <a:ea typeface="楷体" panose="02010609060101010101" pitchFamily="49" charset="-122"/>
                  <a:cs typeface="Times New Roman" panose="02020603050405020304" pitchFamily="18" charset="0"/>
                </a:rPr>
                <a:t>r</a:t>
              </a:r>
              <a:r>
                <a:rPr kumimoji="1" lang="zh-CN" altLang="en-US" sz="2000" smtClean="0">
                  <a:ea typeface="楷体" panose="02010609060101010101" pitchFamily="49" charset="-122"/>
                  <a:cs typeface="Times New Roman" panose="02020603050405020304" pitchFamily="18" charset="0"/>
                </a:rPr>
                <a:t>，使</a:t>
              </a:r>
              <a:r>
                <a:rPr kumimoji="1" lang="zh-CN" altLang="en-US" sz="2000" dirty="0">
                  <a:ea typeface="楷体" panose="02010609060101010101" pitchFamily="49" charset="-122"/>
                  <a:cs typeface="Times New Roman" panose="02020603050405020304" pitchFamily="18" charset="0"/>
                </a:rPr>
                <a:t>其始终指向当前链表</a:t>
              </a:r>
              <a:r>
                <a:rPr kumimoji="1" lang="zh-CN" altLang="en-US" sz="2000">
                  <a:ea typeface="楷体" panose="02010609060101010101" pitchFamily="49" charset="-122"/>
                  <a:cs typeface="Times New Roman" panose="02020603050405020304" pitchFamily="18" charset="0"/>
                </a:rPr>
                <a:t>的</a:t>
              </a:r>
              <a:r>
                <a:rPr kumimoji="1" lang="zh-CN" altLang="en-US" sz="2000" smtClean="0">
                  <a:ea typeface="楷体" panose="02010609060101010101" pitchFamily="49" charset="-122"/>
                  <a:cs typeface="Times New Roman" panose="02020603050405020304" pitchFamily="18" charset="0"/>
                </a:rPr>
                <a:t>尾结点</a:t>
              </a:r>
              <a:endParaRPr kumimoji="1" lang="zh-CN" altLang="en-US" sz="2000" dirty="0">
                <a:ea typeface="楷体" panose="02010609060101010101" pitchFamily="49" charset="-122"/>
                <a:cs typeface="Times New Roman" panose="02020603050405020304" pitchFamily="18" charset="0"/>
              </a:endParaRPr>
            </a:p>
          </p:txBody>
        </p:sp>
        <p:cxnSp>
          <p:nvCxnSpPr>
            <p:cNvPr id="30" name="直接箭头连接符 29"/>
            <p:cNvCxnSpPr/>
            <p:nvPr/>
          </p:nvCxnSpPr>
          <p:spPr>
            <a:xfrm flipV="1">
              <a:off x="5000628" y="3714752"/>
              <a:ext cx="428628" cy="35719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BC067DFE-42A7-4CB5-93C4-F2F97DA7580C}" type="slidenum">
              <a:rPr lang="en-US" altLang="zh-CN" smtClean="0"/>
              <a:t>51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2793"/>
                                        </p:tgtEl>
                                        <p:attrNameLst>
                                          <p:attrName>style.visibility</p:attrName>
                                        </p:attrNameLst>
                                      </p:cBhvr>
                                      <p:to>
                                        <p:strVal val="visible"/>
                                      </p:to>
                                    </p:set>
                                    <p:anim calcmode="discrete" valueType="clr">
                                      <p:cBhvr override="childStyle">
                                        <p:cTn id="14" dur="80"/>
                                        <p:tgtEl>
                                          <p:spTgt spid="32793"/>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2793"/>
                                        </p:tgtEl>
                                        <p:attrNameLst>
                                          <p:attrName>fillcolor</p:attrName>
                                        </p:attrNameLst>
                                      </p:cBhvr>
                                      <p:tavLst>
                                        <p:tav tm="0">
                                          <p:val>
                                            <p:clrVal>
                                              <a:schemeClr val="accent2"/>
                                            </p:clrVal>
                                          </p:val>
                                        </p:tav>
                                        <p:tav tm="50000">
                                          <p:val>
                                            <p:clrVal>
                                              <a:schemeClr val="hlink"/>
                                            </p:clrVal>
                                          </p:val>
                                        </p:tav>
                                      </p:tavLst>
                                    </p:anim>
                                    <p:set>
                                      <p:cBhvr>
                                        <p:cTn id="16" dur="80"/>
                                        <p:tgtEl>
                                          <p:spTgt spid="3279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3"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51521" y="599813"/>
            <a:ext cx="6912768" cy="175699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dirty="0" err="1" smtClean="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CreateListR</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p>
          <a:p>
            <a:pPr algn="l">
              <a:spcBef>
                <a:spcPts val="0"/>
              </a:spcBef>
            </a:pP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创建</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头结点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r=L</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r</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始终指向</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尾结点，开始</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时指向</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头结点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TextBox 2"/>
          <p:cNvSpPr txBox="1"/>
          <p:nvPr/>
        </p:nvSpPr>
        <p:spPr>
          <a:xfrm>
            <a:off x="146809" y="138148"/>
            <a:ext cx="5143536" cy="461665"/>
          </a:xfrm>
          <a:prstGeom prst="rect">
            <a:avLst/>
          </a:prstGeom>
          <a:noFill/>
        </p:spPr>
        <p:txBody>
          <a:bodyPr wrap="square" rtlCol="0">
            <a:spAutoFit/>
          </a:bodyPr>
          <a:lstStyle/>
          <a:p>
            <a:pPr algn="l"/>
            <a:r>
              <a:rPr kumimoji="1" lang="zh-CN" altLang="en-US" dirty="0" smtClean="0">
                <a:latin typeface="楷体" panose="02010609060101010101" pitchFamily="49" charset="-122"/>
                <a:ea typeface="楷体" panose="02010609060101010101" pitchFamily="49" charset="-122"/>
              </a:rPr>
              <a:t>尾插法建表算法如下：</a:t>
            </a:r>
            <a:endParaRPr lang="zh-CN" altLang="en-US" dirty="0"/>
          </a:p>
        </p:txBody>
      </p:sp>
      <p:grpSp>
        <p:nvGrpSpPr>
          <p:cNvPr id="16" name="组合 15"/>
          <p:cNvGrpSpPr/>
          <p:nvPr/>
        </p:nvGrpSpPr>
        <p:grpSpPr>
          <a:xfrm>
            <a:off x="7269001" y="692696"/>
            <a:ext cx="1704380" cy="1084263"/>
            <a:chOff x="2143108" y="3646493"/>
            <a:chExt cx="1957388" cy="1084263"/>
          </a:xfrm>
        </p:grpSpPr>
        <p:sp>
          <p:nvSpPr>
            <p:cNvPr id="4" name="Rectangle 16"/>
            <p:cNvSpPr>
              <a:spLocks noChangeArrowheads="1"/>
            </p:cNvSpPr>
            <p:nvPr/>
          </p:nvSpPr>
          <p:spPr bwMode="auto">
            <a:xfrm>
              <a:off x="3560746" y="4298956"/>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zh-CN" sz="2000" dirty="0">
                <a:solidFill>
                  <a:srgbClr val="0000FF"/>
                </a:solidFill>
                <a:latin typeface="Times New Roman" panose="02020603050405020304" pitchFamily="18" charset="0"/>
                <a:cs typeface="Times New Roman" panose="02020603050405020304" pitchFamily="18" charset="0"/>
              </a:endParaRPr>
            </a:p>
          </p:txBody>
        </p:sp>
        <p:sp>
          <p:nvSpPr>
            <p:cNvPr id="5" name="Rectangle 17"/>
            <p:cNvSpPr>
              <a:spLocks noChangeArrowheads="1"/>
            </p:cNvSpPr>
            <p:nvPr/>
          </p:nvSpPr>
          <p:spPr bwMode="auto">
            <a:xfrm>
              <a:off x="3019408" y="4298956"/>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6" name="Line 18"/>
            <p:cNvSpPr>
              <a:spLocks noChangeShapeType="1"/>
            </p:cNvSpPr>
            <p:nvPr/>
          </p:nvSpPr>
          <p:spPr bwMode="auto">
            <a:xfrm>
              <a:off x="2430446" y="4503743"/>
              <a:ext cx="576263" cy="0"/>
            </a:xfrm>
            <a:prstGeom prst="line">
              <a:avLst/>
            </a:prstGeom>
            <a:noFill/>
            <a:ln w="38100">
              <a:solidFill>
                <a:srgbClr val="7030A0"/>
              </a:solidFill>
              <a:miter lim="800000"/>
              <a:tailEnd type="triangle" w="med" len="med"/>
            </a:ln>
            <a:effectLst/>
          </p:spPr>
          <p:txBody>
            <a:bodyPr wrap="none"/>
            <a:lstStyle/>
            <a:p>
              <a:endParaRPr lang="zh-CN" altLang="en-US"/>
            </a:p>
          </p:txBody>
        </p:sp>
        <p:sp>
          <p:nvSpPr>
            <p:cNvPr id="7" name="Text Box 19"/>
            <p:cNvSpPr txBox="1">
              <a:spLocks noChangeArrowheads="1"/>
            </p:cNvSpPr>
            <p:nvPr/>
          </p:nvSpPr>
          <p:spPr bwMode="auto">
            <a:xfrm>
              <a:off x="2143108" y="4214818"/>
              <a:ext cx="431800" cy="365125"/>
            </a:xfrm>
            <a:prstGeom prst="rect">
              <a:avLst/>
            </a:prstGeom>
            <a:noFill/>
            <a:ln w="9525">
              <a:noFill/>
              <a:miter lim="800000"/>
            </a:ln>
            <a:effectLst/>
          </p:spPr>
          <p:txBody>
            <a:bodyPr lIns="0" tIns="0" rIns="0" bIns="0">
              <a:spAutoFit/>
            </a:bodyPr>
            <a:lstStyle/>
            <a:p>
              <a:pPr algn="l">
                <a:spcBef>
                  <a:spcPct val="50000"/>
                </a:spcBef>
              </a:pPr>
              <a:r>
                <a:rPr lang="en-US" altLang="zh-CN"/>
                <a:t>L</a:t>
              </a:r>
            </a:p>
          </p:txBody>
        </p:sp>
        <p:grpSp>
          <p:nvGrpSpPr>
            <p:cNvPr id="12" name="Group 31"/>
            <p:cNvGrpSpPr/>
            <p:nvPr/>
          </p:nvGrpSpPr>
          <p:grpSpPr bwMode="auto">
            <a:xfrm>
              <a:off x="2905117" y="3646493"/>
              <a:ext cx="523875" cy="639763"/>
              <a:chOff x="2015" y="845"/>
              <a:chExt cx="330" cy="403"/>
            </a:xfrm>
          </p:grpSpPr>
          <p:sp>
            <p:nvSpPr>
              <p:cNvPr id="13" name="Arc 32"/>
              <p:cNvSpPr/>
              <p:nvPr/>
            </p:nvSpPr>
            <p:spPr bwMode="auto">
              <a:xfrm>
                <a:off x="2163" y="1021"/>
                <a:ext cx="182" cy="22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FF"/>
                </a:solidFill>
                <a:round/>
                <a:tailEnd type="triangle" w="med" len="med"/>
              </a:ln>
              <a:effectLst/>
            </p:spPr>
            <p:txBody>
              <a:bodyPr wrap="none" anchor="ctr"/>
              <a:lstStyle/>
              <a:p>
                <a:endParaRPr lang="zh-CN" altLang="en-US"/>
              </a:p>
            </p:txBody>
          </p:sp>
          <p:sp>
            <p:nvSpPr>
              <p:cNvPr id="14" name="Text Box 33"/>
              <p:cNvSpPr txBox="1">
                <a:spLocks noChangeArrowheads="1"/>
              </p:cNvSpPr>
              <p:nvPr/>
            </p:nvSpPr>
            <p:spPr bwMode="auto">
              <a:xfrm>
                <a:off x="2015" y="845"/>
                <a:ext cx="272" cy="230"/>
              </a:xfrm>
              <a:prstGeom prst="rect">
                <a:avLst/>
              </a:prstGeom>
              <a:noFill/>
              <a:ln w="9525">
                <a:noFill/>
                <a:miter lim="800000"/>
              </a:ln>
              <a:effectLst/>
            </p:spPr>
            <p:txBody>
              <a:bodyPr lIns="0" tIns="0" rIns="0" bIns="0">
                <a:spAutoFit/>
              </a:bodyPr>
              <a:lstStyle/>
              <a:p>
                <a:pPr algn="l">
                  <a:spcBef>
                    <a:spcPct val="50000"/>
                  </a:spcBef>
                </a:pPr>
                <a:r>
                  <a:rPr lang="en-US" altLang="zh-CN" dirty="0"/>
                  <a:t>r</a:t>
                </a:r>
              </a:p>
            </p:txBody>
          </p:sp>
        </p:grpSp>
      </p:grpSp>
      <p:sp>
        <p:nvSpPr>
          <p:cNvPr id="8" name="灯片编号占位符 7"/>
          <p:cNvSpPr>
            <a:spLocks noGrp="1"/>
          </p:cNvSpPr>
          <p:nvPr>
            <p:ph type="sldNum" sz="quarter" idx="12"/>
          </p:nvPr>
        </p:nvSpPr>
        <p:spPr/>
        <p:txBody>
          <a:bodyPr/>
          <a:lstStyle/>
          <a:p>
            <a:fld id="{BC067DFE-42A7-4CB5-93C4-F2F97DA7580C}" type="slidenum">
              <a:rPr lang="en-US" altLang="zh-CN" smtClean="0"/>
              <a:t>52</a:t>
            </a:fld>
            <a:endParaRPr lang="en-US" altLang="zh-CN" dirty="0"/>
          </a:p>
        </p:txBody>
      </p:sp>
      <p:sp>
        <p:nvSpPr>
          <p:cNvPr id="17" name="Text Box 2"/>
          <p:cNvSpPr txBox="1">
            <a:spLocks noChangeArrowheads="1"/>
          </p:cNvSpPr>
          <p:nvPr/>
        </p:nvSpPr>
        <p:spPr bwMode="auto">
          <a:xfrm>
            <a:off x="251520" y="2348880"/>
            <a:ext cx="6912769" cy="268032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spcBef>
                <a:spcPts val="0"/>
              </a:spcBef>
            </a:pPr>
            <a:r>
              <a:rPr kumimoji="1" lang="en-US" altLang="zh-CN"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循环建立</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s-&gt;data=a[</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创建</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数据结点*</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s</a:t>
            </a:r>
          </a:p>
          <a:p>
            <a:pPr algn="l">
              <a:spcBef>
                <a:spcPts val="0"/>
              </a:spcBef>
            </a:pP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r-&gt;next=s;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将*</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插入*</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r</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之后</a:t>
            </a:r>
          </a:p>
          <a:p>
            <a:pPr algn="l">
              <a:spcBef>
                <a:spcPts val="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r=s;</a:t>
            </a:r>
          </a:p>
          <a:p>
            <a:pPr algn="l">
              <a:spcBef>
                <a:spcPts val="0"/>
              </a:spcBef>
            </a:pP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&gt;next=NULL;</a:t>
            </a: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尾结点</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next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域置为</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NULL</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18" name="组合 17"/>
          <p:cNvGrpSpPr/>
          <p:nvPr/>
        </p:nvGrpSpPr>
        <p:grpSpPr>
          <a:xfrm>
            <a:off x="505312" y="4863462"/>
            <a:ext cx="7488238" cy="1909071"/>
            <a:chOff x="655662" y="3073829"/>
            <a:chExt cx="7488238" cy="2141121"/>
          </a:xfrm>
        </p:grpSpPr>
        <p:sp>
          <p:nvSpPr>
            <p:cNvPr id="19" name="Text Box 20"/>
            <p:cNvSpPr txBox="1">
              <a:spLocks noChangeArrowheads="1"/>
            </p:cNvSpPr>
            <p:nvPr/>
          </p:nvSpPr>
          <p:spPr bwMode="auto">
            <a:xfrm>
              <a:off x="5286380" y="3203519"/>
              <a:ext cx="574675" cy="396875"/>
            </a:xfrm>
            <a:prstGeom prst="rect">
              <a:avLst/>
            </a:prstGeom>
            <a:noFill/>
            <a:ln w="9525">
              <a:noFill/>
              <a:miter lim="800000"/>
            </a:ln>
            <a:effectLst/>
          </p:spPr>
          <p:txBody>
            <a:bodyPr>
              <a:spAutoFit/>
            </a:bodyPr>
            <a:lstStyle/>
            <a:p>
              <a:pPr algn="l">
                <a:spcBef>
                  <a:spcPct val="50000"/>
                </a:spcBef>
              </a:pPr>
              <a:r>
                <a:rPr lang="en-US" altLang="zh-CN" sz="2000" i="1" dirty="0"/>
                <a:t>r</a:t>
              </a:r>
            </a:p>
          </p:txBody>
        </p:sp>
        <p:sp>
          <p:nvSpPr>
            <p:cNvPr id="20" name="下箭头 19"/>
            <p:cNvSpPr/>
            <p:nvPr/>
          </p:nvSpPr>
          <p:spPr>
            <a:xfrm>
              <a:off x="3930222" y="3073829"/>
              <a:ext cx="214314" cy="500066"/>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1" name="Oval 22"/>
            <p:cNvSpPr>
              <a:spLocks noChangeArrowheads="1"/>
            </p:cNvSpPr>
            <p:nvPr/>
          </p:nvSpPr>
          <p:spPr bwMode="auto">
            <a:xfrm>
              <a:off x="6632600" y="3587705"/>
              <a:ext cx="1511300" cy="1512887"/>
            </a:xfrm>
            <a:prstGeom prst="ellipse">
              <a:avLst/>
            </a:prstGeom>
            <a:solidFill>
              <a:schemeClr val="accent1">
                <a:alpha val="0"/>
              </a:schemeClr>
            </a:solidFill>
            <a:ln w="9525">
              <a:solidFill>
                <a:srgbClr val="C00000"/>
              </a:solidFill>
              <a:miter lim="800000"/>
            </a:ln>
            <a:effectLst/>
          </p:spPr>
          <p:txBody>
            <a:bodyPr wrap="none" anchor="ctr"/>
            <a:lstStyle/>
            <a:p>
              <a:endParaRPr lang="zh-CN" altLang="en-US"/>
            </a:p>
          </p:txBody>
        </p:sp>
        <p:sp>
          <p:nvSpPr>
            <p:cNvPr id="22" name="Rectangle 3"/>
            <p:cNvSpPr>
              <a:spLocks noChangeArrowheads="1"/>
            </p:cNvSpPr>
            <p:nvPr/>
          </p:nvSpPr>
          <p:spPr bwMode="auto">
            <a:xfrm>
              <a:off x="1376387" y="3876630"/>
              <a:ext cx="576263"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23" name="Rectangle 4"/>
            <p:cNvSpPr>
              <a:spLocks noChangeArrowheads="1"/>
            </p:cNvSpPr>
            <p:nvPr/>
          </p:nvSpPr>
          <p:spPr bwMode="auto">
            <a:xfrm>
              <a:off x="1952650" y="3876630"/>
              <a:ext cx="576262"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24" name="Line 5"/>
            <p:cNvSpPr>
              <a:spLocks noChangeShapeType="1"/>
            </p:cNvSpPr>
            <p:nvPr/>
          </p:nvSpPr>
          <p:spPr bwMode="auto">
            <a:xfrm>
              <a:off x="1087462" y="4019505"/>
              <a:ext cx="288925" cy="0"/>
            </a:xfrm>
            <a:prstGeom prst="line">
              <a:avLst/>
            </a:prstGeom>
            <a:noFill/>
            <a:ln w="28575">
              <a:solidFill>
                <a:srgbClr val="7030A0"/>
              </a:solidFill>
              <a:miter lim="800000"/>
              <a:tailEnd type="triangle" w="med" len="med"/>
            </a:ln>
            <a:effectLst/>
          </p:spPr>
          <p:txBody>
            <a:bodyPr wrap="none"/>
            <a:lstStyle/>
            <a:p>
              <a:endParaRPr lang="zh-CN" altLang="en-US"/>
            </a:p>
          </p:txBody>
        </p:sp>
        <p:sp>
          <p:nvSpPr>
            <p:cNvPr id="25" name="Text Box 6"/>
            <p:cNvSpPr txBox="1">
              <a:spLocks noChangeArrowheads="1"/>
            </p:cNvSpPr>
            <p:nvPr/>
          </p:nvSpPr>
          <p:spPr bwMode="auto">
            <a:xfrm>
              <a:off x="655662" y="3732167"/>
              <a:ext cx="504825" cy="396875"/>
            </a:xfrm>
            <a:prstGeom prst="rect">
              <a:avLst/>
            </a:prstGeom>
            <a:noFill/>
            <a:ln w="9525">
              <a:noFill/>
              <a:miter lim="800000"/>
            </a:ln>
            <a:effectLst/>
          </p:spPr>
          <p:txBody>
            <a:bodyPr>
              <a:spAutoFit/>
            </a:bodyPr>
            <a:lstStyle/>
            <a:p>
              <a:pPr algn="l">
                <a:spcBef>
                  <a:spcPct val="50000"/>
                </a:spcBef>
              </a:pPr>
              <a:r>
                <a:rPr lang="en-US" altLang="zh-CN" sz="2000"/>
                <a:t>L</a:t>
              </a:r>
            </a:p>
          </p:txBody>
        </p:sp>
        <p:sp>
          <p:nvSpPr>
            <p:cNvPr id="26" name="Rectangle 7"/>
            <p:cNvSpPr>
              <a:spLocks noChangeArrowheads="1"/>
            </p:cNvSpPr>
            <p:nvPr/>
          </p:nvSpPr>
          <p:spPr bwMode="auto">
            <a:xfrm>
              <a:off x="3321075" y="3889330"/>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27" name="Rectangle 8"/>
            <p:cNvSpPr>
              <a:spLocks noChangeArrowheads="1"/>
            </p:cNvSpPr>
            <p:nvPr/>
          </p:nvSpPr>
          <p:spPr bwMode="auto">
            <a:xfrm>
              <a:off x="2740050" y="3889330"/>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anose="02020603050405020304" pitchFamily="18" charset="0"/>
                  <a:cs typeface="Times New Roman" panose="02020603050405020304" pitchFamily="18" charset="0"/>
                </a:rPr>
                <a:t>a</a:t>
              </a:r>
              <a:r>
                <a:rPr lang="en-US" altLang="zh-CN" sz="2000" baseline="-25000" dirty="0" err="1">
                  <a:solidFill>
                    <a:srgbClr val="0000FF"/>
                  </a:solidFill>
                  <a:latin typeface="Times New Roman" panose="02020603050405020304" pitchFamily="18" charset="0"/>
                  <a:cs typeface="Times New Roman" panose="02020603050405020304" pitchFamily="18" charset="0"/>
                </a:rPr>
                <a:t>1</a:t>
              </a:r>
              <a:endParaRPr lang="en-US" altLang="zh-CN" sz="2000" baseline="-25000" dirty="0">
                <a:solidFill>
                  <a:srgbClr val="0000FF"/>
                </a:solidFill>
                <a:latin typeface="Times New Roman" panose="02020603050405020304" pitchFamily="18" charset="0"/>
                <a:cs typeface="Times New Roman" panose="02020603050405020304" pitchFamily="18" charset="0"/>
              </a:endParaRPr>
            </a:p>
          </p:txBody>
        </p:sp>
        <p:sp>
          <p:nvSpPr>
            <p:cNvPr id="28" name="Line 9"/>
            <p:cNvSpPr>
              <a:spLocks noChangeShapeType="1"/>
            </p:cNvSpPr>
            <p:nvPr/>
          </p:nvSpPr>
          <p:spPr bwMode="auto">
            <a:xfrm>
              <a:off x="2408262" y="4070305"/>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29" name="Line 10"/>
            <p:cNvSpPr>
              <a:spLocks noChangeShapeType="1"/>
            </p:cNvSpPr>
            <p:nvPr/>
          </p:nvSpPr>
          <p:spPr bwMode="auto">
            <a:xfrm>
              <a:off x="4903812" y="4057605"/>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0" name="Line 11"/>
            <p:cNvSpPr>
              <a:spLocks noChangeShapeType="1"/>
            </p:cNvSpPr>
            <p:nvPr/>
          </p:nvSpPr>
          <p:spPr bwMode="auto">
            <a:xfrm>
              <a:off x="3802087" y="4070305"/>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1" name="Rectangle 12"/>
            <p:cNvSpPr>
              <a:spLocks noChangeArrowheads="1"/>
            </p:cNvSpPr>
            <p:nvPr/>
          </p:nvSpPr>
          <p:spPr bwMode="auto">
            <a:xfrm>
              <a:off x="5815037" y="38766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 name="Rectangle 13"/>
            <p:cNvSpPr>
              <a:spLocks noChangeArrowheads="1"/>
            </p:cNvSpPr>
            <p:nvPr/>
          </p:nvSpPr>
          <p:spPr bwMode="auto">
            <a:xfrm>
              <a:off x="5234012" y="38766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smtClean="0">
                  <a:solidFill>
                    <a:srgbClr val="0000FF"/>
                  </a:solidFill>
                  <a:latin typeface="Times New Roman" panose="02020603050405020304" pitchFamily="18" charset="0"/>
                  <a:cs typeface="Times New Roman" panose="02020603050405020304" pitchFamily="18" charset="0"/>
                </a:rPr>
                <a:t>a</a:t>
              </a:r>
              <a:r>
                <a:rPr lang="en-US" altLang="zh-CN" sz="2000" i="1" baseline="-25000" smtClean="0">
                  <a:solidFill>
                    <a:srgbClr val="0000FF"/>
                  </a:solidFill>
                  <a:latin typeface="Times New Roman" panose="02020603050405020304" pitchFamily="18" charset="0"/>
                  <a:cs typeface="Times New Roman" panose="02020603050405020304" pitchFamily="18" charset="0"/>
                </a:rPr>
                <a:t>i</a:t>
              </a:r>
              <a:r>
                <a:rPr lang="en-US" altLang="zh-CN" sz="2000" baseline="-25000" smtClean="0">
                  <a:solidFill>
                    <a:srgbClr val="0000FF"/>
                  </a:solidFill>
                  <a:latin typeface="Times New Roman" panose="02020603050405020304" pitchFamily="18" charset="0"/>
                  <a:cs typeface="Times New Roman" panose="02020603050405020304" pitchFamily="18" charset="0"/>
                </a:rPr>
                <a:t>-1</a:t>
              </a:r>
              <a:endParaRPr lang="en-US" altLang="zh-CN" sz="2000" baseline="-25000" dirty="0">
                <a:solidFill>
                  <a:srgbClr val="0000FF"/>
                </a:solidFill>
                <a:latin typeface="Times New Roman" panose="02020603050405020304" pitchFamily="18" charset="0"/>
                <a:cs typeface="Times New Roman" panose="02020603050405020304" pitchFamily="18" charset="0"/>
              </a:endParaRPr>
            </a:p>
          </p:txBody>
        </p:sp>
        <p:sp>
          <p:nvSpPr>
            <p:cNvPr id="33" name="Text Box 14"/>
            <p:cNvSpPr txBox="1">
              <a:spLocks noChangeArrowheads="1"/>
            </p:cNvSpPr>
            <p:nvPr/>
          </p:nvSpPr>
          <p:spPr bwMode="auto">
            <a:xfrm>
              <a:off x="4222775" y="3736930"/>
              <a:ext cx="504825" cy="457200"/>
            </a:xfrm>
            <a:prstGeom prst="rect">
              <a:avLst/>
            </a:prstGeom>
            <a:noFill/>
            <a:ln w="9525">
              <a:noFill/>
              <a:miter lim="800000"/>
            </a:ln>
            <a:effectLst/>
          </p:spPr>
          <p:txBody>
            <a:bodyPr>
              <a:spAutoFit/>
            </a:bodyPr>
            <a:lstStyle/>
            <a:p>
              <a:pPr algn="l">
                <a:spcBef>
                  <a:spcPct val="50000"/>
                </a:spcBef>
              </a:pPr>
              <a:r>
                <a:rPr lang="en-US" altLang="zh-CN">
                  <a:cs typeface="Times New Roman" panose="02020603050405020304" pitchFamily="18" charset="0"/>
                </a:rPr>
                <a:t>…</a:t>
              </a:r>
            </a:p>
          </p:txBody>
        </p:sp>
        <p:sp>
          <p:nvSpPr>
            <p:cNvPr id="34" name="Rectangle 15"/>
            <p:cNvSpPr>
              <a:spLocks noChangeArrowheads="1"/>
            </p:cNvSpPr>
            <p:nvPr/>
          </p:nvSpPr>
          <p:spPr bwMode="auto">
            <a:xfrm>
              <a:off x="7358087" y="43084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5" name="Rectangle 16"/>
            <p:cNvSpPr>
              <a:spLocks noChangeArrowheads="1"/>
            </p:cNvSpPr>
            <p:nvPr/>
          </p:nvSpPr>
          <p:spPr bwMode="auto">
            <a:xfrm>
              <a:off x="6777062" y="43084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anose="02020603050405020304" pitchFamily="18" charset="0"/>
                  <a:cs typeface="Times New Roman" panose="02020603050405020304" pitchFamily="18" charset="0"/>
                </a:rPr>
                <a:t>a</a:t>
              </a:r>
              <a:r>
                <a:rPr lang="en-US" altLang="zh-CN" sz="2000" i="1" baseline="-25000" dirty="0" err="1">
                  <a:solidFill>
                    <a:srgbClr val="0000FF"/>
                  </a:solidFill>
                  <a:latin typeface="Times New Roman" panose="02020603050405020304" pitchFamily="18" charset="0"/>
                  <a:cs typeface="Times New Roman" panose="02020603050405020304" pitchFamily="18" charset="0"/>
                </a:rPr>
                <a:t>i</a:t>
              </a:r>
              <a:endParaRPr lang="en-US" altLang="zh-CN" sz="2000" i="1" baseline="-25000" dirty="0">
                <a:solidFill>
                  <a:srgbClr val="0000FF"/>
                </a:solidFill>
                <a:latin typeface="Times New Roman" panose="02020603050405020304" pitchFamily="18" charset="0"/>
                <a:cs typeface="Times New Roman" panose="02020603050405020304" pitchFamily="18" charset="0"/>
              </a:endParaRPr>
            </a:p>
          </p:txBody>
        </p:sp>
        <p:sp>
          <p:nvSpPr>
            <p:cNvPr id="36" name="Line 17"/>
            <p:cNvSpPr>
              <a:spLocks noChangeShapeType="1"/>
            </p:cNvSpPr>
            <p:nvPr/>
          </p:nvSpPr>
          <p:spPr bwMode="auto">
            <a:xfrm flipV="1">
              <a:off x="5629300" y="3430534"/>
              <a:ext cx="0" cy="431800"/>
            </a:xfrm>
            <a:prstGeom prst="line">
              <a:avLst/>
            </a:prstGeom>
            <a:noFill/>
            <a:ln w="28575">
              <a:solidFill>
                <a:srgbClr val="0000FF"/>
              </a:solidFill>
              <a:miter lim="800000"/>
              <a:headEnd type="triangle"/>
              <a:tailEnd type="none" w="med" len="med"/>
            </a:ln>
            <a:effectLst/>
          </p:spPr>
          <p:txBody>
            <a:bodyPr wrap="none"/>
            <a:lstStyle/>
            <a:p>
              <a:endParaRPr lang="zh-CN" altLang="en-US"/>
            </a:p>
          </p:txBody>
        </p:sp>
        <p:sp>
          <p:nvSpPr>
            <p:cNvPr id="37" name="Line 18"/>
            <p:cNvSpPr>
              <a:spLocks noChangeShapeType="1"/>
            </p:cNvSpPr>
            <p:nvPr/>
          </p:nvSpPr>
          <p:spPr bwMode="auto">
            <a:xfrm>
              <a:off x="7065987" y="3948067"/>
              <a:ext cx="0" cy="360363"/>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38" name="Text Box 19"/>
            <p:cNvSpPr txBox="1">
              <a:spLocks noChangeArrowheads="1"/>
            </p:cNvSpPr>
            <p:nvPr/>
          </p:nvSpPr>
          <p:spPr bwMode="auto">
            <a:xfrm>
              <a:off x="7065987" y="3587705"/>
              <a:ext cx="574675" cy="396875"/>
            </a:xfrm>
            <a:prstGeom prst="rect">
              <a:avLst/>
            </a:prstGeom>
            <a:noFill/>
            <a:ln w="9525">
              <a:noFill/>
              <a:miter lim="800000"/>
            </a:ln>
            <a:effectLst/>
          </p:spPr>
          <p:txBody>
            <a:bodyPr>
              <a:spAutoFit/>
            </a:bodyPr>
            <a:lstStyle/>
            <a:p>
              <a:pPr algn="l">
                <a:spcBef>
                  <a:spcPct val="50000"/>
                </a:spcBef>
              </a:pPr>
              <a:r>
                <a:rPr lang="en-US" altLang="zh-CN" sz="2000" i="1" dirty="0"/>
                <a:t>s</a:t>
              </a:r>
            </a:p>
          </p:txBody>
        </p:sp>
        <p:sp>
          <p:nvSpPr>
            <p:cNvPr id="39" name="Freeform 21"/>
            <p:cNvSpPr/>
            <p:nvPr/>
          </p:nvSpPr>
          <p:spPr bwMode="auto">
            <a:xfrm>
              <a:off x="6275412" y="4308430"/>
              <a:ext cx="555625" cy="647700"/>
            </a:xfrm>
            <a:custGeom>
              <a:avLst/>
              <a:gdLst/>
              <a:ahLst/>
              <a:cxnLst>
                <a:cxn ang="0">
                  <a:pos x="350" y="327"/>
                </a:cxn>
                <a:cxn ang="0">
                  <a:pos x="254" y="399"/>
                </a:cxn>
                <a:cxn ang="0">
                  <a:pos x="150" y="383"/>
                </a:cxn>
                <a:cxn ang="0">
                  <a:pos x="94" y="335"/>
                </a:cxn>
                <a:cxn ang="0">
                  <a:pos x="38" y="239"/>
                </a:cxn>
                <a:cxn ang="0">
                  <a:pos x="0" y="0"/>
                </a:cxn>
              </a:cxnLst>
              <a:rect l="0" t="0" r="r" b="b"/>
              <a:pathLst>
                <a:path w="350" h="408">
                  <a:moveTo>
                    <a:pt x="350" y="327"/>
                  </a:moveTo>
                  <a:cubicBezTo>
                    <a:pt x="334" y="339"/>
                    <a:pt x="287" y="390"/>
                    <a:pt x="254" y="399"/>
                  </a:cubicBezTo>
                  <a:cubicBezTo>
                    <a:pt x="226" y="408"/>
                    <a:pt x="177" y="394"/>
                    <a:pt x="150" y="383"/>
                  </a:cubicBezTo>
                  <a:cubicBezTo>
                    <a:pt x="123" y="372"/>
                    <a:pt x="118" y="359"/>
                    <a:pt x="94" y="335"/>
                  </a:cubicBezTo>
                  <a:cubicBezTo>
                    <a:pt x="70" y="311"/>
                    <a:pt x="54" y="295"/>
                    <a:pt x="38" y="239"/>
                  </a:cubicBezTo>
                  <a:cubicBezTo>
                    <a:pt x="22" y="183"/>
                    <a:pt x="8" y="50"/>
                    <a:pt x="0" y="0"/>
                  </a:cubicBezTo>
                </a:path>
              </a:pathLst>
            </a:custGeom>
            <a:noFill/>
            <a:ln w="28575" cap="flat" cmpd="sng">
              <a:solidFill>
                <a:srgbClr val="FF3300"/>
              </a:solidFill>
              <a:prstDash val="solid"/>
              <a:miter lim="800000"/>
              <a:headEnd type="none" w="med" len="med"/>
              <a:tailEnd type="triangle" w="med" len="med"/>
            </a:ln>
            <a:effectLst/>
          </p:spPr>
          <p:txBody>
            <a:bodyPr wrap="none"/>
            <a:lstStyle/>
            <a:p>
              <a:endParaRPr lang="zh-CN" altLang="en-US"/>
            </a:p>
          </p:txBody>
        </p:sp>
        <p:sp>
          <p:nvSpPr>
            <p:cNvPr id="40" name="TextBox 24"/>
            <p:cNvSpPr txBox="1"/>
            <p:nvPr/>
          </p:nvSpPr>
          <p:spPr>
            <a:xfrm>
              <a:off x="5357818" y="4814840"/>
              <a:ext cx="1285884" cy="400110"/>
            </a:xfrm>
            <a:prstGeom prst="rect">
              <a:avLst/>
            </a:prstGeom>
            <a:noFill/>
          </p:spPr>
          <p:txBody>
            <a:bodyPr wrap="square" rtlCol="0">
              <a:spAutoFit/>
            </a:bodyPr>
            <a:lstStyle/>
            <a:p>
              <a:pPr algn="l"/>
              <a:r>
                <a:rPr lang="en-US" altLang="zh-CN" sz="2000" dirty="0" smtClean="0">
                  <a:cs typeface="Times New Roman" panose="02020603050405020304" pitchFamily="18" charset="0"/>
                </a:rPr>
                <a:t>r</a:t>
              </a:r>
              <a:r>
                <a:rPr lang="en-US" altLang="zh-CN" sz="2000" dirty="0" smtClean="0">
                  <a:latin typeface="+mj-ea"/>
                  <a:ea typeface="+mj-ea"/>
                  <a:cs typeface="Times New Roman" panose="02020603050405020304" pitchFamily="18" charset="0"/>
                </a:rPr>
                <a:t>-</a:t>
              </a:r>
              <a:r>
                <a:rPr lang="en-US" altLang="zh-CN" sz="2000" dirty="0" smtClean="0">
                  <a:cs typeface="Times New Roman" panose="02020603050405020304" pitchFamily="18" charset="0"/>
                </a:rPr>
                <a:t>&gt;next=s</a:t>
              </a:r>
              <a:endParaRPr lang="zh-CN" altLang="en-US" sz="2000" dirty="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4">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7">
                                            <p:txEl>
                                              <p:pRg st="1" end="1"/>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7">
                                            <p:txEl>
                                              <p:pRg st="3" end="3"/>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7">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7">
                                            <p:txEl>
                                              <p:pRg st="5" end="5"/>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7">
                                            <p:txEl>
                                              <p:pRg st="6" end="6"/>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395288" y="428604"/>
            <a:ext cx="6391290"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spcBef>
                <a:spcPct val="50000"/>
              </a:spcBef>
            </a:pPr>
            <a:r>
              <a:rPr kumimoji="1" lang="en-US" altLang="zh-CN"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3</a:t>
            </a:r>
            <a:r>
              <a:rPr kumimoji="1" lang="zh-CN" altLang="en-US"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、线性表</a:t>
            </a:r>
            <a:r>
              <a:rPr kumimoji="1"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基本运算在单链表上的实现</a:t>
            </a: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38916" name="Rectangle 4"/>
          <p:cNvSpPr>
            <a:spLocks noChangeArrowheads="1"/>
          </p:cNvSpPr>
          <p:nvPr/>
        </p:nvSpPr>
        <p:spPr bwMode="auto">
          <a:xfrm>
            <a:off x="3856038" y="3716338"/>
            <a:ext cx="428625" cy="533400"/>
          </a:xfrm>
          <a:prstGeom prst="rect">
            <a:avLst/>
          </a:prstGeom>
          <a:noFill/>
          <a:ln w="9525">
            <a:noFill/>
            <a:miter lim="800000"/>
          </a:ln>
          <a:effectLst/>
        </p:spPr>
        <p:txBody>
          <a:bodyPr/>
          <a:lstStyle/>
          <a:p>
            <a:pPr algn="l">
              <a:spcBef>
                <a:spcPct val="20000"/>
              </a:spcBef>
            </a:pPr>
            <a:endParaRPr lang="zh-CN" altLang="zh-CN" sz="2800" b="0">
              <a:solidFill>
                <a:schemeClr val="tx1"/>
              </a:solidFill>
              <a:latin typeface="Verdana" panose="020B0604030504040204" pitchFamily="34" charset="0"/>
              <a:ea typeface="宋体" panose="02010600030101010101" pitchFamily="2" charset="-122"/>
            </a:endParaRPr>
          </a:p>
        </p:txBody>
      </p:sp>
      <p:sp>
        <p:nvSpPr>
          <p:cNvPr id="38926" name="Text Box 14"/>
          <p:cNvSpPr txBox="1">
            <a:spLocks noChangeArrowheads="1"/>
          </p:cNvSpPr>
          <p:nvPr/>
        </p:nvSpPr>
        <p:spPr bwMode="auto">
          <a:xfrm>
            <a:off x="323850" y="1265240"/>
            <a:ext cx="8351838" cy="964367"/>
          </a:xfrm>
          <a:prstGeom prst="rect">
            <a:avLst/>
          </a:prstGeom>
          <a:noFill/>
          <a:ln w="9525">
            <a:noFill/>
            <a:miter lim="800000"/>
          </a:ln>
          <a:effectLst/>
        </p:spPr>
        <p:txBody>
          <a:bodyPr>
            <a:spAutoFit/>
          </a:bodyPr>
          <a:lstStyle/>
          <a:p>
            <a:pPr algn="l">
              <a:lnSpc>
                <a:spcPts val="3400"/>
              </a:lnSpc>
            </a:pPr>
            <a:r>
              <a:rPr kumimoji="1" lang="zh-CN" altLang="en-US" dirty="0">
                <a:solidFill>
                  <a:srgbClr val="FF3300"/>
                </a:solidFill>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1</a:t>
            </a:r>
            <a:r>
              <a:rPr kumimoji="1" lang="zh-CN" altLang="en-US" dirty="0">
                <a:solidFill>
                  <a:srgbClr val="FF3300"/>
                </a:solidFill>
                <a:ea typeface="楷体" panose="02010609060101010101" pitchFamily="49" charset="-122"/>
                <a:cs typeface="Times New Roman" panose="02020603050405020304" pitchFamily="18" charset="0"/>
              </a:rPr>
              <a:t>）初始化线性表</a:t>
            </a:r>
            <a:r>
              <a:rPr kumimoji="1" lang="en-US" altLang="zh-CN" dirty="0" err="1">
                <a:solidFill>
                  <a:srgbClr val="FF3300"/>
                </a:solidFill>
                <a:ea typeface="楷体" panose="02010609060101010101" pitchFamily="49" charset="-122"/>
                <a:cs typeface="Times New Roman" panose="02020603050405020304" pitchFamily="18" charset="0"/>
              </a:rPr>
              <a:t>InitList</a:t>
            </a:r>
            <a:r>
              <a:rPr kumimoji="1" lang="en-US" altLang="zh-CN" dirty="0">
                <a:solidFill>
                  <a:srgbClr val="FF3300"/>
                </a:solidFill>
                <a:ea typeface="楷体" panose="02010609060101010101" pitchFamily="49" charset="-122"/>
                <a:cs typeface="Times New Roman" panose="02020603050405020304" pitchFamily="18" charset="0"/>
              </a:rPr>
              <a:t>(L)</a:t>
            </a:r>
          </a:p>
          <a:p>
            <a:pPr algn="l">
              <a:lnSpc>
                <a:spcPts val="3400"/>
              </a:lnSpc>
            </a:pPr>
            <a:r>
              <a:rPr kumimoji="1" lang="en-US" altLang="zh-CN">
                <a:ea typeface="楷体" panose="02010609060101010101" pitchFamily="49" charset="-122"/>
                <a:cs typeface="Times New Roman" panose="02020603050405020304" pitchFamily="18" charset="0"/>
              </a:rPr>
              <a:t>  </a:t>
            </a:r>
            <a:r>
              <a:rPr kumimoji="1" lang="en-US" altLang="zh-CN" smtClean="0">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该运算建立一个空的</a:t>
            </a:r>
            <a:r>
              <a:rPr kumimoji="1" lang="zh-CN" altLang="en-US">
                <a:ea typeface="楷体" panose="02010609060101010101" pitchFamily="49" charset="-122"/>
                <a:cs typeface="Times New Roman" panose="02020603050405020304" pitchFamily="18" charset="0"/>
              </a:rPr>
              <a:t>单</a:t>
            </a:r>
            <a:r>
              <a:rPr kumimoji="1" lang="zh-CN" altLang="en-US" smtClean="0">
                <a:ea typeface="楷体" panose="02010609060101010101" pitchFamily="49" charset="-122"/>
                <a:cs typeface="Times New Roman" panose="02020603050405020304" pitchFamily="18" charset="0"/>
              </a:rPr>
              <a:t>链表，即</a:t>
            </a:r>
            <a:r>
              <a:rPr kumimoji="1" lang="zh-CN" altLang="en-US" dirty="0">
                <a:ea typeface="楷体" panose="02010609060101010101" pitchFamily="49" charset="-122"/>
                <a:cs typeface="Times New Roman" panose="02020603050405020304" pitchFamily="18" charset="0"/>
              </a:rPr>
              <a:t>创建</a:t>
            </a:r>
            <a:r>
              <a:rPr kumimoji="1" lang="zh-CN" altLang="en-US">
                <a:ea typeface="楷体" panose="02010609060101010101" pitchFamily="49" charset="-122"/>
                <a:cs typeface="Times New Roman" panose="02020603050405020304" pitchFamily="18" charset="0"/>
              </a:rPr>
              <a:t>一</a:t>
            </a:r>
            <a:r>
              <a:rPr kumimoji="1" lang="zh-CN" altLang="en-US" smtClean="0">
                <a:ea typeface="楷体" panose="02010609060101010101" pitchFamily="49" charset="-122"/>
                <a:cs typeface="Times New Roman" panose="02020603050405020304" pitchFamily="18" charset="0"/>
              </a:rPr>
              <a:t>个头结点。</a:t>
            </a:r>
            <a:endParaRPr kumimoji="1" lang="zh-CN" altLang="en-US" dirty="0">
              <a:ea typeface="楷体" panose="02010609060101010101" pitchFamily="49" charset="-122"/>
              <a:cs typeface="Times New Roman" panose="02020603050405020304" pitchFamily="18" charset="0"/>
            </a:endParaRPr>
          </a:p>
        </p:txBody>
      </p:sp>
      <p:sp>
        <p:nvSpPr>
          <p:cNvPr id="38927" name="Text Box 15"/>
          <p:cNvSpPr txBox="1">
            <a:spLocks noChangeArrowheads="1"/>
          </p:cNvSpPr>
          <p:nvPr/>
        </p:nvSpPr>
        <p:spPr bwMode="auto">
          <a:xfrm>
            <a:off x="869976" y="2490790"/>
            <a:ext cx="7416800" cy="255454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l">
              <a:lnSpc>
                <a:spcPct val="12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void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InitList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*&amp;L)</a:t>
            </a:r>
          </a:p>
          <a:p>
            <a:pPr algn="l">
              <a:lnSpc>
                <a:spcPct val="12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20000"/>
              </a:lnSpc>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创建</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头结点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20000"/>
              </a:lnSpc>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&gt;next=NULL</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2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5" name="组合 14"/>
          <p:cNvGrpSpPr/>
          <p:nvPr/>
        </p:nvGrpSpPr>
        <p:grpSpPr>
          <a:xfrm>
            <a:off x="2614612" y="4643446"/>
            <a:ext cx="1957388" cy="1285884"/>
            <a:chOff x="2614612" y="4286256"/>
            <a:chExt cx="1957388" cy="1285884"/>
          </a:xfrm>
        </p:grpSpPr>
        <p:sp>
          <p:nvSpPr>
            <p:cNvPr id="11" name="Rectangle 16"/>
            <p:cNvSpPr>
              <a:spLocks noChangeArrowheads="1"/>
            </p:cNvSpPr>
            <p:nvPr/>
          </p:nvSpPr>
          <p:spPr bwMode="auto">
            <a:xfrm>
              <a:off x="4032250" y="514034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zh-CN" sz="2000" dirty="0">
                <a:solidFill>
                  <a:srgbClr val="0000FF"/>
                </a:solidFill>
                <a:latin typeface="Times New Roman" panose="02020603050405020304" pitchFamily="18" charset="0"/>
                <a:cs typeface="Times New Roman" panose="02020603050405020304" pitchFamily="18" charset="0"/>
              </a:endParaRPr>
            </a:p>
          </p:txBody>
        </p:sp>
        <p:sp>
          <p:nvSpPr>
            <p:cNvPr id="12" name="Rectangle 17"/>
            <p:cNvSpPr>
              <a:spLocks noChangeArrowheads="1"/>
            </p:cNvSpPr>
            <p:nvPr/>
          </p:nvSpPr>
          <p:spPr bwMode="auto">
            <a:xfrm>
              <a:off x="3490912" y="514034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3" name="Line 18"/>
            <p:cNvSpPr>
              <a:spLocks noChangeShapeType="1"/>
            </p:cNvSpPr>
            <p:nvPr/>
          </p:nvSpPr>
          <p:spPr bwMode="auto">
            <a:xfrm>
              <a:off x="2901950" y="5345127"/>
              <a:ext cx="576263" cy="0"/>
            </a:xfrm>
            <a:prstGeom prst="line">
              <a:avLst/>
            </a:prstGeom>
            <a:noFill/>
            <a:ln w="38100">
              <a:solidFill>
                <a:srgbClr val="7030A0"/>
              </a:solidFill>
              <a:miter lim="800000"/>
              <a:tailEnd type="triangle" w="med" len="med"/>
            </a:ln>
            <a:effectLst/>
          </p:spPr>
          <p:txBody>
            <a:bodyPr wrap="none"/>
            <a:lstStyle/>
            <a:p>
              <a:endParaRPr lang="zh-CN" altLang="en-US"/>
            </a:p>
          </p:txBody>
        </p:sp>
        <p:sp>
          <p:nvSpPr>
            <p:cNvPr id="14" name="Text Box 19"/>
            <p:cNvSpPr txBox="1">
              <a:spLocks noChangeArrowheads="1"/>
            </p:cNvSpPr>
            <p:nvPr/>
          </p:nvSpPr>
          <p:spPr bwMode="auto">
            <a:xfrm>
              <a:off x="2614612" y="5056202"/>
              <a:ext cx="431800" cy="365125"/>
            </a:xfrm>
            <a:prstGeom prst="rect">
              <a:avLst/>
            </a:prstGeom>
            <a:noFill/>
            <a:ln w="9525">
              <a:noFill/>
              <a:miter lim="800000"/>
            </a:ln>
            <a:effectLst/>
          </p:spPr>
          <p:txBody>
            <a:bodyPr lIns="0" tIns="0" rIns="0" bIns="0">
              <a:spAutoFit/>
            </a:bodyPr>
            <a:lstStyle/>
            <a:p>
              <a:pPr algn="l">
                <a:spcBef>
                  <a:spcPct val="50000"/>
                </a:spcBef>
              </a:pPr>
              <a:r>
                <a:rPr lang="en-US" altLang="zh-CN"/>
                <a:t>L</a:t>
              </a:r>
            </a:p>
          </p:txBody>
        </p:sp>
        <p:sp>
          <p:nvSpPr>
            <p:cNvPr id="10" name="下箭头 9"/>
            <p:cNvSpPr/>
            <p:nvPr/>
          </p:nvSpPr>
          <p:spPr>
            <a:xfrm>
              <a:off x="4000496" y="4286256"/>
              <a:ext cx="285752" cy="571504"/>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53</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27">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4282" y="188913"/>
            <a:ext cx="8643998" cy="1015663"/>
          </a:xfrm>
          <a:prstGeom prst="rect">
            <a:avLst/>
          </a:prstGeom>
          <a:noFill/>
          <a:ln w="9525">
            <a:noFill/>
            <a:miter lim="800000"/>
          </a:ln>
          <a:effectLst/>
        </p:spPr>
        <p:txBody>
          <a:bodyPr wrap="square">
            <a:spAutoFit/>
          </a:bodyPr>
          <a:lstStyle/>
          <a:p>
            <a:pPr algn="just">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2</a:t>
            </a:r>
            <a:r>
              <a:rPr kumimoji="1" lang="zh-CN" altLang="en-US" dirty="0">
                <a:solidFill>
                  <a:srgbClr val="FF3300"/>
                </a:solidFill>
                <a:ea typeface="楷体" panose="02010609060101010101" pitchFamily="49" charset="-122"/>
                <a:cs typeface="Times New Roman" panose="02020603050405020304" pitchFamily="18" charset="0"/>
              </a:rPr>
              <a:t>）销毁线性表</a:t>
            </a:r>
            <a:r>
              <a:rPr kumimoji="1" lang="en-US" altLang="zh-CN" dirty="0" err="1">
                <a:solidFill>
                  <a:srgbClr val="FF3300"/>
                </a:solidFill>
                <a:ea typeface="楷体" panose="02010609060101010101" pitchFamily="49" charset="-122"/>
                <a:cs typeface="Times New Roman" panose="02020603050405020304" pitchFamily="18" charset="0"/>
              </a:rPr>
              <a:t>DestroyList</a:t>
            </a:r>
            <a:r>
              <a:rPr kumimoji="1" lang="en-US" altLang="zh-CN" dirty="0">
                <a:solidFill>
                  <a:srgbClr val="FF3300"/>
                </a:solidFill>
                <a:ea typeface="楷体" panose="02010609060101010101" pitchFamily="49" charset="-122"/>
                <a:cs typeface="Times New Roman" panose="02020603050405020304" pitchFamily="18" charset="0"/>
              </a:rPr>
              <a:t>(L)</a:t>
            </a:r>
          </a:p>
          <a:p>
            <a:pPr algn="just">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释放单链表</a:t>
            </a:r>
            <a:r>
              <a:rPr kumimoji="1" lang="en-US" altLang="zh-CN" dirty="0">
                <a:ea typeface="楷体" panose="02010609060101010101" pitchFamily="49" charset="-122"/>
                <a:cs typeface="Times New Roman" panose="02020603050405020304" pitchFamily="18" charset="0"/>
              </a:rPr>
              <a:t>L</a:t>
            </a:r>
            <a:r>
              <a:rPr kumimoji="1" lang="zh-CN" altLang="en-US" dirty="0">
                <a:ea typeface="楷体" panose="02010609060101010101" pitchFamily="49" charset="-122"/>
                <a:cs typeface="Times New Roman" panose="02020603050405020304" pitchFamily="18" charset="0"/>
              </a:rPr>
              <a:t>占用的内存空间。即逐一</a:t>
            </a:r>
            <a:r>
              <a:rPr kumimoji="1" lang="zh-CN" altLang="en-US">
                <a:ea typeface="楷体" panose="02010609060101010101" pitchFamily="49" charset="-122"/>
                <a:cs typeface="Times New Roman" panose="02020603050405020304" pitchFamily="18" charset="0"/>
              </a:rPr>
              <a:t>释放</a:t>
            </a:r>
            <a:r>
              <a:rPr kumimoji="1" lang="zh-CN" altLang="en-US" smtClean="0">
                <a:ea typeface="楷体" panose="02010609060101010101" pitchFamily="49" charset="-122"/>
                <a:cs typeface="Times New Roman" panose="02020603050405020304" pitchFamily="18" charset="0"/>
              </a:rPr>
              <a:t>全部结点的</a:t>
            </a:r>
            <a:r>
              <a:rPr kumimoji="1" lang="zh-CN" altLang="en-US" dirty="0">
                <a:ea typeface="楷体" panose="02010609060101010101" pitchFamily="49" charset="-122"/>
                <a:cs typeface="Times New Roman" panose="02020603050405020304" pitchFamily="18" charset="0"/>
              </a:rPr>
              <a:t>空间。</a:t>
            </a:r>
            <a:r>
              <a:rPr kumimoji="1" lang="zh-CN" altLang="en-US" dirty="0">
                <a:solidFill>
                  <a:srgbClr val="FF3300"/>
                </a:solidFill>
                <a:ea typeface="楷体" panose="02010609060101010101" pitchFamily="49" charset="-122"/>
                <a:cs typeface="Times New Roman" panose="02020603050405020304" pitchFamily="18" charset="0"/>
              </a:rPr>
              <a:t>    </a:t>
            </a:r>
            <a:endParaRPr kumimoji="1" lang="zh-CN" altLang="en-US" dirty="0">
              <a:ea typeface="楷体" panose="02010609060101010101" pitchFamily="49" charset="-122"/>
              <a:cs typeface="Times New Roman" panose="02020603050405020304" pitchFamily="18" charset="0"/>
            </a:endParaRPr>
          </a:p>
        </p:txBody>
      </p:sp>
      <p:sp>
        <p:nvSpPr>
          <p:cNvPr id="40067" name="Text Box 131"/>
          <p:cNvSpPr txBox="1">
            <a:spLocks noChangeArrowheads="1"/>
          </p:cNvSpPr>
          <p:nvPr/>
        </p:nvSpPr>
        <p:spPr bwMode="auto">
          <a:xfrm>
            <a:off x="684211" y="1129080"/>
            <a:ext cx="7358114" cy="1015663"/>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DestroyList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*&amp;L)</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spcBef>
                <a:spcPts val="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pre=L</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p=L-&gt;next;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pre</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的前驱结点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5" name="组合 24"/>
          <p:cNvGrpSpPr/>
          <p:nvPr/>
        </p:nvGrpSpPr>
        <p:grpSpPr>
          <a:xfrm>
            <a:off x="871561" y="2144743"/>
            <a:ext cx="6983413" cy="1455618"/>
            <a:chOff x="1089049" y="3216396"/>
            <a:chExt cx="6983413" cy="1455618"/>
          </a:xfrm>
        </p:grpSpPr>
        <p:sp>
          <p:nvSpPr>
            <p:cNvPr id="39986" name="Text Box 50"/>
            <p:cNvSpPr txBox="1">
              <a:spLocks noChangeArrowheads="1"/>
            </p:cNvSpPr>
            <p:nvPr/>
          </p:nvSpPr>
          <p:spPr bwMode="auto">
            <a:xfrm>
              <a:off x="1089049" y="3881439"/>
              <a:ext cx="1008063" cy="366712"/>
            </a:xfrm>
            <a:prstGeom prst="rect">
              <a:avLst/>
            </a:prstGeom>
            <a:noFill/>
            <a:ln w="9525">
              <a:noFill/>
              <a:miter lim="800000"/>
            </a:ln>
            <a:effectLst/>
          </p:spPr>
          <p:txBody>
            <a:bodyPr>
              <a:spAutoFit/>
            </a:bodyPr>
            <a:lstStyle/>
            <a:p>
              <a:pPr algn="l">
                <a:spcBef>
                  <a:spcPct val="50000"/>
                </a:spcBef>
              </a:pPr>
              <a:r>
                <a:rPr lang="zh-CN" altLang="en-US" sz="1800" dirty="0">
                  <a:ea typeface="楷体" panose="02010609060101010101" pitchFamily="49" charset="-122"/>
                  <a:cs typeface="Times New Roman" panose="02020603050405020304" pitchFamily="18" charset="0"/>
                </a:rPr>
                <a:t>初始时</a:t>
              </a:r>
            </a:p>
          </p:txBody>
        </p:sp>
        <p:sp>
          <p:nvSpPr>
            <p:cNvPr id="40029" name="Rectangle 93"/>
            <p:cNvSpPr>
              <a:spLocks noChangeArrowheads="1"/>
            </p:cNvSpPr>
            <p:nvPr/>
          </p:nvSpPr>
          <p:spPr bwMode="auto">
            <a:xfrm>
              <a:off x="2743224" y="3879851"/>
              <a:ext cx="3603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0030" name="Rectangle 94"/>
            <p:cNvSpPr>
              <a:spLocks noChangeArrowheads="1"/>
            </p:cNvSpPr>
            <p:nvPr/>
          </p:nvSpPr>
          <p:spPr bwMode="auto">
            <a:xfrm>
              <a:off x="3103587" y="3879851"/>
              <a:ext cx="3603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0031" name="Line 95"/>
            <p:cNvSpPr>
              <a:spLocks noChangeShapeType="1"/>
            </p:cNvSpPr>
            <p:nvPr/>
          </p:nvSpPr>
          <p:spPr bwMode="auto">
            <a:xfrm>
              <a:off x="2395562" y="4059239"/>
              <a:ext cx="360362" cy="0"/>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40032" name="Text Box 96"/>
            <p:cNvSpPr txBox="1">
              <a:spLocks noChangeArrowheads="1"/>
            </p:cNvSpPr>
            <p:nvPr/>
          </p:nvSpPr>
          <p:spPr bwMode="auto">
            <a:xfrm>
              <a:off x="2024087" y="3879851"/>
              <a:ext cx="360362" cy="366713"/>
            </a:xfrm>
            <a:prstGeom prst="rect">
              <a:avLst/>
            </a:prstGeom>
            <a:noFill/>
            <a:ln w="9525">
              <a:noFill/>
              <a:miter lim="800000"/>
            </a:ln>
            <a:effectLst/>
          </p:spPr>
          <p:txBody>
            <a:bodyPr>
              <a:spAutoFit/>
            </a:bodyPr>
            <a:lstStyle/>
            <a:p>
              <a:pPr algn="l">
                <a:spcBef>
                  <a:spcPct val="50000"/>
                </a:spcBef>
              </a:pPr>
              <a:r>
                <a:rPr lang="en-US" altLang="zh-CN" sz="1800">
                  <a:ea typeface="宋体" panose="02010600030101010101" pitchFamily="2" charset="-122"/>
                  <a:cs typeface="Times New Roman" panose="02020603050405020304" pitchFamily="18" charset="0"/>
                </a:rPr>
                <a:t>L</a:t>
              </a:r>
            </a:p>
          </p:txBody>
        </p:sp>
        <p:sp>
          <p:nvSpPr>
            <p:cNvPr id="40033" name="Rectangle 97"/>
            <p:cNvSpPr>
              <a:spLocks noChangeArrowheads="1"/>
            </p:cNvSpPr>
            <p:nvPr/>
          </p:nvSpPr>
          <p:spPr bwMode="auto">
            <a:xfrm>
              <a:off x="3822724" y="387985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0034" name="Rectangle 98"/>
            <p:cNvSpPr>
              <a:spLocks noChangeArrowheads="1"/>
            </p:cNvSpPr>
            <p:nvPr/>
          </p:nvSpPr>
          <p:spPr bwMode="auto">
            <a:xfrm>
              <a:off x="4183087" y="387985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0035" name="Freeform 99"/>
            <p:cNvSpPr/>
            <p:nvPr/>
          </p:nvSpPr>
          <p:spPr bwMode="auto">
            <a:xfrm>
              <a:off x="3282974" y="4057651"/>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0036" name="Rectangle 100"/>
            <p:cNvSpPr>
              <a:spLocks noChangeArrowheads="1"/>
            </p:cNvSpPr>
            <p:nvPr/>
          </p:nvSpPr>
          <p:spPr bwMode="auto">
            <a:xfrm>
              <a:off x="6343674" y="387985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0037" name="Rectangle 101"/>
            <p:cNvSpPr>
              <a:spLocks noChangeArrowheads="1"/>
            </p:cNvSpPr>
            <p:nvPr/>
          </p:nvSpPr>
          <p:spPr bwMode="auto">
            <a:xfrm>
              <a:off x="6704037" y="387985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0038" name="Line 102"/>
            <p:cNvSpPr>
              <a:spLocks noChangeShapeType="1"/>
            </p:cNvSpPr>
            <p:nvPr/>
          </p:nvSpPr>
          <p:spPr bwMode="auto">
            <a:xfrm>
              <a:off x="5996012" y="4059239"/>
              <a:ext cx="360362"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40039" name="Rectangle 103"/>
            <p:cNvSpPr>
              <a:spLocks noChangeArrowheads="1"/>
            </p:cNvSpPr>
            <p:nvPr/>
          </p:nvSpPr>
          <p:spPr bwMode="auto">
            <a:xfrm>
              <a:off x="7351737" y="387985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0040" name="Rectangle 104"/>
            <p:cNvSpPr>
              <a:spLocks noChangeArrowheads="1"/>
            </p:cNvSpPr>
            <p:nvPr/>
          </p:nvSpPr>
          <p:spPr bwMode="auto">
            <a:xfrm>
              <a:off x="7712099" y="387985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40041" name="Freeform 105"/>
            <p:cNvSpPr/>
            <p:nvPr/>
          </p:nvSpPr>
          <p:spPr bwMode="auto">
            <a:xfrm>
              <a:off x="6877074" y="405765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0042" name="Freeform 106"/>
            <p:cNvSpPr/>
            <p:nvPr/>
          </p:nvSpPr>
          <p:spPr bwMode="auto">
            <a:xfrm>
              <a:off x="4351362" y="4056064"/>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0043" name="Text Box 107"/>
            <p:cNvSpPr txBox="1">
              <a:spLocks noChangeArrowheads="1"/>
            </p:cNvSpPr>
            <p:nvPr/>
          </p:nvSpPr>
          <p:spPr bwMode="auto">
            <a:xfrm>
              <a:off x="5208612" y="3744914"/>
              <a:ext cx="720725" cy="461665"/>
            </a:xfrm>
            <a:prstGeom prst="rect">
              <a:avLst/>
            </a:prstGeom>
            <a:noFill/>
            <a:ln w="9525">
              <a:noFill/>
              <a:miter lim="800000"/>
            </a:ln>
            <a:effectLst/>
          </p:spPr>
          <p:txBody>
            <a:bodyPr>
              <a:spAutoFit/>
            </a:bodyPr>
            <a:lstStyle/>
            <a:p>
              <a:pPr algn="l">
                <a:spcBef>
                  <a:spcPct val="50000"/>
                </a:spcBef>
              </a:pPr>
              <a:r>
                <a:rPr lang="en-US" altLang="zh-CN" b="0">
                  <a:solidFill>
                    <a:schemeClr val="tx1"/>
                  </a:solidFill>
                  <a:latin typeface="Arial" panose="020B0604020202020204"/>
                  <a:ea typeface="宋体" panose="02010600030101010101" pitchFamily="2" charset="-122"/>
                </a:rPr>
                <a:t>…</a:t>
              </a:r>
              <a:endParaRPr lang="en-US" altLang="zh-CN" b="0">
                <a:solidFill>
                  <a:schemeClr val="tx1"/>
                </a:solidFill>
                <a:latin typeface="Verdana" panose="020B0604030504040204" pitchFamily="34" charset="0"/>
                <a:ea typeface="宋体" panose="02010600030101010101" pitchFamily="2" charset="-122"/>
              </a:endParaRPr>
            </a:p>
          </p:txBody>
        </p:sp>
        <p:sp>
          <p:nvSpPr>
            <p:cNvPr id="40044" name="Text Box 108"/>
            <p:cNvSpPr txBox="1">
              <a:spLocks noChangeArrowheads="1"/>
            </p:cNvSpPr>
            <p:nvPr/>
          </p:nvSpPr>
          <p:spPr bwMode="auto">
            <a:xfrm>
              <a:off x="2527324" y="4305301"/>
              <a:ext cx="720725" cy="366713"/>
            </a:xfrm>
            <a:prstGeom prst="rect">
              <a:avLst/>
            </a:prstGeom>
            <a:noFill/>
            <a:ln w="9525">
              <a:noFill/>
              <a:miter lim="800000"/>
            </a:ln>
            <a:effectLst/>
          </p:spPr>
          <p:txBody>
            <a:bodyPr>
              <a:spAutoFit/>
            </a:bodyPr>
            <a:lstStyle/>
            <a:p>
              <a:pPr algn="l">
                <a:spcBef>
                  <a:spcPct val="50000"/>
                </a:spcBef>
              </a:pPr>
              <a:r>
                <a:rPr lang="en-US" altLang="zh-CN" sz="1800"/>
                <a:t>pre</a:t>
              </a:r>
            </a:p>
          </p:txBody>
        </p:sp>
        <p:sp>
          <p:nvSpPr>
            <p:cNvPr id="40045" name="Line 109"/>
            <p:cNvSpPr>
              <a:spLocks noChangeShapeType="1"/>
            </p:cNvSpPr>
            <p:nvPr/>
          </p:nvSpPr>
          <p:spPr bwMode="auto">
            <a:xfrm flipV="1">
              <a:off x="3032149" y="4240214"/>
              <a:ext cx="0" cy="360362"/>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40046" name="Text Box 110"/>
            <p:cNvSpPr txBox="1">
              <a:spLocks noChangeArrowheads="1"/>
            </p:cNvSpPr>
            <p:nvPr/>
          </p:nvSpPr>
          <p:spPr bwMode="auto">
            <a:xfrm>
              <a:off x="3843362" y="4305301"/>
              <a:ext cx="341312" cy="366713"/>
            </a:xfrm>
            <a:prstGeom prst="rect">
              <a:avLst/>
            </a:prstGeom>
            <a:noFill/>
            <a:ln w="9525">
              <a:noFill/>
              <a:miter lim="800000"/>
            </a:ln>
            <a:effectLst/>
          </p:spPr>
          <p:txBody>
            <a:bodyPr>
              <a:spAutoFit/>
            </a:bodyPr>
            <a:lstStyle/>
            <a:p>
              <a:pPr algn="l">
                <a:spcBef>
                  <a:spcPct val="50000"/>
                </a:spcBef>
              </a:pPr>
              <a:r>
                <a:rPr lang="en-US" altLang="zh-CN" sz="1800"/>
                <a:t>p</a:t>
              </a:r>
            </a:p>
          </p:txBody>
        </p:sp>
        <p:sp>
          <p:nvSpPr>
            <p:cNvPr id="40047" name="Line 111"/>
            <p:cNvSpPr>
              <a:spLocks noChangeShapeType="1"/>
            </p:cNvSpPr>
            <p:nvPr/>
          </p:nvSpPr>
          <p:spPr bwMode="auto">
            <a:xfrm flipV="1">
              <a:off x="4111649" y="4240214"/>
              <a:ext cx="0" cy="360362"/>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43" name="下箭头 42"/>
            <p:cNvSpPr/>
            <p:nvPr/>
          </p:nvSpPr>
          <p:spPr>
            <a:xfrm>
              <a:off x="3714744" y="3216396"/>
              <a:ext cx="285752" cy="284042"/>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54</a:t>
            </a:fld>
            <a:endParaRPr lang="en-US" altLang="zh-CN" dirty="0"/>
          </a:p>
        </p:txBody>
      </p:sp>
      <p:sp>
        <p:nvSpPr>
          <p:cNvPr id="27" name="Text Box 131"/>
          <p:cNvSpPr txBox="1">
            <a:spLocks noChangeArrowheads="1"/>
          </p:cNvSpPr>
          <p:nvPr/>
        </p:nvSpPr>
        <p:spPr bwMode="auto">
          <a:xfrm>
            <a:off x="689696" y="2161726"/>
            <a:ext cx="7358114" cy="268032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spcBef>
                <a:spcPts val="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扫描单链表</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L</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free(pre</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释放*</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pre</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pre=p</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//pre</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同步后移一</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p=pre-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free(pre</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循环结束</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时，</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为</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NULL</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pre</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尾结点，释放它</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8" name="组合 27"/>
          <p:cNvGrpSpPr/>
          <p:nvPr/>
        </p:nvGrpSpPr>
        <p:grpSpPr>
          <a:xfrm>
            <a:off x="539552" y="4568990"/>
            <a:ext cx="8318728" cy="1728192"/>
            <a:chOff x="290542" y="4353536"/>
            <a:chExt cx="8639176" cy="1728192"/>
          </a:xfrm>
        </p:grpSpPr>
        <p:sp>
          <p:nvSpPr>
            <p:cNvPr id="29" name="Text Box 92"/>
            <p:cNvSpPr txBox="1">
              <a:spLocks noChangeArrowheads="1"/>
            </p:cNvSpPr>
            <p:nvPr/>
          </p:nvSpPr>
          <p:spPr bwMode="auto">
            <a:xfrm>
              <a:off x="290542" y="5078417"/>
              <a:ext cx="1512888" cy="366712"/>
            </a:xfrm>
            <a:prstGeom prst="rect">
              <a:avLst/>
            </a:prstGeom>
            <a:noFill/>
            <a:ln w="9525">
              <a:noFill/>
              <a:miter lim="800000"/>
            </a:ln>
            <a:effectLst/>
          </p:spPr>
          <p:txBody>
            <a:bodyPr>
              <a:spAutoFit/>
            </a:bodyPr>
            <a:lstStyle/>
            <a:p>
              <a:pPr algn="l">
                <a:spcBef>
                  <a:spcPct val="50000"/>
                </a:spcBef>
              </a:pPr>
              <a:r>
                <a:rPr lang="zh-CN" altLang="en-US" sz="1800">
                  <a:ea typeface="楷体" panose="02010609060101010101" pitchFamily="49" charset="-122"/>
                  <a:cs typeface="Times New Roman" panose="02020603050405020304" pitchFamily="18" charset="0"/>
                </a:rPr>
                <a:t>循环结束时</a:t>
              </a:r>
            </a:p>
          </p:txBody>
        </p:sp>
        <p:sp>
          <p:nvSpPr>
            <p:cNvPr id="30" name="Rectangle 112"/>
            <p:cNvSpPr>
              <a:spLocks noChangeArrowheads="1"/>
            </p:cNvSpPr>
            <p:nvPr/>
          </p:nvSpPr>
          <p:spPr bwMode="auto">
            <a:xfrm>
              <a:off x="2233642" y="5065730"/>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31" name="Rectangle 113"/>
            <p:cNvSpPr>
              <a:spLocks noChangeArrowheads="1"/>
            </p:cNvSpPr>
            <p:nvPr/>
          </p:nvSpPr>
          <p:spPr bwMode="auto">
            <a:xfrm>
              <a:off x="2594005" y="5065730"/>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32" name="Line 114"/>
            <p:cNvSpPr>
              <a:spLocks noChangeShapeType="1"/>
            </p:cNvSpPr>
            <p:nvPr/>
          </p:nvSpPr>
          <p:spPr bwMode="auto">
            <a:xfrm>
              <a:off x="1885980" y="5245117"/>
              <a:ext cx="360362" cy="0"/>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33" name="Text Box 115"/>
            <p:cNvSpPr txBox="1">
              <a:spLocks noChangeArrowheads="1"/>
            </p:cNvSpPr>
            <p:nvPr/>
          </p:nvSpPr>
          <p:spPr bwMode="auto">
            <a:xfrm>
              <a:off x="1606580" y="5065730"/>
              <a:ext cx="268287" cy="366712"/>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34" name="Rectangle 116"/>
            <p:cNvSpPr>
              <a:spLocks noChangeArrowheads="1"/>
            </p:cNvSpPr>
            <p:nvPr/>
          </p:nvSpPr>
          <p:spPr bwMode="auto">
            <a:xfrm>
              <a:off x="3313142" y="50657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35" name="Rectangle 117"/>
            <p:cNvSpPr>
              <a:spLocks noChangeArrowheads="1"/>
            </p:cNvSpPr>
            <p:nvPr/>
          </p:nvSpPr>
          <p:spPr bwMode="auto">
            <a:xfrm>
              <a:off x="3673505" y="50657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36" name="Freeform 118"/>
            <p:cNvSpPr/>
            <p:nvPr/>
          </p:nvSpPr>
          <p:spPr bwMode="auto">
            <a:xfrm>
              <a:off x="2773392" y="524353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37" name="Rectangle 119"/>
            <p:cNvSpPr>
              <a:spLocks noChangeArrowheads="1"/>
            </p:cNvSpPr>
            <p:nvPr/>
          </p:nvSpPr>
          <p:spPr bwMode="auto">
            <a:xfrm>
              <a:off x="5834092" y="50657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38" name="Rectangle 120"/>
            <p:cNvSpPr>
              <a:spLocks noChangeArrowheads="1"/>
            </p:cNvSpPr>
            <p:nvPr/>
          </p:nvSpPr>
          <p:spPr bwMode="auto">
            <a:xfrm>
              <a:off x="6194455" y="50657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39" name="Line 121"/>
            <p:cNvSpPr>
              <a:spLocks noChangeShapeType="1"/>
            </p:cNvSpPr>
            <p:nvPr/>
          </p:nvSpPr>
          <p:spPr bwMode="auto">
            <a:xfrm>
              <a:off x="5486430" y="5245117"/>
              <a:ext cx="360362"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40" name="Rectangle 122"/>
            <p:cNvSpPr>
              <a:spLocks noChangeArrowheads="1"/>
            </p:cNvSpPr>
            <p:nvPr/>
          </p:nvSpPr>
          <p:spPr bwMode="auto">
            <a:xfrm>
              <a:off x="6842155" y="50657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1" name="Rectangle 123"/>
            <p:cNvSpPr>
              <a:spLocks noChangeArrowheads="1"/>
            </p:cNvSpPr>
            <p:nvPr/>
          </p:nvSpPr>
          <p:spPr bwMode="auto">
            <a:xfrm>
              <a:off x="7202517" y="50657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42" name="Freeform 124"/>
            <p:cNvSpPr/>
            <p:nvPr/>
          </p:nvSpPr>
          <p:spPr bwMode="auto">
            <a:xfrm>
              <a:off x="6367492" y="5243530"/>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4" name="Freeform 125"/>
            <p:cNvSpPr/>
            <p:nvPr/>
          </p:nvSpPr>
          <p:spPr bwMode="auto">
            <a:xfrm>
              <a:off x="3841780" y="5241942"/>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5" name="Text Box 126"/>
            <p:cNvSpPr txBox="1">
              <a:spLocks noChangeArrowheads="1"/>
            </p:cNvSpPr>
            <p:nvPr/>
          </p:nvSpPr>
          <p:spPr bwMode="auto">
            <a:xfrm>
              <a:off x="6731020" y="5715016"/>
              <a:ext cx="627062" cy="366712"/>
            </a:xfrm>
            <a:prstGeom prst="rect">
              <a:avLst/>
            </a:prstGeom>
            <a:noFill/>
            <a:ln w="9525">
              <a:noFill/>
              <a:miter lim="800000"/>
            </a:ln>
            <a:effectLst/>
          </p:spPr>
          <p:txBody>
            <a:bodyPr>
              <a:spAutoFit/>
            </a:bodyPr>
            <a:lstStyle/>
            <a:p>
              <a:pPr algn="l">
                <a:spcBef>
                  <a:spcPct val="50000"/>
                </a:spcBef>
              </a:pPr>
              <a:r>
                <a:rPr lang="en-US" altLang="zh-CN" sz="1800" dirty="0"/>
                <a:t>pre</a:t>
              </a:r>
            </a:p>
          </p:txBody>
        </p:sp>
        <p:sp>
          <p:nvSpPr>
            <p:cNvPr id="46" name="Line 127"/>
            <p:cNvSpPr>
              <a:spLocks noChangeShapeType="1"/>
            </p:cNvSpPr>
            <p:nvPr/>
          </p:nvSpPr>
          <p:spPr bwMode="auto">
            <a:xfrm flipV="1">
              <a:off x="7110442" y="5426092"/>
              <a:ext cx="0" cy="360363"/>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47" name="Text Box 128"/>
            <p:cNvSpPr txBox="1">
              <a:spLocks noChangeArrowheads="1"/>
            </p:cNvSpPr>
            <p:nvPr/>
          </p:nvSpPr>
          <p:spPr bwMode="auto">
            <a:xfrm>
              <a:off x="7562880" y="5705494"/>
              <a:ext cx="1366838" cy="366712"/>
            </a:xfrm>
            <a:prstGeom prst="rect">
              <a:avLst/>
            </a:prstGeom>
            <a:noFill/>
            <a:ln w="9525">
              <a:noFill/>
              <a:miter lim="800000"/>
            </a:ln>
            <a:effectLst/>
          </p:spPr>
          <p:txBody>
            <a:bodyPr>
              <a:spAutoFit/>
            </a:bodyPr>
            <a:lstStyle/>
            <a:p>
              <a:pPr algn="l">
                <a:spcBef>
                  <a:spcPct val="50000"/>
                </a:spcBef>
              </a:pPr>
              <a:r>
                <a:rPr lang="en-US" altLang="zh-CN" sz="1800" dirty="0"/>
                <a:t>p=NULL</a:t>
              </a:r>
            </a:p>
          </p:txBody>
        </p:sp>
        <p:sp>
          <p:nvSpPr>
            <p:cNvPr id="48" name="Text Box 130"/>
            <p:cNvSpPr txBox="1">
              <a:spLocks noChangeArrowheads="1"/>
            </p:cNvSpPr>
            <p:nvPr/>
          </p:nvSpPr>
          <p:spPr bwMode="auto">
            <a:xfrm>
              <a:off x="4610130" y="4846655"/>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Arial" panose="020B0604020202020204"/>
                  <a:ea typeface="宋体" panose="02010600030101010101" pitchFamily="2" charset="-122"/>
                </a:rPr>
                <a:t>…</a:t>
              </a:r>
              <a:endParaRPr lang="en-US" altLang="zh-CN" sz="3200" b="0">
                <a:solidFill>
                  <a:schemeClr val="tx1"/>
                </a:solidFill>
                <a:latin typeface="Verdana" panose="020B0604030504040204" pitchFamily="34" charset="0"/>
                <a:ea typeface="宋体" panose="02010600030101010101" pitchFamily="2" charset="-122"/>
              </a:endParaRPr>
            </a:p>
          </p:txBody>
        </p:sp>
        <p:sp>
          <p:nvSpPr>
            <p:cNvPr id="49" name="下箭头 48"/>
            <p:cNvSpPr/>
            <p:nvPr/>
          </p:nvSpPr>
          <p:spPr>
            <a:xfrm>
              <a:off x="3897336" y="4353536"/>
              <a:ext cx="357190" cy="28991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50825" y="260350"/>
            <a:ext cx="8382000" cy="1160463"/>
          </a:xfrm>
          <a:prstGeom prst="rect">
            <a:avLst/>
          </a:prstGeom>
          <a:noFill/>
          <a:ln w="9525">
            <a:noFill/>
            <a:miter lim="800000"/>
          </a:ln>
          <a:effectLst/>
        </p:spPr>
        <p:txBody>
          <a:bodyPr>
            <a:spAutoFit/>
          </a:bodyPr>
          <a:lstStyle/>
          <a:p>
            <a:pPr algn="just">
              <a:spcBef>
                <a:spcPct val="50000"/>
              </a:spcBef>
            </a:pPr>
            <a:r>
              <a:rPr kumimoji="1" lang="en-US" altLang="zh-CN" sz="2800"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3</a:t>
            </a:r>
            <a:r>
              <a:rPr kumimoji="1" lang="zh-CN" altLang="en-US" dirty="0">
                <a:solidFill>
                  <a:srgbClr val="FF3300"/>
                </a:solidFill>
                <a:ea typeface="楷体" panose="02010609060101010101" pitchFamily="49" charset="-122"/>
                <a:cs typeface="Times New Roman" panose="02020603050405020304" pitchFamily="18" charset="0"/>
              </a:rPr>
              <a:t>）判线性表是否为空表</a:t>
            </a:r>
            <a:r>
              <a:rPr kumimoji="1" lang="en-US" altLang="zh-CN" dirty="0" err="1">
                <a:solidFill>
                  <a:srgbClr val="FF3300"/>
                </a:solidFill>
                <a:ea typeface="楷体" panose="02010609060101010101" pitchFamily="49" charset="-122"/>
                <a:cs typeface="Times New Roman" panose="02020603050405020304" pitchFamily="18" charset="0"/>
              </a:rPr>
              <a:t>ListEmpty</a:t>
            </a:r>
            <a:r>
              <a:rPr kumimoji="1" lang="en-US" altLang="zh-CN" dirty="0">
                <a:solidFill>
                  <a:srgbClr val="FF3300"/>
                </a:solidFill>
                <a:ea typeface="楷体" panose="02010609060101010101" pitchFamily="49" charset="-122"/>
                <a:cs typeface="Times New Roman" panose="02020603050405020304" pitchFamily="18" charset="0"/>
              </a:rPr>
              <a:t>(L)</a:t>
            </a:r>
          </a:p>
          <a:p>
            <a:pPr algn="just">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若单链表</a:t>
            </a:r>
            <a:r>
              <a:rPr kumimoji="1" lang="en-US" altLang="zh-CN" dirty="0">
                <a:ea typeface="楷体" panose="02010609060101010101" pitchFamily="49" charset="-122"/>
                <a:cs typeface="Times New Roman" panose="02020603050405020304" pitchFamily="18" charset="0"/>
              </a:rPr>
              <a:t>L</a:t>
            </a:r>
            <a:r>
              <a:rPr kumimoji="1" lang="zh-CN" altLang="en-US">
                <a:ea typeface="楷体" panose="02010609060101010101" pitchFamily="49" charset="-122"/>
                <a:cs typeface="Times New Roman" panose="02020603050405020304" pitchFamily="18" charset="0"/>
              </a:rPr>
              <a:t>没有</a:t>
            </a:r>
            <a:r>
              <a:rPr kumimoji="1" lang="zh-CN" altLang="en-US" smtClean="0">
                <a:ea typeface="楷体" panose="02010609060101010101" pitchFamily="49" charset="-122"/>
                <a:cs typeface="Times New Roman" panose="02020603050405020304" pitchFamily="18" charset="0"/>
              </a:rPr>
              <a:t>数据结点，则</a:t>
            </a:r>
            <a:r>
              <a:rPr kumimoji="1" lang="zh-CN" altLang="en-US">
                <a:ea typeface="楷体" panose="02010609060101010101" pitchFamily="49" charset="-122"/>
                <a:cs typeface="Times New Roman" panose="02020603050405020304" pitchFamily="18" charset="0"/>
              </a:rPr>
              <a:t>返回</a:t>
            </a:r>
            <a:r>
              <a:rPr kumimoji="1" lang="zh-CN" altLang="en-US" smtClean="0">
                <a:ea typeface="楷体" panose="02010609060101010101" pitchFamily="49" charset="-122"/>
                <a:cs typeface="Times New Roman" panose="02020603050405020304" pitchFamily="18" charset="0"/>
              </a:rPr>
              <a:t>真，否则</a:t>
            </a:r>
            <a:r>
              <a:rPr kumimoji="1" lang="zh-CN" altLang="en-US" dirty="0">
                <a:ea typeface="楷体" panose="02010609060101010101" pitchFamily="49" charset="-122"/>
                <a:cs typeface="Times New Roman" panose="02020603050405020304" pitchFamily="18" charset="0"/>
              </a:rPr>
              <a:t>返回假。</a:t>
            </a:r>
            <a:r>
              <a:rPr kumimoji="1" lang="zh-CN" altLang="en-US" sz="2800" dirty="0">
                <a:solidFill>
                  <a:srgbClr val="FF3300"/>
                </a:solidFill>
                <a:ea typeface="楷体" panose="02010609060101010101" pitchFamily="49" charset="-122"/>
                <a:cs typeface="Times New Roman" panose="02020603050405020304" pitchFamily="18" charset="0"/>
              </a:rPr>
              <a:t>      </a:t>
            </a:r>
            <a:endParaRPr kumimoji="1" lang="zh-CN" altLang="en-US" dirty="0">
              <a:solidFill>
                <a:srgbClr val="FF3300"/>
              </a:solidFill>
              <a:ea typeface="楷体" panose="02010609060101010101" pitchFamily="49" charset="-122"/>
              <a:cs typeface="Times New Roman" panose="02020603050405020304" pitchFamily="18" charset="0"/>
            </a:endParaRPr>
          </a:p>
        </p:txBody>
      </p:sp>
      <p:sp>
        <p:nvSpPr>
          <p:cNvPr id="40963" name="Text Box 3"/>
          <p:cNvSpPr txBox="1">
            <a:spLocks noChangeArrowheads="1"/>
          </p:cNvSpPr>
          <p:nvPr/>
        </p:nvSpPr>
        <p:spPr bwMode="auto">
          <a:xfrm>
            <a:off x="900113" y="1700213"/>
            <a:ext cx="5029209" cy="1910880"/>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r>
              <a:rPr lang="en-US" altLang="zh-CN" sz="2000" dirty="0">
                <a:solidFill>
                  <a:srgbClr val="0000FF"/>
                </a:solidFill>
                <a:latin typeface="Times New Roman" panose="02020603050405020304" pitchFamily="18" charset="0"/>
                <a:cs typeface="Times New Roman" panose="02020603050405020304" pitchFamily="18" charset="0"/>
              </a:rPr>
              <a:t>bool </a:t>
            </a:r>
            <a:r>
              <a:rPr lang="en-US" altLang="zh-CN" sz="2000" dirty="0" err="1" smtClean="0">
                <a:solidFill>
                  <a:srgbClr val="FF0000"/>
                </a:solidFill>
                <a:latin typeface="Times New Roman" panose="02020603050405020304" pitchFamily="18" charset="0"/>
                <a:cs typeface="Times New Roman" panose="02020603050405020304" pitchFamily="18" charset="0"/>
              </a:rPr>
              <a:t>ListEmpty</a:t>
            </a:r>
            <a:r>
              <a:rPr lang="en-US" altLang="zh-CN" sz="2000" dirty="0" smtClean="0">
                <a:solidFill>
                  <a:srgbClr val="0000FF"/>
                </a:solidFill>
                <a:latin typeface="Times New Roman" panose="02020603050405020304" pitchFamily="18" charset="0"/>
                <a:cs typeface="Times New Roman" panose="02020603050405020304" pitchFamily="18" charset="0"/>
              </a:rPr>
              <a:t>(</a:t>
            </a:r>
            <a:r>
              <a:rPr lang="en-US" altLang="zh-CN" sz="2000" dirty="0" err="1" smtClean="0">
                <a:solidFill>
                  <a:srgbClr val="0000FF"/>
                </a:solidFill>
                <a:latin typeface="Times New Roman" panose="02020603050405020304" pitchFamily="18" charset="0"/>
                <a:cs typeface="Times New Roman" panose="02020603050405020304" pitchFamily="18" charset="0"/>
              </a:rPr>
              <a:t>LinkNode</a:t>
            </a:r>
            <a:r>
              <a:rPr lang="en-US" altLang="zh-CN" sz="2000" dirty="0" smtClean="0">
                <a:solidFill>
                  <a:srgbClr val="0000FF"/>
                </a:solidFill>
                <a:latin typeface="Times New Roman" panose="02020603050405020304" pitchFamily="18" charset="0"/>
                <a:cs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rPr>
              <a:t>*L)</a:t>
            </a:r>
          </a:p>
          <a:p>
            <a:pPr algn="l"/>
            <a:r>
              <a:rPr lang="en-US" altLang="zh-CN" sz="2000" dirty="0">
                <a:solidFill>
                  <a:srgbClr val="0000FF"/>
                </a:solidFill>
                <a:latin typeface="Times New Roman" panose="02020603050405020304" pitchFamily="18" charset="0"/>
                <a:cs typeface="Times New Roman" panose="02020603050405020304" pitchFamily="18" charset="0"/>
              </a:rPr>
              <a:t>{</a:t>
            </a:r>
          </a:p>
          <a:p>
            <a:pPr algn="l"/>
            <a:r>
              <a:rPr lang="zh-CN" altLang="en-US" sz="2000" dirty="0">
                <a:solidFill>
                  <a:srgbClr val="0000FF"/>
                </a:solidFill>
                <a:latin typeface="Times New Roman" panose="02020603050405020304" pitchFamily="18" charset="0"/>
                <a:cs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rPr>
              <a:t>return(L-&gt;next==NULL</a:t>
            </a:r>
            <a:r>
              <a:rPr lang="en-US" altLang="zh-CN" sz="2000" dirty="0" smtClean="0">
                <a:solidFill>
                  <a:srgbClr val="0000FF"/>
                </a:solidFill>
                <a:latin typeface="Times New Roman" panose="02020603050405020304" pitchFamily="18" charset="0"/>
                <a:cs typeface="Times New Roman" panose="02020603050405020304" pitchFamily="18" charset="0"/>
              </a:rPr>
              <a:t>);</a:t>
            </a:r>
            <a:endParaRPr lang="en-US" altLang="zh-CN" sz="2000" dirty="0">
              <a:solidFill>
                <a:srgbClr val="0000FF"/>
              </a:solidFill>
              <a:latin typeface="Times New Roman" panose="02020603050405020304" pitchFamily="18" charset="0"/>
              <a:cs typeface="Times New Roman" panose="02020603050405020304" pitchFamily="18" charset="0"/>
            </a:endParaRPr>
          </a:p>
          <a:p>
            <a:pPr algn="l"/>
            <a:r>
              <a:rPr lang="en-US" altLang="zh-CN" sz="2000" dirty="0">
                <a:solidFill>
                  <a:srgbClr val="0000FF"/>
                </a:solidFill>
                <a:latin typeface="Times New Roman" panose="02020603050405020304" pitchFamily="18" charset="0"/>
                <a:cs typeface="Times New Roman" panose="02020603050405020304" pitchFamily="18" charset="0"/>
              </a:rPr>
              <a:t>}</a:t>
            </a:r>
          </a:p>
        </p:txBody>
      </p:sp>
      <p:grpSp>
        <p:nvGrpSpPr>
          <p:cNvPr id="10" name="组合 9"/>
          <p:cNvGrpSpPr/>
          <p:nvPr/>
        </p:nvGrpSpPr>
        <p:grpSpPr>
          <a:xfrm>
            <a:off x="2185984" y="3627442"/>
            <a:ext cx="2243140" cy="1130362"/>
            <a:chOff x="2185984" y="3627442"/>
            <a:chExt cx="2243140" cy="1130362"/>
          </a:xfrm>
        </p:grpSpPr>
        <p:grpSp>
          <p:nvGrpSpPr>
            <p:cNvPr id="8" name="组合 7"/>
            <p:cNvGrpSpPr/>
            <p:nvPr/>
          </p:nvGrpSpPr>
          <p:grpSpPr>
            <a:xfrm>
              <a:off x="2185984" y="3627442"/>
              <a:ext cx="1957388" cy="515938"/>
              <a:chOff x="2185984" y="3627442"/>
              <a:chExt cx="1957388" cy="515938"/>
            </a:xfrm>
          </p:grpSpPr>
          <p:sp>
            <p:nvSpPr>
              <p:cNvPr id="4" name="Rectangle 16"/>
              <p:cNvSpPr>
                <a:spLocks noChangeArrowheads="1"/>
              </p:cNvSpPr>
              <p:nvPr/>
            </p:nvSpPr>
            <p:spPr bwMode="auto">
              <a:xfrm>
                <a:off x="3603622" y="371158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zh-CN" sz="2000" dirty="0">
                  <a:solidFill>
                    <a:srgbClr val="0000FF"/>
                  </a:solidFill>
                  <a:latin typeface="Times New Roman" panose="02020603050405020304" pitchFamily="18" charset="0"/>
                  <a:cs typeface="Times New Roman" panose="02020603050405020304" pitchFamily="18" charset="0"/>
                </a:endParaRPr>
              </a:p>
            </p:txBody>
          </p:sp>
          <p:sp>
            <p:nvSpPr>
              <p:cNvPr id="5" name="Rectangle 17"/>
              <p:cNvSpPr>
                <a:spLocks noChangeArrowheads="1"/>
              </p:cNvSpPr>
              <p:nvPr/>
            </p:nvSpPr>
            <p:spPr bwMode="auto">
              <a:xfrm>
                <a:off x="3062284" y="371158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6" name="Line 18"/>
              <p:cNvSpPr>
                <a:spLocks noChangeShapeType="1"/>
              </p:cNvSpPr>
              <p:nvPr/>
            </p:nvSpPr>
            <p:spPr bwMode="auto">
              <a:xfrm>
                <a:off x="2473322" y="3916367"/>
                <a:ext cx="576263" cy="0"/>
              </a:xfrm>
              <a:prstGeom prst="line">
                <a:avLst/>
              </a:prstGeom>
              <a:noFill/>
              <a:ln w="38100">
                <a:solidFill>
                  <a:srgbClr val="7030A0"/>
                </a:solidFill>
                <a:miter lim="800000"/>
                <a:tailEnd type="triangle" w="med" len="med"/>
              </a:ln>
              <a:effectLst/>
            </p:spPr>
            <p:txBody>
              <a:bodyPr wrap="none"/>
              <a:lstStyle/>
              <a:p>
                <a:endParaRPr lang="zh-CN" altLang="en-US"/>
              </a:p>
            </p:txBody>
          </p:sp>
          <p:sp>
            <p:nvSpPr>
              <p:cNvPr id="7" name="Text Box 19"/>
              <p:cNvSpPr txBox="1">
                <a:spLocks noChangeArrowheads="1"/>
              </p:cNvSpPr>
              <p:nvPr/>
            </p:nvSpPr>
            <p:spPr bwMode="auto">
              <a:xfrm>
                <a:off x="2185984" y="3627442"/>
                <a:ext cx="431800" cy="365125"/>
              </a:xfrm>
              <a:prstGeom prst="rect">
                <a:avLst/>
              </a:prstGeom>
              <a:noFill/>
              <a:ln w="9525">
                <a:noFill/>
                <a:miter lim="800000"/>
              </a:ln>
              <a:effectLst/>
            </p:spPr>
            <p:txBody>
              <a:bodyPr lIns="0" tIns="0" rIns="0" bIns="0">
                <a:spAutoFit/>
              </a:bodyPr>
              <a:lstStyle/>
              <a:p>
                <a:pPr algn="l">
                  <a:spcBef>
                    <a:spcPct val="50000"/>
                  </a:spcBef>
                </a:pPr>
                <a:r>
                  <a:rPr lang="en-US" altLang="zh-CN"/>
                  <a:t>L</a:t>
                </a:r>
              </a:p>
            </p:txBody>
          </p:sp>
        </p:grpSp>
        <p:sp>
          <p:nvSpPr>
            <p:cNvPr id="9" name="TextBox 8"/>
            <p:cNvSpPr txBox="1"/>
            <p:nvPr/>
          </p:nvSpPr>
          <p:spPr>
            <a:xfrm>
              <a:off x="2357422" y="4357694"/>
              <a:ext cx="2071702"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空表的情况</a:t>
              </a:r>
              <a:endParaRPr lang="zh-CN" altLang="en-US" sz="2000" dirty="0">
                <a:latin typeface="楷体" panose="02010609060101010101" pitchFamily="49" charset="-122"/>
                <a:ea typeface="楷体" panose="02010609060101010101" pitchFamily="49" charset="-122"/>
              </a:endParaRPr>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55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79512" y="260648"/>
            <a:ext cx="7772400" cy="867930"/>
          </a:xfrm>
          <a:prstGeom prst="rect">
            <a:avLst/>
          </a:prstGeom>
          <a:noFill/>
          <a:ln w="9525">
            <a:noFill/>
            <a:miter lim="800000"/>
          </a:ln>
          <a:effectLst/>
        </p:spPr>
        <p:txBody>
          <a:bodyPr>
            <a:spAutoFit/>
          </a:bodyPr>
          <a:lstStyle/>
          <a:p>
            <a:pPr algn="just">
              <a:lnSpc>
                <a:spcPct val="80000"/>
              </a:lnSpc>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4</a:t>
            </a:r>
            <a:r>
              <a:rPr kumimoji="1" lang="zh-CN" altLang="en-US" dirty="0">
                <a:solidFill>
                  <a:srgbClr val="FF3300"/>
                </a:solidFill>
                <a:ea typeface="楷体" panose="02010609060101010101" pitchFamily="49" charset="-122"/>
                <a:cs typeface="Times New Roman" panose="02020603050405020304" pitchFamily="18" charset="0"/>
              </a:rPr>
              <a:t>）求线性表的长度</a:t>
            </a:r>
            <a:r>
              <a:rPr kumimoji="1" lang="en-US" altLang="zh-CN" dirty="0" err="1">
                <a:solidFill>
                  <a:srgbClr val="FF3300"/>
                </a:solidFill>
                <a:ea typeface="楷体" panose="02010609060101010101" pitchFamily="49" charset="-122"/>
                <a:cs typeface="Times New Roman" panose="02020603050405020304" pitchFamily="18" charset="0"/>
              </a:rPr>
              <a:t>ListLength</a:t>
            </a:r>
            <a:r>
              <a:rPr kumimoji="1" lang="en-US" altLang="zh-CN" dirty="0">
                <a:solidFill>
                  <a:srgbClr val="FF3300"/>
                </a:solidFill>
                <a:ea typeface="楷体" panose="02010609060101010101" pitchFamily="49" charset="-122"/>
                <a:cs typeface="Times New Roman" panose="02020603050405020304" pitchFamily="18" charset="0"/>
              </a:rPr>
              <a:t>(L)</a:t>
            </a:r>
          </a:p>
          <a:p>
            <a:pPr algn="just">
              <a:lnSpc>
                <a:spcPct val="80000"/>
              </a:lnSpc>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返回单链表</a:t>
            </a:r>
            <a:r>
              <a:rPr kumimoji="1" lang="en-US" altLang="zh-CN" dirty="0">
                <a:ea typeface="楷体" panose="02010609060101010101" pitchFamily="49" charset="-122"/>
                <a:cs typeface="Times New Roman" panose="02020603050405020304" pitchFamily="18" charset="0"/>
              </a:rPr>
              <a:t>L</a:t>
            </a:r>
            <a:r>
              <a:rPr kumimoji="1" lang="zh-CN" altLang="en-US">
                <a:ea typeface="楷体" panose="02010609060101010101" pitchFamily="49" charset="-122"/>
                <a:cs typeface="Times New Roman" panose="02020603050405020304" pitchFamily="18" charset="0"/>
              </a:rPr>
              <a:t>中</a:t>
            </a:r>
            <a:r>
              <a:rPr kumimoji="1" lang="zh-CN" altLang="en-US" smtClean="0">
                <a:ea typeface="楷体" panose="02010609060101010101" pitchFamily="49" charset="-122"/>
                <a:cs typeface="Times New Roman" panose="02020603050405020304" pitchFamily="18" charset="0"/>
              </a:rPr>
              <a:t>数据结点的</a:t>
            </a:r>
            <a:r>
              <a:rPr kumimoji="1" lang="zh-CN" altLang="en-US" dirty="0">
                <a:ea typeface="楷体" panose="02010609060101010101" pitchFamily="49" charset="-122"/>
                <a:cs typeface="Times New Roman" panose="02020603050405020304" pitchFamily="18" charset="0"/>
              </a:rPr>
              <a:t>个数。</a:t>
            </a:r>
            <a:r>
              <a:rPr kumimoji="1" lang="zh-CN" altLang="en-US" dirty="0">
                <a:solidFill>
                  <a:srgbClr val="FF3300"/>
                </a:solidFill>
                <a:ea typeface="楷体" panose="02010609060101010101" pitchFamily="49" charset="-122"/>
                <a:cs typeface="Times New Roman" panose="02020603050405020304" pitchFamily="18" charset="0"/>
              </a:rPr>
              <a:t>    </a:t>
            </a:r>
          </a:p>
        </p:txBody>
      </p:sp>
      <p:sp>
        <p:nvSpPr>
          <p:cNvPr id="42026" name="Text Box 42"/>
          <p:cNvSpPr txBox="1">
            <a:spLocks noChangeArrowheads="1"/>
          </p:cNvSpPr>
          <p:nvPr/>
        </p:nvSpPr>
        <p:spPr bwMode="auto">
          <a:xfrm>
            <a:off x="429997" y="984585"/>
            <a:ext cx="8281987" cy="132343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spcBef>
                <a:spcPts val="0"/>
              </a:spcBef>
            </a:pP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ListLength</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p>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n=0;</a:t>
            </a: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头结点，</a:t>
            </a:r>
            <a:r>
              <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置为</a:t>
            </a:r>
            <a:r>
              <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（即头结点的</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序号为</a:t>
            </a:r>
            <a:r>
              <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3" name="组合 22"/>
          <p:cNvGrpSpPr/>
          <p:nvPr/>
        </p:nvGrpSpPr>
        <p:grpSpPr>
          <a:xfrm>
            <a:off x="827584" y="2420888"/>
            <a:ext cx="6983412" cy="2121257"/>
            <a:chOff x="1071538" y="3143248"/>
            <a:chExt cx="6983412" cy="2121257"/>
          </a:xfrm>
        </p:grpSpPr>
        <p:sp>
          <p:nvSpPr>
            <p:cNvPr id="41987" name="Text Box 3"/>
            <p:cNvSpPr txBox="1">
              <a:spLocks noChangeArrowheads="1"/>
            </p:cNvSpPr>
            <p:nvPr/>
          </p:nvSpPr>
          <p:spPr bwMode="auto">
            <a:xfrm>
              <a:off x="1071538" y="3995747"/>
              <a:ext cx="1008062" cy="366713"/>
            </a:xfrm>
            <a:prstGeom prst="rect">
              <a:avLst/>
            </a:prstGeom>
            <a:noFill/>
            <a:ln w="9525">
              <a:noFill/>
              <a:miter lim="800000"/>
            </a:ln>
            <a:effectLst/>
          </p:spPr>
          <p:txBody>
            <a:bodyPr>
              <a:spAutoFit/>
            </a:bodyPr>
            <a:lstStyle/>
            <a:p>
              <a:pPr algn="l">
                <a:spcBef>
                  <a:spcPct val="50000"/>
                </a:spcBef>
              </a:pPr>
              <a:r>
                <a:rPr lang="zh-CN" altLang="en-US" sz="1800" dirty="0">
                  <a:ea typeface="楷体" panose="02010609060101010101" pitchFamily="49" charset="-122"/>
                  <a:cs typeface="Times New Roman" panose="02020603050405020304" pitchFamily="18" charset="0"/>
                </a:rPr>
                <a:t>初始时</a:t>
              </a:r>
            </a:p>
          </p:txBody>
        </p:sp>
        <p:sp>
          <p:nvSpPr>
            <p:cNvPr id="41989" name="Rectangle 5"/>
            <p:cNvSpPr>
              <a:spLocks noChangeArrowheads="1"/>
            </p:cNvSpPr>
            <p:nvPr/>
          </p:nvSpPr>
          <p:spPr bwMode="auto">
            <a:xfrm>
              <a:off x="2725713" y="3994160"/>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1990" name="Rectangle 6"/>
            <p:cNvSpPr>
              <a:spLocks noChangeArrowheads="1"/>
            </p:cNvSpPr>
            <p:nvPr/>
          </p:nvSpPr>
          <p:spPr bwMode="auto">
            <a:xfrm>
              <a:off x="3086075" y="3994160"/>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1991" name="Line 7"/>
            <p:cNvSpPr>
              <a:spLocks noChangeShapeType="1"/>
            </p:cNvSpPr>
            <p:nvPr/>
          </p:nvSpPr>
          <p:spPr bwMode="auto">
            <a:xfrm>
              <a:off x="2378050" y="4173547"/>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41992" name="Text Box 8"/>
            <p:cNvSpPr txBox="1">
              <a:spLocks noChangeArrowheads="1"/>
            </p:cNvSpPr>
            <p:nvPr/>
          </p:nvSpPr>
          <p:spPr bwMode="auto">
            <a:xfrm>
              <a:off x="2098650" y="3994160"/>
              <a:ext cx="268288" cy="366712"/>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41993" name="Rectangle 9"/>
            <p:cNvSpPr>
              <a:spLocks noChangeArrowheads="1"/>
            </p:cNvSpPr>
            <p:nvPr/>
          </p:nvSpPr>
          <p:spPr bwMode="auto">
            <a:xfrm>
              <a:off x="3805213" y="399416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1994" name="Rectangle 10"/>
            <p:cNvSpPr>
              <a:spLocks noChangeArrowheads="1"/>
            </p:cNvSpPr>
            <p:nvPr/>
          </p:nvSpPr>
          <p:spPr bwMode="auto">
            <a:xfrm>
              <a:off x="4165575" y="399416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1995" name="Freeform 11"/>
            <p:cNvSpPr/>
            <p:nvPr/>
          </p:nvSpPr>
          <p:spPr bwMode="auto">
            <a:xfrm>
              <a:off x="3265463" y="417196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1996" name="Rectangle 12"/>
            <p:cNvSpPr>
              <a:spLocks noChangeArrowheads="1"/>
            </p:cNvSpPr>
            <p:nvPr/>
          </p:nvSpPr>
          <p:spPr bwMode="auto">
            <a:xfrm>
              <a:off x="6326163" y="399416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1997" name="Rectangle 13"/>
            <p:cNvSpPr>
              <a:spLocks noChangeArrowheads="1"/>
            </p:cNvSpPr>
            <p:nvPr/>
          </p:nvSpPr>
          <p:spPr bwMode="auto">
            <a:xfrm>
              <a:off x="6686525" y="399416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1998" name="Line 14"/>
            <p:cNvSpPr>
              <a:spLocks noChangeShapeType="1"/>
            </p:cNvSpPr>
            <p:nvPr/>
          </p:nvSpPr>
          <p:spPr bwMode="auto">
            <a:xfrm>
              <a:off x="5978500" y="4173547"/>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41999" name="Rectangle 15"/>
            <p:cNvSpPr>
              <a:spLocks noChangeArrowheads="1"/>
            </p:cNvSpPr>
            <p:nvPr/>
          </p:nvSpPr>
          <p:spPr bwMode="auto">
            <a:xfrm>
              <a:off x="7334225" y="399416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2000" name="Rectangle 16"/>
            <p:cNvSpPr>
              <a:spLocks noChangeArrowheads="1"/>
            </p:cNvSpPr>
            <p:nvPr/>
          </p:nvSpPr>
          <p:spPr bwMode="auto">
            <a:xfrm>
              <a:off x="7694588" y="399416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42001" name="Freeform 17"/>
            <p:cNvSpPr/>
            <p:nvPr/>
          </p:nvSpPr>
          <p:spPr bwMode="auto">
            <a:xfrm>
              <a:off x="6859563" y="4171960"/>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2002" name="Freeform 18"/>
            <p:cNvSpPr/>
            <p:nvPr/>
          </p:nvSpPr>
          <p:spPr bwMode="auto">
            <a:xfrm>
              <a:off x="4333850" y="4170372"/>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2003" name="Text Box 19"/>
            <p:cNvSpPr txBox="1">
              <a:spLocks noChangeArrowheads="1"/>
            </p:cNvSpPr>
            <p:nvPr/>
          </p:nvSpPr>
          <p:spPr bwMode="auto">
            <a:xfrm>
              <a:off x="5102200" y="3859222"/>
              <a:ext cx="720725" cy="461665"/>
            </a:xfrm>
            <a:prstGeom prst="rect">
              <a:avLst/>
            </a:prstGeom>
            <a:noFill/>
            <a:ln w="9525">
              <a:noFill/>
              <a:miter lim="800000"/>
            </a:ln>
            <a:effectLst/>
          </p:spPr>
          <p:txBody>
            <a:bodyPr>
              <a:spAutoFit/>
            </a:bodyPr>
            <a:lstStyle/>
            <a:p>
              <a:pPr algn="l">
                <a:spcBef>
                  <a:spcPct val="50000"/>
                </a:spcBef>
              </a:pPr>
              <a:r>
                <a:rPr lang="en-US" altLang="zh-CN" b="0">
                  <a:solidFill>
                    <a:schemeClr val="tx1"/>
                  </a:solidFill>
                  <a:latin typeface="Arial" panose="020B0604020202020204"/>
                  <a:ea typeface="宋体" panose="02010600030101010101" pitchFamily="2" charset="-122"/>
                </a:rPr>
                <a:t>…</a:t>
              </a:r>
              <a:endParaRPr lang="en-US" altLang="zh-CN" b="0">
                <a:solidFill>
                  <a:schemeClr val="tx1"/>
                </a:solidFill>
                <a:latin typeface="Verdana" panose="020B0604030504040204" pitchFamily="34" charset="0"/>
                <a:ea typeface="宋体" panose="02010600030101010101" pitchFamily="2" charset="-122"/>
              </a:endParaRPr>
            </a:p>
          </p:txBody>
        </p:sp>
        <p:sp>
          <p:nvSpPr>
            <p:cNvPr id="42004" name="Text Box 20"/>
            <p:cNvSpPr txBox="1">
              <a:spLocks noChangeArrowheads="1"/>
            </p:cNvSpPr>
            <p:nvPr/>
          </p:nvSpPr>
          <p:spPr bwMode="auto">
            <a:xfrm>
              <a:off x="3000364" y="4572008"/>
              <a:ext cx="844550" cy="692497"/>
            </a:xfrm>
            <a:prstGeom prst="rect">
              <a:avLst/>
            </a:prstGeom>
            <a:noFill/>
            <a:ln w="9525">
              <a:noFill/>
              <a:miter lim="800000"/>
            </a:ln>
            <a:effectLst/>
          </p:spPr>
          <p:txBody>
            <a:bodyPr>
              <a:spAutoFit/>
            </a:bodyPr>
            <a:lstStyle/>
            <a:p>
              <a:pPr algn="l">
                <a:lnSpc>
                  <a:spcPts val="1800"/>
                </a:lnSpc>
                <a:spcBef>
                  <a:spcPct val="50000"/>
                </a:spcBef>
              </a:pPr>
              <a:r>
                <a:rPr lang="en-US" altLang="zh-CN" sz="1800" i="1" dirty="0" smtClean="0"/>
                <a:t>p</a:t>
              </a:r>
            </a:p>
            <a:p>
              <a:pPr algn="l">
                <a:lnSpc>
                  <a:spcPts val="1800"/>
                </a:lnSpc>
                <a:spcBef>
                  <a:spcPct val="50000"/>
                </a:spcBef>
              </a:pPr>
              <a:r>
                <a:rPr lang="en-US" altLang="zh-CN" sz="1800" i="1" dirty="0" smtClean="0"/>
                <a:t>n</a:t>
              </a:r>
              <a:r>
                <a:rPr lang="en-US" altLang="zh-CN" sz="1800" dirty="0" smtClean="0"/>
                <a:t>=0</a:t>
              </a:r>
              <a:endParaRPr lang="en-US" altLang="zh-CN" sz="1800" dirty="0"/>
            </a:p>
          </p:txBody>
        </p:sp>
        <p:sp>
          <p:nvSpPr>
            <p:cNvPr id="42005" name="Line 21"/>
            <p:cNvSpPr>
              <a:spLocks noChangeShapeType="1"/>
            </p:cNvSpPr>
            <p:nvPr/>
          </p:nvSpPr>
          <p:spPr bwMode="auto">
            <a:xfrm flipV="1">
              <a:off x="3014638" y="4354522"/>
              <a:ext cx="0" cy="360363"/>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40" name="下箭头 39"/>
            <p:cNvSpPr/>
            <p:nvPr/>
          </p:nvSpPr>
          <p:spPr>
            <a:xfrm>
              <a:off x="3714744" y="3143248"/>
              <a:ext cx="214314" cy="500066"/>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56</a:t>
            </a:fld>
            <a:endParaRPr lang="en-US" altLang="zh-CN" dirty="0"/>
          </a:p>
        </p:txBody>
      </p:sp>
      <p:sp>
        <p:nvSpPr>
          <p:cNvPr id="25" name="Text Box 42"/>
          <p:cNvSpPr txBox="1">
            <a:spLocks noChangeArrowheads="1"/>
          </p:cNvSpPr>
          <p:nvPr/>
        </p:nvSpPr>
        <p:spPr bwMode="auto">
          <a:xfrm>
            <a:off x="428596" y="2372343"/>
            <a:ext cx="8281987" cy="206476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(p-&gt;next!=NULL)</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n++;</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return(n</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循环</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结束，</a:t>
            </a:r>
            <a:r>
              <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尾结点，其</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序号</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为结点个数</a:t>
            </a:r>
            <a:endPar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26" name="组合 25"/>
          <p:cNvGrpSpPr/>
          <p:nvPr/>
        </p:nvGrpSpPr>
        <p:grpSpPr>
          <a:xfrm>
            <a:off x="428596" y="4257943"/>
            <a:ext cx="8535892" cy="1979369"/>
            <a:chOff x="395288" y="4429132"/>
            <a:chExt cx="8636018" cy="1979369"/>
          </a:xfrm>
        </p:grpSpPr>
        <p:sp>
          <p:nvSpPr>
            <p:cNvPr id="27" name="Text Box 4"/>
            <p:cNvSpPr txBox="1">
              <a:spLocks noChangeArrowheads="1"/>
            </p:cNvSpPr>
            <p:nvPr/>
          </p:nvSpPr>
          <p:spPr bwMode="auto">
            <a:xfrm>
              <a:off x="395288" y="5178425"/>
              <a:ext cx="1512887" cy="366713"/>
            </a:xfrm>
            <a:prstGeom prst="rect">
              <a:avLst/>
            </a:prstGeom>
            <a:noFill/>
            <a:ln w="9525">
              <a:noFill/>
              <a:miter lim="800000"/>
            </a:ln>
            <a:effectLst/>
          </p:spPr>
          <p:txBody>
            <a:bodyPr>
              <a:spAutoFit/>
            </a:bodyPr>
            <a:lstStyle/>
            <a:p>
              <a:pPr algn="l">
                <a:spcBef>
                  <a:spcPct val="50000"/>
                </a:spcBef>
              </a:pPr>
              <a:r>
                <a:rPr lang="zh-CN" altLang="en-US" sz="1800">
                  <a:ea typeface="楷体" panose="02010609060101010101" pitchFamily="49" charset="-122"/>
                  <a:cs typeface="Times New Roman" panose="02020603050405020304" pitchFamily="18" charset="0"/>
                </a:rPr>
                <a:t>循环结束时</a:t>
              </a:r>
            </a:p>
          </p:txBody>
        </p:sp>
        <p:sp>
          <p:nvSpPr>
            <p:cNvPr id="28" name="Rectangle 24"/>
            <p:cNvSpPr>
              <a:spLocks noChangeArrowheads="1"/>
            </p:cNvSpPr>
            <p:nvPr/>
          </p:nvSpPr>
          <p:spPr bwMode="auto">
            <a:xfrm>
              <a:off x="2338388" y="5178425"/>
              <a:ext cx="3603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29" name="Rectangle 25"/>
            <p:cNvSpPr>
              <a:spLocks noChangeArrowheads="1"/>
            </p:cNvSpPr>
            <p:nvPr/>
          </p:nvSpPr>
          <p:spPr bwMode="auto">
            <a:xfrm>
              <a:off x="2698750" y="5178425"/>
              <a:ext cx="3603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30" name="Line 26"/>
            <p:cNvSpPr>
              <a:spLocks noChangeShapeType="1"/>
            </p:cNvSpPr>
            <p:nvPr/>
          </p:nvSpPr>
          <p:spPr bwMode="auto">
            <a:xfrm>
              <a:off x="1990725" y="5357813"/>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31" name="Text Box 27"/>
            <p:cNvSpPr txBox="1">
              <a:spLocks noChangeArrowheads="1"/>
            </p:cNvSpPr>
            <p:nvPr/>
          </p:nvSpPr>
          <p:spPr bwMode="auto">
            <a:xfrm>
              <a:off x="1711325" y="5178425"/>
              <a:ext cx="268288" cy="366713"/>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32" name="Rectangle 28"/>
            <p:cNvSpPr>
              <a:spLocks noChangeArrowheads="1"/>
            </p:cNvSpPr>
            <p:nvPr/>
          </p:nvSpPr>
          <p:spPr bwMode="auto">
            <a:xfrm>
              <a:off x="3417888" y="5178425"/>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33" name="Rectangle 29"/>
            <p:cNvSpPr>
              <a:spLocks noChangeArrowheads="1"/>
            </p:cNvSpPr>
            <p:nvPr/>
          </p:nvSpPr>
          <p:spPr bwMode="auto">
            <a:xfrm>
              <a:off x="3778250" y="5178425"/>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34" name="Freeform 30"/>
            <p:cNvSpPr/>
            <p:nvPr/>
          </p:nvSpPr>
          <p:spPr bwMode="auto">
            <a:xfrm>
              <a:off x="2878138" y="5356225"/>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35" name="Rectangle 31"/>
            <p:cNvSpPr>
              <a:spLocks noChangeArrowheads="1"/>
            </p:cNvSpPr>
            <p:nvPr/>
          </p:nvSpPr>
          <p:spPr bwMode="auto">
            <a:xfrm>
              <a:off x="5938838" y="5178425"/>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36" name="Rectangle 32"/>
            <p:cNvSpPr>
              <a:spLocks noChangeArrowheads="1"/>
            </p:cNvSpPr>
            <p:nvPr/>
          </p:nvSpPr>
          <p:spPr bwMode="auto">
            <a:xfrm>
              <a:off x="6299200" y="5178425"/>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37" name="Line 33"/>
            <p:cNvSpPr>
              <a:spLocks noChangeShapeType="1"/>
            </p:cNvSpPr>
            <p:nvPr/>
          </p:nvSpPr>
          <p:spPr bwMode="auto">
            <a:xfrm>
              <a:off x="5591175" y="5357813"/>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38" name="Rectangle 34"/>
            <p:cNvSpPr>
              <a:spLocks noChangeArrowheads="1"/>
            </p:cNvSpPr>
            <p:nvPr/>
          </p:nvSpPr>
          <p:spPr bwMode="auto">
            <a:xfrm>
              <a:off x="6946900" y="5178425"/>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39" name="Rectangle 35"/>
            <p:cNvSpPr>
              <a:spLocks noChangeArrowheads="1"/>
            </p:cNvSpPr>
            <p:nvPr/>
          </p:nvSpPr>
          <p:spPr bwMode="auto">
            <a:xfrm>
              <a:off x="7307263" y="5178425"/>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41" name="Freeform 36"/>
            <p:cNvSpPr/>
            <p:nvPr/>
          </p:nvSpPr>
          <p:spPr bwMode="auto">
            <a:xfrm>
              <a:off x="6472238" y="535622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2" name="Freeform 37"/>
            <p:cNvSpPr/>
            <p:nvPr/>
          </p:nvSpPr>
          <p:spPr bwMode="auto">
            <a:xfrm>
              <a:off x="3946525" y="535463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3" name="Text Box 38"/>
            <p:cNvSpPr txBox="1">
              <a:spLocks noChangeArrowheads="1"/>
            </p:cNvSpPr>
            <p:nvPr/>
          </p:nvSpPr>
          <p:spPr bwMode="auto">
            <a:xfrm>
              <a:off x="7215206" y="5716004"/>
              <a:ext cx="1816100" cy="692497"/>
            </a:xfrm>
            <a:prstGeom prst="rect">
              <a:avLst/>
            </a:prstGeom>
            <a:noFill/>
            <a:ln w="9525">
              <a:noFill/>
              <a:miter lim="800000"/>
            </a:ln>
            <a:effectLst/>
          </p:spPr>
          <p:txBody>
            <a:bodyPr>
              <a:spAutoFit/>
            </a:bodyPr>
            <a:lstStyle/>
            <a:p>
              <a:pPr algn="l">
                <a:lnSpc>
                  <a:spcPts val="1800"/>
                </a:lnSpc>
                <a:spcBef>
                  <a:spcPct val="50000"/>
                </a:spcBef>
              </a:pPr>
              <a:r>
                <a:rPr lang="en-US" altLang="zh-CN" sz="1800" i="1" dirty="0" smtClean="0">
                  <a:ea typeface="楷体" panose="02010609060101010101" pitchFamily="49" charset="-122"/>
                  <a:cs typeface="Times New Roman" panose="02020603050405020304" pitchFamily="18" charset="0"/>
                </a:rPr>
                <a:t>p</a:t>
              </a:r>
            </a:p>
            <a:p>
              <a:pPr algn="l">
                <a:lnSpc>
                  <a:spcPts val="1800"/>
                </a:lnSpc>
                <a:spcBef>
                  <a:spcPct val="50000"/>
                </a:spcBef>
              </a:pPr>
              <a:r>
                <a:rPr lang="en-US" altLang="zh-CN" sz="1800" i="1" smtClean="0">
                  <a:ea typeface="楷体" panose="02010609060101010101" pitchFamily="49" charset="-122"/>
                  <a:cs typeface="Times New Roman" panose="02020603050405020304" pitchFamily="18" charset="0"/>
                </a:rPr>
                <a:t>n</a:t>
              </a:r>
              <a:r>
                <a:rPr lang="zh-CN" altLang="en-US" sz="1800" smtClean="0">
                  <a:ea typeface="楷体" panose="02010609060101010101" pitchFamily="49" charset="-122"/>
                  <a:cs typeface="Times New Roman" panose="02020603050405020304" pitchFamily="18" charset="0"/>
                </a:rPr>
                <a:t>为结点个数</a:t>
              </a:r>
              <a:endParaRPr lang="zh-CN" altLang="en-US" sz="1800" dirty="0">
                <a:ea typeface="楷体" panose="02010609060101010101" pitchFamily="49" charset="-122"/>
                <a:cs typeface="Times New Roman" panose="02020603050405020304" pitchFamily="18" charset="0"/>
              </a:endParaRPr>
            </a:p>
          </p:txBody>
        </p:sp>
        <p:sp>
          <p:nvSpPr>
            <p:cNvPr id="44" name="Line 39"/>
            <p:cNvSpPr>
              <a:spLocks noChangeShapeType="1"/>
            </p:cNvSpPr>
            <p:nvPr/>
          </p:nvSpPr>
          <p:spPr bwMode="auto">
            <a:xfrm flipV="1">
              <a:off x="7215188" y="5538788"/>
              <a:ext cx="0" cy="360362"/>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45" name="Text Box 41"/>
            <p:cNvSpPr txBox="1">
              <a:spLocks noChangeArrowheads="1"/>
            </p:cNvSpPr>
            <p:nvPr/>
          </p:nvSpPr>
          <p:spPr bwMode="auto">
            <a:xfrm>
              <a:off x="4714875" y="4959350"/>
              <a:ext cx="720725" cy="579438"/>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Arial" panose="020B0604020202020204"/>
                  <a:ea typeface="宋体" panose="02010600030101010101" pitchFamily="2" charset="-122"/>
                </a:rPr>
                <a:t>…</a:t>
              </a:r>
              <a:endParaRPr lang="en-US" altLang="zh-CN" sz="3200" b="0">
                <a:solidFill>
                  <a:schemeClr val="tx1"/>
                </a:solidFill>
                <a:latin typeface="Verdana" panose="020B0604030504040204" pitchFamily="34" charset="0"/>
                <a:ea typeface="宋体" panose="02010600030101010101" pitchFamily="2" charset="-122"/>
              </a:endParaRPr>
            </a:p>
          </p:txBody>
        </p:sp>
        <p:sp>
          <p:nvSpPr>
            <p:cNvPr id="46" name="下箭头 45"/>
            <p:cNvSpPr/>
            <p:nvPr/>
          </p:nvSpPr>
          <p:spPr>
            <a:xfrm>
              <a:off x="3643306" y="4429132"/>
              <a:ext cx="357190" cy="500066"/>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026">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52400" y="195263"/>
            <a:ext cx="8458200" cy="1384995"/>
          </a:xfrm>
          <a:prstGeom prst="rect">
            <a:avLst/>
          </a:prstGeom>
          <a:noFill/>
          <a:ln w="9525">
            <a:noFill/>
            <a:miter lim="800000"/>
          </a:ln>
          <a:effectLst/>
        </p:spPr>
        <p:txBody>
          <a:bodyPr>
            <a:spAutoFit/>
          </a:bodyPr>
          <a:lstStyle/>
          <a:p>
            <a:pPr algn="just">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5</a:t>
            </a:r>
            <a:r>
              <a:rPr kumimoji="1" lang="zh-CN" altLang="en-US" dirty="0">
                <a:solidFill>
                  <a:srgbClr val="FF3300"/>
                </a:solidFill>
                <a:ea typeface="楷体" panose="02010609060101010101" pitchFamily="49" charset="-122"/>
                <a:cs typeface="Times New Roman" panose="02020603050405020304" pitchFamily="18" charset="0"/>
              </a:rPr>
              <a:t>）输出线性表</a:t>
            </a:r>
            <a:r>
              <a:rPr kumimoji="1" lang="en-US" altLang="zh-CN" dirty="0" err="1">
                <a:solidFill>
                  <a:srgbClr val="FF3300"/>
                </a:solidFill>
                <a:ea typeface="楷体" panose="02010609060101010101" pitchFamily="49" charset="-122"/>
                <a:cs typeface="Times New Roman" panose="02020603050405020304" pitchFamily="18" charset="0"/>
              </a:rPr>
              <a:t>DispList</a:t>
            </a:r>
            <a:r>
              <a:rPr kumimoji="1" lang="en-US" altLang="zh-CN" dirty="0">
                <a:solidFill>
                  <a:srgbClr val="FF3300"/>
                </a:solidFill>
                <a:ea typeface="楷体" panose="02010609060101010101" pitchFamily="49" charset="-122"/>
                <a:cs typeface="Times New Roman" panose="02020603050405020304" pitchFamily="18" charset="0"/>
              </a:rPr>
              <a:t>(L)</a:t>
            </a:r>
          </a:p>
          <a:p>
            <a:pPr algn="just">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逐一扫描单链表</a:t>
            </a:r>
            <a:r>
              <a:rPr kumimoji="1" lang="en-US" altLang="zh-CN" dirty="0">
                <a:ea typeface="楷体" panose="02010609060101010101" pitchFamily="49" charset="-122"/>
                <a:cs typeface="Times New Roman" panose="02020603050405020304" pitchFamily="18" charset="0"/>
              </a:rPr>
              <a:t>L</a:t>
            </a:r>
            <a:r>
              <a:rPr kumimoji="1" lang="zh-CN" altLang="en-US" dirty="0">
                <a:ea typeface="楷体" panose="02010609060101010101" pitchFamily="49" charset="-122"/>
                <a:cs typeface="Times New Roman" panose="02020603050405020304" pitchFamily="18" charset="0"/>
              </a:rPr>
              <a:t>的</a:t>
            </a:r>
            <a:r>
              <a:rPr kumimoji="1" lang="zh-CN" altLang="en-US">
                <a:ea typeface="楷体" panose="02010609060101010101" pitchFamily="49" charset="-122"/>
                <a:cs typeface="Times New Roman" panose="02020603050405020304" pitchFamily="18" charset="0"/>
              </a:rPr>
              <a:t>每个</a:t>
            </a:r>
            <a:r>
              <a:rPr kumimoji="1" lang="zh-CN" altLang="en-US" smtClean="0">
                <a:ea typeface="楷体" panose="02010609060101010101" pitchFamily="49" charset="-122"/>
                <a:cs typeface="Times New Roman" panose="02020603050405020304" pitchFamily="18" charset="0"/>
              </a:rPr>
              <a:t>数据结点，并</a:t>
            </a:r>
            <a:r>
              <a:rPr kumimoji="1" lang="zh-CN" altLang="en-US">
                <a:ea typeface="楷体" panose="02010609060101010101" pitchFamily="49" charset="-122"/>
                <a:cs typeface="Times New Roman" panose="02020603050405020304" pitchFamily="18" charset="0"/>
              </a:rPr>
              <a:t>显示</a:t>
            </a:r>
            <a:r>
              <a:rPr kumimoji="1" lang="zh-CN" altLang="en-US" smtClean="0">
                <a:ea typeface="楷体" panose="02010609060101010101" pitchFamily="49" charset="-122"/>
                <a:cs typeface="Times New Roman" panose="02020603050405020304" pitchFamily="18" charset="0"/>
              </a:rPr>
              <a:t>各结点的</a:t>
            </a:r>
            <a:r>
              <a:rPr kumimoji="1" lang="en-US" altLang="zh-CN" dirty="0">
                <a:ea typeface="楷体" panose="02010609060101010101" pitchFamily="49" charset="-122"/>
                <a:cs typeface="Times New Roman" panose="02020603050405020304" pitchFamily="18" charset="0"/>
              </a:rPr>
              <a:t>data</a:t>
            </a:r>
            <a:r>
              <a:rPr kumimoji="1" lang="zh-CN" altLang="en-US" dirty="0">
                <a:ea typeface="楷体" panose="02010609060101010101" pitchFamily="49" charset="-122"/>
                <a:cs typeface="Times New Roman" panose="02020603050405020304" pitchFamily="18" charset="0"/>
              </a:rPr>
              <a:t>域值。</a:t>
            </a:r>
            <a:r>
              <a:rPr kumimoji="1" lang="zh-CN" altLang="en-US" dirty="0">
                <a:solidFill>
                  <a:srgbClr val="FF3300"/>
                </a:solidFill>
                <a:ea typeface="楷体" panose="02010609060101010101" pitchFamily="49" charset="-122"/>
                <a:cs typeface="Times New Roman" panose="02020603050405020304" pitchFamily="18" charset="0"/>
              </a:rPr>
              <a:t>    </a:t>
            </a:r>
          </a:p>
        </p:txBody>
      </p:sp>
      <p:sp>
        <p:nvSpPr>
          <p:cNvPr id="43011" name="Text Box 3"/>
          <p:cNvSpPr txBox="1">
            <a:spLocks noChangeArrowheads="1"/>
          </p:cNvSpPr>
          <p:nvPr/>
        </p:nvSpPr>
        <p:spPr bwMode="auto">
          <a:xfrm>
            <a:off x="573113" y="1117604"/>
            <a:ext cx="8137525" cy="4219205"/>
          </a:xfrm>
          <a:prstGeom prst="rect">
            <a:avLst/>
          </a:prstGeom>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smtClean="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DispList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p>
          <a:p>
            <a:pPr algn="l"/>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*p=L-&gt;next;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开始结点</a:t>
            </a:r>
            <a:endPar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不为</a:t>
            </a:r>
            <a:r>
              <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NULL</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，输出</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结点的</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data</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域</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移向下一</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a:t>
            </a:r>
            <a:endPar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22" name="组合 21"/>
          <p:cNvGrpSpPr/>
          <p:nvPr/>
        </p:nvGrpSpPr>
        <p:grpSpPr>
          <a:xfrm>
            <a:off x="854101" y="5240600"/>
            <a:ext cx="5956300" cy="1428760"/>
            <a:chOff x="854101" y="4714884"/>
            <a:chExt cx="5956300" cy="1428760"/>
          </a:xfrm>
        </p:grpSpPr>
        <p:sp>
          <p:nvSpPr>
            <p:cNvPr id="4" name="Rectangle 24"/>
            <p:cNvSpPr>
              <a:spLocks noChangeArrowheads="1"/>
            </p:cNvSpPr>
            <p:nvPr/>
          </p:nvSpPr>
          <p:spPr bwMode="auto">
            <a:xfrm>
              <a:off x="1481164" y="5219711"/>
              <a:ext cx="3603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5" name="Rectangle 25"/>
            <p:cNvSpPr>
              <a:spLocks noChangeArrowheads="1"/>
            </p:cNvSpPr>
            <p:nvPr/>
          </p:nvSpPr>
          <p:spPr bwMode="auto">
            <a:xfrm>
              <a:off x="1841526" y="5219711"/>
              <a:ext cx="3603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6" name="Line 26"/>
            <p:cNvSpPr>
              <a:spLocks noChangeShapeType="1"/>
            </p:cNvSpPr>
            <p:nvPr/>
          </p:nvSpPr>
          <p:spPr bwMode="auto">
            <a:xfrm>
              <a:off x="1133501" y="5399099"/>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7" name="Text Box 27"/>
            <p:cNvSpPr txBox="1">
              <a:spLocks noChangeArrowheads="1"/>
            </p:cNvSpPr>
            <p:nvPr/>
          </p:nvSpPr>
          <p:spPr bwMode="auto">
            <a:xfrm>
              <a:off x="854101" y="5219711"/>
              <a:ext cx="268288" cy="366713"/>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8" name="Rectangle 28"/>
            <p:cNvSpPr>
              <a:spLocks noChangeArrowheads="1"/>
            </p:cNvSpPr>
            <p:nvPr/>
          </p:nvSpPr>
          <p:spPr bwMode="auto">
            <a:xfrm>
              <a:off x="2560664" y="521971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9" name="Rectangle 29"/>
            <p:cNvSpPr>
              <a:spLocks noChangeArrowheads="1"/>
            </p:cNvSpPr>
            <p:nvPr/>
          </p:nvSpPr>
          <p:spPr bwMode="auto">
            <a:xfrm>
              <a:off x="2921026" y="521971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0" name="Freeform 30"/>
            <p:cNvSpPr/>
            <p:nvPr/>
          </p:nvSpPr>
          <p:spPr bwMode="auto">
            <a:xfrm>
              <a:off x="2020914" y="5397511"/>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1" name="Rectangle 31"/>
            <p:cNvSpPr>
              <a:spLocks noChangeArrowheads="1"/>
            </p:cNvSpPr>
            <p:nvPr/>
          </p:nvSpPr>
          <p:spPr bwMode="auto">
            <a:xfrm>
              <a:off x="5081614" y="521971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2" name="Rectangle 32"/>
            <p:cNvSpPr>
              <a:spLocks noChangeArrowheads="1"/>
            </p:cNvSpPr>
            <p:nvPr/>
          </p:nvSpPr>
          <p:spPr bwMode="auto">
            <a:xfrm>
              <a:off x="5441976" y="521971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3" name="Line 33"/>
            <p:cNvSpPr>
              <a:spLocks noChangeShapeType="1"/>
            </p:cNvSpPr>
            <p:nvPr/>
          </p:nvSpPr>
          <p:spPr bwMode="auto">
            <a:xfrm>
              <a:off x="4733951" y="5399099"/>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4" name="Rectangle 34"/>
            <p:cNvSpPr>
              <a:spLocks noChangeArrowheads="1"/>
            </p:cNvSpPr>
            <p:nvPr/>
          </p:nvSpPr>
          <p:spPr bwMode="auto">
            <a:xfrm>
              <a:off x="6089676" y="521971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5" name="Rectangle 35"/>
            <p:cNvSpPr>
              <a:spLocks noChangeArrowheads="1"/>
            </p:cNvSpPr>
            <p:nvPr/>
          </p:nvSpPr>
          <p:spPr bwMode="auto">
            <a:xfrm>
              <a:off x="6450039" y="521971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6" name="Freeform 36"/>
            <p:cNvSpPr/>
            <p:nvPr/>
          </p:nvSpPr>
          <p:spPr bwMode="auto">
            <a:xfrm>
              <a:off x="5615014" y="5397511"/>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7" name="Freeform 37"/>
            <p:cNvSpPr/>
            <p:nvPr/>
          </p:nvSpPr>
          <p:spPr bwMode="auto">
            <a:xfrm>
              <a:off x="3089301" y="5395924"/>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8" name="Text Box 38"/>
            <p:cNvSpPr txBox="1">
              <a:spLocks noChangeArrowheads="1"/>
            </p:cNvSpPr>
            <p:nvPr/>
          </p:nvSpPr>
          <p:spPr bwMode="auto">
            <a:xfrm>
              <a:off x="2714612" y="5776931"/>
              <a:ext cx="387340" cy="366713"/>
            </a:xfrm>
            <a:prstGeom prst="rect">
              <a:avLst/>
            </a:prstGeom>
            <a:noFill/>
            <a:ln w="9525">
              <a:noFill/>
              <a:miter lim="800000"/>
            </a:ln>
            <a:effectLst/>
          </p:spPr>
          <p:txBody>
            <a:bodyPr wrap="square">
              <a:spAutoFit/>
            </a:bodyPr>
            <a:lstStyle/>
            <a:p>
              <a:pPr algn="l">
                <a:spcBef>
                  <a:spcPct val="50000"/>
                </a:spcBef>
              </a:pPr>
              <a:r>
                <a:rPr lang="en-US" altLang="zh-CN" sz="1800" i="1" dirty="0" smtClean="0">
                  <a:ea typeface="楷体" panose="02010609060101010101" pitchFamily="49" charset="-122"/>
                  <a:cs typeface="Times New Roman" panose="02020603050405020304" pitchFamily="18" charset="0"/>
                </a:rPr>
                <a:t>p</a:t>
              </a:r>
              <a:endParaRPr lang="zh-CN" altLang="en-US" sz="1800" i="1" dirty="0">
                <a:ea typeface="楷体" panose="02010609060101010101" pitchFamily="49" charset="-122"/>
                <a:cs typeface="Times New Roman" panose="02020603050405020304" pitchFamily="18" charset="0"/>
              </a:endParaRPr>
            </a:p>
          </p:txBody>
        </p:sp>
        <p:sp>
          <p:nvSpPr>
            <p:cNvPr id="19" name="Line 39"/>
            <p:cNvSpPr>
              <a:spLocks noChangeShapeType="1"/>
            </p:cNvSpPr>
            <p:nvPr/>
          </p:nvSpPr>
          <p:spPr bwMode="auto">
            <a:xfrm flipV="1">
              <a:off x="2714626" y="5626112"/>
              <a:ext cx="0" cy="360362"/>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0" name="Text Box 41"/>
            <p:cNvSpPr txBox="1">
              <a:spLocks noChangeArrowheads="1"/>
            </p:cNvSpPr>
            <p:nvPr/>
          </p:nvSpPr>
          <p:spPr bwMode="auto">
            <a:xfrm>
              <a:off x="3921151" y="5089536"/>
              <a:ext cx="720725" cy="461665"/>
            </a:xfrm>
            <a:prstGeom prst="rect">
              <a:avLst/>
            </a:prstGeom>
            <a:noFill/>
            <a:ln w="9525">
              <a:noFill/>
              <a:miter lim="800000"/>
            </a:ln>
            <a:effectLst/>
          </p:spPr>
          <p:txBody>
            <a:bodyPr>
              <a:spAutoFit/>
            </a:bodyPr>
            <a:lstStyle/>
            <a:p>
              <a:pPr algn="l">
                <a:spcBef>
                  <a:spcPct val="50000"/>
                </a:spcBef>
              </a:pPr>
              <a:r>
                <a:rPr lang="en-US" altLang="zh-CN" b="0">
                  <a:solidFill>
                    <a:schemeClr val="tx1"/>
                  </a:solidFill>
                  <a:latin typeface="Arial" panose="020B0604020202020204"/>
                  <a:ea typeface="宋体" panose="02010600030101010101" pitchFamily="2" charset="-122"/>
                </a:rPr>
                <a:t>…</a:t>
              </a:r>
              <a:endParaRPr lang="en-US" altLang="zh-CN" b="0">
                <a:solidFill>
                  <a:schemeClr val="tx1"/>
                </a:solidFill>
                <a:latin typeface="Verdana" panose="020B0604030504040204" pitchFamily="34" charset="0"/>
                <a:ea typeface="宋体" panose="02010600030101010101" pitchFamily="2" charset="-122"/>
              </a:endParaRPr>
            </a:p>
          </p:txBody>
        </p:sp>
        <p:sp>
          <p:nvSpPr>
            <p:cNvPr id="21" name="下箭头 20"/>
            <p:cNvSpPr/>
            <p:nvPr/>
          </p:nvSpPr>
          <p:spPr>
            <a:xfrm>
              <a:off x="3857620" y="4714884"/>
              <a:ext cx="285752"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57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3011">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3011">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011">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3011">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79512" y="260648"/>
            <a:ext cx="8642350" cy="1828193"/>
          </a:xfrm>
          <a:prstGeom prst="rect">
            <a:avLst/>
          </a:prstGeom>
          <a:noFill/>
          <a:ln w="9525">
            <a:noFill/>
            <a:miter lim="800000"/>
          </a:ln>
          <a:effectLst/>
        </p:spPr>
        <p:txBody>
          <a:bodyPr>
            <a:spAutoFit/>
          </a:bodyPr>
          <a:lstStyle/>
          <a:p>
            <a:pPr algn="just">
              <a:lnSpc>
                <a:spcPct val="120000"/>
              </a:lnSpc>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6</a:t>
            </a:r>
            <a:r>
              <a:rPr kumimoji="1" lang="zh-CN" altLang="en-US" dirty="0">
                <a:solidFill>
                  <a:srgbClr val="FF3300"/>
                </a:solidFill>
                <a:ea typeface="楷体" panose="02010609060101010101" pitchFamily="49" charset="-122"/>
                <a:cs typeface="Times New Roman" panose="02020603050405020304" pitchFamily="18" charset="0"/>
              </a:rPr>
              <a:t>）求线性表</a:t>
            </a:r>
            <a:r>
              <a:rPr kumimoji="1" lang="en-US" altLang="zh-CN" dirty="0">
                <a:solidFill>
                  <a:srgbClr val="FF3300"/>
                </a:solidFill>
                <a:ea typeface="楷体" panose="02010609060101010101" pitchFamily="49" charset="-122"/>
                <a:cs typeface="Times New Roman" panose="02020603050405020304" pitchFamily="18" charset="0"/>
              </a:rPr>
              <a:t>L</a:t>
            </a:r>
            <a:r>
              <a:rPr kumimoji="1" lang="zh-CN" altLang="en-US" dirty="0" smtClean="0">
                <a:solidFill>
                  <a:srgbClr val="FF3300"/>
                </a:solidFill>
                <a:ea typeface="楷体" panose="02010609060101010101" pitchFamily="49" charset="-122"/>
                <a:cs typeface="Times New Roman" panose="02020603050405020304" pitchFamily="18" charset="0"/>
              </a:rPr>
              <a:t>中位置</a:t>
            </a:r>
            <a:r>
              <a:rPr kumimoji="1" lang="en-US" altLang="zh-CN" i="1" dirty="0" err="1" smtClean="0">
                <a:solidFill>
                  <a:srgbClr val="FF3300"/>
                </a:solidFill>
                <a:ea typeface="楷体" panose="02010609060101010101" pitchFamily="49" charset="-122"/>
                <a:cs typeface="Times New Roman" panose="02020603050405020304" pitchFamily="18" charset="0"/>
              </a:rPr>
              <a:t>i</a:t>
            </a:r>
            <a:r>
              <a:rPr kumimoji="1" lang="zh-CN" altLang="en-US" dirty="0" smtClean="0">
                <a:solidFill>
                  <a:srgbClr val="FF3300"/>
                </a:solidFill>
                <a:ea typeface="楷体" panose="02010609060101010101" pitchFamily="49" charset="-122"/>
                <a:cs typeface="Times New Roman" panose="02020603050405020304" pitchFamily="18" charset="0"/>
              </a:rPr>
              <a:t>的数据</a:t>
            </a:r>
            <a:r>
              <a:rPr kumimoji="1" lang="zh-CN" altLang="en-US" dirty="0">
                <a:solidFill>
                  <a:srgbClr val="FF3300"/>
                </a:solidFill>
                <a:ea typeface="楷体" panose="02010609060101010101" pitchFamily="49" charset="-122"/>
                <a:cs typeface="Times New Roman" panose="02020603050405020304" pitchFamily="18" charset="0"/>
              </a:rPr>
              <a:t>元素</a:t>
            </a:r>
            <a:r>
              <a:rPr kumimoji="1" lang="en-US" altLang="zh-CN" dirty="0" err="1" smtClean="0">
                <a:solidFill>
                  <a:srgbClr val="FF3300"/>
                </a:solidFill>
                <a:ea typeface="楷体" panose="02010609060101010101" pitchFamily="49" charset="-122"/>
                <a:cs typeface="Times New Roman" panose="02020603050405020304" pitchFamily="18" charset="0"/>
              </a:rPr>
              <a:t>GetElem</a:t>
            </a:r>
            <a:r>
              <a:rPr kumimoji="1" lang="en-US" altLang="zh-CN" dirty="0" smtClean="0">
                <a:solidFill>
                  <a:srgbClr val="FF3300"/>
                </a:solidFill>
                <a:ea typeface="楷体" panose="02010609060101010101" pitchFamily="49" charset="-122"/>
                <a:cs typeface="Times New Roman" panose="02020603050405020304" pitchFamily="18" charset="0"/>
              </a:rPr>
              <a:t>(L</a:t>
            </a:r>
            <a:r>
              <a:rPr kumimoji="1" lang="zh-CN" altLang="en-US" dirty="0" smtClean="0">
                <a:solidFill>
                  <a:srgbClr val="FF3300"/>
                </a:solidFill>
                <a:ea typeface="楷体" panose="02010609060101010101" pitchFamily="49" charset="-122"/>
                <a:cs typeface="Times New Roman" panose="02020603050405020304" pitchFamily="18" charset="0"/>
              </a:rPr>
              <a:t>，</a:t>
            </a:r>
            <a:r>
              <a:rPr kumimoji="1" lang="en-US" altLang="zh-CN" dirty="0" err="1" smtClean="0">
                <a:solidFill>
                  <a:srgbClr val="FF3300"/>
                </a:solidFill>
                <a:ea typeface="楷体" panose="02010609060101010101" pitchFamily="49" charset="-122"/>
                <a:cs typeface="Times New Roman" panose="02020603050405020304" pitchFamily="18" charset="0"/>
              </a:rPr>
              <a:t>i</a:t>
            </a:r>
            <a:r>
              <a:rPr kumimoji="1" lang="zh-CN" altLang="en-US" dirty="0" smtClean="0">
                <a:solidFill>
                  <a:srgbClr val="FF3300"/>
                </a:solidFill>
                <a:ea typeface="楷体" panose="02010609060101010101" pitchFamily="49" charset="-122"/>
                <a:cs typeface="Times New Roman" panose="02020603050405020304" pitchFamily="18" charset="0"/>
              </a:rPr>
              <a:t>，</a:t>
            </a:r>
            <a:r>
              <a:rPr kumimoji="1" lang="en-US" altLang="zh-CN" dirty="0" smtClean="0">
                <a:solidFill>
                  <a:srgbClr val="FF3300"/>
                </a:solidFill>
                <a:ea typeface="楷体" panose="02010609060101010101" pitchFamily="49" charset="-122"/>
                <a:cs typeface="Times New Roman" panose="02020603050405020304" pitchFamily="18" charset="0"/>
              </a:rPr>
              <a:t>&amp;</a:t>
            </a:r>
            <a:r>
              <a:rPr kumimoji="1" lang="en-US" altLang="zh-CN" dirty="0">
                <a:solidFill>
                  <a:srgbClr val="FF3300"/>
                </a:solidFill>
                <a:ea typeface="楷体" panose="02010609060101010101" pitchFamily="49" charset="-122"/>
                <a:cs typeface="Times New Roman" panose="02020603050405020304" pitchFamily="18" charset="0"/>
              </a:rPr>
              <a:t>e)</a:t>
            </a:r>
          </a:p>
          <a:p>
            <a:pPr algn="just">
              <a:lnSpc>
                <a:spcPct val="150000"/>
              </a:lnSpc>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思路：</a:t>
            </a:r>
            <a:r>
              <a:rPr kumimoji="1" lang="zh-CN" altLang="en-US" dirty="0">
                <a:ea typeface="楷体" panose="02010609060101010101" pitchFamily="49" charset="-122"/>
                <a:cs typeface="Times New Roman" panose="02020603050405020304" pitchFamily="18" charset="0"/>
              </a:rPr>
              <a:t>在单链表</a:t>
            </a:r>
            <a:r>
              <a:rPr kumimoji="1" lang="en-US" altLang="zh-CN" dirty="0">
                <a:ea typeface="楷体" panose="02010609060101010101" pitchFamily="49" charset="-122"/>
                <a:cs typeface="Times New Roman" panose="02020603050405020304" pitchFamily="18" charset="0"/>
              </a:rPr>
              <a:t>L</a:t>
            </a:r>
            <a:r>
              <a:rPr kumimoji="1" lang="zh-CN" altLang="en-US" dirty="0">
                <a:ea typeface="楷体" panose="02010609060101010101" pitchFamily="49" charset="-122"/>
                <a:cs typeface="Times New Roman" panose="02020603050405020304" pitchFamily="18" charset="0"/>
              </a:rPr>
              <a:t>中从头开始找到第</a:t>
            </a:r>
            <a:r>
              <a:rPr kumimoji="1" lang="en-US" altLang="zh-CN" i="1" dirty="0" err="1">
                <a:ea typeface="楷体" panose="02010609060101010101" pitchFamily="49" charset="-122"/>
                <a:cs typeface="Times New Roman" panose="02020603050405020304" pitchFamily="18" charset="0"/>
              </a:rPr>
              <a:t>i</a:t>
            </a:r>
            <a:r>
              <a:rPr kumimoji="1" lang="zh-CN" altLang="en-US" dirty="0" smtClean="0">
                <a:ea typeface="楷体" panose="02010609060101010101" pitchFamily="49" charset="-122"/>
                <a:cs typeface="Times New Roman" panose="02020603050405020304" pitchFamily="18" charset="0"/>
              </a:rPr>
              <a:t>个结点，若</a:t>
            </a:r>
            <a:r>
              <a:rPr kumimoji="1" lang="zh-CN" altLang="en-US" dirty="0">
                <a:ea typeface="楷体" panose="02010609060101010101" pitchFamily="49" charset="-122"/>
                <a:cs typeface="Times New Roman" panose="02020603050405020304" pitchFamily="18" charset="0"/>
              </a:rPr>
              <a:t>存在第</a:t>
            </a:r>
            <a:r>
              <a:rPr kumimoji="1" lang="en-US" altLang="zh-CN" i="1" dirty="0" err="1">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个</a:t>
            </a:r>
            <a:r>
              <a:rPr kumimoji="1" lang="zh-CN" altLang="en-US" dirty="0" smtClean="0">
                <a:ea typeface="楷体" panose="02010609060101010101" pitchFamily="49" charset="-122"/>
                <a:cs typeface="Times New Roman" panose="02020603050405020304" pitchFamily="18" charset="0"/>
              </a:rPr>
              <a:t>数据结点，则</a:t>
            </a:r>
            <a:r>
              <a:rPr kumimoji="1" lang="zh-CN" altLang="en-US" dirty="0">
                <a:ea typeface="楷体" panose="02010609060101010101" pitchFamily="49" charset="-122"/>
                <a:cs typeface="Times New Roman" panose="02020603050405020304" pitchFamily="18" charset="0"/>
              </a:rPr>
              <a:t>将其</a:t>
            </a:r>
            <a:r>
              <a:rPr kumimoji="1" lang="en-US" altLang="zh-CN" dirty="0">
                <a:ea typeface="楷体" panose="02010609060101010101" pitchFamily="49" charset="-122"/>
                <a:cs typeface="Times New Roman" panose="02020603050405020304" pitchFamily="18" charset="0"/>
              </a:rPr>
              <a:t>data</a:t>
            </a:r>
            <a:r>
              <a:rPr kumimoji="1" lang="zh-CN" altLang="en-US" dirty="0">
                <a:ea typeface="楷体" panose="02010609060101010101" pitchFamily="49" charset="-122"/>
                <a:cs typeface="Times New Roman" panose="02020603050405020304" pitchFamily="18" charset="0"/>
              </a:rPr>
              <a:t>域值赋给变量</a:t>
            </a:r>
            <a:r>
              <a:rPr kumimoji="1" lang="en-US" altLang="zh-CN" i="1" dirty="0">
                <a:ea typeface="楷体" panose="02010609060101010101" pitchFamily="49" charset="-122"/>
                <a:cs typeface="Times New Roman" panose="02020603050405020304" pitchFamily="18" charset="0"/>
              </a:rPr>
              <a:t>e</a:t>
            </a:r>
            <a:r>
              <a:rPr kumimoji="1" lang="zh-CN" altLang="en-US" dirty="0">
                <a:ea typeface="楷体" panose="02010609060101010101" pitchFamily="49" charset="-122"/>
                <a:cs typeface="Times New Roman" panose="02020603050405020304" pitchFamily="18" charset="0"/>
              </a:rPr>
              <a:t>。</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58</a:t>
            </a:fld>
            <a:endParaRPr lang="en-US" altLang="zh-CN" dirty="0"/>
          </a:p>
        </p:txBody>
      </p:sp>
      <p:sp>
        <p:nvSpPr>
          <p:cNvPr id="4" name="Text Box 2"/>
          <p:cNvSpPr txBox="1">
            <a:spLocks noChangeArrowheads="1"/>
          </p:cNvSpPr>
          <p:nvPr/>
        </p:nvSpPr>
        <p:spPr bwMode="auto">
          <a:xfrm>
            <a:off x="490522" y="1803771"/>
            <a:ext cx="8472518" cy="317009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GetElem</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&amp;e)</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j=0;</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头结点，</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j</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置为</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（即头结点的</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序号为</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&amp;&amp; p!=NULL</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spcBef>
                <a:spcPts val="0"/>
              </a:spcBef>
            </a:pP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 name="组合 4"/>
          <p:cNvGrpSpPr/>
          <p:nvPr/>
        </p:nvGrpSpPr>
        <p:grpSpPr>
          <a:xfrm>
            <a:off x="642910" y="3347378"/>
            <a:ext cx="3429024" cy="2219398"/>
            <a:chOff x="642910" y="1466836"/>
            <a:chExt cx="3429024" cy="2219398"/>
          </a:xfrm>
        </p:grpSpPr>
        <p:sp>
          <p:nvSpPr>
            <p:cNvPr id="6" name="TextBox 24"/>
            <p:cNvSpPr txBox="1"/>
            <p:nvPr/>
          </p:nvSpPr>
          <p:spPr>
            <a:xfrm>
              <a:off x="1323952" y="3286124"/>
              <a:ext cx="2071702" cy="400110"/>
            </a:xfrm>
            <a:prstGeom prst="rect">
              <a:avLst/>
            </a:prstGeom>
            <a:noFill/>
          </p:spPr>
          <p:txBody>
            <a:bodyPr wrap="square" rtlCol="0">
              <a:spAutoFit/>
            </a:bodyPr>
            <a:lstStyle/>
            <a:p>
              <a:pPr algn="l"/>
              <a:r>
                <a:rPr kumimoji="1" lang="zh-CN" altLang="en-US" sz="2000" dirty="0" smtClean="0">
                  <a:ea typeface="楷体" panose="02010609060101010101" pitchFamily="49" charset="-122"/>
                  <a:cs typeface="Times New Roman" panose="02020603050405020304" pitchFamily="18" charset="0"/>
                </a:rPr>
                <a:t>找第</a:t>
              </a:r>
              <a:r>
                <a:rPr kumimoji="1" lang="en-US" altLang="zh-CN" sz="2000" i="1" err="1" smtClean="0">
                  <a:ea typeface="楷体" panose="02010609060101010101" pitchFamily="49" charset="-122"/>
                  <a:cs typeface="Times New Roman" panose="02020603050405020304" pitchFamily="18" charset="0"/>
                </a:rPr>
                <a:t>i</a:t>
              </a:r>
              <a:r>
                <a:rPr kumimoji="1" lang="zh-CN" altLang="en-US" sz="2000" smtClean="0">
                  <a:ea typeface="楷体" panose="02010609060101010101" pitchFamily="49" charset="-122"/>
                  <a:cs typeface="Times New Roman" panose="02020603050405020304" pitchFamily="18" charset="0"/>
                </a:rPr>
                <a:t>个结点</a:t>
              </a:r>
              <a:r>
                <a:rPr kumimoji="1" lang="en-US" altLang="zh-CN" sz="2000" smtClean="0">
                  <a:ea typeface="楷体" panose="02010609060101010101" pitchFamily="49" charset="-122"/>
                  <a:cs typeface="Times New Roman" panose="02020603050405020304" pitchFamily="18" charset="0"/>
                </a:rPr>
                <a:t>*</a:t>
              </a:r>
              <a:r>
                <a:rPr kumimoji="1" lang="en-US" altLang="zh-CN" sz="2000" dirty="0" smtClean="0">
                  <a:ea typeface="楷体" panose="02010609060101010101" pitchFamily="49" charset="-122"/>
                  <a:cs typeface="Times New Roman" panose="02020603050405020304" pitchFamily="18" charset="0"/>
                </a:rPr>
                <a:t>p</a:t>
              </a:r>
              <a:endParaRPr lang="zh-CN" altLang="en-US" sz="2000" dirty="0"/>
            </a:p>
          </p:txBody>
        </p:sp>
        <p:sp>
          <p:nvSpPr>
            <p:cNvPr id="7" name="矩形 6"/>
            <p:cNvSpPr/>
            <p:nvPr/>
          </p:nvSpPr>
          <p:spPr>
            <a:xfrm>
              <a:off x="642910" y="1466836"/>
              <a:ext cx="3429024" cy="128588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a:stCxn id="7" idx="2"/>
            </p:cNvCxnSpPr>
            <p:nvPr/>
          </p:nvCxnSpPr>
          <p:spPr>
            <a:xfrm rot="16200000" flipH="1">
              <a:off x="2072860" y="3037281"/>
              <a:ext cx="571504" cy="2381"/>
            </a:xfrm>
            <a:prstGeom prst="line">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490522" y="4978438"/>
            <a:ext cx="8353425" cy="1762930"/>
            <a:chOff x="395288" y="3818732"/>
            <a:chExt cx="8353425" cy="1762930"/>
          </a:xfrm>
        </p:grpSpPr>
        <p:sp>
          <p:nvSpPr>
            <p:cNvPr id="10" name="Text Box 3"/>
            <p:cNvSpPr txBox="1">
              <a:spLocks noChangeArrowheads="1"/>
            </p:cNvSpPr>
            <p:nvPr/>
          </p:nvSpPr>
          <p:spPr bwMode="auto">
            <a:xfrm>
              <a:off x="395288" y="4503741"/>
              <a:ext cx="1512887" cy="366712"/>
            </a:xfrm>
            <a:prstGeom prst="rect">
              <a:avLst/>
            </a:prstGeom>
            <a:noFill/>
            <a:ln w="9525">
              <a:noFill/>
              <a:miter lim="800000"/>
            </a:ln>
            <a:effectLst/>
          </p:spPr>
          <p:txBody>
            <a:bodyPr>
              <a:spAutoFit/>
            </a:bodyPr>
            <a:lstStyle/>
            <a:p>
              <a:pPr algn="l">
                <a:spcBef>
                  <a:spcPct val="50000"/>
                </a:spcBef>
              </a:pPr>
              <a:r>
                <a:rPr lang="zh-CN" altLang="en-US" sz="1800" dirty="0">
                  <a:ea typeface="楷体" panose="02010609060101010101" pitchFamily="49" charset="-122"/>
                  <a:cs typeface="Times New Roman" panose="02020603050405020304" pitchFamily="18" charset="0"/>
                </a:rPr>
                <a:t>循环结束时</a:t>
              </a:r>
            </a:p>
          </p:txBody>
        </p:sp>
        <p:sp>
          <p:nvSpPr>
            <p:cNvPr id="11" name="Rectangle 4"/>
            <p:cNvSpPr>
              <a:spLocks noChangeArrowheads="1"/>
            </p:cNvSpPr>
            <p:nvPr/>
          </p:nvSpPr>
          <p:spPr bwMode="auto">
            <a:xfrm>
              <a:off x="2338388" y="4503741"/>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2" name="Rectangle 5"/>
            <p:cNvSpPr>
              <a:spLocks noChangeArrowheads="1"/>
            </p:cNvSpPr>
            <p:nvPr/>
          </p:nvSpPr>
          <p:spPr bwMode="auto">
            <a:xfrm>
              <a:off x="2698750" y="4503741"/>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3" name="Line 6"/>
            <p:cNvSpPr>
              <a:spLocks noChangeShapeType="1"/>
            </p:cNvSpPr>
            <p:nvPr/>
          </p:nvSpPr>
          <p:spPr bwMode="auto">
            <a:xfrm>
              <a:off x="1990725" y="4683128"/>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4" name="Text Box 7"/>
            <p:cNvSpPr txBox="1">
              <a:spLocks noChangeArrowheads="1"/>
            </p:cNvSpPr>
            <p:nvPr/>
          </p:nvSpPr>
          <p:spPr bwMode="auto">
            <a:xfrm>
              <a:off x="1711325" y="4503741"/>
              <a:ext cx="268288" cy="366712"/>
            </a:xfrm>
            <a:prstGeom prst="rect">
              <a:avLst/>
            </a:prstGeom>
            <a:noFill/>
            <a:ln w="9525">
              <a:noFill/>
              <a:miter lim="800000"/>
            </a:ln>
            <a:effectLst/>
          </p:spPr>
          <p:txBody>
            <a:bodyPr>
              <a:spAutoFit/>
            </a:bodyPr>
            <a:lstStyle/>
            <a:p>
              <a:pPr algn="l">
                <a:spcBef>
                  <a:spcPct val="50000"/>
                </a:spcBef>
              </a:pPr>
              <a:r>
                <a:rPr lang="en-US" altLang="zh-CN" sz="1800" smtClean="0">
                  <a:ea typeface="宋体" panose="02010600030101010101" pitchFamily="2" charset="-122"/>
                  <a:cs typeface="Times New Roman" panose="02020603050405020304" pitchFamily="18" charset="0"/>
                </a:rPr>
                <a:t>L</a:t>
              </a:r>
              <a:endParaRPr lang="en-US" altLang="zh-CN" sz="1800" dirty="0">
                <a:ea typeface="宋体" panose="02010600030101010101" pitchFamily="2" charset="-122"/>
                <a:cs typeface="Times New Roman" panose="02020603050405020304" pitchFamily="18" charset="0"/>
              </a:endParaRPr>
            </a:p>
          </p:txBody>
        </p:sp>
        <p:sp>
          <p:nvSpPr>
            <p:cNvPr id="15" name="Rectangle 8"/>
            <p:cNvSpPr>
              <a:spLocks noChangeArrowheads="1"/>
            </p:cNvSpPr>
            <p:nvPr/>
          </p:nvSpPr>
          <p:spPr bwMode="auto">
            <a:xfrm>
              <a:off x="4546600" y="45037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Verdana" panose="020B0604030504040204" pitchFamily="34" charset="0"/>
                <a:ea typeface="宋体" panose="02010600030101010101" pitchFamily="2" charset="-122"/>
              </a:endParaRPr>
            </a:p>
          </p:txBody>
        </p:sp>
        <p:sp>
          <p:nvSpPr>
            <p:cNvPr id="16" name="Rectangle 9"/>
            <p:cNvSpPr>
              <a:spLocks noChangeArrowheads="1"/>
            </p:cNvSpPr>
            <p:nvPr/>
          </p:nvSpPr>
          <p:spPr bwMode="auto">
            <a:xfrm>
              <a:off x="4906963" y="45037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Verdana" panose="020B0604030504040204" pitchFamily="34" charset="0"/>
                <a:ea typeface="宋体" panose="02010600030101010101" pitchFamily="2" charset="-122"/>
              </a:endParaRPr>
            </a:p>
          </p:txBody>
        </p:sp>
        <p:sp>
          <p:nvSpPr>
            <p:cNvPr id="17" name="Freeform 10"/>
            <p:cNvSpPr/>
            <p:nvPr/>
          </p:nvSpPr>
          <p:spPr bwMode="auto">
            <a:xfrm>
              <a:off x="2878138" y="468154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1">
              <a:schemeClr val="accent1"/>
            </a:lnRef>
            <a:fillRef idx="2">
              <a:schemeClr val="accent1"/>
            </a:fillRef>
            <a:effectRef idx="1">
              <a:schemeClr val="accent1"/>
            </a:effectRef>
            <a:fontRef idx="minor">
              <a:schemeClr val="dk1"/>
            </a:fontRef>
          </p:style>
          <p:txBody>
            <a:bodyPr wrap="none"/>
            <a:lstStyle/>
            <a:p>
              <a:endParaRPr lang="zh-CN" altLang="en-US"/>
            </a:p>
          </p:txBody>
        </p:sp>
        <p:sp>
          <p:nvSpPr>
            <p:cNvPr id="18" name="Rectangle 11"/>
            <p:cNvSpPr>
              <a:spLocks noChangeArrowheads="1"/>
            </p:cNvSpPr>
            <p:nvPr/>
          </p:nvSpPr>
          <p:spPr bwMode="auto">
            <a:xfrm>
              <a:off x="5614988" y="45037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9" name="Rectangle 12"/>
            <p:cNvSpPr>
              <a:spLocks noChangeArrowheads="1"/>
            </p:cNvSpPr>
            <p:nvPr/>
          </p:nvSpPr>
          <p:spPr bwMode="auto">
            <a:xfrm>
              <a:off x="5975350" y="45037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Verdana" panose="020B0604030504040204" pitchFamily="34" charset="0"/>
                <a:ea typeface="宋体" panose="02010600030101010101" pitchFamily="2" charset="-122"/>
              </a:endParaRPr>
            </a:p>
          </p:txBody>
        </p:sp>
        <p:sp>
          <p:nvSpPr>
            <p:cNvPr id="20" name="Line 13"/>
            <p:cNvSpPr>
              <a:spLocks noChangeShapeType="1"/>
            </p:cNvSpPr>
            <p:nvPr/>
          </p:nvSpPr>
          <p:spPr bwMode="auto">
            <a:xfrm>
              <a:off x="5267325" y="4683128"/>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21" name="Rectangle 14"/>
            <p:cNvSpPr>
              <a:spLocks noChangeArrowheads="1"/>
            </p:cNvSpPr>
            <p:nvPr/>
          </p:nvSpPr>
          <p:spPr bwMode="auto">
            <a:xfrm>
              <a:off x="8027988" y="45037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i="1"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n</a:t>
              </a:r>
            </a:p>
          </p:txBody>
        </p:sp>
        <p:sp>
          <p:nvSpPr>
            <p:cNvPr id="22" name="Rectangle 15"/>
            <p:cNvSpPr>
              <a:spLocks noChangeArrowheads="1"/>
            </p:cNvSpPr>
            <p:nvPr/>
          </p:nvSpPr>
          <p:spPr bwMode="auto">
            <a:xfrm>
              <a:off x="8388350" y="45037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0">
                  <a:solidFill>
                    <a:srgbClr val="0000FF"/>
                  </a:solidFill>
                  <a:latin typeface="Verdana" panose="020B0604030504040204" pitchFamily="34" charset="0"/>
                  <a:ea typeface="宋体" panose="02010600030101010101" pitchFamily="2" charset="-122"/>
                </a:rPr>
                <a:t>∧</a:t>
              </a:r>
            </a:p>
          </p:txBody>
        </p:sp>
        <p:sp>
          <p:nvSpPr>
            <p:cNvPr id="23" name="Freeform 16"/>
            <p:cNvSpPr/>
            <p:nvPr/>
          </p:nvSpPr>
          <p:spPr bwMode="auto">
            <a:xfrm>
              <a:off x="7553325" y="468154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4" name="Freeform 17"/>
            <p:cNvSpPr/>
            <p:nvPr/>
          </p:nvSpPr>
          <p:spPr bwMode="auto">
            <a:xfrm>
              <a:off x="3946525" y="4679953"/>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5" name="Text Box 20"/>
            <p:cNvSpPr txBox="1">
              <a:spLocks noChangeArrowheads="1"/>
            </p:cNvSpPr>
            <p:nvPr/>
          </p:nvSpPr>
          <p:spPr bwMode="auto">
            <a:xfrm>
              <a:off x="3386138" y="4254503"/>
              <a:ext cx="720725" cy="579438"/>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Arial" panose="020B0604020202020204"/>
                  <a:ea typeface="宋体" panose="02010600030101010101" pitchFamily="2" charset="-122"/>
                </a:rPr>
                <a:t>…</a:t>
              </a:r>
              <a:endParaRPr lang="en-US" altLang="zh-CN" sz="3200" b="0">
                <a:solidFill>
                  <a:schemeClr val="tx1"/>
                </a:solidFill>
                <a:latin typeface="Verdana" panose="020B0604030504040204" pitchFamily="34" charset="0"/>
                <a:ea typeface="宋体" panose="02010600030101010101" pitchFamily="2" charset="-122"/>
              </a:endParaRPr>
            </a:p>
          </p:txBody>
        </p:sp>
        <p:sp>
          <p:nvSpPr>
            <p:cNvPr id="26" name="Line 21"/>
            <p:cNvSpPr>
              <a:spLocks noChangeShapeType="1"/>
            </p:cNvSpPr>
            <p:nvPr/>
          </p:nvSpPr>
          <p:spPr bwMode="auto">
            <a:xfrm>
              <a:off x="5724525" y="4144966"/>
              <a:ext cx="0" cy="35877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7" name="Text Box 22"/>
            <p:cNvSpPr txBox="1">
              <a:spLocks noChangeArrowheads="1"/>
            </p:cNvSpPr>
            <p:nvPr/>
          </p:nvSpPr>
          <p:spPr bwMode="auto">
            <a:xfrm>
              <a:off x="5724525" y="3929066"/>
              <a:ext cx="360363" cy="366712"/>
            </a:xfrm>
            <a:prstGeom prst="rect">
              <a:avLst/>
            </a:prstGeom>
            <a:noFill/>
            <a:ln w="9525">
              <a:noFill/>
              <a:miter lim="800000"/>
            </a:ln>
            <a:effectLst/>
          </p:spPr>
          <p:txBody>
            <a:bodyPr>
              <a:spAutoFit/>
            </a:bodyPr>
            <a:lstStyle/>
            <a:p>
              <a:pPr algn="l">
                <a:spcBef>
                  <a:spcPct val="50000"/>
                </a:spcBef>
              </a:pPr>
              <a:r>
                <a:rPr lang="en-US" altLang="zh-CN" sz="1800" i="1" dirty="0" err="1"/>
                <a:t>i</a:t>
              </a:r>
              <a:endParaRPr lang="en-US" altLang="zh-CN" sz="1800" i="1" dirty="0"/>
            </a:p>
          </p:txBody>
        </p:sp>
        <p:sp>
          <p:nvSpPr>
            <p:cNvPr id="28" name="Freeform 23"/>
            <p:cNvSpPr/>
            <p:nvPr/>
          </p:nvSpPr>
          <p:spPr bwMode="auto">
            <a:xfrm>
              <a:off x="6084888" y="468312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9" name="Text Box 24"/>
            <p:cNvSpPr txBox="1">
              <a:spLocks noChangeArrowheads="1"/>
            </p:cNvSpPr>
            <p:nvPr/>
          </p:nvSpPr>
          <p:spPr bwMode="auto">
            <a:xfrm>
              <a:off x="6732588" y="4262441"/>
              <a:ext cx="720725" cy="579437"/>
            </a:xfrm>
            <a:prstGeom prst="rect">
              <a:avLst/>
            </a:prstGeom>
            <a:noFill/>
            <a:ln w="9525">
              <a:noFill/>
              <a:miter lim="800000"/>
            </a:ln>
            <a:effectLst/>
          </p:spPr>
          <p:txBody>
            <a:bodyPr>
              <a:spAutoFit/>
            </a:bodyPr>
            <a:lstStyle/>
            <a:p>
              <a:pPr algn="l">
                <a:spcBef>
                  <a:spcPct val="50000"/>
                </a:spcBef>
              </a:pPr>
              <a:r>
                <a:rPr lang="en-US" altLang="zh-CN" sz="3200" b="0" dirty="0">
                  <a:solidFill>
                    <a:schemeClr val="tx1"/>
                  </a:solidFill>
                  <a:latin typeface="Arial" panose="020B0604020202020204"/>
                  <a:ea typeface="宋体" panose="02010600030101010101" pitchFamily="2" charset="-122"/>
                </a:rPr>
                <a:t>…</a:t>
              </a:r>
              <a:endParaRPr lang="en-US" altLang="zh-CN" sz="3200" b="0" dirty="0">
                <a:solidFill>
                  <a:schemeClr val="tx1"/>
                </a:solidFill>
                <a:latin typeface="Verdana" panose="020B0604030504040204" pitchFamily="34" charset="0"/>
                <a:ea typeface="宋体" panose="02010600030101010101" pitchFamily="2" charset="-122"/>
              </a:endParaRPr>
            </a:p>
          </p:txBody>
        </p:sp>
        <p:sp>
          <p:nvSpPr>
            <p:cNvPr id="30" name="Line 25"/>
            <p:cNvSpPr>
              <a:spLocks noChangeShapeType="1"/>
            </p:cNvSpPr>
            <p:nvPr/>
          </p:nvSpPr>
          <p:spPr bwMode="auto">
            <a:xfrm flipV="1">
              <a:off x="5724525" y="4864103"/>
              <a:ext cx="0" cy="28892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31" name="Text Box 26"/>
            <p:cNvSpPr txBox="1">
              <a:spLocks noChangeArrowheads="1"/>
            </p:cNvSpPr>
            <p:nvPr/>
          </p:nvSpPr>
          <p:spPr bwMode="auto">
            <a:xfrm>
              <a:off x="5572132" y="5214950"/>
              <a:ext cx="360363" cy="366712"/>
            </a:xfrm>
            <a:prstGeom prst="rect">
              <a:avLst/>
            </a:prstGeom>
            <a:noFill/>
            <a:ln w="9525">
              <a:noFill/>
              <a:miter lim="800000"/>
            </a:ln>
            <a:effectLst/>
          </p:spPr>
          <p:txBody>
            <a:bodyPr>
              <a:spAutoFit/>
            </a:bodyPr>
            <a:lstStyle/>
            <a:p>
              <a:pPr algn="l">
                <a:spcBef>
                  <a:spcPct val="50000"/>
                </a:spcBef>
              </a:pPr>
              <a:r>
                <a:rPr lang="en-US" altLang="zh-CN" sz="1800" i="1" dirty="0"/>
                <a:t>p</a:t>
              </a:r>
            </a:p>
          </p:txBody>
        </p:sp>
        <p:sp>
          <p:nvSpPr>
            <p:cNvPr id="32" name="下箭头 31"/>
            <p:cNvSpPr/>
            <p:nvPr/>
          </p:nvSpPr>
          <p:spPr>
            <a:xfrm>
              <a:off x="3786182" y="3818732"/>
              <a:ext cx="357190" cy="396086"/>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57200" y="396413"/>
            <a:ext cx="8218488" cy="224676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spcBef>
                <a:spcPts val="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不存在第</a:t>
            </a:r>
            <a:r>
              <a:rPr kumimoji="1" lang="en-US" altLang="zh-CN" sz="2000" i="1"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数据结点，返回</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false</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false;</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存在第</a:t>
            </a:r>
            <a:r>
              <a:rPr kumimoji="1" lang="en-US" altLang="zh-CN" sz="2000" i="1"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数据结点，返回</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true</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e=p-</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true;</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26" name="组合 25"/>
          <p:cNvGrpSpPr/>
          <p:nvPr/>
        </p:nvGrpSpPr>
        <p:grpSpPr>
          <a:xfrm>
            <a:off x="755576" y="3645024"/>
            <a:ext cx="7037388" cy="1289055"/>
            <a:chOff x="1214414" y="2925763"/>
            <a:chExt cx="7037388" cy="1289055"/>
          </a:xfrm>
        </p:grpSpPr>
        <p:sp>
          <p:nvSpPr>
            <p:cNvPr id="45060" name="Rectangle 4"/>
            <p:cNvSpPr>
              <a:spLocks noChangeArrowheads="1"/>
            </p:cNvSpPr>
            <p:nvPr/>
          </p:nvSpPr>
          <p:spPr bwMode="auto">
            <a:xfrm>
              <a:off x="1841477" y="3343281"/>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5061" name="Rectangle 5"/>
            <p:cNvSpPr>
              <a:spLocks noChangeArrowheads="1"/>
            </p:cNvSpPr>
            <p:nvPr/>
          </p:nvSpPr>
          <p:spPr bwMode="auto">
            <a:xfrm>
              <a:off x="2201839" y="3343281"/>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5062" name="Line 6"/>
            <p:cNvSpPr>
              <a:spLocks noChangeShapeType="1"/>
            </p:cNvSpPr>
            <p:nvPr/>
          </p:nvSpPr>
          <p:spPr bwMode="auto">
            <a:xfrm>
              <a:off x="1493814" y="3522668"/>
              <a:ext cx="360363"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45063" name="Text Box 7"/>
            <p:cNvSpPr txBox="1">
              <a:spLocks noChangeArrowheads="1"/>
            </p:cNvSpPr>
            <p:nvPr/>
          </p:nvSpPr>
          <p:spPr bwMode="auto">
            <a:xfrm>
              <a:off x="1214414" y="3343281"/>
              <a:ext cx="268288" cy="366712"/>
            </a:xfrm>
            <a:prstGeom prst="rect">
              <a:avLst/>
            </a:prstGeom>
            <a:noFill/>
            <a:ln w="9525">
              <a:noFill/>
              <a:miter lim="800000"/>
            </a:ln>
            <a:effectLst/>
          </p:spPr>
          <p:txBody>
            <a:bodyPr>
              <a:spAutoFit/>
            </a:bodyPr>
            <a:lstStyle/>
            <a:p>
              <a:pPr algn="l">
                <a:spcBef>
                  <a:spcPct val="50000"/>
                </a:spcBef>
              </a:pPr>
              <a:r>
                <a:rPr lang="en-US" altLang="zh-CN" sz="1800" b="0" dirty="0">
                  <a:latin typeface="Verdana" panose="020B0604030504040204" pitchFamily="34" charset="0"/>
                  <a:ea typeface="宋体" panose="02010600030101010101" pitchFamily="2" charset="-122"/>
                </a:rPr>
                <a:t>L</a:t>
              </a:r>
            </a:p>
          </p:txBody>
        </p:sp>
        <p:sp>
          <p:nvSpPr>
            <p:cNvPr id="45064" name="Rectangle 8"/>
            <p:cNvSpPr>
              <a:spLocks noChangeArrowheads="1"/>
            </p:cNvSpPr>
            <p:nvPr/>
          </p:nvSpPr>
          <p:spPr bwMode="auto">
            <a:xfrm>
              <a:off x="4049689" y="334328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Verdana" panose="020B0604030504040204" pitchFamily="34" charset="0"/>
                <a:ea typeface="宋体" panose="02010600030101010101" pitchFamily="2" charset="-122"/>
              </a:endParaRPr>
            </a:p>
          </p:txBody>
        </p:sp>
        <p:sp>
          <p:nvSpPr>
            <p:cNvPr id="45065" name="Rectangle 9"/>
            <p:cNvSpPr>
              <a:spLocks noChangeArrowheads="1"/>
            </p:cNvSpPr>
            <p:nvPr/>
          </p:nvSpPr>
          <p:spPr bwMode="auto">
            <a:xfrm>
              <a:off x="4410052" y="334328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Verdana" panose="020B0604030504040204" pitchFamily="34" charset="0"/>
                <a:ea typeface="宋体" panose="02010600030101010101" pitchFamily="2" charset="-122"/>
              </a:endParaRPr>
            </a:p>
          </p:txBody>
        </p:sp>
        <p:sp>
          <p:nvSpPr>
            <p:cNvPr id="45066" name="Freeform 10"/>
            <p:cNvSpPr/>
            <p:nvPr/>
          </p:nvSpPr>
          <p:spPr bwMode="auto">
            <a:xfrm>
              <a:off x="2381227" y="352108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1">
              <a:schemeClr val="accent1"/>
            </a:lnRef>
            <a:fillRef idx="2">
              <a:schemeClr val="accent1"/>
            </a:fillRef>
            <a:effectRef idx="1">
              <a:schemeClr val="accent1"/>
            </a:effectRef>
            <a:fontRef idx="minor">
              <a:schemeClr val="dk1"/>
            </a:fontRef>
          </p:style>
          <p:txBody>
            <a:bodyPr wrap="none"/>
            <a:lstStyle/>
            <a:p>
              <a:endParaRPr lang="zh-CN" altLang="en-US"/>
            </a:p>
          </p:txBody>
        </p:sp>
        <p:sp>
          <p:nvSpPr>
            <p:cNvPr id="45067" name="Rectangle 11"/>
            <p:cNvSpPr>
              <a:spLocks noChangeArrowheads="1"/>
            </p:cNvSpPr>
            <p:nvPr/>
          </p:nvSpPr>
          <p:spPr bwMode="auto">
            <a:xfrm>
              <a:off x="5118077" y="334328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45068" name="Rectangle 12"/>
            <p:cNvSpPr>
              <a:spLocks noChangeArrowheads="1"/>
            </p:cNvSpPr>
            <p:nvPr/>
          </p:nvSpPr>
          <p:spPr bwMode="auto">
            <a:xfrm>
              <a:off x="5478439" y="334328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Verdana" panose="020B0604030504040204" pitchFamily="34" charset="0"/>
                <a:ea typeface="宋体" panose="02010600030101010101" pitchFamily="2" charset="-122"/>
              </a:endParaRPr>
            </a:p>
          </p:txBody>
        </p:sp>
        <p:sp>
          <p:nvSpPr>
            <p:cNvPr id="45069" name="Line 13"/>
            <p:cNvSpPr>
              <a:spLocks noChangeShapeType="1"/>
            </p:cNvSpPr>
            <p:nvPr/>
          </p:nvSpPr>
          <p:spPr bwMode="auto">
            <a:xfrm>
              <a:off x="4770414" y="3522668"/>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45070" name="Rectangle 14"/>
            <p:cNvSpPr>
              <a:spLocks noChangeArrowheads="1"/>
            </p:cNvSpPr>
            <p:nvPr/>
          </p:nvSpPr>
          <p:spPr bwMode="auto">
            <a:xfrm>
              <a:off x="7531077" y="334328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i="1"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n</a:t>
              </a:r>
            </a:p>
          </p:txBody>
        </p:sp>
        <p:sp>
          <p:nvSpPr>
            <p:cNvPr id="45071" name="Rectangle 15"/>
            <p:cNvSpPr>
              <a:spLocks noChangeArrowheads="1"/>
            </p:cNvSpPr>
            <p:nvPr/>
          </p:nvSpPr>
          <p:spPr bwMode="auto">
            <a:xfrm>
              <a:off x="7891439" y="334328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0">
                  <a:solidFill>
                    <a:srgbClr val="0000FF"/>
                  </a:solidFill>
                  <a:latin typeface="Verdana" panose="020B0604030504040204" pitchFamily="34" charset="0"/>
                  <a:ea typeface="宋体" panose="02010600030101010101" pitchFamily="2" charset="-122"/>
                </a:rPr>
                <a:t>∧</a:t>
              </a:r>
            </a:p>
          </p:txBody>
        </p:sp>
        <p:sp>
          <p:nvSpPr>
            <p:cNvPr id="45072" name="Freeform 16"/>
            <p:cNvSpPr/>
            <p:nvPr/>
          </p:nvSpPr>
          <p:spPr bwMode="auto">
            <a:xfrm>
              <a:off x="7056414" y="352108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5073" name="Freeform 17"/>
            <p:cNvSpPr/>
            <p:nvPr/>
          </p:nvSpPr>
          <p:spPr bwMode="auto">
            <a:xfrm>
              <a:off x="3449614" y="3519493"/>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5076" name="Text Box 20"/>
            <p:cNvSpPr txBox="1">
              <a:spLocks noChangeArrowheads="1"/>
            </p:cNvSpPr>
            <p:nvPr/>
          </p:nvSpPr>
          <p:spPr bwMode="auto">
            <a:xfrm>
              <a:off x="2965427" y="3195643"/>
              <a:ext cx="720725" cy="461665"/>
            </a:xfrm>
            <a:prstGeom prst="rect">
              <a:avLst/>
            </a:prstGeom>
            <a:noFill/>
            <a:ln w="9525">
              <a:noFill/>
              <a:miter lim="800000"/>
            </a:ln>
            <a:effectLst/>
          </p:spPr>
          <p:txBody>
            <a:bodyPr>
              <a:spAutoFit/>
            </a:bodyPr>
            <a:lstStyle/>
            <a:p>
              <a:pPr algn="l">
                <a:spcBef>
                  <a:spcPct val="50000"/>
                </a:spcBef>
              </a:pPr>
              <a:r>
                <a:rPr lang="en-US" altLang="zh-CN" b="0">
                  <a:solidFill>
                    <a:schemeClr val="tx1"/>
                  </a:solidFill>
                  <a:latin typeface="Arial" panose="020B0604020202020204"/>
                  <a:ea typeface="宋体" panose="02010600030101010101" pitchFamily="2" charset="-122"/>
                </a:rPr>
                <a:t>…</a:t>
              </a:r>
              <a:endParaRPr lang="en-US" altLang="zh-CN" b="0">
                <a:solidFill>
                  <a:schemeClr val="tx1"/>
                </a:solidFill>
                <a:latin typeface="Verdana" panose="020B0604030504040204" pitchFamily="34" charset="0"/>
                <a:ea typeface="宋体" panose="02010600030101010101" pitchFamily="2" charset="-122"/>
              </a:endParaRPr>
            </a:p>
          </p:txBody>
        </p:sp>
        <p:sp>
          <p:nvSpPr>
            <p:cNvPr id="45077" name="Line 21"/>
            <p:cNvSpPr>
              <a:spLocks noChangeShapeType="1"/>
            </p:cNvSpPr>
            <p:nvPr/>
          </p:nvSpPr>
          <p:spPr bwMode="auto">
            <a:xfrm>
              <a:off x="5227614" y="2998787"/>
              <a:ext cx="0" cy="35877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45078" name="Text Box 22"/>
            <p:cNvSpPr txBox="1">
              <a:spLocks noChangeArrowheads="1"/>
            </p:cNvSpPr>
            <p:nvPr/>
          </p:nvSpPr>
          <p:spPr bwMode="auto">
            <a:xfrm>
              <a:off x="5227614" y="2925763"/>
              <a:ext cx="360363" cy="366712"/>
            </a:xfrm>
            <a:prstGeom prst="rect">
              <a:avLst/>
            </a:prstGeom>
            <a:noFill/>
            <a:ln w="9525">
              <a:noFill/>
              <a:miter lim="800000"/>
            </a:ln>
            <a:effectLst/>
          </p:spPr>
          <p:txBody>
            <a:bodyPr>
              <a:spAutoFit/>
            </a:bodyPr>
            <a:lstStyle/>
            <a:p>
              <a:pPr algn="l">
                <a:spcBef>
                  <a:spcPct val="50000"/>
                </a:spcBef>
              </a:pPr>
              <a:r>
                <a:rPr lang="en-US" altLang="zh-CN" sz="1800" i="1" dirty="0" err="1"/>
                <a:t>i</a:t>
              </a:r>
              <a:endParaRPr lang="en-US" altLang="zh-CN" sz="1800" i="1" dirty="0"/>
            </a:p>
          </p:txBody>
        </p:sp>
        <p:sp>
          <p:nvSpPr>
            <p:cNvPr id="45079" name="Freeform 23"/>
            <p:cNvSpPr/>
            <p:nvPr/>
          </p:nvSpPr>
          <p:spPr bwMode="auto">
            <a:xfrm>
              <a:off x="5587977" y="352266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5080" name="Text Box 24"/>
            <p:cNvSpPr txBox="1">
              <a:spLocks noChangeArrowheads="1"/>
            </p:cNvSpPr>
            <p:nvPr/>
          </p:nvSpPr>
          <p:spPr bwMode="auto">
            <a:xfrm>
              <a:off x="6311877" y="3203581"/>
              <a:ext cx="720725" cy="461665"/>
            </a:xfrm>
            <a:prstGeom prst="rect">
              <a:avLst/>
            </a:prstGeom>
            <a:noFill/>
            <a:ln w="9525">
              <a:noFill/>
              <a:miter lim="800000"/>
            </a:ln>
            <a:effectLst/>
          </p:spPr>
          <p:txBody>
            <a:bodyPr>
              <a:spAutoFit/>
            </a:bodyPr>
            <a:lstStyle/>
            <a:p>
              <a:pPr algn="l">
                <a:spcBef>
                  <a:spcPct val="50000"/>
                </a:spcBef>
              </a:pPr>
              <a:r>
                <a:rPr lang="en-US" altLang="zh-CN" b="0" dirty="0">
                  <a:solidFill>
                    <a:schemeClr val="tx1"/>
                  </a:solidFill>
                  <a:latin typeface="Arial" panose="020B0604020202020204"/>
                  <a:ea typeface="宋体" panose="02010600030101010101" pitchFamily="2" charset="-122"/>
                </a:rPr>
                <a:t>…</a:t>
              </a:r>
              <a:endParaRPr lang="en-US" altLang="zh-CN" b="0" dirty="0">
                <a:solidFill>
                  <a:schemeClr val="tx1"/>
                </a:solidFill>
                <a:latin typeface="Verdana" panose="020B0604030504040204" pitchFamily="34" charset="0"/>
                <a:ea typeface="宋体" panose="02010600030101010101" pitchFamily="2" charset="-122"/>
              </a:endParaRPr>
            </a:p>
          </p:txBody>
        </p:sp>
        <p:sp>
          <p:nvSpPr>
            <p:cNvPr id="45081" name="Line 25"/>
            <p:cNvSpPr>
              <a:spLocks noChangeShapeType="1"/>
            </p:cNvSpPr>
            <p:nvPr/>
          </p:nvSpPr>
          <p:spPr bwMode="auto">
            <a:xfrm flipV="1">
              <a:off x="5227614" y="3703643"/>
              <a:ext cx="0" cy="28892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45082" name="Text Box 26"/>
            <p:cNvSpPr txBox="1">
              <a:spLocks noChangeArrowheads="1"/>
            </p:cNvSpPr>
            <p:nvPr/>
          </p:nvSpPr>
          <p:spPr bwMode="auto">
            <a:xfrm>
              <a:off x="5227614" y="3848106"/>
              <a:ext cx="360363" cy="366712"/>
            </a:xfrm>
            <a:prstGeom prst="rect">
              <a:avLst/>
            </a:prstGeom>
            <a:noFill/>
            <a:ln w="9525">
              <a:noFill/>
              <a:miter lim="800000"/>
            </a:ln>
            <a:effectLst/>
          </p:spPr>
          <p:txBody>
            <a:bodyPr>
              <a:spAutoFit/>
            </a:bodyPr>
            <a:lstStyle/>
            <a:p>
              <a:pPr algn="l">
                <a:spcBef>
                  <a:spcPct val="50000"/>
                </a:spcBef>
              </a:pPr>
              <a:r>
                <a:rPr lang="en-US" altLang="zh-CN" sz="1800" i="1" dirty="0"/>
                <a:t>p</a:t>
              </a:r>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59</a:t>
            </a:fld>
            <a:endParaRPr lang="en-US" altLang="zh-CN" dirty="0"/>
          </a:p>
        </p:txBody>
      </p:sp>
      <p:sp>
        <p:nvSpPr>
          <p:cNvPr id="27" name="TextBox 24"/>
          <p:cNvSpPr txBox="1"/>
          <p:nvPr/>
        </p:nvSpPr>
        <p:spPr>
          <a:xfrm>
            <a:off x="179512" y="6138802"/>
            <a:ext cx="5796086" cy="40011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dirty="0" smtClean="0">
                <a:ea typeface="楷体" panose="02010609060101010101" pitchFamily="49" charset="-122"/>
                <a:cs typeface="Times New Roman" panose="02020603050405020304" pitchFamily="18" charset="0"/>
              </a:rPr>
              <a:t>算法的时间复杂度为</a:t>
            </a:r>
            <a:r>
              <a:rPr lang="en-US" altLang="zh-CN" dirty="0" smtClean="0">
                <a:ea typeface="楷体" panose="02010609060101010101" pitchFamily="49" charset="-122"/>
                <a:cs typeface="Times New Roman" panose="02020603050405020304" pitchFamily="18" charset="0"/>
              </a:rPr>
              <a:t>O(</a:t>
            </a:r>
            <a:r>
              <a:rPr lang="en-US" altLang="zh-CN" i="1" dirty="0" smtClean="0">
                <a:ea typeface="楷体" panose="02010609060101010101" pitchFamily="49" charset="-122"/>
                <a:cs typeface="Times New Roman" panose="02020603050405020304" pitchFamily="18" charset="0"/>
              </a:rPr>
              <a:t>n</a:t>
            </a:r>
            <a:r>
              <a:rPr lang="en-US" altLang="zh-CN" dirty="0" smtClean="0">
                <a:ea typeface="楷体" panose="02010609060101010101" pitchFamily="49" charset="-122"/>
                <a:cs typeface="Times New Roman" panose="02020603050405020304" pitchFamily="18" charset="0"/>
              </a:rPr>
              <a:t>) </a:t>
            </a:r>
            <a:r>
              <a:rPr lang="en-US" altLang="zh-CN" dirty="0" smtClean="0">
                <a:ea typeface="楷体" panose="02010609060101010101" pitchFamily="49" charset="-122"/>
                <a:cs typeface="Times New Roman" panose="02020603050405020304" pitchFamily="18" charset="0"/>
                <a:sym typeface="Wingdings" panose="05000000000000000000"/>
              </a:rPr>
              <a:t>  </a:t>
            </a:r>
            <a:r>
              <a:rPr lang="zh-CN" altLang="en-US" dirty="0" smtClean="0">
                <a:ea typeface="楷体" panose="02010609060101010101" pitchFamily="49" charset="-122"/>
                <a:cs typeface="Times New Roman" panose="02020603050405020304" pitchFamily="18" charset="0"/>
                <a:sym typeface="Wingdings" panose="05000000000000000000"/>
              </a:rPr>
              <a:t>不具有随机存取特性</a:t>
            </a:r>
            <a:endParaRPr lang="zh-CN" altLang="en-US"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05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5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58">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27"/>
                                        </p:tgtEl>
                                        <p:attrNameLst>
                                          <p:attrName>style.visibility</p:attrName>
                                        </p:attrNameLst>
                                      </p:cBhvr>
                                      <p:to>
                                        <p:strVal val="visible"/>
                                      </p:to>
                                    </p:set>
                                    <p:anim calcmode="discrete" valueType="clr">
                                      <p:cBhvr override="childStyle">
                                        <p:cTn id="26"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27"/>
                                        </p:tgtEl>
                                        <p:attrNameLst>
                                          <p:attrName>fillcolor</p:attrName>
                                        </p:attrNameLst>
                                      </p:cBhvr>
                                      <p:tavLst>
                                        <p:tav tm="0">
                                          <p:val>
                                            <p:clrVal>
                                              <a:schemeClr val="accent2"/>
                                            </p:clrVal>
                                          </p:val>
                                        </p:tav>
                                        <p:tav tm="50000">
                                          <p:val>
                                            <p:clrVal>
                                              <a:schemeClr val="hlink"/>
                                            </p:clrVal>
                                          </p:val>
                                        </p:tav>
                                      </p:tavLst>
                                    </p:anim>
                                    <p:set>
                                      <p:cBhvr>
                                        <p:cTn id="28" dur="80"/>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83" name="Rectangle 11"/>
          <p:cNvSpPr>
            <a:spLocks noChangeArrowheads="1"/>
          </p:cNvSpPr>
          <p:nvPr/>
        </p:nvSpPr>
        <p:spPr bwMode="auto">
          <a:xfrm>
            <a:off x="1142976" y="1838331"/>
            <a:ext cx="3960813" cy="2519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ea typeface="楷体" panose="02010609060101010101" pitchFamily="49" charset="-122"/>
              <a:cs typeface="Times New Roman" panose="02020603050405020304" pitchFamily="18" charset="0"/>
            </a:endParaRPr>
          </a:p>
        </p:txBody>
      </p:sp>
      <p:sp>
        <p:nvSpPr>
          <p:cNvPr id="182276" name="AutoShape 4"/>
          <p:cNvSpPr>
            <a:spLocks noChangeArrowheads="1"/>
          </p:cNvSpPr>
          <p:nvPr/>
        </p:nvSpPr>
        <p:spPr bwMode="auto">
          <a:xfrm>
            <a:off x="2560603" y="2924175"/>
            <a:ext cx="1187450" cy="1008063"/>
          </a:xfrm>
          <a:prstGeom prst="can">
            <a:avLst>
              <a:gd name="adj" fmla="val 25000"/>
            </a:avLst>
          </a:prstGeom>
        </p:spPr>
        <p:style>
          <a:lnRef idx="1">
            <a:schemeClr val="accent4"/>
          </a:lnRef>
          <a:fillRef idx="2">
            <a:schemeClr val="accent4"/>
          </a:fillRef>
          <a:effectRef idx="1">
            <a:schemeClr val="accent4"/>
          </a:effectRef>
          <a:fontRef idx="minor">
            <a:schemeClr val="dk1"/>
          </a:fontRef>
        </p:style>
        <p:txBody>
          <a:bodyPr wrap="none" anchor="ctr"/>
          <a:lstStyle/>
          <a:p>
            <a:pPr>
              <a:spcBef>
                <a:spcPct val="0"/>
              </a:spcBef>
            </a:pPr>
            <a:r>
              <a:rPr lang="zh-CN" altLang="en-US" dirty="0">
                <a:solidFill>
                  <a:srgbClr val="C00000"/>
                </a:solidFill>
                <a:latin typeface="楷体" panose="02010609060101010101" pitchFamily="49" charset="-122"/>
                <a:ea typeface="楷体" panose="02010609060101010101" pitchFamily="49" charset="-122"/>
              </a:rPr>
              <a:t>数据</a:t>
            </a:r>
          </a:p>
        </p:txBody>
      </p:sp>
      <p:sp>
        <p:nvSpPr>
          <p:cNvPr id="182277" name="Text Box 5"/>
          <p:cNvSpPr txBox="1">
            <a:spLocks noChangeArrowheads="1"/>
          </p:cNvSpPr>
          <p:nvPr/>
        </p:nvSpPr>
        <p:spPr bwMode="auto">
          <a:xfrm>
            <a:off x="1516028" y="2132013"/>
            <a:ext cx="1368425" cy="396875"/>
          </a:xfrm>
          <a:prstGeom prst="rect">
            <a:avLst/>
          </a:prstGeom>
          <a:noFill/>
          <a:ln w="9525">
            <a:noFill/>
            <a:miter lim="800000"/>
          </a:ln>
          <a:effectLst/>
        </p:spPr>
        <p:txBody>
          <a:bodyPr>
            <a:spAutoFit/>
          </a:bodyPr>
          <a:lstStyle/>
          <a:p>
            <a:pPr algn="l"/>
            <a:r>
              <a:rPr lang="zh-CN" altLang="en-US" dirty="0">
                <a:ea typeface="楷体" panose="02010609060101010101" pitchFamily="49" charset="-122"/>
                <a:cs typeface="Times New Roman" panose="02020603050405020304" pitchFamily="18" charset="0"/>
              </a:rPr>
              <a:t>基本运算</a:t>
            </a:r>
            <a:r>
              <a:rPr lang="en-US" altLang="zh-CN" dirty="0">
                <a:ea typeface="楷体" panose="02010609060101010101" pitchFamily="49" charset="-122"/>
                <a:cs typeface="Times New Roman" panose="02020603050405020304" pitchFamily="18" charset="0"/>
              </a:rPr>
              <a:t>1</a:t>
            </a:r>
          </a:p>
        </p:txBody>
      </p:sp>
      <p:sp>
        <p:nvSpPr>
          <p:cNvPr id="182278" name="Text Box 6"/>
          <p:cNvSpPr txBox="1">
            <a:spLocks noChangeArrowheads="1"/>
          </p:cNvSpPr>
          <p:nvPr/>
        </p:nvSpPr>
        <p:spPr bwMode="auto">
          <a:xfrm>
            <a:off x="3532153" y="2132013"/>
            <a:ext cx="1368425" cy="396875"/>
          </a:xfrm>
          <a:prstGeom prst="rect">
            <a:avLst/>
          </a:prstGeom>
          <a:noFill/>
          <a:ln w="9525">
            <a:noFill/>
            <a:miter lim="800000"/>
          </a:ln>
          <a:effectLst/>
        </p:spPr>
        <p:txBody>
          <a:bodyPr>
            <a:spAutoFit/>
          </a:bodyPr>
          <a:lstStyle/>
          <a:p>
            <a:pPr algn="l"/>
            <a:r>
              <a:rPr lang="zh-CN" altLang="en-US">
                <a:ea typeface="楷体" panose="02010609060101010101" pitchFamily="49" charset="-122"/>
                <a:cs typeface="Times New Roman" panose="02020603050405020304" pitchFamily="18" charset="0"/>
              </a:rPr>
              <a:t>基本运算</a:t>
            </a:r>
            <a:r>
              <a:rPr lang="en-US" altLang="zh-CN" i="1">
                <a:ea typeface="楷体" panose="02010609060101010101" pitchFamily="49" charset="-122"/>
                <a:cs typeface="Times New Roman" panose="02020603050405020304" pitchFamily="18" charset="0"/>
              </a:rPr>
              <a:t>n</a:t>
            </a:r>
          </a:p>
        </p:txBody>
      </p:sp>
      <p:sp>
        <p:nvSpPr>
          <p:cNvPr id="182279" name="Text Box 7"/>
          <p:cNvSpPr txBox="1">
            <a:spLocks noChangeArrowheads="1"/>
          </p:cNvSpPr>
          <p:nvPr/>
        </p:nvSpPr>
        <p:spPr bwMode="auto">
          <a:xfrm>
            <a:off x="2955890" y="2060575"/>
            <a:ext cx="503238" cy="366713"/>
          </a:xfrm>
          <a:prstGeom prst="rect">
            <a:avLst/>
          </a:prstGeom>
          <a:noFill/>
          <a:ln w="9525">
            <a:noFill/>
            <a:miter lim="800000"/>
          </a:ln>
          <a:effectLst/>
        </p:spPr>
        <p:txBody>
          <a:bodyPr>
            <a:spAutoFit/>
          </a:bodyPr>
          <a:lstStyle/>
          <a:p>
            <a:pPr algn="l"/>
            <a:r>
              <a:rPr lang="en-US" altLang="zh-CN" sz="1800" b="0">
                <a:latin typeface="Arial" panose="020B0604020202020204" pitchFamily="34" charset="0"/>
                <a:ea typeface="宋体" panose="02010600030101010101" pitchFamily="2" charset="-122"/>
                <a:cs typeface="Arial" panose="020B0604020202020204" pitchFamily="34" charset="0"/>
              </a:rPr>
              <a:t>…</a:t>
            </a:r>
          </a:p>
        </p:txBody>
      </p:sp>
      <p:sp>
        <p:nvSpPr>
          <p:cNvPr id="182280" name="Line 8"/>
          <p:cNvSpPr>
            <a:spLocks noChangeShapeType="1"/>
          </p:cNvSpPr>
          <p:nvPr/>
        </p:nvSpPr>
        <p:spPr bwMode="auto">
          <a:xfrm>
            <a:off x="2451065" y="2492375"/>
            <a:ext cx="360363" cy="431800"/>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182281" name="Line 9"/>
          <p:cNvSpPr>
            <a:spLocks noChangeShapeType="1"/>
          </p:cNvSpPr>
          <p:nvPr/>
        </p:nvSpPr>
        <p:spPr bwMode="auto">
          <a:xfrm flipH="1">
            <a:off x="3603590" y="2563813"/>
            <a:ext cx="360363" cy="360362"/>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182282" name="Line 10"/>
          <p:cNvSpPr>
            <a:spLocks noChangeShapeType="1"/>
          </p:cNvSpPr>
          <p:nvPr/>
        </p:nvSpPr>
        <p:spPr bwMode="auto">
          <a:xfrm>
            <a:off x="3100353" y="2492375"/>
            <a:ext cx="71437" cy="431800"/>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182284" name="Text Box 12"/>
          <p:cNvSpPr txBox="1">
            <a:spLocks noChangeArrowheads="1"/>
          </p:cNvSpPr>
          <p:nvPr/>
        </p:nvSpPr>
        <p:spPr bwMode="auto">
          <a:xfrm>
            <a:off x="2357422" y="857232"/>
            <a:ext cx="1785950" cy="457200"/>
          </a:xfrm>
          <a:prstGeom prst="rect">
            <a:avLst/>
          </a:prstGeom>
          <a:noFill/>
          <a:ln w="9525">
            <a:noFill/>
            <a:miter lim="800000"/>
          </a:ln>
          <a:effectLst/>
        </p:spPr>
        <p:txBody>
          <a:bodyPr wrap="square">
            <a:spAutoFit/>
          </a:bodyPr>
          <a:lstStyle/>
          <a:p>
            <a:pPr algn="l"/>
            <a:r>
              <a:rPr lang="zh-CN" altLang="en-US" sz="2400" smtClean="0">
                <a:ea typeface="楷体" panose="02010609060101010101" pitchFamily="49" charset="-122"/>
                <a:cs typeface="Times New Roman" panose="02020603050405020304" pitchFamily="18" charset="0"/>
              </a:rPr>
              <a:t>应用程序</a:t>
            </a:r>
            <a:endParaRPr lang="zh-CN" altLang="en-US" sz="2400" dirty="0">
              <a:ea typeface="楷体" panose="02010609060101010101" pitchFamily="49" charset="-122"/>
              <a:cs typeface="Times New Roman" panose="02020603050405020304" pitchFamily="18" charset="0"/>
            </a:endParaRPr>
          </a:p>
        </p:txBody>
      </p:sp>
      <p:sp>
        <p:nvSpPr>
          <p:cNvPr id="13" name="TextBox 12"/>
          <p:cNvSpPr txBox="1"/>
          <p:nvPr/>
        </p:nvSpPr>
        <p:spPr>
          <a:xfrm>
            <a:off x="500034" y="4572008"/>
            <a:ext cx="8072494" cy="93871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lgn="l">
              <a:buBlip>
                <a:blip r:embed="rId2"/>
              </a:buBlip>
            </a:pPr>
            <a:r>
              <a:rPr lang="zh-CN" altLang="en-US" sz="2200" smtClean="0">
                <a:latin typeface="楷体" panose="02010609060101010101" pitchFamily="49" charset="-122"/>
                <a:ea typeface="楷体" panose="02010609060101010101" pitchFamily="49" charset="-122"/>
              </a:rPr>
              <a:t>程序员可以直接使用它来存放数据</a:t>
            </a:r>
            <a:r>
              <a:rPr lang="zh-CN" altLang="en-US" sz="2200" smtClean="0">
                <a:latin typeface="楷体" panose="02010609060101010101" pitchFamily="49" charset="-122"/>
                <a:ea typeface="楷体" panose="02010609060101010101" pitchFamily="49" charset="-122"/>
                <a:sym typeface="Symbol" panose="05050102010706020507"/>
              </a:rPr>
              <a:t>作为存放数据</a:t>
            </a:r>
            <a:r>
              <a:rPr lang="zh-CN" altLang="en-US" sz="2200" smtClean="0">
                <a:latin typeface="楷体" panose="02010609060101010101" pitchFamily="49" charset="-122"/>
                <a:ea typeface="楷体" panose="02010609060101010101" pitchFamily="49" charset="-122"/>
              </a:rPr>
              <a:t>的容器。</a:t>
            </a:r>
            <a:endParaRPr lang="en-US" altLang="zh-CN" sz="2200" smtClean="0">
              <a:latin typeface="楷体" panose="02010609060101010101" pitchFamily="49" charset="-122"/>
              <a:ea typeface="楷体" panose="02010609060101010101" pitchFamily="49" charset="-122"/>
            </a:endParaRPr>
          </a:p>
          <a:p>
            <a:pPr marL="457200" indent="-457200" algn="l">
              <a:buBlip>
                <a:blip r:embed="rId2"/>
              </a:buBlip>
            </a:pPr>
            <a:r>
              <a:rPr lang="zh-CN" altLang="en-US" sz="2200" smtClean="0">
                <a:latin typeface="楷体" panose="02010609060101010101" pitchFamily="49" charset="-122"/>
                <a:ea typeface="楷体" panose="02010609060101010101" pitchFamily="49" charset="-122"/>
              </a:rPr>
              <a:t>程序员可以直接使用它的基本运算</a:t>
            </a:r>
            <a:r>
              <a:rPr lang="zh-CN" altLang="en-US" sz="2200" smtClean="0">
                <a:latin typeface="楷体" panose="02010609060101010101" pitchFamily="49" charset="-122"/>
                <a:ea typeface="楷体" panose="02010609060101010101" pitchFamily="49" charset="-122"/>
                <a:sym typeface="Symbol" panose="05050102010706020507"/>
              </a:rPr>
              <a:t></a:t>
            </a:r>
            <a:r>
              <a:rPr lang="zh-CN" altLang="en-US" sz="2200" smtClean="0">
                <a:latin typeface="楷体" panose="02010609060101010101" pitchFamily="49" charset="-122"/>
                <a:ea typeface="楷体" panose="02010609060101010101" pitchFamily="49" charset="-122"/>
              </a:rPr>
              <a:t>完成更复杂的功能。</a:t>
            </a:r>
            <a:endParaRPr lang="zh-CN" altLang="en-US" sz="2200">
              <a:latin typeface="楷体" panose="02010609060101010101" pitchFamily="49" charset="-122"/>
              <a:ea typeface="楷体" panose="02010609060101010101" pitchFamily="49" charset="-122"/>
            </a:endParaRPr>
          </a:p>
        </p:txBody>
      </p:sp>
      <p:sp>
        <p:nvSpPr>
          <p:cNvPr id="14" name="下箭头 13"/>
          <p:cNvSpPr/>
          <p:nvPr/>
        </p:nvSpPr>
        <p:spPr>
          <a:xfrm>
            <a:off x="3071802" y="1357298"/>
            <a:ext cx="214314" cy="500066"/>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5" name="TextBox 14"/>
          <p:cNvSpPr txBox="1"/>
          <p:nvPr/>
        </p:nvSpPr>
        <p:spPr>
          <a:xfrm>
            <a:off x="285720" y="252691"/>
            <a:ext cx="2428892" cy="461665"/>
          </a:xfrm>
          <a:prstGeom prst="rect">
            <a:avLst/>
          </a:prstGeom>
          <a:gradFill flip="none" rotWithShape="1">
            <a:gsLst>
              <a:gs pos="0">
                <a:schemeClr val="accent1">
                  <a:tint val="66000"/>
                  <a:satMod val="160000"/>
                  <a:shade val="30000"/>
                  <a:satMod val="115000"/>
                </a:schemeClr>
              </a:gs>
              <a:gs pos="50000">
                <a:schemeClr val="accent1">
                  <a:tint val="66000"/>
                  <a:satMod val="160000"/>
                  <a:shade val="67500"/>
                  <a:satMod val="115000"/>
                </a:schemeClr>
              </a:gs>
              <a:gs pos="100000">
                <a:schemeClr val="accent1">
                  <a:tint val="66000"/>
                  <a:satMod val="160000"/>
                  <a:shade val="100000"/>
                  <a:satMod val="115000"/>
                </a:schemeClr>
              </a:gs>
            </a:gsLst>
            <a:path path="circle">
              <a:fillToRect l="50000" t="50000" r="50000" b="50000"/>
            </a:path>
            <a:tileRect/>
          </a:gradFill>
        </p:spPr>
        <p:txBody>
          <a:bodyPr wrap="square" rtlCol="0">
            <a:spAutoFit/>
          </a:bodyPr>
          <a:lstStyle/>
          <a:p>
            <a:r>
              <a:rPr lang="zh-CN" altLang="en-US" sz="2400" smtClean="0">
                <a:solidFill>
                  <a:srgbClr val="FF0000"/>
                </a:solidFill>
                <a:latin typeface="黑体" panose="02010609060101010101" pitchFamily="49" charset="-122"/>
                <a:ea typeface="黑体" panose="02010609060101010101" pitchFamily="49" charset="-122"/>
              </a:rPr>
              <a:t>线性表的作用</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17" name="TextBox 16"/>
          <p:cNvSpPr txBox="1"/>
          <p:nvPr/>
        </p:nvSpPr>
        <p:spPr>
          <a:xfrm>
            <a:off x="5365441" y="2071678"/>
            <a:ext cx="492443" cy="2143140"/>
          </a:xfrm>
          <a:prstGeom prst="rect">
            <a:avLst/>
          </a:prstGeom>
          <a:noFill/>
        </p:spPr>
        <p:txBody>
          <a:bodyPr vert="eaVert" wrap="square" rtlCol="0">
            <a:spAutoFit/>
          </a:bodyPr>
          <a:lstStyle/>
          <a:p>
            <a:r>
              <a:rPr lang="zh-CN" altLang="en-US" smtClean="0">
                <a:latin typeface="楷体" panose="02010609060101010101" pitchFamily="49" charset="-122"/>
                <a:ea typeface="楷体" panose="02010609060101010101" pitchFamily="49" charset="-122"/>
              </a:rPr>
              <a:t>实现了的线性表</a:t>
            </a:r>
            <a:endParaRPr lang="zh-CN" altLang="en-US">
              <a:latin typeface="楷体" panose="02010609060101010101" pitchFamily="49" charset="-122"/>
              <a:ea typeface="楷体" panose="02010609060101010101" pitchFamily="49" charset="-122"/>
            </a:endParaRPr>
          </a:p>
        </p:txBody>
      </p:sp>
      <p:sp>
        <p:nvSpPr>
          <p:cNvPr id="18" name="右大括号 17"/>
          <p:cNvSpPr/>
          <p:nvPr/>
        </p:nvSpPr>
        <p:spPr>
          <a:xfrm>
            <a:off x="5214942" y="1928802"/>
            <a:ext cx="142876" cy="235745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BC067DFE-42A7-4CB5-93C4-F2F97DA7580C}" type="slidenum">
              <a:rPr lang="en-US" altLang="zh-CN" smtClean="0"/>
              <a:t>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3">
                                            <p:txEl>
                                              <p:pRg st="0" end="0"/>
                                            </p:txEl>
                                          </p:spTgt>
                                        </p:tgtEl>
                                        <p:attrNameLst>
                                          <p:attrName>style.visibility</p:attrName>
                                        </p:attrNameLst>
                                      </p:cBhvr>
                                      <p:to>
                                        <p:strVal val="visible"/>
                                      </p:to>
                                    </p:set>
                                    <p:anim calcmode="discrete" valueType="clr">
                                      <p:cBhvr override="childStyle">
                                        <p:cTn id="7" dur="80"/>
                                        <p:tgtEl>
                                          <p:spTgt spid="1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3">
                                            <p:txEl>
                                              <p:pRg st="1" end="1"/>
                                            </p:txEl>
                                          </p:spTgt>
                                        </p:tgtEl>
                                        <p:attrNameLst>
                                          <p:attrName>style.visibility</p:attrName>
                                        </p:attrNameLst>
                                      </p:cBhvr>
                                      <p:to>
                                        <p:strVal val="visible"/>
                                      </p:to>
                                    </p:set>
                                    <p:anim calcmode="discrete" valueType="clr">
                                      <p:cBhvr override="childStyle">
                                        <p:cTn id="14" dur="80"/>
                                        <p:tgtEl>
                                          <p:spTgt spid="1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52400" y="170637"/>
            <a:ext cx="8839200" cy="954107"/>
          </a:xfrm>
          <a:prstGeom prst="rect">
            <a:avLst/>
          </a:prstGeom>
          <a:noFill/>
          <a:ln w="9525">
            <a:noFill/>
            <a:miter lim="800000"/>
          </a:ln>
          <a:effectLst/>
        </p:spPr>
        <p:txBody>
          <a:bodyPr>
            <a:spAutoFit/>
          </a:bodyPr>
          <a:lstStyle/>
          <a:p>
            <a:pPr algn="just">
              <a:lnSpc>
                <a:spcPct val="80000"/>
              </a:lnSpc>
              <a:spcBef>
                <a:spcPts val="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7</a:t>
            </a:r>
            <a:r>
              <a:rPr kumimoji="1" lang="zh-CN" altLang="en-US" dirty="0">
                <a:solidFill>
                  <a:srgbClr val="FF3300"/>
                </a:solidFill>
                <a:ea typeface="楷体" panose="02010609060101010101" pitchFamily="49" charset="-122"/>
                <a:cs typeface="Times New Roman" panose="02020603050405020304" pitchFamily="18" charset="0"/>
              </a:rPr>
              <a:t>）按元素值查找</a:t>
            </a:r>
            <a:r>
              <a:rPr kumimoji="1" lang="en-US" altLang="zh-CN" dirty="0" err="1" smtClean="0">
                <a:solidFill>
                  <a:srgbClr val="FF3300"/>
                </a:solidFill>
                <a:ea typeface="楷体" panose="02010609060101010101" pitchFamily="49" charset="-122"/>
                <a:cs typeface="Times New Roman" panose="02020603050405020304" pitchFamily="18" charset="0"/>
              </a:rPr>
              <a:t>LocateElem</a:t>
            </a:r>
            <a:r>
              <a:rPr kumimoji="1" lang="en-US" altLang="zh-CN" dirty="0" smtClean="0">
                <a:solidFill>
                  <a:srgbClr val="FF3300"/>
                </a:solidFill>
                <a:ea typeface="楷体" panose="02010609060101010101" pitchFamily="49" charset="-122"/>
                <a:cs typeface="Times New Roman" panose="02020603050405020304" pitchFamily="18" charset="0"/>
              </a:rPr>
              <a:t>(L</a:t>
            </a:r>
            <a:r>
              <a:rPr kumimoji="1" lang="zh-CN" altLang="en-US" dirty="0" smtClean="0">
                <a:solidFill>
                  <a:srgbClr val="FF3300"/>
                </a:solidFill>
                <a:ea typeface="楷体" panose="02010609060101010101" pitchFamily="49" charset="-122"/>
                <a:cs typeface="Times New Roman" panose="02020603050405020304" pitchFamily="18" charset="0"/>
              </a:rPr>
              <a:t>，</a:t>
            </a:r>
            <a:r>
              <a:rPr kumimoji="1" lang="en-US" altLang="zh-CN" dirty="0" smtClean="0">
                <a:solidFill>
                  <a:srgbClr val="FF3300"/>
                </a:solidFill>
                <a:ea typeface="楷体" panose="02010609060101010101" pitchFamily="49" charset="-122"/>
                <a:cs typeface="Times New Roman" panose="02020603050405020304" pitchFamily="18" charset="0"/>
              </a:rPr>
              <a:t>e</a:t>
            </a:r>
            <a:r>
              <a:rPr kumimoji="1" lang="en-US" altLang="zh-CN" dirty="0">
                <a:solidFill>
                  <a:srgbClr val="FF3300"/>
                </a:solidFill>
                <a:ea typeface="楷体" panose="02010609060101010101" pitchFamily="49" charset="-122"/>
                <a:cs typeface="Times New Roman" panose="02020603050405020304" pitchFamily="18" charset="0"/>
              </a:rPr>
              <a:t>)</a:t>
            </a:r>
          </a:p>
          <a:p>
            <a:pPr algn="just">
              <a:spcBef>
                <a:spcPts val="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思路：</a:t>
            </a:r>
            <a:r>
              <a:rPr kumimoji="1" lang="zh-CN" altLang="en-US" dirty="0">
                <a:ea typeface="楷体" panose="02010609060101010101" pitchFamily="49" charset="-122"/>
                <a:cs typeface="Times New Roman" panose="02020603050405020304" pitchFamily="18" charset="0"/>
              </a:rPr>
              <a:t>在单链表</a:t>
            </a:r>
            <a:r>
              <a:rPr kumimoji="1" lang="en-US" altLang="zh-CN" dirty="0">
                <a:ea typeface="楷体" panose="02010609060101010101" pitchFamily="49" charset="-122"/>
                <a:cs typeface="Times New Roman" panose="02020603050405020304" pitchFamily="18" charset="0"/>
              </a:rPr>
              <a:t>L</a:t>
            </a:r>
            <a:r>
              <a:rPr kumimoji="1" lang="zh-CN" altLang="en-US" dirty="0">
                <a:ea typeface="楷体" panose="02010609060101010101" pitchFamily="49" charset="-122"/>
                <a:cs typeface="Times New Roman" panose="02020603050405020304" pitchFamily="18" charset="0"/>
              </a:rPr>
              <a:t>中从头开始找第</a:t>
            </a:r>
            <a:r>
              <a:rPr kumimoji="1" lang="en-US" altLang="zh-CN" dirty="0">
                <a:ea typeface="楷体" panose="02010609060101010101" pitchFamily="49" charset="-122"/>
                <a:cs typeface="Times New Roman" panose="02020603050405020304" pitchFamily="18" charset="0"/>
              </a:rPr>
              <a:t>1</a:t>
            </a:r>
            <a:r>
              <a:rPr kumimoji="1" lang="zh-CN" altLang="en-US" dirty="0">
                <a:ea typeface="楷体" panose="02010609060101010101" pitchFamily="49" charset="-122"/>
                <a:cs typeface="Times New Roman" panose="02020603050405020304" pitchFamily="18" charset="0"/>
              </a:rPr>
              <a:t>个值域与</a:t>
            </a:r>
            <a:r>
              <a:rPr kumimoji="1" lang="en-US" altLang="zh-CN" i="1" dirty="0">
                <a:ea typeface="楷体" panose="02010609060101010101" pitchFamily="49" charset="-122"/>
                <a:cs typeface="Times New Roman" panose="02020603050405020304" pitchFamily="18" charset="0"/>
              </a:rPr>
              <a:t>e</a:t>
            </a:r>
            <a:r>
              <a:rPr kumimoji="1" lang="zh-CN" altLang="en-US" dirty="0">
                <a:ea typeface="楷体" panose="02010609060101010101" pitchFamily="49" charset="-122"/>
                <a:cs typeface="Times New Roman" panose="02020603050405020304" pitchFamily="18" charset="0"/>
              </a:rPr>
              <a:t>相等</a:t>
            </a:r>
            <a:r>
              <a:rPr kumimoji="1" lang="zh-CN" altLang="en-US" dirty="0" smtClean="0">
                <a:ea typeface="楷体" panose="02010609060101010101" pitchFamily="49" charset="-122"/>
                <a:cs typeface="Times New Roman" panose="02020603050405020304" pitchFamily="18" charset="0"/>
              </a:rPr>
              <a:t>的结点，若</a:t>
            </a:r>
            <a:r>
              <a:rPr kumimoji="1" lang="zh-CN" altLang="en-US" dirty="0">
                <a:ea typeface="楷体" panose="02010609060101010101" pitchFamily="49" charset="-122"/>
                <a:cs typeface="Times New Roman" panose="02020603050405020304" pitchFamily="18" charset="0"/>
              </a:rPr>
              <a:t>存在这样</a:t>
            </a:r>
            <a:r>
              <a:rPr kumimoji="1" lang="zh-CN" altLang="en-US" dirty="0" smtClean="0">
                <a:ea typeface="楷体" panose="02010609060101010101" pitchFamily="49" charset="-122"/>
                <a:cs typeface="Times New Roman" panose="02020603050405020304" pitchFamily="18" charset="0"/>
              </a:rPr>
              <a:t>的结点，则</a:t>
            </a:r>
            <a:r>
              <a:rPr kumimoji="1" lang="zh-CN" altLang="en-US" dirty="0">
                <a:ea typeface="楷体" panose="02010609060101010101" pitchFamily="49" charset="-122"/>
                <a:cs typeface="Times New Roman" panose="02020603050405020304" pitchFamily="18" charset="0"/>
              </a:rPr>
              <a:t>返回</a:t>
            </a:r>
            <a:r>
              <a:rPr kumimoji="1" lang="zh-CN" altLang="en-US" dirty="0" smtClean="0">
                <a:ea typeface="楷体" panose="02010609060101010101" pitchFamily="49" charset="-122"/>
                <a:cs typeface="Times New Roman" panose="02020603050405020304" pitchFamily="18" charset="0"/>
              </a:rPr>
              <a:t>位置，否则</a:t>
            </a:r>
            <a:r>
              <a:rPr kumimoji="1" lang="zh-CN" altLang="en-US" dirty="0">
                <a:ea typeface="楷体" panose="02010609060101010101" pitchFamily="49" charset="-122"/>
                <a:cs typeface="Times New Roman" panose="02020603050405020304" pitchFamily="18" charset="0"/>
              </a:rPr>
              <a:t>返回</a:t>
            </a:r>
            <a:r>
              <a:rPr kumimoji="1" lang="en-US" altLang="zh-CN" dirty="0">
                <a:ea typeface="楷体" panose="02010609060101010101" pitchFamily="49" charset="-122"/>
                <a:cs typeface="Times New Roman" panose="02020603050405020304" pitchFamily="18" charset="0"/>
              </a:rPr>
              <a:t>0</a:t>
            </a:r>
            <a:r>
              <a:rPr kumimoji="1" lang="zh-CN" altLang="en-US" dirty="0">
                <a:ea typeface="楷体" panose="02010609060101010101" pitchFamily="49" charset="-122"/>
                <a:cs typeface="Times New Roman" panose="02020603050405020304" pitchFamily="18" charset="0"/>
              </a:rPr>
              <a:t>。</a:t>
            </a:r>
            <a:r>
              <a:rPr kumimoji="1" lang="zh-CN" altLang="en-US" dirty="0">
                <a:solidFill>
                  <a:srgbClr val="FF3300"/>
                </a:solidFill>
                <a:ea typeface="楷体" panose="02010609060101010101" pitchFamily="49" charset="-122"/>
                <a:cs typeface="Times New Roman" panose="02020603050405020304" pitchFamily="18" charset="0"/>
              </a:rPr>
              <a:t>   </a:t>
            </a:r>
          </a:p>
        </p:txBody>
      </p:sp>
      <p:sp>
        <p:nvSpPr>
          <p:cNvPr id="46133" name="Text Box 53"/>
          <p:cNvSpPr txBox="1">
            <a:spLocks noChangeArrowheads="1"/>
          </p:cNvSpPr>
          <p:nvPr/>
        </p:nvSpPr>
        <p:spPr bwMode="auto">
          <a:xfrm>
            <a:off x="382051" y="1124744"/>
            <a:ext cx="7991475" cy="244948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lnSpc>
                <a:spcPts val="2100"/>
              </a:lnSpc>
              <a:spcBef>
                <a:spcPts val="0"/>
              </a:spcBef>
            </a:pP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LocateElem</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p>
          <a:p>
            <a:pPr algn="l">
              <a:lnSpc>
                <a:spcPts val="2100"/>
              </a:lnSpc>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2100"/>
              </a:lnSpc>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p>
          <a:p>
            <a:pPr algn="l">
              <a:lnSpc>
                <a:spcPts val="2100"/>
              </a:lnSpc>
              <a:spcBef>
                <a:spcPts val="0"/>
              </a:spcBef>
              <a:spcAft>
                <a:spcPts val="600"/>
              </a:spcAft>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*p=L-&gt;next;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指向</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开始结点，</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置为</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a:t>
            </a:r>
          </a:p>
          <a:p>
            <a:pPr algn="l">
              <a:lnSpc>
                <a:spcPts val="2100"/>
              </a:lnSpc>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&amp;&amp; p-&gt;data!=e) </a:t>
            </a:r>
          </a:p>
          <a:p>
            <a:pPr algn="l">
              <a:lnSpc>
                <a:spcPts val="2100"/>
              </a:lnSpc>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p=p-</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查找</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值为</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的结点，其</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序号</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a:t>
            </a:r>
            <a:r>
              <a:rPr lang="en-US" altLang="zh-CN" sz="2000" i="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endPar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100"/>
              </a:lnSpc>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2100"/>
              </a:lnSpc>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grpSp>
        <p:nvGrpSpPr>
          <p:cNvPr id="2" name="组合 1"/>
          <p:cNvGrpSpPr/>
          <p:nvPr/>
        </p:nvGrpSpPr>
        <p:grpSpPr>
          <a:xfrm>
            <a:off x="395536" y="2313938"/>
            <a:ext cx="8353425" cy="4237357"/>
            <a:chOff x="395536" y="2222651"/>
            <a:chExt cx="8353425" cy="4237357"/>
          </a:xfrm>
        </p:grpSpPr>
        <p:sp>
          <p:nvSpPr>
            <p:cNvPr id="46111" name="Text Box 31"/>
            <p:cNvSpPr txBox="1">
              <a:spLocks noChangeArrowheads="1"/>
            </p:cNvSpPr>
            <p:nvPr/>
          </p:nvSpPr>
          <p:spPr bwMode="auto">
            <a:xfrm>
              <a:off x="395536" y="5450924"/>
              <a:ext cx="1512887" cy="366712"/>
            </a:xfrm>
            <a:prstGeom prst="rect">
              <a:avLst/>
            </a:prstGeom>
            <a:noFill/>
            <a:ln w="9525">
              <a:noFill/>
              <a:miter lim="800000"/>
            </a:ln>
            <a:effectLst/>
          </p:spPr>
          <p:txBody>
            <a:bodyPr>
              <a:spAutoFit/>
            </a:bodyPr>
            <a:lstStyle/>
            <a:p>
              <a:pPr algn="l">
                <a:spcBef>
                  <a:spcPct val="50000"/>
                </a:spcBef>
              </a:pPr>
              <a:r>
                <a:rPr lang="zh-CN" altLang="en-US" sz="1800" dirty="0">
                  <a:latin typeface="楷体" panose="02010609060101010101" pitchFamily="49" charset="-122"/>
                  <a:ea typeface="楷体" panose="02010609060101010101" pitchFamily="49" charset="-122"/>
                </a:rPr>
                <a:t>循环结束时</a:t>
              </a:r>
            </a:p>
          </p:txBody>
        </p:sp>
        <p:sp>
          <p:nvSpPr>
            <p:cNvPr id="46112" name="Rectangle 32"/>
            <p:cNvSpPr>
              <a:spLocks noChangeArrowheads="1"/>
            </p:cNvSpPr>
            <p:nvPr/>
          </p:nvSpPr>
          <p:spPr bwMode="auto">
            <a:xfrm>
              <a:off x="2338636" y="5473130"/>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6113" name="Rectangle 33"/>
            <p:cNvSpPr>
              <a:spLocks noChangeArrowheads="1"/>
            </p:cNvSpPr>
            <p:nvPr/>
          </p:nvSpPr>
          <p:spPr bwMode="auto">
            <a:xfrm>
              <a:off x="2698998" y="5473130"/>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6114" name="Line 34"/>
            <p:cNvSpPr>
              <a:spLocks noChangeShapeType="1"/>
            </p:cNvSpPr>
            <p:nvPr/>
          </p:nvSpPr>
          <p:spPr bwMode="auto">
            <a:xfrm>
              <a:off x="1990973" y="5652517"/>
              <a:ext cx="360363"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46115" name="Text Box 35"/>
            <p:cNvSpPr txBox="1">
              <a:spLocks noChangeArrowheads="1"/>
            </p:cNvSpPr>
            <p:nvPr/>
          </p:nvSpPr>
          <p:spPr bwMode="auto">
            <a:xfrm>
              <a:off x="1711573" y="5473130"/>
              <a:ext cx="268288" cy="366712"/>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46116" name="Rectangle 36"/>
            <p:cNvSpPr>
              <a:spLocks noChangeArrowheads="1"/>
            </p:cNvSpPr>
            <p:nvPr/>
          </p:nvSpPr>
          <p:spPr bwMode="auto">
            <a:xfrm>
              <a:off x="4546848" y="54731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6117" name="Rectangle 37"/>
            <p:cNvSpPr>
              <a:spLocks noChangeArrowheads="1"/>
            </p:cNvSpPr>
            <p:nvPr/>
          </p:nvSpPr>
          <p:spPr bwMode="auto">
            <a:xfrm>
              <a:off x="4907211" y="54731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6118" name="Freeform 38"/>
            <p:cNvSpPr/>
            <p:nvPr/>
          </p:nvSpPr>
          <p:spPr bwMode="auto">
            <a:xfrm>
              <a:off x="2878386" y="565093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6119" name="Rectangle 39"/>
            <p:cNvSpPr>
              <a:spLocks noChangeArrowheads="1"/>
            </p:cNvSpPr>
            <p:nvPr/>
          </p:nvSpPr>
          <p:spPr bwMode="auto">
            <a:xfrm>
              <a:off x="5615236" y="54731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46120" name="Rectangle 40"/>
            <p:cNvSpPr>
              <a:spLocks noChangeArrowheads="1"/>
            </p:cNvSpPr>
            <p:nvPr/>
          </p:nvSpPr>
          <p:spPr bwMode="auto">
            <a:xfrm>
              <a:off x="5975598" y="54731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6121" name="Line 41"/>
            <p:cNvSpPr>
              <a:spLocks noChangeShapeType="1"/>
            </p:cNvSpPr>
            <p:nvPr/>
          </p:nvSpPr>
          <p:spPr bwMode="auto">
            <a:xfrm>
              <a:off x="5267573" y="5652517"/>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46122" name="Rectangle 42"/>
            <p:cNvSpPr>
              <a:spLocks noChangeArrowheads="1"/>
            </p:cNvSpPr>
            <p:nvPr/>
          </p:nvSpPr>
          <p:spPr bwMode="auto">
            <a:xfrm>
              <a:off x="8028236" y="54731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6123" name="Rectangle 43"/>
            <p:cNvSpPr>
              <a:spLocks noChangeArrowheads="1"/>
            </p:cNvSpPr>
            <p:nvPr/>
          </p:nvSpPr>
          <p:spPr bwMode="auto">
            <a:xfrm>
              <a:off x="8388598" y="54731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Verdana" panose="020B0604030504040204" pitchFamily="34" charset="0"/>
                  <a:ea typeface="宋体" panose="02010600030101010101" pitchFamily="2" charset="-122"/>
                </a:rPr>
                <a:t>∧</a:t>
              </a:r>
            </a:p>
          </p:txBody>
        </p:sp>
        <p:sp>
          <p:nvSpPr>
            <p:cNvPr id="46124" name="Freeform 44"/>
            <p:cNvSpPr/>
            <p:nvPr/>
          </p:nvSpPr>
          <p:spPr bwMode="auto">
            <a:xfrm>
              <a:off x="7553573" y="5650930"/>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6125" name="Freeform 45"/>
            <p:cNvSpPr/>
            <p:nvPr/>
          </p:nvSpPr>
          <p:spPr bwMode="auto">
            <a:xfrm>
              <a:off x="3946773" y="5649342"/>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6126" name="Text Box 46"/>
            <p:cNvSpPr txBox="1">
              <a:spLocks noChangeArrowheads="1"/>
            </p:cNvSpPr>
            <p:nvPr/>
          </p:nvSpPr>
          <p:spPr bwMode="auto">
            <a:xfrm>
              <a:off x="3500686" y="5322317"/>
              <a:ext cx="720725" cy="461665"/>
            </a:xfrm>
            <a:prstGeom prst="rect">
              <a:avLst/>
            </a:prstGeom>
            <a:noFill/>
            <a:ln w="9525">
              <a:noFill/>
              <a:miter lim="800000"/>
            </a:ln>
            <a:effectLst/>
          </p:spPr>
          <p:txBody>
            <a:bodyPr>
              <a:spAutoFit/>
            </a:bodyPr>
            <a:lstStyle/>
            <a:p>
              <a:pPr algn="l">
                <a:spcBef>
                  <a:spcPct val="50000"/>
                </a:spcBef>
              </a:pPr>
              <a:r>
                <a:rPr lang="en-US" altLang="zh-CN" b="0">
                  <a:latin typeface="Arial" panose="020B0604020202020204"/>
                  <a:ea typeface="宋体" panose="02010600030101010101" pitchFamily="2" charset="-122"/>
                </a:rPr>
                <a:t>…</a:t>
              </a:r>
              <a:endParaRPr lang="en-US" altLang="zh-CN" b="0">
                <a:latin typeface="Verdana" panose="020B0604030504040204" pitchFamily="34" charset="0"/>
                <a:ea typeface="宋体" panose="02010600030101010101" pitchFamily="2" charset="-122"/>
              </a:endParaRPr>
            </a:p>
          </p:txBody>
        </p:sp>
        <p:sp>
          <p:nvSpPr>
            <p:cNvPr id="46127" name="Line 47"/>
            <p:cNvSpPr>
              <a:spLocks noChangeShapeType="1"/>
            </p:cNvSpPr>
            <p:nvPr/>
          </p:nvSpPr>
          <p:spPr bwMode="auto">
            <a:xfrm>
              <a:off x="5724773" y="5047680"/>
              <a:ext cx="0" cy="35877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46128" name="Text Box 48"/>
            <p:cNvSpPr txBox="1">
              <a:spLocks noChangeArrowheads="1"/>
            </p:cNvSpPr>
            <p:nvPr/>
          </p:nvSpPr>
          <p:spPr bwMode="auto">
            <a:xfrm>
              <a:off x="5783521" y="4950858"/>
              <a:ext cx="360363" cy="366712"/>
            </a:xfrm>
            <a:prstGeom prst="rect">
              <a:avLst/>
            </a:prstGeom>
            <a:noFill/>
            <a:ln w="9525">
              <a:noFill/>
              <a:miter lim="800000"/>
            </a:ln>
            <a:effectLst/>
          </p:spPr>
          <p:txBody>
            <a:bodyPr>
              <a:spAutoFit/>
            </a:bodyPr>
            <a:lstStyle/>
            <a:p>
              <a:pPr algn="l">
                <a:spcBef>
                  <a:spcPct val="50000"/>
                </a:spcBef>
              </a:pPr>
              <a:r>
                <a:rPr lang="en-US" altLang="zh-CN" sz="1800" i="1" dirty="0" err="1">
                  <a:ea typeface="宋体" panose="02010600030101010101" pitchFamily="2" charset="-122"/>
                </a:rPr>
                <a:t>i</a:t>
              </a:r>
              <a:endParaRPr lang="en-US" altLang="zh-CN" sz="1800" i="1" dirty="0">
                <a:ea typeface="宋体" panose="02010600030101010101" pitchFamily="2" charset="-122"/>
              </a:endParaRPr>
            </a:p>
          </p:txBody>
        </p:sp>
        <p:sp>
          <p:nvSpPr>
            <p:cNvPr id="46129" name="Freeform 49"/>
            <p:cNvSpPr/>
            <p:nvPr/>
          </p:nvSpPr>
          <p:spPr bwMode="auto">
            <a:xfrm>
              <a:off x="6085136" y="5652517"/>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6130" name="Text Box 50"/>
            <p:cNvSpPr txBox="1">
              <a:spLocks noChangeArrowheads="1"/>
            </p:cNvSpPr>
            <p:nvPr/>
          </p:nvSpPr>
          <p:spPr bwMode="auto">
            <a:xfrm>
              <a:off x="6847136" y="5330255"/>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Arial" panose="020B0604020202020204"/>
                  <a:ea typeface="宋体" panose="02010600030101010101" pitchFamily="2" charset="-122"/>
                </a:rPr>
                <a:t>…</a:t>
              </a:r>
              <a:endParaRPr lang="en-US" altLang="zh-CN" b="0" dirty="0">
                <a:latin typeface="Verdana" panose="020B0604030504040204" pitchFamily="34" charset="0"/>
                <a:ea typeface="宋体" panose="02010600030101010101" pitchFamily="2" charset="-122"/>
              </a:endParaRPr>
            </a:p>
          </p:txBody>
        </p:sp>
        <p:sp>
          <p:nvSpPr>
            <p:cNvPr id="24" name="Line 25"/>
            <p:cNvSpPr>
              <a:spLocks noChangeShapeType="1"/>
            </p:cNvSpPr>
            <p:nvPr/>
          </p:nvSpPr>
          <p:spPr bwMode="auto">
            <a:xfrm flipV="1">
              <a:off x="5724773" y="5876379"/>
              <a:ext cx="0" cy="28892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5" name="Text Box 26"/>
            <p:cNvSpPr txBox="1">
              <a:spLocks noChangeArrowheads="1"/>
            </p:cNvSpPr>
            <p:nvPr/>
          </p:nvSpPr>
          <p:spPr bwMode="auto">
            <a:xfrm>
              <a:off x="5579789" y="6093296"/>
              <a:ext cx="360363" cy="366712"/>
            </a:xfrm>
            <a:prstGeom prst="rect">
              <a:avLst/>
            </a:prstGeom>
            <a:noFill/>
            <a:ln w="9525">
              <a:noFill/>
              <a:miter lim="800000"/>
            </a:ln>
            <a:effectLst/>
          </p:spPr>
          <p:txBody>
            <a:bodyPr>
              <a:spAutoFit/>
            </a:bodyPr>
            <a:lstStyle/>
            <a:p>
              <a:pPr algn="l">
                <a:spcBef>
                  <a:spcPct val="50000"/>
                </a:spcBef>
              </a:pPr>
              <a:r>
                <a:rPr lang="en-US" altLang="zh-CN" sz="1800" i="1" dirty="0"/>
                <a:t>p</a:t>
              </a:r>
            </a:p>
          </p:txBody>
        </p:sp>
        <p:sp>
          <p:nvSpPr>
            <p:cNvPr id="26" name="矩形 25"/>
            <p:cNvSpPr/>
            <p:nvPr/>
          </p:nvSpPr>
          <p:spPr>
            <a:xfrm>
              <a:off x="768311" y="2222651"/>
              <a:ext cx="7539120" cy="1144746"/>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a:xfrm>
            <a:off x="6553200" y="6381328"/>
            <a:ext cx="2133600" cy="365125"/>
          </a:xfrm>
        </p:spPr>
        <p:txBody>
          <a:bodyPr/>
          <a:lstStyle/>
          <a:p>
            <a:fld id="{BC067DFE-42A7-4CB5-93C4-F2F97DA7580C}" type="slidenum">
              <a:rPr lang="en-US" altLang="zh-CN" smtClean="0"/>
              <a:t>60</a:t>
            </a:fld>
            <a:endParaRPr lang="en-US" altLang="zh-CN" dirty="0"/>
          </a:p>
        </p:txBody>
      </p:sp>
      <p:sp>
        <p:nvSpPr>
          <p:cNvPr id="32" name="Text Box 53"/>
          <p:cNvSpPr txBox="1">
            <a:spLocks noChangeArrowheads="1"/>
          </p:cNvSpPr>
          <p:nvPr/>
        </p:nvSpPr>
        <p:spPr bwMode="auto">
          <a:xfrm>
            <a:off x="384279" y="3482705"/>
            <a:ext cx="7991475" cy="150051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lnSpc>
                <a:spcPts val="2000"/>
              </a:lnSpc>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不存在元素值为</a:t>
            </a:r>
            <a:r>
              <a:rPr lang="en-US" altLang="zh-CN" sz="20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e</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的结点，返回</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0</a:t>
            </a:r>
          </a:p>
          <a:p>
            <a:pPr algn="l">
              <a:lnSpc>
                <a:spcPts val="2000"/>
              </a:lnSpc>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return(0</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2000"/>
              </a:lnSpc>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存在元素值为</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e</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的结点，返回</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其逻辑序号</a:t>
            </a:r>
            <a:r>
              <a:rPr lang="en-US" altLang="zh-CN" sz="2000" i="1"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endParaRPr lang="en-US" altLang="zh-CN" sz="20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000"/>
              </a:lnSpc>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000"/>
              </a:lnSpc>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1" name="TextBox 24"/>
          <p:cNvSpPr txBox="1"/>
          <p:nvPr/>
        </p:nvSpPr>
        <p:spPr>
          <a:xfrm>
            <a:off x="168381" y="6381006"/>
            <a:ext cx="2963459" cy="40011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dirty="0" smtClean="0">
                <a:ea typeface="楷体" panose="02010609060101010101" pitchFamily="49" charset="-122"/>
                <a:cs typeface="Times New Roman" panose="02020603050405020304" pitchFamily="18" charset="0"/>
              </a:rPr>
              <a:t>算法的时间复杂度为</a:t>
            </a:r>
            <a:r>
              <a:rPr lang="en-US" altLang="zh-CN" dirty="0" smtClean="0">
                <a:ea typeface="楷体" panose="02010609060101010101" pitchFamily="49" charset="-122"/>
                <a:cs typeface="Times New Roman" panose="02020603050405020304" pitchFamily="18" charset="0"/>
              </a:rPr>
              <a:t>O(</a:t>
            </a:r>
            <a:r>
              <a:rPr lang="en-US" altLang="zh-CN" i="1" dirty="0" smtClean="0">
                <a:ea typeface="楷体" panose="02010609060101010101" pitchFamily="49" charset="-122"/>
                <a:cs typeface="Times New Roman" panose="02020603050405020304" pitchFamily="18" charset="0"/>
              </a:rPr>
              <a:t>n</a:t>
            </a:r>
            <a:r>
              <a:rPr lang="en-US" altLang="zh-CN" dirty="0" smtClean="0">
                <a:ea typeface="楷体" panose="02010609060101010101" pitchFamily="49" charset="-122"/>
                <a:cs typeface="Times New Roman" panose="02020603050405020304" pitchFamily="18" charset="0"/>
              </a:rPr>
              <a:t>) </a:t>
            </a:r>
            <a:endParaRPr lang="zh-CN" altLang="en-US"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13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3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13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3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13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13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31"/>
                                        </p:tgtEl>
                                        <p:attrNameLst>
                                          <p:attrName>style.visibility</p:attrName>
                                        </p:attrNameLst>
                                      </p:cBhvr>
                                      <p:to>
                                        <p:strVal val="visible"/>
                                      </p:to>
                                    </p:set>
                                    <p:anim calcmode="discrete" valueType="clr">
                                      <p:cBhvr override="childStyle">
                                        <p:cTn id="31" dur="80"/>
                                        <p:tgtEl>
                                          <p:spTgt spid="31"/>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31"/>
                                        </p:tgtEl>
                                        <p:attrNameLst>
                                          <p:attrName>fillcolor</p:attrName>
                                        </p:attrNameLst>
                                      </p:cBhvr>
                                      <p:tavLst>
                                        <p:tav tm="0">
                                          <p:val>
                                            <p:clrVal>
                                              <a:schemeClr val="accent2"/>
                                            </p:clrVal>
                                          </p:val>
                                        </p:tav>
                                        <p:tav tm="50000">
                                          <p:val>
                                            <p:clrVal>
                                              <a:schemeClr val="hlink"/>
                                            </p:clrVal>
                                          </p:val>
                                        </p:tav>
                                      </p:tavLst>
                                    </p:anim>
                                    <p:set>
                                      <p:cBhvr>
                                        <p:cTn id="33" dur="80"/>
                                        <p:tgtEl>
                                          <p:spTgt spid="3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1"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52400" y="-24"/>
            <a:ext cx="8686800" cy="1384995"/>
          </a:xfrm>
          <a:prstGeom prst="rect">
            <a:avLst/>
          </a:prstGeom>
          <a:noFill/>
          <a:ln w="9525">
            <a:noFill/>
            <a:miter lim="800000"/>
          </a:ln>
          <a:effectLst/>
        </p:spPr>
        <p:txBody>
          <a:bodyPr>
            <a:spAutoFit/>
          </a:bodyPr>
          <a:lstStyle/>
          <a:p>
            <a:pPr algn="just">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8</a:t>
            </a:r>
            <a:r>
              <a:rPr kumimoji="1" lang="zh-CN" altLang="en-US" dirty="0">
                <a:solidFill>
                  <a:srgbClr val="FF3300"/>
                </a:solidFill>
                <a:ea typeface="楷体" panose="02010609060101010101" pitchFamily="49" charset="-122"/>
                <a:cs typeface="Times New Roman" panose="02020603050405020304" pitchFamily="18" charset="0"/>
              </a:rPr>
              <a:t>）插入数据元素</a:t>
            </a:r>
            <a:r>
              <a:rPr kumimoji="1" lang="en-US" altLang="zh-CN" dirty="0" err="1">
                <a:solidFill>
                  <a:srgbClr val="FF3300"/>
                </a:solidFill>
                <a:ea typeface="楷体" panose="02010609060101010101" pitchFamily="49" charset="-122"/>
                <a:cs typeface="Times New Roman" panose="02020603050405020304" pitchFamily="18" charset="0"/>
              </a:rPr>
              <a:t>ListInsert</a:t>
            </a:r>
            <a:r>
              <a:rPr kumimoji="1" lang="en-US" altLang="zh-CN">
                <a:solidFill>
                  <a:srgbClr val="FF3300"/>
                </a:solidFill>
                <a:ea typeface="楷体" panose="02010609060101010101" pitchFamily="49" charset="-122"/>
                <a:cs typeface="Times New Roman" panose="02020603050405020304" pitchFamily="18" charset="0"/>
              </a:rPr>
              <a:t>(&amp;</a:t>
            </a:r>
            <a:r>
              <a:rPr kumimoji="1" lang="en-US" altLang="zh-CN" smtClean="0">
                <a:solidFill>
                  <a:srgbClr val="FF3300"/>
                </a:solidFill>
                <a:ea typeface="楷体" panose="02010609060101010101" pitchFamily="49" charset="-122"/>
                <a:cs typeface="Times New Roman" panose="02020603050405020304" pitchFamily="18" charset="0"/>
              </a:rPr>
              <a:t>L</a:t>
            </a:r>
            <a:r>
              <a:rPr kumimoji="1" lang="zh-CN" altLang="en-US" smtClean="0">
                <a:solidFill>
                  <a:srgbClr val="FF3300"/>
                </a:solidFill>
                <a:ea typeface="楷体" panose="02010609060101010101" pitchFamily="49" charset="-122"/>
                <a:cs typeface="Times New Roman" panose="02020603050405020304" pitchFamily="18" charset="0"/>
              </a:rPr>
              <a:t>，</a:t>
            </a:r>
            <a:r>
              <a:rPr kumimoji="1" lang="en-US" altLang="zh-CN" smtClean="0">
                <a:solidFill>
                  <a:srgbClr val="FF3300"/>
                </a:solidFill>
                <a:ea typeface="楷体" panose="02010609060101010101" pitchFamily="49" charset="-122"/>
                <a:cs typeface="Times New Roman" panose="02020603050405020304" pitchFamily="18" charset="0"/>
              </a:rPr>
              <a:t>i</a:t>
            </a:r>
            <a:r>
              <a:rPr kumimoji="1" lang="zh-CN" altLang="en-US" smtClean="0">
                <a:solidFill>
                  <a:srgbClr val="FF3300"/>
                </a:solidFill>
                <a:ea typeface="楷体" panose="02010609060101010101" pitchFamily="49" charset="-122"/>
                <a:cs typeface="Times New Roman" panose="02020603050405020304" pitchFamily="18" charset="0"/>
              </a:rPr>
              <a:t>，</a:t>
            </a:r>
            <a:r>
              <a:rPr kumimoji="1" lang="en-US" altLang="zh-CN" smtClean="0">
                <a:solidFill>
                  <a:srgbClr val="FF3300"/>
                </a:solidFill>
                <a:ea typeface="楷体" panose="02010609060101010101" pitchFamily="49" charset="-122"/>
                <a:cs typeface="Times New Roman" panose="02020603050405020304" pitchFamily="18" charset="0"/>
              </a:rPr>
              <a:t>e</a:t>
            </a:r>
            <a:r>
              <a:rPr kumimoji="1" lang="en-US" altLang="zh-CN" dirty="0">
                <a:solidFill>
                  <a:srgbClr val="FF3300"/>
                </a:solidFill>
                <a:ea typeface="楷体" panose="02010609060101010101" pitchFamily="49" charset="-122"/>
                <a:cs typeface="Times New Roman" panose="02020603050405020304" pitchFamily="18" charset="0"/>
              </a:rPr>
              <a:t>)</a:t>
            </a:r>
          </a:p>
          <a:p>
            <a:pPr algn="just">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思路：</a:t>
            </a:r>
            <a:r>
              <a:rPr kumimoji="1" lang="zh-CN" altLang="en-US" dirty="0">
                <a:ea typeface="楷体" panose="02010609060101010101" pitchFamily="49" charset="-122"/>
                <a:cs typeface="Times New Roman" panose="02020603050405020304" pitchFamily="18" charset="0"/>
              </a:rPr>
              <a:t>先在单链表</a:t>
            </a:r>
            <a:r>
              <a:rPr kumimoji="1" lang="en-US" altLang="zh-CN" dirty="0">
                <a:ea typeface="楷体" panose="02010609060101010101" pitchFamily="49" charset="-122"/>
                <a:cs typeface="Times New Roman" panose="02020603050405020304" pitchFamily="18" charset="0"/>
              </a:rPr>
              <a:t>L</a:t>
            </a:r>
            <a:r>
              <a:rPr kumimoji="1" lang="zh-CN" altLang="en-US" dirty="0">
                <a:ea typeface="楷体" panose="02010609060101010101" pitchFamily="49" charset="-122"/>
                <a:cs typeface="Times New Roman" panose="02020603050405020304" pitchFamily="18" charset="0"/>
              </a:rPr>
              <a:t>中找到第</a:t>
            </a:r>
            <a:r>
              <a:rPr kumimoji="1" lang="en-US" altLang="zh-CN" i="1" err="1">
                <a:ea typeface="楷体" panose="02010609060101010101" pitchFamily="49" charset="-122"/>
                <a:cs typeface="Times New Roman" panose="02020603050405020304" pitchFamily="18" charset="0"/>
              </a:rPr>
              <a:t>i</a:t>
            </a:r>
            <a:r>
              <a:rPr kumimoji="1" lang="en-US" altLang="zh-CN">
                <a:latin typeface="+mn-ea"/>
                <a:ea typeface="+mn-ea"/>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1</a:t>
            </a:r>
            <a:r>
              <a:rPr kumimoji="1" lang="zh-CN" altLang="en-US" smtClean="0">
                <a:ea typeface="楷体" panose="02010609060101010101" pitchFamily="49" charset="-122"/>
                <a:cs typeface="Times New Roman" panose="02020603050405020304" pitchFamily="18" charset="0"/>
              </a:rPr>
              <a:t>个结点*</a:t>
            </a:r>
            <a:r>
              <a:rPr kumimoji="1" lang="en-US" altLang="zh-CN" smtClean="0">
                <a:ea typeface="楷体" panose="02010609060101010101" pitchFamily="49" charset="-122"/>
                <a:cs typeface="Times New Roman" panose="02020603050405020304" pitchFamily="18" charset="0"/>
              </a:rPr>
              <a:t>p</a:t>
            </a:r>
            <a:r>
              <a:rPr kumimoji="1" lang="zh-CN" altLang="en-US" smtClean="0">
                <a:ea typeface="楷体" panose="02010609060101010101" pitchFamily="49" charset="-122"/>
                <a:cs typeface="Times New Roman" panose="02020603050405020304" pitchFamily="18" charset="0"/>
              </a:rPr>
              <a:t>，若</a:t>
            </a:r>
            <a:r>
              <a:rPr kumimoji="1" lang="zh-CN" altLang="en-US" dirty="0">
                <a:ea typeface="楷体" panose="02010609060101010101" pitchFamily="49" charset="-122"/>
                <a:cs typeface="Times New Roman" panose="02020603050405020304" pitchFamily="18" charset="0"/>
              </a:rPr>
              <a:t>存在</a:t>
            </a:r>
            <a:r>
              <a:rPr kumimoji="1" lang="zh-CN" altLang="en-US">
                <a:ea typeface="楷体" panose="02010609060101010101" pitchFamily="49" charset="-122"/>
                <a:cs typeface="Times New Roman" panose="02020603050405020304" pitchFamily="18" charset="0"/>
              </a:rPr>
              <a:t>这样</a:t>
            </a:r>
            <a:r>
              <a:rPr kumimoji="1" lang="zh-CN" altLang="en-US" smtClean="0">
                <a:ea typeface="楷体" panose="02010609060101010101" pitchFamily="49" charset="-122"/>
                <a:cs typeface="Times New Roman" panose="02020603050405020304" pitchFamily="18" charset="0"/>
              </a:rPr>
              <a:t>的结点，将</a:t>
            </a:r>
            <a:r>
              <a:rPr kumimoji="1" lang="zh-CN" altLang="en-US" dirty="0">
                <a:ea typeface="楷体" panose="02010609060101010101" pitchFamily="49" charset="-122"/>
                <a:cs typeface="Times New Roman" panose="02020603050405020304" pitchFamily="18" charset="0"/>
              </a:rPr>
              <a:t>值为</a:t>
            </a:r>
            <a:r>
              <a:rPr kumimoji="1" lang="en-US" altLang="zh-CN" i="1">
                <a:ea typeface="楷体" panose="02010609060101010101" pitchFamily="49" charset="-122"/>
                <a:cs typeface="Times New Roman" panose="02020603050405020304" pitchFamily="18" charset="0"/>
              </a:rPr>
              <a:t>e</a:t>
            </a:r>
            <a:r>
              <a:rPr kumimoji="1" lang="zh-CN" altLang="en-US" smtClean="0">
                <a:ea typeface="楷体" panose="02010609060101010101" pitchFamily="49" charset="-122"/>
                <a:cs typeface="Times New Roman" panose="02020603050405020304" pitchFamily="18" charset="0"/>
              </a:rPr>
              <a:t>的结点*</a:t>
            </a:r>
            <a:r>
              <a:rPr kumimoji="1" lang="en-US" altLang="zh-CN" dirty="0">
                <a:ea typeface="楷体" panose="02010609060101010101" pitchFamily="49" charset="-122"/>
                <a:cs typeface="Times New Roman" panose="02020603050405020304" pitchFamily="18" charset="0"/>
              </a:rPr>
              <a:t>s</a:t>
            </a:r>
            <a:r>
              <a:rPr kumimoji="1" lang="zh-CN" altLang="en-US" dirty="0">
                <a:ea typeface="楷体" panose="02010609060101010101" pitchFamily="49" charset="-122"/>
                <a:cs typeface="Times New Roman" panose="02020603050405020304" pitchFamily="18" charset="0"/>
              </a:rPr>
              <a:t>插入到其后。</a:t>
            </a:r>
          </a:p>
        </p:txBody>
      </p:sp>
      <p:sp>
        <p:nvSpPr>
          <p:cNvPr id="47107" name="Text Box 3"/>
          <p:cNvSpPr txBox="1">
            <a:spLocks noChangeArrowheads="1"/>
          </p:cNvSpPr>
          <p:nvPr/>
        </p:nvSpPr>
        <p:spPr bwMode="auto">
          <a:xfrm>
            <a:off x="658799" y="1290590"/>
            <a:ext cx="7674001" cy="309315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60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 </a:t>
            </a:r>
            <a:r>
              <a:rPr lang="en-US" altLang="zh-CN" sz="2000" dirty="0" err="1" smtClean="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ListInsert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p>
          <a:p>
            <a:pPr algn="l">
              <a:spcBef>
                <a:spcPts val="60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60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j=0;</a:t>
            </a:r>
          </a:p>
          <a:p>
            <a:pPr algn="l">
              <a:spcBef>
                <a:spcPts val="60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指向</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头结点，</a:t>
            </a:r>
            <a:r>
              <a:rPr lang="en-US" altLang="zh-CN" sz="20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置为</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60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&amp;&amp; p!=NULL</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60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a:t>
            </a:r>
          </a:p>
          <a:p>
            <a:pPr algn="l">
              <a:spcBef>
                <a:spcPts val="60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t>
            </a:r>
          </a:p>
          <a:p>
            <a:pPr algn="l">
              <a:spcBef>
                <a:spcPts val="60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grpSp>
        <p:nvGrpSpPr>
          <p:cNvPr id="31" name="组合 30"/>
          <p:cNvGrpSpPr/>
          <p:nvPr/>
        </p:nvGrpSpPr>
        <p:grpSpPr>
          <a:xfrm>
            <a:off x="749322" y="2852936"/>
            <a:ext cx="7108826" cy="3710584"/>
            <a:chOff x="749322" y="2887088"/>
            <a:chExt cx="7108826" cy="3710584"/>
          </a:xfrm>
        </p:grpSpPr>
        <p:sp>
          <p:nvSpPr>
            <p:cNvPr id="4" name="TextBox 3"/>
            <p:cNvSpPr txBox="1"/>
            <p:nvPr/>
          </p:nvSpPr>
          <p:spPr>
            <a:xfrm>
              <a:off x="4429124" y="4857760"/>
              <a:ext cx="2571768" cy="400110"/>
            </a:xfrm>
            <a:prstGeom prst="rect">
              <a:avLst/>
            </a:prstGeom>
            <a:noFill/>
          </p:spPr>
          <p:txBody>
            <a:bodyPr wrap="square" rtlCol="0">
              <a:spAutoFit/>
            </a:bodyPr>
            <a:lstStyle/>
            <a:p>
              <a:pPr algn="l"/>
              <a:r>
                <a:rPr lang="zh-CN" altLang="en-US" sz="2000" dirty="0" smtClean="0">
                  <a:ea typeface="楷体" panose="02010609060101010101" pitchFamily="49" charset="-122"/>
                  <a:cs typeface="Times New Roman" panose="02020603050405020304" pitchFamily="18" charset="0"/>
                </a:rPr>
                <a:t>查找第</a:t>
              </a:r>
              <a:r>
                <a:rPr lang="en-US" altLang="zh-CN" sz="2000" i="1" err="1" smtClean="0">
                  <a:ea typeface="楷体" panose="02010609060101010101" pitchFamily="49" charset="-122"/>
                  <a:cs typeface="Times New Roman" panose="02020603050405020304" pitchFamily="18" charset="0"/>
                </a:rPr>
                <a:t>i</a:t>
              </a:r>
              <a:r>
                <a:rPr lang="en-US" altLang="zh-CN" sz="2000" smtClean="0">
                  <a:latin typeface="+mj-ea"/>
                  <a:cs typeface="Times New Roman" panose="02020603050405020304" pitchFamily="18" charset="0"/>
                </a:rPr>
                <a:t>-</a:t>
              </a:r>
              <a:r>
                <a:rPr lang="en-US" altLang="zh-CN" sz="2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个结点</a:t>
              </a:r>
              <a:endParaRPr lang="zh-CN" altLang="en-US" sz="2000" dirty="0"/>
            </a:p>
          </p:txBody>
        </p:sp>
        <p:sp>
          <p:nvSpPr>
            <p:cNvPr id="6" name="Rectangle 32"/>
            <p:cNvSpPr>
              <a:spLocks noChangeArrowheads="1"/>
            </p:cNvSpPr>
            <p:nvPr/>
          </p:nvSpPr>
          <p:spPr bwMode="auto">
            <a:xfrm>
              <a:off x="1376385" y="556261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7" name="Rectangle 33"/>
            <p:cNvSpPr>
              <a:spLocks noChangeArrowheads="1"/>
            </p:cNvSpPr>
            <p:nvPr/>
          </p:nvSpPr>
          <p:spPr bwMode="auto">
            <a:xfrm>
              <a:off x="1736747" y="556261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8" name="Line 34"/>
            <p:cNvSpPr>
              <a:spLocks noChangeShapeType="1"/>
            </p:cNvSpPr>
            <p:nvPr/>
          </p:nvSpPr>
          <p:spPr bwMode="auto">
            <a:xfrm>
              <a:off x="1028722" y="5742005"/>
              <a:ext cx="360363"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9" name="Text Box 35"/>
            <p:cNvSpPr txBox="1">
              <a:spLocks noChangeArrowheads="1"/>
            </p:cNvSpPr>
            <p:nvPr/>
          </p:nvSpPr>
          <p:spPr bwMode="auto">
            <a:xfrm>
              <a:off x="749322" y="5562618"/>
              <a:ext cx="268288" cy="366712"/>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10" name="Rectangle 36"/>
            <p:cNvSpPr>
              <a:spLocks noChangeArrowheads="1"/>
            </p:cNvSpPr>
            <p:nvPr/>
          </p:nvSpPr>
          <p:spPr bwMode="auto">
            <a:xfrm>
              <a:off x="358459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1" name="Rectangle 37"/>
            <p:cNvSpPr>
              <a:spLocks noChangeArrowheads="1"/>
            </p:cNvSpPr>
            <p:nvPr/>
          </p:nvSpPr>
          <p:spPr bwMode="auto">
            <a:xfrm>
              <a:off x="3944960"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2" name="Freeform 38"/>
            <p:cNvSpPr/>
            <p:nvPr/>
          </p:nvSpPr>
          <p:spPr bwMode="auto">
            <a:xfrm>
              <a:off x="1916135" y="574041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3" name="Rectangle 39"/>
            <p:cNvSpPr>
              <a:spLocks noChangeArrowheads="1"/>
            </p:cNvSpPr>
            <p:nvPr/>
          </p:nvSpPr>
          <p:spPr bwMode="auto">
            <a:xfrm>
              <a:off x="4652985"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Rectangle 40"/>
            <p:cNvSpPr>
              <a:spLocks noChangeArrowheads="1"/>
            </p:cNvSpPr>
            <p:nvPr/>
          </p:nvSpPr>
          <p:spPr bwMode="auto">
            <a:xfrm>
              <a:off x="501334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5" name="Line 41"/>
            <p:cNvSpPr>
              <a:spLocks noChangeShapeType="1"/>
            </p:cNvSpPr>
            <p:nvPr/>
          </p:nvSpPr>
          <p:spPr bwMode="auto">
            <a:xfrm>
              <a:off x="4151310" y="5742005"/>
              <a:ext cx="468000"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6" name="Rectangle 42"/>
            <p:cNvSpPr>
              <a:spLocks noChangeArrowheads="1"/>
            </p:cNvSpPr>
            <p:nvPr/>
          </p:nvSpPr>
          <p:spPr bwMode="auto">
            <a:xfrm>
              <a:off x="7065985"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7" name="Rectangle 43"/>
            <p:cNvSpPr>
              <a:spLocks noChangeArrowheads="1"/>
            </p:cNvSpPr>
            <p:nvPr/>
          </p:nvSpPr>
          <p:spPr bwMode="auto">
            <a:xfrm>
              <a:off x="742634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Verdana" panose="020B0604030504040204" pitchFamily="34" charset="0"/>
                  <a:ea typeface="宋体" panose="02010600030101010101" pitchFamily="2" charset="-122"/>
                </a:rPr>
                <a:t>∧</a:t>
              </a:r>
            </a:p>
          </p:txBody>
        </p:sp>
        <p:sp>
          <p:nvSpPr>
            <p:cNvPr id="18" name="Freeform 44"/>
            <p:cNvSpPr/>
            <p:nvPr/>
          </p:nvSpPr>
          <p:spPr bwMode="auto">
            <a:xfrm>
              <a:off x="6591322" y="574041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9" name="Freeform 45"/>
            <p:cNvSpPr/>
            <p:nvPr/>
          </p:nvSpPr>
          <p:spPr bwMode="auto">
            <a:xfrm>
              <a:off x="2984522" y="573883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0" name="Text Box 46"/>
            <p:cNvSpPr txBox="1">
              <a:spLocks noChangeArrowheads="1"/>
            </p:cNvSpPr>
            <p:nvPr/>
          </p:nvSpPr>
          <p:spPr bwMode="auto">
            <a:xfrm>
              <a:off x="2513035" y="5424505"/>
              <a:ext cx="720725" cy="461665"/>
            </a:xfrm>
            <a:prstGeom prst="rect">
              <a:avLst/>
            </a:prstGeom>
            <a:noFill/>
            <a:ln w="9525">
              <a:noFill/>
              <a:miter lim="800000"/>
            </a:ln>
            <a:effectLst/>
          </p:spPr>
          <p:txBody>
            <a:bodyPr>
              <a:spAutoFit/>
            </a:bodyPr>
            <a:lstStyle/>
            <a:p>
              <a:pPr algn="l">
                <a:spcBef>
                  <a:spcPct val="50000"/>
                </a:spcBef>
              </a:pPr>
              <a:r>
                <a:rPr lang="en-US" altLang="zh-CN" b="0">
                  <a:ea typeface="宋体" panose="02010600030101010101" pitchFamily="2" charset="-122"/>
                  <a:cs typeface="Times New Roman" panose="02020603050405020304" pitchFamily="18" charset="0"/>
                </a:rPr>
                <a:t>…</a:t>
              </a:r>
            </a:p>
          </p:txBody>
        </p:sp>
        <p:sp>
          <p:nvSpPr>
            <p:cNvPr id="21" name="Line 47"/>
            <p:cNvSpPr>
              <a:spLocks noChangeShapeType="1"/>
            </p:cNvSpPr>
            <p:nvPr/>
          </p:nvSpPr>
          <p:spPr bwMode="auto">
            <a:xfrm>
              <a:off x="3714744" y="5200668"/>
              <a:ext cx="0" cy="35877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2" name="Text Box 48"/>
            <p:cNvSpPr txBox="1">
              <a:spLocks noChangeArrowheads="1"/>
            </p:cNvSpPr>
            <p:nvPr/>
          </p:nvSpPr>
          <p:spPr bwMode="auto">
            <a:xfrm>
              <a:off x="3773492" y="5103846"/>
              <a:ext cx="584194" cy="366712"/>
            </a:xfrm>
            <a:prstGeom prst="rect">
              <a:avLst/>
            </a:prstGeom>
            <a:noFill/>
            <a:ln w="9525">
              <a:noFill/>
              <a:miter lim="800000"/>
            </a:ln>
            <a:effectLst/>
          </p:spPr>
          <p:txBody>
            <a:bodyPr wrap="square">
              <a:spAutoFit/>
            </a:bodyPr>
            <a:lstStyle/>
            <a:p>
              <a:pPr algn="l">
                <a:spcBef>
                  <a:spcPct val="50000"/>
                </a:spcBef>
              </a:pPr>
              <a:r>
                <a:rPr lang="en-US" altLang="zh-CN" sz="1800" i="1" dirty="0" err="1" smtClean="0">
                  <a:ea typeface="宋体" panose="02010600030101010101" pitchFamily="2" charset="-122"/>
                </a:rPr>
                <a:t>i</a:t>
              </a:r>
              <a:r>
                <a:rPr lang="en-US" altLang="zh-CN" sz="1800" dirty="0" smtClean="0">
                  <a:latin typeface="+mn-ea"/>
                  <a:ea typeface="+mn-ea"/>
                </a:rPr>
                <a:t>-</a:t>
              </a:r>
              <a:r>
                <a:rPr lang="en-US" altLang="zh-CN" sz="1800" dirty="0" smtClean="0">
                  <a:ea typeface="宋体" panose="02010600030101010101" pitchFamily="2" charset="-122"/>
                </a:rPr>
                <a:t>1</a:t>
              </a:r>
              <a:endParaRPr lang="en-US" altLang="zh-CN" sz="1800" dirty="0">
                <a:ea typeface="宋体" panose="02010600030101010101" pitchFamily="2" charset="-122"/>
              </a:endParaRPr>
            </a:p>
          </p:txBody>
        </p:sp>
        <p:sp>
          <p:nvSpPr>
            <p:cNvPr id="23" name="Freeform 49"/>
            <p:cNvSpPr/>
            <p:nvPr/>
          </p:nvSpPr>
          <p:spPr bwMode="auto">
            <a:xfrm>
              <a:off x="5122885" y="574200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4" name="Text Box 50"/>
            <p:cNvSpPr txBox="1">
              <a:spLocks noChangeArrowheads="1"/>
            </p:cNvSpPr>
            <p:nvPr/>
          </p:nvSpPr>
          <p:spPr bwMode="auto">
            <a:xfrm>
              <a:off x="5859485" y="5394343"/>
              <a:ext cx="720725" cy="461665"/>
            </a:xfrm>
            <a:prstGeom prst="rect">
              <a:avLst/>
            </a:prstGeom>
            <a:noFill/>
            <a:ln w="9525">
              <a:noFill/>
              <a:miter lim="800000"/>
            </a:ln>
            <a:effectLst/>
          </p:spPr>
          <p:txBody>
            <a:bodyPr>
              <a:spAutoFit/>
            </a:bodyPr>
            <a:lstStyle/>
            <a:p>
              <a:pPr algn="l">
                <a:spcBef>
                  <a:spcPct val="50000"/>
                </a:spcBef>
              </a:pPr>
              <a:r>
                <a:rPr lang="en-US" altLang="zh-CN" b="0" dirty="0">
                  <a:ea typeface="宋体" panose="02010600030101010101" pitchFamily="2" charset="-122"/>
                  <a:cs typeface="Times New Roman" panose="02020603050405020304" pitchFamily="18" charset="0"/>
                </a:rPr>
                <a:t>…</a:t>
              </a:r>
            </a:p>
          </p:txBody>
        </p:sp>
        <p:sp>
          <p:nvSpPr>
            <p:cNvPr id="25" name="Line 25"/>
            <p:cNvSpPr>
              <a:spLocks noChangeShapeType="1"/>
            </p:cNvSpPr>
            <p:nvPr/>
          </p:nvSpPr>
          <p:spPr bwMode="auto">
            <a:xfrm flipV="1">
              <a:off x="3724261" y="5948378"/>
              <a:ext cx="0" cy="28892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6" name="Text Box 26"/>
            <p:cNvSpPr txBox="1">
              <a:spLocks noChangeArrowheads="1"/>
            </p:cNvSpPr>
            <p:nvPr/>
          </p:nvSpPr>
          <p:spPr bwMode="auto">
            <a:xfrm>
              <a:off x="3571868" y="6230960"/>
              <a:ext cx="360363" cy="366712"/>
            </a:xfrm>
            <a:prstGeom prst="rect">
              <a:avLst/>
            </a:prstGeom>
            <a:noFill/>
            <a:ln w="9525">
              <a:noFill/>
              <a:miter lim="800000"/>
            </a:ln>
            <a:effectLst/>
          </p:spPr>
          <p:txBody>
            <a:bodyPr>
              <a:spAutoFit/>
            </a:bodyPr>
            <a:lstStyle/>
            <a:p>
              <a:pPr algn="l">
                <a:spcBef>
                  <a:spcPct val="50000"/>
                </a:spcBef>
              </a:pPr>
              <a:r>
                <a:rPr lang="en-US" altLang="zh-CN" sz="1800" i="1" dirty="0"/>
                <a:t>p</a:t>
              </a:r>
            </a:p>
          </p:txBody>
        </p:sp>
        <p:sp>
          <p:nvSpPr>
            <p:cNvPr id="27" name="矩形 26"/>
            <p:cNvSpPr/>
            <p:nvPr/>
          </p:nvSpPr>
          <p:spPr>
            <a:xfrm>
              <a:off x="857224" y="2887088"/>
              <a:ext cx="7000924" cy="149940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4286248" y="4500570"/>
              <a:ext cx="142876" cy="71438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61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1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107">
                                            <p:txEl>
                                              <p:pRg st="7" end="7"/>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55584" y="72280"/>
            <a:ext cx="8353425" cy="347787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未找到第</a:t>
            </a:r>
            <a:r>
              <a:rPr kumimoji="1" lang="en-US" altLang="zh-CN" sz="20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个结点，返回</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false</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false;</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找到第</a:t>
            </a:r>
            <a:r>
              <a:rPr kumimoji="1" lang="en-US" altLang="zh-CN" sz="20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，插入新结点并</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返回</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true</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s-&gt;data=e;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创建</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新结点*</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，其</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data</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域置为</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e</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s-&gt;next=p-&gt;next;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将*</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插入到*</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之后</a:t>
            </a: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p-&gt;next=s;</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true;</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34" name="组合 33"/>
          <p:cNvGrpSpPr/>
          <p:nvPr/>
        </p:nvGrpSpPr>
        <p:grpSpPr>
          <a:xfrm>
            <a:off x="428596" y="1268760"/>
            <a:ext cx="7572428" cy="5112568"/>
            <a:chOff x="428596" y="1500174"/>
            <a:chExt cx="7572428" cy="4857784"/>
          </a:xfrm>
        </p:grpSpPr>
        <p:sp>
          <p:nvSpPr>
            <p:cNvPr id="3" name="TextBox 2"/>
            <p:cNvSpPr txBox="1"/>
            <p:nvPr/>
          </p:nvSpPr>
          <p:spPr>
            <a:xfrm>
              <a:off x="4286248" y="4786322"/>
              <a:ext cx="785818" cy="400110"/>
            </a:xfrm>
            <a:prstGeom prst="rect">
              <a:avLst/>
            </a:prstGeom>
            <a:noFill/>
          </p:spPr>
          <p:txBody>
            <a:bodyPr wrap="square" rtlCol="0">
              <a:spAutoFit/>
            </a:bodyPr>
            <a:lstStyle/>
            <a:p>
              <a:pPr algn="l"/>
              <a:r>
                <a:rPr lang="zh-CN" altLang="en-US" sz="2000" dirty="0" smtClean="0">
                  <a:ea typeface="楷体" panose="02010609060101010101" pitchFamily="49" charset="-122"/>
                  <a:cs typeface="Times New Roman" panose="02020603050405020304" pitchFamily="18" charset="0"/>
                </a:rPr>
                <a:t>插入</a:t>
              </a:r>
              <a:endParaRPr lang="zh-CN" altLang="en-US" sz="2000" dirty="0"/>
            </a:p>
          </p:txBody>
        </p:sp>
        <p:sp>
          <p:nvSpPr>
            <p:cNvPr id="4" name="Rectangle 32"/>
            <p:cNvSpPr>
              <a:spLocks noChangeArrowheads="1"/>
            </p:cNvSpPr>
            <p:nvPr/>
          </p:nvSpPr>
          <p:spPr bwMode="auto">
            <a:xfrm>
              <a:off x="1055659" y="5322904"/>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5" name="Rectangle 33"/>
            <p:cNvSpPr>
              <a:spLocks noChangeArrowheads="1"/>
            </p:cNvSpPr>
            <p:nvPr/>
          </p:nvSpPr>
          <p:spPr bwMode="auto">
            <a:xfrm>
              <a:off x="1416021" y="5322904"/>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6" name="Line 34"/>
            <p:cNvSpPr>
              <a:spLocks noChangeShapeType="1"/>
            </p:cNvSpPr>
            <p:nvPr/>
          </p:nvSpPr>
          <p:spPr bwMode="auto">
            <a:xfrm>
              <a:off x="707996" y="5502291"/>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7" name="Text Box 35"/>
            <p:cNvSpPr txBox="1">
              <a:spLocks noChangeArrowheads="1"/>
            </p:cNvSpPr>
            <p:nvPr/>
          </p:nvSpPr>
          <p:spPr bwMode="auto">
            <a:xfrm>
              <a:off x="428596" y="5322904"/>
              <a:ext cx="268288" cy="366712"/>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8" name="Rectangle 36"/>
            <p:cNvSpPr>
              <a:spLocks noChangeArrowheads="1"/>
            </p:cNvSpPr>
            <p:nvPr/>
          </p:nvSpPr>
          <p:spPr bwMode="auto">
            <a:xfrm>
              <a:off x="3263871" y="5322904"/>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9" name="Rectangle 37"/>
            <p:cNvSpPr>
              <a:spLocks noChangeArrowheads="1"/>
            </p:cNvSpPr>
            <p:nvPr/>
          </p:nvSpPr>
          <p:spPr bwMode="auto">
            <a:xfrm>
              <a:off x="3624234" y="5322904"/>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0" name="Freeform 38"/>
            <p:cNvSpPr/>
            <p:nvPr/>
          </p:nvSpPr>
          <p:spPr bwMode="auto">
            <a:xfrm>
              <a:off x="1595409" y="5500704"/>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1" name="Rectangle 39"/>
            <p:cNvSpPr>
              <a:spLocks noChangeArrowheads="1"/>
            </p:cNvSpPr>
            <p:nvPr/>
          </p:nvSpPr>
          <p:spPr bwMode="auto">
            <a:xfrm>
              <a:off x="4332259" y="5322904"/>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Rectangle 40"/>
            <p:cNvSpPr>
              <a:spLocks noChangeArrowheads="1"/>
            </p:cNvSpPr>
            <p:nvPr/>
          </p:nvSpPr>
          <p:spPr bwMode="auto">
            <a:xfrm>
              <a:off x="4692621" y="5322904"/>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3" name="Line 41"/>
            <p:cNvSpPr>
              <a:spLocks noChangeShapeType="1"/>
            </p:cNvSpPr>
            <p:nvPr/>
          </p:nvSpPr>
          <p:spPr bwMode="auto">
            <a:xfrm>
              <a:off x="3844920" y="5502291"/>
              <a:ext cx="468000"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4" name="Rectangle 42"/>
            <p:cNvSpPr>
              <a:spLocks noChangeArrowheads="1"/>
            </p:cNvSpPr>
            <p:nvPr/>
          </p:nvSpPr>
          <p:spPr bwMode="auto">
            <a:xfrm>
              <a:off x="6745259" y="5322904"/>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5" name="Rectangle 43"/>
            <p:cNvSpPr>
              <a:spLocks noChangeArrowheads="1"/>
            </p:cNvSpPr>
            <p:nvPr/>
          </p:nvSpPr>
          <p:spPr bwMode="auto">
            <a:xfrm>
              <a:off x="7105621" y="5322904"/>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Verdana" panose="020B0604030504040204" pitchFamily="34" charset="0"/>
                  <a:ea typeface="宋体" panose="02010600030101010101" pitchFamily="2" charset="-122"/>
                </a:rPr>
                <a:t>∧</a:t>
              </a:r>
            </a:p>
          </p:txBody>
        </p:sp>
        <p:sp>
          <p:nvSpPr>
            <p:cNvPr id="16" name="Freeform 44"/>
            <p:cNvSpPr/>
            <p:nvPr/>
          </p:nvSpPr>
          <p:spPr bwMode="auto">
            <a:xfrm>
              <a:off x="6270596" y="5500704"/>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7" name="Freeform 45"/>
            <p:cNvSpPr/>
            <p:nvPr/>
          </p:nvSpPr>
          <p:spPr bwMode="auto">
            <a:xfrm>
              <a:off x="2663796" y="549911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8" name="Text Box 46"/>
            <p:cNvSpPr txBox="1">
              <a:spLocks noChangeArrowheads="1"/>
            </p:cNvSpPr>
            <p:nvPr/>
          </p:nvSpPr>
          <p:spPr bwMode="auto">
            <a:xfrm>
              <a:off x="2128809" y="5173975"/>
              <a:ext cx="682641" cy="461665"/>
            </a:xfrm>
            <a:prstGeom prst="rect">
              <a:avLst/>
            </a:prstGeom>
            <a:noFill/>
            <a:ln w="9525">
              <a:noFill/>
              <a:miter lim="800000"/>
            </a:ln>
            <a:effectLst/>
          </p:spPr>
          <p:txBody>
            <a:bodyPr wrap="square">
              <a:spAutoFit/>
            </a:bodyPr>
            <a:lstStyle/>
            <a:p>
              <a:pPr algn="l">
                <a:spcBef>
                  <a:spcPct val="50000"/>
                </a:spcBef>
              </a:pPr>
              <a:r>
                <a:rPr lang="en-US" altLang="zh-CN" b="0">
                  <a:latin typeface="Arial" panose="020B0604020202020204"/>
                  <a:ea typeface="宋体" panose="02010600030101010101" pitchFamily="2" charset="-122"/>
                </a:rPr>
                <a:t>…</a:t>
              </a:r>
              <a:endParaRPr lang="en-US" altLang="zh-CN" b="0">
                <a:latin typeface="Verdana" panose="020B0604030504040204" pitchFamily="34" charset="0"/>
                <a:ea typeface="宋体" panose="02010600030101010101" pitchFamily="2" charset="-122"/>
              </a:endParaRPr>
            </a:p>
          </p:txBody>
        </p:sp>
        <p:sp>
          <p:nvSpPr>
            <p:cNvPr id="19" name="Line 47"/>
            <p:cNvSpPr>
              <a:spLocks noChangeShapeType="1"/>
            </p:cNvSpPr>
            <p:nvPr/>
          </p:nvSpPr>
          <p:spPr bwMode="auto">
            <a:xfrm>
              <a:off x="3394018" y="4960954"/>
              <a:ext cx="0" cy="35877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0" name="Text Box 48"/>
            <p:cNvSpPr txBox="1">
              <a:spLocks noChangeArrowheads="1"/>
            </p:cNvSpPr>
            <p:nvPr/>
          </p:nvSpPr>
          <p:spPr bwMode="auto">
            <a:xfrm>
              <a:off x="3452766" y="4864132"/>
              <a:ext cx="584194" cy="366712"/>
            </a:xfrm>
            <a:prstGeom prst="rect">
              <a:avLst/>
            </a:prstGeom>
            <a:noFill/>
            <a:ln w="9525">
              <a:noFill/>
              <a:miter lim="800000"/>
            </a:ln>
            <a:effectLst/>
          </p:spPr>
          <p:txBody>
            <a:bodyPr wrap="square">
              <a:spAutoFit/>
            </a:bodyPr>
            <a:lstStyle/>
            <a:p>
              <a:pPr algn="l">
                <a:spcBef>
                  <a:spcPct val="50000"/>
                </a:spcBef>
              </a:pPr>
              <a:r>
                <a:rPr lang="en-US" altLang="zh-CN" sz="1800" i="1" dirty="0" err="1" smtClean="0">
                  <a:ea typeface="宋体" panose="02010600030101010101" pitchFamily="2" charset="-122"/>
                </a:rPr>
                <a:t>i</a:t>
              </a:r>
              <a:r>
                <a:rPr lang="en-US" altLang="zh-CN" sz="1800" dirty="0" smtClean="0">
                  <a:latin typeface="+mn-ea"/>
                  <a:ea typeface="+mn-ea"/>
                </a:rPr>
                <a:t>-</a:t>
              </a:r>
              <a:r>
                <a:rPr lang="en-US" altLang="zh-CN" sz="1800" dirty="0" smtClean="0">
                  <a:ea typeface="宋体" panose="02010600030101010101" pitchFamily="2" charset="-122"/>
                </a:rPr>
                <a:t>1</a:t>
              </a:r>
              <a:endParaRPr lang="en-US" altLang="zh-CN" sz="1800" dirty="0">
                <a:ea typeface="宋体" panose="02010600030101010101" pitchFamily="2" charset="-122"/>
              </a:endParaRPr>
            </a:p>
          </p:txBody>
        </p:sp>
        <p:sp>
          <p:nvSpPr>
            <p:cNvPr id="21" name="Freeform 49"/>
            <p:cNvSpPr/>
            <p:nvPr/>
          </p:nvSpPr>
          <p:spPr bwMode="auto">
            <a:xfrm>
              <a:off x="4802159" y="5502291"/>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2" name="Text Box 50"/>
            <p:cNvSpPr txBox="1">
              <a:spLocks noChangeArrowheads="1"/>
            </p:cNvSpPr>
            <p:nvPr/>
          </p:nvSpPr>
          <p:spPr bwMode="auto">
            <a:xfrm>
              <a:off x="5627659" y="5192729"/>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Arial" panose="020B0604020202020204"/>
                  <a:ea typeface="宋体" panose="02010600030101010101" pitchFamily="2" charset="-122"/>
                </a:rPr>
                <a:t>…</a:t>
              </a:r>
              <a:endParaRPr lang="en-US" altLang="zh-CN" b="0" dirty="0">
                <a:latin typeface="Verdana" panose="020B0604030504040204" pitchFamily="34" charset="0"/>
                <a:ea typeface="宋体" panose="02010600030101010101" pitchFamily="2" charset="-122"/>
              </a:endParaRPr>
            </a:p>
          </p:txBody>
        </p:sp>
        <p:sp>
          <p:nvSpPr>
            <p:cNvPr id="23" name="Line 25"/>
            <p:cNvSpPr>
              <a:spLocks noChangeShapeType="1"/>
            </p:cNvSpPr>
            <p:nvPr/>
          </p:nvSpPr>
          <p:spPr bwMode="auto">
            <a:xfrm flipV="1">
              <a:off x="3403535" y="5708664"/>
              <a:ext cx="0" cy="28892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4" name="Text Box 26"/>
            <p:cNvSpPr txBox="1">
              <a:spLocks noChangeArrowheads="1"/>
            </p:cNvSpPr>
            <p:nvPr/>
          </p:nvSpPr>
          <p:spPr bwMode="auto">
            <a:xfrm>
              <a:off x="3251142" y="5991246"/>
              <a:ext cx="360363" cy="366712"/>
            </a:xfrm>
            <a:prstGeom prst="rect">
              <a:avLst/>
            </a:prstGeom>
            <a:noFill/>
            <a:ln w="9525">
              <a:noFill/>
              <a:miter lim="800000"/>
            </a:ln>
            <a:effectLst/>
          </p:spPr>
          <p:txBody>
            <a:bodyPr>
              <a:spAutoFit/>
            </a:bodyPr>
            <a:lstStyle/>
            <a:p>
              <a:pPr algn="l">
                <a:spcBef>
                  <a:spcPct val="50000"/>
                </a:spcBef>
              </a:pPr>
              <a:r>
                <a:rPr lang="en-US" altLang="zh-CN" sz="1800" i="1" dirty="0"/>
                <a:t>p</a:t>
              </a:r>
            </a:p>
          </p:txBody>
        </p:sp>
        <p:sp>
          <p:nvSpPr>
            <p:cNvPr id="25" name="Rectangle 39"/>
            <p:cNvSpPr>
              <a:spLocks noChangeArrowheads="1"/>
            </p:cNvSpPr>
            <p:nvPr/>
          </p:nvSpPr>
          <p:spPr bwMode="auto">
            <a:xfrm>
              <a:off x="4708531" y="42862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a:t>
              </a:r>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Rectangle 40"/>
            <p:cNvSpPr>
              <a:spLocks noChangeArrowheads="1"/>
            </p:cNvSpPr>
            <p:nvPr/>
          </p:nvSpPr>
          <p:spPr bwMode="auto">
            <a:xfrm>
              <a:off x="5068893" y="42862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28" name="任意多边形 27"/>
            <p:cNvSpPr/>
            <p:nvPr/>
          </p:nvSpPr>
          <p:spPr>
            <a:xfrm>
              <a:off x="4143372" y="4440767"/>
              <a:ext cx="542928" cy="988497"/>
            </a:xfrm>
            <a:custGeom>
              <a:avLst/>
              <a:gdLst>
                <a:gd name="connsiteX0" fmla="*/ 546100 w 546100"/>
                <a:gd name="connsiteY0" fmla="*/ 4233 h 715433"/>
                <a:gd name="connsiteX1" fmla="*/ 254000 w 546100"/>
                <a:gd name="connsiteY1" fmla="*/ 118533 h 715433"/>
                <a:gd name="connsiteX2" fmla="*/ 0 w 546100"/>
                <a:gd name="connsiteY2" fmla="*/ 715433 h 715433"/>
              </a:gdLst>
              <a:ahLst/>
              <a:cxnLst>
                <a:cxn ang="0">
                  <a:pos x="connsiteX0" y="connsiteY0"/>
                </a:cxn>
                <a:cxn ang="0">
                  <a:pos x="connsiteX1" y="connsiteY1"/>
                </a:cxn>
                <a:cxn ang="0">
                  <a:pos x="connsiteX2" y="connsiteY2"/>
                </a:cxn>
              </a:cxnLst>
              <a:rect l="l" t="t" r="r" b="b"/>
              <a:pathLst>
                <a:path w="546100" h="715433">
                  <a:moveTo>
                    <a:pt x="546100" y="4233"/>
                  </a:moveTo>
                  <a:cubicBezTo>
                    <a:pt x="445558" y="2116"/>
                    <a:pt x="345017" y="0"/>
                    <a:pt x="254000" y="118533"/>
                  </a:cubicBezTo>
                  <a:cubicBezTo>
                    <a:pt x="162983" y="237066"/>
                    <a:pt x="81491" y="476249"/>
                    <a:pt x="0" y="715433"/>
                  </a:cubicBezTo>
                </a:path>
              </a:pathLst>
            </a:cu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任意多边形 28"/>
            <p:cNvSpPr/>
            <p:nvPr/>
          </p:nvSpPr>
          <p:spPr>
            <a:xfrm>
              <a:off x="4357686" y="4064000"/>
              <a:ext cx="355600" cy="215900"/>
            </a:xfrm>
            <a:custGeom>
              <a:avLst/>
              <a:gdLst>
                <a:gd name="connsiteX0" fmla="*/ 0 w 355600"/>
                <a:gd name="connsiteY0" fmla="*/ 0 h 215900"/>
                <a:gd name="connsiteX1" fmla="*/ 228600 w 355600"/>
                <a:gd name="connsiteY1" fmla="*/ 114300 h 215900"/>
                <a:gd name="connsiteX2" fmla="*/ 355600 w 355600"/>
                <a:gd name="connsiteY2" fmla="*/ 215900 h 215900"/>
              </a:gdLst>
              <a:ahLst/>
              <a:cxnLst>
                <a:cxn ang="0">
                  <a:pos x="connsiteX0" y="connsiteY0"/>
                </a:cxn>
                <a:cxn ang="0">
                  <a:pos x="connsiteX1" y="connsiteY1"/>
                </a:cxn>
                <a:cxn ang="0">
                  <a:pos x="connsiteX2" y="connsiteY2"/>
                </a:cxn>
              </a:cxnLst>
              <a:rect l="l" t="t" r="r" b="b"/>
              <a:pathLst>
                <a:path w="355600" h="215900">
                  <a:moveTo>
                    <a:pt x="0" y="0"/>
                  </a:moveTo>
                  <a:cubicBezTo>
                    <a:pt x="84666" y="39158"/>
                    <a:pt x="169333" y="78317"/>
                    <a:pt x="228600" y="114300"/>
                  </a:cubicBezTo>
                  <a:cubicBezTo>
                    <a:pt x="287867" y="150283"/>
                    <a:pt x="321733" y="183091"/>
                    <a:pt x="355600" y="215900"/>
                  </a:cubicBezTo>
                </a:path>
              </a:pathLst>
            </a:cu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Text Box 26"/>
            <p:cNvSpPr txBox="1">
              <a:spLocks noChangeArrowheads="1"/>
            </p:cNvSpPr>
            <p:nvPr/>
          </p:nvSpPr>
          <p:spPr bwMode="auto">
            <a:xfrm>
              <a:off x="4071934" y="3857628"/>
              <a:ext cx="360363" cy="369332"/>
            </a:xfrm>
            <a:prstGeom prst="rect">
              <a:avLst/>
            </a:prstGeom>
            <a:noFill/>
            <a:ln w="9525">
              <a:noFill/>
              <a:miter lim="800000"/>
            </a:ln>
            <a:effectLst/>
          </p:spPr>
          <p:txBody>
            <a:bodyPr>
              <a:spAutoFit/>
            </a:bodyPr>
            <a:lstStyle/>
            <a:p>
              <a:pPr algn="l">
                <a:spcBef>
                  <a:spcPct val="50000"/>
                </a:spcBef>
              </a:pPr>
              <a:r>
                <a:rPr lang="en-US" altLang="zh-CN" sz="1800" i="1" dirty="0" smtClean="0"/>
                <a:t>s</a:t>
              </a:r>
              <a:endParaRPr lang="en-US" altLang="zh-CN" sz="1800" i="1" dirty="0"/>
            </a:p>
          </p:txBody>
        </p:sp>
        <p:sp>
          <p:nvSpPr>
            <p:cNvPr id="31" name="矩形 30"/>
            <p:cNvSpPr/>
            <p:nvPr/>
          </p:nvSpPr>
          <p:spPr>
            <a:xfrm>
              <a:off x="1000100" y="1500174"/>
              <a:ext cx="7000924" cy="164307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下箭头 31"/>
            <p:cNvSpPr/>
            <p:nvPr/>
          </p:nvSpPr>
          <p:spPr>
            <a:xfrm>
              <a:off x="3143240" y="3143248"/>
              <a:ext cx="142876" cy="1500198"/>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pSp>
      <p:sp>
        <p:nvSpPr>
          <p:cNvPr id="27" name="灯片编号占位符 26"/>
          <p:cNvSpPr>
            <a:spLocks noGrp="1"/>
          </p:cNvSpPr>
          <p:nvPr>
            <p:ph type="sldNum" sz="quarter" idx="12"/>
          </p:nvPr>
        </p:nvSpPr>
        <p:spPr/>
        <p:txBody>
          <a:bodyPr/>
          <a:lstStyle/>
          <a:p>
            <a:fld id="{BC067DFE-42A7-4CB5-93C4-F2F97DA7580C}" type="slidenum">
              <a:rPr lang="en-US" altLang="zh-CN" smtClean="0"/>
              <a:t>62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13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3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13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13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13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130">
                                            <p:txEl>
                                              <p:pRg st="9" end="9"/>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52400" y="43741"/>
            <a:ext cx="8763000" cy="1384995"/>
          </a:xfrm>
          <a:prstGeom prst="rect">
            <a:avLst/>
          </a:prstGeom>
          <a:noFill/>
          <a:ln w="9525">
            <a:noFill/>
            <a:miter lim="800000"/>
          </a:ln>
          <a:effectLst/>
        </p:spPr>
        <p:txBody>
          <a:bodyPr>
            <a:spAutoFit/>
          </a:bodyPr>
          <a:lstStyle/>
          <a:p>
            <a:pPr algn="just">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9</a:t>
            </a:r>
            <a:r>
              <a:rPr kumimoji="1" lang="zh-CN" altLang="en-US" dirty="0">
                <a:solidFill>
                  <a:srgbClr val="FF3300"/>
                </a:solidFill>
                <a:ea typeface="楷体" panose="02010609060101010101" pitchFamily="49" charset="-122"/>
                <a:cs typeface="Times New Roman" panose="02020603050405020304" pitchFamily="18" charset="0"/>
              </a:rPr>
              <a:t>）删除数据元素</a:t>
            </a:r>
            <a:r>
              <a:rPr kumimoji="1" lang="en-US" altLang="zh-CN" dirty="0" err="1">
                <a:solidFill>
                  <a:srgbClr val="FF3300"/>
                </a:solidFill>
                <a:ea typeface="楷体" panose="02010609060101010101" pitchFamily="49" charset="-122"/>
                <a:cs typeface="Times New Roman" panose="02020603050405020304" pitchFamily="18" charset="0"/>
              </a:rPr>
              <a:t>ListDelete</a:t>
            </a:r>
            <a:r>
              <a:rPr kumimoji="1" lang="en-US" altLang="zh-CN">
                <a:solidFill>
                  <a:srgbClr val="FF3300"/>
                </a:solidFill>
                <a:ea typeface="楷体" panose="02010609060101010101" pitchFamily="49" charset="-122"/>
                <a:cs typeface="Times New Roman" panose="02020603050405020304" pitchFamily="18" charset="0"/>
              </a:rPr>
              <a:t>(&amp;</a:t>
            </a:r>
            <a:r>
              <a:rPr kumimoji="1" lang="en-US" altLang="zh-CN" smtClean="0">
                <a:solidFill>
                  <a:srgbClr val="FF3300"/>
                </a:solidFill>
                <a:ea typeface="楷体" panose="02010609060101010101" pitchFamily="49" charset="-122"/>
                <a:cs typeface="Times New Roman" panose="02020603050405020304" pitchFamily="18" charset="0"/>
              </a:rPr>
              <a:t>L</a:t>
            </a:r>
            <a:r>
              <a:rPr kumimoji="1" lang="zh-CN" altLang="en-US" smtClean="0">
                <a:solidFill>
                  <a:srgbClr val="FF3300"/>
                </a:solidFill>
                <a:ea typeface="楷体" panose="02010609060101010101" pitchFamily="49" charset="-122"/>
                <a:cs typeface="Times New Roman" panose="02020603050405020304" pitchFamily="18" charset="0"/>
              </a:rPr>
              <a:t>，</a:t>
            </a:r>
            <a:r>
              <a:rPr kumimoji="1" lang="en-US" altLang="zh-CN" smtClean="0">
                <a:solidFill>
                  <a:srgbClr val="FF3300"/>
                </a:solidFill>
                <a:ea typeface="楷体" panose="02010609060101010101" pitchFamily="49" charset="-122"/>
                <a:cs typeface="Times New Roman" panose="02020603050405020304" pitchFamily="18" charset="0"/>
              </a:rPr>
              <a:t>i</a:t>
            </a:r>
            <a:r>
              <a:rPr kumimoji="1" lang="zh-CN" altLang="en-US" smtClean="0">
                <a:solidFill>
                  <a:srgbClr val="FF3300"/>
                </a:solidFill>
                <a:ea typeface="楷体" panose="02010609060101010101" pitchFamily="49" charset="-122"/>
                <a:cs typeface="Times New Roman" panose="02020603050405020304" pitchFamily="18" charset="0"/>
              </a:rPr>
              <a:t>，</a:t>
            </a:r>
            <a:r>
              <a:rPr kumimoji="1" lang="en-US" altLang="zh-CN" smtClean="0">
                <a:solidFill>
                  <a:srgbClr val="FF3300"/>
                </a:solidFill>
                <a:ea typeface="楷体" panose="02010609060101010101" pitchFamily="49" charset="-122"/>
                <a:cs typeface="Times New Roman" panose="02020603050405020304" pitchFamily="18" charset="0"/>
              </a:rPr>
              <a:t>&amp;</a:t>
            </a:r>
            <a:r>
              <a:rPr kumimoji="1" lang="en-US" altLang="zh-CN" dirty="0" err="1">
                <a:solidFill>
                  <a:srgbClr val="FF3300"/>
                </a:solidFill>
                <a:ea typeface="楷体" panose="02010609060101010101" pitchFamily="49" charset="-122"/>
                <a:cs typeface="Times New Roman" panose="02020603050405020304" pitchFamily="18" charset="0"/>
              </a:rPr>
              <a:t>e</a:t>
            </a:r>
            <a:r>
              <a:rPr kumimoji="1" lang="en-US" altLang="zh-CN" dirty="0">
                <a:solidFill>
                  <a:srgbClr val="FF3300"/>
                </a:solidFill>
                <a:ea typeface="楷体" panose="02010609060101010101" pitchFamily="49" charset="-122"/>
                <a:cs typeface="Times New Roman" panose="02020603050405020304" pitchFamily="18" charset="0"/>
              </a:rPr>
              <a:t>)</a:t>
            </a:r>
          </a:p>
          <a:p>
            <a:pPr algn="just">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思路：</a:t>
            </a:r>
            <a:r>
              <a:rPr kumimoji="1" lang="zh-CN" altLang="en-US" dirty="0">
                <a:ea typeface="楷体" panose="02010609060101010101" pitchFamily="49" charset="-122"/>
                <a:cs typeface="Times New Roman" panose="02020603050405020304" pitchFamily="18" charset="0"/>
              </a:rPr>
              <a:t>先在单链表</a:t>
            </a:r>
            <a:r>
              <a:rPr kumimoji="1" lang="en-US" altLang="zh-CN" dirty="0">
                <a:ea typeface="楷体" panose="02010609060101010101" pitchFamily="49" charset="-122"/>
                <a:cs typeface="Times New Roman" panose="02020603050405020304" pitchFamily="18" charset="0"/>
              </a:rPr>
              <a:t>L</a:t>
            </a:r>
            <a:r>
              <a:rPr kumimoji="1" lang="zh-CN" altLang="en-US" dirty="0">
                <a:ea typeface="楷体" panose="02010609060101010101" pitchFamily="49" charset="-122"/>
                <a:cs typeface="Times New Roman" panose="02020603050405020304" pitchFamily="18" charset="0"/>
              </a:rPr>
              <a:t>中找到第</a:t>
            </a:r>
            <a:r>
              <a:rPr kumimoji="1" lang="en-US" altLang="zh-CN" i="1" err="1">
                <a:ea typeface="楷体" panose="02010609060101010101" pitchFamily="49" charset="-122"/>
                <a:cs typeface="Times New Roman" panose="02020603050405020304" pitchFamily="18" charset="0"/>
              </a:rPr>
              <a:t>i</a:t>
            </a:r>
            <a:r>
              <a:rPr kumimoji="1" lang="en-US" altLang="zh-CN">
                <a:latin typeface="+mj-ea"/>
                <a:ea typeface="+mj-ea"/>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1</a:t>
            </a:r>
            <a:r>
              <a:rPr kumimoji="1" lang="zh-CN" altLang="en-US" smtClean="0">
                <a:ea typeface="楷体" panose="02010609060101010101" pitchFamily="49" charset="-122"/>
                <a:cs typeface="Times New Roman" panose="02020603050405020304" pitchFamily="18" charset="0"/>
              </a:rPr>
              <a:t>个结点*</a:t>
            </a:r>
            <a:r>
              <a:rPr kumimoji="1" lang="en-US" altLang="zh-CN" smtClean="0">
                <a:ea typeface="楷体" panose="02010609060101010101" pitchFamily="49" charset="-122"/>
                <a:cs typeface="Times New Roman" panose="02020603050405020304" pitchFamily="18" charset="0"/>
              </a:rPr>
              <a:t>p</a:t>
            </a:r>
            <a:r>
              <a:rPr kumimoji="1" lang="zh-CN" altLang="en-US" smtClean="0">
                <a:ea typeface="楷体" panose="02010609060101010101" pitchFamily="49" charset="-122"/>
                <a:cs typeface="Times New Roman" panose="02020603050405020304" pitchFamily="18" charset="0"/>
              </a:rPr>
              <a:t>，若</a:t>
            </a:r>
            <a:r>
              <a:rPr kumimoji="1" lang="zh-CN" altLang="en-US" dirty="0">
                <a:ea typeface="楷体" panose="02010609060101010101" pitchFamily="49" charset="-122"/>
                <a:cs typeface="Times New Roman" panose="02020603050405020304" pitchFamily="18" charset="0"/>
              </a:rPr>
              <a:t>存在</a:t>
            </a:r>
            <a:r>
              <a:rPr kumimoji="1" lang="zh-CN" altLang="en-US">
                <a:ea typeface="楷体" panose="02010609060101010101" pitchFamily="49" charset="-122"/>
                <a:cs typeface="Times New Roman" panose="02020603050405020304" pitchFamily="18" charset="0"/>
              </a:rPr>
              <a:t>这样</a:t>
            </a:r>
            <a:r>
              <a:rPr kumimoji="1" lang="zh-CN" altLang="en-US" smtClean="0">
                <a:ea typeface="楷体" panose="02010609060101010101" pitchFamily="49" charset="-122"/>
                <a:cs typeface="Times New Roman" panose="02020603050405020304" pitchFamily="18" charset="0"/>
              </a:rPr>
              <a:t>的结点，且</a:t>
            </a:r>
            <a:r>
              <a:rPr kumimoji="1" lang="zh-CN" altLang="en-US" dirty="0">
                <a:ea typeface="楷体" panose="02010609060101010101" pitchFamily="49" charset="-122"/>
                <a:cs typeface="Times New Roman" panose="02020603050405020304" pitchFamily="18" charset="0"/>
              </a:rPr>
              <a:t>也</a:t>
            </a:r>
            <a:r>
              <a:rPr kumimoji="1" lang="zh-CN" altLang="en-US">
                <a:ea typeface="楷体" panose="02010609060101010101" pitchFamily="49" charset="-122"/>
                <a:cs typeface="Times New Roman" panose="02020603050405020304" pitchFamily="18" charset="0"/>
              </a:rPr>
              <a:t>存在</a:t>
            </a:r>
            <a:r>
              <a:rPr kumimoji="1" lang="zh-CN" altLang="en-US" smtClean="0">
                <a:ea typeface="楷体" panose="02010609060101010101" pitchFamily="49" charset="-122"/>
                <a:cs typeface="Times New Roman" panose="02020603050405020304" pitchFamily="18" charset="0"/>
              </a:rPr>
              <a:t>后继结点，则</a:t>
            </a:r>
            <a:r>
              <a:rPr kumimoji="1" lang="zh-CN" altLang="en-US" dirty="0">
                <a:ea typeface="楷体" panose="02010609060101010101" pitchFamily="49" charset="-122"/>
                <a:cs typeface="Times New Roman" panose="02020603050405020304" pitchFamily="18" charset="0"/>
              </a:rPr>
              <a:t>删除</a:t>
            </a:r>
            <a:r>
              <a:rPr kumimoji="1" lang="zh-CN" altLang="en-US">
                <a:ea typeface="楷体" panose="02010609060101010101" pitchFamily="49" charset="-122"/>
                <a:cs typeface="Times New Roman" panose="02020603050405020304" pitchFamily="18" charset="0"/>
              </a:rPr>
              <a:t>该</a:t>
            </a:r>
            <a:r>
              <a:rPr kumimoji="1" lang="zh-CN" altLang="en-US" smtClean="0">
                <a:ea typeface="楷体" panose="02010609060101010101" pitchFamily="49" charset="-122"/>
                <a:cs typeface="Times New Roman" panose="02020603050405020304" pitchFamily="18" charset="0"/>
              </a:rPr>
              <a:t>后继结点。</a:t>
            </a:r>
            <a:r>
              <a:rPr kumimoji="1" lang="zh-CN" altLang="en-US" smtClean="0">
                <a:solidFill>
                  <a:srgbClr val="FF3300"/>
                </a:solidFill>
                <a:ea typeface="楷体" panose="02010609060101010101" pitchFamily="49" charset="-122"/>
                <a:cs typeface="Times New Roman" panose="02020603050405020304" pitchFamily="18" charset="0"/>
              </a:rPr>
              <a:t> </a:t>
            </a:r>
            <a:endParaRPr kumimoji="1" lang="zh-CN" altLang="en-US" dirty="0">
              <a:solidFill>
                <a:srgbClr val="FF3300"/>
              </a:solidFill>
              <a:ea typeface="楷体" panose="02010609060101010101" pitchFamily="49" charset="-122"/>
              <a:cs typeface="Times New Roman" panose="02020603050405020304" pitchFamily="18" charset="0"/>
            </a:endParaRPr>
          </a:p>
        </p:txBody>
      </p:sp>
      <p:sp>
        <p:nvSpPr>
          <p:cNvPr id="49155" name="Text Box 3"/>
          <p:cNvSpPr txBox="1">
            <a:spLocks noChangeArrowheads="1"/>
          </p:cNvSpPr>
          <p:nvPr/>
        </p:nvSpPr>
        <p:spPr bwMode="auto">
          <a:xfrm>
            <a:off x="539750" y="1401909"/>
            <a:ext cx="7848600" cy="3218931"/>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spcBef>
                <a:spcPts val="60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 </a:t>
            </a:r>
            <a:r>
              <a:rPr lang="en-US" altLang="zh-CN" sz="2000" dirty="0" err="1" smtClean="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ListDelete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&amp;e)</a:t>
            </a:r>
          </a:p>
          <a:p>
            <a:pPr algn="l">
              <a:spcBef>
                <a:spcPts val="60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60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j=0;</a:t>
            </a:r>
          </a:p>
          <a:p>
            <a:pPr algn="l">
              <a:spcBef>
                <a:spcPts val="60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头结点，</a:t>
            </a:r>
            <a:r>
              <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置为</a:t>
            </a:r>
            <a:r>
              <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0</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60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&amp;&amp; p!=NULL)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查找第</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i-1</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a:t>
            </a:r>
            <a:endPar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60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a:t>
            </a:r>
          </a:p>
          <a:p>
            <a:pPr algn="l">
              <a:spcBef>
                <a:spcPts val="60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t>
            </a:r>
          </a:p>
          <a:p>
            <a:pPr algn="l">
              <a:spcBef>
                <a:spcPts val="60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2" name="组合 31"/>
          <p:cNvGrpSpPr/>
          <p:nvPr/>
        </p:nvGrpSpPr>
        <p:grpSpPr>
          <a:xfrm>
            <a:off x="749322" y="3068960"/>
            <a:ext cx="7108826" cy="3739382"/>
            <a:chOff x="749322" y="2858290"/>
            <a:chExt cx="7108826" cy="3739382"/>
          </a:xfrm>
        </p:grpSpPr>
        <p:sp>
          <p:nvSpPr>
            <p:cNvPr id="6" name="TextBox 5"/>
            <p:cNvSpPr txBox="1"/>
            <p:nvPr/>
          </p:nvSpPr>
          <p:spPr>
            <a:xfrm>
              <a:off x="4500562" y="4787116"/>
              <a:ext cx="2571768" cy="400110"/>
            </a:xfrm>
            <a:prstGeom prst="rect">
              <a:avLst/>
            </a:prstGeom>
            <a:noFill/>
          </p:spPr>
          <p:txBody>
            <a:bodyPr wrap="square" rtlCol="0">
              <a:spAutoFit/>
            </a:bodyPr>
            <a:lstStyle/>
            <a:p>
              <a:pPr algn="l"/>
              <a:r>
                <a:rPr lang="zh-CN" altLang="en-US" sz="2000" dirty="0" smtClean="0">
                  <a:ea typeface="楷体" panose="02010609060101010101" pitchFamily="49" charset="-122"/>
                  <a:cs typeface="Times New Roman" panose="02020603050405020304" pitchFamily="18" charset="0"/>
                </a:rPr>
                <a:t>查找第</a:t>
              </a:r>
              <a:r>
                <a:rPr lang="en-US" altLang="zh-CN" sz="2000" i="1" err="1" smtClean="0">
                  <a:ea typeface="楷体" panose="02010609060101010101" pitchFamily="49" charset="-122"/>
                  <a:cs typeface="Times New Roman" panose="02020603050405020304" pitchFamily="18" charset="0"/>
                </a:rPr>
                <a:t>i</a:t>
              </a:r>
              <a:r>
                <a:rPr lang="en-US" altLang="zh-CN" sz="2000" smtClean="0">
                  <a:latin typeface="+mj-ea"/>
                  <a:cs typeface="Times New Roman" panose="02020603050405020304" pitchFamily="18" charset="0"/>
                </a:rPr>
                <a:t>-</a:t>
              </a:r>
              <a:r>
                <a:rPr lang="en-US" altLang="zh-CN" sz="2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个结点</a:t>
              </a:r>
              <a:endParaRPr lang="zh-CN" altLang="en-US" sz="2000" dirty="0"/>
            </a:p>
          </p:txBody>
        </p:sp>
        <p:sp>
          <p:nvSpPr>
            <p:cNvPr id="7" name="Rectangle 32"/>
            <p:cNvSpPr>
              <a:spLocks noChangeArrowheads="1"/>
            </p:cNvSpPr>
            <p:nvPr/>
          </p:nvSpPr>
          <p:spPr bwMode="auto">
            <a:xfrm>
              <a:off x="1376385" y="556261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8" name="Rectangle 33"/>
            <p:cNvSpPr>
              <a:spLocks noChangeArrowheads="1"/>
            </p:cNvSpPr>
            <p:nvPr/>
          </p:nvSpPr>
          <p:spPr bwMode="auto">
            <a:xfrm>
              <a:off x="1736747" y="556261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9" name="Line 34"/>
            <p:cNvSpPr>
              <a:spLocks noChangeShapeType="1"/>
            </p:cNvSpPr>
            <p:nvPr/>
          </p:nvSpPr>
          <p:spPr bwMode="auto">
            <a:xfrm>
              <a:off x="1028722" y="5742005"/>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0" name="Text Box 35"/>
            <p:cNvSpPr txBox="1">
              <a:spLocks noChangeArrowheads="1"/>
            </p:cNvSpPr>
            <p:nvPr/>
          </p:nvSpPr>
          <p:spPr bwMode="auto">
            <a:xfrm>
              <a:off x="749322" y="5562618"/>
              <a:ext cx="268288" cy="366712"/>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11" name="Rectangle 36"/>
            <p:cNvSpPr>
              <a:spLocks noChangeArrowheads="1"/>
            </p:cNvSpPr>
            <p:nvPr/>
          </p:nvSpPr>
          <p:spPr bwMode="auto">
            <a:xfrm>
              <a:off x="358459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2" name="Rectangle 37"/>
            <p:cNvSpPr>
              <a:spLocks noChangeArrowheads="1"/>
            </p:cNvSpPr>
            <p:nvPr/>
          </p:nvSpPr>
          <p:spPr bwMode="auto">
            <a:xfrm>
              <a:off x="3944960"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3" name="Freeform 38"/>
            <p:cNvSpPr/>
            <p:nvPr/>
          </p:nvSpPr>
          <p:spPr bwMode="auto">
            <a:xfrm>
              <a:off x="1916135" y="574041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4" name="Rectangle 39"/>
            <p:cNvSpPr>
              <a:spLocks noChangeArrowheads="1"/>
            </p:cNvSpPr>
            <p:nvPr/>
          </p:nvSpPr>
          <p:spPr bwMode="auto">
            <a:xfrm>
              <a:off x="4652985"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Rectangle 40"/>
            <p:cNvSpPr>
              <a:spLocks noChangeArrowheads="1"/>
            </p:cNvSpPr>
            <p:nvPr/>
          </p:nvSpPr>
          <p:spPr bwMode="auto">
            <a:xfrm>
              <a:off x="501334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6" name="Line 41"/>
            <p:cNvSpPr>
              <a:spLocks noChangeShapeType="1"/>
            </p:cNvSpPr>
            <p:nvPr/>
          </p:nvSpPr>
          <p:spPr bwMode="auto">
            <a:xfrm>
              <a:off x="4156072" y="5742005"/>
              <a:ext cx="468000"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7" name="Rectangle 42"/>
            <p:cNvSpPr>
              <a:spLocks noChangeArrowheads="1"/>
            </p:cNvSpPr>
            <p:nvPr/>
          </p:nvSpPr>
          <p:spPr bwMode="auto">
            <a:xfrm>
              <a:off x="7065985"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8" name="Rectangle 43"/>
            <p:cNvSpPr>
              <a:spLocks noChangeArrowheads="1"/>
            </p:cNvSpPr>
            <p:nvPr/>
          </p:nvSpPr>
          <p:spPr bwMode="auto">
            <a:xfrm>
              <a:off x="742634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Verdana" panose="020B0604030504040204" pitchFamily="34" charset="0"/>
                  <a:ea typeface="宋体" panose="02010600030101010101" pitchFamily="2" charset="-122"/>
                </a:rPr>
                <a:t>∧</a:t>
              </a:r>
            </a:p>
          </p:txBody>
        </p:sp>
        <p:sp>
          <p:nvSpPr>
            <p:cNvPr id="19" name="Freeform 44"/>
            <p:cNvSpPr/>
            <p:nvPr/>
          </p:nvSpPr>
          <p:spPr bwMode="auto">
            <a:xfrm>
              <a:off x="6591322" y="574041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0" name="Freeform 45"/>
            <p:cNvSpPr/>
            <p:nvPr/>
          </p:nvSpPr>
          <p:spPr bwMode="auto">
            <a:xfrm>
              <a:off x="2984522" y="573883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1" name="Text Box 46"/>
            <p:cNvSpPr txBox="1">
              <a:spLocks noChangeArrowheads="1"/>
            </p:cNvSpPr>
            <p:nvPr/>
          </p:nvSpPr>
          <p:spPr bwMode="auto">
            <a:xfrm>
              <a:off x="2525735" y="5424505"/>
              <a:ext cx="720725" cy="461665"/>
            </a:xfrm>
            <a:prstGeom prst="rect">
              <a:avLst/>
            </a:prstGeom>
            <a:noFill/>
            <a:ln w="9525">
              <a:noFill/>
              <a:miter lim="800000"/>
            </a:ln>
            <a:effectLst/>
          </p:spPr>
          <p:txBody>
            <a:bodyPr>
              <a:spAutoFit/>
            </a:bodyPr>
            <a:lstStyle/>
            <a:p>
              <a:pPr algn="l">
                <a:spcBef>
                  <a:spcPct val="50000"/>
                </a:spcBef>
              </a:pPr>
              <a:r>
                <a:rPr lang="en-US" altLang="zh-CN" b="0">
                  <a:latin typeface="Arial" panose="020B0604020202020204"/>
                  <a:ea typeface="宋体" panose="02010600030101010101" pitchFamily="2" charset="-122"/>
                </a:rPr>
                <a:t>…</a:t>
              </a:r>
              <a:endParaRPr lang="en-US" altLang="zh-CN" b="0">
                <a:latin typeface="Verdana" panose="020B0604030504040204" pitchFamily="34" charset="0"/>
                <a:ea typeface="宋体" panose="02010600030101010101" pitchFamily="2" charset="-122"/>
              </a:endParaRPr>
            </a:p>
          </p:txBody>
        </p:sp>
        <p:sp>
          <p:nvSpPr>
            <p:cNvPr id="22" name="Line 47"/>
            <p:cNvSpPr>
              <a:spLocks noChangeShapeType="1"/>
            </p:cNvSpPr>
            <p:nvPr/>
          </p:nvSpPr>
          <p:spPr bwMode="auto">
            <a:xfrm>
              <a:off x="3714744" y="5200668"/>
              <a:ext cx="0" cy="35877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3" name="Text Box 48"/>
            <p:cNvSpPr txBox="1">
              <a:spLocks noChangeArrowheads="1"/>
            </p:cNvSpPr>
            <p:nvPr/>
          </p:nvSpPr>
          <p:spPr bwMode="auto">
            <a:xfrm>
              <a:off x="3773492" y="5103846"/>
              <a:ext cx="584194" cy="366712"/>
            </a:xfrm>
            <a:prstGeom prst="rect">
              <a:avLst/>
            </a:prstGeom>
            <a:noFill/>
            <a:ln w="9525">
              <a:noFill/>
              <a:miter lim="800000"/>
            </a:ln>
            <a:effectLst/>
          </p:spPr>
          <p:txBody>
            <a:bodyPr wrap="square">
              <a:spAutoFit/>
            </a:bodyPr>
            <a:lstStyle/>
            <a:p>
              <a:pPr algn="l">
                <a:spcBef>
                  <a:spcPct val="50000"/>
                </a:spcBef>
              </a:pPr>
              <a:r>
                <a:rPr lang="en-US" altLang="zh-CN" sz="1800" i="1" dirty="0" err="1" smtClean="0">
                  <a:ea typeface="宋体" panose="02010600030101010101" pitchFamily="2" charset="-122"/>
                </a:rPr>
                <a:t>i</a:t>
              </a:r>
              <a:r>
                <a:rPr lang="en-US" altLang="zh-CN" sz="1800" dirty="0" smtClean="0">
                  <a:latin typeface="+mn-ea"/>
                  <a:ea typeface="+mn-ea"/>
                </a:rPr>
                <a:t>-</a:t>
              </a:r>
              <a:r>
                <a:rPr lang="en-US" altLang="zh-CN" sz="1800" dirty="0" smtClean="0">
                  <a:ea typeface="宋体" panose="02010600030101010101" pitchFamily="2" charset="-122"/>
                </a:rPr>
                <a:t>1</a:t>
              </a:r>
              <a:endParaRPr lang="en-US" altLang="zh-CN" sz="1800" dirty="0">
                <a:ea typeface="宋体" panose="02010600030101010101" pitchFamily="2" charset="-122"/>
              </a:endParaRPr>
            </a:p>
          </p:txBody>
        </p:sp>
        <p:sp>
          <p:nvSpPr>
            <p:cNvPr id="24" name="Freeform 49"/>
            <p:cNvSpPr/>
            <p:nvPr/>
          </p:nvSpPr>
          <p:spPr bwMode="auto">
            <a:xfrm>
              <a:off x="5122885" y="574200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5" name="Text Box 50"/>
            <p:cNvSpPr txBox="1">
              <a:spLocks noChangeArrowheads="1"/>
            </p:cNvSpPr>
            <p:nvPr/>
          </p:nvSpPr>
          <p:spPr bwMode="auto">
            <a:xfrm>
              <a:off x="5872185" y="5432443"/>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Arial" panose="020B0604020202020204"/>
                  <a:ea typeface="宋体" panose="02010600030101010101" pitchFamily="2" charset="-122"/>
                </a:rPr>
                <a:t>…</a:t>
              </a:r>
              <a:endParaRPr lang="en-US" altLang="zh-CN" b="0" dirty="0">
                <a:latin typeface="Verdana" panose="020B0604030504040204" pitchFamily="34" charset="0"/>
                <a:ea typeface="宋体" panose="02010600030101010101" pitchFamily="2" charset="-122"/>
              </a:endParaRPr>
            </a:p>
          </p:txBody>
        </p:sp>
        <p:sp>
          <p:nvSpPr>
            <p:cNvPr id="26" name="Line 25"/>
            <p:cNvSpPr>
              <a:spLocks noChangeShapeType="1"/>
            </p:cNvSpPr>
            <p:nvPr/>
          </p:nvSpPr>
          <p:spPr bwMode="auto">
            <a:xfrm flipV="1">
              <a:off x="3724261" y="5948378"/>
              <a:ext cx="0" cy="28892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7" name="Text Box 26"/>
            <p:cNvSpPr txBox="1">
              <a:spLocks noChangeArrowheads="1"/>
            </p:cNvSpPr>
            <p:nvPr/>
          </p:nvSpPr>
          <p:spPr bwMode="auto">
            <a:xfrm>
              <a:off x="3571868" y="6230960"/>
              <a:ext cx="360363" cy="366712"/>
            </a:xfrm>
            <a:prstGeom prst="rect">
              <a:avLst/>
            </a:prstGeom>
            <a:noFill/>
            <a:ln w="9525">
              <a:noFill/>
              <a:miter lim="800000"/>
            </a:ln>
            <a:effectLst/>
          </p:spPr>
          <p:txBody>
            <a:bodyPr>
              <a:spAutoFit/>
            </a:bodyPr>
            <a:lstStyle/>
            <a:p>
              <a:pPr algn="l">
                <a:spcBef>
                  <a:spcPct val="50000"/>
                </a:spcBef>
              </a:pPr>
              <a:r>
                <a:rPr lang="en-US" altLang="zh-CN" sz="1800" i="1" dirty="0"/>
                <a:t>p</a:t>
              </a:r>
            </a:p>
          </p:txBody>
        </p:sp>
        <p:sp>
          <p:nvSpPr>
            <p:cNvPr id="28" name="矩形 27"/>
            <p:cNvSpPr/>
            <p:nvPr/>
          </p:nvSpPr>
          <p:spPr>
            <a:xfrm>
              <a:off x="857224" y="2858290"/>
              <a:ext cx="7000924" cy="149940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flipH="1">
              <a:off x="4286248" y="4357694"/>
              <a:ext cx="214314" cy="1000132"/>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63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1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155">
                                            <p:txEl>
                                              <p:pRg st="7" end="7"/>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27806" y="148468"/>
            <a:ext cx="8686800" cy="463203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spcBef>
                <a:spcPts val="6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未找到第</a:t>
            </a:r>
            <a:r>
              <a:rPr kumimoji="1" lang="en-US" altLang="zh-CN" sz="20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70C0"/>
                </a:solidFill>
                <a:latin typeface="+mj-ea"/>
                <a:ea typeface="+mj-ea"/>
                <a:cs typeface="Times New Roman" panose="02020603050405020304" pitchFamily="18" charset="0"/>
              </a:rPr>
              <a:t>-</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个结点，返回</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false</a:t>
            </a:r>
          </a:p>
          <a:p>
            <a:pPr algn="l">
              <a:spcBef>
                <a:spcPts val="6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false;</a:t>
            </a:r>
          </a:p>
          <a:p>
            <a:pPr algn="l">
              <a:spcBef>
                <a:spcPts val="6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找到第</a:t>
            </a:r>
            <a:r>
              <a:rPr kumimoji="1" lang="en-US" altLang="zh-CN" sz="20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70C0"/>
                </a:solidFill>
                <a:latin typeface="+mj-ea"/>
                <a:ea typeface="+mj-ea"/>
                <a:cs typeface="Times New Roman" panose="02020603050405020304" pitchFamily="18" charset="0"/>
              </a:rPr>
              <a:t>-</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p>
          <a:p>
            <a:pPr algn="l">
              <a:spcBef>
                <a:spcPts val="6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q=p-&gt;next;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q</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指向第</a:t>
            </a:r>
            <a:r>
              <a:rPr kumimoji="1" lang="en-US" altLang="zh-CN" sz="2000" i="1"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6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q==NULL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若不存在第</a:t>
            </a:r>
            <a:r>
              <a:rPr kumimoji="1" lang="en-US" altLang="zh-CN" sz="2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个结点，返回</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false</a:t>
            </a:r>
          </a:p>
          <a:p>
            <a:pPr algn="l">
              <a:spcBef>
                <a:spcPts val="6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return false;</a:t>
            </a:r>
          </a:p>
          <a:p>
            <a:pPr algn="l">
              <a:spcBef>
                <a:spcPts val="6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e=q-&gt;data;</a:t>
            </a:r>
          </a:p>
          <a:p>
            <a:pPr algn="l">
              <a:spcBef>
                <a:spcPts val="6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p-&gt;next=q-&gt;next;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从单链表中删除*</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q</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6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free(q);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释放*</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q</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6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return true;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返回</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true</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表示成功删除第</a:t>
            </a:r>
            <a:r>
              <a:rPr kumimoji="1" lang="en-US" altLang="zh-CN" sz="2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6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60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30" name="组合 29"/>
          <p:cNvGrpSpPr/>
          <p:nvPr/>
        </p:nvGrpSpPr>
        <p:grpSpPr>
          <a:xfrm>
            <a:off x="260320" y="2780928"/>
            <a:ext cx="7812142" cy="4019556"/>
            <a:chOff x="117444" y="2189154"/>
            <a:chExt cx="7812142" cy="4019556"/>
          </a:xfrm>
        </p:grpSpPr>
        <p:sp>
          <p:nvSpPr>
            <p:cNvPr id="3" name="矩形 2"/>
            <p:cNvSpPr/>
            <p:nvPr/>
          </p:nvSpPr>
          <p:spPr>
            <a:xfrm>
              <a:off x="928662" y="2189154"/>
              <a:ext cx="7000924" cy="1357322"/>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3" idx="2"/>
            </p:cNvCxnSpPr>
            <p:nvPr/>
          </p:nvCxnSpPr>
          <p:spPr>
            <a:xfrm rot="5400000">
              <a:off x="3821504" y="4153302"/>
              <a:ext cx="1214446" cy="794"/>
            </a:xfrm>
            <a:prstGeom prst="line">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43438" y="4214818"/>
              <a:ext cx="2571768" cy="400110"/>
            </a:xfrm>
            <a:prstGeom prst="rect">
              <a:avLst/>
            </a:prstGeom>
            <a:noFill/>
          </p:spPr>
          <p:txBody>
            <a:bodyPr wrap="square" rtlCol="0">
              <a:spAutoFit/>
            </a:bodyPr>
            <a:lstStyle/>
            <a:p>
              <a:pPr algn="l"/>
              <a:r>
                <a:rPr lang="zh-CN" altLang="en-US" sz="2000" dirty="0" smtClean="0">
                  <a:ea typeface="楷体" panose="02010609060101010101" pitchFamily="49" charset="-122"/>
                  <a:cs typeface="Times New Roman" panose="02020603050405020304" pitchFamily="18" charset="0"/>
                </a:rPr>
                <a:t>删除第</a:t>
              </a:r>
              <a:r>
                <a:rPr lang="en-US" altLang="zh-CN" sz="2000" i="1" err="1" smtClean="0">
                  <a:ea typeface="楷体" panose="02010609060101010101" pitchFamily="49" charset="-122"/>
                  <a:cs typeface="Times New Roman" panose="02020603050405020304" pitchFamily="18" charset="0"/>
                </a:rPr>
                <a:t>i</a:t>
              </a:r>
              <a:r>
                <a:rPr lang="zh-CN" altLang="en-US" sz="2000" smtClean="0">
                  <a:ea typeface="楷体" panose="02010609060101010101" pitchFamily="49" charset="-122"/>
                  <a:cs typeface="Times New Roman" panose="02020603050405020304" pitchFamily="18" charset="0"/>
                </a:rPr>
                <a:t>个结点</a:t>
              </a:r>
              <a:endParaRPr lang="zh-CN" altLang="en-US" sz="2000" dirty="0"/>
            </a:p>
          </p:txBody>
        </p:sp>
        <p:sp>
          <p:nvSpPr>
            <p:cNvPr id="8" name="Rectangle 32"/>
            <p:cNvSpPr>
              <a:spLocks noChangeArrowheads="1"/>
            </p:cNvSpPr>
            <p:nvPr/>
          </p:nvSpPr>
          <p:spPr bwMode="auto">
            <a:xfrm>
              <a:off x="744507" y="517365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9" name="Rectangle 33"/>
            <p:cNvSpPr>
              <a:spLocks noChangeArrowheads="1"/>
            </p:cNvSpPr>
            <p:nvPr/>
          </p:nvSpPr>
          <p:spPr bwMode="auto">
            <a:xfrm>
              <a:off x="1104869" y="517365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0" name="Line 34"/>
            <p:cNvSpPr>
              <a:spLocks noChangeShapeType="1"/>
            </p:cNvSpPr>
            <p:nvPr/>
          </p:nvSpPr>
          <p:spPr bwMode="auto">
            <a:xfrm>
              <a:off x="396844" y="5353043"/>
              <a:ext cx="360363"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11" name="Text Box 35"/>
            <p:cNvSpPr txBox="1">
              <a:spLocks noChangeArrowheads="1"/>
            </p:cNvSpPr>
            <p:nvPr/>
          </p:nvSpPr>
          <p:spPr bwMode="auto">
            <a:xfrm>
              <a:off x="117444" y="5173656"/>
              <a:ext cx="268288" cy="366712"/>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12" name="Rectangle 36"/>
            <p:cNvSpPr>
              <a:spLocks noChangeArrowheads="1"/>
            </p:cNvSpPr>
            <p:nvPr/>
          </p:nvSpPr>
          <p:spPr bwMode="auto">
            <a:xfrm>
              <a:off x="2952719" y="51736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3" name="Rectangle 37"/>
            <p:cNvSpPr>
              <a:spLocks noChangeArrowheads="1"/>
            </p:cNvSpPr>
            <p:nvPr/>
          </p:nvSpPr>
          <p:spPr bwMode="auto">
            <a:xfrm>
              <a:off x="3313082" y="51736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4" name="Freeform 38"/>
            <p:cNvSpPr/>
            <p:nvPr/>
          </p:nvSpPr>
          <p:spPr bwMode="auto">
            <a:xfrm>
              <a:off x="1284257" y="535145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5" name="Rectangle 39"/>
            <p:cNvSpPr>
              <a:spLocks noChangeArrowheads="1"/>
            </p:cNvSpPr>
            <p:nvPr/>
          </p:nvSpPr>
          <p:spPr bwMode="auto">
            <a:xfrm>
              <a:off x="4021107" y="51736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Rectangle 40"/>
            <p:cNvSpPr>
              <a:spLocks noChangeArrowheads="1"/>
            </p:cNvSpPr>
            <p:nvPr/>
          </p:nvSpPr>
          <p:spPr bwMode="auto">
            <a:xfrm>
              <a:off x="4381469" y="51736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7" name="Line 41"/>
            <p:cNvSpPr>
              <a:spLocks noChangeShapeType="1"/>
            </p:cNvSpPr>
            <p:nvPr/>
          </p:nvSpPr>
          <p:spPr bwMode="auto">
            <a:xfrm>
              <a:off x="3525830" y="5353043"/>
              <a:ext cx="468000"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8" name="Rectangle 42"/>
            <p:cNvSpPr>
              <a:spLocks noChangeArrowheads="1"/>
            </p:cNvSpPr>
            <p:nvPr/>
          </p:nvSpPr>
          <p:spPr bwMode="auto">
            <a:xfrm>
              <a:off x="6434107" y="51736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9" name="Rectangle 43"/>
            <p:cNvSpPr>
              <a:spLocks noChangeArrowheads="1"/>
            </p:cNvSpPr>
            <p:nvPr/>
          </p:nvSpPr>
          <p:spPr bwMode="auto">
            <a:xfrm>
              <a:off x="6794469" y="51736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Verdana" panose="020B0604030504040204" pitchFamily="34" charset="0"/>
                  <a:ea typeface="宋体" panose="02010600030101010101" pitchFamily="2" charset="-122"/>
                </a:rPr>
                <a:t>∧</a:t>
              </a:r>
            </a:p>
          </p:txBody>
        </p:sp>
        <p:sp>
          <p:nvSpPr>
            <p:cNvPr id="20" name="Freeform 44"/>
            <p:cNvSpPr/>
            <p:nvPr/>
          </p:nvSpPr>
          <p:spPr bwMode="auto">
            <a:xfrm>
              <a:off x="5959444" y="535145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1" name="Freeform 45"/>
            <p:cNvSpPr/>
            <p:nvPr/>
          </p:nvSpPr>
          <p:spPr bwMode="auto">
            <a:xfrm>
              <a:off x="2352644" y="534986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2" name="Text Box 46"/>
            <p:cNvSpPr txBox="1">
              <a:spLocks noChangeArrowheads="1"/>
            </p:cNvSpPr>
            <p:nvPr/>
          </p:nvSpPr>
          <p:spPr bwMode="auto">
            <a:xfrm>
              <a:off x="1855757" y="5022843"/>
              <a:ext cx="720725" cy="461665"/>
            </a:xfrm>
            <a:prstGeom prst="rect">
              <a:avLst/>
            </a:prstGeom>
            <a:noFill/>
            <a:ln w="9525">
              <a:noFill/>
              <a:miter lim="800000"/>
            </a:ln>
            <a:effectLst/>
          </p:spPr>
          <p:txBody>
            <a:bodyPr>
              <a:spAutoFit/>
            </a:bodyPr>
            <a:lstStyle/>
            <a:p>
              <a:pPr algn="l">
                <a:spcBef>
                  <a:spcPct val="50000"/>
                </a:spcBef>
              </a:pPr>
              <a:r>
                <a:rPr lang="en-US" altLang="zh-CN" b="0">
                  <a:latin typeface="Arial" panose="020B0604020202020204"/>
                  <a:ea typeface="宋体" panose="02010600030101010101" pitchFamily="2" charset="-122"/>
                </a:rPr>
                <a:t>…</a:t>
              </a:r>
              <a:endParaRPr lang="en-US" altLang="zh-CN" b="0">
                <a:latin typeface="Verdana" panose="020B0604030504040204" pitchFamily="34" charset="0"/>
                <a:ea typeface="宋体" panose="02010600030101010101" pitchFamily="2" charset="-122"/>
              </a:endParaRPr>
            </a:p>
          </p:txBody>
        </p:sp>
        <p:sp>
          <p:nvSpPr>
            <p:cNvPr id="23" name="Line 47"/>
            <p:cNvSpPr>
              <a:spLocks noChangeShapeType="1"/>
            </p:cNvSpPr>
            <p:nvPr/>
          </p:nvSpPr>
          <p:spPr bwMode="auto">
            <a:xfrm>
              <a:off x="3082866" y="4811706"/>
              <a:ext cx="0" cy="35877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4" name="Text Box 48"/>
            <p:cNvSpPr txBox="1">
              <a:spLocks noChangeArrowheads="1"/>
            </p:cNvSpPr>
            <p:nvPr/>
          </p:nvSpPr>
          <p:spPr bwMode="auto">
            <a:xfrm>
              <a:off x="3141614" y="4714884"/>
              <a:ext cx="584194" cy="366712"/>
            </a:xfrm>
            <a:prstGeom prst="rect">
              <a:avLst/>
            </a:prstGeom>
            <a:noFill/>
            <a:ln w="9525">
              <a:noFill/>
              <a:miter lim="800000"/>
            </a:ln>
            <a:effectLst/>
          </p:spPr>
          <p:txBody>
            <a:bodyPr wrap="square">
              <a:spAutoFit/>
            </a:bodyPr>
            <a:lstStyle/>
            <a:p>
              <a:pPr algn="l">
                <a:spcBef>
                  <a:spcPct val="50000"/>
                </a:spcBef>
              </a:pPr>
              <a:r>
                <a:rPr lang="en-US" altLang="zh-CN" sz="1800" i="1" dirty="0" err="1" smtClean="0">
                  <a:ea typeface="宋体" panose="02010600030101010101" pitchFamily="2" charset="-122"/>
                </a:rPr>
                <a:t>i</a:t>
              </a:r>
              <a:r>
                <a:rPr lang="en-US" altLang="zh-CN" sz="1800" dirty="0" smtClean="0">
                  <a:latin typeface="+mn-ea"/>
                  <a:ea typeface="+mn-ea"/>
                </a:rPr>
                <a:t>-</a:t>
              </a:r>
              <a:r>
                <a:rPr lang="en-US" altLang="zh-CN" sz="1800" dirty="0" smtClean="0">
                  <a:ea typeface="宋体" panose="02010600030101010101" pitchFamily="2" charset="-122"/>
                </a:rPr>
                <a:t>1</a:t>
              </a:r>
              <a:endParaRPr lang="en-US" altLang="zh-CN" sz="1800" dirty="0">
                <a:ea typeface="宋体" panose="02010600030101010101" pitchFamily="2" charset="-122"/>
              </a:endParaRPr>
            </a:p>
          </p:txBody>
        </p:sp>
        <p:sp>
          <p:nvSpPr>
            <p:cNvPr id="25" name="Freeform 49"/>
            <p:cNvSpPr/>
            <p:nvPr/>
          </p:nvSpPr>
          <p:spPr bwMode="auto">
            <a:xfrm>
              <a:off x="4491007" y="535304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6" name="Text Box 50"/>
            <p:cNvSpPr txBox="1">
              <a:spLocks noChangeArrowheads="1"/>
            </p:cNvSpPr>
            <p:nvPr/>
          </p:nvSpPr>
          <p:spPr bwMode="auto">
            <a:xfrm>
              <a:off x="5202207" y="5030781"/>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Arial" panose="020B0604020202020204"/>
                  <a:ea typeface="宋体" panose="02010600030101010101" pitchFamily="2" charset="-122"/>
                </a:rPr>
                <a:t>…</a:t>
              </a:r>
              <a:endParaRPr lang="en-US" altLang="zh-CN" b="0" dirty="0">
                <a:latin typeface="Verdana" panose="020B0604030504040204" pitchFamily="34" charset="0"/>
                <a:ea typeface="宋体" panose="02010600030101010101" pitchFamily="2" charset="-122"/>
              </a:endParaRPr>
            </a:p>
          </p:txBody>
        </p:sp>
        <p:sp>
          <p:nvSpPr>
            <p:cNvPr id="27" name="Line 25"/>
            <p:cNvSpPr>
              <a:spLocks noChangeShapeType="1"/>
            </p:cNvSpPr>
            <p:nvPr/>
          </p:nvSpPr>
          <p:spPr bwMode="auto">
            <a:xfrm flipV="1">
              <a:off x="3092383" y="5559416"/>
              <a:ext cx="0" cy="28892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8" name="Text Box 26"/>
            <p:cNvSpPr txBox="1">
              <a:spLocks noChangeArrowheads="1"/>
            </p:cNvSpPr>
            <p:nvPr/>
          </p:nvSpPr>
          <p:spPr bwMode="auto">
            <a:xfrm>
              <a:off x="2939990" y="5841998"/>
              <a:ext cx="360363" cy="366712"/>
            </a:xfrm>
            <a:prstGeom prst="rect">
              <a:avLst/>
            </a:prstGeom>
            <a:noFill/>
            <a:ln w="9525">
              <a:noFill/>
              <a:miter lim="800000"/>
            </a:ln>
            <a:effectLst/>
          </p:spPr>
          <p:txBody>
            <a:bodyPr>
              <a:spAutoFit/>
            </a:bodyPr>
            <a:lstStyle/>
            <a:p>
              <a:pPr algn="l">
                <a:spcBef>
                  <a:spcPct val="50000"/>
                </a:spcBef>
              </a:pPr>
              <a:r>
                <a:rPr lang="en-US" altLang="zh-CN" sz="1800" i="1" dirty="0"/>
                <a:t>p</a:t>
              </a:r>
            </a:p>
          </p:txBody>
        </p:sp>
        <p:sp>
          <p:nvSpPr>
            <p:cNvPr id="29" name="椭圆 28"/>
            <p:cNvSpPr/>
            <p:nvPr/>
          </p:nvSpPr>
          <p:spPr>
            <a:xfrm>
              <a:off x="3832220" y="4786322"/>
              <a:ext cx="1214446" cy="1143008"/>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灯片编号占位符 4"/>
          <p:cNvSpPr>
            <a:spLocks noGrp="1"/>
          </p:cNvSpPr>
          <p:nvPr>
            <p:ph type="sldNum" sz="quarter" idx="12"/>
          </p:nvPr>
        </p:nvSpPr>
        <p:spPr/>
        <p:txBody>
          <a:bodyPr/>
          <a:lstStyle/>
          <a:p>
            <a:fld id="{BC067DFE-42A7-4CB5-93C4-F2F97DA7580C}" type="slidenum">
              <a:rPr lang="en-US" altLang="zh-CN" smtClean="0"/>
              <a:t>64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7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17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7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17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17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17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17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178">
                                            <p:txEl>
                                              <p:pRg st="10" end="10"/>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65</a:t>
            </a:fld>
            <a:endParaRPr lang="en-US" altLang="zh-C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00100" y="2315234"/>
            <a:ext cx="4572032" cy="2129023"/>
            <a:chOff x="1000100" y="2315234"/>
            <a:chExt cx="4572032" cy="2129023"/>
          </a:xfrm>
        </p:grpSpPr>
        <p:sp>
          <p:nvSpPr>
            <p:cNvPr id="95234" name="Text Box 2"/>
            <p:cNvSpPr txBox="1">
              <a:spLocks noChangeArrowheads="1"/>
            </p:cNvSpPr>
            <p:nvPr/>
          </p:nvSpPr>
          <p:spPr bwMode="auto">
            <a:xfrm>
              <a:off x="1000100" y="2315234"/>
              <a:ext cx="4460877" cy="6955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lnSpc>
                  <a:spcPct val="140000"/>
                </a:lnSpc>
                <a:spcBef>
                  <a:spcPct val="50000"/>
                </a:spcBef>
              </a:pPr>
              <a:r>
                <a:rPr kumimoji="1" lang="en-US" altLang="zh-CN" sz="2800" dirty="0" smtClean="0">
                  <a:solidFill>
                    <a:srgbClr val="FF3300"/>
                  </a:solidFill>
                  <a:latin typeface="楷体" panose="02010609060101010101" pitchFamily="49" charset="-122"/>
                  <a:ea typeface="楷体" panose="02010609060101010101" pitchFamily="49" charset="-122"/>
                  <a:sym typeface="Wingdings" panose="05000000000000000000"/>
                </a:rPr>
                <a:t></a:t>
              </a:r>
              <a:r>
                <a:rPr kumimoji="1" lang="en-US" altLang="zh-CN" dirty="0" smtClean="0">
                  <a:solidFill>
                    <a:srgbClr val="FF3300"/>
                  </a:solidFill>
                  <a:latin typeface="楷体" panose="02010609060101010101" pitchFamily="49" charset="-122"/>
                  <a:ea typeface="楷体" panose="02010609060101010101" pitchFamily="49" charset="-122"/>
                  <a:sym typeface="Wingdings" panose="05000000000000000000"/>
                </a:rPr>
                <a:t> </a:t>
              </a:r>
              <a:r>
                <a:rPr kumimoji="1" lang="zh-CN" altLang="en-US" dirty="0" smtClean="0">
                  <a:solidFill>
                    <a:srgbClr val="FF3300"/>
                  </a:solidFill>
                  <a:latin typeface="楷体" panose="02010609060101010101" pitchFamily="49" charset="-122"/>
                  <a:ea typeface="楷体" panose="02010609060101010101" pitchFamily="49" charset="-122"/>
                  <a:sym typeface="Wingdings" panose="05000000000000000000"/>
                </a:rPr>
                <a:t>以查找为基础的算法设计</a:t>
              </a:r>
              <a:endParaRPr kumimoji="1" lang="zh-CN" altLang="en-US" dirty="0">
                <a:solidFill>
                  <a:srgbClr val="FF3300"/>
                </a:solidFill>
                <a:latin typeface="楷体" panose="02010609060101010101" pitchFamily="49" charset="-122"/>
                <a:ea typeface="楷体" panose="02010609060101010101" pitchFamily="49" charset="-122"/>
              </a:endParaRPr>
            </a:p>
          </p:txBody>
        </p:sp>
        <p:sp>
          <p:nvSpPr>
            <p:cNvPr id="4" name="TextBox 3"/>
            <p:cNvSpPr txBox="1"/>
            <p:nvPr/>
          </p:nvSpPr>
          <p:spPr>
            <a:xfrm>
              <a:off x="1214414" y="3243928"/>
              <a:ext cx="4357718" cy="1200329"/>
            </a:xfrm>
            <a:prstGeom prst="rect">
              <a:avLst/>
            </a:prstGeom>
            <a:noFill/>
          </p:spPr>
          <p:txBody>
            <a:bodyPr wrap="square" rtlCol="0">
              <a:spAutoFit/>
            </a:bodyPr>
            <a:lstStyle/>
            <a:p>
              <a:pPr marL="457200" indent="-457200" algn="l">
                <a:lnSpc>
                  <a:spcPct val="150000"/>
                </a:lnSpc>
                <a:buBlip>
                  <a:blip r:embed="rId2"/>
                </a:buBlip>
              </a:pPr>
              <a:r>
                <a:rPr lang="zh-CN" altLang="en-US" dirty="0" smtClean="0">
                  <a:latin typeface="楷体" panose="02010609060101010101" pitchFamily="49" charset="-122"/>
                  <a:ea typeface="楷体" panose="02010609060101010101" pitchFamily="49" charset="-122"/>
                </a:rPr>
                <a:t>按照</a:t>
              </a:r>
              <a:r>
                <a:rPr lang="zh-CN" altLang="en-US" smtClean="0">
                  <a:latin typeface="楷体" panose="02010609060101010101" pitchFamily="49" charset="-122"/>
                  <a:ea typeface="楷体" panose="02010609060101010101" pitchFamily="49" charset="-122"/>
                </a:rPr>
                <a:t>条件进行结点查找</a:t>
              </a:r>
              <a:r>
                <a:rPr lang="en-US" altLang="zh-CN" dirty="0" smtClean="0">
                  <a:latin typeface="楷体" panose="02010609060101010101" pitchFamily="49" charset="-122"/>
                  <a:ea typeface="楷体" panose="02010609060101010101" pitchFamily="49" charset="-122"/>
                </a:rPr>
                <a:t>;</a:t>
              </a:r>
            </a:p>
            <a:p>
              <a:pPr marL="457200" indent="-457200" algn="l">
                <a:lnSpc>
                  <a:spcPct val="150000"/>
                </a:lnSpc>
                <a:buBlip>
                  <a:blip r:embed="rId2"/>
                </a:buBlip>
              </a:pPr>
              <a:r>
                <a:rPr lang="zh-CN" altLang="en-US" dirty="0" smtClean="0">
                  <a:latin typeface="楷体" panose="02010609060101010101" pitchFamily="49" charset="-122"/>
                  <a:ea typeface="楷体" panose="02010609060101010101" pitchFamily="49" charset="-122"/>
                </a:rPr>
                <a:t>进行插入或者删除操作。</a:t>
              </a:r>
              <a:endParaRPr lang="zh-CN" altLang="en-US" dirty="0">
                <a:latin typeface="楷体" panose="02010609060101010101" pitchFamily="49" charset="-122"/>
                <a:ea typeface="楷体" panose="02010609060101010101" pitchFamily="49" charset="-122"/>
              </a:endParaRPr>
            </a:p>
          </p:txBody>
        </p:sp>
      </p:grpSp>
      <p:sp>
        <p:nvSpPr>
          <p:cNvPr id="5" name="Text Box 3"/>
          <p:cNvSpPr txBox="1">
            <a:spLocks noChangeArrowheads="1"/>
          </p:cNvSpPr>
          <p:nvPr/>
        </p:nvSpPr>
        <p:spPr bwMode="auto">
          <a:xfrm>
            <a:off x="357158" y="334012"/>
            <a:ext cx="4676778"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spcBef>
                <a:spcPct val="50000"/>
              </a:spcBef>
            </a:pPr>
            <a:r>
              <a:rPr kumimoji="1" lang="en-US" altLang="zh-CN"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4</a:t>
            </a:r>
            <a:r>
              <a:rPr kumimoji="1" lang="zh-CN" altLang="en-US"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、单链表的算法设计方法</a:t>
            </a:r>
            <a:r>
              <a:rPr kumimoji="1" lang="zh-CN" altLang="en-US" sz="2800"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      </a:t>
            </a:r>
            <a:endPar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TextBox 6"/>
          <p:cNvSpPr txBox="1"/>
          <p:nvPr/>
        </p:nvSpPr>
        <p:spPr>
          <a:xfrm>
            <a:off x="571472" y="1142984"/>
            <a:ext cx="8215370" cy="83099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kumimoji="1" lang="zh-CN" altLang="en-US" smtClean="0">
                <a:latin typeface="楷体" panose="02010609060101010101" pitchFamily="49" charset="-122"/>
                <a:ea typeface="楷体" panose="02010609060101010101" pitchFamily="49" charset="-122"/>
                <a:cs typeface="Times New Roman" panose="02020603050405020304" pitchFamily="18" charset="0"/>
              </a:rPr>
              <a:t>    单链表的算法设计是线性表链式存储结构算法设计的基础，是需要重点掌握的内容。这里总结一般的算法设计方法。</a:t>
            </a:r>
            <a:endParaRPr lang="zh-CN" altLang="en-US">
              <a:latin typeface="楷体" panose="02010609060101010101" pitchFamily="49" charset="-122"/>
              <a:ea typeface="楷体" panose="02010609060101010101" pitchFamily="49"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66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
                                        </p:tgtEl>
                                        <p:attrNameLst>
                                          <p:attrName>fillcolor</p:attrName>
                                        </p:attrNameLst>
                                      </p:cBhvr>
                                      <p:tavLst>
                                        <p:tav tm="0">
                                          <p:val>
                                            <p:clrVal>
                                              <a:schemeClr val="accent2"/>
                                            </p:clrVal>
                                          </p:val>
                                        </p:tav>
                                        <p:tav tm="50000">
                                          <p:val>
                                            <p:clrVal>
                                              <a:schemeClr val="hlink"/>
                                            </p:clrVal>
                                          </p:val>
                                        </p:tav>
                                      </p:tavLst>
                                    </p:anim>
                                    <p:set>
                                      <p:cBhvr>
                                        <p:cTn id="9" dur="80"/>
                                        <p:tgtEl>
                                          <p:spTgt spid="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468313" y="476250"/>
            <a:ext cx="8137525" cy="892552"/>
          </a:xfrm>
          <a:prstGeom prst="rect">
            <a:avLst/>
          </a:prstGeom>
          <a:noFill/>
          <a:ln w="9525">
            <a:noFill/>
            <a:miter lim="800000"/>
          </a:ln>
          <a:effectLst/>
        </p:spPr>
        <p:txBody>
          <a:bodyPr>
            <a:spAutoFit/>
          </a:bodyPr>
          <a:lstStyle/>
          <a:p>
            <a:pPr algn="just">
              <a:spcBef>
                <a:spcPct val="50000"/>
              </a:spcBef>
            </a:pPr>
            <a:r>
              <a:rPr kumimoji="1" lang="en-US" altLang="zh-CN">
                <a:solidFill>
                  <a:srgbClr val="FF3300"/>
                </a:solidFill>
                <a:ea typeface="楷体" panose="02010609060101010101" pitchFamily="49" charset="-122"/>
                <a:cs typeface="Times New Roman" panose="02020603050405020304" pitchFamily="18" charset="0"/>
              </a:rPr>
              <a:t> </a:t>
            </a:r>
            <a:r>
              <a:rPr kumimoji="1" lang="en-US" altLang="zh-CN" smtClean="0">
                <a:solidFill>
                  <a:srgbClr val="FF3300"/>
                </a:solidFill>
                <a:ea typeface="楷体" panose="02010609060101010101" pitchFamily="49" charset="-122"/>
                <a:cs typeface="Times New Roman" panose="02020603050405020304" pitchFamily="18" charset="0"/>
              </a:rPr>
              <a:t>     </a:t>
            </a:r>
            <a:r>
              <a:rPr kumimoji="1" lang="en-US" altLang="zh-CN" sz="2800">
                <a:solidFill>
                  <a:srgbClr val="FF3300"/>
                </a:solidFill>
                <a:ea typeface="黑体" panose="02010609060101010101" pitchFamily="49" charset="-122"/>
                <a:cs typeface="Times New Roman" panose="02020603050405020304" pitchFamily="18" charset="0"/>
              </a:rPr>
              <a:t>【</a:t>
            </a:r>
            <a:r>
              <a:rPr kumimoji="1" lang="zh-CN" altLang="en-US" sz="2800">
                <a:solidFill>
                  <a:srgbClr val="FF3300"/>
                </a:solidFill>
                <a:ea typeface="楷体" panose="02010609060101010101" pitchFamily="49" charset="-122"/>
                <a:cs typeface="Times New Roman" panose="02020603050405020304" pitchFamily="18" charset="0"/>
              </a:rPr>
              <a:t>例</a:t>
            </a:r>
            <a:r>
              <a:rPr kumimoji="1" lang="en-US" altLang="zh-CN" sz="2800" smtClean="0">
                <a:solidFill>
                  <a:srgbClr val="FF3300"/>
                </a:solidFill>
                <a:ea typeface="楷体" panose="02010609060101010101" pitchFamily="49" charset="-122"/>
                <a:cs typeface="Times New Roman" panose="02020603050405020304" pitchFamily="18" charset="0"/>
              </a:rPr>
              <a:t>2-7</a:t>
            </a:r>
            <a:r>
              <a:rPr kumimoji="1" lang="en-US" altLang="zh-CN" sz="2800" smtClean="0">
                <a:solidFill>
                  <a:srgbClr val="FF3300"/>
                </a:solidFill>
                <a:ea typeface="黑体" panose="02010609060101010101" pitchFamily="49" charset="-122"/>
                <a:cs typeface="Times New Roman" panose="02020603050405020304" pitchFamily="18" charset="0"/>
              </a:rPr>
              <a:t>】</a:t>
            </a:r>
            <a:r>
              <a:rPr kumimoji="1" lang="zh-CN" altLang="en-US" dirty="0">
                <a:ea typeface="楷体" panose="02010609060101010101" pitchFamily="49" charset="-122"/>
                <a:cs typeface="Times New Roman" panose="02020603050405020304" pitchFamily="18" charset="0"/>
              </a:rPr>
              <a:t>设计一</a:t>
            </a:r>
            <a:r>
              <a:rPr kumimoji="1" lang="zh-CN" altLang="en-US">
                <a:ea typeface="楷体" panose="02010609060101010101" pitchFamily="49" charset="-122"/>
                <a:cs typeface="Times New Roman" panose="02020603050405020304" pitchFamily="18" charset="0"/>
              </a:rPr>
              <a:t>个</a:t>
            </a:r>
            <a:r>
              <a:rPr kumimoji="1" lang="zh-CN" altLang="en-US" smtClean="0">
                <a:ea typeface="楷体" panose="02010609060101010101" pitchFamily="49" charset="-122"/>
                <a:cs typeface="Times New Roman" panose="02020603050405020304" pitchFamily="18" charset="0"/>
              </a:rPr>
              <a:t>算法，删除</a:t>
            </a:r>
            <a:r>
              <a:rPr kumimoji="1" lang="zh-CN" altLang="en-US" dirty="0">
                <a:ea typeface="楷体" panose="02010609060101010101" pitchFamily="49" charset="-122"/>
                <a:cs typeface="Times New Roman" panose="02020603050405020304" pitchFamily="18" charset="0"/>
              </a:rPr>
              <a:t>一个单链表</a:t>
            </a:r>
            <a:r>
              <a:rPr kumimoji="1" lang="en-US" altLang="zh-CN" dirty="0">
                <a:ea typeface="楷体" panose="02010609060101010101" pitchFamily="49" charset="-122"/>
                <a:cs typeface="Times New Roman" panose="02020603050405020304" pitchFamily="18" charset="0"/>
              </a:rPr>
              <a:t>L</a:t>
            </a:r>
            <a:r>
              <a:rPr kumimoji="1" lang="zh-CN" altLang="en-US" dirty="0">
                <a:ea typeface="楷体" panose="02010609060101010101" pitchFamily="49" charset="-122"/>
                <a:cs typeface="Times New Roman" panose="02020603050405020304" pitchFamily="18" charset="0"/>
              </a:rPr>
              <a:t>中元素值</a:t>
            </a:r>
            <a:r>
              <a:rPr kumimoji="1" lang="zh-CN" altLang="en-US">
                <a:ea typeface="楷体" panose="02010609060101010101" pitchFamily="49" charset="-122"/>
                <a:cs typeface="Times New Roman" panose="02020603050405020304" pitchFamily="18" charset="0"/>
              </a:rPr>
              <a:t>最大</a:t>
            </a:r>
            <a:r>
              <a:rPr kumimoji="1" lang="zh-CN" altLang="en-US" smtClean="0">
                <a:ea typeface="楷体" panose="02010609060101010101" pitchFamily="49" charset="-122"/>
                <a:cs typeface="Times New Roman" panose="02020603050405020304" pitchFamily="18" charset="0"/>
              </a:rPr>
              <a:t>的结点（</a:t>
            </a:r>
            <a:r>
              <a:rPr kumimoji="1" lang="zh-CN" altLang="en-US" dirty="0" smtClean="0">
                <a:ea typeface="楷体" panose="02010609060101010101" pitchFamily="49" charset="-122"/>
                <a:cs typeface="Times New Roman" panose="02020603050405020304" pitchFamily="18" charset="0"/>
              </a:rPr>
              <a:t>假设</a:t>
            </a:r>
            <a:r>
              <a:rPr kumimoji="1" lang="zh-CN" altLang="en-US" smtClean="0">
                <a:ea typeface="楷体" panose="02010609060101010101" pitchFamily="49" charset="-122"/>
                <a:cs typeface="Times New Roman" panose="02020603050405020304" pitchFamily="18" charset="0"/>
              </a:rPr>
              <a:t>最大值结点是</a:t>
            </a:r>
            <a:r>
              <a:rPr kumimoji="1" lang="zh-CN" altLang="en-US" dirty="0" smtClean="0">
                <a:ea typeface="楷体" panose="02010609060101010101" pitchFamily="49" charset="-122"/>
                <a:cs typeface="Times New Roman" panose="02020603050405020304" pitchFamily="18" charset="0"/>
              </a:rPr>
              <a:t>唯一的）。</a:t>
            </a:r>
            <a:endParaRPr kumimoji="1" lang="zh-CN" altLang="en-US" dirty="0">
              <a:ea typeface="楷体" panose="02010609060101010101" pitchFamily="49" charset="-122"/>
              <a:cs typeface="Times New Roman" panose="02020603050405020304" pitchFamily="18" charset="0"/>
            </a:endParaRPr>
          </a:p>
        </p:txBody>
      </p:sp>
      <p:sp>
        <p:nvSpPr>
          <p:cNvPr id="80965" name="Text Box 69"/>
          <p:cNvSpPr txBox="1">
            <a:spLocks noChangeArrowheads="1"/>
          </p:cNvSpPr>
          <p:nvPr/>
        </p:nvSpPr>
        <p:spPr bwMode="auto">
          <a:xfrm>
            <a:off x="179388" y="2498725"/>
            <a:ext cx="433387" cy="457200"/>
          </a:xfrm>
          <a:prstGeom prst="rect">
            <a:avLst/>
          </a:prstGeom>
          <a:noFill/>
          <a:ln w="9525">
            <a:noFill/>
            <a:miter lim="800000"/>
          </a:ln>
          <a:effectLst/>
        </p:spPr>
        <p:txBody>
          <a:bodyPr>
            <a:spAutoFit/>
          </a:bodyPr>
          <a:lstStyle/>
          <a:p>
            <a:pPr algn="l">
              <a:spcBef>
                <a:spcPct val="50000"/>
              </a:spcBef>
            </a:pPr>
            <a:r>
              <a:rPr lang="en-US" altLang="zh-CN" dirty="0"/>
              <a:t>L</a:t>
            </a:r>
          </a:p>
        </p:txBody>
      </p:sp>
      <p:sp>
        <p:nvSpPr>
          <p:cNvPr id="80920" name="Line 24"/>
          <p:cNvSpPr>
            <a:spLocks noChangeShapeType="1"/>
          </p:cNvSpPr>
          <p:nvPr/>
        </p:nvSpPr>
        <p:spPr bwMode="auto">
          <a:xfrm>
            <a:off x="842963" y="2786063"/>
            <a:ext cx="838200" cy="0"/>
          </a:xfrm>
          <a:prstGeom prst="line">
            <a:avLst/>
          </a:prstGeom>
          <a:noFill/>
          <a:ln w="28575" cap="sq">
            <a:solidFill>
              <a:schemeClr val="tx1"/>
            </a:solidFill>
            <a:round/>
          </a:ln>
          <a:effectLst/>
        </p:spPr>
        <p:txBody>
          <a:bodyPr/>
          <a:lstStyle/>
          <a:p>
            <a:endParaRPr lang="zh-CN" altLang="en-US"/>
          </a:p>
        </p:txBody>
      </p:sp>
      <p:sp>
        <p:nvSpPr>
          <p:cNvPr id="80922" name="Line 26"/>
          <p:cNvSpPr>
            <a:spLocks noChangeShapeType="1"/>
          </p:cNvSpPr>
          <p:nvPr/>
        </p:nvSpPr>
        <p:spPr bwMode="auto">
          <a:xfrm>
            <a:off x="842963" y="2786063"/>
            <a:ext cx="0" cy="533400"/>
          </a:xfrm>
          <a:prstGeom prst="line">
            <a:avLst/>
          </a:prstGeom>
          <a:noFill/>
          <a:ln w="28575" cap="sq">
            <a:solidFill>
              <a:schemeClr val="tx1"/>
            </a:solidFill>
            <a:round/>
          </a:ln>
          <a:effectLst/>
        </p:spPr>
        <p:txBody>
          <a:bodyPr/>
          <a:lstStyle/>
          <a:p>
            <a:endParaRPr lang="zh-CN" altLang="en-US"/>
          </a:p>
        </p:txBody>
      </p:sp>
      <p:sp>
        <p:nvSpPr>
          <p:cNvPr id="80923" name="Line 27"/>
          <p:cNvSpPr>
            <a:spLocks noChangeShapeType="1"/>
          </p:cNvSpPr>
          <p:nvPr/>
        </p:nvSpPr>
        <p:spPr bwMode="auto">
          <a:xfrm>
            <a:off x="1252538" y="2786063"/>
            <a:ext cx="0" cy="533400"/>
          </a:xfrm>
          <a:prstGeom prst="line">
            <a:avLst/>
          </a:prstGeom>
          <a:noFill/>
          <a:ln w="12700">
            <a:solidFill>
              <a:schemeClr val="tx1"/>
            </a:solidFill>
            <a:round/>
          </a:ln>
          <a:effectLst/>
        </p:spPr>
        <p:txBody>
          <a:bodyPr/>
          <a:lstStyle/>
          <a:p>
            <a:endParaRPr lang="zh-CN" altLang="en-US"/>
          </a:p>
        </p:txBody>
      </p:sp>
      <p:sp>
        <p:nvSpPr>
          <p:cNvPr id="80924" name="Line 28"/>
          <p:cNvSpPr>
            <a:spLocks noChangeShapeType="1"/>
          </p:cNvSpPr>
          <p:nvPr/>
        </p:nvSpPr>
        <p:spPr bwMode="auto">
          <a:xfrm>
            <a:off x="1681163" y="2786063"/>
            <a:ext cx="0" cy="533400"/>
          </a:xfrm>
          <a:prstGeom prst="line">
            <a:avLst/>
          </a:prstGeom>
          <a:noFill/>
          <a:ln w="28575" cap="sq">
            <a:solidFill>
              <a:schemeClr val="tx1"/>
            </a:solidFill>
            <a:round/>
          </a:ln>
          <a:effectLst/>
        </p:spPr>
        <p:txBody>
          <a:bodyPr/>
          <a:lstStyle/>
          <a:p>
            <a:endParaRPr lang="zh-CN" altLang="en-US"/>
          </a:p>
        </p:txBody>
      </p:sp>
      <p:sp>
        <p:nvSpPr>
          <p:cNvPr id="80925" name="Rectangle 29"/>
          <p:cNvSpPr>
            <a:spLocks noChangeArrowheads="1"/>
          </p:cNvSpPr>
          <p:nvPr/>
        </p:nvSpPr>
        <p:spPr bwMode="auto">
          <a:xfrm>
            <a:off x="1252538" y="2786063"/>
            <a:ext cx="428625" cy="533400"/>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l">
              <a:spcBef>
                <a:spcPct val="20000"/>
              </a:spcBef>
            </a:pPr>
            <a:endParaRPr lang="zh-CN" altLang="zh-CN" sz="2800" b="0">
              <a:solidFill>
                <a:schemeClr val="tx1"/>
              </a:solidFill>
              <a:latin typeface="Verdana" panose="020B0604030504040204" pitchFamily="34" charset="0"/>
              <a:ea typeface="宋体" panose="02010600030101010101" pitchFamily="2" charset="-122"/>
            </a:endParaRPr>
          </a:p>
        </p:txBody>
      </p:sp>
      <p:sp>
        <p:nvSpPr>
          <p:cNvPr id="80926" name="Rectangle 30"/>
          <p:cNvSpPr>
            <a:spLocks noChangeArrowheads="1"/>
          </p:cNvSpPr>
          <p:nvPr/>
        </p:nvSpPr>
        <p:spPr bwMode="auto">
          <a:xfrm>
            <a:off x="842963" y="2786063"/>
            <a:ext cx="409575" cy="533400"/>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l">
              <a:spcBef>
                <a:spcPct val="20000"/>
              </a:spcBef>
            </a:pPr>
            <a:endParaRPr lang="zh-CN" altLang="zh-CN" sz="2800" b="0">
              <a:solidFill>
                <a:schemeClr val="tx1"/>
              </a:solidFill>
              <a:latin typeface="Verdana" panose="020B0604030504040204" pitchFamily="34" charset="0"/>
              <a:ea typeface="宋体" panose="02010600030101010101" pitchFamily="2" charset="-122"/>
            </a:endParaRPr>
          </a:p>
        </p:txBody>
      </p:sp>
      <p:sp>
        <p:nvSpPr>
          <p:cNvPr id="80927" name="Line 31"/>
          <p:cNvSpPr>
            <a:spLocks noChangeShapeType="1"/>
          </p:cNvSpPr>
          <p:nvPr/>
        </p:nvSpPr>
        <p:spPr bwMode="auto">
          <a:xfrm>
            <a:off x="479425" y="3003550"/>
            <a:ext cx="360000" cy="0"/>
          </a:xfrm>
          <a:prstGeom prst="line">
            <a:avLst/>
          </a:prstGeom>
          <a:noFill/>
          <a:ln w="28575">
            <a:solidFill>
              <a:srgbClr val="7030A0"/>
            </a:solidFill>
            <a:round/>
            <a:tailEnd type="stealth" w="med" len="lg"/>
          </a:ln>
          <a:effectLst/>
        </p:spPr>
        <p:txBody>
          <a:bodyPr/>
          <a:lstStyle/>
          <a:p>
            <a:endParaRPr lang="zh-CN" altLang="en-US"/>
          </a:p>
        </p:txBody>
      </p:sp>
      <p:sp>
        <p:nvSpPr>
          <p:cNvPr id="80928" name="Line 32"/>
          <p:cNvSpPr>
            <a:spLocks noChangeShapeType="1"/>
          </p:cNvSpPr>
          <p:nvPr/>
        </p:nvSpPr>
        <p:spPr bwMode="auto">
          <a:xfrm>
            <a:off x="1557338" y="3019425"/>
            <a:ext cx="557212" cy="0"/>
          </a:xfrm>
          <a:prstGeom prst="line">
            <a:avLst/>
          </a:prstGeom>
          <a:noFill/>
          <a:ln w="28575">
            <a:solidFill>
              <a:schemeClr val="tx1"/>
            </a:solidFill>
            <a:round/>
            <a:tailEnd type="stealth" w="sm" len="lg"/>
          </a:ln>
          <a:effectLst/>
        </p:spPr>
        <p:txBody>
          <a:bodyPr/>
          <a:lstStyle/>
          <a:p>
            <a:endParaRPr lang="zh-CN" altLang="en-US"/>
          </a:p>
        </p:txBody>
      </p:sp>
      <p:sp>
        <p:nvSpPr>
          <p:cNvPr id="80929" name="Line 33"/>
          <p:cNvSpPr>
            <a:spLocks noChangeShapeType="1"/>
          </p:cNvSpPr>
          <p:nvPr/>
        </p:nvSpPr>
        <p:spPr bwMode="auto">
          <a:xfrm>
            <a:off x="6175375" y="3014663"/>
            <a:ext cx="557213" cy="0"/>
          </a:xfrm>
          <a:prstGeom prst="line">
            <a:avLst/>
          </a:prstGeom>
          <a:noFill/>
          <a:ln w="28575">
            <a:solidFill>
              <a:schemeClr val="tx1"/>
            </a:solidFill>
            <a:round/>
            <a:tailEnd type="stealth" w="sm" len="lg"/>
          </a:ln>
          <a:effectLst/>
        </p:spPr>
        <p:txBody>
          <a:bodyPr/>
          <a:lstStyle/>
          <a:p>
            <a:endParaRPr lang="zh-CN" altLang="en-US"/>
          </a:p>
        </p:txBody>
      </p:sp>
      <p:grpSp>
        <p:nvGrpSpPr>
          <p:cNvPr id="2" name="Group 34"/>
          <p:cNvGrpSpPr/>
          <p:nvPr/>
        </p:nvGrpSpPr>
        <p:grpSpPr bwMode="auto">
          <a:xfrm>
            <a:off x="7766050" y="2790825"/>
            <a:ext cx="838200" cy="517525"/>
            <a:chOff x="4752" y="2691"/>
            <a:chExt cx="528" cy="326"/>
          </a:xfrm>
        </p:grpSpPr>
        <p:sp>
          <p:nvSpPr>
            <p:cNvPr id="80931" name="Rectangle 35"/>
            <p:cNvSpPr>
              <a:spLocks noChangeArrowheads="1"/>
            </p:cNvSpPr>
            <p:nvPr/>
          </p:nvSpPr>
          <p:spPr bwMode="auto">
            <a:xfrm>
              <a:off x="4992" y="2691"/>
              <a:ext cx="288"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Verdana" panose="020B0604030504040204" pitchFamily="34" charset="0"/>
                <a:ea typeface="宋体" panose="02010600030101010101" pitchFamily="2" charset="-122"/>
              </a:endParaRPr>
            </a:p>
          </p:txBody>
        </p:sp>
        <p:sp>
          <p:nvSpPr>
            <p:cNvPr id="80932" name="Rectangle 36"/>
            <p:cNvSpPr>
              <a:spLocks noChangeArrowheads="1"/>
            </p:cNvSpPr>
            <p:nvPr/>
          </p:nvSpPr>
          <p:spPr bwMode="auto">
            <a:xfrm>
              <a:off x="4752" y="2691"/>
              <a:ext cx="240"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ea typeface="宋体" panose="02010600030101010101" pitchFamily="2" charset="-122"/>
              </a:endParaRPr>
            </a:p>
          </p:txBody>
        </p:sp>
        <p:sp>
          <p:nvSpPr>
            <p:cNvPr id="80933" name="Line 37"/>
            <p:cNvSpPr>
              <a:spLocks noChangeShapeType="1"/>
            </p:cNvSpPr>
            <p:nvPr/>
          </p:nvSpPr>
          <p:spPr bwMode="auto">
            <a:xfrm>
              <a:off x="4752" y="2691"/>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34" name="Line 38"/>
            <p:cNvSpPr>
              <a:spLocks noChangeShapeType="1"/>
            </p:cNvSpPr>
            <p:nvPr/>
          </p:nvSpPr>
          <p:spPr bwMode="auto">
            <a:xfrm>
              <a:off x="4752" y="3017"/>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35" name="Line 39"/>
            <p:cNvSpPr>
              <a:spLocks noChangeShapeType="1"/>
            </p:cNvSpPr>
            <p:nvPr/>
          </p:nvSpPr>
          <p:spPr bwMode="auto">
            <a:xfrm>
              <a:off x="475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36" name="Line 40"/>
            <p:cNvSpPr>
              <a:spLocks noChangeShapeType="1"/>
            </p:cNvSpPr>
            <p:nvPr/>
          </p:nvSpPr>
          <p:spPr bwMode="auto">
            <a:xfrm>
              <a:off x="499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37" name="Line 41"/>
            <p:cNvSpPr>
              <a:spLocks noChangeShapeType="1"/>
            </p:cNvSpPr>
            <p:nvPr/>
          </p:nvSpPr>
          <p:spPr bwMode="auto">
            <a:xfrm>
              <a:off x="5280"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grpSp>
      <p:grpSp>
        <p:nvGrpSpPr>
          <p:cNvPr id="3" name="Group 42"/>
          <p:cNvGrpSpPr/>
          <p:nvPr/>
        </p:nvGrpSpPr>
        <p:grpSpPr bwMode="auto">
          <a:xfrm>
            <a:off x="2116138" y="2798763"/>
            <a:ext cx="838200" cy="517525"/>
            <a:chOff x="4752" y="2691"/>
            <a:chExt cx="528" cy="326"/>
          </a:xfrm>
        </p:grpSpPr>
        <p:sp>
          <p:nvSpPr>
            <p:cNvPr id="80939" name="Rectangle 43"/>
            <p:cNvSpPr>
              <a:spLocks noChangeArrowheads="1"/>
            </p:cNvSpPr>
            <p:nvPr/>
          </p:nvSpPr>
          <p:spPr bwMode="auto">
            <a:xfrm>
              <a:off x="4992" y="2691"/>
              <a:ext cx="288"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Verdana" panose="020B0604030504040204" pitchFamily="34" charset="0"/>
                <a:ea typeface="宋体" panose="02010600030101010101" pitchFamily="2" charset="-122"/>
              </a:endParaRPr>
            </a:p>
          </p:txBody>
        </p:sp>
        <p:sp>
          <p:nvSpPr>
            <p:cNvPr id="80940" name="Rectangle 44"/>
            <p:cNvSpPr>
              <a:spLocks noChangeArrowheads="1"/>
            </p:cNvSpPr>
            <p:nvPr/>
          </p:nvSpPr>
          <p:spPr bwMode="auto">
            <a:xfrm>
              <a:off x="4752" y="2691"/>
              <a:ext cx="240"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ea typeface="宋体" panose="02010600030101010101" pitchFamily="2" charset="-122"/>
              </a:endParaRPr>
            </a:p>
          </p:txBody>
        </p:sp>
        <p:sp>
          <p:nvSpPr>
            <p:cNvPr id="80941" name="Line 45"/>
            <p:cNvSpPr>
              <a:spLocks noChangeShapeType="1"/>
            </p:cNvSpPr>
            <p:nvPr/>
          </p:nvSpPr>
          <p:spPr bwMode="auto">
            <a:xfrm>
              <a:off x="4752" y="2691"/>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42" name="Line 46"/>
            <p:cNvSpPr>
              <a:spLocks noChangeShapeType="1"/>
            </p:cNvSpPr>
            <p:nvPr/>
          </p:nvSpPr>
          <p:spPr bwMode="auto">
            <a:xfrm>
              <a:off x="4752" y="3017"/>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43" name="Line 47"/>
            <p:cNvSpPr>
              <a:spLocks noChangeShapeType="1"/>
            </p:cNvSpPr>
            <p:nvPr/>
          </p:nvSpPr>
          <p:spPr bwMode="auto">
            <a:xfrm>
              <a:off x="475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44" name="Line 48"/>
            <p:cNvSpPr>
              <a:spLocks noChangeShapeType="1"/>
            </p:cNvSpPr>
            <p:nvPr/>
          </p:nvSpPr>
          <p:spPr bwMode="auto">
            <a:xfrm>
              <a:off x="499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45" name="Line 49"/>
            <p:cNvSpPr>
              <a:spLocks noChangeShapeType="1"/>
            </p:cNvSpPr>
            <p:nvPr/>
          </p:nvSpPr>
          <p:spPr bwMode="auto">
            <a:xfrm>
              <a:off x="5280"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grpSp>
      <p:sp>
        <p:nvSpPr>
          <p:cNvPr id="80954" name="Line 58"/>
          <p:cNvSpPr>
            <a:spLocks noChangeShapeType="1"/>
          </p:cNvSpPr>
          <p:nvPr/>
        </p:nvSpPr>
        <p:spPr bwMode="auto">
          <a:xfrm>
            <a:off x="2836863" y="3027363"/>
            <a:ext cx="557212" cy="0"/>
          </a:xfrm>
          <a:prstGeom prst="line">
            <a:avLst/>
          </a:prstGeom>
          <a:noFill/>
          <a:ln w="28575">
            <a:solidFill>
              <a:schemeClr val="tx1"/>
            </a:solidFill>
            <a:round/>
            <a:tailEnd type="stealth" w="sm" len="lg"/>
          </a:ln>
          <a:effectLst/>
        </p:spPr>
        <p:txBody>
          <a:bodyPr/>
          <a:lstStyle/>
          <a:p>
            <a:endParaRPr lang="zh-CN" altLang="en-US"/>
          </a:p>
        </p:txBody>
      </p:sp>
      <p:grpSp>
        <p:nvGrpSpPr>
          <p:cNvPr id="4" name="Group 60"/>
          <p:cNvGrpSpPr/>
          <p:nvPr/>
        </p:nvGrpSpPr>
        <p:grpSpPr bwMode="auto">
          <a:xfrm>
            <a:off x="5626100" y="2790825"/>
            <a:ext cx="838200" cy="517525"/>
            <a:chOff x="4752" y="2691"/>
            <a:chExt cx="528" cy="326"/>
          </a:xfrm>
        </p:grpSpPr>
        <p:sp>
          <p:nvSpPr>
            <p:cNvPr id="80957" name="Rectangle 61"/>
            <p:cNvSpPr>
              <a:spLocks noChangeArrowheads="1"/>
            </p:cNvSpPr>
            <p:nvPr/>
          </p:nvSpPr>
          <p:spPr bwMode="auto">
            <a:xfrm>
              <a:off x="4992" y="2691"/>
              <a:ext cx="288"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Verdana" panose="020B0604030504040204" pitchFamily="34" charset="0"/>
                <a:ea typeface="宋体" panose="02010600030101010101" pitchFamily="2" charset="-122"/>
              </a:endParaRPr>
            </a:p>
          </p:txBody>
        </p:sp>
        <p:sp>
          <p:nvSpPr>
            <p:cNvPr id="80958" name="Rectangle 62"/>
            <p:cNvSpPr>
              <a:spLocks noChangeArrowheads="1"/>
            </p:cNvSpPr>
            <p:nvPr/>
          </p:nvSpPr>
          <p:spPr bwMode="auto">
            <a:xfrm>
              <a:off x="4752" y="2691"/>
              <a:ext cx="240"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ea typeface="宋体" panose="02010600030101010101" pitchFamily="2" charset="-122"/>
              </a:endParaRPr>
            </a:p>
          </p:txBody>
        </p:sp>
        <p:sp>
          <p:nvSpPr>
            <p:cNvPr id="80959" name="Line 63"/>
            <p:cNvSpPr>
              <a:spLocks noChangeShapeType="1"/>
            </p:cNvSpPr>
            <p:nvPr/>
          </p:nvSpPr>
          <p:spPr bwMode="auto">
            <a:xfrm>
              <a:off x="4752" y="2691"/>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60" name="Line 64"/>
            <p:cNvSpPr>
              <a:spLocks noChangeShapeType="1"/>
            </p:cNvSpPr>
            <p:nvPr/>
          </p:nvSpPr>
          <p:spPr bwMode="auto">
            <a:xfrm>
              <a:off x="4752" y="3017"/>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61" name="Line 65"/>
            <p:cNvSpPr>
              <a:spLocks noChangeShapeType="1"/>
            </p:cNvSpPr>
            <p:nvPr/>
          </p:nvSpPr>
          <p:spPr bwMode="auto">
            <a:xfrm>
              <a:off x="475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62" name="Line 66"/>
            <p:cNvSpPr>
              <a:spLocks noChangeShapeType="1"/>
            </p:cNvSpPr>
            <p:nvPr/>
          </p:nvSpPr>
          <p:spPr bwMode="auto">
            <a:xfrm>
              <a:off x="499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63" name="Line 67"/>
            <p:cNvSpPr>
              <a:spLocks noChangeShapeType="1"/>
            </p:cNvSpPr>
            <p:nvPr/>
          </p:nvSpPr>
          <p:spPr bwMode="auto">
            <a:xfrm>
              <a:off x="5280"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grpSp>
      <p:sp>
        <p:nvSpPr>
          <p:cNvPr id="80964" name="Text Box 68"/>
          <p:cNvSpPr txBox="1">
            <a:spLocks noChangeArrowheads="1"/>
          </p:cNvSpPr>
          <p:nvPr/>
        </p:nvSpPr>
        <p:spPr bwMode="auto">
          <a:xfrm>
            <a:off x="8126413" y="2876550"/>
            <a:ext cx="360362" cy="366713"/>
          </a:xfrm>
          <a:prstGeom prst="rect">
            <a:avLst/>
          </a:prstGeom>
          <a:noFill/>
          <a:ln w="9525">
            <a:noFill/>
            <a:miter lim="800000"/>
          </a:ln>
          <a:effectLst/>
        </p:spPr>
        <p:txBody>
          <a:bodyPr>
            <a:spAutoFit/>
          </a:bodyPr>
          <a:lstStyle/>
          <a:p>
            <a:pPr algn="l">
              <a:spcBef>
                <a:spcPct val="50000"/>
              </a:spcBef>
            </a:pPr>
            <a:r>
              <a:rPr lang="en-US" altLang="zh-CN" sz="1800" dirty="0">
                <a:solidFill>
                  <a:schemeClr val="tx1"/>
                </a:solidFill>
                <a:latin typeface="Verdana" panose="020B0604030504040204" pitchFamily="34" charset="0"/>
                <a:ea typeface="宋体" panose="02010600030101010101" pitchFamily="2" charset="-122"/>
              </a:rPr>
              <a:t>∧</a:t>
            </a:r>
          </a:p>
        </p:txBody>
      </p:sp>
      <p:sp>
        <p:nvSpPr>
          <p:cNvPr id="80966" name="Line 70"/>
          <p:cNvSpPr>
            <a:spLocks noChangeShapeType="1"/>
          </p:cNvSpPr>
          <p:nvPr/>
        </p:nvSpPr>
        <p:spPr bwMode="auto">
          <a:xfrm>
            <a:off x="7221538" y="3006725"/>
            <a:ext cx="557212" cy="0"/>
          </a:xfrm>
          <a:prstGeom prst="line">
            <a:avLst/>
          </a:prstGeom>
          <a:noFill/>
          <a:ln w="28575">
            <a:solidFill>
              <a:schemeClr val="tx1"/>
            </a:solidFill>
            <a:round/>
            <a:tailEnd type="stealth" w="sm" len="lg"/>
          </a:ln>
          <a:effectLst/>
        </p:spPr>
        <p:txBody>
          <a:bodyPr/>
          <a:lstStyle/>
          <a:p>
            <a:endParaRPr lang="zh-CN" altLang="en-US"/>
          </a:p>
        </p:txBody>
      </p:sp>
      <p:sp>
        <p:nvSpPr>
          <p:cNvPr id="80967" name="Line 71"/>
          <p:cNvSpPr>
            <a:spLocks noChangeShapeType="1"/>
          </p:cNvSpPr>
          <p:nvPr/>
        </p:nvSpPr>
        <p:spPr bwMode="auto">
          <a:xfrm>
            <a:off x="5170488" y="3006725"/>
            <a:ext cx="431800" cy="0"/>
          </a:xfrm>
          <a:prstGeom prst="line">
            <a:avLst/>
          </a:prstGeom>
          <a:noFill/>
          <a:ln w="28575">
            <a:solidFill>
              <a:schemeClr val="tx1"/>
            </a:solidFill>
            <a:round/>
            <a:tailEnd type="stealth" w="sm" len="lg"/>
          </a:ln>
          <a:effectLst/>
        </p:spPr>
        <p:txBody>
          <a:bodyPr/>
          <a:lstStyle/>
          <a:p>
            <a:endParaRPr lang="zh-CN" altLang="en-US"/>
          </a:p>
        </p:txBody>
      </p:sp>
      <p:sp>
        <p:nvSpPr>
          <p:cNvPr id="80968" name="Text Box 72"/>
          <p:cNvSpPr txBox="1">
            <a:spLocks noChangeArrowheads="1"/>
          </p:cNvSpPr>
          <p:nvPr/>
        </p:nvSpPr>
        <p:spPr bwMode="auto">
          <a:xfrm>
            <a:off x="6769100" y="2679700"/>
            <a:ext cx="720725" cy="457200"/>
          </a:xfrm>
          <a:prstGeom prst="rect">
            <a:avLst/>
          </a:prstGeom>
          <a:noFill/>
          <a:ln w="9525">
            <a:noFill/>
            <a:miter lim="800000"/>
          </a:ln>
          <a:effectLst/>
        </p:spPr>
        <p:txBody>
          <a:bodyPr>
            <a:spAutoFit/>
          </a:bodyPr>
          <a:lstStyle/>
          <a:p>
            <a:pPr algn="l">
              <a:spcBef>
                <a:spcPct val="50000"/>
              </a:spcBef>
            </a:pPr>
            <a:r>
              <a:rPr lang="en-US" altLang="zh-CN">
                <a:cs typeface="Times New Roman" panose="02020603050405020304" pitchFamily="18" charset="0"/>
              </a:rPr>
              <a:t>…</a:t>
            </a:r>
          </a:p>
        </p:txBody>
      </p:sp>
      <p:grpSp>
        <p:nvGrpSpPr>
          <p:cNvPr id="5" name="Group 74"/>
          <p:cNvGrpSpPr/>
          <p:nvPr/>
        </p:nvGrpSpPr>
        <p:grpSpPr bwMode="auto">
          <a:xfrm>
            <a:off x="4481513" y="2794000"/>
            <a:ext cx="838200" cy="517525"/>
            <a:chOff x="4752" y="2691"/>
            <a:chExt cx="528" cy="326"/>
          </a:xfrm>
        </p:grpSpPr>
        <p:sp>
          <p:nvSpPr>
            <p:cNvPr id="80971" name="Rectangle 75"/>
            <p:cNvSpPr>
              <a:spLocks noChangeArrowheads="1"/>
            </p:cNvSpPr>
            <p:nvPr/>
          </p:nvSpPr>
          <p:spPr bwMode="auto">
            <a:xfrm>
              <a:off x="4992" y="2691"/>
              <a:ext cx="288"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Verdana" panose="020B0604030504040204" pitchFamily="34" charset="0"/>
                <a:ea typeface="宋体" panose="02010600030101010101" pitchFamily="2" charset="-122"/>
              </a:endParaRPr>
            </a:p>
          </p:txBody>
        </p:sp>
        <p:sp>
          <p:nvSpPr>
            <p:cNvPr id="80972" name="Rectangle 76"/>
            <p:cNvSpPr>
              <a:spLocks noChangeArrowheads="1"/>
            </p:cNvSpPr>
            <p:nvPr/>
          </p:nvSpPr>
          <p:spPr bwMode="auto">
            <a:xfrm>
              <a:off x="4752" y="2691"/>
              <a:ext cx="240"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ea typeface="宋体" panose="02010600030101010101" pitchFamily="2" charset="-122"/>
              </a:endParaRPr>
            </a:p>
          </p:txBody>
        </p:sp>
        <p:sp>
          <p:nvSpPr>
            <p:cNvPr id="80973" name="Line 77"/>
            <p:cNvSpPr>
              <a:spLocks noChangeShapeType="1"/>
            </p:cNvSpPr>
            <p:nvPr/>
          </p:nvSpPr>
          <p:spPr bwMode="auto">
            <a:xfrm>
              <a:off x="4752" y="2691"/>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74" name="Line 78"/>
            <p:cNvSpPr>
              <a:spLocks noChangeShapeType="1"/>
            </p:cNvSpPr>
            <p:nvPr/>
          </p:nvSpPr>
          <p:spPr bwMode="auto">
            <a:xfrm>
              <a:off x="4752" y="3017"/>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75" name="Line 79"/>
            <p:cNvSpPr>
              <a:spLocks noChangeShapeType="1"/>
            </p:cNvSpPr>
            <p:nvPr/>
          </p:nvSpPr>
          <p:spPr bwMode="auto">
            <a:xfrm>
              <a:off x="475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76" name="Line 80"/>
            <p:cNvSpPr>
              <a:spLocks noChangeShapeType="1"/>
            </p:cNvSpPr>
            <p:nvPr/>
          </p:nvSpPr>
          <p:spPr bwMode="auto">
            <a:xfrm>
              <a:off x="499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77" name="Line 81"/>
            <p:cNvSpPr>
              <a:spLocks noChangeShapeType="1"/>
            </p:cNvSpPr>
            <p:nvPr/>
          </p:nvSpPr>
          <p:spPr bwMode="auto">
            <a:xfrm>
              <a:off x="5280"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grpSp>
      <p:sp>
        <p:nvSpPr>
          <p:cNvPr id="80978" name="Line 82"/>
          <p:cNvSpPr>
            <a:spLocks noChangeShapeType="1"/>
          </p:cNvSpPr>
          <p:nvPr/>
        </p:nvSpPr>
        <p:spPr bwMode="auto">
          <a:xfrm>
            <a:off x="4044950" y="3009900"/>
            <a:ext cx="431800" cy="0"/>
          </a:xfrm>
          <a:prstGeom prst="line">
            <a:avLst/>
          </a:prstGeom>
          <a:noFill/>
          <a:ln w="28575">
            <a:solidFill>
              <a:schemeClr val="tx1"/>
            </a:solidFill>
            <a:round/>
            <a:tailEnd type="stealth" w="sm" len="lg"/>
          </a:ln>
          <a:effectLst/>
        </p:spPr>
        <p:txBody>
          <a:bodyPr/>
          <a:lstStyle/>
          <a:p>
            <a:endParaRPr lang="zh-CN" altLang="en-US"/>
          </a:p>
        </p:txBody>
      </p:sp>
      <p:sp>
        <p:nvSpPr>
          <p:cNvPr id="80979" name="Text Box 83"/>
          <p:cNvSpPr txBox="1">
            <a:spLocks noChangeArrowheads="1"/>
          </p:cNvSpPr>
          <p:nvPr/>
        </p:nvSpPr>
        <p:spPr bwMode="auto">
          <a:xfrm>
            <a:off x="3386138" y="2679700"/>
            <a:ext cx="720725" cy="457200"/>
          </a:xfrm>
          <a:prstGeom prst="rect">
            <a:avLst/>
          </a:prstGeom>
          <a:noFill/>
          <a:ln w="9525">
            <a:noFill/>
            <a:miter lim="800000"/>
          </a:ln>
          <a:effectLst/>
        </p:spPr>
        <p:txBody>
          <a:bodyPr>
            <a:spAutoFit/>
          </a:bodyPr>
          <a:lstStyle/>
          <a:p>
            <a:pPr algn="l">
              <a:spcBef>
                <a:spcPct val="50000"/>
              </a:spcBef>
            </a:pPr>
            <a:r>
              <a:rPr lang="en-US" altLang="zh-CN">
                <a:cs typeface="Times New Roman" panose="02020603050405020304" pitchFamily="18" charset="0"/>
              </a:rPr>
              <a:t>…</a:t>
            </a:r>
          </a:p>
        </p:txBody>
      </p:sp>
      <p:grpSp>
        <p:nvGrpSpPr>
          <p:cNvPr id="6" name="Group 101"/>
          <p:cNvGrpSpPr/>
          <p:nvPr/>
        </p:nvGrpSpPr>
        <p:grpSpPr bwMode="auto">
          <a:xfrm>
            <a:off x="4286248" y="2428868"/>
            <a:ext cx="2327275" cy="1820863"/>
            <a:chOff x="2699" y="1514"/>
            <a:chExt cx="1466" cy="1147"/>
          </a:xfrm>
        </p:grpSpPr>
        <p:sp>
          <p:nvSpPr>
            <p:cNvPr id="80980" name="Line 84"/>
            <p:cNvSpPr>
              <a:spLocks noChangeShapeType="1"/>
            </p:cNvSpPr>
            <p:nvPr/>
          </p:nvSpPr>
          <p:spPr bwMode="auto">
            <a:xfrm flipV="1">
              <a:off x="3877" y="2091"/>
              <a:ext cx="0" cy="363"/>
            </a:xfrm>
            <a:prstGeom prst="line">
              <a:avLst/>
            </a:prstGeom>
            <a:noFill/>
            <a:ln w="28575">
              <a:solidFill>
                <a:srgbClr val="FF3300"/>
              </a:solidFill>
              <a:miter lim="800000"/>
              <a:tailEnd type="triangle" w="med" len="med"/>
            </a:ln>
            <a:effectLst/>
          </p:spPr>
          <p:txBody>
            <a:bodyPr wrap="none"/>
            <a:lstStyle/>
            <a:p>
              <a:endParaRPr lang="zh-CN" altLang="en-US"/>
            </a:p>
          </p:txBody>
        </p:sp>
        <p:sp>
          <p:nvSpPr>
            <p:cNvPr id="80981" name="Text Box 85"/>
            <p:cNvSpPr txBox="1">
              <a:spLocks noChangeArrowheads="1"/>
            </p:cNvSpPr>
            <p:nvPr/>
          </p:nvSpPr>
          <p:spPr bwMode="auto">
            <a:xfrm>
              <a:off x="3605" y="2409"/>
              <a:ext cx="545" cy="250"/>
            </a:xfrm>
            <a:prstGeom prst="rect">
              <a:avLst/>
            </a:prstGeom>
            <a:noFill/>
            <a:ln w="9525">
              <a:noFill/>
              <a:miter lim="800000"/>
            </a:ln>
            <a:effectLst/>
          </p:spPr>
          <p:txBody>
            <a:bodyPr>
              <a:spAutoFit/>
            </a:bodyPr>
            <a:lstStyle/>
            <a:p>
              <a:pPr algn="l">
                <a:spcBef>
                  <a:spcPct val="50000"/>
                </a:spcBef>
              </a:pPr>
              <a:r>
                <a:rPr lang="en-US" altLang="zh-CN" sz="2000" dirty="0" err="1"/>
                <a:t>maxp</a:t>
              </a:r>
              <a:endParaRPr lang="en-US" altLang="zh-CN" sz="2000" dirty="0"/>
            </a:p>
          </p:txBody>
        </p:sp>
        <p:sp>
          <p:nvSpPr>
            <p:cNvPr id="80982" name="Line 86"/>
            <p:cNvSpPr>
              <a:spLocks noChangeShapeType="1"/>
            </p:cNvSpPr>
            <p:nvPr/>
          </p:nvSpPr>
          <p:spPr bwMode="auto">
            <a:xfrm flipV="1">
              <a:off x="2971" y="2093"/>
              <a:ext cx="0" cy="363"/>
            </a:xfrm>
            <a:prstGeom prst="line">
              <a:avLst/>
            </a:prstGeom>
            <a:noFill/>
            <a:ln w="28575">
              <a:solidFill>
                <a:srgbClr val="FF3300"/>
              </a:solidFill>
              <a:miter lim="800000"/>
              <a:tailEnd type="triangle" w="med" len="med"/>
            </a:ln>
            <a:effectLst/>
          </p:spPr>
          <p:txBody>
            <a:bodyPr wrap="none"/>
            <a:lstStyle/>
            <a:p>
              <a:endParaRPr lang="zh-CN" altLang="en-US"/>
            </a:p>
          </p:txBody>
        </p:sp>
        <p:sp>
          <p:nvSpPr>
            <p:cNvPr id="80983" name="Text Box 87"/>
            <p:cNvSpPr txBox="1">
              <a:spLocks noChangeArrowheads="1"/>
            </p:cNvSpPr>
            <p:nvPr/>
          </p:nvSpPr>
          <p:spPr bwMode="auto">
            <a:xfrm>
              <a:off x="2699" y="2411"/>
              <a:ext cx="726" cy="250"/>
            </a:xfrm>
            <a:prstGeom prst="rect">
              <a:avLst/>
            </a:prstGeom>
            <a:noFill/>
            <a:ln w="9525">
              <a:noFill/>
              <a:miter lim="800000"/>
            </a:ln>
            <a:effectLst/>
          </p:spPr>
          <p:txBody>
            <a:bodyPr>
              <a:spAutoFit/>
            </a:bodyPr>
            <a:lstStyle/>
            <a:p>
              <a:pPr algn="l">
                <a:spcBef>
                  <a:spcPct val="50000"/>
                </a:spcBef>
              </a:pPr>
              <a:r>
                <a:rPr lang="en-US" altLang="zh-CN" sz="2000" dirty="0" err="1"/>
                <a:t>maxpre</a:t>
              </a:r>
              <a:endParaRPr lang="en-US" altLang="zh-CN" sz="2000" dirty="0"/>
            </a:p>
          </p:txBody>
        </p:sp>
        <p:sp>
          <p:nvSpPr>
            <p:cNvPr id="80984" name="Oval 88"/>
            <p:cNvSpPr>
              <a:spLocks noChangeArrowheads="1"/>
            </p:cNvSpPr>
            <p:nvPr/>
          </p:nvSpPr>
          <p:spPr bwMode="auto">
            <a:xfrm>
              <a:off x="3440" y="1514"/>
              <a:ext cx="725" cy="748"/>
            </a:xfrm>
            <a:prstGeom prst="ellipse">
              <a:avLst/>
            </a:prstGeom>
            <a:solidFill>
              <a:schemeClr val="accent1">
                <a:alpha val="0"/>
              </a:schemeClr>
            </a:solidFill>
            <a:ln w="28575" cap="rnd">
              <a:solidFill>
                <a:srgbClr val="33CC33"/>
              </a:solidFill>
              <a:prstDash val="sysDot"/>
              <a:miter lim="800000"/>
            </a:ln>
            <a:effectLst/>
          </p:spPr>
          <p:txBody>
            <a:bodyPr wrap="none" anchor="ctr"/>
            <a:lstStyle/>
            <a:p>
              <a:endParaRPr lang="zh-CN" altLang="en-US"/>
            </a:p>
          </p:txBody>
        </p:sp>
      </p:grpSp>
      <p:sp>
        <p:nvSpPr>
          <p:cNvPr id="80986" name="Line 90"/>
          <p:cNvSpPr>
            <a:spLocks noChangeShapeType="1"/>
          </p:cNvSpPr>
          <p:nvPr/>
        </p:nvSpPr>
        <p:spPr bwMode="auto">
          <a:xfrm>
            <a:off x="1250950" y="2794000"/>
            <a:ext cx="0" cy="514350"/>
          </a:xfrm>
          <a:prstGeom prst="line">
            <a:avLst/>
          </a:prstGeom>
          <a:noFill/>
          <a:ln w="9525">
            <a:solidFill>
              <a:schemeClr val="tx1"/>
            </a:solidFill>
            <a:miter lim="800000"/>
          </a:ln>
          <a:effectLst/>
        </p:spPr>
        <p:txBody>
          <a:bodyPr wrap="none"/>
          <a:lstStyle/>
          <a:p>
            <a:endParaRPr lang="zh-CN" altLang="en-US"/>
          </a:p>
        </p:txBody>
      </p:sp>
      <p:sp>
        <p:nvSpPr>
          <p:cNvPr id="80987" name="Text Box 91"/>
          <p:cNvSpPr txBox="1">
            <a:spLocks noChangeArrowheads="1"/>
          </p:cNvSpPr>
          <p:nvPr/>
        </p:nvSpPr>
        <p:spPr bwMode="auto">
          <a:xfrm>
            <a:off x="900113" y="1628775"/>
            <a:ext cx="2808287" cy="457200"/>
          </a:xfrm>
          <a:prstGeom prst="rect">
            <a:avLst/>
          </a:prstGeom>
          <a:noFill/>
          <a:ln w="38100" algn="ctr">
            <a:noFill/>
            <a:miter lim="800000"/>
          </a:ln>
          <a:effectLst/>
        </p:spPr>
        <p:txBody>
          <a:bodyPr>
            <a:spAutoFit/>
          </a:bodyPr>
          <a:lstStyle/>
          <a:p>
            <a:pPr algn="l">
              <a:spcBef>
                <a:spcPct val="50000"/>
              </a:spcBef>
            </a:pPr>
            <a:r>
              <a:rPr lang="zh-CN" altLang="en-US" dirty="0">
                <a:solidFill>
                  <a:srgbClr val="FF00FF"/>
                </a:solidFill>
                <a:latin typeface="黑体" panose="02010609060101010101" pitchFamily="49" charset="-122"/>
                <a:ea typeface="黑体" panose="02010609060101010101" pitchFamily="49" charset="-122"/>
              </a:rPr>
              <a:t>算法设计思路</a:t>
            </a:r>
          </a:p>
        </p:txBody>
      </p:sp>
      <p:grpSp>
        <p:nvGrpSpPr>
          <p:cNvPr id="7" name="Group 100"/>
          <p:cNvGrpSpPr/>
          <p:nvPr/>
        </p:nvGrpSpPr>
        <p:grpSpPr bwMode="auto">
          <a:xfrm>
            <a:off x="4338638" y="1819275"/>
            <a:ext cx="3376634" cy="1203325"/>
            <a:chOff x="2733" y="1146"/>
            <a:chExt cx="1905" cy="758"/>
          </a:xfrm>
        </p:grpSpPr>
        <p:sp>
          <p:nvSpPr>
            <p:cNvPr id="80993" name="Freeform 97"/>
            <p:cNvSpPr/>
            <p:nvPr/>
          </p:nvSpPr>
          <p:spPr bwMode="auto">
            <a:xfrm>
              <a:off x="3190" y="1396"/>
              <a:ext cx="1114" cy="508"/>
            </a:xfrm>
            <a:custGeom>
              <a:avLst/>
              <a:gdLst/>
              <a:ahLst/>
              <a:cxnLst>
                <a:cxn ang="0">
                  <a:pos x="2" y="508"/>
                </a:cxn>
                <a:cxn ang="0">
                  <a:pos x="138" y="76"/>
                </a:cxn>
                <a:cxn ang="0">
                  <a:pos x="834" y="52"/>
                </a:cxn>
                <a:cxn ang="0">
                  <a:pos x="1114" y="388"/>
                </a:cxn>
              </a:cxnLst>
              <a:rect l="0" t="0" r="r" b="b"/>
              <a:pathLst>
                <a:path w="1114" h="508">
                  <a:moveTo>
                    <a:pt x="2" y="508"/>
                  </a:moveTo>
                  <a:cubicBezTo>
                    <a:pt x="26" y="436"/>
                    <a:pt x="0" y="152"/>
                    <a:pt x="138" y="76"/>
                  </a:cubicBezTo>
                  <a:cubicBezTo>
                    <a:pt x="268" y="8"/>
                    <a:pt x="671" y="0"/>
                    <a:pt x="834" y="52"/>
                  </a:cubicBezTo>
                  <a:cubicBezTo>
                    <a:pt x="997" y="104"/>
                    <a:pt x="1056" y="318"/>
                    <a:pt x="1114" y="388"/>
                  </a:cubicBezTo>
                </a:path>
              </a:pathLst>
            </a:custGeom>
            <a:noFill/>
            <a:ln w="38100" cap="flat" cmpd="sng">
              <a:solidFill>
                <a:srgbClr val="FF00FF"/>
              </a:solidFill>
              <a:prstDash val="solid"/>
              <a:round/>
              <a:headEnd type="none" w="med" len="med"/>
              <a:tailEnd type="triangle" w="med" len="med"/>
            </a:ln>
            <a:effectLst/>
          </p:spPr>
          <p:txBody>
            <a:bodyPr wrap="none"/>
            <a:lstStyle/>
            <a:p>
              <a:endParaRPr lang="zh-CN" altLang="en-US"/>
            </a:p>
          </p:txBody>
        </p:sp>
        <p:sp>
          <p:nvSpPr>
            <p:cNvPr id="80994" name="Text Box 98"/>
            <p:cNvSpPr txBox="1">
              <a:spLocks noChangeArrowheads="1"/>
            </p:cNvSpPr>
            <p:nvPr/>
          </p:nvSpPr>
          <p:spPr bwMode="auto">
            <a:xfrm>
              <a:off x="2733" y="1146"/>
              <a:ext cx="1905" cy="194"/>
            </a:xfrm>
            <a:prstGeom prst="rect">
              <a:avLst/>
            </a:prstGeom>
            <a:noFill/>
            <a:ln w="38100" algn="ctr">
              <a:noFill/>
              <a:miter lim="800000"/>
            </a:ln>
            <a:effectLst/>
          </p:spPr>
          <p:txBody>
            <a:bodyPr lIns="0" tIns="0" rIns="0" bIns="0">
              <a:spAutoFit/>
            </a:bodyPr>
            <a:lstStyle/>
            <a:p>
              <a:pPr>
                <a:spcBef>
                  <a:spcPct val="50000"/>
                </a:spcBef>
              </a:pPr>
              <a:r>
                <a:rPr lang="en-US" altLang="zh-CN" sz="2000" dirty="0" err="1"/>
                <a:t>maxpre</a:t>
              </a:r>
              <a:r>
                <a:rPr lang="en-US" altLang="zh-CN" sz="2000" dirty="0">
                  <a:latin typeface="+mn-ea"/>
                  <a:ea typeface="+mn-ea"/>
                </a:rPr>
                <a:t>-</a:t>
              </a:r>
              <a:r>
                <a:rPr lang="en-US" altLang="zh-CN" sz="2000"/>
                <a:t>&gt;</a:t>
              </a:r>
              <a:r>
                <a:rPr lang="en-US" altLang="zh-CN" sz="2000" smtClean="0"/>
                <a:t>next=maxp</a:t>
              </a:r>
              <a:r>
                <a:rPr lang="en-US" altLang="zh-CN" sz="2000" smtClean="0">
                  <a:latin typeface="+mn-ea"/>
                  <a:ea typeface="+mn-ea"/>
                </a:rPr>
                <a:t>-</a:t>
              </a:r>
              <a:r>
                <a:rPr lang="en-US" altLang="zh-CN" sz="2000" dirty="0"/>
                <a:t>&gt;next</a:t>
              </a:r>
            </a:p>
          </p:txBody>
        </p:sp>
      </p:grpSp>
      <p:grpSp>
        <p:nvGrpSpPr>
          <p:cNvPr id="8" name="组合 70"/>
          <p:cNvGrpSpPr/>
          <p:nvPr/>
        </p:nvGrpSpPr>
        <p:grpSpPr>
          <a:xfrm>
            <a:off x="928662" y="3319463"/>
            <a:ext cx="1928826" cy="1652655"/>
            <a:chOff x="928662" y="3319463"/>
            <a:chExt cx="1928826" cy="1652655"/>
          </a:xfrm>
        </p:grpSpPr>
        <p:sp>
          <p:nvSpPr>
            <p:cNvPr id="80988" name="Line 92"/>
            <p:cNvSpPr>
              <a:spLocks noChangeShapeType="1"/>
            </p:cNvSpPr>
            <p:nvPr/>
          </p:nvSpPr>
          <p:spPr bwMode="auto">
            <a:xfrm flipV="1">
              <a:off x="2554288" y="3319463"/>
              <a:ext cx="0" cy="576263"/>
            </a:xfrm>
            <a:prstGeom prst="line">
              <a:avLst/>
            </a:prstGeom>
            <a:noFill/>
            <a:ln w="28575">
              <a:solidFill>
                <a:srgbClr val="FF3300"/>
              </a:solidFill>
              <a:miter lim="800000"/>
              <a:tailEnd type="triangle" w="med" len="med"/>
            </a:ln>
            <a:effectLst/>
          </p:spPr>
          <p:txBody>
            <a:bodyPr wrap="none"/>
            <a:lstStyle/>
            <a:p>
              <a:endParaRPr lang="zh-CN" altLang="en-US"/>
            </a:p>
          </p:txBody>
        </p:sp>
        <p:sp>
          <p:nvSpPr>
            <p:cNvPr id="80989" name="Text Box 93"/>
            <p:cNvSpPr txBox="1">
              <a:spLocks noChangeArrowheads="1"/>
            </p:cNvSpPr>
            <p:nvPr/>
          </p:nvSpPr>
          <p:spPr bwMode="auto">
            <a:xfrm>
              <a:off x="2409825" y="3824288"/>
              <a:ext cx="361950" cy="396875"/>
            </a:xfrm>
            <a:prstGeom prst="rect">
              <a:avLst/>
            </a:prstGeom>
            <a:noFill/>
            <a:ln w="9525">
              <a:noFill/>
              <a:miter lim="800000"/>
            </a:ln>
            <a:effectLst/>
          </p:spPr>
          <p:txBody>
            <a:bodyPr>
              <a:spAutoFit/>
            </a:bodyPr>
            <a:lstStyle/>
            <a:p>
              <a:pPr algn="l">
                <a:spcBef>
                  <a:spcPct val="50000"/>
                </a:spcBef>
              </a:pPr>
              <a:r>
                <a:rPr lang="en-US" altLang="zh-CN" sz="2000" dirty="0"/>
                <a:t>p</a:t>
              </a:r>
            </a:p>
          </p:txBody>
        </p:sp>
        <p:sp>
          <p:nvSpPr>
            <p:cNvPr id="80990" name="Line 94"/>
            <p:cNvSpPr>
              <a:spLocks noChangeShapeType="1"/>
            </p:cNvSpPr>
            <p:nvPr/>
          </p:nvSpPr>
          <p:spPr bwMode="auto">
            <a:xfrm flipV="1">
              <a:off x="1258888" y="3319463"/>
              <a:ext cx="0" cy="576263"/>
            </a:xfrm>
            <a:prstGeom prst="line">
              <a:avLst/>
            </a:prstGeom>
            <a:noFill/>
            <a:ln w="28575">
              <a:solidFill>
                <a:srgbClr val="FF3300"/>
              </a:solidFill>
              <a:miter lim="800000"/>
              <a:tailEnd type="triangle" w="med" len="med"/>
            </a:ln>
            <a:effectLst/>
          </p:spPr>
          <p:txBody>
            <a:bodyPr wrap="none"/>
            <a:lstStyle/>
            <a:p>
              <a:endParaRPr lang="zh-CN" altLang="en-US"/>
            </a:p>
          </p:txBody>
        </p:sp>
        <p:sp>
          <p:nvSpPr>
            <p:cNvPr id="80991" name="Text Box 95"/>
            <p:cNvSpPr txBox="1">
              <a:spLocks noChangeArrowheads="1"/>
            </p:cNvSpPr>
            <p:nvPr/>
          </p:nvSpPr>
          <p:spPr bwMode="auto">
            <a:xfrm>
              <a:off x="1004888" y="3824288"/>
              <a:ext cx="649287" cy="396875"/>
            </a:xfrm>
            <a:prstGeom prst="rect">
              <a:avLst/>
            </a:prstGeom>
            <a:noFill/>
            <a:ln w="9525">
              <a:noFill/>
              <a:miter lim="800000"/>
            </a:ln>
            <a:effectLst/>
          </p:spPr>
          <p:txBody>
            <a:bodyPr>
              <a:spAutoFit/>
            </a:bodyPr>
            <a:lstStyle/>
            <a:p>
              <a:pPr algn="l">
                <a:spcBef>
                  <a:spcPct val="50000"/>
                </a:spcBef>
              </a:pPr>
              <a:r>
                <a:rPr lang="en-US" altLang="zh-CN" sz="2000"/>
                <a:t>pre</a:t>
              </a:r>
            </a:p>
          </p:txBody>
        </p:sp>
        <p:sp>
          <p:nvSpPr>
            <p:cNvPr id="69" name="左大括号 68"/>
            <p:cNvSpPr/>
            <p:nvPr/>
          </p:nvSpPr>
          <p:spPr>
            <a:xfrm rot="16200000">
              <a:off x="1803075" y="3697595"/>
              <a:ext cx="180000" cy="1357322"/>
            </a:xfrm>
            <a:prstGeom prst="lef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TextBox 69"/>
            <p:cNvSpPr txBox="1"/>
            <p:nvPr/>
          </p:nvSpPr>
          <p:spPr>
            <a:xfrm>
              <a:off x="928662" y="4572008"/>
              <a:ext cx="1928826" cy="400110"/>
            </a:xfrm>
            <a:prstGeom prst="rect">
              <a:avLst/>
            </a:prstGeom>
            <a:noFill/>
          </p:spPr>
          <p:txBody>
            <a:bodyPr wrap="square" rtlCol="0">
              <a:spAutoFit/>
            </a:bodyPr>
            <a:lstStyle/>
            <a:p>
              <a:pPr algn="l"/>
              <a:r>
                <a:rPr lang="zh-CN" altLang="en-US" sz="2000" dirty="0" smtClean="0">
                  <a:latin typeface="楷体" panose="02010609060101010101" pitchFamily="49" charset="-122"/>
                  <a:ea typeface="楷体" panose="02010609060101010101" pitchFamily="49" charset="-122"/>
                </a:rPr>
                <a:t>一对同步指针</a:t>
              </a:r>
              <a:endParaRPr lang="zh-CN" altLang="en-US" sz="2000" dirty="0">
                <a:latin typeface="楷体" panose="02010609060101010101" pitchFamily="49" charset="-122"/>
                <a:ea typeface="楷体" panose="02010609060101010101" pitchFamily="49" charset="-122"/>
              </a:endParaRPr>
            </a:p>
          </p:txBody>
        </p:sp>
      </p:grpSp>
      <p:sp>
        <p:nvSpPr>
          <p:cNvPr id="10" name="灯片编号占位符 9"/>
          <p:cNvSpPr>
            <a:spLocks noGrp="1"/>
          </p:cNvSpPr>
          <p:nvPr>
            <p:ph type="sldNum" sz="quarter" idx="12"/>
          </p:nvPr>
        </p:nvSpPr>
        <p:spPr/>
        <p:txBody>
          <a:bodyPr/>
          <a:lstStyle/>
          <a:p>
            <a:fld id="{BC067DFE-42A7-4CB5-93C4-F2F97DA7580C}" type="slidenum">
              <a:rPr lang="en-US" altLang="zh-CN" smtClean="0"/>
              <a:t>67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0"/>
                                  </p:stCondLst>
                                  <p:childTnLst>
                                    <p:animMotion origin="layout" path="M 3.05556E-6 1.85185E-6 L 0.65208 0.00069 " pathEditMode="relative" rAng="0" ptsTypes="AA">
                                      <p:cBhvr>
                                        <p:cTn id="9" dur="2000" fill="hold"/>
                                        <p:tgtEl>
                                          <p:spTgt spid="8"/>
                                        </p:tgtEl>
                                        <p:attrNameLst>
                                          <p:attrName>ppt_x</p:attrName>
                                          <p:attrName>ppt_y</p:attrName>
                                        </p:attrNameLst>
                                      </p:cBhvr>
                                      <p:rCtr x="326" y="0"/>
                                    </p:animMotion>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Text Box 4"/>
          <p:cNvSpPr txBox="1">
            <a:spLocks noChangeArrowheads="1"/>
          </p:cNvSpPr>
          <p:nvPr/>
        </p:nvSpPr>
        <p:spPr bwMode="auto">
          <a:xfrm>
            <a:off x="323850" y="116632"/>
            <a:ext cx="8640763" cy="532453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delmaxnode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*&amp;L)</a:t>
            </a:r>
          </a:p>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*p=L-&gt;next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*pre=L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maxp</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maxpre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=pre;</a:t>
            </a:r>
          </a:p>
          <a:p>
            <a:pPr algn="l">
              <a:spcBef>
                <a:spcPts val="0"/>
              </a:spcBef>
            </a:pPr>
            <a:endPar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maxp</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-&gt;data&lt;p-&gt;data)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若找到一个更大</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的结点</a:t>
            </a:r>
            <a:endPar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maxp</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更改</a:t>
            </a:r>
            <a:r>
              <a:rPr lang="en-US" altLang="zh-CN" sz="2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maxp</a:t>
            </a:r>
            <a:endPar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maxpre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=pre;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更改</a:t>
            </a:r>
            <a:r>
              <a:rPr lang="en-US" altLang="zh-CN" sz="2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maxpre</a:t>
            </a:r>
            <a:endPar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pre=p;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pre</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同步后移一</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a:t>
            </a:r>
            <a:endPar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p=p-&gt;next;</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maxpre</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maxp</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删除*</a:t>
            </a:r>
            <a:r>
              <a:rPr lang="en-US" altLang="zh-CN" sz="2000" dirty="0" err="1"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maxp</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结点</a:t>
            </a:r>
            <a:endPar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free(</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maxp</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释放*</a:t>
            </a:r>
            <a:r>
              <a:rPr lang="en-US" altLang="zh-CN" sz="2000" dirty="0" err="1"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maxp</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结点</a:t>
            </a:r>
            <a:endPar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02757" name="Text Box 5"/>
          <p:cNvSpPr txBox="1">
            <a:spLocks noChangeArrowheads="1"/>
          </p:cNvSpPr>
          <p:nvPr/>
        </p:nvSpPr>
        <p:spPr bwMode="auto">
          <a:xfrm>
            <a:off x="395536" y="6266531"/>
            <a:ext cx="4676778" cy="457200"/>
          </a:xfrm>
          <a:prstGeom prst="rect">
            <a:avLst/>
          </a:prstGeom>
          <a:noFill/>
          <a:ln w="38100" algn="ctr">
            <a:noFill/>
            <a:miter lim="800000"/>
          </a:ln>
          <a:effectLst/>
        </p:spPr>
        <p:txBody>
          <a:bodyPr wrap="square">
            <a:spAutoFit/>
          </a:bodyPr>
          <a:lstStyle/>
          <a:p>
            <a:pPr algn="l">
              <a:spcBef>
                <a:spcPct val="50000"/>
              </a:spcBef>
            </a:pPr>
            <a:r>
              <a:rPr lang="zh-CN" altLang="en-US" dirty="0">
                <a:ea typeface="楷体" panose="02010609060101010101" pitchFamily="49" charset="-122"/>
                <a:cs typeface="Times New Roman" panose="02020603050405020304" pitchFamily="18" charset="0"/>
              </a:rPr>
              <a:t>该算法的时间复杂度为</a:t>
            </a:r>
            <a:r>
              <a:rPr lang="en-US" altLang="zh-CN" dirty="0">
                <a:ea typeface="楷体" panose="02010609060101010101" pitchFamily="49" charset="-122"/>
                <a:cs typeface="Times New Roman" panose="02020603050405020304" pitchFamily="18" charset="0"/>
              </a:rPr>
              <a:t>O(</a:t>
            </a:r>
            <a:r>
              <a:rPr lang="en-US" altLang="zh-CN" i="1" dirty="0">
                <a:ea typeface="楷体" panose="02010609060101010101" pitchFamily="49" charset="-122"/>
                <a:cs typeface="Times New Roman" panose="02020603050405020304" pitchFamily="18" charset="0"/>
              </a:rPr>
              <a:t>n</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a:t>
            </a:r>
          </a:p>
        </p:txBody>
      </p:sp>
      <p:grpSp>
        <p:nvGrpSpPr>
          <p:cNvPr id="2" name="组合 13"/>
          <p:cNvGrpSpPr/>
          <p:nvPr/>
        </p:nvGrpSpPr>
        <p:grpSpPr>
          <a:xfrm>
            <a:off x="714348" y="980728"/>
            <a:ext cx="8086174" cy="5171148"/>
            <a:chOff x="714348" y="1214422"/>
            <a:chExt cx="8086174" cy="5171148"/>
          </a:xfrm>
        </p:grpSpPr>
        <p:sp>
          <p:nvSpPr>
            <p:cNvPr id="4" name="矩形 3"/>
            <p:cNvSpPr/>
            <p:nvPr/>
          </p:nvSpPr>
          <p:spPr>
            <a:xfrm>
              <a:off x="714348" y="1214422"/>
              <a:ext cx="7786742" cy="2643206"/>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a:off x="7216000" y="3858422"/>
              <a:ext cx="20296" cy="191500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300192" y="5677684"/>
              <a:ext cx="2500330" cy="707886"/>
            </a:xfrm>
            <a:prstGeom prst="rect">
              <a:avLst/>
            </a:prstGeom>
            <a:noFill/>
          </p:spPr>
          <p:txBody>
            <a:bodyPr wrap="square" rtlCol="0">
              <a:spAutoFit/>
            </a:bodyPr>
            <a:lstStyle/>
            <a:p>
              <a:pPr algn="l"/>
              <a:r>
                <a:rPr lang="zh-CN" altLang="en-US" sz="2000" dirty="0" smtClean="0">
                  <a:ea typeface="楷体" panose="02010609060101010101" pitchFamily="49" charset="-122"/>
                  <a:cs typeface="Times New Roman" panose="02020603050405020304" pitchFamily="18" charset="0"/>
                </a:rPr>
                <a:t>查找</a:t>
              </a:r>
              <a:r>
                <a:rPr kumimoji="1" lang="zh-CN" altLang="en-US" sz="2000" dirty="0" smtClean="0">
                  <a:ea typeface="楷体" panose="02010609060101010101" pitchFamily="49" charset="-122"/>
                  <a:cs typeface="Times New Roman" panose="02020603050405020304" pitchFamily="18" charset="0"/>
                </a:rPr>
                <a:t>最大值结点的前驱结点</a:t>
              </a:r>
              <a:r>
                <a:rPr kumimoji="1" lang="en-US" altLang="zh-CN" sz="2000" dirty="0" smtClean="0">
                  <a:ea typeface="楷体" panose="02010609060101010101" pitchFamily="49" charset="-122"/>
                  <a:cs typeface="Times New Roman" panose="02020603050405020304" pitchFamily="18" charset="0"/>
                </a:rPr>
                <a:t>*</a:t>
              </a:r>
              <a:r>
                <a:rPr kumimoji="1" lang="en-US" altLang="zh-CN" sz="2000" dirty="0" err="1" smtClean="0">
                  <a:ea typeface="楷体" panose="02010609060101010101" pitchFamily="49" charset="-122"/>
                  <a:cs typeface="Times New Roman" panose="02020603050405020304" pitchFamily="18" charset="0"/>
                </a:rPr>
                <a:t>maxpre</a:t>
              </a:r>
              <a:endParaRPr lang="zh-CN" altLang="en-US" sz="2000" dirty="0">
                <a:ea typeface="楷体" panose="02010609060101010101" pitchFamily="49" charset="-122"/>
                <a:cs typeface="Times New Roman" panose="02020603050405020304" pitchFamily="18" charset="0"/>
              </a:endParaRPr>
            </a:p>
          </p:txBody>
        </p:sp>
      </p:grpSp>
      <p:grpSp>
        <p:nvGrpSpPr>
          <p:cNvPr id="3" name="组合 14"/>
          <p:cNvGrpSpPr/>
          <p:nvPr/>
        </p:nvGrpSpPr>
        <p:grpSpPr>
          <a:xfrm>
            <a:off x="683568" y="4181424"/>
            <a:ext cx="7786742" cy="2520280"/>
            <a:chOff x="714348" y="4005064"/>
            <a:chExt cx="7786742" cy="2520280"/>
          </a:xfrm>
        </p:grpSpPr>
        <p:sp>
          <p:nvSpPr>
            <p:cNvPr id="10" name="矩形 9"/>
            <p:cNvSpPr/>
            <p:nvPr/>
          </p:nvSpPr>
          <p:spPr>
            <a:xfrm>
              <a:off x="714348" y="4005064"/>
              <a:ext cx="7786742" cy="714380"/>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a:endCxn id="13" idx="0"/>
            </p:cNvCxnSpPr>
            <p:nvPr/>
          </p:nvCxnSpPr>
          <p:spPr>
            <a:xfrm>
              <a:off x="4858546" y="4709978"/>
              <a:ext cx="1587" cy="110748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09968" y="5817458"/>
              <a:ext cx="2500330" cy="707886"/>
            </a:xfrm>
            <a:prstGeom prst="rect">
              <a:avLst/>
            </a:prstGeom>
            <a:noFill/>
          </p:spPr>
          <p:txBody>
            <a:bodyPr wrap="square" rtlCol="0">
              <a:spAutoFit/>
            </a:bodyPr>
            <a:lstStyle/>
            <a:p>
              <a:r>
                <a:rPr lang="zh-CN" altLang="en-US" sz="2000" dirty="0" smtClean="0">
                  <a:ea typeface="楷体" panose="02010609060101010101" pitchFamily="49" charset="-122"/>
                  <a:cs typeface="Times New Roman" panose="02020603050405020304" pitchFamily="18" charset="0"/>
                </a:rPr>
                <a:t>删除</a:t>
              </a:r>
              <a:r>
                <a:rPr kumimoji="1" lang="zh-CN" altLang="en-US" sz="2000" dirty="0" smtClean="0">
                  <a:ea typeface="楷体" panose="02010609060101010101" pitchFamily="49" charset="-122"/>
                  <a:cs typeface="Times New Roman" panose="02020603050405020304" pitchFamily="18" charset="0"/>
                </a:rPr>
                <a:t>最大值结点并释放空间</a:t>
              </a:r>
              <a:endParaRPr lang="zh-CN" altLang="en-US" sz="2000" dirty="0">
                <a:ea typeface="楷体" panose="02010609060101010101" pitchFamily="49" charset="-122"/>
                <a:cs typeface="Times New Roman" panose="02020603050405020304" pitchFamily="18" charset="0"/>
              </a:endParaRPr>
            </a:p>
          </p:txBody>
        </p:sp>
      </p:grpSp>
      <p:sp>
        <p:nvSpPr>
          <p:cNvPr id="8" name="灯片编号占位符 7"/>
          <p:cNvSpPr>
            <a:spLocks noGrp="1"/>
          </p:cNvSpPr>
          <p:nvPr>
            <p:ph type="sldNum" sz="quarter" idx="12"/>
          </p:nvPr>
        </p:nvSpPr>
        <p:spPr/>
        <p:txBody>
          <a:bodyPr/>
          <a:lstStyle/>
          <a:p>
            <a:fld id="{BC067DFE-42A7-4CB5-93C4-F2F97DA7580C}" type="slidenum">
              <a:rPr lang="en-US" altLang="zh-CN" smtClean="0"/>
              <a:t>68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75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275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275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275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275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275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275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2756">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nodeType="clickEffect">
                                  <p:stCondLst>
                                    <p:cond delay="0"/>
                                  </p:stCondLst>
                                  <p:childTnLst>
                                    <p:animEffect transition="out" filter="wipe(down)">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202756">
                                            <p:txEl>
                                              <p:pRg st="12" end="12"/>
                                            </p:txEl>
                                          </p:spTgt>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202756">
                                            <p:txEl>
                                              <p:pRg st="13" end="1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nodeType="clickEffect">
                                  <p:stCondLst>
                                    <p:cond delay="0"/>
                                  </p:stCondLst>
                                  <p:childTnLst>
                                    <p:animEffect transition="out" filter="wipe(down)">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202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7"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468313" y="692150"/>
            <a:ext cx="8291512" cy="1052596"/>
          </a:xfrm>
          <a:prstGeom prst="rect">
            <a:avLst/>
          </a:prstGeom>
          <a:noFill/>
          <a:ln w="9525">
            <a:noFill/>
            <a:miter lim="800000"/>
          </a:ln>
          <a:effectLst/>
        </p:spPr>
        <p:txBody>
          <a:bodyPr>
            <a:spAutoFit/>
          </a:bodyPr>
          <a:lstStyle/>
          <a:p>
            <a:pPr algn="just">
              <a:lnSpc>
                <a:spcPct val="120000"/>
              </a:lnSpc>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en-US" altLang="zh-CN" dirty="0" smtClean="0">
                <a:solidFill>
                  <a:srgbClr val="FF3300"/>
                </a:solidFill>
                <a:ea typeface="楷体" panose="02010609060101010101" pitchFamily="49" charset="-122"/>
                <a:cs typeface="Times New Roman" panose="02020603050405020304" pitchFamily="18" charset="0"/>
              </a:rPr>
              <a:t>  </a:t>
            </a:r>
            <a:r>
              <a:rPr kumimoji="1" lang="en-US" altLang="zh-CN" sz="2800" smtClean="0">
                <a:solidFill>
                  <a:srgbClr val="FF3300"/>
                </a:solidFill>
                <a:latin typeface="楷体" panose="02010609060101010101" pitchFamily="49" charset="-122"/>
                <a:ea typeface="楷体" panose="02010609060101010101" pitchFamily="49" charset="-122"/>
                <a:cs typeface="Times New Roman" panose="02020603050405020304" pitchFamily="18" charset="0"/>
              </a:rPr>
              <a:t>【</a:t>
            </a:r>
            <a:r>
              <a:rPr kumimoji="1" lang="zh-CN" altLang="en-US" sz="2800">
                <a:solidFill>
                  <a:srgbClr val="FF3300"/>
                </a:solidFill>
                <a:ea typeface="楷体" panose="02010609060101010101" pitchFamily="49" charset="-122"/>
                <a:cs typeface="Times New Roman" panose="02020603050405020304" pitchFamily="18" charset="0"/>
              </a:rPr>
              <a:t>例</a:t>
            </a:r>
            <a:r>
              <a:rPr kumimoji="1" lang="en-US" altLang="zh-CN" sz="2800" smtClean="0">
                <a:solidFill>
                  <a:srgbClr val="FF3300"/>
                </a:solidFill>
                <a:ea typeface="楷体" panose="02010609060101010101" pitchFamily="49" charset="-122"/>
                <a:cs typeface="Times New Roman" panose="02020603050405020304" pitchFamily="18" charset="0"/>
              </a:rPr>
              <a:t>2-8</a:t>
            </a:r>
            <a:r>
              <a:rPr kumimoji="1" lang="en-US" altLang="zh-CN" sz="2800" smtClean="0">
                <a:solidFill>
                  <a:srgbClr val="FF3300"/>
                </a:solidFill>
                <a:latin typeface="楷体" panose="02010609060101010101" pitchFamily="49" charset="-122"/>
                <a:ea typeface="楷体" panose="02010609060101010101" pitchFamily="49" charset="-122"/>
                <a:cs typeface="Times New Roman" panose="02020603050405020304" pitchFamily="18" charset="0"/>
              </a:rPr>
              <a:t>】</a:t>
            </a:r>
            <a:r>
              <a:rPr kumimoji="1" lang="zh-CN" altLang="en-US" dirty="0">
                <a:ea typeface="楷体" panose="02010609060101010101" pitchFamily="49" charset="-122"/>
                <a:cs typeface="Times New Roman" panose="02020603050405020304" pitchFamily="18" charset="0"/>
              </a:rPr>
              <a:t>有一</a:t>
            </a:r>
            <a:r>
              <a:rPr kumimoji="1" lang="zh-CN" altLang="en-US">
                <a:ea typeface="楷体" panose="02010609060101010101" pitchFamily="49" charset="-122"/>
                <a:cs typeface="Times New Roman" panose="02020603050405020304" pitchFamily="18" charset="0"/>
              </a:rPr>
              <a:t>个</a:t>
            </a:r>
            <a:r>
              <a:rPr kumimoji="1" lang="zh-CN" altLang="en-US" smtClean="0">
                <a:ea typeface="楷体" panose="02010609060101010101" pitchFamily="49" charset="-122"/>
                <a:cs typeface="Times New Roman" panose="02020603050405020304" pitchFamily="18" charset="0"/>
              </a:rPr>
              <a:t>带头结点的</a:t>
            </a:r>
            <a:r>
              <a:rPr kumimoji="1" lang="zh-CN" altLang="en-US" dirty="0">
                <a:ea typeface="楷体" panose="02010609060101010101" pitchFamily="49" charset="-122"/>
                <a:cs typeface="Times New Roman" panose="02020603050405020304" pitchFamily="18" charset="0"/>
              </a:rPr>
              <a:t>单链表</a:t>
            </a:r>
            <a:r>
              <a:rPr kumimoji="1" lang="en-US" altLang="zh-CN" dirty="0">
                <a:ea typeface="楷体" panose="02010609060101010101" pitchFamily="49" charset="-122"/>
                <a:cs typeface="Times New Roman" panose="02020603050405020304" pitchFamily="18" charset="0"/>
              </a:rPr>
              <a:t>L</a:t>
            </a:r>
            <a:r>
              <a:rPr kumimoji="1" lang="zh-CN" altLang="en-US" dirty="0">
                <a:ea typeface="楷体" panose="02010609060101010101" pitchFamily="49" charset="-122"/>
                <a:cs typeface="Times New Roman" panose="02020603050405020304" pitchFamily="18" charset="0"/>
              </a:rPr>
              <a:t>（至少有一</a:t>
            </a:r>
            <a:r>
              <a:rPr kumimoji="1" lang="zh-CN" altLang="en-US">
                <a:ea typeface="楷体" panose="02010609060101010101" pitchFamily="49" charset="-122"/>
                <a:cs typeface="Times New Roman" panose="02020603050405020304" pitchFamily="18" charset="0"/>
              </a:rPr>
              <a:t>个</a:t>
            </a:r>
            <a:r>
              <a:rPr kumimoji="1" lang="zh-CN" altLang="en-US" smtClean="0">
                <a:ea typeface="楷体" panose="02010609060101010101" pitchFamily="49" charset="-122"/>
                <a:cs typeface="Times New Roman" panose="02020603050405020304" pitchFamily="18" charset="0"/>
              </a:rPr>
              <a:t>数据结点），设计</a:t>
            </a:r>
            <a:r>
              <a:rPr kumimoji="1" lang="zh-CN" altLang="en-US" dirty="0">
                <a:ea typeface="楷体" panose="02010609060101010101" pitchFamily="49" charset="-122"/>
                <a:cs typeface="Times New Roman" panose="02020603050405020304" pitchFamily="18" charset="0"/>
              </a:rPr>
              <a:t>一个算法使其元素递增有序排列。</a:t>
            </a:r>
          </a:p>
        </p:txBody>
      </p:sp>
      <p:grpSp>
        <p:nvGrpSpPr>
          <p:cNvPr id="2" name="组合 32"/>
          <p:cNvGrpSpPr/>
          <p:nvPr/>
        </p:nvGrpSpPr>
        <p:grpSpPr>
          <a:xfrm>
            <a:off x="179388" y="1916113"/>
            <a:ext cx="7597775" cy="2770253"/>
            <a:chOff x="179388" y="1916113"/>
            <a:chExt cx="7597775" cy="2770253"/>
          </a:xfrm>
        </p:grpSpPr>
        <p:sp>
          <p:nvSpPr>
            <p:cNvPr id="201734" name="Text Box 6"/>
            <p:cNvSpPr txBox="1">
              <a:spLocks noChangeArrowheads="1"/>
            </p:cNvSpPr>
            <p:nvPr/>
          </p:nvSpPr>
          <p:spPr bwMode="auto">
            <a:xfrm>
              <a:off x="179388" y="3494088"/>
              <a:ext cx="554037" cy="366712"/>
            </a:xfrm>
            <a:prstGeom prst="rect">
              <a:avLst/>
            </a:prstGeom>
            <a:noFill/>
            <a:ln w="9525">
              <a:noFill/>
              <a:miter lim="800000"/>
            </a:ln>
            <a:effectLst/>
          </p:spPr>
          <p:txBody>
            <a:bodyPr>
              <a:spAutoFit/>
            </a:bodyPr>
            <a:lstStyle/>
            <a:p>
              <a:pPr algn="l">
                <a:spcBef>
                  <a:spcPct val="50000"/>
                </a:spcBef>
              </a:pPr>
              <a:r>
                <a:rPr lang="en-US" altLang="zh-CN" sz="1800" dirty="0">
                  <a:latin typeface="Verdana" panose="020B0604030504040204" pitchFamily="34" charset="0"/>
                  <a:ea typeface="宋体" panose="02010600030101010101" pitchFamily="2" charset="-122"/>
                </a:rPr>
                <a:t>L</a:t>
              </a:r>
            </a:p>
          </p:txBody>
        </p:sp>
        <p:sp>
          <p:nvSpPr>
            <p:cNvPr id="201731" name="Rectangle 3"/>
            <p:cNvSpPr>
              <a:spLocks noChangeArrowheads="1"/>
            </p:cNvSpPr>
            <p:nvPr/>
          </p:nvSpPr>
          <p:spPr bwMode="auto">
            <a:xfrm>
              <a:off x="854075" y="349408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201732" name="Rectangle 4"/>
            <p:cNvSpPr>
              <a:spLocks noChangeArrowheads="1"/>
            </p:cNvSpPr>
            <p:nvPr/>
          </p:nvSpPr>
          <p:spPr bwMode="auto">
            <a:xfrm>
              <a:off x="1214438" y="349408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201733" name="Line 5"/>
            <p:cNvSpPr>
              <a:spLocks noChangeShapeType="1"/>
            </p:cNvSpPr>
            <p:nvPr/>
          </p:nvSpPr>
          <p:spPr bwMode="auto">
            <a:xfrm>
              <a:off x="506413" y="3673475"/>
              <a:ext cx="360362"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201735" name="Rectangle 7"/>
            <p:cNvSpPr>
              <a:spLocks noChangeArrowheads="1"/>
            </p:cNvSpPr>
            <p:nvPr/>
          </p:nvSpPr>
          <p:spPr bwMode="auto">
            <a:xfrm>
              <a:off x="4787900" y="3494088"/>
              <a:ext cx="360363"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201736" name="Rectangle 8"/>
            <p:cNvSpPr>
              <a:spLocks noChangeArrowheads="1"/>
            </p:cNvSpPr>
            <p:nvPr/>
          </p:nvSpPr>
          <p:spPr bwMode="auto">
            <a:xfrm>
              <a:off x="5148263" y="3494088"/>
              <a:ext cx="360362"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chemeClr val="tx1"/>
                  </a:solidFill>
                  <a:latin typeface="Verdana" panose="020B0604030504040204" pitchFamily="34" charset="0"/>
                  <a:ea typeface="宋体" panose="02010600030101010101" pitchFamily="2" charset="-122"/>
                </a:rPr>
                <a:t>∧</a:t>
              </a:r>
            </a:p>
          </p:txBody>
        </p:sp>
        <p:sp>
          <p:nvSpPr>
            <p:cNvPr id="201737" name="Rectangle 9"/>
            <p:cNvSpPr>
              <a:spLocks noChangeArrowheads="1"/>
            </p:cNvSpPr>
            <p:nvPr/>
          </p:nvSpPr>
          <p:spPr bwMode="auto">
            <a:xfrm>
              <a:off x="4643438" y="249078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201738" name="Rectangle 10"/>
            <p:cNvSpPr>
              <a:spLocks noChangeArrowheads="1"/>
            </p:cNvSpPr>
            <p:nvPr/>
          </p:nvSpPr>
          <p:spPr bwMode="auto">
            <a:xfrm>
              <a:off x="5003800" y="249078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201739" name="Rectangle 11"/>
            <p:cNvSpPr>
              <a:spLocks noChangeArrowheads="1"/>
            </p:cNvSpPr>
            <p:nvPr/>
          </p:nvSpPr>
          <p:spPr bwMode="auto">
            <a:xfrm>
              <a:off x="7056438" y="249078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201740" name="Rectangle 12"/>
            <p:cNvSpPr>
              <a:spLocks noChangeArrowheads="1"/>
            </p:cNvSpPr>
            <p:nvPr/>
          </p:nvSpPr>
          <p:spPr bwMode="auto">
            <a:xfrm>
              <a:off x="7416800" y="249078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01741" name="Freeform 13"/>
            <p:cNvSpPr/>
            <p:nvPr/>
          </p:nvSpPr>
          <p:spPr bwMode="auto">
            <a:xfrm>
              <a:off x="6581775" y="266858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01742" name="Freeform 14"/>
            <p:cNvSpPr/>
            <p:nvPr/>
          </p:nvSpPr>
          <p:spPr bwMode="auto">
            <a:xfrm>
              <a:off x="4238625" y="367030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01743" name="Text Box 15"/>
            <p:cNvSpPr txBox="1">
              <a:spLocks noChangeArrowheads="1"/>
            </p:cNvSpPr>
            <p:nvPr/>
          </p:nvSpPr>
          <p:spPr bwMode="auto">
            <a:xfrm>
              <a:off x="4752975" y="1916113"/>
              <a:ext cx="360363" cy="366712"/>
            </a:xfrm>
            <a:prstGeom prst="rect">
              <a:avLst/>
            </a:prstGeom>
            <a:noFill/>
            <a:ln w="9525">
              <a:noFill/>
              <a:miter lim="800000"/>
            </a:ln>
            <a:effectLst/>
          </p:spPr>
          <p:txBody>
            <a:bodyPr>
              <a:spAutoFit/>
            </a:bodyPr>
            <a:lstStyle/>
            <a:p>
              <a:pPr algn="l">
                <a:spcBef>
                  <a:spcPct val="50000"/>
                </a:spcBef>
              </a:pPr>
              <a:r>
                <a:rPr lang="en-US" altLang="zh-CN" sz="1800">
                  <a:ea typeface="宋体" panose="02010600030101010101" pitchFamily="2" charset="-122"/>
                </a:rPr>
                <a:t>p</a:t>
              </a:r>
            </a:p>
          </p:txBody>
        </p:sp>
        <p:sp>
          <p:nvSpPr>
            <p:cNvPr id="201744" name="Freeform 16"/>
            <p:cNvSpPr/>
            <p:nvPr/>
          </p:nvSpPr>
          <p:spPr bwMode="auto">
            <a:xfrm>
              <a:off x="5113338" y="267017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01745" name="Text Box 17"/>
            <p:cNvSpPr txBox="1">
              <a:spLocks noChangeArrowheads="1"/>
            </p:cNvSpPr>
            <p:nvPr/>
          </p:nvSpPr>
          <p:spPr bwMode="auto">
            <a:xfrm>
              <a:off x="5761038" y="2249488"/>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Arial" panose="020B0604020202020204"/>
                  <a:ea typeface="宋体" panose="02010600030101010101" pitchFamily="2" charset="-122"/>
                </a:rPr>
                <a:t>…</a:t>
              </a:r>
              <a:endParaRPr lang="en-US" altLang="zh-CN" sz="3200" b="0">
                <a:solidFill>
                  <a:schemeClr val="tx1"/>
                </a:solidFill>
                <a:latin typeface="Verdana" panose="020B0604030504040204" pitchFamily="34" charset="0"/>
                <a:ea typeface="宋体" panose="02010600030101010101" pitchFamily="2" charset="-122"/>
              </a:endParaRPr>
            </a:p>
          </p:txBody>
        </p:sp>
        <p:sp>
          <p:nvSpPr>
            <p:cNvPr id="201746" name="Line 18"/>
            <p:cNvSpPr>
              <a:spLocks noChangeShapeType="1"/>
            </p:cNvSpPr>
            <p:nvPr/>
          </p:nvSpPr>
          <p:spPr bwMode="auto">
            <a:xfrm>
              <a:off x="4772025" y="2132013"/>
              <a:ext cx="0" cy="360362"/>
            </a:xfrm>
            <a:prstGeom prst="line">
              <a:avLst/>
            </a:prstGeom>
            <a:noFill/>
            <a:ln w="38100">
              <a:solidFill>
                <a:srgbClr val="FF3300"/>
              </a:solidFill>
              <a:miter lim="800000"/>
              <a:tailEnd type="stealth" w="med" len="med"/>
            </a:ln>
            <a:effectLst/>
          </p:spPr>
          <p:txBody>
            <a:bodyPr wrap="none"/>
            <a:lstStyle/>
            <a:p>
              <a:endParaRPr lang="zh-CN" altLang="en-US"/>
            </a:p>
          </p:txBody>
        </p:sp>
        <p:sp>
          <p:nvSpPr>
            <p:cNvPr id="201747" name="Freeform 19"/>
            <p:cNvSpPr/>
            <p:nvPr/>
          </p:nvSpPr>
          <p:spPr bwMode="auto">
            <a:xfrm>
              <a:off x="3497263" y="2876550"/>
              <a:ext cx="1371600" cy="654050"/>
            </a:xfrm>
            <a:custGeom>
              <a:avLst/>
              <a:gdLst/>
              <a:ahLst/>
              <a:cxnLst>
                <a:cxn ang="0">
                  <a:pos x="864" y="0"/>
                </a:cxn>
                <a:cxn ang="0">
                  <a:pos x="720" y="64"/>
                </a:cxn>
                <a:cxn ang="0">
                  <a:pos x="416" y="120"/>
                </a:cxn>
                <a:cxn ang="0">
                  <a:pos x="176" y="200"/>
                </a:cxn>
                <a:cxn ang="0">
                  <a:pos x="0" y="412"/>
                </a:cxn>
              </a:cxnLst>
              <a:rect l="0" t="0" r="r" b="b"/>
              <a:pathLst>
                <a:path w="864" h="412">
                  <a:moveTo>
                    <a:pt x="864" y="0"/>
                  </a:moveTo>
                  <a:cubicBezTo>
                    <a:pt x="864" y="0"/>
                    <a:pt x="795" y="44"/>
                    <a:pt x="720" y="64"/>
                  </a:cubicBezTo>
                  <a:cubicBezTo>
                    <a:pt x="645" y="84"/>
                    <a:pt x="507" y="97"/>
                    <a:pt x="416" y="120"/>
                  </a:cubicBezTo>
                  <a:cubicBezTo>
                    <a:pt x="325" y="143"/>
                    <a:pt x="245" y="151"/>
                    <a:pt x="176" y="200"/>
                  </a:cubicBezTo>
                  <a:cubicBezTo>
                    <a:pt x="107" y="249"/>
                    <a:pt x="37" y="368"/>
                    <a:pt x="0" y="412"/>
                  </a:cubicBezTo>
                </a:path>
              </a:pathLst>
            </a:custGeom>
            <a:noFill/>
            <a:ln w="38100" cap="flat" cmpd="sng">
              <a:solidFill>
                <a:srgbClr val="FF3300"/>
              </a:solidFill>
              <a:prstDash val="solid"/>
              <a:miter lim="800000"/>
              <a:headEnd type="none" w="med" len="med"/>
              <a:tailEnd type="stealth" w="med" len="med"/>
            </a:ln>
            <a:effectLst/>
          </p:spPr>
          <p:txBody>
            <a:bodyPr wrap="none"/>
            <a:lstStyle/>
            <a:p>
              <a:endParaRPr lang="zh-CN" altLang="en-US"/>
            </a:p>
          </p:txBody>
        </p:sp>
        <p:sp>
          <p:nvSpPr>
            <p:cNvPr id="201748" name="Rectangle 20"/>
            <p:cNvSpPr>
              <a:spLocks noChangeArrowheads="1"/>
            </p:cNvSpPr>
            <p:nvPr/>
          </p:nvSpPr>
          <p:spPr bwMode="auto">
            <a:xfrm>
              <a:off x="2508250" y="3500438"/>
              <a:ext cx="360363"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201749" name="Rectangle 21"/>
            <p:cNvSpPr>
              <a:spLocks noChangeArrowheads="1"/>
            </p:cNvSpPr>
            <p:nvPr/>
          </p:nvSpPr>
          <p:spPr bwMode="auto">
            <a:xfrm>
              <a:off x="2868613" y="3500438"/>
              <a:ext cx="360362"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201750" name="Freeform 22"/>
            <p:cNvSpPr/>
            <p:nvPr/>
          </p:nvSpPr>
          <p:spPr bwMode="auto">
            <a:xfrm>
              <a:off x="1258888" y="367665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01751" name="Freeform 23"/>
            <p:cNvSpPr/>
            <p:nvPr/>
          </p:nvSpPr>
          <p:spPr bwMode="auto">
            <a:xfrm>
              <a:off x="3060700" y="367030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01752" name="Text Box 24"/>
            <p:cNvSpPr txBox="1">
              <a:spLocks noChangeArrowheads="1"/>
            </p:cNvSpPr>
            <p:nvPr/>
          </p:nvSpPr>
          <p:spPr bwMode="auto">
            <a:xfrm>
              <a:off x="3636963" y="3281363"/>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Arial" panose="020B0604020202020204"/>
                  <a:ea typeface="宋体" panose="02010600030101010101" pitchFamily="2" charset="-122"/>
                </a:rPr>
                <a:t>…</a:t>
              </a:r>
              <a:endParaRPr lang="en-US" altLang="zh-CN" sz="3200" b="0">
                <a:solidFill>
                  <a:schemeClr val="tx1"/>
                </a:solidFill>
                <a:latin typeface="Verdana" panose="020B0604030504040204" pitchFamily="34" charset="0"/>
                <a:ea typeface="宋体" panose="02010600030101010101" pitchFamily="2" charset="-122"/>
              </a:endParaRPr>
            </a:p>
          </p:txBody>
        </p:sp>
        <p:sp>
          <p:nvSpPr>
            <p:cNvPr id="201753" name="Text Box 25"/>
            <p:cNvSpPr txBox="1">
              <a:spLocks noChangeArrowheads="1"/>
            </p:cNvSpPr>
            <p:nvPr/>
          </p:nvSpPr>
          <p:spPr bwMode="auto">
            <a:xfrm>
              <a:off x="2657475" y="2924175"/>
              <a:ext cx="546100" cy="366713"/>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rPr>
                <a:t>pre</a:t>
              </a:r>
            </a:p>
          </p:txBody>
        </p:sp>
        <p:sp>
          <p:nvSpPr>
            <p:cNvPr id="201754" name="Line 26"/>
            <p:cNvSpPr>
              <a:spLocks noChangeShapeType="1"/>
            </p:cNvSpPr>
            <p:nvPr/>
          </p:nvSpPr>
          <p:spPr bwMode="auto">
            <a:xfrm>
              <a:off x="2676525" y="3140075"/>
              <a:ext cx="0" cy="360363"/>
            </a:xfrm>
            <a:prstGeom prst="line">
              <a:avLst/>
            </a:prstGeom>
            <a:noFill/>
            <a:ln w="38100">
              <a:solidFill>
                <a:srgbClr val="FF3300"/>
              </a:solidFill>
              <a:miter lim="800000"/>
              <a:tailEnd type="stealth" w="med" len="med"/>
            </a:ln>
            <a:effectLst/>
          </p:spPr>
          <p:txBody>
            <a:bodyPr wrap="none"/>
            <a:lstStyle/>
            <a:p>
              <a:endParaRPr lang="zh-CN" altLang="en-US"/>
            </a:p>
          </p:txBody>
        </p:sp>
        <p:sp>
          <p:nvSpPr>
            <p:cNvPr id="201755" name="Text Box 27"/>
            <p:cNvSpPr txBox="1">
              <a:spLocks noChangeArrowheads="1"/>
            </p:cNvSpPr>
            <p:nvPr/>
          </p:nvSpPr>
          <p:spPr bwMode="auto">
            <a:xfrm>
              <a:off x="1763713" y="3284538"/>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Arial" panose="020B0604020202020204"/>
                  <a:ea typeface="宋体" panose="02010600030101010101" pitchFamily="2" charset="-122"/>
                </a:rPr>
                <a:t>…</a:t>
              </a:r>
              <a:endParaRPr lang="en-US" altLang="zh-CN" sz="3200" b="0">
                <a:solidFill>
                  <a:schemeClr val="tx1"/>
                </a:solidFill>
                <a:latin typeface="Verdana" panose="020B0604030504040204" pitchFamily="34" charset="0"/>
                <a:ea typeface="宋体" panose="02010600030101010101" pitchFamily="2" charset="-122"/>
              </a:endParaRPr>
            </a:p>
          </p:txBody>
        </p:sp>
        <p:sp>
          <p:nvSpPr>
            <p:cNvPr id="201756" name="Line 28"/>
            <p:cNvSpPr>
              <a:spLocks noChangeShapeType="1"/>
            </p:cNvSpPr>
            <p:nvPr/>
          </p:nvSpPr>
          <p:spPr bwMode="auto">
            <a:xfrm>
              <a:off x="2268538" y="3678238"/>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9" name="右大括号 28"/>
            <p:cNvSpPr/>
            <p:nvPr/>
          </p:nvSpPr>
          <p:spPr>
            <a:xfrm rot="5400000">
              <a:off x="3070959" y="2286835"/>
              <a:ext cx="216000" cy="3786214"/>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TextBox 29"/>
            <p:cNvSpPr txBox="1"/>
            <p:nvPr/>
          </p:nvSpPr>
          <p:spPr>
            <a:xfrm>
              <a:off x="2214546" y="4286256"/>
              <a:ext cx="1857388"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有序单链表</a:t>
              </a:r>
              <a:endParaRPr lang="zh-CN" altLang="en-US" sz="2000" dirty="0">
                <a:latin typeface="楷体" panose="02010609060101010101" pitchFamily="49" charset="-122"/>
                <a:ea typeface="楷体" panose="02010609060101010101" pitchFamily="49" charset="-122"/>
              </a:endParaRPr>
            </a:p>
          </p:txBody>
        </p:sp>
        <p:sp>
          <p:nvSpPr>
            <p:cNvPr id="31" name="Text Box 91"/>
            <p:cNvSpPr txBox="1">
              <a:spLocks noChangeArrowheads="1"/>
            </p:cNvSpPr>
            <p:nvPr/>
          </p:nvSpPr>
          <p:spPr bwMode="auto">
            <a:xfrm>
              <a:off x="785786" y="2000240"/>
              <a:ext cx="2808287" cy="457200"/>
            </a:xfrm>
            <a:prstGeom prst="rect">
              <a:avLst/>
            </a:prstGeom>
            <a:noFill/>
            <a:ln w="38100" algn="ctr">
              <a:noFill/>
              <a:miter lim="800000"/>
            </a:ln>
            <a:effectLst/>
          </p:spPr>
          <p:txBody>
            <a:bodyPr>
              <a:spAutoFit/>
            </a:bodyPr>
            <a:lstStyle/>
            <a:p>
              <a:pPr algn="l">
                <a:spcBef>
                  <a:spcPct val="50000"/>
                </a:spcBef>
              </a:pPr>
              <a:r>
                <a:rPr lang="zh-CN" altLang="en-US" dirty="0">
                  <a:solidFill>
                    <a:srgbClr val="FF00FF"/>
                  </a:solidFill>
                  <a:latin typeface="黑体" panose="02010609060101010101" pitchFamily="49" charset="-122"/>
                  <a:ea typeface="黑体" panose="02010609060101010101" pitchFamily="49" charset="-122"/>
                </a:rPr>
                <a:t>算法设计思路</a:t>
              </a:r>
            </a:p>
          </p:txBody>
        </p:sp>
      </p:grpSp>
      <p:sp>
        <p:nvSpPr>
          <p:cNvPr id="4" name="灯片编号占位符 3"/>
          <p:cNvSpPr>
            <a:spLocks noGrp="1"/>
          </p:cNvSpPr>
          <p:nvPr>
            <p:ph type="sldNum" sz="quarter" idx="12"/>
          </p:nvPr>
        </p:nvSpPr>
        <p:spPr/>
        <p:txBody>
          <a:bodyPr/>
          <a:lstStyle/>
          <a:p>
            <a:fld id="{BC067DFE-42A7-4CB5-93C4-F2F97DA7580C}" type="slidenum">
              <a:rPr lang="en-US" altLang="zh-CN" smtClean="0"/>
              <a:t>69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descr="信纸"/>
          <p:cNvSpPr txBox="1">
            <a:spLocks noChangeArrowheads="1"/>
          </p:cNvSpPr>
          <p:nvPr/>
        </p:nvSpPr>
        <p:spPr bwMode="auto">
          <a:xfrm>
            <a:off x="250825" y="260350"/>
            <a:ext cx="4464051"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en-US" altLang="zh-CN"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2.1.3   </a:t>
            </a:r>
            <a:r>
              <a:rPr kumimoji="1" lang="zh-CN" altLang="en-US"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线性表的知识结构</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sp>
        <p:nvSpPr>
          <p:cNvPr id="5" name="TextBox 4"/>
          <p:cNvSpPr txBox="1"/>
          <p:nvPr/>
        </p:nvSpPr>
        <p:spPr>
          <a:xfrm>
            <a:off x="1571604" y="1109947"/>
            <a:ext cx="2357454" cy="46166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smtClean="0">
                <a:latin typeface="楷体" panose="02010609060101010101" pitchFamily="49" charset="-122"/>
                <a:ea typeface="楷体" panose="02010609060101010101" pitchFamily="49" charset="-122"/>
              </a:rPr>
              <a:t>线性表的概念</a:t>
            </a:r>
            <a:endParaRPr lang="zh-CN" altLang="en-US" sz="2400">
              <a:latin typeface="楷体" panose="02010609060101010101" pitchFamily="49" charset="-122"/>
              <a:ea typeface="楷体" panose="02010609060101010101" pitchFamily="49" charset="-122"/>
            </a:endParaRPr>
          </a:p>
        </p:txBody>
      </p:sp>
      <p:sp>
        <p:nvSpPr>
          <p:cNvPr id="8" name="TextBox 7"/>
          <p:cNvSpPr txBox="1"/>
          <p:nvPr/>
        </p:nvSpPr>
        <p:spPr>
          <a:xfrm>
            <a:off x="1214414" y="1928802"/>
            <a:ext cx="3000396" cy="46166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smtClean="0">
                <a:latin typeface="楷体" panose="02010609060101010101" pitchFamily="49" charset="-122"/>
                <a:ea typeface="楷体" panose="02010609060101010101" pitchFamily="49" charset="-122"/>
              </a:rPr>
              <a:t>线性表的存储结构</a:t>
            </a:r>
            <a:endParaRPr lang="zh-CN" altLang="en-US" sz="2400">
              <a:latin typeface="楷体" panose="02010609060101010101" pitchFamily="49" charset="-122"/>
              <a:ea typeface="楷体" panose="02010609060101010101" pitchFamily="49" charset="-122"/>
            </a:endParaRPr>
          </a:p>
        </p:txBody>
      </p:sp>
      <p:sp>
        <p:nvSpPr>
          <p:cNvPr id="11" name="下箭头 10"/>
          <p:cNvSpPr/>
          <p:nvPr/>
        </p:nvSpPr>
        <p:spPr>
          <a:xfrm>
            <a:off x="2571736" y="1648113"/>
            <a:ext cx="142876" cy="252000"/>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grpSp>
        <p:nvGrpSpPr>
          <p:cNvPr id="34" name="组合 33"/>
          <p:cNvGrpSpPr/>
          <p:nvPr/>
        </p:nvGrpSpPr>
        <p:grpSpPr>
          <a:xfrm>
            <a:off x="4357686" y="589331"/>
            <a:ext cx="4357718" cy="1268033"/>
            <a:chOff x="4357686" y="428604"/>
            <a:chExt cx="4357718" cy="1268033"/>
          </a:xfrm>
        </p:grpSpPr>
        <p:sp>
          <p:nvSpPr>
            <p:cNvPr id="6" name="TextBox 5"/>
            <p:cNvSpPr txBox="1"/>
            <p:nvPr/>
          </p:nvSpPr>
          <p:spPr>
            <a:xfrm>
              <a:off x="5816608" y="428604"/>
              <a:ext cx="1285884" cy="400110"/>
            </a:xfrm>
            <a:prstGeom prst="rect">
              <a:avLst/>
            </a:prstGeom>
            <a:noFill/>
          </p:spPr>
          <p:txBody>
            <a:bodyPr wrap="square" rtlCol="0">
              <a:spAutoFit/>
            </a:bodyPr>
            <a:lstStyle/>
            <a:p>
              <a:pPr algn="l"/>
              <a:r>
                <a:rPr lang="zh-CN" altLang="en-US" smtClean="0">
                  <a:latin typeface="楷体" panose="02010609060101010101" pitchFamily="49" charset="-122"/>
                  <a:ea typeface="楷体" panose="02010609060101010101" pitchFamily="49" charset="-122"/>
                </a:rPr>
                <a:t>逻辑特性</a:t>
              </a:r>
              <a:endParaRPr lang="zh-CN" altLang="en-US">
                <a:latin typeface="楷体" panose="02010609060101010101" pitchFamily="49" charset="-122"/>
                <a:ea typeface="楷体" panose="02010609060101010101" pitchFamily="49" charset="-122"/>
              </a:endParaRPr>
            </a:p>
          </p:txBody>
        </p:sp>
        <p:sp>
          <p:nvSpPr>
            <p:cNvPr id="7" name="TextBox 6"/>
            <p:cNvSpPr txBox="1"/>
            <p:nvPr/>
          </p:nvSpPr>
          <p:spPr>
            <a:xfrm>
              <a:off x="4357686" y="988751"/>
              <a:ext cx="4357718" cy="707886"/>
            </a:xfrm>
            <a:prstGeom prst="rect">
              <a:avLst/>
            </a:prstGeom>
            <a:noFill/>
          </p:spPr>
          <p:txBody>
            <a:bodyPr wrap="square" rtlCol="0">
              <a:spAutoFit/>
            </a:bodyPr>
            <a:lstStyle/>
            <a:p>
              <a:pPr algn="l">
                <a:lnSpc>
                  <a:spcPts val="1800"/>
                </a:lnSpc>
              </a:pPr>
              <a:r>
                <a:rPr lang="zh-CN" altLang="en-US" smtClean="0">
                  <a:ea typeface="楷体" panose="02010609060101010101" pitchFamily="49" charset="-122"/>
                  <a:cs typeface="Times New Roman" panose="02020603050405020304" pitchFamily="18" charset="0"/>
                </a:rPr>
                <a:t>线性表</a:t>
              </a:r>
              <a:r>
                <a:rPr lang="en-US" altLang="zh-CN" smtClean="0">
                  <a:ea typeface="楷体" panose="02010609060101010101" pitchFamily="49" charset="-122"/>
                  <a:cs typeface="Times New Roman" panose="02020603050405020304" pitchFamily="18" charset="0"/>
                </a:rPr>
                <a:t>ADT=</a:t>
              </a:r>
              <a:r>
                <a:rPr lang="zh-CN" altLang="en-US" smtClean="0">
                  <a:ea typeface="楷体" panose="02010609060101010101" pitchFamily="49" charset="-122"/>
                  <a:cs typeface="Times New Roman" panose="02020603050405020304" pitchFamily="18" charset="0"/>
                </a:rPr>
                <a:t>逻辑结构＋  基本运算</a:t>
              </a:r>
              <a:endParaRPr lang="en-US" altLang="zh-CN" smtClean="0">
                <a:ea typeface="楷体" panose="02010609060101010101" pitchFamily="49" charset="-122"/>
                <a:cs typeface="Times New Roman" panose="02020603050405020304" pitchFamily="18" charset="0"/>
              </a:endParaRPr>
            </a:p>
            <a:p>
              <a:pPr algn="l">
                <a:lnSpc>
                  <a:spcPts val="1800"/>
                </a:lnSpc>
              </a:pPr>
              <a:r>
                <a:rPr lang="zh-CN" altLang="en-US" smtClean="0">
                  <a:ea typeface="楷体" panose="02010609060101010101" pitchFamily="49" charset="-122"/>
                  <a:cs typeface="Times New Roman" panose="02020603050405020304" pitchFamily="18" charset="0"/>
                </a:rPr>
                <a:t>                                         （运算描述）</a:t>
              </a:r>
              <a:endParaRPr lang="zh-CN" altLang="en-US">
                <a:ea typeface="楷体" panose="02010609060101010101" pitchFamily="49" charset="-122"/>
                <a:cs typeface="Times New Roman" panose="02020603050405020304" pitchFamily="18" charset="0"/>
              </a:endParaRPr>
            </a:p>
          </p:txBody>
        </p:sp>
        <p:cxnSp>
          <p:nvCxnSpPr>
            <p:cNvPr id="20" name="直接连接符 19"/>
            <p:cNvCxnSpPr/>
            <p:nvPr/>
          </p:nvCxnSpPr>
          <p:spPr>
            <a:xfrm rot="5400000">
              <a:off x="6352393" y="859671"/>
              <a:ext cx="214314" cy="1588"/>
            </a:xfrm>
            <a:prstGeom prst="lin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1071538" y="2534058"/>
            <a:ext cx="3000396" cy="2999681"/>
            <a:chOff x="1071538" y="2534058"/>
            <a:chExt cx="3000396" cy="2999681"/>
          </a:xfrm>
        </p:grpSpPr>
        <p:sp>
          <p:nvSpPr>
            <p:cNvPr id="26" name="下箭头 25"/>
            <p:cNvSpPr/>
            <p:nvPr/>
          </p:nvSpPr>
          <p:spPr>
            <a:xfrm>
              <a:off x="2571736" y="2534058"/>
              <a:ext cx="142876" cy="2448000"/>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7" name="TextBox 26"/>
            <p:cNvSpPr txBox="1"/>
            <p:nvPr/>
          </p:nvSpPr>
          <p:spPr>
            <a:xfrm>
              <a:off x="1071538" y="5072074"/>
              <a:ext cx="3000396" cy="46166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smtClean="0">
                  <a:latin typeface="楷体" panose="02010609060101010101" pitchFamily="49" charset="-122"/>
                  <a:ea typeface="楷体" panose="02010609060101010101" pitchFamily="49" charset="-122"/>
                </a:rPr>
                <a:t>线性表的应用</a:t>
              </a:r>
              <a:endParaRPr lang="zh-CN" altLang="en-US" sz="2400">
                <a:latin typeface="楷体" panose="02010609060101010101" pitchFamily="49" charset="-122"/>
                <a:ea typeface="楷体" panose="02010609060101010101" pitchFamily="49" charset="-122"/>
              </a:endParaRPr>
            </a:p>
          </p:txBody>
        </p:sp>
      </p:grpSp>
      <p:grpSp>
        <p:nvGrpSpPr>
          <p:cNvPr id="36" name="组合 35"/>
          <p:cNvGrpSpPr/>
          <p:nvPr/>
        </p:nvGrpSpPr>
        <p:grpSpPr>
          <a:xfrm>
            <a:off x="428596" y="2428868"/>
            <a:ext cx="1928826" cy="1779456"/>
            <a:chOff x="428596" y="2428868"/>
            <a:chExt cx="1928826" cy="1779456"/>
          </a:xfrm>
        </p:grpSpPr>
        <p:sp>
          <p:nvSpPr>
            <p:cNvPr id="9" name="TextBox 8"/>
            <p:cNvSpPr txBox="1"/>
            <p:nvPr/>
          </p:nvSpPr>
          <p:spPr>
            <a:xfrm>
              <a:off x="428596" y="2786058"/>
              <a:ext cx="1928826"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smtClean="0">
                  <a:latin typeface="楷体" panose="02010609060101010101" pitchFamily="49" charset="-122"/>
                  <a:ea typeface="楷体" panose="02010609060101010101" pitchFamily="49" charset="-122"/>
                </a:rPr>
                <a:t>顺序存储结构</a:t>
              </a:r>
              <a:endParaRPr lang="zh-CN" altLang="en-US">
                <a:latin typeface="楷体" panose="02010609060101010101" pitchFamily="49" charset="-122"/>
                <a:ea typeface="楷体" panose="02010609060101010101" pitchFamily="49" charset="-122"/>
              </a:endParaRPr>
            </a:p>
          </p:txBody>
        </p:sp>
        <p:sp>
          <p:nvSpPr>
            <p:cNvPr id="10" name="TextBox 9"/>
            <p:cNvSpPr txBox="1"/>
            <p:nvPr/>
          </p:nvSpPr>
          <p:spPr>
            <a:xfrm>
              <a:off x="500034" y="3500438"/>
              <a:ext cx="1785950" cy="707886"/>
            </a:xfrm>
            <a:prstGeom prst="rect">
              <a:avLst/>
            </a:prstGeom>
            <a:noFill/>
          </p:spPr>
          <p:txBody>
            <a:bodyPr wrap="square" rtlCol="0">
              <a:spAutoFit/>
            </a:bodyPr>
            <a:lstStyle/>
            <a:p>
              <a:r>
                <a:rPr lang="zh-CN" altLang="en-US" smtClean="0">
                  <a:latin typeface="楷体" panose="02010609060101010101" pitchFamily="49" charset="-122"/>
                  <a:ea typeface="楷体" panose="02010609060101010101" pitchFamily="49" charset="-122"/>
                </a:rPr>
                <a:t>顺序表中</a:t>
              </a:r>
              <a:r>
                <a:rPr lang="zh-CN" altLang="en-US" smtClean="0">
                  <a:latin typeface="楷体" panose="02010609060101010101" pitchFamily="49" charset="-122"/>
                  <a:ea typeface="楷体" panose="02010609060101010101" pitchFamily="49" charset="-122"/>
                  <a:cs typeface="Times New Roman" panose="02020603050405020304" pitchFamily="18" charset="0"/>
                </a:rPr>
                <a:t>基本运算的实现</a:t>
              </a:r>
              <a:endParaRPr lang="zh-CN" altLang="en-US">
                <a:latin typeface="楷体" panose="02010609060101010101" pitchFamily="49" charset="-122"/>
                <a:ea typeface="楷体" panose="02010609060101010101" pitchFamily="49" charset="-122"/>
              </a:endParaRPr>
            </a:p>
          </p:txBody>
        </p:sp>
        <p:cxnSp>
          <p:nvCxnSpPr>
            <p:cNvPr id="22" name="直接箭头连接符 21"/>
            <p:cNvCxnSpPr>
              <a:stCxn id="10" idx="0"/>
              <a:endCxn id="9" idx="2"/>
            </p:cNvCxnSpPr>
            <p:nvPr/>
          </p:nvCxnSpPr>
          <p:spPr>
            <a:xfrm rot="5400000" flipH="1" flipV="1">
              <a:off x="1235874" y="3343303"/>
              <a:ext cx="3142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10800000" flipV="1">
              <a:off x="1571604" y="2428868"/>
              <a:ext cx="428628"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3857620" y="2428868"/>
            <a:ext cx="3429024" cy="757300"/>
            <a:chOff x="3857620" y="2428868"/>
            <a:chExt cx="3429024" cy="757300"/>
          </a:xfrm>
        </p:grpSpPr>
        <p:sp>
          <p:nvSpPr>
            <p:cNvPr id="12" name="TextBox 11"/>
            <p:cNvSpPr txBox="1"/>
            <p:nvPr/>
          </p:nvSpPr>
          <p:spPr>
            <a:xfrm>
              <a:off x="5072066" y="2786058"/>
              <a:ext cx="2214578"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smtClean="0">
                  <a:latin typeface="楷体" panose="02010609060101010101" pitchFamily="49" charset="-122"/>
                  <a:ea typeface="楷体" panose="02010609060101010101" pitchFamily="49" charset="-122"/>
                </a:rPr>
                <a:t>链式存储结构</a:t>
              </a:r>
              <a:endParaRPr lang="zh-CN" altLang="en-US">
                <a:latin typeface="楷体" panose="02010609060101010101" pitchFamily="49" charset="-122"/>
                <a:ea typeface="楷体" panose="02010609060101010101" pitchFamily="49" charset="-122"/>
              </a:endParaRPr>
            </a:p>
          </p:txBody>
        </p:sp>
        <p:cxnSp>
          <p:nvCxnSpPr>
            <p:cNvPr id="33" name="直接箭头连接符 32"/>
            <p:cNvCxnSpPr/>
            <p:nvPr/>
          </p:nvCxnSpPr>
          <p:spPr>
            <a:xfrm>
              <a:off x="3857620" y="2428868"/>
              <a:ext cx="1214446"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3143240" y="3214686"/>
            <a:ext cx="2143140" cy="1708018"/>
            <a:chOff x="3143240" y="3214686"/>
            <a:chExt cx="2143140" cy="1708018"/>
          </a:xfrm>
        </p:grpSpPr>
        <p:sp>
          <p:nvSpPr>
            <p:cNvPr id="13" name="TextBox 12"/>
            <p:cNvSpPr txBox="1"/>
            <p:nvPr/>
          </p:nvSpPr>
          <p:spPr>
            <a:xfrm>
              <a:off x="3428992" y="3571876"/>
              <a:ext cx="1285884"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smtClean="0">
                  <a:latin typeface="楷体" panose="02010609060101010101" pitchFamily="49" charset="-122"/>
                  <a:ea typeface="楷体" panose="02010609060101010101" pitchFamily="49" charset="-122"/>
                </a:rPr>
                <a:t>单链表</a:t>
              </a:r>
              <a:endParaRPr lang="zh-CN" altLang="en-US">
                <a:latin typeface="楷体" panose="02010609060101010101" pitchFamily="49" charset="-122"/>
                <a:ea typeface="楷体" panose="02010609060101010101" pitchFamily="49" charset="-122"/>
              </a:endParaRPr>
            </a:p>
          </p:txBody>
        </p:sp>
        <p:sp>
          <p:nvSpPr>
            <p:cNvPr id="16" name="TextBox 15"/>
            <p:cNvSpPr txBox="1"/>
            <p:nvPr/>
          </p:nvSpPr>
          <p:spPr>
            <a:xfrm>
              <a:off x="3143240" y="4214818"/>
              <a:ext cx="1785950" cy="707886"/>
            </a:xfrm>
            <a:prstGeom prst="rect">
              <a:avLst/>
            </a:prstGeom>
            <a:noFill/>
          </p:spPr>
          <p:txBody>
            <a:bodyPr wrap="square" rtlCol="0">
              <a:spAutoFit/>
            </a:bodyPr>
            <a:lstStyle/>
            <a:p>
              <a:r>
                <a:rPr lang="zh-CN" altLang="en-US" smtClean="0">
                  <a:latin typeface="楷体" panose="02010609060101010101" pitchFamily="49" charset="-122"/>
                  <a:ea typeface="楷体" panose="02010609060101010101" pitchFamily="49" charset="-122"/>
                </a:rPr>
                <a:t>单链表中</a:t>
              </a:r>
              <a:r>
                <a:rPr lang="zh-CN" altLang="en-US" smtClean="0">
                  <a:latin typeface="楷体" panose="02010609060101010101" pitchFamily="49" charset="-122"/>
                  <a:ea typeface="楷体" panose="02010609060101010101" pitchFamily="49" charset="-122"/>
                  <a:cs typeface="Times New Roman" panose="02020603050405020304" pitchFamily="18" charset="0"/>
                </a:rPr>
                <a:t>基本运算的实现</a:t>
              </a:r>
              <a:endParaRPr lang="zh-CN" altLang="en-US">
                <a:latin typeface="楷体" panose="02010609060101010101" pitchFamily="49" charset="-122"/>
                <a:ea typeface="楷体" panose="02010609060101010101" pitchFamily="49" charset="-122"/>
              </a:endParaRPr>
            </a:p>
          </p:txBody>
        </p:sp>
        <p:cxnSp>
          <p:nvCxnSpPr>
            <p:cNvPr id="23" name="直接箭头连接符 22"/>
            <p:cNvCxnSpPr/>
            <p:nvPr/>
          </p:nvCxnSpPr>
          <p:spPr>
            <a:xfrm rot="5400000" flipH="1" flipV="1">
              <a:off x="3923531" y="4128327"/>
              <a:ext cx="3142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rot="10800000" flipV="1">
              <a:off x="4714876" y="3214686"/>
              <a:ext cx="571504"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5143504" y="3214686"/>
            <a:ext cx="1785950" cy="1708018"/>
            <a:chOff x="5143504" y="3214686"/>
            <a:chExt cx="1785950" cy="1708018"/>
          </a:xfrm>
        </p:grpSpPr>
        <p:sp>
          <p:nvSpPr>
            <p:cNvPr id="14" name="TextBox 13"/>
            <p:cNvSpPr txBox="1"/>
            <p:nvPr/>
          </p:nvSpPr>
          <p:spPr>
            <a:xfrm>
              <a:off x="5429256" y="3571876"/>
              <a:ext cx="1285884"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smtClean="0">
                  <a:latin typeface="楷体" panose="02010609060101010101" pitchFamily="49" charset="-122"/>
                  <a:ea typeface="楷体" panose="02010609060101010101" pitchFamily="49" charset="-122"/>
                </a:rPr>
                <a:t>双链表</a:t>
              </a:r>
              <a:endParaRPr lang="zh-CN" altLang="en-US">
                <a:latin typeface="楷体" panose="02010609060101010101" pitchFamily="49" charset="-122"/>
                <a:ea typeface="楷体" panose="02010609060101010101" pitchFamily="49" charset="-122"/>
              </a:endParaRPr>
            </a:p>
          </p:txBody>
        </p:sp>
        <p:sp>
          <p:nvSpPr>
            <p:cNvPr id="17" name="TextBox 16"/>
            <p:cNvSpPr txBox="1"/>
            <p:nvPr/>
          </p:nvSpPr>
          <p:spPr>
            <a:xfrm>
              <a:off x="5143504" y="4214818"/>
              <a:ext cx="1785950" cy="707886"/>
            </a:xfrm>
            <a:prstGeom prst="rect">
              <a:avLst/>
            </a:prstGeom>
            <a:noFill/>
          </p:spPr>
          <p:txBody>
            <a:bodyPr wrap="square" rtlCol="0">
              <a:spAutoFit/>
            </a:bodyPr>
            <a:lstStyle/>
            <a:p>
              <a:r>
                <a:rPr lang="zh-CN" altLang="en-US" smtClean="0">
                  <a:latin typeface="楷体" panose="02010609060101010101" pitchFamily="49" charset="-122"/>
                  <a:ea typeface="楷体" panose="02010609060101010101" pitchFamily="49" charset="-122"/>
                </a:rPr>
                <a:t>双链表中</a:t>
              </a:r>
              <a:r>
                <a:rPr lang="zh-CN" altLang="en-US" smtClean="0">
                  <a:latin typeface="楷体" panose="02010609060101010101" pitchFamily="49" charset="-122"/>
                  <a:ea typeface="楷体" panose="02010609060101010101" pitchFamily="49" charset="-122"/>
                  <a:cs typeface="Times New Roman" panose="02020603050405020304" pitchFamily="18" charset="0"/>
                </a:rPr>
                <a:t>基本运算的实现</a:t>
              </a:r>
              <a:endParaRPr lang="zh-CN" altLang="en-US">
                <a:latin typeface="楷体" panose="02010609060101010101" pitchFamily="49" charset="-122"/>
                <a:ea typeface="楷体" panose="02010609060101010101" pitchFamily="49" charset="-122"/>
              </a:endParaRPr>
            </a:p>
          </p:txBody>
        </p:sp>
        <p:cxnSp>
          <p:nvCxnSpPr>
            <p:cNvPr id="24" name="直接箭头连接符 23"/>
            <p:cNvCxnSpPr/>
            <p:nvPr/>
          </p:nvCxnSpPr>
          <p:spPr>
            <a:xfrm rot="5400000" flipH="1" flipV="1">
              <a:off x="5914269" y="4110807"/>
              <a:ext cx="3142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16200000" flipH="1">
              <a:off x="5893603" y="3393281"/>
              <a:ext cx="357190"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7072330" y="3214686"/>
            <a:ext cx="1785950" cy="1708018"/>
            <a:chOff x="7072330" y="3214686"/>
            <a:chExt cx="1785950" cy="1708018"/>
          </a:xfrm>
        </p:grpSpPr>
        <p:sp>
          <p:nvSpPr>
            <p:cNvPr id="15" name="TextBox 14"/>
            <p:cNvSpPr txBox="1"/>
            <p:nvPr/>
          </p:nvSpPr>
          <p:spPr>
            <a:xfrm>
              <a:off x="7215206" y="3571876"/>
              <a:ext cx="1285884"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smtClean="0">
                  <a:latin typeface="楷体" panose="02010609060101010101" pitchFamily="49" charset="-122"/>
                  <a:ea typeface="楷体" panose="02010609060101010101" pitchFamily="49" charset="-122"/>
                </a:rPr>
                <a:t>循环链表</a:t>
              </a:r>
              <a:endParaRPr lang="zh-CN" altLang="en-US">
                <a:latin typeface="楷体" panose="02010609060101010101" pitchFamily="49" charset="-122"/>
                <a:ea typeface="楷体" panose="02010609060101010101" pitchFamily="49" charset="-122"/>
              </a:endParaRPr>
            </a:p>
          </p:txBody>
        </p:sp>
        <p:sp>
          <p:nvSpPr>
            <p:cNvPr id="18" name="TextBox 17"/>
            <p:cNvSpPr txBox="1"/>
            <p:nvPr/>
          </p:nvSpPr>
          <p:spPr>
            <a:xfrm>
              <a:off x="7072330" y="4214818"/>
              <a:ext cx="1785950" cy="707886"/>
            </a:xfrm>
            <a:prstGeom prst="rect">
              <a:avLst/>
            </a:prstGeom>
            <a:noFill/>
          </p:spPr>
          <p:txBody>
            <a:bodyPr wrap="square" rtlCol="0">
              <a:spAutoFit/>
            </a:bodyPr>
            <a:lstStyle/>
            <a:p>
              <a:r>
                <a:rPr lang="zh-CN" altLang="en-US" smtClean="0">
                  <a:latin typeface="楷体" panose="02010609060101010101" pitchFamily="49" charset="-122"/>
                  <a:ea typeface="楷体" panose="02010609060101010101" pitchFamily="49" charset="-122"/>
                </a:rPr>
                <a:t>循环链表中</a:t>
              </a:r>
              <a:r>
                <a:rPr lang="zh-CN" altLang="en-US" smtClean="0">
                  <a:latin typeface="楷体" panose="02010609060101010101" pitchFamily="49" charset="-122"/>
                  <a:ea typeface="楷体" panose="02010609060101010101" pitchFamily="49" charset="-122"/>
                  <a:cs typeface="Times New Roman" panose="02020603050405020304" pitchFamily="18" charset="0"/>
                </a:rPr>
                <a:t>基本运算的实现</a:t>
              </a:r>
              <a:endParaRPr lang="zh-CN" altLang="en-US">
                <a:latin typeface="楷体" panose="02010609060101010101" pitchFamily="49" charset="-122"/>
                <a:ea typeface="楷体" panose="02010609060101010101" pitchFamily="49" charset="-122"/>
              </a:endParaRPr>
            </a:p>
          </p:txBody>
        </p:sp>
        <p:cxnSp>
          <p:nvCxnSpPr>
            <p:cNvPr id="25" name="直接箭头连接符 24"/>
            <p:cNvCxnSpPr/>
            <p:nvPr/>
          </p:nvCxnSpPr>
          <p:spPr>
            <a:xfrm rot="5400000" flipH="1" flipV="1">
              <a:off x="7771656" y="4098107"/>
              <a:ext cx="3142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7072330" y="3214686"/>
              <a:ext cx="642942"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cxnSp>
        <p:nvCxnSpPr>
          <p:cNvPr id="42" name="直接箭头连接符 41"/>
          <p:cNvCxnSpPr/>
          <p:nvPr/>
        </p:nvCxnSpPr>
        <p:spPr>
          <a:xfrm>
            <a:off x="3929058" y="1355384"/>
            <a:ext cx="428628" cy="191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BC067DFE-42A7-4CB5-93C4-F2F97DA7580C}" type="slidenum">
              <a:rPr lang="en-US" altLang="zh-CN" smtClean="0"/>
              <a:t>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44493" y="285728"/>
            <a:ext cx="8856663" cy="193899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sort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*&amp;L)</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*pre</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&gt;next-&gt;next;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的第</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&gt;next-&gt;next=NULL;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构造只含一个</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数据结点的</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有序</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表</a:t>
            </a:r>
          </a:p>
          <a:p>
            <a:pPr algn="l">
              <a:spcBef>
                <a:spcPts val="0"/>
              </a:spcBef>
            </a:pP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 name="组合 22"/>
          <p:cNvGrpSpPr/>
          <p:nvPr/>
        </p:nvGrpSpPr>
        <p:grpSpPr>
          <a:xfrm>
            <a:off x="1111284" y="2571744"/>
            <a:ext cx="5951499" cy="3500462"/>
            <a:chOff x="1111284" y="2571744"/>
            <a:chExt cx="5951499" cy="3500462"/>
          </a:xfrm>
        </p:grpSpPr>
        <p:sp>
          <p:nvSpPr>
            <p:cNvPr id="7" name="Rectangle 3"/>
            <p:cNvSpPr>
              <a:spLocks noChangeArrowheads="1"/>
            </p:cNvSpPr>
            <p:nvPr/>
          </p:nvSpPr>
          <p:spPr bwMode="auto">
            <a:xfrm>
              <a:off x="1785971" y="394174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8" name="Rectangle 4"/>
            <p:cNvSpPr>
              <a:spLocks noChangeArrowheads="1"/>
            </p:cNvSpPr>
            <p:nvPr/>
          </p:nvSpPr>
          <p:spPr bwMode="auto">
            <a:xfrm>
              <a:off x="2146334" y="394174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9" name="Line 5"/>
            <p:cNvSpPr>
              <a:spLocks noChangeShapeType="1"/>
            </p:cNvSpPr>
            <p:nvPr/>
          </p:nvSpPr>
          <p:spPr bwMode="auto">
            <a:xfrm>
              <a:off x="1438309" y="4121135"/>
              <a:ext cx="360362"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10" name="Text Box 6"/>
            <p:cNvSpPr txBox="1">
              <a:spLocks noChangeArrowheads="1"/>
            </p:cNvSpPr>
            <p:nvPr/>
          </p:nvSpPr>
          <p:spPr bwMode="auto">
            <a:xfrm>
              <a:off x="1111284" y="3941748"/>
              <a:ext cx="554037" cy="366712"/>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11" name="Rectangle 7"/>
            <p:cNvSpPr>
              <a:spLocks noChangeArrowheads="1"/>
            </p:cNvSpPr>
            <p:nvPr/>
          </p:nvSpPr>
          <p:spPr bwMode="auto">
            <a:xfrm>
              <a:off x="2779705" y="3941748"/>
              <a:ext cx="360363"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2" name="Rectangle 8"/>
            <p:cNvSpPr>
              <a:spLocks noChangeArrowheads="1"/>
            </p:cNvSpPr>
            <p:nvPr/>
          </p:nvSpPr>
          <p:spPr bwMode="auto">
            <a:xfrm>
              <a:off x="3140068" y="3941748"/>
              <a:ext cx="360362"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chemeClr val="tx1"/>
                  </a:solidFill>
                  <a:latin typeface="Verdana" panose="020B0604030504040204" pitchFamily="34" charset="0"/>
                  <a:ea typeface="宋体" panose="02010600030101010101" pitchFamily="2" charset="-122"/>
                </a:rPr>
                <a:t>∧</a:t>
              </a:r>
            </a:p>
          </p:txBody>
        </p:sp>
        <p:sp>
          <p:nvSpPr>
            <p:cNvPr id="13" name="Rectangle 9"/>
            <p:cNvSpPr>
              <a:spLocks noChangeArrowheads="1"/>
            </p:cNvSpPr>
            <p:nvPr/>
          </p:nvSpPr>
          <p:spPr bwMode="auto">
            <a:xfrm>
              <a:off x="3929058" y="350360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4" name="Rectangle 10"/>
            <p:cNvSpPr>
              <a:spLocks noChangeArrowheads="1"/>
            </p:cNvSpPr>
            <p:nvPr/>
          </p:nvSpPr>
          <p:spPr bwMode="auto">
            <a:xfrm>
              <a:off x="4289420" y="350360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5" name="Rectangle 11"/>
            <p:cNvSpPr>
              <a:spLocks noChangeArrowheads="1"/>
            </p:cNvSpPr>
            <p:nvPr/>
          </p:nvSpPr>
          <p:spPr bwMode="auto">
            <a:xfrm>
              <a:off x="6342058" y="350360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6" name="Rectangle 12"/>
            <p:cNvSpPr>
              <a:spLocks noChangeArrowheads="1"/>
            </p:cNvSpPr>
            <p:nvPr/>
          </p:nvSpPr>
          <p:spPr bwMode="auto">
            <a:xfrm>
              <a:off x="6702420" y="350360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7" name="Freeform 13"/>
            <p:cNvSpPr/>
            <p:nvPr/>
          </p:nvSpPr>
          <p:spPr bwMode="auto">
            <a:xfrm>
              <a:off x="5867395" y="3681409"/>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9" name="Text Box 15"/>
            <p:cNvSpPr txBox="1">
              <a:spLocks noChangeArrowheads="1"/>
            </p:cNvSpPr>
            <p:nvPr/>
          </p:nvSpPr>
          <p:spPr bwMode="auto">
            <a:xfrm>
              <a:off x="4038595" y="2928934"/>
              <a:ext cx="360363" cy="366712"/>
            </a:xfrm>
            <a:prstGeom prst="rect">
              <a:avLst/>
            </a:prstGeom>
            <a:noFill/>
            <a:ln w="9525">
              <a:noFill/>
              <a:miter lim="800000"/>
            </a:ln>
            <a:effectLst/>
          </p:spPr>
          <p:txBody>
            <a:bodyPr>
              <a:spAutoFit/>
            </a:bodyPr>
            <a:lstStyle/>
            <a:p>
              <a:pPr algn="l">
                <a:spcBef>
                  <a:spcPct val="50000"/>
                </a:spcBef>
              </a:pPr>
              <a:r>
                <a:rPr lang="en-US" altLang="zh-CN" sz="1800">
                  <a:ea typeface="宋体" panose="02010600030101010101" pitchFamily="2" charset="-122"/>
                </a:rPr>
                <a:t>p</a:t>
              </a:r>
            </a:p>
          </p:txBody>
        </p:sp>
        <p:sp>
          <p:nvSpPr>
            <p:cNvPr id="20" name="Freeform 16"/>
            <p:cNvSpPr/>
            <p:nvPr/>
          </p:nvSpPr>
          <p:spPr bwMode="auto">
            <a:xfrm>
              <a:off x="4398958" y="3682996"/>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1" name="Text Box 17"/>
            <p:cNvSpPr txBox="1">
              <a:spLocks noChangeArrowheads="1"/>
            </p:cNvSpPr>
            <p:nvPr/>
          </p:nvSpPr>
          <p:spPr bwMode="auto">
            <a:xfrm>
              <a:off x="5046658" y="3262309"/>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Arial" panose="020B0604020202020204"/>
                  <a:ea typeface="宋体" panose="02010600030101010101" pitchFamily="2" charset="-122"/>
                </a:rPr>
                <a:t>…</a:t>
              </a:r>
              <a:endParaRPr lang="en-US" altLang="zh-CN" sz="3200" b="0">
                <a:solidFill>
                  <a:schemeClr val="tx1"/>
                </a:solidFill>
                <a:latin typeface="Verdana" panose="020B0604030504040204" pitchFamily="34" charset="0"/>
                <a:ea typeface="宋体" panose="02010600030101010101" pitchFamily="2" charset="-122"/>
              </a:endParaRPr>
            </a:p>
          </p:txBody>
        </p:sp>
        <p:sp>
          <p:nvSpPr>
            <p:cNvPr id="22" name="Line 18"/>
            <p:cNvSpPr>
              <a:spLocks noChangeShapeType="1"/>
            </p:cNvSpPr>
            <p:nvPr/>
          </p:nvSpPr>
          <p:spPr bwMode="auto">
            <a:xfrm>
              <a:off x="4057645" y="3144834"/>
              <a:ext cx="0" cy="360362"/>
            </a:xfrm>
            <a:prstGeom prst="line">
              <a:avLst/>
            </a:prstGeom>
            <a:noFill/>
            <a:ln w="38100">
              <a:solidFill>
                <a:srgbClr val="FF3300"/>
              </a:solidFill>
              <a:miter lim="800000"/>
              <a:tailEnd type="stealth" w="med" len="med"/>
            </a:ln>
            <a:effectLst/>
          </p:spPr>
          <p:txBody>
            <a:bodyPr wrap="none"/>
            <a:lstStyle/>
            <a:p>
              <a:endParaRPr lang="zh-CN" altLang="en-US"/>
            </a:p>
          </p:txBody>
        </p:sp>
        <p:sp>
          <p:nvSpPr>
            <p:cNvPr id="26" name="Freeform 22"/>
            <p:cNvSpPr/>
            <p:nvPr/>
          </p:nvSpPr>
          <p:spPr bwMode="auto">
            <a:xfrm>
              <a:off x="2190784" y="412431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34" name="TextBox 33"/>
            <p:cNvSpPr txBox="1"/>
            <p:nvPr/>
          </p:nvSpPr>
          <p:spPr>
            <a:xfrm>
              <a:off x="1285852" y="4506913"/>
              <a:ext cx="2562222" cy="707886"/>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含一</a:t>
              </a:r>
              <a:r>
                <a:rPr lang="zh-CN" altLang="en-US" sz="2000" smtClean="0">
                  <a:latin typeface="楷体" panose="02010609060101010101" pitchFamily="49" charset="-122"/>
                  <a:ea typeface="楷体" panose="02010609060101010101" pitchFamily="49" charset="-122"/>
                </a:rPr>
                <a:t>个数据结点的</a:t>
              </a:r>
              <a:r>
                <a:rPr lang="zh-CN" altLang="en-US" sz="2000" dirty="0" smtClean="0">
                  <a:latin typeface="楷体" panose="02010609060101010101" pitchFamily="49" charset="-122"/>
                  <a:ea typeface="楷体" panose="02010609060101010101" pitchFamily="49" charset="-122"/>
                </a:rPr>
                <a:t>单链表是有序单链表</a:t>
              </a:r>
              <a:endParaRPr lang="zh-CN" altLang="en-US" sz="2000" dirty="0">
                <a:latin typeface="楷体" panose="02010609060101010101" pitchFamily="49" charset="-122"/>
                <a:ea typeface="楷体" panose="02010609060101010101" pitchFamily="49" charset="-122"/>
              </a:endParaRPr>
            </a:p>
          </p:txBody>
        </p:sp>
        <p:sp>
          <p:nvSpPr>
            <p:cNvPr id="35" name="下箭头 34"/>
            <p:cNvSpPr/>
            <p:nvPr/>
          </p:nvSpPr>
          <p:spPr>
            <a:xfrm>
              <a:off x="3143240" y="2571744"/>
              <a:ext cx="285752" cy="642942"/>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6" name="右大括号 35"/>
            <p:cNvSpPr/>
            <p:nvPr/>
          </p:nvSpPr>
          <p:spPr>
            <a:xfrm rot="5400000">
              <a:off x="4285405" y="3572719"/>
              <a:ext cx="216000" cy="3786214"/>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TextBox 36"/>
            <p:cNvSpPr txBox="1"/>
            <p:nvPr/>
          </p:nvSpPr>
          <p:spPr>
            <a:xfrm>
              <a:off x="3143240" y="5672096"/>
              <a:ext cx="2571768"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将</a:t>
              </a:r>
              <a:r>
                <a:rPr lang="en-US" altLang="zh-CN" sz="2000" dirty="0" smtClean="0">
                  <a:ea typeface="楷体" panose="02010609060101010101" pitchFamily="49" charset="-122"/>
                  <a:cs typeface="Times New Roman" panose="02020603050405020304" pitchFamily="18" charset="0"/>
                </a:rPr>
                <a:t>L</a:t>
              </a:r>
              <a:r>
                <a:rPr lang="zh-CN" altLang="en-US" sz="2000" dirty="0" smtClean="0">
                  <a:ea typeface="楷体" panose="02010609060101010101" pitchFamily="49" charset="-122"/>
                  <a:cs typeface="Times New Roman" panose="02020603050405020304" pitchFamily="18" charset="0"/>
                </a:rPr>
                <a:t>拆</a:t>
              </a:r>
              <a:r>
                <a:rPr lang="zh-CN" altLang="en-US" sz="2000" dirty="0" smtClean="0">
                  <a:latin typeface="楷体" panose="02010609060101010101" pitchFamily="49" charset="-122"/>
                  <a:ea typeface="楷体" panose="02010609060101010101" pitchFamily="49" charset="-122"/>
                </a:rPr>
                <a:t>分为两个部分</a:t>
              </a:r>
              <a:endParaRPr lang="zh-CN" altLang="en-US" sz="2000" dirty="0">
                <a:latin typeface="楷体" panose="02010609060101010101" pitchFamily="49" charset="-122"/>
                <a:ea typeface="楷体" panose="02010609060101010101" pitchFamily="49" charset="-122"/>
              </a:endParaRPr>
            </a:p>
          </p:txBody>
        </p:sp>
      </p:grpSp>
      <p:sp>
        <p:nvSpPr>
          <p:cNvPr id="4" name="灯片编号占位符 3"/>
          <p:cNvSpPr>
            <a:spLocks noGrp="1"/>
          </p:cNvSpPr>
          <p:nvPr>
            <p:ph type="sldNum" sz="quarter" idx="12"/>
          </p:nvPr>
        </p:nvSpPr>
        <p:spPr/>
        <p:txBody>
          <a:bodyPr/>
          <a:lstStyle/>
          <a:p>
            <a:fld id="{BC067DFE-42A7-4CB5-93C4-F2F97DA7580C}" type="slidenum">
              <a:rPr lang="en-US" altLang="zh-CN" smtClean="0"/>
              <a:t>70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2">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44493" y="642918"/>
            <a:ext cx="8856663" cy="378565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spcBef>
                <a:spcPts val="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p!=NULL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q=p-&gt;next;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//q</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保存*</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结点后继结点的指针</a:t>
            </a:r>
            <a:endPar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pre=L;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从有序表开头进行</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比较，</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pre</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指向插入*</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的前驱结点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(pre-&gt;next!=NULL &amp;&amp; pre-&gt;next-&gt;data&lt;p-&gt;data)</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pre=pre-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在有序表中找插入*</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的前驱结点*</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pre</a:t>
            </a:r>
          </a:p>
          <a:p>
            <a:pPr algn="l">
              <a:spcBef>
                <a:spcPts val="0"/>
              </a:spcBef>
            </a:pPr>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p-&gt;next=pre-&gt;next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pre-&gt;next=p;</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p=q;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扫描原单链表余下</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2" name="组合 13"/>
          <p:cNvGrpSpPr/>
          <p:nvPr/>
        </p:nvGrpSpPr>
        <p:grpSpPr>
          <a:xfrm>
            <a:off x="928662" y="2814576"/>
            <a:ext cx="7929618" cy="2414624"/>
            <a:chOff x="928662" y="4000504"/>
            <a:chExt cx="7929618" cy="2414624"/>
          </a:xfrm>
        </p:grpSpPr>
        <p:sp>
          <p:nvSpPr>
            <p:cNvPr id="6" name="TextBox 5"/>
            <p:cNvSpPr txBox="1"/>
            <p:nvPr/>
          </p:nvSpPr>
          <p:spPr>
            <a:xfrm>
              <a:off x="1071538" y="6015018"/>
              <a:ext cx="2428892" cy="400110"/>
            </a:xfrm>
            <a:prstGeom prst="rect">
              <a:avLst/>
            </a:prstGeom>
            <a:noFill/>
          </p:spPr>
          <p:txBody>
            <a:bodyPr wrap="square" rtlCol="0">
              <a:spAutoFit/>
            </a:bodyPr>
            <a:lstStyle/>
            <a:p>
              <a:pPr algn="l"/>
              <a:r>
                <a:rPr kumimoji="1" lang="zh-CN" altLang="en-US" sz="2000" dirty="0" smtClean="0">
                  <a:ea typeface="楷体" panose="02010609060101010101" pitchFamily="49" charset="-122"/>
                  <a:cs typeface="Times New Roman" panose="02020603050405020304" pitchFamily="18" charset="0"/>
                </a:rPr>
                <a:t>在*</a:t>
              </a:r>
              <a:r>
                <a:rPr kumimoji="1" lang="en-US" altLang="zh-CN" sz="2000" dirty="0" smtClean="0">
                  <a:ea typeface="楷体" panose="02010609060101010101" pitchFamily="49" charset="-122"/>
                  <a:cs typeface="Times New Roman" panose="02020603050405020304" pitchFamily="18" charset="0"/>
                </a:rPr>
                <a:t>pre</a:t>
              </a:r>
              <a:r>
                <a:rPr kumimoji="1" lang="zh-CN" altLang="en-US" sz="2000" dirty="0" smtClean="0">
                  <a:ea typeface="楷体" panose="02010609060101010101" pitchFamily="49" charset="-122"/>
                  <a:cs typeface="Times New Roman" panose="02020603050405020304" pitchFamily="18" charset="0"/>
                </a:rPr>
                <a:t>之后插入*</a:t>
              </a:r>
              <a:r>
                <a:rPr kumimoji="1" lang="en-US" altLang="zh-CN" sz="2000" dirty="0" smtClean="0">
                  <a:ea typeface="楷体" panose="02010609060101010101" pitchFamily="49" charset="-122"/>
                  <a:cs typeface="Times New Roman" panose="02020603050405020304" pitchFamily="18" charset="0"/>
                </a:rPr>
                <a:t>p</a:t>
              </a:r>
              <a:endParaRPr lang="zh-CN" altLang="en-US" sz="2000" dirty="0">
                <a:ea typeface="楷体" panose="02010609060101010101" pitchFamily="49" charset="-122"/>
                <a:cs typeface="Times New Roman" panose="02020603050405020304" pitchFamily="18" charset="0"/>
              </a:endParaRPr>
            </a:p>
          </p:txBody>
        </p:sp>
        <p:sp>
          <p:nvSpPr>
            <p:cNvPr id="8" name="矩形 7"/>
            <p:cNvSpPr/>
            <p:nvPr/>
          </p:nvSpPr>
          <p:spPr>
            <a:xfrm>
              <a:off x="928662" y="4000504"/>
              <a:ext cx="7929618" cy="971614"/>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rot="5400000">
              <a:off x="1807378" y="5450724"/>
              <a:ext cx="957212"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组合 12"/>
          <p:cNvGrpSpPr/>
          <p:nvPr/>
        </p:nvGrpSpPr>
        <p:grpSpPr>
          <a:xfrm>
            <a:off x="928662" y="1500174"/>
            <a:ext cx="7929618" cy="3368986"/>
            <a:chOff x="928662" y="2714620"/>
            <a:chExt cx="7929618" cy="3368986"/>
          </a:xfrm>
        </p:grpSpPr>
        <p:sp>
          <p:nvSpPr>
            <p:cNvPr id="3" name="矩形 2"/>
            <p:cNvSpPr/>
            <p:nvPr/>
          </p:nvSpPr>
          <p:spPr>
            <a:xfrm>
              <a:off x="928662" y="2714620"/>
              <a:ext cx="7929618" cy="1143008"/>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rot="5400000">
              <a:off x="2643687" y="4714603"/>
              <a:ext cx="1714280" cy="79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00100" y="5683496"/>
              <a:ext cx="5500726" cy="400110"/>
            </a:xfrm>
            <a:prstGeom prst="rect">
              <a:avLst/>
            </a:prstGeom>
            <a:noFill/>
          </p:spPr>
          <p:txBody>
            <a:bodyPr wrap="square" rtlCol="0">
              <a:spAutoFit/>
            </a:bodyPr>
            <a:lstStyle/>
            <a:p>
              <a:pPr algn="l"/>
              <a:r>
                <a:rPr lang="zh-CN" altLang="en-US" sz="2000" dirty="0" smtClean="0">
                  <a:ea typeface="楷体" panose="02010609060101010101" pitchFamily="49" charset="-122"/>
                  <a:cs typeface="Times New Roman" panose="02020603050405020304" pitchFamily="18" charset="0"/>
                </a:rPr>
                <a:t>在有序单链表中查找插入</a:t>
              </a:r>
              <a:r>
                <a:rPr kumimoji="1" lang="zh-CN" altLang="en-US" sz="2000" dirty="0" smtClean="0">
                  <a:ea typeface="楷体" panose="02010609060101010101" pitchFamily="49" charset="-122"/>
                  <a:cs typeface="Times New Roman" panose="02020603050405020304" pitchFamily="18" charset="0"/>
                </a:rPr>
                <a:t>结点的前驱结点</a:t>
              </a:r>
              <a:r>
                <a:rPr kumimoji="1" lang="en-US" altLang="zh-CN" sz="2000" dirty="0" smtClean="0">
                  <a:ea typeface="楷体" panose="02010609060101010101" pitchFamily="49" charset="-122"/>
                  <a:cs typeface="Times New Roman" panose="02020603050405020304" pitchFamily="18" charset="0"/>
                </a:rPr>
                <a:t>*pre</a:t>
              </a:r>
              <a:endParaRPr lang="zh-CN" altLang="en-US" sz="2000" dirty="0">
                <a:ea typeface="楷体" panose="02010609060101010101" pitchFamily="49" charset="-122"/>
                <a:cs typeface="Times New Roman" panose="02020603050405020304" pitchFamily="18" charset="0"/>
              </a:endParaRPr>
            </a:p>
          </p:txBody>
        </p:sp>
      </p:grpSp>
      <p:sp>
        <p:nvSpPr>
          <p:cNvPr id="13" name="Text Box 5"/>
          <p:cNvSpPr txBox="1">
            <a:spLocks noChangeArrowheads="1"/>
          </p:cNvSpPr>
          <p:nvPr/>
        </p:nvSpPr>
        <p:spPr bwMode="auto">
          <a:xfrm>
            <a:off x="500034" y="5420072"/>
            <a:ext cx="4676778" cy="457200"/>
          </a:xfrm>
          <a:prstGeom prst="rect">
            <a:avLst/>
          </a:prstGeom>
          <a:noFill/>
          <a:ln w="38100" algn="ctr">
            <a:noFill/>
            <a:miter lim="800000"/>
          </a:ln>
          <a:effectLst/>
        </p:spPr>
        <p:txBody>
          <a:bodyPr wrap="square">
            <a:spAutoFit/>
          </a:bodyPr>
          <a:lstStyle/>
          <a:p>
            <a:pPr algn="l">
              <a:spcBef>
                <a:spcPct val="50000"/>
              </a:spcBef>
            </a:pPr>
            <a:r>
              <a:rPr lang="zh-CN" altLang="en-US" dirty="0">
                <a:ea typeface="楷体" panose="02010609060101010101" pitchFamily="49" charset="-122"/>
                <a:cs typeface="Times New Roman" panose="02020603050405020304" pitchFamily="18" charset="0"/>
              </a:rPr>
              <a:t>该算法的时间复杂度为</a:t>
            </a:r>
            <a:r>
              <a:rPr lang="en-US" altLang="zh-CN" dirty="0" smtClean="0">
                <a:ea typeface="楷体" panose="02010609060101010101" pitchFamily="49" charset="-122"/>
                <a:cs typeface="Times New Roman" panose="02020603050405020304" pitchFamily="18" charset="0"/>
              </a:rPr>
              <a:t>O(</a:t>
            </a:r>
            <a:r>
              <a:rPr lang="en-US" altLang="zh-CN" i="1" dirty="0" smtClean="0">
                <a:ea typeface="楷体" panose="02010609060101010101" pitchFamily="49" charset="-122"/>
                <a:cs typeface="Times New Roman" panose="02020603050405020304" pitchFamily="18" charset="0"/>
              </a:rPr>
              <a:t>n</a:t>
            </a:r>
            <a:r>
              <a:rPr lang="en-US" altLang="zh-CN" baseline="30000" dirty="0" smtClean="0">
                <a:ea typeface="楷体" panose="02010609060101010101" pitchFamily="49" charset="-122"/>
                <a:cs typeface="Times New Roman" panose="02020603050405020304" pitchFamily="18" charset="0"/>
              </a:rPr>
              <a:t>2</a:t>
            </a:r>
            <a:r>
              <a:rPr lang="en-US" altLang="zh-CN" dirty="0" smtClean="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a:t>
            </a:r>
          </a:p>
        </p:txBody>
      </p:sp>
      <p:sp>
        <p:nvSpPr>
          <p:cNvPr id="10" name="灯片编号占位符 9"/>
          <p:cNvSpPr>
            <a:spLocks noGrp="1"/>
          </p:cNvSpPr>
          <p:nvPr>
            <p:ph type="sldNum" sz="quarter" idx="12"/>
          </p:nvPr>
        </p:nvSpPr>
        <p:spPr/>
        <p:txBody>
          <a:bodyPr/>
          <a:lstStyle/>
          <a:p>
            <a:fld id="{BC067DFE-42A7-4CB5-93C4-F2F97DA7580C}" type="slidenum">
              <a:rPr lang="en-US" altLang="zh-CN" smtClean="0"/>
              <a:t>71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2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81922">
                                            <p:txEl>
                                              <p:pRg st="7" end="7"/>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81922">
                                            <p:txEl>
                                              <p:pRg st="8" end="8"/>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8192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nodeType="clickEffect">
                                  <p:stCondLst>
                                    <p:cond delay="0"/>
                                  </p:stCondLst>
                                  <p:childTnLst>
                                    <p:animEffect transition="out" filter="wipe(down)">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928662" y="2285992"/>
            <a:ext cx="7643866" cy="1015663"/>
          </a:xfrm>
          <a:prstGeom prst="rect">
            <a:avLst/>
          </a:prstGeom>
          <a:noFill/>
          <a:ln w="9525">
            <a:noFill/>
            <a:miter lim="800000"/>
          </a:ln>
          <a:effectLst/>
        </p:spPr>
        <p:txBody>
          <a:bodyPr wrap="square">
            <a:spAutoFit/>
          </a:bodyPr>
          <a:lstStyle/>
          <a:p>
            <a:pPr marL="457200" indent="-457200" algn="just">
              <a:spcBef>
                <a:spcPct val="50000"/>
              </a:spcBef>
              <a:buBlip>
                <a:blip r:embed="rId2"/>
              </a:buBlip>
            </a:pPr>
            <a:r>
              <a:rPr kumimoji="1" lang="zh-CN" altLang="en-US" dirty="0" smtClean="0">
                <a:latin typeface="楷体" panose="02010609060101010101" pitchFamily="49" charset="-122"/>
                <a:ea typeface="楷体" panose="02010609060101010101" pitchFamily="49" charset="-122"/>
              </a:rPr>
              <a:t>单链表有尾</a:t>
            </a:r>
            <a:r>
              <a:rPr kumimoji="1" lang="zh-CN" altLang="en-US" dirty="0">
                <a:latin typeface="楷体" panose="02010609060101010101" pitchFamily="49" charset="-122"/>
                <a:ea typeface="楷体" panose="02010609060101010101" pitchFamily="49" charset="-122"/>
              </a:rPr>
              <a:t>插法和头插</a:t>
            </a:r>
            <a:r>
              <a:rPr kumimoji="1" lang="zh-CN" altLang="en-US" dirty="0" smtClean="0">
                <a:latin typeface="楷体" panose="02010609060101010101" pitchFamily="49" charset="-122"/>
                <a:ea typeface="楷体" panose="02010609060101010101" pitchFamily="49" charset="-122"/>
              </a:rPr>
              <a:t>法两种建表算法。</a:t>
            </a:r>
            <a:endParaRPr kumimoji="1" lang="en-US" altLang="zh-CN" dirty="0" smtClean="0">
              <a:latin typeface="楷体" panose="02010609060101010101" pitchFamily="49" charset="-122"/>
              <a:ea typeface="楷体" panose="02010609060101010101" pitchFamily="49" charset="-122"/>
            </a:endParaRPr>
          </a:p>
          <a:p>
            <a:pPr marL="457200" indent="-457200" algn="just">
              <a:spcBef>
                <a:spcPct val="50000"/>
              </a:spcBef>
              <a:buBlip>
                <a:blip r:embed="rId2"/>
              </a:buBlip>
            </a:pPr>
            <a:r>
              <a:rPr kumimoji="1" lang="zh-CN" altLang="en-US" dirty="0" smtClean="0">
                <a:latin typeface="楷体" panose="02010609060101010101" pitchFamily="49" charset="-122"/>
                <a:ea typeface="楷体" panose="02010609060101010101" pitchFamily="49" charset="-122"/>
              </a:rPr>
              <a:t>很多算法是以这两个建表算法为基础进行设计的。</a:t>
            </a:r>
            <a:endParaRPr kumimoji="1" lang="zh-CN" altLang="en-US" dirty="0">
              <a:latin typeface="楷体" panose="02010609060101010101" pitchFamily="49" charset="-122"/>
              <a:ea typeface="楷体" panose="02010609060101010101" pitchFamily="49" charset="-122"/>
            </a:endParaRPr>
          </a:p>
        </p:txBody>
      </p:sp>
      <p:sp>
        <p:nvSpPr>
          <p:cNvPr id="4" name="TextBox 3"/>
          <p:cNvSpPr txBox="1"/>
          <p:nvPr/>
        </p:nvSpPr>
        <p:spPr>
          <a:xfrm>
            <a:off x="1000100" y="1285860"/>
            <a:ext cx="492922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zh-CN" altLang="en-US" sz="2800" dirty="0" smtClean="0">
                <a:solidFill>
                  <a:srgbClr val="FF3300"/>
                </a:solidFill>
                <a:latin typeface="楷体" panose="02010609060101010101" pitchFamily="49" charset="-122"/>
                <a:ea typeface="楷体" panose="02010609060101010101" pitchFamily="49" charset="-122"/>
                <a:sym typeface="Wingdings" panose="05000000000000000000"/>
              </a:rPr>
              <a:t></a:t>
            </a:r>
            <a:r>
              <a:rPr lang="zh-CN" altLang="en-US" dirty="0" smtClean="0">
                <a:solidFill>
                  <a:srgbClr val="FF3300"/>
                </a:solidFill>
                <a:latin typeface="楷体" panose="02010609060101010101" pitchFamily="49" charset="-122"/>
                <a:ea typeface="楷体" panose="02010609060101010101" pitchFamily="49" charset="-122"/>
                <a:sym typeface="Wingdings" panose="05000000000000000000"/>
              </a:rPr>
              <a:t> 以建表算法为基础的算法设计  </a:t>
            </a:r>
            <a:endParaRPr lang="zh-CN" altLang="en-US" dirty="0">
              <a:solidFill>
                <a:srgbClr val="FF3300"/>
              </a:solidFill>
              <a:latin typeface="楷体" panose="02010609060101010101" pitchFamily="49" charset="-122"/>
              <a:ea typeface="楷体" panose="02010609060101010101" pitchFamily="49"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72</a:t>
            </a:fld>
            <a:endParaRPr lang="en-US" altLang="zh-C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285728"/>
            <a:ext cx="8358246" cy="1415772"/>
          </a:xfrm>
          <a:prstGeom prst="rect">
            <a:avLst/>
          </a:prstGeom>
          <a:noFill/>
          <a:ln w="9525">
            <a:noFill/>
            <a:miter lim="800000"/>
            <a:headEnd/>
            <a:tailEnd/>
          </a:ln>
          <a:effectLst/>
        </p:spPr>
        <p:txBody>
          <a:bodyPr wrap="square">
            <a:spAutoFit/>
          </a:bodyPr>
          <a:lstStyle/>
          <a:p>
            <a:pPr algn="just">
              <a:lnSpc>
                <a:spcPts val="3000"/>
              </a:lnSpc>
              <a:spcBef>
                <a:spcPct val="50000"/>
              </a:spcBef>
            </a:pPr>
            <a:r>
              <a:rPr kumimoji="1" lang="en-US" altLang="zh-CN" sz="2800">
                <a:solidFill>
                  <a:srgbClr val="FF3300"/>
                </a:solidFill>
                <a:ea typeface="楷体" pitchFamily="49" charset="-122"/>
                <a:cs typeface="Times New Roman" pitchFamily="18" charset="0"/>
              </a:rPr>
              <a:t>       </a:t>
            </a:r>
            <a:r>
              <a:rPr kumimoji="1" lang="en-US" altLang="zh-CN" sz="2800" smtClean="0">
                <a:solidFill>
                  <a:srgbClr val="FF3300"/>
                </a:solidFill>
                <a:latin typeface="黑体" pitchFamily="49" charset="-122"/>
                <a:ea typeface="黑体" pitchFamily="49" charset="-122"/>
                <a:cs typeface="Times New Roman" pitchFamily="18" charset="0"/>
              </a:rPr>
              <a:t>【</a:t>
            </a:r>
            <a:r>
              <a:rPr kumimoji="1" lang="zh-CN" altLang="en-US" sz="2800" smtClean="0">
                <a:solidFill>
                  <a:srgbClr val="FF3300"/>
                </a:solidFill>
                <a:ea typeface="楷体" pitchFamily="49" charset="-122"/>
                <a:cs typeface="Times New Roman" pitchFamily="18" charset="0"/>
              </a:rPr>
              <a:t>例（补充）</a:t>
            </a:r>
            <a:r>
              <a:rPr kumimoji="1" lang="en-US" altLang="zh-CN" sz="2800" smtClean="0">
                <a:solidFill>
                  <a:srgbClr val="FF3300"/>
                </a:solidFill>
                <a:latin typeface="黑体" pitchFamily="49" charset="-122"/>
                <a:ea typeface="黑体" pitchFamily="49" charset="-122"/>
                <a:cs typeface="Times New Roman" pitchFamily="18" charset="0"/>
              </a:rPr>
              <a:t>】 </a:t>
            </a:r>
            <a:r>
              <a:rPr kumimoji="1" lang="zh-CN" altLang="en-US" dirty="0" smtClean="0">
                <a:latin typeface="楷体" pitchFamily="49" charset="-122"/>
                <a:ea typeface="楷体" pitchFamily="49" charset="-122"/>
                <a:cs typeface="Times New Roman" pitchFamily="18" charset="0"/>
              </a:rPr>
              <a:t>假设</a:t>
            </a:r>
            <a:r>
              <a:rPr kumimoji="1" lang="zh-CN" altLang="zh-CN" dirty="0" smtClean="0">
                <a:ea typeface="楷体" pitchFamily="49" charset="-122"/>
                <a:cs typeface="Times New Roman" pitchFamily="18" charset="0"/>
              </a:rPr>
              <a:t>有</a:t>
            </a:r>
            <a:r>
              <a:rPr kumimoji="1" lang="zh-CN" altLang="zh-CN" dirty="0">
                <a:ea typeface="楷体" pitchFamily="49" charset="-122"/>
                <a:cs typeface="Times New Roman" pitchFamily="18" charset="0"/>
              </a:rPr>
              <a:t>一</a:t>
            </a:r>
            <a:r>
              <a:rPr kumimoji="1" lang="zh-CN" altLang="zh-CN">
                <a:ea typeface="楷体" pitchFamily="49" charset="-122"/>
                <a:cs typeface="Times New Roman" pitchFamily="18" charset="0"/>
              </a:rPr>
              <a:t>个</a:t>
            </a:r>
            <a:r>
              <a:rPr kumimoji="1" lang="zh-CN" altLang="zh-CN" smtClean="0">
                <a:ea typeface="楷体" pitchFamily="49" charset="-122"/>
                <a:cs typeface="Times New Roman" pitchFamily="18" charset="0"/>
              </a:rPr>
              <a:t>带头</a:t>
            </a:r>
            <a:r>
              <a:rPr kumimoji="1" lang="zh-CN" altLang="en-US" smtClean="0">
                <a:ea typeface="楷体" pitchFamily="49" charset="-122"/>
                <a:cs typeface="Times New Roman" pitchFamily="18" charset="0"/>
              </a:rPr>
              <a:t>结点</a:t>
            </a:r>
            <a:r>
              <a:rPr kumimoji="1" lang="zh-CN" altLang="zh-CN" smtClean="0">
                <a:ea typeface="楷体" pitchFamily="49" charset="-122"/>
                <a:cs typeface="Times New Roman" pitchFamily="18" charset="0"/>
              </a:rPr>
              <a:t>的</a:t>
            </a:r>
            <a:r>
              <a:rPr kumimoji="1" lang="zh-CN" altLang="zh-CN" dirty="0">
                <a:ea typeface="楷体" pitchFamily="49" charset="-122"/>
                <a:cs typeface="Times New Roman" pitchFamily="18" charset="0"/>
              </a:rPr>
              <a:t>单链表</a:t>
            </a:r>
            <a:r>
              <a:rPr kumimoji="1" lang="en-US" altLang="zh-CN" dirty="0">
                <a:ea typeface="楷体" pitchFamily="49" charset="-122"/>
                <a:cs typeface="Times New Roman" pitchFamily="18" charset="0"/>
              </a:rPr>
              <a:t>L</a:t>
            </a:r>
            <a:r>
              <a:rPr kumimoji="1" lang="en-US" altLang="zh-CN">
                <a:ea typeface="楷体" pitchFamily="49" charset="-122"/>
                <a:cs typeface="Times New Roman" pitchFamily="18" charset="0"/>
              </a:rPr>
              <a:t>={</a:t>
            </a:r>
            <a:r>
              <a:rPr kumimoji="1" lang="en-US" altLang="zh-CN" i="1" smtClean="0">
                <a:ea typeface="楷体" pitchFamily="49" charset="-122"/>
                <a:cs typeface="Times New Roman" pitchFamily="18" charset="0"/>
              </a:rPr>
              <a:t>a</a:t>
            </a:r>
            <a:r>
              <a:rPr kumimoji="1" lang="en-US" altLang="zh-CN" baseline="-25000" smtClean="0">
                <a:ea typeface="楷体" pitchFamily="49" charset="-122"/>
                <a:cs typeface="Times New Roman" pitchFamily="18" charset="0"/>
              </a:rPr>
              <a:t>1</a:t>
            </a:r>
            <a:r>
              <a:rPr kumimoji="1" lang="zh-CN" altLang="en-US" smtClean="0">
                <a:ea typeface="楷体" pitchFamily="49" charset="-122"/>
                <a:cs typeface="Times New Roman" pitchFamily="18" charset="0"/>
              </a:rPr>
              <a:t>，</a:t>
            </a:r>
            <a:r>
              <a:rPr kumimoji="1" lang="en-US" altLang="zh-CN" i="1" smtClean="0">
                <a:ea typeface="楷体" pitchFamily="49" charset="-122"/>
                <a:cs typeface="Times New Roman" pitchFamily="18" charset="0"/>
              </a:rPr>
              <a:t>a</a:t>
            </a:r>
            <a:r>
              <a:rPr kumimoji="1" lang="en-US" altLang="zh-CN" baseline="-25000" smtClean="0">
                <a:ea typeface="楷体" pitchFamily="49" charset="-122"/>
                <a:cs typeface="Times New Roman" pitchFamily="18" charset="0"/>
              </a:rPr>
              <a:t>2</a:t>
            </a:r>
            <a:r>
              <a:rPr kumimoji="1" lang="zh-CN" altLang="en-US" smtClean="0">
                <a:ea typeface="楷体" pitchFamily="49" charset="-122"/>
                <a:cs typeface="Times New Roman" pitchFamily="18" charset="0"/>
              </a:rPr>
              <a:t>，</a:t>
            </a:r>
            <a:r>
              <a:rPr kumimoji="1" lang="en-US" altLang="zh-CN" smtClean="0">
                <a:ea typeface="楷体" pitchFamily="49" charset="-122"/>
                <a:cs typeface="Times New Roman" pitchFamily="18" charset="0"/>
              </a:rPr>
              <a:t>…</a:t>
            </a:r>
            <a:r>
              <a:rPr kumimoji="1" lang="zh-CN" altLang="en-US" smtClean="0">
                <a:ea typeface="楷体" pitchFamily="49" charset="-122"/>
                <a:cs typeface="Times New Roman" pitchFamily="18" charset="0"/>
              </a:rPr>
              <a:t>，</a:t>
            </a:r>
            <a:r>
              <a:rPr kumimoji="1" lang="en-US" altLang="zh-CN" i="1" smtClean="0">
                <a:ea typeface="楷体" pitchFamily="49" charset="-122"/>
                <a:cs typeface="Times New Roman" pitchFamily="18" charset="0"/>
              </a:rPr>
              <a:t>a</a:t>
            </a:r>
            <a:r>
              <a:rPr kumimoji="1" lang="en-US" altLang="zh-CN" i="1" baseline="-25000" smtClean="0">
                <a:ea typeface="楷体" pitchFamily="49" charset="-122"/>
                <a:cs typeface="Times New Roman" pitchFamily="18" charset="0"/>
              </a:rPr>
              <a:t>n</a:t>
            </a:r>
            <a:r>
              <a:rPr kumimoji="1" lang="en-US" altLang="zh-CN" dirty="0" smtClean="0">
                <a:ea typeface="楷体" pitchFamily="49" charset="-122"/>
                <a:cs typeface="Times New Roman" pitchFamily="18" charset="0"/>
              </a:rPr>
              <a:t>}</a:t>
            </a:r>
            <a:r>
              <a:rPr kumimoji="1" lang="zh-CN" altLang="en-US" dirty="0" smtClean="0">
                <a:ea typeface="楷体" pitchFamily="49" charset="-122"/>
                <a:cs typeface="Times New Roman" pitchFamily="18" charset="0"/>
              </a:rPr>
              <a:t>。设计</a:t>
            </a:r>
            <a:r>
              <a:rPr kumimoji="1" lang="zh-CN" altLang="en-US" dirty="0">
                <a:ea typeface="楷体" pitchFamily="49" charset="-122"/>
                <a:cs typeface="Times New Roman" pitchFamily="18" charset="0"/>
              </a:rPr>
              <a:t>一个算法</a:t>
            </a:r>
            <a:r>
              <a:rPr kumimoji="1" lang="zh-CN" altLang="en-US" smtClean="0">
                <a:ea typeface="楷体" pitchFamily="49" charset="-122"/>
                <a:cs typeface="Times New Roman" pitchFamily="18" charset="0"/>
              </a:rPr>
              <a:t>将所有结点逆置，即</a:t>
            </a:r>
            <a:r>
              <a:rPr kumimoji="1" lang="zh-CN" altLang="en-US" dirty="0" smtClean="0">
                <a:ea typeface="楷体" pitchFamily="49" charset="-122"/>
                <a:cs typeface="Times New Roman" pitchFamily="18" charset="0"/>
              </a:rPr>
              <a:t>：</a:t>
            </a:r>
            <a:endParaRPr kumimoji="1" lang="zh-CN" altLang="en-US" dirty="0">
              <a:ea typeface="楷体" pitchFamily="49" charset="-122"/>
              <a:cs typeface="Times New Roman" pitchFamily="18" charset="0"/>
            </a:endParaRPr>
          </a:p>
          <a:p>
            <a:pPr algn="just">
              <a:spcBef>
                <a:spcPct val="50000"/>
              </a:spcBef>
            </a:pPr>
            <a:r>
              <a:rPr kumimoji="1" lang="zh-CN" altLang="en-US" dirty="0">
                <a:ea typeface="楷体" pitchFamily="49" charset="-122"/>
                <a:cs typeface="Times New Roman" pitchFamily="18" charset="0"/>
              </a:rPr>
              <a:t>　　　</a:t>
            </a:r>
            <a:r>
              <a:rPr kumimoji="1" lang="en-US" altLang="zh-CN" dirty="0" smtClean="0">
                <a:ea typeface="楷体" pitchFamily="49" charset="-122"/>
                <a:cs typeface="Times New Roman" pitchFamily="18" charset="0"/>
              </a:rPr>
              <a:t>L</a:t>
            </a:r>
            <a:r>
              <a:rPr kumimoji="1" lang="en-US" altLang="zh-CN" smtClean="0">
                <a:ea typeface="楷体" pitchFamily="49" charset="-122"/>
                <a:cs typeface="Times New Roman" pitchFamily="18" charset="0"/>
              </a:rPr>
              <a:t>={</a:t>
            </a:r>
            <a:r>
              <a:rPr kumimoji="1" lang="en-US" altLang="zh-CN" i="1" smtClean="0">
                <a:ea typeface="楷体" pitchFamily="49" charset="-122"/>
                <a:cs typeface="Times New Roman" pitchFamily="18" charset="0"/>
              </a:rPr>
              <a:t>a</a:t>
            </a:r>
            <a:r>
              <a:rPr kumimoji="1" lang="en-US" altLang="zh-CN" i="1" baseline="-25000" smtClean="0">
                <a:ea typeface="楷体" pitchFamily="49" charset="-122"/>
                <a:cs typeface="Times New Roman" pitchFamily="18" charset="0"/>
              </a:rPr>
              <a:t>n</a:t>
            </a:r>
            <a:r>
              <a:rPr kumimoji="1" lang="zh-CN" altLang="en-US" smtClean="0">
                <a:ea typeface="楷体" pitchFamily="49" charset="-122"/>
                <a:cs typeface="Times New Roman" pitchFamily="18" charset="0"/>
              </a:rPr>
              <a:t>，</a:t>
            </a:r>
            <a:r>
              <a:rPr kumimoji="1" lang="en-US" altLang="zh-CN" i="1" smtClean="0">
                <a:ea typeface="楷体" pitchFamily="49" charset="-122"/>
                <a:cs typeface="Times New Roman" pitchFamily="18" charset="0"/>
              </a:rPr>
              <a:t>a</a:t>
            </a:r>
            <a:r>
              <a:rPr kumimoji="1" lang="en-US" altLang="zh-CN" i="1" baseline="-25000" smtClean="0">
                <a:ea typeface="楷体" pitchFamily="49" charset="-122"/>
                <a:cs typeface="Times New Roman" pitchFamily="18" charset="0"/>
              </a:rPr>
              <a:t>n</a:t>
            </a:r>
            <a:r>
              <a:rPr kumimoji="1" lang="en-US" altLang="zh-CN" baseline="-25000" smtClean="0">
                <a:ea typeface="楷体" pitchFamily="49" charset="-122"/>
                <a:cs typeface="Times New Roman" pitchFamily="18" charset="0"/>
              </a:rPr>
              <a:t>-1</a:t>
            </a:r>
            <a:r>
              <a:rPr kumimoji="1" lang="zh-CN" altLang="en-US" smtClean="0">
                <a:ea typeface="楷体" pitchFamily="49" charset="-122"/>
                <a:cs typeface="Times New Roman" pitchFamily="18" charset="0"/>
              </a:rPr>
              <a:t>，</a:t>
            </a:r>
            <a:r>
              <a:rPr kumimoji="1" lang="en-US" altLang="zh-CN" smtClean="0">
                <a:ea typeface="楷体" pitchFamily="49" charset="-122"/>
                <a:cs typeface="Times New Roman" pitchFamily="18" charset="0"/>
              </a:rPr>
              <a:t>…</a:t>
            </a:r>
            <a:r>
              <a:rPr kumimoji="1" lang="zh-CN" altLang="en-US" smtClean="0">
                <a:ea typeface="楷体" pitchFamily="49" charset="-122"/>
                <a:cs typeface="Times New Roman" pitchFamily="18" charset="0"/>
              </a:rPr>
              <a:t>，</a:t>
            </a:r>
            <a:r>
              <a:rPr kumimoji="1" lang="en-US" altLang="zh-CN" i="1" smtClean="0">
                <a:ea typeface="楷体" pitchFamily="49" charset="-122"/>
                <a:cs typeface="Times New Roman" pitchFamily="18" charset="0"/>
              </a:rPr>
              <a:t>a</a:t>
            </a:r>
            <a:r>
              <a:rPr kumimoji="1" lang="en-US" altLang="zh-CN" baseline="-25000" smtClean="0">
                <a:ea typeface="楷体" pitchFamily="49" charset="-122"/>
                <a:cs typeface="Times New Roman" pitchFamily="18" charset="0"/>
              </a:rPr>
              <a:t>1</a:t>
            </a:r>
            <a:r>
              <a:rPr kumimoji="1" lang="en-US" altLang="zh-CN" dirty="0" smtClean="0">
                <a:ea typeface="楷体" pitchFamily="49" charset="-122"/>
                <a:cs typeface="Times New Roman" pitchFamily="18" charset="0"/>
              </a:rPr>
              <a:t>}</a:t>
            </a:r>
            <a:endParaRPr kumimoji="1" lang="en-US" altLang="zh-CN" dirty="0">
              <a:ea typeface="楷体" pitchFamily="49" charset="-122"/>
              <a:cs typeface="Times New Roman" pitchFamily="18" charset="0"/>
            </a:endParaRPr>
          </a:p>
        </p:txBody>
      </p:sp>
      <p:grpSp>
        <p:nvGrpSpPr>
          <p:cNvPr id="27" name="组合 26"/>
          <p:cNvGrpSpPr/>
          <p:nvPr/>
        </p:nvGrpSpPr>
        <p:grpSpPr>
          <a:xfrm>
            <a:off x="1428728" y="2285992"/>
            <a:ext cx="6338924" cy="2643206"/>
            <a:chOff x="857224" y="2285992"/>
            <a:chExt cx="6338924" cy="2643206"/>
          </a:xfrm>
        </p:grpSpPr>
        <p:sp>
          <p:nvSpPr>
            <p:cNvPr id="3" name="Rectangle 32"/>
            <p:cNvSpPr>
              <a:spLocks noChangeArrowheads="1"/>
            </p:cNvSpPr>
            <p:nvPr/>
          </p:nvSpPr>
          <p:spPr bwMode="auto">
            <a:xfrm>
              <a:off x="1484287" y="4562486"/>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itchFamily="34" charset="0"/>
                <a:ea typeface="宋体" pitchFamily="2" charset="-122"/>
              </a:endParaRPr>
            </a:p>
          </p:txBody>
        </p:sp>
        <p:sp>
          <p:nvSpPr>
            <p:cNvPr id="4" name="Rectangle 33"/>
            <p:cNvSpPr>
              <a:spLocks noChangeArrowheads="1"/>
            </p:cNvSpPr>
            <p:nvPr/>
          </p:nvSpPr>
          <p:spPr bwMode="auto">
            <a:xfrm>
              <a:off x="1844649" y="4562486"/>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smtClean="0">
                  <a:solidFill>
                    <a:srgbClr val="0000FF"/>
                  </a:solidFill>
                  <a:latin typeface="Verdana" pitchFamily="34" charset="0"/>
                  <a:ea typeface="宋体" pitchFamily="2" charset="-122"/>
                </a:rPr>
                <a:t>∧</a:t>
              </a:r>
              <a:endParaRPr lang="zh-CN" altLang="zh-CN" sz="1800" dirty="0">
                <a:solidFill>
                  <a:srgbClr val="0000FF"/>
                </a:solidFill>
                <a:latin typeface="Verdana" pitchFamily="34" charset="0"/>
                <a:ea typeface="宋体" pitchFamily="2" charset="-122"/>
              </a:endParaRPr>
            </a:p>
          </p:txBody>
        </p:sp>
        <p:sp>
          <p:nvSpPr>
            <p:cNvPr id="5" name="Line 34"/>
            <p:cNvSpPr>
              <a:spLocks noChangeShapeType="1"/>
            </p:cNvSpPr>
            <p:nvPr/>
          </p:nvSpPr>
          <p:spPr bwMode="auto">
            <a:xfrm>
              <a:off x="1136624" y="4741873"/>
              <a:ext cx="360363" cy="0"/>
            </a:xfrm>
            <a:prstGeom prst="line">
              <a:avLst/>
            </a:prstGeom>
            <a:noFill/>
            <a:ln w="28575">
              <a:solidFill>
                <a:srgbClr val="7030A0"/>
              </a:solidFill>
              <a:miter lim="800000"/>
              <a:headEnd/>
              <a:tailEnd type="stealth" w="med" len="med"/>
            </a:ln>
            <a:effectLst/>
          </p:spPr>
          <p:txBody>
            <a:bodyPr wrap="none"/>
            <a:lstStyle/>
            <a:p>
              <a:endParaRPr lang="zh-CN" altLang="en-US"/>
            </a:p>
          </p:txBody>
        </p:sp>
        <p:sp>
          <p:nvSpPr>
            <p:cNvPr id="6" name="Text Box 35"/>
            <p:cNvSpPr txBox="1">
              <a:spLocks noChangeArrowheads="1"/>
            </p:cNvSpPr>
            <p:nvPr/>
          </p:nvSpPr>
          <p:spPr bwMode="auto">
            <a:xfrm>
              <a:off x="857224" y="4562486"/>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ea typeface="宋体" pitchFamily="2" charset="-122"/>
                  <a:cs typeface="Times New Roman" pitchFamily="18" charset="0"/>
                </a:rPr>
                <a:t>L</a:t>
              </a:r>
            </a:p>
          </p:txBody>
        </p:sp>
        <p:sp>
          <p:nvSpPr>
            <p:cNvPr id="7" name="Rectangle 36"/>
            <p:cNvSpPr>
              <a:spLocks noChangeArrowheads="1"/>
            </p:cNvSpPr>
            <p:nvPr/>
          </p:nvSpPr>
          <p:spPr bwMode="auto">
            <a:xfrm>
              <a:off x="3081390"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itchFamily="18" charset="0"/>
                  <a:ea typeface="宋体" pitchFamily="2" charset="-122"/>
                  <a:cs typeface="Times New Roman" pitchFamily="18" charset="0"/>
                </a:rPr>
                <a:t>a</a:t>
              </a:r>
              <a:r>
                <a:rPr lang="en-US" altLang="zh-CN" sz="1800" baseline="-25000" dirty="0" err="1" smtClean="0">
                  <a:solidFill>
                    <a:srgbClr val="0000FF"/>
                  </a:solidFill>
                  <a:latin typeface="Times New Roman" pitchFamily="18" charset="0"/>
                  <a:ea typeface="宋体" pitchFamily="2" charset="-122"/>
                  <a:cs typeface="Times New Roman" pitchFamily="18" charset="0"/>
                </a:rPr>
                <a:t>1</a:t>
              </a:r>
              <a:endParaRPr lang="zh-CN" altLang="zh-CN" sz="1800" baseline="-25000" dirty="0">
                <a:solidFill>
                  <a:srgbClr val="0000FF"/>
                </a:solidFill>
                <a:latin typeface="Times New Roman" pitchFamily="18" charset="0"/>
                <a:ea typeface="宋体" pitchFamily="2" charset="-122"/>
                <a:cs typeface="Times New Roman" pitchFamily="18" charset="0"/>
              </a:endParaRPr>
            </a:p>
          </p:txBody>
        </p:sp>
        <p:sp>
          <p:nvSpPr>
            <p:cNvPr id="8" name="Rectangle 37"/>
            <p:cNvSpPr>
              <a:spLocks noChangeArrowheads="1"/>
            </p:cNvSpPr>
            <p:nvPr/>
          </p:nvSpPr>
          <p:spPr bwMode="auto">
            <a:xfrm>
              <a:off x="3441753"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10" name="Rectangle 39"/>
            <p:cNvSpPr>
              <a:spLocks noChangeArrowheads="1"/>
            </p:cNvSpPr>
            <p:nvPr/>
          </p:nvSpPr>
          <p:spPr bwMode="auto">
            <a:xfrm>
              <a:off x="4149778"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itchFamily="18" charset="0"/>
                  <a:ea typeface="宋体" pitchFamily="2" charset="-122"/>
                  <a:cs typeface="Times New Roman" pitchFamily="18" charset="0"/>
                </a:rPr>
                <a:t>a</a:t>
              </a:r>
              <a:r>
                <a:rPr lang="en-US" altLang="zh-CN" sz="1800" baseline="-25000" dirty="0" err="1" smtClean="0">
                  <a:solidFill>
                    <a:srgbClr val="0000FF"/>
                  </a:solidFill>
                  <a:latin typeface="Times New Roman" pitchFamily="18" charset="0"/>
                  <a:ea typeface="宋体" pitchFamily="2" charset="-122"/>
                  <a:cs typeface="Times New Roman" pitchFamily="18" charset="0"/>
                </a:rPr>
                <a:t>2</a:t>
              </a:r>
              <a:endParaRPr lang="en-US" altLang="zh-CN" sz="1800" baseline="-25000" dirty="0">
                <a:solidFill>
                  <a:srgbClr val="0000FF"/>
                </a:solidFill>
                <a:latin typeface="Times New Roman" pitchFamily="18" charset="0"/>
                <a:ea typeface="宋体" pitchFamily="2" charset="-122"/>
                <a:cs typeface="Times New Roman" pitchFamily="18" charset="0"/>
              </a:endParaRPr>
            </a:p>
          </p:txBody>
        </p:sp>
        <p:sp>
          <p:nvSpPr>
            <p:cNvPr id="11" name="Rectangle 40"/>
            <p:cNvSpPr>
              <a:spLocks noChangeArrowheads="1"/>
            </p:cNvSpPr>
            <p:nvPr/>
          </p:nvSpPr>
          <p:spPr bwMode="auto">
            <a:xfrm>
              <a:off x="4510140"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12" name="Line 41"/>
            <p:cNvSpPr>
              <a:spLocks noChangeShapeType="1"/>
            </p:cNvSpPr>
            <p:nvPr/>
          </p:nvSpPr>
          <p:spPr bwMode="auto">
            <a:xfrm>
              <a:off x="3802115" y="3733808"/>
              <a:ext cx="360363" cy="0"/>
            </a:xfrm>
            <a:prstGeom prst="line">
              <a:avLst/>
            </a:prstGeom>
            <a:noFill/>
            <a:ln w="9525">
              <a:solidFill>
                <a:schemeClr val="tx1"/>
              </a:solidFill>
              <a:miter lim="800000"/>
              <a:headEnd/>
              <a:tailEnd type="stealth" w="med" len="med"/>
            </a:ln>
            <a:effectLst/>
          </p:spPr>
          <p:txBody>
            <a:bodyPr wrap="none"/>
            <a:lstStyle/>
            <a:p>
              <a:endParaRPr lang="zh-CN" altLang="en-US"/>
            </a:p>
          </p:txBody>
        </p:sp>
        <p:sp>
          <p:nvSpPr>
            <p:cNvPr id="13" name="Rectangle 42"/>
            <p:cNvSpPr>
              <a:spLocks noChangeArrowheads="1"/>
            </p:cNvSpPr>
            <p:nvPr/>
          </p:nvSpPr>
          <p:spPr bwMode="auto">
            <a:xfrm>
              <a:off x="6475423"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Times New Roman" pitchFamily="18" charset="0"/>
                  <a:ea typeface="宋体" pitchFamily="2" charset="-122"/>
                  <a:cs typeface="Times New Roman" pitchFamily="18" charset="0"/>
                </a:rPr>
                <a:t>a</a:t>
              </a:r>
              <a:r>
                <a:rPr lang="en-US" altLang="zh-CN" sz="1800" i="1" baseline="-25000" dirty="0" smtClean="0">
                  <a:solidFill>
                    <a:srgbClr val="0000FF"/>
                  </a:solidFill>
                  <a:latin typeface="Times New Roman" pitchFamily="18" charset="0"/>
                  <a:ea typeface="宋体" pitchFamily="2" charset="-122"/>
                  <a:cs typeface="Times New Roman" pitchFamily="18" charset="0"/>
                </a:rPr>
                <a:t>n</a:t>
              </a:r>
              <a:endParaRPr lang="zh-CN" altLang="zh-CN" sz="1800" i="1" baseline="-25000" dirty="0">
                <a:solidFill>
                  <a:srgbClr val="0000FF"/>
                </a:solidFill>
                <a:latin typeface="Times New Roman" pitchFamily="18" charset="0"/>
                <a:ea typeface="宋体" pitchFamily="2" charset="-122"/>
                <a:cs typeface="Times New Roman" pitchFamily="18" charset="0"/>
              </a:endParaRPr>
            </a:p>
          </p:txBody>
        </p:sp>
        <p:sp>
          <p:nvSpPr>
            <p:cNvPr id="14" name="Rectangle 43"/>
            <p:cNvSpPr>
              <a:spLocks noChangeArrowheads="1"/>
            </p:cNvSpPr>
            <p:nvPr/>
          </p:nvSpPr>
          <p:spPr bwMode="auto">
            <a:xfrm>
              <a:off x="6835785"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itchFamily="18" charset="0"/>
                  <a:ea typeface="宋体" pitchFamily="2" charset="-122"/>
                  <a:cs typeface="Times New Roman" pitchFamily="18" charset="0"/>
                </a:rPr>
                <a:t>∧</a:t>
              </a:r>
            </a:p>
          </p:txBody>
        </p:sp>
        <p:sp>
          <p:nvSpPr>
            <p:cNvPr id="15" name="Freeform 49"/>
            <p:cNvSpPr>
              <a:spLocks/>
            </p:cNvSpPr>
            <p:nvPr/>
          </p:nvSpPr>
          <p:spPr bwMode="auto">
            <a:xfrm>
              <a:off x="4619678" y="373380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9" name="Freeform 44"/>
            <p:cNvSpPr>
              <a:spLocks/>
            </p:cNvSpPr>
            <p:nvPr/>
          </p:nvSpPr>
          <p:spPr bwMode="auto">
            <a:xfrm>
              <a:off x="6000760" y="373222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0" name="Text Box 50"/>
            <p:cNvSpPr txBox="1">
              <a:spLocks noChangeArrowheads="1"/>
            </p:cNvSpPr>
            <p:nvPr/>
          </p:nvSpPr>
          <p:spPr bwMode="auto">
            <a:xfrm>
              <a:off x="5321354" y="3349629"/>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dirty="0">
                  <a:latin typeface="Arial"/>
                  <a:ea typeface="宋体" pitchFamily="2" charset="-122"/>
                </a:rPr>
                <a:t>…</a:t>
              </a:r>
              <a:endParaRPr lang="en-US" altLang="zh-CN" sz="3200" b="0" dirty="0">
                <a:latin typeface="Verdana" pitchFamily="34" charset="0"/>
                <a:ea typeface="宋体" pitchFamily="2" charset="-122"/>
              </a:endParaRPr>
            </a:p>
          </p:txBody>
        </p:sp>
        <p:sp>
          <p:nvSpPr>
            <p:cNvPr id="21" name="Text Box 91"/>
            <p:cNvSpPr txBox="1">
              <a:spLocks noChangeArrowheads="1"/>
            </p:cNvSpPr>
            <p:nvPr/>
          </p:nvSpPr>
          <p:spPr bwMode="auto">
            <a:xfrm>
              <a:off x="857224" y="2285992"/>
              <a:ext cx="2808287" cy="457200"/>
            </a:xfrm>
            <a:prstGeom prst="rect">
              <a:avLst/>
            </a:prstGeom>
            <a:noFill/>
            <a:ln w="38100" algn="ctr">
              <a:noFill/>
              <a:miter lim="800000"/>
              <a:headEnd/>
              <a:tailEnd/>
            </a:ln>
            <a:effectLst/>
          </p:spPr>
          <p:txBody>
            <a:bodyPr>
              <a:spAutoFit/>
            </a:bodyPr>
            <a:lstStyle/>
            <a:p>
              <a:pPr algn="l">
                <a:spcBef>
                  <a:spcPct val="50000"/>
                </a:spcBef>
              </a:pPr>
              <a:r>
                <a:rPr lang="zh-CN" altLang="en-US" dirty="0">
                  <a:solidFill>
                    <a:srgbClr val="FF0000"/>
                  </a:solidFill>
                  <a:latin typeface="微软雅黑" pitchFamily="34" charset="-122"/>
                  <a:ea typeface="微软雅黑" pitchFamily="34" charset="-122"/>
                </a:rPr>
                <a:t>算法设计思路</a:t>
              </a:r>
            </a:p>
          </p:txBody>
        </p:sp>
        <p:cxnSp>
          <p:nvCxnSpPr>
            <p:cNvPr id="23" name="直接箭头连接符 22"/>
            <p:cNvCxnSpPr>
              <a:endCxn id="7" idx="0"/>
            </p:cNvCxnSpPr>
            <p:nvPr/>
          </p:nvCxnSpPr>
          <p:spPr>
            <a:xfrm rot="5400000">
              <a:off x="3121464" y="3354794"/>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49652" y="3000372"/>
              <a:ext cx="500066" cy="400110"/>
            </a:xfrm>
            <a:prstGeom prst="rect">
              <a:avLst/>
            </a:prstGeom>
            <a:noFill/>
          </p:spPr>
          <p:txBody>
            <a:bodyPr wrap="square" rtlCol="0">
              <a:spAutoFit/>
            </a:bodyPr>
            <a:lstStyle/>
            <a:p>
              <a:r>
                <a:rPr lang="en-US" altLang="zh-CN" sz="2000" dirty="0" smtClean="0"/>
                <a:t>p</a:t>
              </a:r>
              <a:endParaRPr lang="zh-CN" altLang="en-US" sz="2000" dirty="0"/>
            </a:p>
          </p:txBody>
        </p:sp>
        <p:sp>
          <p:nvSpPr>
            <p:cNvPr id="25" name="任意多边形 24"/>
            <p:cNvSpPr/>
            <p:nvPr/>
          </p:nvSpPr>
          <p:spPr>
            <a:xfrm>
              <a:off x="2324100" y="3786717"/>
              <a:ext cx="660400" cy="658283"/>
            </a:xfrm>
            <a:custGeom>
              <a:avLst/>
              <a:gdLst>
                <a:gd name="connsiteX0" fmla="*/ 660400 w 660400"/>
                <a:gd name="connsiteY0" fmla="*/ 10583 h 658283"/>
                <a:gd name="connsiteX1" fmla="*/ 482600 w 660400"/>
                <a:gd name="connsiteY1" fmla="*/ 35983 h 658283"/>
                <a:gd name="connsiteX2" fmla="*/ 203200 w 660400"/>
                <a:gd name="connsiteY2" fmla="*/ 226483 h 658283"/>
                <a:gd name="connsiteX3" fmla="*/ 0 w 660400"/>
                <a:gd name="connsiteY3" fmla="*/ 658283 h 658283"/>
              </a:gdLst>
              <a:ahLst/>
              <a:cxnLst>
                <a:cxn ang="0">
                  <a:pos x="connsiteX0" y="connsiteY0"/>
                </a:cxn>
                <a:cxn ang="0">
                  <a:pos x="connsiteX1" y="connsiteY1"/>
                </a:cxn>
                <a:cxn ang="0">
                  <a:pos x="connsiteX2" y="connsiteY2"/>
                </a:cxn>
                <a:cxn ang="0">
                  <a:pos x="connsiteX3" y="connsiteY3"/>
                </a:cxn>
              </a:cxnLst>
              <a:rect l="l" t="t" r="r" b="b"/>
              <a:pathLst>
                <a:path w="660400" h="658283">
                  <a:moveTo>
                    <a:pt x="660400" y="10583"/>
                  </a:moveTo>
                  <a:cubicBezTo>
                    <a:pt x="609600" y="5291"/>
                    <a:pt x="558800" y="0"/>
                    <a:pt x="482600" y="35983"/>
                  </a:cubicBezTo>
                  <a:cubicBezTo>
                    <a:pt x="406400" y="71966"/>
                    <a:pt x="283633" y="122766"/>
                    <a:pt x="203200" y="226483"/>
                  </a:cubicBezTo>
                  <a:cubicBezTo>
                    <a:pt x="122767" y="330200"/>
                    <a:pt x="61383" y="494241"/>
                    <a:pt x="0" y="658283"/>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Text Box 29"/>
            <p:cNvSpPr txBox="1">
              <a:spLocks noChangeArrowheads="1"/>
            </p:cNvSpPr>
            <p:nvPr/>
          </p:nvSpPr>
          <p:spPr bwMode="auto">
            <a:xfrm>
              <a:off x="2571736" y="4143380"/>
              <a:ext cx="1871663" cy="396875"/>
            </a:xfrm>
            <a:prstGeom prst="rect">
              <a:avLst/>
            </a:prstGeom>
            <a:noFill/>
            <a:ln w="9525">
              <a:noFill/>
              <a:miter lim="800000"/>
              <a:headEnd/>
              <a:tailEnd/>
            </a:ln>
            <a:effectLst/>
          </p:spPr>
          <p:txBody>
            <a:bodyPr>
              <a:spAutoFit/>
            </a:bodyPr>
            <a:lstStyle/>
            <a:p>
              <a:pPr algn="l">
                <a:spcBef>
                  <a:spcPct val="50000"/>
                </a:spcBef>
              </a:pPr>
              <a:r>
                <a:rPr lang="zh-CN" altLang="en-US" sz="2000" dirty="0">
                  <a:latin typeface="楷体" pitchFamily="49" charset="-122"/>
                  <a:ea typeface="楷体" pitchFamily="49" charset="-122"/>
                </a:rPr>
                <a:t>头插法建表</a:t>
              </a:r>
            </a:p>
          </p:txBody>
        </p:sp>
      </p:grpSp>
      <p:sp>
        <p:nvSpPr>
          <p:cNvPr id="29" name="灯片编号占位符 28"/>
          <p:cNvSpPr>
            <a:spLocks noGrp="1"/>
          </p:cNvSpPr>
          <p:nvPr>
            <p:ph type="sldNum" sz="quarter" idx="12"/>
          </p:nvPr>
        </p:nvSpPr>
        <p:spPr/>
        <p:txBody>
          <a:bodyPr/>
          <a:lstStyle/>
          <a:p>
            <a:fld id="{BD3F3EC2-762F-4585-9ABE-3D0BD98F40C0}" type="slidenum">
              <a:rPr lang="en-US" altLang="zh-CN" smtClean="0"/>
              <a:pPr/>
              <a:t>73</a:t>
            </a:fld>
            <a:endParaRPr lang="en-US" altLang="zh-CN" dirty="0"/>
          </a:p>
        </p:txBody>
      </p:sp>
    </p:spTree>
    <p:extLst>
      <p:ext uri="{BB962C8B-B14F-4D97-AF65-F5344CB8AC3E}">
        <p14:creationId xmlns:p14="http://schemas.microsoft.com/office/powerpoint/2010/main" val="52641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28597" y="285728"/>
            <a:ext cx="6715172" cy="1631216"/>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r>
              <a:rPr kumimoji="1" lang="en-US" altLang="zh-CN" sz="2000">
                <a:solidFill>
                  <a:srgbClr val="0000FF"/>
                </a:solidFill>
                <a:latin typeface="Times New Roman" pitchFamily="18" charset="0"/>
                <a:ea typeface="楷体" pitchFamily="49" charset="-122"/>
                <a:cs typeface="Times New Roman" pitchFamily="18" charset="0"/>
              </a:rPr>
              <a:t>void </a:t>
            </a:r>
            <a:r>
              <a:rPr kumimoji="1" lang="en-US" altLang="zh-CN" sz="2000" smtClean="0">
                <a:solidFill>
                  <a:srgbClr val="0000FF"/>
                </a:solidFill>
                <a:latin typeface="Times New Roman" pitchFamily="18" charset="0"/>
                <a:ea typeface="楷体" pitchFamily="49" charset="-122"/>
                <a:cs typeface="Times New Roman" pitchFamily="18" charset="0"/>
              </a:rPr>
              <a:t> </a:t>
            </a:r>
            <a:r>
              <a:rPr kumimoji="1" lang="en-US" altLang="zh-CN" sz="2000" smtClean="0">
                <a:solidFill>
                  <a:srgbClr val="FF0000"/>
                </a:solidFill>
                <a:latin typeface="Times New Roman" pitchFamily="18" charset="0"/>
                <a:ea typeface="楷体" pitchFamily="49" charset="-122"/>
                <a:cs typeface="Times New Roman" pitchFamily="18" charset="0"/>
              </a:rPr>
              <a:t>Reverse</a:t>
            </a:r>
            <a:r>
              <a:rPr kumimoji="1" lang="en-US" altLang="zh-CN" sz="2000" smtClean="0">
                <a:solidFill>
                  <a:srgbClr val="0000FF"/>
                </a:solidFill>
                <a:latin typeface="Times New Roman" pitchFamily="18" charset="0"/>
                <a:ea typeface="楷体" pitchFamily="49" charset="-122"/>
                <a:cs typeface="Times New Roman" pitchFamily="18" charset="0"/>
              </a:rPr>
              <a:t>(LinkNode </a:t>
            </a:r>
            <a:r>
              <a:rPr kumimoji="1" lang="en-US" altLang="zh-CN" sz="2000" dirty="0">
                <a:solidFill>
                  <a:srgbClr val="0000FF"/>
                </a:solidFill>
                <a:latin typeface="Times New Roman" pitchFamily="18" charset="0"/>
                <a:ea typeface="楷体" pitchFamily="49" charset="-122"/>
                <a:cs typeface="Times New Roman" pitchFamily="18" charset="0"/>
              </a:rPr>
              <a:t>*&amp;L)</a:t>
            </a:r>
          </a:p>
          <a:p>
            <a:pPr algn="l"/>
            <a:r>
              <a:rPr kumimoji="1" lang="en-US" altLang="zh-CN" sz="2000" dirty="0">
                <a:solidFill>
                  <a:srgbClr val="0000FF"/>
                </a:solidFill>
                <a:latin typeface="Times New Roman" pitchFamily="18" charset="0"/>
                <a:ea typeface="楷体" pitchFamily="49" charset="-122"/>
                <a:cs typeface="Times New Roman" pitchFamily="18" charset="0"/>
              </a:rPr>
              <a:t>{ </a:t>
            </a:r>
            <a:endParaRPr kumimoji="1" lang="en-US" altLang="zh-CN" sz="2000" dirty="0" smtClean="0">
              <a:solidFill>
                <a:srgbClr val="0000FF"/>
              </a:solidFill>
              <a:latin typeface="Times New Roman" pitchFamily="18" charset="0"/>
              <a:ea typeface="楷体" pitchFamily="49" charset="-122"/>
              <a:cs typeface="Times New Roman" pitchFamily="18" charset="0"/>
            </a:endParaRPr>
          </a:p>
          <a:p>
            <a:pPr algn="l"/>
            <a:r>
              <a:rPr kumimoji="1" lang="en-US" altLang="zh-CN" sz="2000" smtClean="0">
                <a:solidFill>
                  <a:srgbClr val="0000FF"/>
                </a:solidFill>
                <a:latin typeface="Times New Roman" pitchFamily="18" charset="0"/>
                <a:ea typeface="楷体" pitchFamily="49" charset="-122"/>
                <a:cs typeface="Times New Roman" pitchFamily="18" charset="0"/>
              </a:rPr>
              <a:t>       LinkNode </a:t>
            </a:r>
            <a:r>
              <a:rPr kumimoji="1" lang="en-US" altLang="zh-CN" sz="2000" dirty="0">
                <a:solidFill>
                  <a:srgbClr val="0000FF"/>
                </a:solidFill>
                <a:latin typeface="Times New Roman" pitchFamily="18" charset="0"/>
                <a:ea typeface="楷体" pitchFamily="49" charset="-122"/>
                <a:cs typeface="Times New Roman" pitchFamily="18" charset="0"/>
              </a:rPr>
              <a:t>*</a:t>
            </a:r>
            <a:r>
              <a:rPr kumimoji="1" lang="en-US" altLang="zh-CN" sz="2000" dirty="0" smtClean="0">
                <a:solidFill>
                  <a:srgbClr val="0000FF"/>
                </a:solidFill>
                <a:latin typeface="Times New Roman" pitchFamily="18" charset="0"/>
                <a:ea typeface="楷体" pitchFamily="49" charset="-122"/>
                <a:cs typeface="Times New Roman" pitchFamily="18" charset="0"/>
              </a:rPr>
              <a:t>p=L-</a:t>
            </a:r>
            <a:r>
              <a:rPr kumimoji="1" lang="en-US" altLang="zh-CN" sz="2000" smtClean="0">
                <a:solidFill>
                  <a:srgbClr val="0000FF"/>
                </a:solidFill>
                <a:latin typeface="Times New Roman" pitchFamily="18" charset="0"/>
                <a:ea typeface="楷体" pitchFamily="49" charset="-122"/>
                <a:cs typeface="Times New Roman" pitchFamily="18" charset="0"/>
              </a:rPr>
              <a:t>&gt;next</a:t>
            </a:r>
            <a:r>
              <a:rPr kumimoji="1" lang="zh-CN" altLang="en-US" sz="2000" smtClean="0">
                <a:solidFill>
                  <a:srgbClr val="0000FF"/>
                </a:solidFill>
                <a:latin typeface="Times New Roman" pitchFamily="18" charset="0"/>
                <a:ea typeface="楷体" pitchFamily="49" charset="-122"/>
                <a:cs typeface="Times New Roman" pitchFamily="18" charset="0"/>
              </a:rPr>
              <a:t>，</a:t>
            </a:r>
            <a:r>
              <a:rPr kumimoji="1" lang="en-US" altLang="zh-CN" sz="2000" smtClean="0">
                <a:solidFill>
                  <a:srgbClr val="0000FF"/>
                </a:solidFill>
                <a:latin typeface="Times New Roman" pitchFamily="18" charset="0"/>
                <a:ea typeface="楷体" pitchFamily="49" charset="-122"/>
                <a:cs typeface="Times New Roman" pitchFamily="18" charset="0"/>
              </a:rPr>
              <a:t>*</a:t>
            </a:r>
            <a:r>
              <a:rPr kumimoji="1" lang="en-US" altLang="zh-CN" sz="2000" dirty="0">
                <a:solidFill>
                  <a:srgbClr val="0000FF"/>
                </a:solidFill>
                <a:latin typeface="Times New Roman" pitchFamily="18" charset="0"/>
                <a:ea typeface="楷体" pitchFamily="49" charset="-122"/>
                <a:cs typeface="Times New Roman" pitchFamily="18" charset="0"/>
              </a:rPr>
              <a:t>q</a:t>
            </a:r>
            <a:r>
              <a:rPr kumimoji="1" lang="en-US" altLang="zh-CN" sz="2000" dirty="0" smtClean="0">
                <a:solidFill>
                  <a:srgbClr val="0000FF"/>
                </a:solidFill>
                <a:latin typeface="Times New Roman" pitchFamily="18" charset="0"/>
                <a:ea typeface="楷体" pitchFamily="49" charset="-122"/>
                <a:cs typeface="Times New Roman" pitchFamily="18" charset="0"/>
              </a:rPr>
              <a:t>;</a:t>
            </a:r>
          </a:p>
          <a:p>
            <a:pPr algn="l"/>
            <a:r>
              <a:rPr kumimoji="1" lang="en-US" altLang="zh-CN" sz="2000" dirty="0" smtClean="0">
                <a:solidFill>
                  <a:srgbClr val="0000FF"/>
                </a:solidFill>
                <a:latin typeface="Times New Roman" pitchFamily="18" charset="0"/>
                <a:ea typeface="楷体" pitchFamily="49" charset="-122"/>
                <a:cs typeface="Times New Roman" pitchFamily="18" charset="0"/>
              </a:rPr>
              <a:t>       L-&gt;next=NULL;</a:t>
            </a:r>
            <a:endParaRPr kumimoji="1" lang="en-US" altLang="zh-CN" sz="2000" dirty="0">
              <a:solidFill>
                <a:srgbClr val="0000FF"/>
              </a:solidFill>
              <a:latin typeface="Times New Roman" pitchFamily="18" charset="0"/>
              <a:ea typeface="楷体" pitchFamily="49" charset="-122"/>
              <a:cs typeface="Times New Roman" pitchFamily="18" charset="0"/>
            </a:endParaRPr>
          </a:p>
          <a:p>
            <a:pPr algn="l"/>
            <a:r>
              <a:rPr kumimoji="1" lang="zh-CN" altLang="en-US" sz="2000" dirty="0" smtClean="0">
                <a:solidFill>
                  <a:srgbClr val="0000FF"/>
                </a:solidFill>
                <a:latin typeface="Times New Roman" pitchFamily="18" charset="0"/>
                <a:ea typeface="楷体" pitchFamily="49" charset="-122"/>
                <a:cs typeface="Times New Roman" pitchFamily="18" charset="0"/>
              </a:rPr>
              <a:t>       </a:t>
            </a:r>
            <a:endParaRPr kumimoji="1" lang="en-US" altLang="zh-CN" sz="2000" dirty="0">
              <a:solidFill>
                <a:srgbClr val="0000FF"/>
              </a:solidFill>
              <a:latin typeface="Times New Roman" pitchFamily="18" charset="0"/>
              <a:ea typeface="楷体" pitchFamily="49" charset="-122"/>
              <a:cs typeface="Times New Roman" pitchFamily="18" charset="0"/>
            </a:endParaRPr>
          </a:p>
        </p:txBody>
      </p:sp>
      <p:grpSp>
        <p:nvGrpSpPr>
          <p:cNvPr id="27" name="组合 26"/>
          <p:cNvGrpSpPr/>
          <p:nvPr/>
        </p:nvGrpSpPr>
        <p:grpSpPr>
          <a:xfrm>
            <a:off x="1000100" y="2285992"/>
            <a:ext cx="6338924" cy="3400506"/>
            <a:chOff x="1000100" y="2285992"/>
            <a:chExt cx="6338924" cy="3400506"/>
          </a:xfrm>
        </p:grpSpPr>
        <p:sp>
          <p:nvSpPr>
            <p:cNvPr id="4" name="Rectangle 32"/>
            <p:cNvSpPr>
              <a:spLocks noChangeArrowheads="1"/>
            </p:cNvSpPr>
            <p:nvPr/>
          </p:nvSpPr>
          <p:spPr bwMode="auto">
            <a:xfrm>
              <a:off x="1627163" y="4357694"/>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itchFamily="34" charset="0"/>
                <a:ea typeface="宋体" pitchFamily="2" charset="-122"/>
              </a:endParaRPr>
            </a:p>
          </p:txBody>
        </p:sp>
        <p:sp>
          <p:nvSpPr>
            <p:cNvPr id="5" name="Rectangle 33"/>
            <p:cNvSpPr>
              <a:spLocks noChangeArrowheads="1"/>
            </p:cNvSpPr>
            <p:nvPr/>
          </p:nvSpPr>
          <p:spPr bwMode="auto">
            <a:xfrm>
              <a:off x="1987525" y="4357694"/>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smtClean="0">
                  <a:solidFill>
                    <a:srgbClr val="0000FF"/>
                  </a:solidFill>
                  <a:latin typeface="Verdana" pitchFamily="34" charset="0"/>
                  <a:ea typeface="宋体" pitchFamily="2" charset="-122"/>
                </a:rPr>
                <a:t>∧</a:t>
              </a:r>
              <a:endParaRPr lang="zh-CN" altLang="zh-CN" sz="1800" dirty="0">
                <a:solidFill>
                  <a:srgbClr val="0000FF"/>
                </a:solidFill>
                <a:latin typeface="Verdana" pitchFamily="34" charset="0"/>
                <a:ea typeface="宋体" pitchFamily="2" charset="-122"/>
              </a:endParaRPr>
            </a:p>
          </p:txBody>
        </p:sp>
        <p:sp>
          <p:nvSpPr>
            <p:cNvPr id="6" name="Line 34"/>
            <p:cNvSpPr>
              <a:spLocks noChangeShapeType="1"/>
            </p:cNvSpPr>
            <p:nvPr/>
          </p:nvSpPr>
          <p:spPr bwMode="auto">
            <a:xfrm>
              <a:off x="1279500" y="4537081"/>
              <a:ext cx="360363" cy="0"/>
            </a:xfrm>
            <a:prstGeom prst="line">
              <a:avLst/>
            </a:prstGeom>
            <a:noFill/>
            <a:ln w="28575">
              <a:solidFill>
                <a:srgbClr val="7030A0"/>
              </a:solidFill>
              <a:miter lim="800000"/>
              <a:headEnd/>
              <a:tailEnd type="stealth" w="med" len="med"/>
            </a:ln>
            <a:effectLst/>
          </p:spPr>
          <p:txBody>
            <a:bodyPr wrap="none"/>
            <a:lstStyle/>
            <a:p>
              <a:endParaRPr lang="zh-CN" altLang="en-US"/>
            </a:p>
          </p:txBody>
        </p:sp>
        <p:sp>
          <p:nvSpPr>
            <p:cNvPr id="7" name="Text Box 35"/>
            <p:cNvSpPr txBox="1">
              <a:spLocks noChangeArrowheads="1"/>
            </p:cNvSpPr>
            <p:nvPr/>
          </p:nvSpPr>
          <p:spPr bwMode="auto">
            <a:xfrm>
              <a:off x="1000100" y="4357694"/>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ea typeface="宋体" pitchFamily="2" charset="-122"/>
                  <a:cs typeface="Times New Roman" pitchFamily="18" charset="0"/>
                </a:rPr>
                <a:t>L</a:t>
              </a:r>
            </a:p>
          </p:txBody>
        </p:sp>
        <p:sp>
          <p:nvSpPr>
            <p:cNvPr id="8" name="Rectangle 36"/>
            <p:cNvSpPr>
              <a:spLocks noChangeArrowheads="1"/>
            </p:cNvSpPr>
            <p:nvPr/>
          </p:nvSpPr>
          <p:spPr bwMode="auto">
            <a:xfrm>
              <a:off x="3224266"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itchFamily="18" charset="0"/>
                  <a:ea typeface="宋体" pitchFamily="2" charset="-122"/>
                  <a:cs typeface="Times New Roman" pitchFamily="18" charset="0"/>
                </a:rPr>
                <a:t>a</a:t>
              </a:r>
              <a:r>
                <a:rPr lang="en-US" altLang="zh-CN" sz="1800" baseline="-25000" dirty="0" err="1" smtClean="0">
                  <a:solidFill>
                    <a:srgbClr val="0000FF"/>
                  </a:solidFill>
                  <a:latin typeface="Times New Roman" pitchFamily="18" charset="0"/>
                  <a:ea typeface="宋体" pitchFamily="2" charset="-122"/>
                  <a:cs typeface="Times New Roman" pitchFamily="18" charset="0"/>
                </a:rPr>
                <a:t>1</a:t>
              </a:r>
              <a:endParaRPr lang="zh-CN" altLang="zh-CN" sz="1800" baseline="-25000" dirty="0">
                <a:solidFill>
                  <a:srgbClr val="0000FF"/>
                </a:solidFill>
                <a:latin typeface="Times New Roman" pitchFamily="18" charset="0"/>
                <a:ea typeface="宋体" pitchFamily="2" charset="-122"/>
                <a:cs typeface="Times New Roman" pitchFamily="18" charset="0"/>
              </a:endParaRPr>
            </a:p>
          </p:txBody>
        </p:sp>
        <p:sp>
          <p:nvSpPr>
            <p:cNvPr id="9" name="Rectangle 37"/>
            <p:cNvSpPr>
              <a:spLocks noChangeArrowheads="1"/>
            </p:cNvSpPr>
            <p:nvPr/>
          </p:nvSpPr>
          <p:spPr bwMode="auto">
            <a:xfrm>
              <a:off x="3584568"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10" name="Rectangle 39"/>
            <p:cNvSpPr>
              <a:spLocks noChangeArrowheads="1"/>
            </p:cNvSpPr>
            <p:nvPr/>
          </p:nvSpPr>
          <p:spPr bwMode="auto">
            <a:xfrm>
              <a:off x="4292654"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itchFamily="18" charset="0"/>
                  <a:ea typeface="宋体" pitchFamily="2" charset="-122"/>
                  <a:cs typeface="Times New Roman" pitchFamily="18" charset="0"/>
                </a:rPr>
                <a:t>a</a:t>
              </a:r>
              <a:r>
                <a:rPr lang="en-US" altLang="zh-CN" sz="1800" baseline="-25000" dirty="0" err="1" smtClean="0">
                  <a:solidFill>
                    <a:srgbClr val="0000FF"/>
                  </a:solidFill>
                  <a:latin typeface="Times New Roman" pitchFamily="18" charset="0"/>
                  <a:ea typeface="宋体" pitchFamily="2" charset="-122"/>
                  <a:cs typeface="Times New Roman" pitchFamily="18" charset="0"/>
                </a:rPr>
                <a:t>2</a:t>
              </a:r>
              <a:endParaRPr lang="en-US" altLang="zh-CN" sz="1800" baseline="-25000" dirty="0">
                <a:solidFill>
                  <a:srgbClr val="0000FF"/>
                </a:solidFill>
                <a:latin typeface="Times New Roman" pitchFamily="18" charset="0"/>
                <a:ea typeface="宋体" pitchFamily="2" charset="-122"/>
                <a:cs typeface="Times New Roman" pitchFamily="18" charset="0"/>
              </a:endParaRPr>
            </a:p>
          </p:txBody>
        </p:sp>
        <p:sp>
          <p:nvSpPr>
            <p:cNvPr id="11" name="Rectangle 40"/>
            <p:cNvSpPr>
              <a:spLocks noChangeArrowheads="1"/>
            </p:cNvSpPr>
            <p:nvPr/>
          </p:nvSpPr>
          <p:spPr bwMode="auto">
            <a:xfrm>
              <a:off x="4653016"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13" name="Rectangle 42"/>
            <p:cNvSpPr>
              <a:spLocks noChangeArrowheads="1"/>
            </p:cNvSpPr>
            <p:nvPr/>
          </p:nvSpPr>
          <p:spPr bwMode="auto">
            <a:xfrm>
              <a:off x="6618299"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Times New Roman" pitchFamily="18" charset="0"/>
                  <a:ea typeface="宋体" pitchFamily="2" charset="-122"/>
                  <a:cs typeface="Times New Roman" pitchFamily="18" charset="0"/>
                </a:rPr>
                <a:t>a</a:t>
              </a:r>
              <a:r>
                <a:rPr lang="en-US" altLang="zh-CN" sz="1800" i="1" baseline="-25000" dirty="0" smtClean="0">
                  <a:solidFill>
                    <a:srgbClr val="0000FF"/>
                  </a:solidFill>
                  <a:latin typeface="Times New Roman" pitchFamily="18" charset="0"/>
                  <a:ea typeface="宋体" pitchFamily="2" charset="-122"/>
                  <a:cs typeface="Times New Roman" pitchFamily="18" charset="0"/>
                </a:rPr>
                <a:t>n</a:t>
              </a:r>
              <a:endParaRPr lang="zh-CN" altLang="zh-CN" sz="1800" i="1" baseline="-25000" dirty="0">
                <a:solidFill>
                  <a:srgbClr val="0000FF"/>
                </a:solidFill>
                <a:latin typeface="Times New Roman" pitchFamily="18" charset="0"/>
                <a:ea typeface="宋体" pitchFamily="2" charset="-122"/>
                <a:cs typeface="Times New Roman" pitchFamily="18" charset="0"/>
              </a:endParaRPr>
            </a:p>
          </p:txBody>
        </p:sp>
        <p:sp>
          <p:nvSpPr>
            <p:cNvPr id="14" name="Rectangle 43"/>
            <p:cNvSpPr>
              <a:spLocks noChangeArrowheads="1"/>
            </p:cNvSpPr>
            <p:nvPr/>
          </p:nvSpPr>
          <p:spPr bwMode="auto">
            <a:xfrm>
              <a:off x="6978661"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itchFamily="18" charset="0"/>
                  <a:ea typeface="宋体" pitchFamily="2" charset="-122"/>
                  <a:cs typeface="Times New Roman" pitchFamily="18" charset="0"/>
                </a:rPr>
                <a:t>∧</a:t>
              </a:r>
            </a:p>
          </p:txBody>
        </p:sp>
        <p:sp>
          <p:nvSpPr>
            <p:cNvPr id="15" name="Freeform 49"/>
            <p:cNvSpPr>
              <a:spLocks/>
            </p:cNvSpPr>
            <p:nvPr/>
          </p:nvSpPr>
          <p:spPr bwMode="auto">
            <a:xfrm>
              <a:off x="4762554" y="373380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6" name="Freeform 44"/>
            <p:cNvSpPr>
              <a:spLocks/>
            </p:cNvSpPr>
            <p:nvPr/>
          </p:nvSpPr>
          <p:spPr bwMode="auto">
            <a:xfrm>
              <a:off x="6143636" y="373222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7" name="Text Box 50"/>
            <p:cNvSpPr txBox="1">
              <a:spLocks noChangeArrowheads="1"/>
            </p:cNvSpPr>
            <p:nvPr/>
          </p:nvSpPr>
          <p:spPr bwMode="auto">
            <a:xfrm>
              <a:off x="5464230" y="3349629"/>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dirty="0">
                  <a:latin typeface="Arial"/>
                  <a:ea typeface="宋体" pitchFamily="2" charset="-122"/>
                </a:rPr>
                <a:t>…</a:t>
              </a:r>
              <a:endParaRPr lang="en-US" altLang="zh-CN" sz="3200" b="0" dirty="0">
                <a:latin typeface="Verdana" pitchFamily="34" charset="0"/>
                <a:ea typeface="宋体" pitchFamily="2" charset="-122"/>
              </a:endParaRPr>
            </a:p>
          </p:txBody>
        </p:sp>
        <p:cxnSp>
          <p:nvCxnSpPr>
            <p:cNvPr id="19" name="直接箭头连接符 18"/>
            <p:cNvCxnSpPr>
              <a:endCxn id="8" idx="0"/>
            </p:cNvCxnSpPr>
            <p:nvPr/>
          </p:nvCxnSpPr>
          <p:spPr>
            <a:xfrm rot="5400000">
              <a:off x="3264340" y="3354794"/>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92528" y="3000372"/>
              <a:ext cx="500066" cy="400110"/>
            </a:xfrm>
            <a:prstGeom prst="rect">
              <a:avLst/>
            </a:prstGeom>
            <a:noFill/>
          </p:spPr>
          <p:txBody>
            <a:bodyPr wrap="square" rtlCol="0">
              <a:spAutoFit/>
            </a:bodyPr>
            <a:lstStyle/>
            <a:p>
              <a:r>
                <a:rPr lang="en-US" altLang="zh-CN" sz="2000" dirty="0" smtClean="0"/>
                <a:t>p</a:t>
              </a:r>
              <a:endParaRPr lang="zh-CN" altLang="en-US" sz="2000" dirty="0"/>
            </a:p>
          </p:txBody>
        </p:sp>
        <p:sp>
          <p:nvSpPr>
            <p:cNvPr id="23" name="下箭头 22"/>
            <p:cNvSpPr/>
            <p:nvPr/>
          </p:nvSpPr>
          <p:spPr>
            <a:xfrm>
              <a:off x="3929058" y="2285992"/>
              <a:ext cx="285752" cy="642942"/>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4" name="右大括号 23"/>
            <p:cNvSpPr/>
            <p:nvPr/>
          </p:nvSpPr>
          <p:spPr>
            <a:xfrm rot="5400000">
              <a:off x="4464843" y="2536025"/>
              <a:ext cx="214314" cy="5000660"/>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3357554" y="5286388"/>
              <a:ext cx="2643206" cy="400110"/>
            </a:xfrm>
            <a:prstGeom prst="rect">
              <a:avLst/>
            </a:prstGeom>
            <a:noFill/>
          </p:spPr>
          <p:txBody>
            <a:bodyPr wrap="square" rtlCol="0">
              <a:spAutoFit/>
            </a:bodyPr>
            <a:lstStyle/>
            <a:p>
              <a:pPr algn="l"/>
              <a:r>
                <a:rPr lang="zh-CN" altLang="en-US" sz="2000" dirty="0" smtClean="0">
                  <a:ea typeface="楷体" pitchFamily="49" charset="-122"/>
                  <a:cs typeface="Times New Roman" pitchFamily="18" charset="0"/>
                </a:rPr>
                <a:t>将</a:t>
              </a:r>
              <a:r>
                <a:rPr lang="en-US" altLang="zh-CN" sz="2000" dirty="0" smtClean="0">
                  <a:ea typeface="楷体" pitchFamily="49" charset="-122"/>
                  <a:cs typeface="Times New Roman" pitchFamily="18" charset="0"/>
                </a:rPr>
                <a:t>L</a:t>
              </a:r>
              <a:r>
                <a:rPr lang="zh-CN" altLang="en-US" sz="2000" dirty="0" smtClean="0">
                  <a:ea typeface="楷体" pitchFamily="49" charset="-122"/>
                  <a:cs typeface="Times New Roman" pitchFamily="18" charset="0"/>
                </a:rPr>
                <a:t>拆分为两个部分</a:t>
              </a:r>
              <a:endParaRPr lang="zh-CN" altLang="en-US" sz="2000" dirty="0">
                <a:ea typeface="楷体" pitchFamily="49" charset="-122"/>
                <a:cs typeface="Times New Roman" pitchFamily="18" charset="0"/>
              </a:endParaRPr>
            </a:p>
          </p:txBody>
        </p:sp>
        <p:sp>
          <p:nvSpPr>
            <p:cNvPr id="12" name="Line 41"/>
            <p:cNvSpPr>
              <a:spLocks noChangeShapeType="1"/>
            </p:cNvSpPr>
            <p:nvPr/>
          </p:nvSpPr>
          <p:spPr bwMode="auto">
            <a:xfrm flipV="1">
              <a:off x="3786183" y="3733808"/>
              <a:ext cx="500066" cy="0"/>
            </a:xfrm>
            <a:prstGeom prst="line">
              <a:avLst/>
            </a:prstGeom>
            <a:noFill/>
            <a:ln w="9525">
              <a:solidFill>
                <a:schemeClr val="tx1"/>
              </a:solidFill>
              <a:miter lim="800000"/>
              <a:headEnd/>
              <a:tailEnd type="stealth" w="med" len="med"/>
            </a:ln>
            <a:effectLst/>
          </p:spPr>
          <p:txBody>
            <a:bodyPr wrap="none"/>
            <a:lstStyle/>
            <a:p>
              <a:endParaRPr lang="zh-CN" altLang="en-US"/>
            </a:p>
          </p:txBody>
        </p:sp>
      </p:grpSp>
      <p:sp>
        <p:nvSpPr>
          <p:cNvPr id="28" name="灯片编号占位符 27"/>
          <p:cNvSpPr>
            <a:spLocks noGrp="1"/>
          </p:cNvSpPr>
          <p:nvPr>
            <p:ph type="sldNum" sz="quarter" idx="12"/>
          </p:nvPr>
        </p:nvSpPr>
        <p:spPr/>
        <p:txBody>
          <a:bodyPr/>
          <a:lstStyle/>
          <a:p>
            <a:fld id="{BD3F3EC2-762F-4585-9ABE-3D0BD98F40C0}" type="slidenum">
              <a:rPr lang="en-US" altLang="zh-CN" smtClean="0"/>
              <a:pPr/>
              <a:t>74</a:t>
            </a:fld>
            <a:endParaRPr lang="en-US" altLang="zh-CN" dirty="0"/>
          </a:p>
        </p:txBody>
      </p:sp>
    </p:spTree>
    <p:extLst>
      <p:ext uri="{BB962C8B-B14F-4D97-AF65-F5344CB8AC3E}">
        <p14:creationId xmlns:p14="http://schemas.microsoft.com/office/powerpoint/2010/main" val="347868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428596" y="500042"/>
            <a:ext cx="7285027" cy="224676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r>
              <a:rPr kumimoji="1" lang="en-US" altLang="zh-CN" sz="2000" dirty="0" smtClean="0">
                <a:solidFill>
                  <a:srgbClr val="0000FF"/>
                </a:solidFill>
                <a:latin typeface="Times New Roman" pitchFamily="18" charset="0"/>
                <a:ea typeface="楷体" pitchFamily="49" charset="-122"/>
                <a:cs typeface="Times New Roman" pitchFamily="18" charset="0"/>
              </a:rPr>
              <a:t>       while  (p!=NULL)</a:t>
            </a:r>
          </a:p>
          <a:p>
            <a:pPr algn="l"/>
            <a:r>
              <a:rPr kumimoji="1" lang="en-US" altLang="zh-CN" sz="2000" dirty="0" smtClean="0">
                <a:solidFill>
                  <a:srgbClr val="0000FF"/>
                </a:solidFill>
                <a:latin typeface="Times New Roman" pitchFamily="18" charset="0"/>
                <a:ea typeface="楷体" pitchFamily="49" charset="-122"/>
                <a:cs typeface="Times New Roman" pitchFamily="18" charset="0"/>
              </a:rPr>
              <a:t>       {      q=p-&gt;next;</a:t>
            </a:r>
          </a:p>
          <a:p>
            <a:pPr algn="l"/>
            <a:r>
              <a:rPr kumimoji="1" lang="en-US" altLang="zh-CN" sz="2000" dirty="0" smtClean="0">
                <a:solidFill>
                  <a:srgbClr val="0000FF"/>
                </a:solidFill>
                <a:latin typeface="Times New Roman" pitchFamily="18" charset="0"/>
                <a:ea typeface="楷体" pitchFamily="49" charset="-122"/>
                <a:cs typeface="Times New Roman" pitchFamily="18" charset="0"/>
              </a:rPr>
              <a:t>               </a:t>
            </a:r>
            <a:r>
              <a:rPr kumimoji="1" lang="en-US" altLang="zh-CN" sz="2000" dirty="0" smtClean="0">
                <a:solidFill>
                  <a:srgbClr val="FF00FF"/>
                </a:solidFill>
                <a:latin typeface="Times New Roman" pitchFamily="18" charset="0"/>
                <a:ea typeface="楷体" pitchFamily="49" charset="-122"/>
                <a:cs typeface="Times New Roman" pitchFamily="18" charset="0"/>
              </a:rPr>
              <a:t>p-&gt;next=L-&gt;next;</a:t>
            </a:r>
          </a:p>
          <a:p>
            <a:pPr algn="l"/>
            <a:r>
              <a:rPr kumimoji="1" lang="en-US" altLang="zh-CN" sz="2000" dirty="0" smtClean="0">
                <a:solidFill>
                  <a:srgbClr val="FF00FF"/>
                </a:solidFill>
                <a:latin typeface="Times New Roman" pitchFamily="18" charset="0"/>
                <a:ea typeface="楷体" pitchFamily="49" charset="-122"/>
                <a:cs typeface="Times New Roman" pitchFamily="18" charset="0"/>
              </a:rPr>
              <a:t>               L-&gt;next=p;</a:t>
            </a:r>
          </a:p>
          <a:p>
            <a:pPr algn="l"/>
            <a:r>
              <a:rPr kumimoji="1" lang="en-US" altLang="zh-CN" sz="2000" dirty="0" smtClean="0">
                <a:solidFill>
                  <a:srgbClr val="0000FF"/>
                </a:solidFill>
                <a:latin typeface="Times New Roman" pitchFamily="18" charset="0"/>
                <a:ea typeface="楷体" pitchFamily="49" charset="-122"/>
                <a:cs typeface="Times New Roman" pitchFamily="18" charset="0"/>
              </a:rPr>
              <a:t>               p=q;</a:t>
            </a:r>
          </a:p>
          <a:p>
            <a:pPr algn="l"/>
            <a:r>
              <a:rPr kumimoji="1" lang="en-US" altLang="zh-CN" sz="2000" dirty="0" smtClean="0">
                <a:solidFill>
                  <a:srgbClr val="0000FF"/>
                </a:solidFill>
                <a:latin typeface="Times New Roman" pitchFamily="18" charset="0"/>
                <a:ea typeface="楷体" pitchFamily="49" charset="-122"/>
                <a:cs typeface="Times New Roman" pitchFamily="18" charset="0"/>
              </a:rPr>
              <a:t>       }</a:t>
            </a:r>
          </a:p>
          <a:p>
            <a:pPr algn="l"/>
            <a:r>
              <a:rPr kumimoji="1" lang="en-US" altLang="zh-CN" sz="2000" dirty="0" smtClean="0">
                <a:solidFill>
                  <a:srgbClr val="0000FF"/>
                </a:solidFill>
                <a:latin typeface="Times New Roman" pitchFamily="18" charset="0"/>
                <a:ea typeface="楷体" pitchFamily="49" charset="-122"/>
                <a:cs typeface="Times New Roman" pitchFamily="18" charset="0"/>
              </a:rPr>
              <a:t>}</a:t>
            </a:r>
          </a:p>
        </p:txBody>
      </p:sp>
      <p:grpSp>
        <p:nvGrpSpPr>
          <p:cNvPr id="25" name="组合 24"/>
          <p:cNvGrpSpPr/>
          <p:nvPr/>
        </p:nvGrpSpPr>
        <p:grpSpPr>
          <a:xfrm>
            <a:off x="857224" y="2928934"/>
            <a:ext cx="6338924" cy="2286016"/>
            <a:chOff x="857224" y="2928934"/>
            <a:chExt cx="6338924" cy="2286016"/>
          </a:xfrm>
        </p:grpSpPr>
        <p:sp>
          <p:nvSpPr>
            <p:cNvPr id="5" name="Rectangle 32"/>
            <p:cNvSpPr>
              <a:spLocks noChangeArrowheads="1"/>
            </p:cNvSpPr>
            <p:nvPr/>
          </p:nvSpPr>
          <p:spPr bwMode="auto">
            <a:xfrm>
              <a:off x="1484287" y="484823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itchFamily="34" charset="0"/>
                <a:ea typeface="宋体" pitchFamily="2" charset="-122"/>
              </a:endParaRPr>
            </a:p>
          </p:txBody>
        </p:sp>
        <p:sp>
          <p:nvSpPr>
            <p:cNvPr id="6" name="Rectangle 33"/>
            <p:cNvSpPr>
              <a:spLocks noChangeArrowheads="1"/>
            </p:cNvSpPr>
            <p:nvPr/>
          </p:nvSpPr>
          <p:spPr bwMode="auto">
            <a:xfrm>
              <a:off x="1844649" y="484823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smtClean="0">
                  <a:solidFill>
                    <a:srgbClr val="0000FF"/>
                  </a:solidFill>
                  <a:latin typeface="Verdana" pitchFamily="34" charset="0"/>
                  <a:ea typeface="宋体" pitchFamily="2" charset="-122"/>
                </a:rPr>
                <a:t>∧</a:t>
              </a:r>
              <a:endParaRPr lang="zh-CN" altLang="zh-CN" sz="1800" dirty="0">
                <a:solidFill>
                  <a:srgbClr val="0000FF"/>
                </a:solidFill>
                <a:latin typeface="Verdana" pitchFamily="34" charset="0"/>
                <a:ea typeface="宋体" pitchFamily="2" charset="-122"/>
              </a:endParaRPr>
            </a:p>
          </p:txBody>
        </p:sp>
        <p:sp>
          <p:nvSpPr>
            <p:cNvPr id="7" name="Line 34"/>
            <p:cNvSpPr>
              <a:spLocks noChangeShapeType="1"/>
            </p:cNvSpPr>
            <p:nvPr/>
          </p:nvSpPr>
          <p:spPr bwMode="auto">
            <a:xfrm>
              <a:off x="1136624" y="5027625"/>
              <a:ext cx="360363" cy="0"/>
            </a:xfrm>
            <a:prstGeom prst="line">
              <a:avLst/>
            </a:prstGeom>
            <a:noFill/>
            <a:ln w="28575">
              <a:solidFill>
                <a:srgbClr val="7030A0"/>
              </a:solidFill>
              <a:miter lim="800000"/>
              <a:headEnd/>
              <a:tailEnd type="stealth" w="med" len="med"/>
            </a:ln>
            <a:effectLst/>
          </p:spPr>
          <p:txBody>
            <a:bodyPr wrap="none"/>
            <a:lstStyle/>
            <a:p>
              <a:endParaRPr lang="zh-CN" altLang="en-US"/>
            </a:p>
          </p:txBody>
        </p:sp>
        <p:sp>
          <p:nvSpPr>
            <p:cNvPr id="8" name="Text Box 35"/>
            <p:cNvSpPr txBox="1">
              <a:spLocks noChangeArrowheads="1"/>
            </p:cNvSpPr>
            <p:nvPr/>
          </p:nvSpPr>
          <p:spPr bwMode="auto">
            <a:xfrm>
              <a:off x="857224" y="4848238"/>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ea typeface="宋体" pitchFamily="2" charset="-122"/>
                  <a:cs typeface="Times New Roman" pitchFamily="18" charset="0"/>
                </a:rPr>
                <a:t>L</a:t>
              </a:r>
            </a:p>
          </p:txBody>
        </p:sp>
        <p:sp>
          <p:nvSpPr>
            <p:cNvPr id="9" name="Rectangle 36"/>
            <p:cNvSpPr>
              <a:spLocks noChangeArrowheads="1"/>
            </p:cNvSpPr>
            <p:nvPr/>
          </p:nvSpPr>
          <p:spPr bwMode="auto">
            <a:xfrm>
              <a:off x="3081390" y="384017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itchFamily="18" charset="0"/>
                  <a:ea typeface="宋体" pitchFamily="2" charset="-122"/>
                  <a:cs typeface="Times New Roman" pitchFamily="18" charset="0"/>
                </a:rPr>
                <a:t>a</a:t>
              </a:r>
              <a:r>
                <a:rPr lang="en-US" altLang="zh-CN" sz="1800" baseline="-25000" dirty="0" err="1" smtClean="0">
                  <a:solidFill>
                    <a:srgbClr val="0000FF"/>
                  </a:solidFill>
                  <a:latin typeface="Times New Roman" pitchFamily="18" charset="0"/>
                  <a:ea typeface="宋体" pitchFamily="2" charset="-122"/>
                  <a:cs typeface="Times New Roman" pitchFamily="18" charset="0"/>
                </a:rPr>
                <a:t>1</a:t>
              </a:r>
              <a:endParaRPr lang="zh-CN" altLang="zh-CN" sz="1800" baseline="-25000" dirty="0">
                <a:solidFill>
                  <a:srgbClr val="0000FF"/>
                </a:solidFill>
                <a:latin typeface="Times New Roman" pitchFamily="18" charset="0"/>
                <a:ea typeface="宋体" pitchFamily="2" charset="-122"/>
                <a:cs typeface="Times New Roman" pitchFamily="18" charset="0"/>
              </a:endParaRPr>
            </a:p>
          </p:txBody>
        </p:sp>
        <p:sp>
          <p:nvSpPr>
            <p:cNvPr id="10" name="Rectangle 37"/>
            <p:cNvSpPr>
              <a:spLocks noChangeArrowheads="1"/>
            </p:cNvSpPr>
            <p:nvPr/>
          </p:nvSpPr>
          <p:spPr bwMode="auto">
            <a:xfrm>
              <a:off x="3441753" y="384017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11" name="Rectangle 39"/>
            <p:cNvSpPr>
              <a:spLocks noChangeArrowheads="1"/>
            </p:cNvSpPr>
            <p:nvPr/>
          </p:nvSpPr>
          <p:spPr bwMode="auto">
            <a:xfrm>
              <a:off x="4149778" y="384017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itchFamily="18" charset="0"/>
                  <a:ea typeface="宋体" pitchFamily="2" charset="-122"/>
                  <a:cs typeface="Times New Roman" pitchFamily="18" charset="0"/>
                </a:rPr>
                <a:t>a</a:t>
              </a:r>
              <a:r>
                <a:rPr lang="en-US" altLang="zh-CN" sz="1800" baseline="-25000" dirty="0" err="1" smtClean="0">
                  <a:solidFill>
                    <a:srgbClr val="0000FF"/>
                  </a:solidFill>
                  <a:latin typeface="Times New Roman" pitchFamily="18" charset="0"/>
                  <a:ea typeface="宋体" pitchFamily="2" charset="-122"/>
                  <a:cs typeface="Times New Roman" pitchFamily="18" charset="0"/>
                </a:rPr>
                <a:t>2</a:t>
              </a:r>
              <a:endParaRPr lang="en-US" altLang="zh-CN" sz="1800" baseline="-25000" dirty="0">
                <a:solidFill>
                  <a:srgbClr val="0000FF"/>
                </a:solidFill>
                <a:latin typeface="Times New Roman" pitchFamily="18" charset="0"/>
                <a:ea typeface="宋体" pitchFamily="2" charset="-122"/>
                <a:cs typeface="Times New Roman" pitchFamily="18" charset="0"/>
              </a:endParaRPr>
            </a:p>
          </p:txBody>
        </p:sp>
        <p:sp>
          <p:nvSpPr>
            <p:cNvPr id="12" name="Rectangle 40"/>
            <p:cNvSpPr>
              <a:spLocks noChangeArrowheads="1"/>
            </p:cNvSpPr>
            <p:nvPr/>
          </p:nvSpPr>
          <p:spPr bwMode="auto">
            <a:xfrm>
              <a:off x="4510140" y="384017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13" name="Line 41"/>
            <p:cNvSpPr>
              <a:spLocks noChangeShapeType="1"/>
            </p:cNvSpPr>
            <p:nvPr/>
          </p:nvSpPr>
          <p:spPr bwMode="auto">
            <a:xfrm flipV="1">
              <a:off x="3643307" y="4019560"/>
              <a:ext cx="519172" cy="0"/>
            </a:xfrm>
            <a:prstGeom prst="line">
              <a:avLst/>
            </a:prstGeom>
            <a:noFill/>
            <a:ln w="9525">
              <a:solidFill>
                <a:schemeClr val="tx1"/>
              </a:solidFill>
              <a:miter lim="800000"/>
              <a:headEnd/>
              <a:tailEnd type="stealth" w="med" len="med"/>
            </a:ln>
            <a:effectLst/>
          </p:spPr>
          <p:txBody>
            <a:bodyPr wrap="none"/>
            <a:lstStyle/>
            <a:p>
              <a:endParaRPr lang="zh-CN" altLang="en-US" dirty="0"/>
            </a:p>
          </p:txBody>
        </p:sp>
        <p:sp>
          <p:nvSpPr>
            <p:cNvPr id="14" name="Rectangle 42"/>
            <p:cNvSpPr>
              <a:spLocks noChangeArrowheads="1"/>
            </p:cNvSpPr>
            <p:nvPr/>
          </p:nvSpPr>
          <p:spPr bwMode="auto">
            <a:xfrm>
              <a:off x="6475423" y="384017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Times New Roman" pitchFamily="18" charset="0"/>
                  <a:ea typeface="宋体" pitchFamily="2" charset="-122"/>
                  <a:cs typeface="Times New Roman" pitchFamily="18" charset="0"/>
                </a:rPr>
                <a:t>a</a:t>
              </a:r>
              <a:r>
                <a:rPr lang="en-US" altLang="zh-CN" sz="1800" i="1" baseline="-25000" dirty="0" smtClean="0">
                  <a:solidFill>
                    <a:srgbClr val="0000FF"/>
                  </a:solidFill>
                  <a:latin typeface="Times New Roman" pitchFamily="18" charset="0"/>
                  <a:ea typeface="宋体" pitchFamily="2" charset="-122"/>
                  <a:cs typeface="Times New Roman" pitchFamily="18" charset="0"/>
                </a:rPr>
                <a:t>n</a:t>
              </a:r>
              <a:endParaRPr lang="zh-CN" altLang="zh-CN" sz="1800" i="1" baseline="-25000" dirty="0">
                <a:solidFill>
                  <a:srgbClr val="0000FF"/>
                </a:solidFill>
                <a:latin typeface="Times New Roman" pitchFamily="18" charset="0"/>
                <a:ea typeface="宋体" pitchFamily="2" charset="-122"/>
                <a:cs typeface="Times New Roman" pitchFamily="18" charset="0"/>
              </a:endParaRPr>
            </a:p>
          </p:txBody>
        </p:sp>
        <p:sp>
          <p:nvSpPr>
            <p:cNvPr id="15" name="Rectangle 43"/>
            <p:cNvSpPr>
              <a:spLocks noChangeArrowheads="1"/>
            </p:cNvSpPr>
            <p:nvPr/>
          </p:nvSpPr>
          <p:spPr bwMode="auto">
            <a:xfrm>
              <a:off x="6835785" y="384017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itchFamily="18" charset="0"/>
                  <a:ea typeface="宋体" pitchFamily="2" charset="-122"/>
                  <a:cs typeface="Times New Roman" pitchFamily="18" charset="0"/>
                </a:rPr>
                <a:t>∧</a:t>
              </a:r>
            </a:p>
          </p:txBody>
        </p:sp>
        <p:sp>
          <p:nvSpPr>
            <p:cNvPr id="16" name="Freeform 49"/>
            <p:cNvSpPr>
              <a:spLocks/>
            </p:cNvSpPr>
            <p:nvPr/>
          </p:nvSpPr>
          <p:spPr bwMode="auto">
            <a:xfrm>
              <a:off x="4619678" y="4019560"/>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7" name="Freeform 44"/>
            <p:cNvSpPr>
              <a:spLocks/>
            </p:cNvSpPr>
            <p:nvPr/>
          </p:nvSpPr>
          <p:spPr bwMode="auto">
            <a:xfrm>
              <a:off x="6000760" y="4017973"/>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8" name="Text Box 50"/>
            <p:cNvSpPr txBox="1">
              <a:spLocks noChangeArrowheads="1"/>
            </p:cNvSpPr>
            <p:nvPr/>
          </p:nvSpPr>
          <p:spPr bwMode="auto">
            <a:xfrm>
              <a:off x="5321354" y="3635381"/>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dirty="0">
                  <a:latin typeface="Arial"/>
                  <a:ea typeface="宋体" pitchFamily="2" charset="-122"/>
                </a:rPr>
                <a:t>…</a:t>
              </a:r>
              <a:endParaRPr lang="en-US" altLang="zh-CN" sz="3200" b="0" dirty="0">
                <a:latin typeface="Verdana" pitchFamily="34" charset="0"/>
                <a:ea typeface="宋体" pitchFamily="2" charset="-122"/>
              </a:endParaRPr>
            </a:p>
          </p:txBody>
        </p:sp>
        <p:cxnSp>
          <p:nvCxnSpPr>
            <p:cNvPr id="20" name="直接箭头连接符 19"/>
            <p:cNvCxnSpPr>
              <a:endCxn id="9" idx="0"/>
            </p:cNvCxnSpPr>
            <p:nvPr/>
          </p:nvCxnSpPr>
          <p:spPr>
            <a:xfrm rot="5400000">
              <a:off x="3121464" y="3640546"/>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249652" y="3286124"/>
              <a:ext cx="500066" cy="400110"/>
            </a:xfrm>
            <a:prstGeom prst="rect">
              <a:avLst/>
            </a:prstGeom>
            <a:noFill/>
          </p:spPr>
          <p:txBody>
            <a:bodyPr wrap="square" rtlCol="0">
              <a:spAutoFit/>
            </a:bodyPr>
            <a:lstStyle/>
            <a:p>
              <a:r>
                <a:rPr lang="en-US" altLang="zh-CN" sz="2000" dirty="0" smtClean="0"/>
                <a:t>p</a:t>
              </a:r>
              <a:endParaRPr lang="zh-CN" altLang="en-US" sz="2000" dirty="0"/>
            </a:p>
          </p:txBody>
        </p:sp>
        <p:sp>
          <p:nvSpPr>
            <p:cNvPr id="22" name="任意多边形 21"/>
            <p:cNvSpPr/>
            <p:nvPr/>
          </p:nvSpPr>
          <p:spPr>
            <a:xfrm>
              <a:off x="2324100" y="4072469"/>
              <a:ext cx="660400" cy="658283"/>
            </a:xfrm>
            <a:custGeom>
              <a:avLst/>
              <a:gdLst>
                <a:gd name="connsiteX0" fmla="*/ 660400 w 660400"/>
                <a:gd name="connsiteY0" fmla="*/ 10583 h 658283"/>
                <a:gd name="connsiteX1" fmla="*/ 482600 w 660400"/>
                <a:gd name="connsiteY1" fmla="*/ 35983 h 658283"/>
                <a:gd name="connsiteX2" fmla="*/ 203200 w 660400"/>
                <a:gd name="connsiteY2" fmla="*/ 226483 h 658283"/>
                <a:gd name="connsiteX3" fmla="*/ 0 w 660400"/>
                <a:gd name="connsiteY3" fmla="*/ 658283 h 658283"/>
              </a:gdLst>
              <a:ahLst/>
              <a:cxnLst>
                <a:cxn ang="0">
                  <a:pos x="connsiteX0" y="connsiteY0"/>
                </a:cxn>
                <a:cxn ang="0">
                  <a:pos x="connsiteX1" y="connsiteY1"/>
                </a:cxn>
                <a:cxn ang="0">
                  <a:pos x="connsiteX2" y="connsiteY2"/>
                </a:cxn>
                <a:cxn ang="0">
                  <a:pos x="connsiteX3" y="connsiteY3"/>
                </a:cxn>
              </a:cxnLst>
              <a:rect l="l" t="t" r="r" b="b"/>
              <a:pathLst>
                <a:path w="660400" h="658283">
                  <a:moveTo>
                    <a:pt x="660400" y="10583"/>
                  </a:moveTo>
                  <a:cubicBezTo>
                    <a:pt x="609600" y="5291"/>
                    <a:pt x="558800" y="0"/>
                    <a:pt x="482600" y="35983"/>
                  </a:cubicBezTo>
                  <a:cubicBezTo>
                    <a:pt x="406400" y="71966"/>
                    <a:pt x="283633" y="122766"/>
                    <a:pt x="203200" y="226483"/>
                  </a:cubicBezTo>
                  <a:cubicBezTo>
                    <a:pt x="122767" y="330200"/>
                    <a:pt x="61383" y="494241"/>
                    <a:pt x="0" y="658283"/>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 Box 29"/>
            <p:cNvSpPr txBox="1">
              <a:spLocks noChangeArrowheads="1"/>
            </p:cNvSpPr>
            <p:nvPr/>
          </p:nvSpPr>
          <p:spPr bwMode="auto">
            <a:xfrm>
              <a:off x="2571736" y="4429132"/>
              <a:ext cx="1871663" cy="396875"/>
            </a:xfrm>
            <a:prstGeom prst="rect">
              <a:avLst/>
            </a:prstGeom>
            <a:noFill/>
            <a:ln w="9525">
              <a:noFill/>
              <a:miter lim="800000"/>
              <a:headEnd/>
              <a:tailEnd/>
            </a:ln>
            <a:effectLst/>
          </p:spPr>
          <p:txBody>
            <a:bodyPr>
              <a:spAutoFit/>
            </a:bodyPr>
            <a:lstStyle/>
            <a:p>
              <a:pPr algn="l">
                <a:spcBef>
                  <a:spcPct val="50000"/>
                </a:spcBef>
              </a:pPr>
              <a:r>
                <a:rPr lang="zh-CN" altLang="en-US" sz="2000" dirty="0">
                  <a:latin typeface="楷体" pitchFamily="49" charset="-122"/>
                  <a:ea typeface="楷体" pitchFamily="49" charset="-122"/>
                </a:rPr>
                <a:t>头插法建表</a:t>
              </a:r>
            </a:p>
          </p:txBody>
        </p:sp>
        <p:sp>
          <p:nvSpPr>
            <p:cNvPr id="24" name="下箭头 23"/>
            <p:cNvSpPr/>
            <p:nvPr/>
          </p:nvSpPr>
          <p:spPr>
            <a:xfrm>
              <a:off x="2357422" y="2928934"/>
              <a:ext cx="285752" cy="642942"/>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
        <p:nvSpPr>
          <p:cNvPr id="27" name="灯片编号占位符 26"/>
          <p:cNvSpPr>
            <a:spLocks noGrp="1"/>
          </p:cNvSpPr>
          <p:nvPr>
            <p:ph type="sldNum" sz="quarter" idx="12"/>
          </p:nvPr>
        </p:nvSpPr>
        <p:spPr/>
        <p:txBody>
          <a:bodyPr/>
          <a:lstStyle/>
          <a:p>
            <a:fld id="{BD3F3EC2-762F-4585-9ABE-3D0BD98F40C0}" type="slidenum">
              <a:rPr lang="en-US" altLang="zh-CN" smtClean="0"/>
              <a:pPr/>
              <a:t>75</a:t>
            </a:fld>
            <a:endParaRPr lang="en-US" altLang="zh-CN" dirty="0"/>
          </a:p>
        </p:txBody>
      </p:sp>
    </p:spTree>
    <p:extLst>
      <p:ext uri="{BB962C8B-B14F-4D97-AF65-F5344CB8AC3E}">
        <p14:creationId xmlns:p14="http://schemas.microsoft.com/office/powerpoint/2010/main" val="152202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85720" y="431567"/>
            <a:ext cx="8358246" cy="2354491"/>
          </a:xfrm>
          <a:prstGeom prst="rect">
            <a:avLst/>
          </a:prstGeom>
          <a:noFill/>
          <a:ln w="9525">
            <a:noFill/>
            <a:miter lim="800000"/>
          </a:ln>
          <a:effectLst/>
        </p:spPr>
        <p:txBody>
          <a:bodyPr wrap="square">
            <a:spAutoFit/>
          </a:bodyPr>
          <a:lstStyle/>
          <a:p>
            <a:pPr algn="just">
              <a:lnSpc>
                <a:spcPts val="3000"/>
              </a:lnSpc>
              <a:spcBef>
                <a:spcPct val="50000"/>
              </a:spcBef>
            </a:pPr>
            <a:r>
              <a:rPr kumimoji="1" lang="en-US" altLang="zh-CN" sz="2800" dirty="0">
                <a:solidFill>
                  <a:srgbClr val="FF3300"/>
                </a:solidFill>
                <a:ea typeface="楷体" panose="02010609060101010101" pitchFamily="49" charset="-122"/>
                <a:cs typeface="Times New Roman" panose="02020603050405020304" pitchFamily="18" charset="0"/>
              </a:rPr>
              <a:t>       </a:t>
            </a:r>
            <a:r>
              <a:rPr kumimoji="1" lang="en-US" altLang="zh-CN"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a:t>
            </a:r>
            <a:r>
              <a:rPr kumimoji="1" lang="zh-CN" altLang="en-US" sz="2800" dirty="0" smtClean="0">
                <a:solidFill>
                  <a:srgbClr val="FF3300"/>
                </a:solidFill>
                <a:ea typeface="楷体" panose="02010609060101010101" pitchFamily="49" charset="-122"/>
                <a:cs typeface="Times New Roman" panose="02020603050405020304" pitchFamily="18" charset="0"/>
              </a:rPr>
              <a:t>例</a:t>
            </a:r>
            <a:r>
              <a:rPr kumimoji="1" lang="en-US" altLang="zh-CN" sz="2800" dirty="0" smtClean="0">
                <a:solidFill>
                  <a:srgbClr val="FF3300"/>
                </a:solidFill>
                <a:ea typeface="楷体" panose="02010609060101010101" pitchFamily="49" charset="-122"/>
                <a:cs typeface="Times New Roman" panose="02020603050405020304" pitchFamily="18" charset="0"/>
              </a:rPr>
              <a:t>2-6</a:t>
            </a:r>
            <a:r>
              <a:rPr kumimoji="1" lang="en-US" altLang="zh-CN"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a:t>
            </a:r>
            <a:r>
              <a:rPr kumimoji="1" lang="en-US" altLang="zh-CN"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 </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假设</a:t>
            </a:r>
            <a:r>
              <a:rPr kumimoji="1" lang="zh-CN" altLang="zh-CN" sz="2400" dirty="0" smtClean="0">
                <a:latin typeface="楷体" panose="02010609060101010101" pitchFamily="49" charset="-122"/>
                <a:ea typeface="楷体" panose="02010609060101010101" pitchFamily="49" charset="-122"/>
                <a:cs typeface="Times New Roman" panose="02020603050405020304" pitchFamily="18" charset="0"/>
              </a:rPr>
              <a:t>有</a:t>
            </a:r>
            <a:r>
              <a:rPr kumimoji="1" lang="zh-CN" altLang="zh-CN" sz="2400" dirty="0">
                <a:latin typeface="楷体" panose="02010609060101010101" pitchFamily="49" charset="-122"/>
                <a:ea typeface="楷体" panose="02010609060101010101" pitchFamily="49" charset="-122"/>
                <a:cs typeface="Times New Roman" panose="02020603050405020304" pitchFamily="18" charset="0"/>
              </a:rPr>
              <a:t>一个</a:t>
            </a:r>
            <a:r>
              <a:rPr kumimoji="1" lang="zh-CN" altLang="zh-CN" sz="2400" dirty="0" smtClean="0">
                <a:latin typeface="楷体" panose="02010609060101010101" pitchFamily="49" charset="-122"/>
                <a:ea typeface="楷体" panose="02010609060101010101" pitchFamily="49" charset="-122"/>
                <a:cs typeface="Times New Roman" panose="02020603050405020304" pitchFamily="18" charset="0"/>
              </a:rPr>
              <a:t>带头</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结点</a:t>
            </a:r>
            <a:r>
              <a:rPr kumimoji="1" lang="zh-CN" altLang="zh-CN" sz="2400" dirty="0" smtClean="0">
                <a:latin typeface="楷体" panose="02010609060101010101" pitchFamily="49" charset="-122"/>
                <a:ea typeface="楷体" panose="02010609060101010101" pitchFamily="49" charset="-122"/>
                <a:cs typeface="Times New Roman" panose="02020603050405020304" pitchFamily="18" charset="0"/>
              </a:rPr>
              <a:t>的</a:t>
            </a:r>
            <a:r>
              <a:rPr kumimoji="1" lang="zh-CN" altLang="zh-CN" sz="2400" dirty="0">
                <a:latin typeface="楷体" panose="02010609060101010101" pitchFamily="49" charset="-122"/>
                <a:ea typeface="楷体" panose="02010609060101010101" pitchFamily="49" charset="-122"/>
                <a:cs typeface="Times New Roman" panose="02020603050405020304" pitchFamily="18" charset="0"/>
              </a:rPr>
              <a:t>单链表</a:t>
            </a:r>
            <a:r>
              <a:rPr kumimoji="1" lang="en-US" altLang="zh-CN" sz="2400" dirty="0">
                <a:latin typeface="楷体" panose="02010609060101010101" pitchFamily="49" charset="-122"/>
                <a:ea typeface="楷体" panose="02010609060101010101" pitchFamily="49" charset="-122"/>
                <a:cs typeface="Times New Roman" panose="02020603050405020304" pitchFamily="18" charset="0"/>
              </a:rPr>
              <a:t>L={</a:t>
            </a:r>
            <a:r>
              <a:rPr kumimoji="1" lang="en-US" altLang="zh-CN" sz="2400" i="1" dirty="0" smtClean="0">
                <a:latin typeface="楷体" panose="02010609060101010101" pitchFamily="49" charset="-122"/>
                <a:ea typeface="楷体" panose="02010609060101010101" pitchFamily="49" charset="-122"/>
                <a:cs typeface="Times New Roman" panose="02020603050405020304" pitchFamily="18" charset="0"/>
              </a:rPr>
              <a:t>a</a:t>
            </a:r>
            <a:r>
              <a:rPr kumimoji="1" lang="en-US" altLang="zh-CN" sz="2400" baseline="-25000" dirty="0" smtClean="0">
                <a:latin typeface="楷体" panose="02010609060101010101" pitchFamily="49" charset="-122"/>
                <a:ea typeface="楷体" panose="02010609060101010101" pitchFamily="49" charset="-122"/>
                <a:cs typeface="Times New Roman" panose="02020603050405020304" pitchFamily="18" charset="0"/>
              </a:rPr>
              <a:t>1</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i="1" dirty="0" smtClean="0">
                <a:latin typeface="楷体" panose="02010609060101010101" pitchFamily="49" charset="-122"/>
                <a:ea typeface="楷体" panose="02010609060101010101" pitchFamily="49" charset="-122"/>
                <a:cs typeface="Times New Roman" panose="02020603050405020304" pitchFamily="18" charset="0"/>
              </a:rPr>
              <a:t>b</a:t>
            </a:r>
            <a:r>
              <a:rPr kumimoji="1" lang="en-US" altLang="zh-CN" sz="2400" baseline="-25000" dirty="0" smtClean="0">
                <a:latin typeface="楷体" panose="02010609060101010101" pitchFamily="49" charset="-122"/>
                <a:ea typeface="楷体" panose="02010609060101010101" pitchFamily="49" charset="-122"/>
                <a:cs typeface="Times New Roman" panose="02020603050405020304" pitchFamily="18" charset="0"/>
              </a:rPr>
              <a:t>1</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i="1" dirty="0" smtClean="0">
                <a:latin typeface="楷体" panose="02010609060101010101" pitchFamily="49" charset="-122"/>
                <a:ea typeface="楷体" panose="02010609060101010101" pitchFamily="49" charset="-122"/>
                <a:cs typeface="Times New Roman" panose="02020603050405020304" pitchFamily="18" charset="0"/>
              </a:rPr>
              <a:t>a</a:t>
            </a:r>
            <a:r>
              <a:rPr kumimoji="1" lang="en-US" altLang="zh-CN" sz="2400" baseline="-25000" dirty="0" smtClean="0">
                <a:latin typeface="楷体" panose="02010609060101010101" pitchFamily="49" charset="-122"/>
                <a:ea typeface="楷体" panose="02010609060101010101" pitchFamily="49" charset="-122"/>
                <a:cs typeface="Times New Roman" panose="02020603050405020304" pitchFamily="18" charset="0"/>
              </a:rPr>
              <a:t>2</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i="1" dirty="0" smtClean="0">
                <a:latin typeface="楷体" panose="02010609060101010101" pitchFamily="49" charset="-122"/>
                <a:ea typeface="楷体" panose="02010609060101010101" pitchFamily="49" charset="-122"/>
                <a:cs typeface="Times New Roman" panose="02020603050405020304" pitchFamily="18" charset="0"/>
              </a:rPr>
              <a:t>b</a:t>
            </a:r>
            <a:r>
              <a:rPr kumimoji="1" lang="en-US" altLang="zh-CN" sz="2400" baseline="-25000" dirty="0" smtClean="0">
                <a:latin typeface="楷体" panose="02010609060101010101" pitchFamily="49" charset="-122"/>
                <a:ea typeface="楷体" panose="02010609060101010101" pitchFamily="49" charset="-122"/>
                <a:cs typeface="Times New Roman" panose="02020603050405020304" pitchFamily="18" charset="0"/>
              </a:rPr>
              <a:t>2</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i="1" dirty="0" smtClean="0">
                <a:latin typeface="楷体" panose="02010609060101010101" pitchFamily="49" charset="-122"/>
                <a:ea typeface="楷体" panose="02010609060101010101" pitchFamily="49" charset="-122"/>
                <a:cs typeface="Times New Roman" panose="02020603050405020304" pitchFamily="18" charset="0"/>
              </a:rPr>
              <a:t>a</a:t>
            </a:r>
            <a:r>
              <a:rPr kumimoji="1" lang="en-US" altLang="zh-CN" sz="2400" i="1" baseline="-25000" dirty="0" smtClean="0">
                <a:latin typeface="楷体" panose="02010609060101010101" pitchFamily="49" charset="-122"/>
                <a:ea typeface="楷体" panose="02010609060101010101" pitchFamily="49" charset="-122"/>
                <a:cs typeface="Times New Roman" panose="02020603050405020304" pitchFamily="18" charset="0"/>
              </a:rPr>
              <a:t>n</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i="1" dirty="0" err="1" smtClean="0">
                <a:latin typeface="楷体" panose="02010609060101010101" pitchFamily="49" charset="-122"/>
                <a:ea typeface="楷体" panose="02010609060101010101" pitchFamily="49" charset="-122"/>
                <a:cs typeface="Times New Roman" panose="02020603050405020304" pitchFamily="18" charset="0"/>
              </a:rPr>
              <a:t>b</a:t>
            </a:r>
            <a:r>
              <a:rPr kumimoji="1" lang="en-US" altLang="zh-CN" sz="2400" i="1" baseline="-25000" dirty="0" err="1" smtClean="0">
                <a:latin typeface="楷体" panose="02010609060101010101" pitchFamily="49" charset="-122"/>
                <a:ea typeface="楷体" panose="02010609060101010101" pitchFamily="49" charset="-122"/>
                <a:cs typeface="Times New Roman" panose="02020603050405020304" pitchFamily="18" charset="0"/>
              </a:rPr>
              <a:t>n</a:t>
            </a:r>
            <a:r>
              <a:rPr kumimoji="1" lang="en-US" altLang="zh-CN"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。设计</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一个算法将其拆分成两个</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带头结点的</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单链表</a:t>
            </a:r>
            <a:r>
              <a:rPr kumimoji="1" lang="en-US" altLang="zh-CN" sz="2400" dirty="0" err="1">
                <a:latin typeface="楷体" panose="02010609060101010101" pitchFamily="49" charset="-122"/>
                <a:ea typeface="楷体" panose="02010609060101010101" pitchFamily="49" charset="-122"/>
                <a:cs typeface="Times New Roman" panose="02020603050405020304" pitchFamily="18" charset="0"/>
              </a:rPr>
              <a:t>L1</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和</a:t>
            </a:r>
            <a:r>
              <a:rPr kumimoji="1" lang="en-US" altLang="zh-CN" sz="2400" dirty="0" err="1">
                <a:latin typeface="楷体" panose="02010609060101010101" pitchFamily="49" charset="-122"/>
                <a:ea typeface="楷体" panose="02010609060101010101" pitchFamily="49" charset="-122"/>
                <a:cs typeface="Times New Roman" panose="02020603050405020304" pitchFamily="18" charset="0"/>
              </a:rPr>
              <a:t>L2</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a:t>
            </a:r>
          </a:p>
          <a:p>
            <a:pPr algn="just">
              <a:spcBef>
                <a:spcPct val="50000"/>
              </a:spcBef>
            </a:pP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　　　</a:t>
            </a:r>
            <a:r>
              <a:rPr kumimoji="1" lang="en-US" altLang="zh-CN" sz="2400" dirty="0">
                <a:latin typeface="楷体" panose="02010609060101010101" pitchFamily="49" charset="-122"/>
                <a:ea typeface="楷体" panose="02010609060101010101" pitchFamily="49" charset="-122"/>
                <a:cs typeface="Times New Roman" panose="02020603050405020304" pitchFamily="18" charset="0"/>
              </a:rPr>
              <a:t>L1={</a:t>
            </a:r>
            <a:r>
              <a:rPr kumimoji="1" lang="en-US" altLang="zh-CN" sz="2400" i="1" dirty="0" smtClean="0">
                <a:latin typeface="楷体" panose="02010609060101010101" pitchFamily="49" charset="-122"/>
                <a:ea typeface="楷体" panose="02010609060101010101" pitchFamily="49" charset="-122"/>
                <a:cs typeface="Times New Roman" panose="02020603050405020304" pitchFamily="18" charset="0"/>
              </a:rPr>
              <a:t>a</a:t>
            </a:r>
            <a:r>
              <a:rPr kumimoji="1" lang="en-US" altLang="zh-CN" sz="2400" baseline="-25000" dirty="0" smtClean="0">
                <a:latin typeface="楷体" panose="02010609060101010101" pitchFamily="49" charset="-122"/>
                <a:ea typeface="楷体" panose="02010609060101010101" pitchFamily="49" charset="-122"/>
                <a:cs typeface="Times New Roman" panose="02020603050405020304" pitchFamily="18" charset="0"/>
              </a:rPr>
              <a:t>1</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i="1" dirty="0" smtClean="0">
                <a:latin typeface="楷体" panose="02010609060101010101" pitchFamily="49" charset="-122"/>
                <a:ea typeface="楷体" panose="02010609060101010101" pitchFamily="49" charset="-122"/>
                <a:cs typeface="Times New Roman" panose="02020603050405020304" pitchFamily="18" charset="0"/>
              </a:rPr>
              <a:t>a</a:t>
            </a:r>
            <a:r>
              <a:rPr kumimoji="1" lang="en-US" altLang="zh-CN" sz="2400" baseline="-25000" dirty="0" smtClean="0">
                <a:latin typeface="楷体" panose="02010609060101010101" pitchFamily="49" charset="-122"/>
                <a:ea typeface="楷体" panose="02010609060101010101" pitchFamily="49" charset="-122"/>
                <a:cs typeface="Times New Roman" panose="02020603050405020304" pitchFamily="18" charset="0"/>
              </a:rPr>
              <a:t>2</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i="1" dirty="0" smtClean="0">
                <a:latin typeface="楷体" panose="02010609060101010101" pitchFamily="49" charset="-122"/>
                <a:ea typeface="楷体" panose="02010609060101010101" pitchFamily="49" charset="-122"/>
                <a:cs typeface="Times New Roman" panose="02020603050405020304" pitchFamily="18" charset="0"/>
              </a:rPr>
              <a:t>a</a:t>
            </a:r>
            <a:r>
              <a:rPr kumimoji="1" lang="en-US" altLang="zh-CN" sz="2400" i="1" baseline="-25000" dirty="0" smtClean="0">
                <a:latin typeface="楷体" panose="02010609060101010101" pitchFamily="49" charset="-122"/>
                <a:ea typeface="楷体" panose="02010609060101010101" pitchFamily="49" charset="-122"/>
                <a:cs typeface="Times New Roman" panose="02020603050405020304" pitchFamily="18" charset="0"/>
              </a:rPr>
              <a:t>n</a:t>
            </a:r>
            <a:r>
              <a:rPr kumimoji="1" lang="en-US" altLang="zh-CN"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dirty="0" smtClean="0">
                <a:latin typeface="楷体" panose="02010609060101010101" pitchFamily="49" charset="-122"/>
                <a:ea typeface="楷体" panose="02010609060101010101" pitchFamily="49" charset="-122"/>
                <a:cs typeface="Times New Roman" panose="02020603050405020304" pitchFamily="18" charset="0"/>
              </a:rPr>
              <a:t>L2</a:t>
            </a:r>
            <a:r>
              <a:rPr kumimoji="1" lang="en-US" altLang="zh-CN" sz="2400" dirty="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i="1" dirty="0" err="1" smtClean="0">
                <a:latin typeface="楷体" panose="02010609060101010101" pitchFamily="49" charset="-122"/>
                <a:ea typeface="楷体" panose="02010609060101010101" pitchFamily="49" charset="-122"/>
                <a:cs typeface="Times New Roman" panose="02020603050405020304" pitchFamily="18" charset="0"/>
              </a:rPr>
              <a:t>b</a:t>
            </a:r>
            <a:r>
              <a:rPr kumimoji="1" lang="en-US" altLang="zh-CN" sz="2400" i="1" baseline="-25000" dirty="0" err="1" smtClean="0">
                <a:latin typeface="楷体" panose="02010609060101010101" pitchFamily="49" charset="-122"/>
                <a:ea typeface="楷体" panose="02010609060101010101" pitchFamily="49" charset="-122"/>
                <a:cs typeface="Times New Roman" panose="02020603050405020304" pitchFamily="18" charset="0"/>
              </a:rPr>
              <a:t>n</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i="1" dirty="0" smtClean="0">
                <a:latin typeface="楷体" panose="02010609060101010101" pitchFamily="49" charset="-122"/>
                <a:ea typeface="楷体" panose="02010609060101010101" pitchFamily="49" charset="-122"/>
                <a:cs typeface="Times New Roman" panose="02020603050405020304" pitchFamily="18" charset="0"/>
              </a:rPr>
              <a:t>b</a:t>
            </a:r>
            <a:r>
              <a:rPr kumimoji="1" lang="en-US" altLang="zh-CN" sz="2400" i="1" baseline="-25000" dirty="0" smtClean="0">
                <a:latin typeface="楷体" panose="02010609060101010101" pitchFamily="49" charset="-122"/>
                <a:ea typeface="楷体" panose="02010609060101010101" pitchFamily="49" charset="-122"/>
                <a:cs typeface="Times New Roman" panose="02020603050405020304" pitchFamily="18" charset="0"/>
              </a:rPr>
              <a:t>n</a:t>
            </a:r>
            <a:r>
              <a:rPr kumimoji="1" lang="en-US" altLang="zh-CN" sz="2400" baseline="-25000" dirty="0" smtClean="0">
                <a:latin typeface="楷体" panose="02010609060101010101" pitchFamily="49" charset="-122"/>
                <a:ea typeface="楷体" panose="02010609060101010101" pitchFamily="49" charset="-122"/>
                <a:cs typeface="Times New Roman" panose="02020603050405020304" pitchFamily="18" charset="0"/>
              </a:rPr>
              <a:t>-1</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i="1" dirty="0" smtClean="0">
                <a:latin typeface="楷体" panose="02010609060101010101" pitchFamily="49" charset="-122"/>
                <a:ea typeface="楷体" panose="02010609060101010101" pitchFamily="49" charset="-122"/>
                <a:cs typeface="Times New Roman" panose="02020603050405020304" pitchFamily="18" charset="0"/>
              </a:rPr>
              <a:t>b</a:t>
            </a:r>
            <a:r>
              <a:rPr kumimoji="1" lang="en-US" altLang="zh-CN" sz="2400" baseline="-25000" dirty="0" smtClean="0">
                <a:latin typeface="楷体" panose="02010609060101010101" pitchFamily="49" charset="-122"/>
                <a:ea typeface="楷体" panose="02010609060101010101" pitchFamily="49" charset="-122"/>
                <a:cs typeface="Times New Roman" panose="02020603050405020304" pitchFamily="18" charset="0"/>
              </a:rPr>
              <a:t>1</a:t>
            </a:r>
            <a:r>
              <a:rPr kumimoji="1" lang="en-US" altLang="zh-CN" sz="2400" dirty="0">
                <a:latin typeface="楷体" panose="02010609060101010101" pitchFamily="49" charset="-122"/>
                <a:ea typeface="楷体" panose="02010609060101010101" pitchFamily="49" charset="-122"/>
                <a:cs typeface="Times New Roman" panose="02020603050405020304" pitchFamily="18" charset="0"/>
              </a:rPr>
              <a:t>}</a:t>
            </a:r>
          </a:p>
          <a:p>
            <a:pPr algn="just">
              <a:spcBef>
                <a:spcPct val="50000"/>
              </a:spcBef>
            </a:pP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要求</a:t>
            </a:r>
            <a:r>
              <a:rPr kumimoji="1" lang="en-US" altLang="zh-CN" sz="2400" dirty="0" err="1">
                <a:latin typeface="楷体" panose="02010609060101010101" pitchFamily="49" charset="-122"/>
                <a:ea typeface="楷体" panose="02010609060101010101" pitchFamily="49" charset="-122"/>
                <a:cs typeface="Times New Roman" panose="02020603050405020304" pitchFamily="18" charset="0"/>
              </a:rPr>
              <a:t>L1</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使用</a:t>
            </a:r>
            <a:r>
              <a:rPr kumimoji="1" lang="en-US" altLang="zh-CN" sz="2400" dirty="0">
                <a:latin typeface="楷体" panose="02010609060101010101" pitchFamily="49" charset="-122"/>
                <a:ea typeface="楷体" panose="02010609060101010101" pitchFamily="49" charset="-122"/>
                <a:cs typeface="Times New Roman" panose="02020603050405020304" pitchFamily="18" charset="0"/>
              </a:rPr>
              <a:t>L</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的</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头结点。</a:t>
            </a:r>
            <a:endParaRPr kumimoji="1" lang="zh-CN" altLang="en-US" sz="2400"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65" name="组合 64"/>
          <p:cNvGrpSpPr/>
          <p:nvPr/>
        </p:nvGrpSpPr>
        <p:grpSpPr>
          <a:xfrm>
            <a:off x="928662" y="3295648"/>
            <a:ext cx="7143800" cy="2538405"/>
            <a:chOff x="928662" y="3295648"/>
            <a:chExt cx="7143800" cy="2538405"/>
          </a:xfrm>
        </p:grpSpPr>
        <p:sp>
          <p:nvSpPr>
            <p:cNvPr id="3" name="Rectangle 32"/>
            <p:cNvSpPr>
              <a:spLocks noChangeArrowheads="1"/>
            </p:cNvSpPr>
            <p:nvPr/>
          </p:nvSpPr>
          <p:spPr bwMode="auto">
            <a:xfrm>
              <a:off x="1662137" y="3395639"/>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 name="Rectangle 33"/>
            <p:cNvSpPr>
              <a:spLocks noChangeArrowheads="1"/>
            </p:cNvSpPr>
            <p:nvPr/>
          </p:nvSpPr>
          <p:spPr bwMode="auto">
            <a:xfrm>
              <a:off x="2022499" y="3395639"/>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5" name="Line 34"/>
            <p:cNvSpPr>
              <a:spLocks noChangeShapeType="1"/>
            </p:cNvSpPr>
            <p:nvPr/>
          </p:nvSpPr>
          <p:spPr bwMode="auto">
            <a:xfrm>
              <a:off x="1314474" y="3575026"/>
              <a:ext cx="360363"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6" name="Text Box 35"/>
            <p:cNvSpPr txBox="1">
              <a:spLocks noChangeArrowheads="1"/>
            </p:cNvSpPr>
            <p:nvPr/>
          </p:nvSpPr>
          <p:spPr bwMode="auto">
            <a:xfrm>
              <a:off x="1035074" y="3395639"/>
              <a:ext cx="268288" cy="366712"/>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7" name="Rectangle 36"/>
            <p:cNvSpPr>
              <a:spLocks noChangeArrowheads="1"/>
            </p:cNvSpPr>
            <p:nvPr/>
          </p:nvSpPr>
          <p:spPr bwMode="auto">
            <a:xfrm>
              <a:off x="2795638" y="339563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baseline="-250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zh-CN" sz="18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37"/>
            <p:cNvSpPr>
              <a:spLocks noChangeArrowheads="1"/>
            </p:cNvSpPr>
            <p:nvPr/>
          </p:nvSpPr>
          <p:spPr bwMode="auto">
            <a:xfrm>
              <a:off x="3156001" y="339563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9" name="Freeform 38"/>
            <p:cNvSpPr/>
            <p:nvPr/>
          </p:nvSpPr>
          <p:spPr bwMode="auto">
            <a:xfrm>
              <a:off x="2201887" y="3573439"/>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0" name="Rectangle 39"/>
            <p:cNvSpPr>
              <a:spLocks noChangeArrowheads="1"/>
            </p:cNvSpPr>
            <p:nvPr/>
          </p:nvSpPr>
          <p:spPr bwMode="auto">
            <a:xfrm>
              <a:off x="3864026" y="339563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1800" baseline="-250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18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Rectangle 40"/>
            <p:cNvSpPr>
              <a:spLocks noChangeArrowheads="1"/>
            </p:cNvSpPr>
            <p:nvPr/>
          </p:nvSpPr>
          <p:spPr bwMode="auto">
            <a:xfrm>
              <a:off x="4224388" y="339563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2" name="Line 41"/>
            <p:cNvSpPr>
              <a:spLocks noChangeShapeType="1"/>
            </p:cNvSpPr>
            <p:nvPr/>
          </p:nvSpPr>
          <p:spPr bwMode="auto">
            <a:xfrm>
              <a:off x="3516363" y="3575026"/>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3" name="Rectangle 42"/>
            <p:cNvSpPr>
              <a:spLocks noChangeArrowheads="1"/>
            </p:cNvSpPr>
            <p:nvPr/>
          </p:nvSpPr>
          <p:spPr bwMode="auto">
            <a:xfrm>
              <a:off x="7351737" y="339563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1800" i="1" baseline="-250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n</a:t>
              </a:r>
              <a:endParaRPr lang="zh-CN" altLang="zh-CN" sz="1800" i="1"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Rectangle 43"/>
            <p:cNvSpPr>
              <a:spLocks noChangeArrowheads="1"/>
            </p:cNvSpPr>
            <p:nvPr/>
          </p:nvSpPr>
          <p:spPr bwMode="auto">
            <a:xfrm>
              <a:off x="7712099" y="339563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0" name="Freeform 49"/>
            <p:cNvSpPr/>
            <p:nvPr/>
          </p:nvSpPr>
          <p:spPr bwMode="auto">
            <a:xfrm>
              <a:off x="4333926" y="3575026"/>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1" name="Text Box 50"/>
            <p:cNvSpPr txBox="1">
              <a:spLocks noChangeArrowheads="1"/>
            </p:cNvSpPr>
            <p:nvPr/>
          </p:nvSpPr>
          <p:spPr bwMode="auto">
            <a:xfrm>
              <a:off x="5137159" y="3295648"/>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Arial" panose="020B0604020202020204"/>
                  <a:ea typeface="宋体" panose="02010600030101010101" pitchFamily="2" charset="-122"/>
                </a:rPr>
                <a:t>…</a:t>
              </a:r>
              <a:endParaRPr lang="en-US" altLang="zh-CN" b="0" dirty="0">
                <a:latin typeface="Verdana" panose="020B0604030504040204" pitchFamily="34" charset="0"/>
                <a:ea typeface="宋体" panose="02010600030101010101" pitchFamily="2" charset="-122"/>
              </a:endParaRPr>
            </a:p>
          </p:txBody>
        </p:sp>
        <p:sp>
          <p:nvSpPr>
            <p:cNvPr id="25" name="Rectangle 39"/>
            <p:cNvSpPr>
              <a:spLocks noChangeArrowheads="1"/>
            </p:cNvSpPr>
            <p:nvPr/>
          </p:nvSpPr>
          <p:spPr bwMode="auto">
            <a:xfrm>
              <a:off x="6240521" y="3390895"/>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i="1" baseline="-25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n</a:t>
              </a:r>
              <a:endParaRPr lang="en-US" altLang="zh-CN" sz="18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Rectangle 40"/>
            <p:cNvSpPr>
              <a:spLocks noChangeArrowheads="1"/>
            </p:cNvSpPr>
            <p:nvPr/>
          </p:nvSpPr>
          <p:spPr bwMode="auto">
            <a:xfrm>
              <a:off x="6600883" y="3390895"/>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27" name="Line 41"/>
            <p:cNvSpPr>
              <a:spLocks noChangeShapeType="1"/>
            </p:cNvSpPr>
            <p:nvPr/>
          </p:nvSpPr>
          <p:spPr bwMode="auto">
            <a:xfrm>
              <a:off x="5892858" y="3570282"/>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5" name="Freeform 44"/>
            <p:cNvSpPr/>
            <p:nvPr/>
          </p:nvSpPr>
          <p:spPr bwMode="auto">
            <a:xfrm>
              <a:off x="6877074" y="3573439"/>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8" name="下箭头 27"/>
            <p:cNvSpPr/>
            <p:nvPr/>
          </p:nvSpPr>
          <p:spPr>
            <a:xfrm>
              <a:off x="4500562" y="4071942"/>
              <a:ext cx="357190"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29" name="Rectangle 32"/>
            <p:cNvSpPr>
              <a:spLocks noChangeArrowheads="1"/>
            </p:cNvSpPr>
            <p:nvPr/>
          </p:nvSpPr>
          <p:spPr bwMode="auto">
            <a:xfrm>
              <a:off x="1627163" y="4705362"/>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30" name="Rectangle 33"/>
            <p:cNvSpPr>
              <a:spLocks noChangeArrowheads="1"/>
            </p:cNvSpPr>
            <p:nvPr/>
          </p:nvSpPr>
          <p:spPr bwMode="auto">
            <a:xfrm>
              <a:off x="1987525" y="4705362"/>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31" name="Line 34"/>
            <p:cNvSpPr>
              <a:spLocks noChangeShapeType="1"/>
            </p:cNvSpPr>
            <p:nvPr/>
          </p:nvSpPr>
          <p:spPr bwMode="auto">
            <a:xfrm>
              <a:off x="1279500" y="4884749"/>
              <a:ext cx="360363"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32" name="Text Box 35"/>
            <p:cNvSpPr txBox="1">
              <a:spLocks noChangeArrowheads="1"/>
            </p:cNvSpPr>
            <p:nvPr/>
          </p:nvSpPr>
          <p:spPr bwMode="auto">
            <a:xfrm>
              <a:off x="928662" y="4705362"/>
              <a:ext cx="554040" cy="369332"/>
            </a:xfrm>
            <a:prstGeom prst="rect">
              <a:avLst/>
            </a:prstGeom>
            <a:noFill/>
            <a:ln w="9525">
              <a:noFill/>
              <a:miter lim="800000"/>
            </a:ln>
            <a:effectLst/>
          </p:spPr>
          <p:txBody>
            <a:bodyPr wrap="square">
              <a:spAutoFit/>
            </a:bodyPr>
            <a:lstStyle/>
            <a:p>
              <a:pPr algn="l">
                <a:spcBef>
                  <a:spcPct val="50000"/>
                </a:spcBef>
              </a:pPr>
              <a:r>
                <a:rPr lang="en-US" altLang="zh-CN" sz="1800" dirty="0" err="1" smtClean="0">
                  <a:ea typeface="宋体" panose="02010600030101010101" pitchFamily="2" charset="-122"/>
                  <a:cs typeface="Times New Roman" panose="02020603050405020304" pitchFamily="18" charset="0"/>
                </a:rPr>
                <a:t>L</a:t>
              </a:r>
              <a:r>
                <a:rPr lang="en-US" altLang="zh-CN" sz="1800" baseline="-25000" dirty="0" err="1" smtClean="0">
                  <a:ea typeface="宋体" panose="02010600030101010101" pitchFamily="2" charset="-122"/>
                  <a:cs typeface="Times New Roman" panose="02020603050405020304" pitchFamily="18" charset="0"/>
                </a:rPr>
                <a:t>1</a:t>
              </a:r>
              <a:endParaRPr lang="en-US" altLang="zh-CN" sz="1800" baseline="-25000" dirty="0">
                <a:ea typeface="宋体" panose="02010600030101010101" pitchFamily="2" charset="-122"/>
                <a:cs typeface="Times New Roman" panose="02020603050405020304" pitchFamily="18" charset="0"/>
              </a:endParaRPr>
            </a:p>
          </p:txBody>
        </p:sp>
        <p:sp>
          <p:nvSpPr>
            <p:cNvPr id="33" name="Rectangle 36"/>
            <p:cNvSpPr>
              <a:spLocks noChangeArrowheads="1"/>
            </p:cNvSpPr>
            <p:nvPr/>
          </p:nvSpPr>
          <p:spPr bwMode="auto">
            <a:xfrm>
              <a:off x="2760664" y="4705362"/>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baseline="-250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zh-CN" sz="18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Rectangle 37"/>
            <p:cNvSpPr>
              <a:spLocks noChangeArrowheads="1"/>
            </p:cNvSpPr>
            <p:nvPr/>
          </p:nvSpPr>
          <p:spPr bwMode="auto">
            <a:xfrm>
              <a:off x="3121027" y="4705362"/>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35" name="Freeform 38"/>
            <p:cNvSpPr/>
            <p:nvPr/>
          </p:nvSpPr>
          <p:spPr bwMode="auto">
            <a:xfrm>
              <a:off x="2166913" y="4883162"/>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36" name="Rectangle 39"/>
            <p:cNvSpPr>
              <a:spLocks noChangeArrowheads="1"/>
            </p:cNvSpPr>
            <p:nvPr/>
          </p:nvSpPr>
          <p:spPr bwMode="auto">
            <a:xfrm>
              <a:off x="3829052" y="4705362"/>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baseline="-250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18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Rectangle 40"/>
            <p:cNvSpPr>
              <a:spLocks noChangeArrowheads="1"/>
            </p:cNvSpPr>
            <p:nvPr/>
          </p:nvSpPr>
          <p:spPr bwMode="auto">
            <a:xfrm>
              <a:off x="4189414" y="4705362"/>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38" name="Line 41"/>
            <p:cNvSpPr>
              <a:spLocks noChangeShapeType="1"/>
            </p:cNvSpPr>
            <p:nvPr/>
          </p:nvSpPr>
          <p:spPr bwMode="auto">
            <a:xfrm>
              <a:off x="3481389" y="4884749"/>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39" name="Rectangle 42"/>
            <p:cNvSpPr>
              <a:spLocks noChangeArrowheads="1"/>
            </p:cNvSpPr>
            <p:nvPr/>
          </p:nvSpPr>
          <p:spPr bwMode="auto">
            <a:xfrm>
              <a:off x="7316763" y="4705362"/>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i="1" baseline="-25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n</a:t>
              </a:r>
              <a:endParaRPr lang="zh-CN" altLang="zh-CN" sz="1800" i="1"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Rectangle 43"/>
            <p:cNvSpPr>
              <a:spLocks noChangeArrowheads="1"/>
            </p:cNvSpPr>
            <p:nvPr/>
          </p:nvSpPr>
          <p:spPr bwMode="auto">
            <a:xfrm>
              <a:off x="7677125" y="4705362"/>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41" name="Freeform 49"/>
            <p:cNvSpPr/>
            <p:nvPr/>
          </p:nvSpPr>
          <p:spPr bwMode="auto">
            <a:xfrm>
              <a:off x="4298952" y="4884749"/>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2" name="Text Box 50"/>
            <p:cNvSpPr txBox="1">
              <a:spLocks noChangeArrowheads="1"/>
            </p:cNvSpPr>
            <p:nvPr/>
          </p:nvSpPr>
          <p:spPr bwMode="auto">
            <a:xfrm>
              <a:off x="5102185" y="4605371"/>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Arial" panose="020B0604020202020204"/>
                  <a:ea typeface="宋体" panose="02010600030101010101" pitchFamily="2" charset="-122"/>
                </a:rPr>
                <a:t>…</a:t>
              </a:r>
              <a:endParaRPr lang="en-US" altLang="zh-CN" b="0" dirty="0">
                <a:latin typeface="Verdana" panose="020B0604030504040204" pitchFamily="34" charset="0"/>
                <a:ea typeface="宋体" panose="02010600030101010101" pitchFamily="2" charset="-122"/>
              </a:endParaRPr>
            </a:p>
          </p:txBody>
        </p:sp>
        <p:sp>
          <p:nvSpPr>
            <p:cNvPr id="43" name="Rectangle 39"/>
            <p:cNvSpPr>
              <a:spLocks noChangeArrowheads="1"/>
            </p:cNvSpPr>
            <p:nvPr/>
          </p:nvSpPr>
          <p:spPr bwMode="auto">
            <a:xfrm>
              <a:off x="6205547" y="4700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i="1" baseline="-25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1800" baseline="-25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18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 name="Rectangle 40"/>
            <p:cNvSpPr>
              <a:spLocks noChangeArrowheads="1"/>
            </p:cNvSpPr>
            <p:nvPr/>
          </p:nvSpPr>
          <p:spPr bwMode="auto">
            <a:xfrm>
              <a:off x="6565909" y="4700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5" name="Line 41"/>
            <p:cNvSpPr>
              <a:spLocks noChangeShapeType="1"/>
            </p:cNvSpPr>
            <p:nvPr/>
          </p:nvSpPr>
          <p:spPr bwMode="auto">
            <a:xfrm>
              <a:off x="5857884" y="4880005"/>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46" name="Freeform 44"/>
            <p:cNvSpPr/>
            <p:nvPr/>
          </p:nvSpPr>
          <p:spPr bwMode="auto">
            <a:xfrm>
              <a:off x="6842100" y="4883162"/>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7" name="Rectangle 32"/>
            <p:cNvSpPr>
              <a:spLocks noChangeArrowheads="1"/>
            </p:cNvSpPr>
            <p:nvPr/>
          </p:nvSpPr>
          <p:spPr bwMode="auto">
            <a:xfrm>
              <a:off x="1627163" y="5467341"/>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8" name="Rectangle 33"/>
            <p:cNvSpPr>
              <a:spLocks noChangeArrowheads="1"/>
            </p:cNvSpPr>
            <p:nvPr/>
          </p:nvSpPr>
          <p:spPr bwMode="auto">
            <a:xfrm>
              <a:off x="1987525" y="5467341"/>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9" name="Line 34"/>
            <p:cNvSpPr>
              <a:spLocks noChangeShapeType="1"/>
            </p:cNvSpPr>
            <p:nvPr/>
          </p:nvSpPr>
          <p:spPr bwMode="auto">
            <a:xfrm>
              <a:off x="1279500" y="5646728"/>
              <a:ext cx="360363"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50" name="Text Box 35"/>
            <p:cNvSpPr txBox="1">
              <a:spLocks noChangeArrowheads="1"/>
            </p:cNvSpPr>
            <p:nvPr/>
          </p:nvSpPr>
          <p:spPr bwMode="auto">
            <a:xfrm>
              <a:off x="928662" y="5467341"/>
              <a:ext cx="554040" cy="366712"/>
            </a:xfrm>
            <a:prstGeom prst="rect">
              <a:avLst/>
            </a:prstGeom>
            <a:noFill/>
            <a:ln w="9525">
              <a:noFill/>
              <a:miter lim="800000"/>
            </a:ln>
            <a:effectLst/>
          </p:spPr>
          <p:txBody>
            <a:bodyPr wrap="square">
              <a:spAutoFit/>
            </a:bodyPr>
            <a:lstStyle/>
            <a:p>
              <a:pPr algn="l">
                <a:spcBef>
                  <a:spcPct val="50000"/>
                </a:spcBef>
              </a:pPr>
              <a:r>
                <a:rPr lang="en-US" altLang="zh-CN" sz="1800" dirty="0" err="1" smtClean="0">
                  <a:ea typeface="宋体" panose="02010600030101010101" pitchFamily="2" charset="-122"/>
                  <a:cs typeface="Times New Roman" panose="02020603050405020304" pitchFamily="18" charset="0"/>
                </a:rPr>
                <a:t>L</a:t>
              </a:r>
              <a:r>
                <a:rPr lang="en-US" altLang="zh-CN" sz="1800" baseline="-25000" dirty="0" err="1" smtClean="0">
                  <a:ea typeface="宋体" panose="02010600030101010101" pitchFamily="2" charset="-122"/>
                  <a:cs typeface="Times New Roman" panose="02020603050405020304" pitchFamily="18" charset="0"/>
                </a:rPr>
                <a:t>2</a:t>
              </a:r>
              <a:endParaRPr lang="en-US" altLang="zh-CN" sz="1800" baseline="-25000" dirty="0">
                <a:ea typeface="宋体" panose="02010600030101010101" pitchFamily="2" charset="-122"/>
                <a:cs typeface="Times New Roman" panose="02020603050405020304" pitchFamily="18" charset="0"/>
              </a:endParaRPr>
            </a:p>
          </p:txBody>
        </p:sp>
        <p:sp>
          <p:nvSpPr>
            <p:cNvPr id="51" name="Rectangle 36"/>
            <p:cNvSpPr>
              <a:spLocks noChangeArrowheads="1"/>
            </p:cNvSpPr>
            <p:nvPr/>
          </p:nvSpPr>
          <p:spPr bwMode="auto">
            <a:xfrm>
              <a:off x="2760664" y="54673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1800" i="1" baseline="-250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n</a:t>
              </a:r>
              <a:endParaRPr lang="zh-CN" altLang="zh-CN" sz="18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2" name="Rectangle 37"/>
            <p:cNvSpPr>
              <a:spLocks noChangeArrowheads="1"/>
            </p:cNvSpPr>
            <p:nvPr/>
          </p:nvSpPr>
          <p:spPr bwMode="auto">
            <a:xfrm>
              <a:off x="3121027" y="54673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53" name="Freeform 38"/>
            <p:cNvSpPr/>
            <p:nvPr/>
          </p:nvSpPr>
          <p:spPr bwMode="auto">
            <a:xfrm>
              <a:off x="2166913" y="5645141"/>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54" name="Rectangle 39"/>
            <p:cNvSpPr>
              <a:spLocks noChangeArrowheads="1"/>
            </p:cNvSpPr>
            <p:nvPr/>
          </p:nvSpPr>
          <p:spPr bwMode="auto">
            <a:xfrm>
              <a:off x="3829052" y="54673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1800" i="1" baseline="-250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1800" baseline="-25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18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5" name="Rectangle 40"/>
            <p:cNvSpPr>
              <a:spLocks noChangeArrowheads="1"/>
            </p:cNvSpPr>
            <p:nvPr/>
          </p:nvSpPr>
          <p:spPr bwMode="auto">
            <a:xfrm>
              <a:off x="4189414" y="54673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56" name="Line 41"/>
            <p:cNvSpPr>
              <a:spLocks noChangeShapeType="1"/>
            </p:cNvSpPr>
            <p:nvPr/>
          </p:nvSpPr>
          <p:spPr bwMode="auto">
            <a:xfrm>
              <a:off x="3481389" y="5646728"/>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57" name="Rectangle 42"/>
            <p:cNvSpPr>
              <a:spLocks noChangeArrowheads="1"/>
            </p:cNvSpPr>
            <p:nvPr/>
          </p:nvSpPr>
          <p:spPr bwMode="auto">
            <a:xfrm>
              <a:off x="7316763" y="54673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1800" baseline="-250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zh-CN" sz="18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 name="Rectangle 43"/>
            <p:cNvSpPr>
              <a:spLocks noChangeArrowheads="1"/>
            </p:cNvSpPr>
            <p:nvPr/>
          </p:nvSpPr>
          <p:spPr bwMode="auto">
            <a:xfrm>
              <a:off x="7677125" y="54673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9" name="Freeform 49"/>
            <p:cNvSpPr/>
            <p:nvPr/>
          </p:nvSpPr>
          <p:spPr bwMode="auto">
            <a:xfrm>
              <a:off x="4298952" y="564672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60" name="Text Box 50"/>
            <p:cNvSpPr txBox="1">
              <a:spLocks noChangeArrowheads="1"/>
            </p:cNvSpPr>
            <p:nvPr/>
          </p:nvSpPr>
          <p:spPr bwMode="auto">
            <a:xfrm>
              <a:off x="5102185" y="5367350"/>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Arial" panose="020B0604020202020204"/>
                  <a:ea typeface="宋体" panose="02010600030101010101" pitchFamily="2" charset="-122"/>
                </a:rPr>
                <a:t>…</a:t>
              </a:r>
              <a:endParaRPr lang="en-US" altLang="zh-CN" b="0" dirty="0">
                <a:latin typeface="Verdana" panose="020B0604030504040204" pitchFamily="34" charset="0"/>
                <a:ea typeface="宋体" panose="02010600030101010101" pitchFamily="2" charset="-122"/>
              </a:endParaRPr>
            </a:p>
          </p:txBody>
        </p:sp>
        <p:sp>
          <p:nvSpPr>
            <p:cNvPr id="61" name="Rectangle 39"/>
            <p:cNvSpPr>
              <a:spLocks noChangeArrowheads="1"/>
            </p:cNvSpPr>
            <p:nvPr/>
          </p:nvSpPr>
          <p:spPr bwMode="auto">
            <a:xfrm>
              <a:off x="6205547" y="5462597"/>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1800" baseline="-250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18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 name="Rectangle 40"/>
            <p:cNvSpPr>
              <a:spLocks noChangeArrowheads="1"/>
            </p:cNvSpPr>
            <p:nvPr/>
          </p:nvSpPr>
          <p:spPr bwMode="auto">
            <a:xfrm>
              <a:off x="6565909" y="5462597"/>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63" name="Line 41"/>
            <p:cNvSpPr>
              <a:spLocks noChangeShapeType="1"/>
            </p:cNvSpPr>
            <p:nvPr/>
          </p:nvSpPr>
          <p:spPr bwMode="auto">
            <a:xfrm>
              <a:off x="5857884" y="5641984"/>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64" name="Freeform 44"/>
            <p:cNvSpPr/>
            <p:nvPr/>
          </p:nvSpPr>
          <p:spPr bwMode="auto">
            <a:xfrm>
              <a:off x="6842100" y="564514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grpSp>
      <p:sp>
        <p:nvSpPr>
          <p:cNvPr id="16" name="灯片编号占位符 15"/>
          <p:cNvSpPr>
            <a:spLocks noGrp="1"/>
          </p:cNvSpPr>
          <p:nvPr>
            <p:ph type="sldNum" sz="quarter" idx="12"/>
          </p:nvPr>
        </p:nvSpPr>
        <p:spPr/>
        <p:txBody>
          <a:bodyPr/>
          <a:lstStyle/>
          <a:p>
            <a:fld id="{BC067DFE-42A7-4CB5-93C4-F2F97DA7580C}" type="slidenum">
              <a:rPr lang="en-US" altLang="zh-CN" smtClean="0"/>
              <a:t>76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23850" y="260350"/>
            <a:ext cx="8610600" cy="2739211"/>
          </a:xfrm>
          <a:prstGeom prst="rect">
            <a:avLst/>
          </a:prstGeom>
          <a:noFill/>
          <a:ln w="9525">
            <a:noFill/>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spAutoFit/>
          </a:bodyPr>
          <a:lstStyle/>
          <a:p>
            <a:pPr algn="just">
              <a:spcBef>
                <a:spcPct val="50000"/>
              </a:spcBef>
            </a:pPr>
            <a:r>
              <a:rPr kumimoji="1" lang="en-US" altLang="zh-CN" dirty="0">
                <a:ea typeface="楷体" panose="02010609060101010101" pitchFamily="49" charset="-122"/>
                <a:cs typeface="Times New Roman" panose="02020603050405020304" pitchFamily="18" charset="0"/>
              </a:rPr>
              <a:t>       </a:t>
            </a:r>
            <a:r>
              <a:rPr kumimoji="1" lang="zh-CN" altLang="en-US" sz="2800" dirty="0">
                <a:solidFill>
                  <a:srgbClr val="FF0000"/>
                </a:solidFill>
                <a:ea typeface="楷体" panose="02010609060101010101" pitchFamily="49" charset="-122"/>
                <a:cs typeface="Times New Roman" panose="02020603050405020304" pitchFamily="18" charset="0"/>
              </a:rPr>
              <a:t>解：</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利用原单链表</a:t>
            </a:r>
            <a:r>
              <a:rPr kumimoji="1" lang="en-US" altLang="zh-CN" sz="2400" dirty="0">
                <a:latin typeface="楷体" panose="02010609060101010101" pitchFamily="49" charset="-122"/>
                <a:ea typeface="楷体" panose="02010609060101010101" pitchFamily="49" charset="-122"/>
                <a:cs typeface="Times New Roman" panose="02020603050405020304" pitchFamily="18" charset="0"/>
              </a:rPr>
              <a:t>L</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中的</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所有结点通过</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改变指针域重组成单链表</a:t>
            </a:r>
            <a:r>
              <a:rPr kumimoji="1" lang="en-US" altLang="zh-CN" sz="2400" dirty="0" err="1">
                <a:latin typeface="楷体" panose="02010609060101010101" pitchFamily="49" charset="-122"/>
                <a:ea typeface="楷体" panose="02010609060101010101" pitchFamily="49" charset="-122"/>
                <a:cs typeface="Times New Roman" panose="02020603050405020304" pitchFamily="18" charset="0"/>
              </a:rPr>
              <a:t>L1</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和</a:t>
            </a:r>
            <a:r>
              <a:rPr kumimoji="1" lang="en-US" altLang="zh-CN" sz="2400" dirty="0" err="1">
                <a:latin typeface="楷体" panose="02010609060101010101" pitchFamily="49" charset="-122"/>
                <a:ea typeface="楷体" panose="02010609060101010101" pitchFamily="49" charset="-122"/>
                <a:cs typeface="Times New Roman" panose="02020603050405020304" pitchFamily="18" charset="0"/>
              </a:rPr>
              <a:t>L2</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a:t>
            </a:r>
          </a:p>
          <a:p>
            <a:pPr algn="just">
              <a:spcBef>
                <a:spcPct val="50000"/>
              </a:spcBef>
            </a:pP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　　由于</a:t>
            </a:r>
            <a:r>
              <a:rPr kumimoji="1" lang="en-US" altLang="zh-CN" sz="2400" dirty="0">
                <a:latin typeface="楷体" panose="02010609060101010101" pitchFamily="49" charset="-122"/>
                <a:ea typeface="楷体" panose="02010609060101010101" pitchFamily="49" charset="-122"/>
                <a:cs typeface="Times New Roman" panose="02020603050405020304" pitchFamily="18" charset="0"/>
              </a:rPr>
              <a:t>L1</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中结点的</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相对顺序与</a:t>
            </a:r>
            <a:r>
              <a:rPr kumimoji="1" lang="en-US" altLang="zh-CN" sz="2400" dirty="0">
                <a:latin typeface="楷体" panose="02010609060101010101" pitchFamily="49" charset="-122"/>
                <a:ea typeface="楷体" panose="02010609060101010101" pitchFamily="49" charset="-122"/>
                <a:cs typeface="Times New Roman" panose="02020603050405020304" pitchFamily="18" charset="0"/>
              </a:rPr>
              <a:t>L</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中的</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相同，所以</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采用尾插法建立单链表</a:t>
            </a:r>
            <a:r>
              <a:rPr kumimoji="1" lang="en-US" altLang="zh-CN" sz="2400" dirty="0" err="1">
                <a:latin typeface="楷体" panose="02010609060101010101" pitchFamily="49" charset="-122"/>
                <a:ea typeface="楷体" panose="02010609060101010101" pitchFamily="49" charset="-122"/>
                <a:cs typeface="Times New Roman" panose="02020603050405020304" pitchFamily="18" charset="0"/>
              </a:rPr>
              <a:t>L1</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a:t>
            </a:r>
          </a:p>
          <a:p>
            <a:pPr algn="just">
              <a:spcBef>
                <a:spcPct val="50000"/>
              </a:spcBef>
            </a:pP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　　由于</a:t>
            </a:r>
            <a:r>
              <a:rPr kumimoji="1" lang="en-US" altLang="zh-CN" sz="2400" dirty="0">
                <a:latin typeface="楷体" panose="02010609060101010101" pitchFamily="49" charset="-122"/>
                <a:ea typeface="楷体" panose="02010609060101010101" pitchFamily="49" charset="-122"/>
                <a:cs typeface="Times New Roman" panose="02020603050405020304" pitchFamily="18" charset="0"/>
              </a:rPr>
              <a:t>L2</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中结点的</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相对顺序与</a:t>
            </a:r>
            <a:r>
              <a:rPr kumimoji="1" lang="en-US" altLang="zh-CN" sz="2400" dirty="0">
                <a:latin typeface="楷体" panose="02010609060101010101" pitchFamily="49" charset="-122"/>
                <a:ea typeface="楷体" panose="02010609060101010101" pitchFamily="49" charset="-122"/>
                <a:cs typeface="Times New Roman" panose="02020603050405020304" pitchFamily="18" charset="0"/>
              </a:rPr>
              <a:t>L</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中的</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相反，所以</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采用头插法建立单链表</a:t>
            </a:r>
            <a:r>
              <a:rPr kumimoji="1" lang="en-US" altLang="zh-CN" sz="2400" dirty="0" err="1">
                <a:latin typeface="楷体" panose="02010609060101010101" pitchFamily="49" charset="-122"/>
                <a:ea typeface="楷体" panose="02010609060101010101" pitchFamily="49" charset="-122"/>
                <a:cs typeface="Times New Roman" panose="02020603050405020304" pitchFamily="18" charset="0"/>
              </a:rPr>
              <a:t>L2</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a:t>
            </a:r>
          </a:p>
        </p:txBody>
      </p:sp>
      <p:sp>
        <p:nvSpPr>
          <p:cNvPr id="92164" name="Rectangle 4"/>
          <p:cNvSpPr>
            <a:spLocks noChangeArrowheads="1"/>
          </p:cNvSpPr>
          <p:nvPr/>
        </p:nvSpPr>
        <p:spPr bwMode="auto">
          <a:xfrm>
            <a:off x="1952625" y="457993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92165" name="Rectangle 5"/>
          <p:cNvSpPr>
            <a:spLocks noChangeArrowheads="1"/>
          </p:cNvSpPr>
          <p:nvPr/>
        </p:nvSpPr>
        <p:spPr bwMode="auto">
          <a:xfrm>
            <a:off x="2312988" y="457993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92166" name="Line 6"/>
          <p:cNvSpPr>
            <a:spLocks noChangeShapeType="1"/>
          </p:cNvSpPr>
          <p:nvPr/>
        </p:nvSpPr>
        <p:spPr bwMode="auto">
          <a:xfrm>
            <a:off x="1604963" y="4759325"/>
            <a:ext cx="360362"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92167" name="Text Box 7"/>
          <p:cNvSpPr txBox="1">
            <a:spLocks noChangeArrowheads="1"/>
          </p:cNvSpPr>
          <p:nvPr/>
        </p:nvSpPr>
        <p:spPr bwMode="auto">
          <a:xfrm>
            <a:off x="1162050" y="4579938"/>
            <a:ext cx="503238" cy="366712"/>
          </a:xfrm>
          <a:prstGeom prst="rect">
            <a:avLst/>
          </a:prstGeom>
          <a:noFill/>
          <a:ln w="9525">
            <a:noFill/>
            <a:miter lim="800000"/>
          </a:ln>
          <a:effectLst/>
        </p:spPr>
        <p:txBody>
          <a:bodyPr>
            <a:spAutoFit/>
          </a:bodyPr>
          <a:lstStyle/>
          <a:p>
            <a:pPr algn="l">
              <a:spcBef>
                <a:spcPct val="50000"/>
              </a:spcBef>
            </a:pPr>
            <a:r>
              <a:rPr lang="en-US" altLang="zh-CN" sz="1800" dirty="0" err="1">
                <a:ea typeface="宋体" panose="02010600030101010101" pitchFamily="2" charset="-122"/>
                <a:cs typeface="Times New Roman" panose="02020603050405020304" pitchFamily="18" charset="0"/>
              </a:rPr>
              <a:t>L1</a:t>
            </a:r>
            <a:endParaRPr lang="en-US" altLang="zh-CN" sz="1800" dirty="0">
              <a:ea typeface="宋体" panose="02010600030101010101" pitchFamily="2" charset="-122"/>
              <a:cs typeface="Times New Roman" panose="02020603050405020304" pitchFamily="18" charset="0"/>
            </a:endParaRPr>
          </a:p>
        </p:txBody>
      </p:sp>
      <p:sp>
        <p:nvSpPr>
          <p:cNvPr id="92168" name="Rectangle 8"/>
          <p:cNvSpPr>
            <a:spLocks noChangeArrowheads="1"/>
          </p:cNvSpPr>
          <p:nvPr/>
        </p:nvSpPr>
        <p:spPr bwMode="auto">
          <a:xfrm>
            <a:off x="2530475" y="352583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92169" name="Rectangle 9"/>
          <p:cNvSpPr>
            <a:spLocks noChangeArrowheads="1"/>
          </p:cNvSpPr>
          <p:nvPr/>
        </p:nvSpPr>
        <p:spPr bwMode="auto">
          <a:xfrm>
            <a:off x="2890838" y="352583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92171" name="Rectangle 11"/>
          <p:cNvSpPr>
            <a:spLocks noChangeArrowheads="1"/>
          </p:cNvSpPr>
          <p:nvPr/>
        </p:nvSpPr>
        <p:spPr bwMode="auto">
          <a:xfrm>
            <a:off x="3598863" y="352583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92172" name="Rectangle 12"/>
          <p:cNvSpPr>
            <a:spLocks noChangeArrowheads="1"/>
          </p:cNvSpPr>
          <p:nvPr/>
        </p:nvSpPr>
        <p:spPr bwMode="auto">
          <a:xfrm>
            <a:off x="3959225" y="352583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92173" name="Line 13"/>
          <p:cNvSpPr>
            <a:spLocks noChangeShapeType="1"/>
          </p:cNvSpPr>
          <p:nvPr/>
        </p:nvSpPr>
        <p:spPr bwMode="auto">
          <a:xfrm>
            <a:off x="3251200" y="3705225"/>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92174" name="Rectangle 14"/>
          <p:cNvSpPr>
            <a:spLocks noChangeArrowheads="1"/>
          </p:cNvSpPr>
          <p:nvPr/>
        </p:nvSpPr>
        <p:spPr bwMode="auto">
          <a:xfrm>
            <a:off x="6011863" y="352583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92175" name="Rectangle 15"/>
          <p:cNvSpPr>
            <a:spLocks noChangeArrowheads="1"/>
          </p:cNvSpPr>
          <p:nvPr/>
        </p:nvSpPr>
        <p:spPr bwMode="auto">
          <a:xfrm>
            <a:off x="6372225" y="352583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2176" name="Freeform 16"/>
          <p:cNvSpPr/>
          <p:nvPr/>
        </p:nvSpPr>
        <p:spPr bwMode="auto">
          <a:xfrm>
            <a:off x="5537200" y="370363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92179" name="Text Box 19"/>
          <p:cNvSpPr txBox="1">
            <a:spLocks noChangeArrowheads="1"/>
          </p:cNvSpPr>
          <p:nvPr/>
        </p:nvSpPr>
        <p:spPr bwMode="auto">
          <a:xfrm>
            <a:off x="2339975" y="2997200"/>
            <a:ext cx="360363" cy="366713"/>
          </a:xfrm>
          <a:prstGeom prst="rect">
            <a:avLst/>
          </a:prstGeom>
          <a:noFill/>
          <a:ln w="9525">
            <a:noFill/>
            <a:miter lim="800000"/>
          </a:ln>
          <a:effectLst/>
        </p:spPr>
        <p:txBody>
          <a:bodyPr>
            <a:spAutoFit/>
          </a:bodyPr>
          <a:lstStyle/>
          <a:p>
            <a:pPr algn="l">
              <a:spcBef>
                <a:spcPct val="50000"/>
              </a:spcBef>
            </a:pPr>
            <a:r>
              <a:rPr lang="en-US" altLang="zh-CN" sz="1800" i="1" dirty="0">
                <a:ea typeface="宋体" panose="02010600030101010101" pitchFamily="2" charset="-122"/>
              </a:rPr>
              <a:t>p</a:t>
            </a:r>
          </a:p>
        </p:txBody>
      </p:sp>
      <p:sp>
        <p:nvSpPr>
          <p:cNvPr id="92180" name="Freeform 20"/>
          <p:cNvSpPr/>
          <p:nvPr/>
        </p:nvSpPr>
        <p:spPr bwMode="auto">
          <a:xfrm>
            <a:off x="4068763" y="370522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92181" name="Text Box 21"/>
          <p:cNvSpPr txBox="1">
            <a:spLocks noChangeArrowheads="1"/>
          </p:cNvSpPr>
          <p:nvPr/>
        </p:nvSpPr>
        <p:spPr bwMode="auto">
          <a:xfrm>
            <a:off x="4716463" y="3284538"/>
            <a:ext cx="720725" cy="579437"/>
          </a:xfrm>
          <a:prstGeom prst="rect">
            <a:avLst/>
          </a:prstGeom>
          <a:noFill/>
          <a:ln w="9525">
            <a:noFill/>
            <a:miter lim="800000"/>
          </a:ln>
          <a:effectLst/>
        </p:spPr>
        <p:txBody>
          <a:bodyPr>
            <a:spAutoFit/>
          </a:bodyPr>
          <a:lstStyle/>
          <a:p>
            <a:pPr algn="l">
              <a:spcBef>
                <a:spcPct val="50000"/>
              </a:spcBef>
            </a:pPr>
            <a:r>
              <a:rPr lang="en-US" altLang="zh-CN" sz="3200" b="0">
                <a:latin typeface="Arial" panose="020B0604020202020204"/>
                <a:ea typeface="宋体" panose="02010600030101010101" pitchFamily="2" charset="-122"/>
              </a:rPr>
              <a:t>…</a:t>
            </a:r>
            <a:endParaRPr lang="en-US" altLang="zh-CN" sz="3200" b="0">
              <a:latin typeface="Verdana" panose="020B0604030504040204" pitchFamily="34" charset="0"/>
              <a:ea typeface="宋体" panose="02010600030101010101" pitchFamily="2" charset="-122"/>
            </a:endParaRPr>
          </a:p>
        </p:txBody>
      </p:sp>
      <p:sp>
        <p:nvSpPr>
          <p:cNvPr id="92183" name="Rectangle 23"/>
          <p:cNvSpPr>
            <a:spLocks noChangeArrowheads="1"/>
          </p:cNvSpPr>
          <p:nvPr/>
        </p:nvSpPr>
        <p:spPr bwMode="auto">
          <a:xfrm>
            <a:off x="1952625" y="522128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92184" name="Rectangle 24"/>
          <p:cNvSpPr>
            <a:spLocks noChangeArrowheads="1"/>
          </p:cNvSpPr>
          <p:nvPr/>
        </p:nvSpPr>
        <p:spPr bwMode="auto">
          <a:xfrm>
            <a:off x="2312988" y="522128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92185" name="Line 25"/>
          <p:cNvSpPr>
            <a:spLocks noChangeShapeType="1"/>
          </p:cNvSpPr>
          <p:nvPr/>
        </p:nvSpPr>
        <p:spPr bwMode="auto">
          <a:xfrm>
            <a:off x="1604963" y="5400675"/>
            <a:ext cx="360362"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92186" name="Text Box 26"/>
          <p:cNvSpPr txBox="1">
            <a:spLocks noChangeArrowheads="1"/>
          </p:cNvSpPr>
          <p:nvPr/>
        </p:nvSpPr>
        <p:spPr bwMode="auto">
          <a:xfrm>
            <a:off x="1162050" y="5221288"/>
            <a:ext cx="503238" cy="366712"/>
          </a:xfrm>
          <a:prstGeom prst="rect">
            <a:avLst/>
          </a:prstGeom>
          <a:noFill/>
          <a:ln w="9525">
            <a:noFill/>
            <a:miter lim="800000"/>
          </a:ln>
          <a:effectLst/>
        </p:spPr>
        <p:txBody>
          <a:bodyPr>
            <a:spAutoFit/>
          </a:bodyPr>
          <a:lstStyle/>
          <a:p>
            <a:pPr algn="l">
              <a:spcBef>
                <a:spcPct val="50000"/>
              </a:spcBef>
            </a:pPr>
            <a:r>
              <a:rPr lang="en-US" altLang="zh-CN" sz="1800">
                <a:ea typeface="宋体" panose="02010600030101010101" pitchFamily="2" charset="-122"/>
                <a:cs typeface="Times New Roman" panose="02020603050405020304" pitchFamily="18" charset="0"/>
              </a:rPr>
              <a:t>L2</a:t>
            </a:r>
          </a:p>
        </p:txBody>
      </p:sp>
      <p:grpSp>
        <p:nvGrpSpPr>
          <p:cNvPr id="92194" name="Group 34"/>
          <p:cNvGrpSpPr/>
          <p:nvPr/>
        </p:nvGrpSpPr>
        <p:grpSpPr bwMode="auto">
          <a:xfrm>
            <a:off x="2746375" y="3932238"/>
            <a:ext cx="2689225" cy="1368425"/>
            <a:chOff x="1730" y="1842"/>
            <a:chExt cx="1694" cy="862"/>
          </a:xfrm>
        </p:grpSpPr>
        <p:sp>
          <p:nvSpPr>
            <p:cNvPr id="92188" name="Freeform 28"/>
            <p:cNvSpPr/>
            <p:nvPr/>
          </p:nvSpPr>
          <p:spPr bwMode="auto">
            <a:xfrm>
              <a:off x="1730" y="1842"/>
              <a:ext cx="680" cy="862"/>
            </a:xfrm>
            <a:custGeom>
              <a:avLst/>
              <a:gdLst/>
              <a:ahLst/>
              <a:cxnLst>
                <a:cxn ang="0">
                  <a:pos x="680" y="0"/>
                </a:cxn>
                <a:cxn ang="0">
                  <a:pos x="670" y="202"/>
                </a:cxn>
                <a:cxn ang="0">
                  <a:pos x="646" y="341"/>
                </a:cxn>
                <a:cxn ang="0">
                  <a:pos x="590" y="478"/>
                </a:cxn>
                <a:cxn ang="0">
                  <a:pos x="522" y="594"/>
                </a:cxn>
                <a:cxn ang="0">
                  <a:pos x="438" y="690"/>
                </a:cxn>
                <a:cxn ang="0">
                  <a:pos x="346" y="762"/>
                </a:cxn>
                <a:cxn ang="0">
                  <a:pos x="234" y="814"/>
                </a:cxn>
                <a:cxn ang="0">
                  <a:pos x="0" y="862"/>
                </a:cxn>
              </a:cxnLst>
              <a:rect l="0" t="0" r="r" b="b"/>
              <a:pathLst>
                <a:path w="680" h="862">
                  <a:moveTo>
                    <a:pt x="680" y="0"/>
                  </a:moveTo>
                  <a:lnTo>
                    <a:pt x="670" y="202"/>
                  </a:lnTo>
                  <a:lnTo>
                    <a:pt x="646" y="341"/>
                  </a:lnTo>
                  <a:lnTo>
                    <a:pt x="590" y="478"/>
                  </a:lnTo>
                  <a:lnTo>
                    <a:pt x="522" y="594"/>
                  </a:lnTo>
                  <a:lnTo>
                    <a:pt x="438" y="690"/>
                  </a:lnTo>
                  <a:lnTo>
                    <a:pt x="346" y="762"/>
                  </a:lnTo>
                  <a:lnTo>
                    <a:pt x="234" y="814"/>
                  </a:lnTo>
                  <a:lnTo>
                    <a:pt x="0" y="862"/>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p>
          </p:txBody>
        </p:sp>
        <p:sp>
          <p:nvSpPr>
            <p:cNvPr id="92189" name="Text Box 29"/>
            <p:cNvSpPr txBox="1">
              <a:spLocks noChangeArrowheads="1"/>
            </p:cNvSpPr>
            <p:nvPr/>
          </p:nvSpPr>
          <p:spPr bwMode="auto">
            <a:xfrm>
              <a:off x="2245" y="2296"/>
              <a:ext cx="1179" cy="250"/>
            </a:xfrm>
            <a:prstGeom prst="rect">
              <a:avLst/>
            </a:prstGeom>
            <a:noFill/>
            <a:ln w="9525">
              <a:noFill/>
              <a:miter lim="800000"/>
            </a:ln>
            <a:effectLst/>
          </p:spPr>
          <p:txBody>
            <a:bodyPr>
              <a:spAutoFit/>
            </a:bodyPr>
            <a:lstStyle/>
            <a:p>
              <a:pPr algn="l">
                <a:spcBef>
                  <a:spcPct val="50000"/>
                </a:spcBef>
              </a:pPr>
              <a:r>
                <a:rPr lang="zh-CN" altLang="en-US" sz="2000" dirty="0">
                  <a:latin typeface="楷体" panose="02010609060101010101" pitchFamily="49" charset="-122"/>
                  <a:ea typeface="楷体" panose="02010609060101010101" pitchFamily="49" charset="-122"/>
                </a:rPr>
                <a:t>头插法建表</a:t>
              </a:r>
            </a:p>
          </p:txBody>
        </p:sp>
      </p:grpSp>
      <p:grpSp>
        <p:nvGrpSpPr>
          <p:cNvPr id="92193" name="Group 33"/>
          <p:cNvGrpSpPr/>
          <p:nvPr/>
        </p:nvGrpSpPr>
        <p:grpSpPr bwMode="auto">
          <a:xfrm>
            <a:off x="1692275" y="4003675"/>
            <a:ext cx="1871663" cy="647700"/>
            <a:chOff x="1066" y="1887"/>
            <a:chExt cx="1179" cy="408"/>
          </a:xfrm>
        </p:grpSpPr>
        <p:sp>
          <p:nvSpPr>
            <p:cNvPr id="92187" name="Freeform 27"/>
            <p:cNvSpPr/>
            <p:nvPr/>
          </p:nvSpPr>
          <p:spPr bwMode="auto">
            <a:xfrm>
              <a:off x="1730" y="1887"/>
              <a:ext cx="278" cy="408"/>
            </a:xfrm>
            <a:custGeom>
              <a:avLst/>
              <a:gdLst/>
              <a:ahLst/>
              <a:cxnLst>
                <a:cxn ang="0">
                  <a:pos x="272" y="0"/>
                </a:cxn>
                <a:cxn ang="0">
                  <a:pos x="278" y="136"/>
                </a:cxn>
                <a:cxn ang="0">
                  <a:pos x="274" y="197"/>
                </a:cxn>
                <a:cxn ang="0">
                  <a:pos x="254" y="269"/>
                </a:cxn>
                <a:cxn ang="0">
                  <a:pos x="214" y="321"/>
                </a:cxn>
                <a:cxn ang="0">
                  <a:pos x="170" y="369"/>
                </a:cxn>
                <a:cxn ang="0">
                  <a:pos x="0" y="408"/>
                </a:cxn>
              </a:cxnLst>
              <a:rect l="0" t="0" r="r" b="b"/>
              <a:pathLst>
                <a:path w="278" h="408">
                  <a:moveTo>
                    <a:pt x="272" y="0"/>
                  </a:moveTo>
                  <a:lnTo>
                    <a:pt x="278" y="136"/>
                  </a:lnTo>
                  <a:lnTo>
                    <a:pt x="274" y="197"/>
                  </a:lnTo>
                  <a:lnTo>
                    <a:pt x="254" y="269"/>
                  </a:lnTo>
                  <a:lnTo>
                    <a:pt x="214" y="321"/>
                  </a:lnTo>
                  <a:lnTo>
                    <a:pt x="170" y="369"/>
                  </a:lnTo>
                  <a:lnTo>
                    <a:pt x="0" y="408"/>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p>
          </p:txBody>
        </p:sp>
        <p:sp>
          <p:nvSpPr>
            <p:cNvPr id="92190" name="Text Box 30"/>
            <p:cNvSpPr txBox="1">
              <a:spLocks noChangeArrowheads="1"/>
            </p:cNvSpPr>
            <p:nvPr/>
          </p:nvSpPr>
          <p:spPr bwMode="auto">
            <a:xfrm>
              <a:off x="1066" y="1888"/>
              <a:ext cx="1179" cy="250"/>
            </a:xfrm>
            <a:prstGeom prst="rect">
              <a:avLst/>
            </a:prstGeom>
            <a:noFill/>
            <a:ln w="9525">
              <a:noFill/>
              <a:miter lim="800000"/>
            </a:ln>
            <a:effectLst/>
          </p:spPr>
          <p:txBody>
            <a:bodyPr>
              <a:spAutoFit/>
            </a:bodyPr>
            <a:lstStyle/>
            <a:p>
              <a:pPr algn="l">
                <a:spcBef>
                  <a:spcPct val="50000"/>
                </a:spcBef>
              </a:pPr>
              <a:r>
                <a:rPr lang="zh-CN" altLang="en-US" sz="2000" dirty="0">
                  <a:latin typeface="楷体" panose="02010609060101010101" pitchFamily="49" charset="-122"/>
                  <a:ea typeface="楷体" panose="02010609060101010101" pitchFamily="49" charset="-122"/>
                </a:rPr>
                <a:t>尾插法建表</a:t>
              </a:r>
            </a:p>
          </p:txBody>
        </p:sp>
      </p:grpSp>
      <p:sp>
        <p:nvSpPr>
          <p:cNvPr id="92191" name="Line 31"/>
          <p:cNvSpPr>
            <a:spLocks noChangeShapeType="1"/>
          </p:cNvSpPr>
          <p:nvPr/>
        </p:nvSpPr>
        <p:spPr bwMode="auto">
          <a:xfrm>
            <a:off x="2700338" y="3141663"/>
            <a:ext cx="0" cy="358775"/>
          </a:xfrm>
          <a:prstGeom prst="line">
            <a:avLst/>
          </a:prstGeom>
          <a:noFill/>
          <a:ln w="28575">
            <a:solidFill>
              <a:srgbClr val="FF00FF"/>
            </a:solidFill>
            <a:miter lim="800000"/>
            <a:tailEnd type="triangle" w="med" len="med"/>
          </a:ln>
          <a:effectLst/>
        </p:spPr>
        <p:txBody>
          <a:bodyPr wrap="none"/>
          <a:lstStyle/>
          <a:p>
            <a:endParaRPr lang="zh-CN" altLang="en-US"/>
          </a:p>
        </p:txBody>
      </p:sp>
      <p:sp>
        <p:nvSpPr>
          <p:cNvPr id="3" name="灯片编号占位符 2"/>
          <p:cNvSpPr>
            <a:spLocks noGrp="1"/>
          </p:cNvSpPr>
          <p:nvPr>
            <p:ph type="sldNum" sz="quarter" idx="12"/>
          </p:nvPr>
        </p:nvSpPr>
        <p:spPr/>
        <p:txBody>
          <a:bodyPr/>
          <a:lstStyle/>
          <a:p>
            <a:fld id="{BC067DFE-42A7-4CB5-93C4-F2F97DA7580C}" type="slidenum">
              <a:rPr lang="en-US" altLang="zh-CN" smtClean="0"/>
              <a:t>77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2162">
                                            <p:txEl>
                                              <p:pRg st="1" end="1"/>
                                            </p:txEl>
                                          </p:spTgt>
                                        </p:tgtEl>
                                        <p:attrNameLst>
                                          <p:attrName>style.visibility</p:attrName>
                                        </p:attrNameLst>
                                      </p:cBhvr>
                                      <p:to>
                                        <p:strVal val="visible"/>
                                      </p:to>
                                    </p:set>
                                    <p:anim calcmode="discrete" valueType="clr">
                                      <p:cBhvr override="childStyle">
                                        <p:cTn id="7" dur="80"/>
                                        <p:tgtEl>
                                          <p:spTgt spid="9216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2162">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92162">
                                            <p:txEl>
                                              <p:pRg st="1" end="1"/>
                                            </p:txEl>
                                          </p:spTgt>
                                        </p:tgtEl>
                                        <p:attrNameLst>
                                          <p:attrName>fill.type</p:attrName>
                                        </p:attrNameLst>
                                      </p:cBhvr>
                                      <p:to>
                                        <p:strVal val="solid"/>
                                      </p:to>
                                    </p:set>
                                  </p:childTnLst>
                                </p:cTn>
                              </p:par>
                            </p:childTnLst>
                          </p:cTn>
                        </p:par>
                        <p:par>
                          <p:cTn id="10" fill="hold">
                            <p:stCondLst>
                              <p:cond delay="1480"/>
                            </p:stCondLst>
                            <p:childTnLst>
                              <p:par>
                                <p:cTn id="11" presetID="1" presetClass="entr" presetSubtype="0" fill="hold" nodeType="afterEffect">
                                  <p:stCondLst>
                                    <p:cond delay="0"/>
                                  </p:stCondLst>
                                  <p:childTnLst>
                                    <p:set>
                                      <p:cBhvr>
                                        <p:cTn id="12" dur="1" fill="hold">
                                          <p:stCondLst>
                                            <p:cond delay="0"/>
                                          </p:stCondLst>
                                        </p:cTn>
                                        <p:tgtEl>
                                          <p:spTgt spid="9219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92162">
                                            <p:txEl>
                                              <p:pRg st="2" end="2"/>
                                            </p:txEl>
                                          </p:spTgt>
                                        </p:tgtEl>
                                        <p:attrNameLst>
                                          <p:attrName>style.visibility</p:attrName>
                                        </p:attrNameLst>
                                      </p:cBhvr>
                                      <p:to>
                                        <p:strVal val="visible"/>
                                      </p:to>
                                    </p:set>
                                    <p:anim calcmode="discrete" valueType="clr">
                                      <p:cBhvr override="childStyle">
                                        <p:cTn id="17" dur="80"/>
                                        <p:tgtEl>
                                          <p:spTgt spid="9216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92162">
                                            <p:txEl>
                                              <p:pRg st="2" end="2"/>
                                            </p:txEl>
                                          </p:spTgt>
                                        </p:tgtEl>
                                        <p:attrNameLst>
                                          <p:attrName>fillcolor</p:attrName>
                                        </p:attrNameLst>
                                      </p:cBhvr>
                                      <p:tavLst>
                                        <p:tav tm="0">
                                          <p:val>
                                            <p:clrVal>
                                              <a:schemeClr val="accent2"/>
                                            </p:clrVal>
                                          </p:val>
                                        </p:tav>
                                        <p:tav tm="50000">
                                          <p:val>
                                            <p:clrVal>
                                              <a:schemeClr val="hlink"/>
                                            </p:clrVal>
                                          </p:val>
                                        </p:tav>
                                      </p:tavLst>
                                    </p:anim>
                                    <p:set>
                                      <p:cBhvr>
                                        <p:cTn id="19" dur="80"/>
                                        <p:tgtEl>
                                          <p:spTgt spid="92162">
                                            <p:txEl>
                                              <p:pRg st="2" end="2"/>
                                            </p:txEl>
                                          </p:spTgt>
                                        </p:tgtEl>
                                        <p:attrNameLst>
                                          <p:attrName>fill.type</p:attrName>
                                        </p:attrNameLst>
                                      </p:cBhvr>
                                      <p:to>
                                        <p:strVal val="solid"/>
                                      </p:to>
                                    </p:set>
                                  </p:childTnLst>
                                </p:cTn>
                              </p:par>
                            </p:childTnLst>
                          </p:cTn>
                        </p:par>
                        <p:par>
                          <p:cTn id="20" fill="hold">
                            <p:stCondLst>
                              <p:cond delay="1480"/>
                            </p:stCondLst>
                            <p:childTnLst>
                              <p:par>
                                <p:cTn id="21" presetID="1" presetClass="entr" presetSubtype="0" fill="hold" nodeType="afterEffect">
                                  <p:stCondLst>
                                    <p:cond delay="0"/>
                                  </p:stCondLst>
                                  <p:childTnLst>
                                    <p:set>
                                      <p:cBhvr>
                                        <p:cTn id="22" dur="1" fill="hold">
                                          <p:stCondLst>
                                            <p:cond delay="0"/>
                                          </p:stCondLst>
                                        </p:cTn>
                                        <p:tgtEl>
                                          <p:spTgt spid="92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249239" y="333375"/>
            <a:ext cx="8680479" cy="206476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a:t>
            </a: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split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L1</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*&amp;L2)</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*p=L-&gt;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r1;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指向第</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L1</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L1</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利用原来</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头结点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r1=L1;</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//r1</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始终指向</a:t>
            </a:r>
            <a:r>
              <a:rPr kumimoji="1" lang="en-US" altLang="zh-CN" sz="2000" dirty="0" err="1"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L1</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的尾结点</a:t>
            </a:r>
          </a:p>
          <a:p>
            <a:pPr algn="l">
              <a:spcBef>
                <a:spcPts val="0"/>
              </a:spcBef>
            </a:pPr>
            <a:r>
              <a:rPr kumimoji="1" lang="zh-CN" altLang="en-US"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L2=(</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创建</a:t>
            </a:r>
            <a:r>
              <a:rPr kumimoji="1" lang="en-US" altLang="zh-CN" sz="2000" dirty="0" err="1"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L2</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的头结点</a:t>
            </a:r>
          </a:p>
          <a:p>
            <a:pPr algn="l">
              <a:spcBef>
                <a:spcPts val="0"/>
              </a:spcBef>
            </a:pPr>
            <a:r>
              <a:rPr kumimoji="1" lang="zh-CN" altLang="en-US"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L2-</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&gt;next=NULL;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置</a:t>
            </a:r>
            <a:r>
              <a:rPr kumimoji="1" lang="en-US" altLang="zh-CN" sz="2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L2</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的指针域为</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NULL  </a:t>
            </a:r>
            <a:r>
              <a:rPr kumimoji="1" lang="en-US" altLang="zh-CN"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Rectangle 4"/>
          <p:cNvSpPr>
            <a:spLocks noChangeArrowheads="1"/>
          </p:cNvSpPr>
          <p:nvPr/>
        </p:nvSpPr>
        <p:spPr bwMode="auto">
          <a:xfrm>
            <a:off x="1952625" y="457993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4" name="Rectangle 5"/>
          <p:cNvSpPr>
            <a:spLocks noChangeArrowheads="1"/>
          </p:cNvSpPr>
          <p:nvPr/>
        </p:nvSpPr>
        <p:spPr bwMode="auto">
          <a:xfrm>
            <a:off x="2312988" y="457993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5" name="Line 6"/>
          <p:cNvSpPr>
            <a:spLocks noChangeShapeType="1"/>
          </p:cNvSpPr>
          <p:nvPr/>
        </p:nvSpPr>
        <p:spPr bwMode="auto">
          <a:xfrm>
            <a:off x="1604963" y="4759325"/>
            <a:ext cx="360362"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6" name="Text Box 7"/>
          <p:cNvSpPr txBox="1">
            <a:spLocks noChangeArrowheads="1"/>
          </p:cNvSpPr>
          <p:nvPr/>
        </p:nvSpPr>
        <p:spPr bwMode="auto">
          <a:xfrm>
            <a:off x="1162050" y="4579938"/>
            <a:ext cx="503238" cy="366712"/>
          </a:xfrm>
          <a:prstGeom prst="rect">
            <a:avLst/>
          </a:prstGeom>
          <a:noFill/>
          <a:ln w="9525">
            <a:noFill/>
            <a:miter lim="800000"/>
          </a:ln>
          <a:effectLst/>
        </p:spPr>
        <p:txBody>
          <a:bodyPr>
            <a:spAutoFit/>
          </a:bodyPr>
          <a:lstStyle/>
          <a:p>
            <a:pPr algn="l">
              <a:spcBef>
                <a:spcPct val="50000"/>
              </a:spcBef>
            </a:pPr>
            <a:r>
              <a:rPr lang="en-US" altLang="zh-CN" sz="1800" dirty="0" err="1">
                <a:ea typeface="宋体" panose="02010600030101010101" pitchFamily="2" charset="-122"/>
                <a:cs typeface="Times New Roman" panose="02020603050405020304" pitchFamily="18" charset="0"/>
              </a:rPr>
              <a:t>L1</a:t>
            </a:r>
            <a:endParaRPr lang="en-US" altLang="zh-CN" sz="1800" dirty="0">
              <a:ea typeface="宋体" panose="02010600030101010101" pitchFamily="2" charset="-122"/>
              <a:cs typeface="Times New Roman" panose="02020603050405020304" pitchFamily="18" charset="0"/>
            </a:endParaRPr>
          </a:p>
        </p:txBody>
      </p:sp>
      <p:sp>
        <p:nvSpPr>
          <p:cNvPr id="7" name="Rectangle 8"/>
          <p:cNvSpPr>
            <a:spLocks noChangeArrowheads="1"/>
          </p:cNvSpPr>
          <p:nvPr/>
        </p:nvSpPr>
        <p:spPr bwMode="auto">
          <a:xfrm>
            <a:off x="2530475" y="38544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8" name="Rectangle 9"/>
          <p:cNvSpPr>
            <a:spLocks noChangeArrowheads="1"/>
          </p:cNvSpPr>
          <p:nvPr/>
        </p:nvSpPr>
        <p:spPr bwMode="auto">
          <a:xfrm>
            <a:off x="2890838" y="38544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9" name="Rectangle 11"/>
          <p:cNvSpPr>
            <a:spLocks noChangeArrowheads="1"/>
          </p:cNvSpPr>
          <p:nvPr/>
        </p:nvSpPr>
        <p:spPr bwMode="auto">
          <a:xfrm>
            <a:off x="3598863" y="38544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10" name="Rectangle 12"/>
          <p:cNvSpPr>
            <a:spLocks noChangeArrowheads="1"/>
          </p:cNvSpPr>
          <p:nvPr/>
        </p:nvSpPr>
        <p:spPr bwMode="auto">
          <a:xfrm>
            <a:off x="3959225" y="38544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11" name="Line 13"/>
          <p:cNvSpPr>
            <a:spLocks noChangeShapeType="1"/>
          </p:cNvSpPr>
          <p:nvPr/>
        </p:nvSpPr>
        <p:spPr bwMode="auto">
          <a:xfrm>
            <a:off x="3251200" y="4033843"/>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2" name="Rectangle 14"/>
          <p:cNvSpPr>
            <a:spLocks noChangeArrowheads="1"/>
          </p:cNvSpPr>
          <p:nvPr/>
        </p:nvSpPr>
        <p:spPr bwMode="auto">
          <a:xfrm>
            <a:off x="6011863" y="38544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13" name="Rectangle 15"/>
          <p:cNvSpPr>
            <a:spLocks noChangeArrowheads="1"/>
          </p:cNvSpPr>
          <p:nvPr/>
        </p:nvSpPr>
        <p:spPr bwMode="auto">
          <a:xfrm>
            <a:off x="6372225" y="38544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4" name="Freeform 16"/>
          <p:cNvSpPr/>
          <p:nvPr/>
        </p:nvSpPr>
        <p:spPr bwMode="auto">
          <a:xfrm>
            <a:off x="5537200" y="403225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5" name="Freeform 20"/>
          <p:cNvSpPr/>
          <p:nvPr/>
        </p:nvSpPr>
        <p:spPr bwMode="auto">
          <a:xfrm>
            <a:off x="4068763" y="403384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6" name="Text Box 21"/>
          <p:cNvSpPr txBox="1">
            <a:spLocks noChangeArrowheads="1"/>
          </p:cNvSpPr>
          <p:nvPr/>
        </p:nvSpPr>
        <p:spPr bwMode="auto">
          <a:xfrm>
            <a:off x="4716463" y="3613156"/>
            <a:ext cx="720725" cy="579437"/>
          </a:xfrm>
          <a:prstGeom prst="rect">
            <a:avLst/>
          </a:prstGeom>
          <a:noFill/>
          <a:ln w="9525">
            <a:noFill/>
            <a:miter lim="800000"/>
          </a:ln>
          <a:effectLst/>
        </p:spPr>
        <p:txBody>
          <a:bodyPr>
            <a:spAutoFit/>
          </a:bodyPr>
          <a:lstStyle/>
          <a:p>
            <a:pPr algn="l">
              <a:spcBef>
                <a:spcPct val="50000"/>
              </a:spcBef>
            </a:pPr>
            <a:r>
              <a:rPr lang="en-US" altLang="zh-CN" sz="3200" b="0">
                <a:latin typeface="Arial" panose="020B0604020202020204"/>
                <a:ea typeface="宋体" panose="02010600030101010101" pitchFamily="2" charset="-122"/>
              </a:rPr>
              <a:t>…</a:t>
            </a:r>
            <a:endParaRPr lang="en-US" altLang="zh-CN" sz="3200" b="0">
              <a:latin typeface="Verdana" panose="020B0604030504040204" pitchFamily="34" charset="0"/>
              <a:ea typeface="宋体" panose="02010600030101010101" pitchFamily="2" charset="-122"/>
            </a:endParaRPr>
          </a:p>
        </p:txBody>
      </p:sp>
      <p:sp>
        <p:nvSpPr>
          <p:cNvPr id="17" name="Rectangle 23"/>
          <p:cNvSpPr>
            <a:spLocks noChangeArrowheads="1"/>
          </p:cNvSpPr>
          <p:nvPr/>
        </p:nvSpPr>
        <p:spPr bwMode="auto">
          <a:xfrm>
            <a:off x="1952625" y="522128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18" name="Rectangle 24"/>
          <p:cNvSpPr>
            <a:spLocks noChangeArrowheads="1"/>
          </p:cNvSpPr>
          <p:nvPr/>
        </p:nvSpPr>
        <p:spPr bwMode="auto">
          <a:xfrm>
            <a:off x="2312988" y="522128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smtClean="0">
                <a:solidFill>
                  <a:srgbClr val="0000FF"/>
                </a:solidFill>
                <a:latin typeface="Verdana" panose="020B0604030504040204" pitchFamily="34" charset="0"/>
                <a:ea typeface="宋体" panose="02010600030101010101" pitchFamily="2" charset="-122"/>
              </a:rPr>
              <a:t>∧</a:t>
            </a:r>
            <a:endParaRPr lang="zh-CN" altLang="zh-CN" sz="1800" dirty="0">
              <a:solidFill>
                <a:srgbClr val="0000FF"/>
              </a:solidFill>
              <a:latin typeface="Verdana" panose="020B0604030504040204" pitchFamily="34" charset="0"/>
              <a:ea typeface="宋体" panose="02010600030101010101" pitchFamily="2" charset="-122"/>
            </a:endParaRPr>
          </a:p>
        </p:txBody>
      </p:sp>
      <p:sp>
        <p:nvSpPr>
          <p:cNvPr id="19" name="Line 25"/>
          <p:cNvSpPr>
            <a:spLocks noChangeShapeType="1"/>
          </p:cNvSpPr>
          <p:nvPr/>
        </p:nvSpPr>
        <p:spPr bwMode="auto">
          <a:xfrm>
            <a:off x="1604963" y="5400675"/>
            <a:ext cx="360362"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20" name="Text Box 26"/>
          <p:cNvSpPr txBox="1">
            <a:spLocks noChangeArrowheads="1"/>
          </p:cNvSpPr>
          <p:nvPr/>
        </p:nvSpPr>
        <p:spPr bwMode="auto">
          <a:xfrm>
            <a:off x="1162050" y="5221288"/>
            <a:ext cx="503238" cy="366712"/>
          </a:xfrm>
          <a:prstGeom prst="rect">
            <a:avLst/>
          </a:prstGeom>
          <a:noFill/>
          <a:ln w="9525">
            <a:noFill/>
            <a:miter lim="800000"/>
          </a:ln>
          <a:effectLst/>
        </p:spPr>
        <p:txBody>
          <a:bodyPr>
            <a:spAutoFit/>
          </a:bodyPr>
          <a:lstStyle/>
          <a:p>
            <a:pPr algn="l">
              <a:spcBef>
                <a:spcPct val="50000"/>
              </a:spcBef>
            </a:pPr>
            <a:r>
              <a:rPr lang="en-US" altLang="zh-CN" sz="1800">
                <a:ea typeface="宋体" panose="02010600030101010101" pitchFamily="2" charset="-122"/>
                <a:cs typeface="Times New Roman" panose="02020603050405020304" pitchFamily="18" charset="0"/>
              </a:rPr>
              <a:t>L2</a:t>
            </a:r>
          </a:p>
        </p:txBody>
      </p:sp>
      <p:sp>
        <p:nvSpPr>
          <p:cNvPr id="27" name="Line 31"/>
          <p:cNvSpPr>
            <a:spLocks noChangeShapeType="1"/>
          </p:cNvSpPr>
          <p:nvPr/>
        </p:nvSpPr>
        <p:spPr bwMode="auto">
          <a:xfrm>
            <a:off x="2700338" y="3470281"/>
            <a:ext cx="0" cy="358775"/>
          </a:xfrm>
          <a:prstGeom prst="line">
            <a:avLst/>
          </a:prstGeom>
          <a:noFill/>
          <a:ln w="28575">
            <a:solidFill>
              <a:srgbClr val="FF00FF"/>
            </a:solidFill>
            <a:miter lim="800000"/>
            <a:tailEnd type="triangle" w="med" len="med"/>
          </a:ln>
          <a:effectLst/>
        </p:spPr>
        <p:txBody>
          <a:bodyPr wrap="none"/>
          <a:lstStyle/>
          <a:p>
            <a:endParaRPr lang="zh-CN" altLang="en-US"/>
          </a:p>
        </p:txBody>
      </p:sp>
      <p:sp>
        <p:nvSpPr>
          <p:cNvPr id="28" name="Text Box 19"/>
          <p:cNvSpPr txBox="1">
            <a:spLocks noChangeArrowheads="1"/>
          </p:cNvSpPr>
          <p:nvPr/>
        </p:nvSpPr>
        <p:spPr bwMode="auto">
          <a:xfrm>
            <a:off x="2339975" y="3325818"/>
            <a:ext cx="360363" cy="366713"/>
          </a:xfrm>
          <a:prstGeom prst="rect">
            <a:avLst/>
          </a:prstGeom>
          <a:noFill/>
          <a:ln w="9525">
            <a:noFill/>
            <a:miter lim="800000"/>
          </a:ln>
          <a:effectLst/>
        </p:spPr>
        <p:txBody>
          <a:bodyPr>
            <a:spAutoFit/>
          </a:bodyPr>
          <a:lstStyle/>
          <a:p>
            <a:pPr algn="l">
              <a:spcBef>
                <a:spcPct val="50000"/>
              </a:spcBef>
            </a:pPr>
            <a:r>
              <a:rPr lang="en-US" altLang="zh-CN" sz="1800" i="1" dirty="0">
                <a:ea typeface="宋体" panose="02010600030101010101" pitchFamily="2" charset="-122"/>
              </a:rPr>
              <a:t>p</a:t>
            </a:r>
          </a:p>
        </p:txBody>
      </p:sp>
      <p:sp>
        <p:nvSpPr>
          <p:cNvPr id="29" name="下箭头 28"/>
          <p:cNvSpPr/>
          <p:nvPr/>
        </p:nvSpPr>
        <p:spPr>
          <a:xfrm>
            <a:off x="3571868" y="2571744"/>
            <a:ext cx="357190" cy="857256"/>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0" name="TextBox 29"/>
          <p:cNvSpPr txBox="1"/>
          <p:nvPr/>
        </p:nvSpPr>
        <p:spPr>
          <a:xfrm>
            <a:off x="4071934" y="2786058"/>
            <a:ext cx="2357454" cy="400110"/>
          </a:xfrm>
          <a:prstGeom prst="rect">
            <a:avLst/>
          </a:prstGeom>
          <a:noFill/>
        </p:spPr>
        <p:txBody>
          <a:bodyPr wrap="square" rtlCol="0">
            <a:spAutoFit/>
          </a:bodyPr>
          <a:lstStyle/>
          <a:p>
            <a:pPr algn="l"/>
            <a:r>
              <a:rPr lang="zh-CN" altLang="en-US" sz="2000" dirty="0" smtClean="0">
                <a:latin typeface="楷体" panose="02010609060101010101" pitchFamily="49" charset="-122"/>
                <a:ea typeface="楷体" panose="02010609060101010101" pitchFamily="49" charset="-122"/>
              </a:rPr>
              <a:t>建表的准备工作</a:t>
            </a:r>
            <a:endParaRPr lang="zh-CN" altLang="en-US" sz="2000" dirty="0">
              <a:latin typeface="楷体" panose="02010609060101010101" pitchFamily="49" charset="-122"/>
              <a:ea typeface="楷体" panose="02010609060101010101" pitchFamily="49" charset="-122"/>
            </a:endParaRPr>
          </a:p>
        </p:txBody>
      </p:sp>
      <p:sp>
        <p:nvSpPr>
          <p:cNvPr id="21" name="灯片编号占位符 20"/>
          <p:cNvSpPr>
            <a:spLocks noGrp="1"/>
          </p:cNvSpPr>
          <p:nvPr>
            <p:ph type="sldNum" sz="quarter" idx="12"/>
          </p:nvPr>
        </p:nvSpPr>
        <p:spPr/>
        <p:txBody>
          <a:bodyPr/>
          <a:lstStyle/>
          <a:p>
            <a:fld id="{BC067DFE-42A7-4CB5-93C4-F2F97DA7580C}" type="slidenum">
              <a:rPr lang="en-US" altLang="zh-CN" smtClean="0"/>
              <a:t>78</a:t>
            </a:fld>
            <a:endParaRPr lang="en-US" altLang="zh-C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285720" y="71414"/>
            <a:ext cx="8680479" cy="360365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spcBef>
                <a:spcPts val="0"/>
              </a:spcBef>
            </a:pPr>
            <a:r>
              <a:rPr kumimoji="1" lang="en-US" altLang="zh-CN"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r1</a:t>
            </a:r>
            <a:r>
              <a:rPr kumimoji="1"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-&gt;next=p;</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采用尾插法将*</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p(data</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值为</a:t>
            </a:r>
            <a:r>
              <a:rPr kumimoji="1" lang="en-US" altLang="zh-CN" sz="2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ai</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插入</a:t>
            </a:r>
            <a:r>
              <a:rPr kumimoji="1" lang="en-US" altLang="zh-CN" sz="2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L1</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中</a:t>
            </a:r>
          </a:p>
          <a:p>
            <a:pPr algn="l">
              <a:spcBef>
                <a:spcPts val="0"/>
              </a:spcBef>
            </a:pP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r1</a:t>
            </a:r>
            <a:r>
              <a:rPr kumimoji="1"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p>
          <a:p>
            <a:pPr algn="l">
              <a:spcBef>
                <a:spcPts val="0"/>
              </a:spcBef>
            </a:pP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p=p-&gt;next;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移向下一</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data</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值为</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bi)</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q=p-&gt;next;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用</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q</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保存*</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后继结点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p-&gt;next=</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L2</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采用头插法将*</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插入</a:t>
            </a:r>
            <a:r>
              <a:rPr kumimoji="1" lang="en-US" altLang="zh-CN" sz="2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L2</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中</a:t>
            </a:r>
          </a:p>
          <a:p>
            <a:pPr algn="l">
              <a:spcBef>
                <a:spcPts val="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L2</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-&gt;next=p;</a:t>
            </a:r>
          </a:p>
          <a:p>
            <a:pPr algn="l">
              <a:spcBef>
                <a:spcPts val="0"/>
              </a:spcBef>
            </a:pP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p=q;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重新指向</a:t>
            </a:r>
            <a:r>
              <a:rPr kumimoji="1" lang="en-US" altLang="zh-CN" sz="20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baseline="-25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i+1</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r1-</a:t>
            </a:r>
            <a:r>
              <a:rPr kumimoji="1"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&gt;next=NULL;</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尾结点</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next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置空</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 name="Rectangle 4"/>
          <p:cNvSpPr>
            <a:spLocks noChangeArrowheads="1"/>
          </p:cNvSpPr>
          <p:nvPr/>
        </p:nvSpPr>
        <p:spPr bwMode="auto">
          <a:xfrm>
            <a:off x="2647931" y="544036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4" name="Rectangle 5"/>
          <p:cNvSpPr>
            <a:spLocks noChangeArrowheads="1"/>
          </p:cNvSpPr>
          <p:nvPr/>
        </p:nvSpPr>
        <p:spPr bwMode="auto">
          <a:xfrm>
            <a:off x="3008294" y="544036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5" name="Line 6"/>
          <p:cNvSpPr>
            <a:spLocks noChangeShapeType="1"/>
          </p:cNvSpPr>
          <p:nvPr/>
        </p:nvSpPr>
        <p:spPr bwMode="auto">
          <a:xfrm>
            <a:off x="2300269" y="5619753"/>
            <a:ext cx="360362"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6" name="Text Box 7"/>
          <p:cNvSpPr txBox="1">
            <a:spLocks noChangeArrowheads="1"/>
          </p:cNvSpPr>
          <p:nvPr/>
        </p:nvSpPr>
        <p:spPr bwMode="auto">
          <a:xfrm>
            <a:off x="1857356" y="5440366"/>
            <a:ext cx="503238" cy="366712"/>
          </a:xfrm>
          <a:prstGeom prst="rect">
            <a:avLst/>
          </a:prstGeom>
          <a:noFill/>
          <a:ln w="9525">
            <a:noFill/>
            <a:miter lim="800000"/>
          </a:ln>
          <a:effectLst/>
        </p:spPr>
        <p:txBody>
          <a:bodyPr>
            <a:spAutoFit/>
          </a:bodyPr>
          <a:lstStyle/>
          <a:p>
            <a:pPr algn="l">
              <a:spcBef>
                <a:spcPct val="50000"/>
              </a:spcBef>
            </a:pPr>
            <a:r>
              <a:rPr lang="en-US" altLang="zh-CN" sz="1800" dirty="0" err="1">
                <a:ea typeface="宋体" panose="02010600030101010101" pitchFamily="2" charset="-122"/>
                <a:cs typeface="Times New Roman" panose="02020603050405020304" pitchFamily="18" charset="0"/>
              </a:rPr>
              <a:t>L1</a:t>
            </a:r>
            <a:endParaRPr lang="en-US" altLang="zh-CN" sz="1800" dirty="0">
              <a:ea typeface="宋体" panose="02010600030101010101" pitchFamily="2" charset="-122"/>
              <a:cs typeface="Times New Roman" panose="02020603050405020304" pitchFamily="18" charset="0"/>
            </a:endParaRPr>
          </a:p>
        </p:txBody>
      </p:sp>
      <p:sp>
        <p:nvSpPr>
          <p:cNvPr id="7" name="Rectangle 8"/>
          <p:cNvSpPr>
            <a:spLocks noChangeArrowheads="1"/>
          </p:cNvSpPr>
          <p:nvPr/>
        </p:nvSpPr>
        <p:spPr bwMode="auto">
          <a:xfrm>
            <a:off x="3225781" y="438626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8" name="Rectangle 9"/>
          <p:cNvSpPr>
            <a:spLocks noChangeArrowheads="1"/>
          </p:cNvSpPr>
          <p:nvPr/>
        </p:nvSpPr>
        <p:spPr bwMode="auto">
          <a:xfrm>
            <a:off x="3586144" y="438626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9" name="Rectangle 11"/>
          <p:cNvSpPr>
            <a:spLocks noChangeArrowheads="1"/>
          </p:cNvSpPr>
          <p:nvPr/>
        </p:nvSpPr>
        <p:spPr bwMode="auto">
          <a:xfrm>
            <a:off x="4294169" y="438626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10" name="Rectangle 12"/>
          <p:cNvSpPr>
            <a:spLocks noChangeArrowheads="1"/>
          </p:cNvSpPr>
          <p:nvPr/>
        </p:nvSpPr>
        <p:spPr bwMode="auto">
          <a:xfrm>
            <a:off x="4654531" y="438626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11" name="Line 13"/>
          <p:cNvSpPr>
            <a:spLocks noChangeShapeType="1"/>
          </p:cNvSpPr>
          <p:nvPr/>
        </p:nvSpPr>
        <p:spPr bwMode="auto">
          <a:xfrm>
            <a:off x="3946506" y="4565653"/>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2" name="Rectangle 14"/>
          <p:cNvSpPr>
            <a:spLocks noChangeArrowheads="1"/>
          </p:cNvSpPr>
          <p:nvPr/>
        </p:nvSpPr>
        <p:spPr bwMode="auto">
          <a:xfrm>
            <a:off x="6707169" y="438626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13" name="Rectangle 15"/>
          <p:cNvSpPr>
            <a:spLocks noChangeArrowheads="1"/>
          </p:cNvSpPr>
          <p:nvPr/>
        </p:nvSpPr>
        <p:spPr bwMode="auto">
          <a:xfrm>
            <a:off x="7067531" y="438626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4" name="Freeform 16"/>
          <p:cNvSpPr/>
          <p:nvPr/>
        </p:nvSpPr>
        <p:spPr bwMode="auto">
          <a:xfrm>
            <a:off x="6232506" y="456406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5" name="Text Box 19"/>
          <p:cNvSpPr txBox="1">
            <a:spLocks noChangeArrowheads="1"/>
          </p:cNvSpPr>
          <p:nvPr/>
        </p:nvSpPr>
        <p:spPr bwMode="auto">
          <a:xfrm>
            <a:off x="3035281" y="3857628"/>
            <a:ext cx="360363" cy="366713"/>
          </a:xfrm>
          <a:prstGeom prst="rect">
            <a:avLst/>
          </a:prstGeom>
          <a:noFill/>
          <a:ln w="9525">
            <a:noFill/>
            <a:miter lim="800000"/>
          </a:ln>
          <a:effectLst/>
        </p:spPr>
        <p:txBody>
          <a:bodyPr>
            <a:spAutoFit/>
          </a:bodyPr>
          <a:lstStyle/>
          <a:p>
            <a:pPr algn="l">
              <a:spcBef>
                <a:spcPct val="50000"/>
              </a:spcBef>
            </a:pPr>
            <a:r>
              <a:rPr lang="en-US" altLang="zh-CN" sz="1800" i="1" dirty="0">
                <a:ea typeface="宋体" panose="02010600030101010101" pitchFamily="2" charset="-122"/>
              </a:rPr>
              <a:t>p</a:t>
            </a:r>
          </a:p>
        </p:txBody>
      </p:sp>
      <p:sp>
        <p:nvSpPr>
          <p:cNvPr id="16" name="Freeform 20"/>
          <p:cNvSpPr/>
          <p:nvPr/>
        </p:nvSpPr>
        <p:spPr bwMode="auto">
          <a:xfrm>
            <a:off x="4764069" y="456565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7" name="Text Box 21"/>
          <p:cNvSpPr txBox="1">
            <a:spLocks noChangeArrowheads="1"/>
          </p:cNvSpPr>
          <p:nvPr/>
        </p:nvSpPr>
        <p:spPr bwMode="auto">
          <a:xfrm>
            <a:off x="5411769" y="4144966"/>
            <a:ext cx="720725" cy="579437"/>
          </a:xfrm>
          <a:prstGeom prst="rect">
            <a:avLst/>
          </a:prstGeom>
          <a:noFill/>
          <a:ln w="9525">
            <a:noFill/>
            <a:miter lim="800000"/>
          </a:ln>
          <a:effectLst/>
        </p:spPr>
        <p:txBody>
          <a:bodyPr>
            <a:spAutoFit/>
          </a:bodyPr>
          <a:lstStyle/>
          <a:p>
            <a:pPr algn="l">
              <a:spcBef>
                <a:spcPct val="50000"/>
              </a:spcBef>
            </a:pPr>
            <a:r>
              <a:rPr lang="en-US" altLang="zh-CN" sz="3200" b="0">
                <a:latin typeface="Arial" panose="020B0604020202020204"/>
                <a:ea typeface="宋体" panose="02010600030101010101" pitchFamily="2" charset="-122"/>
              </a:rPr>
              <a:t>…</a:t>
            </a:r>
            <a:endParaRPr lang="en-US" altLang="zh-CN" sz="3200" b="0">
              <a:latin typeface="Verdana" panose="020B0604030504040204" pitchFamily="34" charset="0"/>
              <a:ea typeface="宋体" panose="02010600030101010101" pitchFamily="2" charset="-122"/>
            </a:endParaRPr>
          </a:p>
        </p:txBody>
      </p:sp>
      <p:sp>
        <p:nvSpPr>
          <p:cNvPr id="18" name="Rectangle 23"/>
          <p:cNvSpPr>
            <a:spLocks noChangeArrowheads="1"/>
          </p:cNvSpPr>
          <p:nvPr/>
        </p:nvSpPr>
        <p:spPr bwMode="auto">
          <a:xfrm>
            <a:off x="2647931" y="608171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19" name="Rectangle 24"/>
          <p:cNvSpPr>
            <a:spLocks noChangeArrowheads="1"/>
          </p:cNvSpPr>
          <p:nvPr/>
        </p:nvSpPr>
        <p:spPr bwMode="auto">
          <a:xfrm>
            <a:off x="3008294" y="608171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20" name="Line 25"/>
          <p:cNvSpPr>
            <a:spLocks noChangeShapeType="1"/>
          </p:cNvSpPr>
          <p:nvPr/>
        </p:nvSpPr>
        <p:spPr bwMode="auto">
          <a:xfrm>
            <a:off x="2300269" y="6261103"/>
            <a:ext cx="360362"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21" name="Text Box 26"/>
          <p:cNvSpPr txBox="1">
            <a:spLocks noChangeArrowheads="1"/>
          </p:cNvSpPr>
          <p:nvPr/>
        </p:nvSpPr>
        <p:spPr bwMode="auto">
          <a:xfrm>
            <a:off x="1857356" y="6081716"/>
            <a:ext cx="503238" cy="366712"/>
          </a:xfrm>
          <a:prstGeom prst="rect">
            <a:avLst/>
          </a:prstGeom>
          <a:noFill/>
          <a:ln w="9525">
            <a:noFill/>
            <a:miter lim="800000"/>
          </a:ln>
          <a:effectLst/>
        </p:spPr>
        <p:txBody>
          <a:bodyPr>
            <a:spAutoFit/>
          </a:bodyPr>
          <a:lstStyle/>
          <a:p>
            <a:pPr algn="l">
              <a:spcBef>
                <a:spcPct val="50000"/>
              </a:spcBef>
            </a:pPr>
            <a:r>
              <a:rPr lang="en-US" altLang="zh-CN" sz="1800">
                <a:ea typeface="宋体" panose="02010600030101010101" pitchFamily="2" charset="-122"/>
                <a:cs typeface="Times New Roman" panose="02020603050405020304" pitchFamily="18" charset="0"/>
              </a:rPr>
              <a:t>L2</a:t>
            </a:r>
          </a:p>
        </p:txBody>
      </p:sp>
      <p:grpSp>
        <p:nvGrpSpPr>
          <p:cNvPr id="22" name="Group 34"/>
          <p:cNvGrpSpPr/>
          <p:nvPr/>
        </p:nvGrpSpPr>
        <p:grpSpPr bwMode="auto">
          <a:xfrm>
            <a:off x="3441681" y="4792666"/>
            <a:ext cx="2689225" cy="1368425"/>
            <a:chOff x="1730" y="1842"/>
            <a:chExt cx="1694" cy="862"/>
          </a:xfrm>
        </p:grpSpPr>
        <p:sp>
          <p:nvSpPr>
            <p:cNvPr id="23" name="Freeform 28"/>
            <p:cNvSpPr/>
            <p:nvPr/>
          </p:nvSpPr>
          <p:spPr bwMode="auto">
            <a:xfrm>
              <a:off x="1730" y="1842"/>
              <a:ext cx="680" cy="862"/>
            </a:xfrm>
            <a:custGeom>
              <a:avLst/>
              <a:gdLst/>
              <a:ahLst/>
              <a:cxnLst>
                <a:cxn ang="0">
                  <a:pos x="680" y="0"/>
                </a:cxn>
                <a:cxn ang="0">
                  <a:pos x="670" y="202"/>
                </a:cxn>
                <a:cxn ang="0">
                  <a:pos x="646" y="341"/>
                </a:cxn>
                <a:cxn ang="0">
                  <a:pos x="590" y="478"/>
                </a:cxn>
                <a:cxn ang="0">
                  <a:pos x="522" y="594"/>
                </a:cxn>
                <a:cxn ang="0">
                  <a:pos x="438" y="690"/>
                </a:cxn>
                <a:cxn ang="0">
                  <a:pos x="346" y="762"/>
                </a:cxn>
                <a:cxn ang="0">
                  <a:pos x="234" y="814"/>
                </a:cxn>
                <a:cxn ang="0">
                  <a:pos x="0" y="862"/>
                </a:cxn>
              </a:cxnLst>
              <a:rect l="0" t="0" r="r" b="b"/>
              <a:pathLst>
                <a:path w="680" h="862">
                  <a:moveTo>
                    <a:pt x="680" y="0"/>
                  </a:moveTo>
                  <a:lnTo>
                    <a:pt x="670" y="202"/>
                  </a:lnTo>
                  <a:lnTo>
                    <a:pt x="646" y="341"/>
                  </a:lnTo>
                  <a:lnTo>
                    <a:pt x="590" y="478"/>
                  </a:lnTo>
                  <a:lnTo>
                    <a:pt x="522" y="594"/>
                  </a:lnTo>
                  <a:lnTo>
                    <a:pt x="438" y="690"/>
                  </a:lnTo>
                  <a:lnTo>
                    <a:pt x="346" y="762"/>
                  </a:lnTo>
                  <a:lnTo>
                    <a:pt x="234" y="814"/>
                  </a:lnTo>
                  <a:lnTo>
                    <a:pt x="0" y="862"/>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p>
          </p:txBody>
        </p:sp>
        <p:sp>
          <p:nvSpPr>
            <p:cNvPr id="24" name="Text Box 29"/>
            <p:cNvSpPr txBox="1">
              <a:spLocks noChangeArrowheads="1"/>
            </p:cNvSpPr>
            <p:nvPr/>
          </p:nvSpPr>
          <p:spPr bwMode="auto">
            <a:xfrm>
              <a:off x="2245" y="2296"/>
              <a:ext cx="1179" cy="250"/>
            </a:xfrm>
            <a:prstGeom prst="rect">
              <a:avLst/>
            </a:prstGeom>
            <a:noFill/>
            <a:ln w="9525">
              <a:noFill/>
              <a:miter lim="800000"/>
            </a:ln>
            <a:effectLst/>
          </p:spPr>
          <p:txBody>
            <a:bodyPr>
              <a:spAutoFit/>
            </a:bodyPr>
            <a:lstStyle/>
            <a:p>
              <a:pPr algn="l">
                <a:spcBef>
                  <a:spcPct val="50000"/>
                </a:spcBef>
              </a:pPr>
              <a:r>
                <a:rPr lang="zh-CN" altLang="en-US" sz="2000" dirty="0">
                  <a:latin typeface="楷体" panose="02010609060101010101" pitchFamily="49" charset="-122"/>
                  <a:ea typeface="楷体" panose="02010609060101010101" pitchFamily="49" charset="-122"/>
                </a:rPr>
                <a:t>头插法建表</a:t>
              </a:r>
            </a:p>
          </p:txBody>
        </p:sp>
      </p:grpSp>
      <p:grpSp>
        <p:nvGrpSpPr>
          <p:cNvPr id="25" name="Group 33"/>
          <p:cNvGrpSpPr/>
          <p:nvPr/>
        </p:nvGrpSpPr>
        <p:grpSpPr bwMode="auto">
          <a:xfrm>
            <a:off x="2387581" y="4864103"/>
            <a:ext cx="1871663" cy="647700"/>
            <a:chOff x="1066" y="1887"/>
            <a:chExt cx="1179" cy="408"/>
          </a:xfrm>
        </p:grpSpPr>
        <p:sp>
          <p:nvSpPr>
            <p:cNvPr id="26" name="Freeform 27"/>
            <p:cNvSpPr/>
            <p:nvPr/>
          </p:nvSpPr>
          <p:spPr bwMode="auto">
            <a:xfrm>
              <a:off x="1730" y="1887"/>
              <a:ext cx="278" cy="408"/>
            </a:xfrm>
            <a:custGeom>
              <a:avLst/>
              <a:gdLst/>
              <a:ahLst/>
              <a:cxnLst>
                <a:cxn ang="0">
                  <a:pos x="272" y="0"/>
                </a:cxn>
                <a:cxn ang="0">
                  <a:pos x="278" y="136"/>
                </a:cxn>
                <a:cxn ang="0">
                  <a:pos x="274" y="197"/>
                </a:cxn>
                <a:cxn ang="0">
                  <a:pos x="254" y="269"/>
                </a:cxn>
                <a:cxn ang="0">
                  <a:pos x="214" y="321"/>
                </a:cxn>
                <a:cxn ang="0">
                  <a:pos x="170" y="369"/>
                </a:cxn>
                <a:cxn ang="0">
                  <a:pos x="0" y="408"/>
                </a:cxn>
              </a:cxnLst>
              <a:rect l="0" t="0" r="r" b="b"/>
              <a:pathLst>
                <a:path w="278" h="408">
                  <a:moveTo>
                    <a:pt x="272" y="0"/>
                  </a:moveTo>
                  <a:lnTo>
                    <a:pt x="278" y="136"/>
                  </a:lnTo>
                  <a:lnTo>
                    <a:pt x="274" y="197"/>
                  </a:lnTo>
                  <a:lnTo>
                    <a:pt x="254" y="269"/>
                  </a:lnTo>
                  <a:lnTo>
                    <a:pt x="214" y="321"/>
                  </a:lnTo>
                  <a:lnTo>
                    <a:pt x="170" y="369"/>
                  </a:lnTo>
                  <a:lnTo>
                    <a:pt x="0" y="408"/>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p>
          </p:txBody>
        </p:sp>
        <p:sp>
          <p:nvSpPr>
            <p:cNvPr id="27" name="Text Box 30"/>
            <p:cNvSpPr txBox="1">
              <a:spLocks noChangeArrowheads="1"/>
            </p:cNvSpPr>
            <p:nvPr/>
          </p:nvSpPr>
          <p:spPr bwMode="auto">
            <a:xfrm>
              <a:off x="1066" y="1888"/>
              <a:ext cx="1179" cy="250"/>
            </a:xfrm>
            <a:prstGeom prst="rect">
              <a:avLst/>
            </a:prstGeom>
            <a:noFill/>
            <a:ln w="9525">
              <a:noFill/>
              <a:miter lim="800000"/>
            </a:ln>
            <a:effectLst/>
          </p:spPr>
          <p:txBody>
            <a:bodyPr>
              <a:spAutoFit/>
            </a:bodyPr>
            <a:lstStyle/>
            <a:p>
              <a:pPr algn="l">
                <a:spcBef>
                  <a:spcPct val="50000"/>
                </a:spcBef>
              </a:pPr>
              <a:r>
                <a:rPr lang="zh-CN" altLang="en-US" sz="2000" dirty="0">
                  <a:latin typeface="楷体" panose="02010609060101010101" pitchFamily="49" charset="-122"/>
                  <a:ea typeface="楷体" panose="02010609060101010101" pitchFamily="49" charset="-122"/>
                </a:rPr>
                <a:t>尾插法建表</a:t>
              </a:r>
            </a:p>
          </p:txBody>
        </p:sp>
      </p:grpSp>
      <p:sp>
        <p:nvSpPr>
          <p:cNvPr id="28" name="Line 31"/>
          <p:cNvSpPr>
            <a:spLocks noChangeShapeType="1"/>
          </p:cNvSpPr>
          <p:nvPr/>
        </p:nvSpPr>
        <p:spPr bwMode="auto">
          <a:xfrm>
            <a:off x="3395644" y="4002091"/>
            <a:ext cx="0" cy="358775"/>
          </a:xfrm>
          <a:prstGeom prst="line">
            <a:avLst/>
          </a:prstGeom>
          <a:noFill/>
          <a:ln w="28575">
            <a:solidFill>
              <a:srgbClr val="FF00FF"/>
            </a:solidFill>
            <a:miter lim="800000"/>
            <a:tailEnd type="triangle" w="med" len="med"/>
          </a:ln>
          <a:effectLst/>
        </p:spPr>
        <p:txBody>
          <a:bodyPr wrap="none"/>
          <a:lstStyle/>
          <a:p>
            <a:endParaRPr lang="zh-CN" altLang="en-US"/>
          </a:p>
        </p:txBody>
      </p:sp>
      <p:sp>
        <p:nvSpPr>
          <p:cNvPr id="29" name="下箭头 28"/>
          <p:cNvSpPr/>
          <p:nvPr/>
        </p:nvSpPr>
        <p:spPr>
          <a:xfrm>
            <a:off x="4071934" y="3786190"/>
            <a:ext cx="285752" cy="428628"/>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30" name="灯片编号占位符 29"/>
          <p:cNvSpPr>
            <a:spLocks noGrp="1"/>
          </p:cNvSpPr>
          <p:nvPr>
            <p:ph type="sldNum" sz="quarter" idx="12"/>
          </p:nvPr>
        </p:nvSpPr>
        <p:spPr/>
        <p:txBody>
          <a:bodyPr/>
          <a:lstStyle/>
          <a:p>
            <a:fld id="{BC067DFE-42A7-4CB5-93C4-F2F97DA7580C}" type="slidenum">
              <a:rPr lang="en-US" altLang="zh-CN" smtClean="0"/>
              <a:t>79</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8</a:t>
            </a:fld>
            <a:endParaRPr lang="en-US" altLang="zh-C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80</a:t>
            </a:fld>
            <a:endParaRPr lang="en-US" altLang="zh-CN"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2500298" y="666731"/>
            <a:ext cx="3429024"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第</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章小结（</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1</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a:t>
            </a:r>
            <a:r>
              <a:rPr lang="zh-CN" altLang="en-US" sz="4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pic>
        <p:nvPicPr>
          <p:cNvPr id="2050" name="Picture 2"/>
          <p:cNvPicPr>
            <a:picLocks noChangeAspect="1" noChangeArrowheads="1"/>
          </p:cNvPicPr>
          <p:nvPr/>
        </p:nvPicPr>
        <p:blipFill>
          <a:blip r:embed="rId4"/>
          <a:srcRect/>
          <a:stretch>
            <a:fillRect/>
          </a:stretch>
        </p:blipFill>
        <p:spPr bwMode="auto">
          <a:xfrm>
            <a:off x="357158" y="380979"/>
            <a:ext cx="1799630" cy="1524011"/>
          </a:xfrm>
          <a:prstGeom prst="rect">
            <a:avLst/>
          </a:prstGeom>
          <a:noFill/>
          <a:ln w="9525">
            <a:noFill/>
            <a:miter lim="800000"/>
            <a:headEnd/>
            <a:tailEnd/>
          </a:ln>
          <a:effectLst/>
        </p:spPr>
      </p:pic>
      <p:sp>
        <p:nvSpPr>
          <p:cNvPr id="11" name="TextBox 10"/>
          <p:cNvSpPr txBox="1"/>
          <p:nvPr/>
        </p:nvSpPr>
        <p:spPr>
          <a:xfrm>
            <a:off x="1428728" y="2476494"/>
            <a:ext cx="1571636" cy="498598"/>
          </a:xfrm>
          <a:prstGeom prst="rect">
            <a:avLst/>
          </a:prstGeom>
          <a:noFill/>
        </p:spPr>
        <p:txBody>
          <a:bodyPr wrap="square" rtlCol="0">
            <a:spAutoFit/>
          </a:bodyPr>
          <a:lstStyle/>
          <a:p>
            <a:pPr algn="l"/>
            <a:r>
              <a:rPr lang="zh-CN" altLang="en-US" smtClean="0">
                <a:solidFill>
                  <a:srgbClr val="C00000"/>
                </a:solidFill>
                <a:latin typeface="微软雅黑" pitchFamily="34" charset="-122"/>
                <a:ea typeface="微软雅黑" pitchFamily="34" charset="-122"/>
              </a:rPr>
              <a:t>知识点：</a:t>
            </a:r>
            <a:endParaRPr lang="zh-CN" altLang="en-US">
              <a:solidFill>
                <a:srgbClr val="C00000"/>
              </a:solidFill>
              <a:latin typeface="微软雅黑" pitchFamily="34" charset="-122"/>
              <a:ea typeface="微软雅黑" pitchFamily="34" charset="-122"/>
            </a:endParaRPr>
          </a:p>
        </p:txBody>
      </p:sp>
      <p:sp>
        <p:nvSpPr>
          <p:cNvPr id="13" name="TextBox 12"/>
          <p:cNvSpPr txBox="1"/>
          <p:nvPr/>
        </p:nvSpPr>
        <p:spPr>
          <a:xfrm>
            <a:off x="2714612" y="2762246"/>
            <a:ext cx="3929090" cy="1754326"/>
          </a:xfrm>
          <a:prstGeom prst="rect">
            <a:avLst/>
          </a:prstGeom>
          <a:noFill/>
        </p:spPr>
        <p:txBody>
          <a:bodyPr wrap="square" rtlCol="0">
            <a:spAutoFit/>
          </a:bodyPr>
          <a:lstStyle/>
          <a:p>
            <a:pPr marL="457200" indent="-457200" algn="l">
              <a:lnSpc>
                <a:spcPct val="150000"/>
              </a:lnSpc>
              <a:spcBef>
                <a:spcPts val="0"/>
              </a:spcBef>
              <a:buBlip>
                <a:blip r:embed="rId5"/>
              </a:buBlip>
            </a:pPr>
            <a:r>
              <a:rPr lang="zh-CN" altLang="en-US" smtClean="0">
                <a:solidFill>
                  <a:srgbClr val="0000FF"/>
                </a:solidFill>
                <a:latin typeface="楷体" pitchFamily="49" charset="-122"/>
                <a:ea typeface="楷体" pitchFamily="49" charset="-122"/>
              </a:rPr>
              <a:t>线性表概念</a:t>
            </a:r>
            <a:endParaRPr lang="en-US" altLang="zh-CN" smtClean="0">
              <a:solidFill>
                <a:srgbClr val="0000FF"/>
              </a:solidFill>
              <a:latin typeface="楷体" pitchFamily="49" charset="-122"/>
              <a:ea typeface="楷体" pitchFamily="49" charset="-122"/>
            </a:endParaRPr>
          </a:p>
          <a:p>
            <a:pPr marL="457200" indent="-457200" algn="l">
              <a:lnSpc>
                <a:spcPct val="150000"/>
              </a:lnSpc>
              <a:spcBef>
                <a:spcPts val="0"/>
              </a:spcBef>
              <a:buBlip>
                <a:blip r:embed="rId5"/>
              </a:buBlip>
            </a:pPr>
            <a:r>
              <a:rPr lang="zh-CN" altLang="en-US" smtClean="0">
                <a:solidFill>
                  <a:srgbClr val="0000FF"/>
                </a:solidFill>
                <a:latin typeface="楷体" pitchFamily="49" charset="-122"/>
                <a:ea typeface="楷体" pitchFamily="49" charset="-122"/>
              </a:rPr>
              <a:t>顺序表及算法设计</a:t>
            </a:r>
            <a:endParaRPr lang="en-US" altLang="zh-CN" smtClean="0">
              <a:solidFill>
                <a:srgbClr val="0000FF"/>
              </a:solidFill>
              <a:latin typeface="楷体" pitchFamily="49" charset="-122"/>
              <a:ea typeface="楷体" pitchFamily="49" charset="-122"/>
            </a:endParaRPr>
          </a:p>
          <a:p>
            <a:pPr marL="457200" indent="-457200" algn="l">
              <a:lnSpc>
                <a:spcPct val="150000"/>
              </a:lnSpc>
              <a:spcBef>
                <a:spcPts val="0"/>
              </a:spcBef>
              <a:buBlip>
                <a:blip r:embed="rId5"/>
              </a:buBlip>
            </a:pPr>
            <a:r>
              <a:rPr lang="zh-CN" altLang="en-US" smtClean="0">
                <a:solidFill>
                  <a:srgbClr val="0000FF"/>
                </a:solidFill>
                <a:latin typeface="楷体" pitchFamily="49" charset="-122"/>
                <a:ea typeface="楷体" pitchFamily="49" charset="-122"/>
              </a:rPr>
              <a:t>单链表及算法设计</a:t>
            </a:r>
            <a:endParaRPr lang="zh-CN" altLang="en-US">
              <a:solidFill>
                <a:srgbClr val="0000FF"/>
              </a:solidFill>
              <a:latin typeface="楷体" pitchFamily="49" charset="-122"/>
              <a:ea typeface="楷体" pitchFamily="49" charset="-122"/>
            </a:endParaRPr>
          </a:p>
        </p:txBody>
      </p:sp>
      <p:sp>
        <p:nvSpPr>
          <p:cNvPr id="7" name="灯片编号占位符 6"/>
          <p:cNvSpPr>
            <a:spLocks noGrp="1"/>
          </p:cNvSpPr>
          <p:nvPr>
            <p:ph type="sldNum" sz="quarter" idx="12"/>
          </p:nvPr>
        </p:nvSpPr>
        <p:spPr/>
        <p:txBody>
          <a:bodyPr/>
          <a:lstStyle/>
          <a:p>
            <a:fld id="{36E68863-33C2-4D6D-B9FA-F4917E910219}" type="slidenum">
              <a:rPr lang="en-US" altLang="zh-CN" smtClean="0"/>
              <a:pPr/>
              <a:t>81</a:t>
            </a:fld>
            <a:endParaRPr lang="en-US" altLang="zh-CN" dirty="0"/>
          </a:p>
        </p:txBody>
      </p:sp>
    </p:spTree>
    <p:extLst>
      <p:ext uri="{BB962C8B-B14F-4D97-AF65-F5344CB8AC3E}">
        <p14:creationId xmlns:p14="http://schemas.microsoft.com/office/powerpoint/2010/main" val="96622901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8"/>
          <p:cNvSpPr>
            <a:spLocks noChangeAspect="1" noChangeArrowheads="1"/>
          </p:cNvSpPr>
          <p:nvPr/>
        </p:nvSpPr>
        <p:spPr bwMode="auto">
          <a:xfrm>
            <a:off x="323528" y="188640"/>
            <a:ext cx="589557" cy="586226"/>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374359" y="239183"/>
            <a:ext cx="519641" cy="51670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smtClean="0">
                <a:solidFill>
                  <a:srgbClr val="FF0000"/>
                </a:solidFill>
                <a:effectLst>
                  <a:outerShdw blurRad="38100" dist="38100" dir="2700000" algn="tl">
                    <a:srgbClr val="000000"/>
                  </a:outerShdw>
                </a:effectLst>
                <a:ea typeface="宋体" pitchFamily="2" charset="-122"/>
              </a:rPr>
              <a:t>1</a:t>
            </a:r>
            <a:endParaRPr lang="en-AU" sz="2800" b="0" dirty="0">
              <a:solidFill>
                <a:srgbClr val="FF0000"/>
              </a:solidFill>
              <a:effectLst>
                <a:outerShdw blurRad="38100" dist="38100" dir="2700000" algn="tl">
                  <a:srgbClr val="000000"/>
                </a:outerShdw>
              </a:effectLst>
              <a:ea typeface="宋体" pitchFamily="2" charset="-122"/>
            </a:endParaRPr>
          </a:p>
        </p:txBody>
      </p:sp>
      <p:sp>
        <p:nvSpPr>
          <p:cNvPr id="12" name="TextBox 11"/>
          <p:cNvSpPr txBox="1"/>
          <p:nvPr/>
        </p:nvSpPr>
        <p:spPr>
          <a:xfrm>
            <a:off x="946269" y="289561"/>
            <a:ext cx="4714908" cy="498598"/>
          </a:xfrm>
          <a:prstGeom prst="rect">
            <a:avLst/>
          </a:prstGeom>
          <a:noFill/>
        </p:spPr>
        <p:txBody>
          <a:bodyPr wrap="square" rtlCol="0">
            <a:spAutoFit/>
          </a:bodyPr>
          <a:lstStyle/>
          <a:p>
            <a:pPr algn="l"/>
            <a:r>
              <a:rPr lang="zh-CN" altLang="en-US" dirty="0" smtClean="0">
                <a:solidFill>
                  <a:srgbClr val="FF0000"/>
                </a:solidFill>
                <a:latin typeface="微软雅黑" pitchFamily="34" charset="-122"/>
                <a:ea typeface="微软雅黑" pitchFamily="34" charset="-122"/>
              </a:rPr>
              <a:t>线性表两类存储结构的比较</a:t>
            </a:r>
            <a:endParaRPr lang="zh-CN" altLang="en-US" dirty="0">
              <a:solidFill>
                <a:srgbClr val="FF0000"/>
              </a:solidFill>
              <a:latin typeface="微软雅黑" pitchFamily="34" charset="-122"/>
              <a:ea typeface="微软雅黑" pitchFamily="34" charset="-122"/>
            </a:endParaRPr>
          </a:p>
        </p:txBody>
      </p:sp>
      <p:sp>
        <p:nvSpPr>
          <p:cNvPr id="7" name="灯片编号占位符 6"/>
          <p:cNvSpPr>
            <a:spLocks noGrp="1"/>
          </p:cNvSpPr>
          <p:nvPr>
            <p:ph type="sldNum" sz="quarter" idx="12"/>
          </p:nvPr>
        </p:nvSpPr>
        <p:spPr/>
        <p:txBody>
          <a:bodyPr/>
          <a:lstStyle/>
          <a:p>
            <a:fld id="{36E68863-33C2-4D6D-B9FA-F4917E910219}" type="slidenum">
              <a:rPr lang="en-US" altLang="zh-CN" smtClean="0"/>
              <a:pPr/>
              <a:t>82</a:t>
            </a:fld>
            <a:endParaRPr lang="en-US" altLang="zh-CN" dirty="0"/>
          </a:p>
        </p:txBody>
      </p:sp>
      <p:grpSp>
        <p:nvGrpSpPr>
          <p:cNvPr id="10" name="组合 9"/>
          <p:cNvGrpSpPr/>
          <p:nvPr/>
        </p:nvGrpSpPr>
        <p:grpSpPr>
          <a:xfrm>
            <a:off x="490879" y="2528925"/>
            <a:ext cx="5233249" cy="1210705"/>
            <a:chOff x="1048203" y="2130905"/>
            <a:chExt cx="5233249" cy="908028"/>
          </a:xfrm>
        </p:grpSpPr>
        <p:sp>
          <p:nvSpPr>
            <p:cNvPr id="11" name="TextBox 2"/>
            <p:cNvSpPr txBox="1"/>
            <p:nvPr/>
          </p:nvSpPr>
          <p:spPr>
            <a:xfrm>
              <a:off x="1280792" y="2395343"/>
              <a:ext cx="5000660" cy="643590"/>
            </a:xfrm>
            <a:prstGeom prst="rect">
              <a:avLst/>
            </a:prstGeom>
            <a:noFill/>
          </p:spPr>
          <p:txBody>
            <a:bodyPr wrap="square" rtlCol="0">
              <a:spAutoFit/>
            </a:bodyPr>
            <a:lstStyle/>
            <a:p>
              <a:pPr marL="457200" indent="-457200" algn="l">
                <a:lnSpc>
                  <a:spcPts val="3200"/>
                </a:lnSpc>
                <a:spcBef>
                  <a:spcPts val="0"/>
                </a:spcBef>
                <a:buBlip>
                  <a:blip r:embed="rId3"/>
                </a:buBlip>
              </a:pPr>
              <a:r>
                <a:rPr lang="zh-CN" altLang="en-US" kern="100" dirty="0" smtClean="0">
                  <a:solidFill>
                    <a:srgbClr val="0000FF"/>
                  </a:solidFill>
                  <a:ea typeface="楷体" pitchFamily="49" charset="-122"/>
                  <a:cs typeface="Times New Roman" pitchFamily="18" charset="0"/>
                </a:rPr>
                <a:t>插入和删除操作需要移动大量元素。</a:t>
              </a:r>
            </a:p>
            <a:p>
              <a:pPr marL="457200" indent="-457200" algn="l">
                <a:lnSpc>
                  <a:spcPts val="3200"/>
                </a:lnSpc>
                <a:spcBef>
                  <a:spcPts val="0"/>
                </a:spcBef>
                <a:buBlip>
                  <a:blip r:embed="rId3"/>
                </a:buBlip>
              </a:pPr>
              <a:r>
                <a:rPr lang="zh-CN" altLang="en-US" kern="100" dirty="0" smtClean="0">
                  <a:solidFill>
                    <a:srgbClr val="0000FF"/>
                  </a:solidFill>
                  <a:ea typeface="楷体" pitchFamily="49" charset="-122"/>
                  <a:cs typeface="Times New Roman" pitchFamily="18" charset="0"/>
                </a:rPr>
                <a:t>初始空间大小分配难以掌握</a:t>
              </a:r>
              <a:r>
                <a:rPr lang="zh-CN" altLang="en-US" kern="100" dirty="0" smtClean="0">
                  <a:solidFill>
                    <a:srgbClr val="0000FF"/>
                  </a:solidFill>
                  <a:latin typeface="楷体" pitchFamily="49" charset="-122"/>
                  <a:ea typeface="楷体" pitchFamily="49" charset="-122"/>
                  <a:cs typeface="Times New Roman" pitchFamily="18" charset="0"/>
                </a:rPr>
                <a:t>。</a:t>
              </a:r>
              <a:endParaRPr lang="zh-CN" altLang="en-US" dirty="0">
                <a:solidFill>
                  <a:srgbClr val="0000FF"/>
                </a:solidFill>
                <a:latin typeface="楷体" pitchFamily="49" charset="-122"/>
                <a:ea typeface="楷体" pitchFamily="49" charset="-122"/>
              </a:endParaRPr>
            </a:p>
          </p:txBody>
        </p:sp>
        <p:sp>
          <p:nvSpPr>
            <p:cNvPr id="13" name="TextBox 3"/>
            <p:cNvSpPr txBox="1"/>
            <p:nvPr/>
          </p:nvSpPr>
          <p:spPr>
            <a:xfrm>
              <a:off x="1048203" y="2130905"/>
              <a:ext cx="928694" cy="348557"/>
            </a:xfrm>
            <a:prstGeom prst="rect">
              <a:avLst/>
            </a:prstGeom>
            <a:noFill/>
          </p:spPr>
          <p:txBody>
            <a:bodyPr wrap="square" rtlCol="0">
              <a:spAutoFit/>
            </a:bodyPr>
            <a:lstStyle/>
            <a:p>
              <a:r>
                <a:rPr lang="zh-CN" altLang="en-US" dirty="0" smtClean="0">
                  <a:solidFill>
                    <a:srgbClr val="FF00FF"/>
                  </a:solidFill>
                  <a:latin typeface="隶书" pitchFamily="49" charset="-122"/>
                  <a:ea typeface="隶书" pitchFamily="49" charset="-122"/>
                </a:rPr>
                <a:t>缺点</a:t>
              </a:r>
              <a:endParaRPr lang="zh-CN" altLang="en-US" dirty="0">
                <a:solidFill>
                  <a:srgbClr val="FF00FF"/>
                </a:solidFill>
                <a:latin typeface="隶书" pitchFamily="49" charset="-122"/>
                <a:ea typeface="隶书" pitchFamily="49" charset="-122"/>
              </a:endParaRPr>
            </a:p>
          </p:txBody>
        </p:sp>
      </p:grpSp>
      <p:sp>
        <p:nvSpPr>
          <p:cNvPr id="14" name="TextBox 4"/>
          <p:cNvSpPr txBox="1"/>
          <p:nvPr/>
        </p:nvSpPr>
        <p:spPr>
          <a:xfrm>
            <a:off x="827584" y="766474"/>
            <a:ext cx="2000264" cy="46968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514350" indent="-514350" algn="l"/>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sym typeface="Wingdings"/>
              </a:rPr>
              <a:t>  </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顺序表</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grpSp>
        <p:nvGrpSpPr>
          <p:cNvPr id="15" name="组合 14"/>
          <p:cNvGrpSpPr/>
          <p:nvPr/>
        </p:nvGrpSpPr>
        <p:grpSpPr>
          <a:xfrm>
            <a:off x="490879" y="1225362"/>
            <a:ext cx="6889433" cy="1383620"/>
            <a:chOff x="609850" y="506875"/>
            <a:chExt cx="6889433" cy="1037715"/>
          </a:xfrm>
        </p:grpSpPr>
        <p:sp>
          <p:nvSpPr>
            <p:cNvPr id="16" name="TextBox 5"/>
            <p:cNvSpPr txBox="1"/>
            <p:nvPr/>
          </p:nvSpPr>
          <p:spPr>
            <a:xfrm>
              <a:off x="855549" y="782843"/>
              <a:ext cx="6643734" cy="761747"/>
            </a:xfrm>
            <a:prstGeom prst="rect">
              <a:avLst/>
            </a:prstGeom>
            <a:noFill/>
          </p:spPr>
          <p:txBody>
            <a:bodyPr wrap="square" rtlCol="0">
              <a:spAutoFit/>
            </a:bodyPr>
            <a:lstStyle/>
            <a:p>
              <a:pPr marL="457200" indent="-457200" algn="l">
                <a:spcBef>
                  <a:spcPts val="0"/>
                </a:spcBef>
                <a:buBlip>
                  <a:blip r:embed="rId3"/>
                </a:buBlip>
              </a:pPr>
              <a:r>
                <a:rPr lang="zh-CN" altLang="en-US" dirty="0" smtClean="0">
                  <a:solidFill>
                    <a:srgbClr val="0000FF"/>
                  </a:solidFill>
                  <a:latin typeface="楷体" pitchFamily="49" charset="-122"/>
                  <a:ea typeface="楷体" pitchFamily="49" charset="-122"/>
                </a:rPr>
                <a:t>存储密度大：无须为表示线性表中元素之间的逻辑关系而增加额外的存储空间。</a:t>
              </a:r>
              <a:endParaRPr lang="en-US" altLang="zh-CN" dirty="0" smtClean="0">
                <a:solidFill>
                  <a:srgbClr val="0000FF"/>
                </a:solidFill>
                <a:latin typeface="楷体" pitchFamily="49" charset="-122"/>
                <a:ea typeface="楷体" pitchFamily="49" charset="-122"/>
              </a:endParaRPr>
            </a:p>
            <a:p>
              <a:pPr marL="457200" indent="-457200" algn="l">
                <a:spcBef>
                  <a:spcPts val="0"/>
                </a:spcBef>
                <a:buBlip>
                  <a:blip r:embed="rId3"/>
                </a:buBlip>
              </a:pPr>
              <a:r>
                <a:rPr lang="zh-CN" altLang="en-US" kern="100" dirty="0" smtClean="0">
                  <a:solidFill>
                    <a:srgbClr val="0000FF"/>
                  </a:solidFill>
                  <a:latin typeface="楷体" pitchFamily="49" charset="-122"/>
                  <a:ea typeface="楷体" pitchFamily="49" charset="-122"/>
                  <a:cs typeface="Times New Roman" pitchFamily="18" charset="0"/>
                </a:rPr>
                <a:t>具有随机存取特性。</a:t>
              </a:r>
              <a:endParaRPr lang="zh-CN" altLang="en-US" dirty="0">
                <a:solidFill>
                  <a:srgbClr val="0000FF"/>
                </a:solidFill>
                <a:latin typeface="楷体" pitchFamily="49" charset="-122"/>
                <a:ea typeface="楷体" pitchFamily="49" charset="-122"/>
              </a:endParaRPr>
            </a:p>
          </p:txBody>
        </p:sp>
        <p:sp>
          <p:nvSpPr>
            <p:cNvPr id="17" name="TextBox 6"/>
            <p:cNvSpPr txBox="1"/>
            <p:nvPr/>
          </p:nvSpPr>
          <p:spPr>
            <a:xfrm>
              <a:off x="609850" y="506875"/>
              <a:ext cx="928694" cy="348557"/>
            </a:xfrm>
            <a:prstGeom prst="rect">
              <a:avLst/>
            </a:prstGeom>
            <a:noFill/>
          </p:spPr>
          <p:txBody>
            <a:bodyPr wrap="square" rtlCol="0">
              <a:spAutoFit/>
            </a:bodyPr>
            <a:lstStyle/>
            <a:p>
              <a:r>
                <a:rPr lang="zh-CN" altLang="en-US" dirty="0" smtClean="0">
                  <a:solidFill>
                    <a:srgbClr val="FF00FF"/>
                  </a:solidFill>
                  <a:latin typeface="隶书" pitchFamily="49" charset="-122"/>
                  <a:ea typeface="隶书" pitchFamily="49" charset="-122"/>
                </a:rPr>
                <a:t>优点</a:t>
              </a:r>
              <a:endParaRPr lang="zh-CN" altLang="en-US" dirty="0">
                <a:solidFill>
                  <a:srgbClr val="FF00FF"/>
                </a:solidFill>
                <a:latin typeface="隶书" pitchFamily="49" charset="-122"/>
                <a:ea typeface="隶书" pitchFamily="49" charset="-122"/>
              </a:endParaRPr>
            </a:p>
          </p:txBody>
        </p:sp>
      </p:grpSp>
      <p:sp>
        <p:nvSpPr>
          <p:cNvPr id="21" name="TextBox 4"/>
          <p:cNvSpPr txBox="1"/>
          <p:nvPr/>
        </p:nvSpPr>
        <p:spPr>
          <a:xfrm>
            <a:off x="827584" y="3764453"/>
            <a:ext cx="2000264" cy="46968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514350" indent="-514350" algn="l"/>
            <a:r>
              <a:rPr lang="zh-CN" alt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sym typeface="Wingdings"/>
              </a:rPr>
              <a:t>  </a:t>
            </a:r>
            <a:r>
              <a:rPr lang="zh-CN" alt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链表</a:t>
            </a:r>
            <a:endParaRPr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grpSp>
        <p:nvGrpSpPr>
          <p:cNvPr id="23" name="组合 22"/>
          <p:cNvGrpSpPr/>
          <p:nvPr/>
        </p:nvGrpSpPr>
        <p:grpSpPr>
          <a:xfrm>
            <a:off x="586280" y="4130160"/>
            <a:ext cx="7000924" cy="1244805"/>
            <a:chOff x="1071538" y="1044472"/>
            <a:chExt cx="7000924" cy="1267725"/>
          </a:xfrm>
        </p:grpSpPr>
        <p:sp>
          <p:nvSpPr>
            <p:cNvPr id="24" name="TextBox 5"/>
            <p:cNvSpPr txBox="1"/>
            <p:nvPr/>
          </p:nvSpPr>
          <p:spPr>
            <a:xfrm>
              <a:off x="1214414" y="1428742"/>
              <a:ext cx="6858048" cy="883455"/>
            </a:xfrm>
            <a:prstGeom prst="rect">
              <a:avLst/>
            </a:prstGeom>
            <a:noFill/>
          </p:spPr>
          <p:txBody>
            <a:bodyPr wrap="square" rtlCol="0">
              <a:spAutoFit/>
            </a:bodyPr>
            <a:lstStyle/>
            <a:p>
              <a:pPr marL="457200" indent="-457200" algn="l">
                <a:lnSpc>
                  <a:spcPts val="3200"/>
                </a:lnSpc>
                <a:spcBef>
                  <a:spcPts val="0"/>
                </a:spcBef>
                <a:buBlip>
                  <a:blip r:embed="rId3"/>
                </a:buBlip>
              </a:pPr>
              <a:r>
                <a:rPr lang="zh-CN" altLang="en-US" kern="100" dirty="0" smtClean="0">
                  <a:solidFill>
                    <a:srgbClr val="0000FF"/>
                  </a:solidFill>
                  <a:ea typeface="楷体" pitchFamily="49" charset="-122"/>
                  <a:cs typeface="Times New Roman" pitchFamily="18" charset="0"/>
                </a:rPr>
                <a:t>由于采用结点的动态分配方式，具有良好的适应性。</a:t>
              </a:r>
            </a:p>
            <a:p>
              <a:pPr marL="457200" indent="-457200" algn="l">
                <a:lnSpc>
                  <a:spcPts val="3200"/>
                </a:lnSpc>
                <a:spcBef>
                  <a:spcPts val="0"/>
                </a:spcBef>
                <a:buBlip>
                  <a:blip r:embed="rId3"/>
                </a:buBlip>
              </a:pPr>
              <a:r>
                <a:rPr lang="zh-CN" altLang="en-US" dirty="0" smtClean="0">
                  <a:solidFill>
                    <a:srgbClr val="0000FF"/>
                  </a:solidFill>
                  <a:ea typeface="楷体" pitchFamily="49" charset="-122"/>
                  <a:cs typeface="Times New Roman" pitchFamily="18" charset="0"/>
                </a:rPr>
                <a:t>插入和删除操作只需修改相关指针域，不需要移动元素</a:t>
              </a:r>
              <a:r>
                <a:rPr lang="zh-CN" altLang="en-US" kern="100" dirty="0" smtClean="0">
                  <a:solidFill>
                    <a:srgbClr val="0000FF"/>
                  </a:solidFill>
                  <a:ea typeface="楷体" pitchFamily="49" charset="-122"/>
                  <a:cs typeface="Times New Roman" pitchFamily="18" charset="0"/>
                </a:rPr>
                <a:t>。</a:t>
              </a:r>
              <a:endParaRPr lang="zh-CN" altLang="en-US" dirty="0">
                <a:solidFill>
                  <a:srgbClr val="0000FF"/>
                </a:solidFill>
                <a:ea typeface="楷体" pitchFamily="49" charset="-122"/>
                <a:cs typeface="Times New Roman" pitchFamily="18" charset="0"/>
              </a:endParaRPr>
            </a:p>
          </p:txBody>
        </p:sp>
        <p:sp>
          <p:nvSpPr>
            <p:cNvPr id="25" name="TextBox 6"/>
            <p:cNvSpPr txBox="1"/>
            <p:nvPr/>
          </p:nvSpPr>
          <p:spPr>
            <a:xfrm>
              <a:off x="1071538" y="1044472"/>
              <a:ext cx="928694" cy="348557"/>
            </a:xfrm>
            <a:prstGeom prst="rect">
              <a:avLst/>
            </a:prstGeom>
            <a:noFill/>
          </p:spPr>
          <p:txBody>
            <a:bodyPr wrap="square" rtlCol="0">
              <a:spAutoFit/>
            </a:bodyPr>
            <a:lstStyle/>
            <a:p>
              <a:r>
                <a:rPr lang="zh-CN" altLang="en-US" dirty="0" smtClean="0">
                  <a:solidFill>
                    <a:srgbClr val="FF00FF"/>
                  </a:solidFill>
                  <a:latin typeface="隶书" pitchFamily="49" charset="-122"/>
                  <a:ea typeface="隶书" pitchFamily="49" charset="-122"/>
                </a:rPr>
                <a:t>优点</a:t>
              </a:r>
              <a:endParaRPr lang="zh-CN" altLang="en-US" dirty="0">
                <a:solidFill>
                  <a:srgbClr val="FF00FF"/>
                </a:solidFill>
                <a:latin typeface="隶书" pitchFamily="49" charset="-122"/>
                <a:ea typeface="隶书" pitchFamily="49" charset="-122"/>
              </a:endParaRPr>
            </a:p>
          </p:txBody>
        </p:sp>
      </p:grpSp>
      <p:grpSp>
        <p:nvGrpSpPr>
          <p:cNvPr id="26" name="组合 25"/>
          <p:cNvGrpSpPr/>
          <p:nvPr/>
        </p:nvGrpSpPr>
        <p:grpSpPr>
          <a:xfrm>
            <a:off x="563472" y="5374213"/>
            <a:ext cx="7157325" cy="1366401"/>
            <a:chOff x="1071538" y="2668911"/>
            <a:chExt cx="7157325" cy="1024801"/>
          </a:xfrm>
        </p:grpSpPr>
        <p:sp>
          <p:nvSpPr>
            <p:cNvPr id="27" name="TextBox 2"/>
            <p:cNvSpPr txBox="1"/>
            <p:nvPr/>
          </p:nvSpPr>
          <p:spPr>
            <a:xfrm>
              <a:off x="1227939" y="2931965"/>
              <a:ext cx="7000924" cy="761747"/>
            </a:xfrm>
            <a:prstGeom prst="rect">
              <a:avLst/>
            </a:prstGeom>
            <a:noFill/>
          </p:spPr>
          <p:txBody>
            <a:bodyPr wrap="square" rtlCol="0">
              <a:spAutoFit/>
            </a:bodyPr>
            <a:lstStyle/>
            <a:p>
              <a:pPr marL="457200" indent="-457200" algn="l">
                <a:spcBef>
                  <a:spcPts val="0"/>
                </a:spcBef>
                <a:buBlip>
                  <a:blip r:embed="rId3"/>
                </a:buBlip>
              </a:pPr>
              <a:r>
                <a:rPr lang="zh-CN" altLang="en-US" dirty="0" smtClean="0">
                  <a:solidFill>
                    <a:srgbClr val="0000FF"/>
                  </a:solidFill>
                  <a:ea typeface="楷体" pitchFamily="49" charset="-122"/>
                  <a:cs typeface="Times New Roman" pitchFamily="18" charset="0"/>
                </a:rPr>
                <a:t>存储密度小：为表示线性表中元素之间的逻辑关系而需要增加额外的存储空间（指针域）</a:t>
              </a:r>
              <a:r>
                <a:rPr lang="zh-CN" altLang="en-US" kern="100" dirty="0" smtClean="0">
                  <a:solidFill>
                    <a:srgbClr val="0000FF"/>
                  </a:solidFill>
                  <a:ea typeface="楷体" pitchFamily="49" charset="-122"/>
                  <a:cs typeface="Times New Roman" pitchFamily="18" charset="0"/>
                </a:rPr>
                <a:t>。</a:t>
              </a:r>
            </a:p>
            <a:p>
              <a:pPr marL="457200" indent="-457200" algn="l">
                <a:spcBef>
                  <a:spcPts val="0"/>
                </a:spcBef>
                <a:buBlip>
                  <a:blip r:embed="rId3"/>
                </a:buBlip>
              </a:pPr>
              <a:r>
                <a:rPr lang="zh-CN" altLang="en-US" dirty="0" smtClean="0">
                  <a:solidFill>
                    <a:srgbClr val="0000FF"/>
                  </a:solidFill>
                  <a:ea typeface="楷体" pitchFamily="49" charset="-122"/>
                  <a:cs typeface="Times New Roman" pitchFamily="18" charset="0"/>
                </a:rPr>
                <a:t>不具有随机存取特性</a:t>
              </a:r>
              <a:r>
                <a:rPr lang="zh-CN" altLang="en-US" kern="100" dirty="0" smtClean="0">
                  <a:solidFill>
                    <a:srgbClr val="0000FF"/>
                  </a:solidFill>
                  <a:ea typeface="楷体" pitchFamily="49" charset="-122"/>
                  <a:cs typeface="Times New Roman" pitchFamily="18" charset="0"/>
                </a:rPr>
                <a:t>。</a:t>
              </a:r>
              <a:endParaRPr lang="zh-CN" altLang="en-US" dirty="0">
                <a:solidFill>
                  <a:srgbClr val="0000FF"/>
                </a:solidFill>
                <a:ea typeface="楷体" pitchFamily="49" charset="-122"/>
                <a:cs typeface="Times New Roman" pitchFamily="18" charset="0"/>
              </a:endParaRPr>
            </a:p>
          </p:txBody>
        </p:sp>
        <p:sp>
          <p:nvSpPr>
            <p:cNvPr id="28" name="TextBox 3"/>
            <p:cNvSpPr txBox="1"/>
            <p:nvPr/>
          </p:nvSpPr>
          <p:spPr>
            <a:xfrm>
              <a:off x="1071538" y="2668911"/>
              <a:ext cx="928694" cy="348557"/>
            </a:xfrm>
            <a:prstGeom prst="rect">
              <a:avLst/>
            </a:prstGeom>
            <a:noFill/>
          </p:spPr>
          <p:txBody>
            <a:bodyPr wrap="square" rtlCol="0">
              <a:spAutoFit/>
            </a:bodyPr>
            <a:lstStyle/>
            <a:p>
              <a:r>
                <a:rPr lang="zh-CN" altLang="en-US" dirty="0" smtClean="0">
                  <a:solidFill>
                    <a:srgbClr val="FF00FF"/>
                  </a:solidFill>
                  <a:latin typeface="隶书" pitchFamily="49" charset="-122"/>
                  <a:ea typeface="隶书" pitchFamily="49" charset="-122"/>
                </a:rPr>
                <a:t>缺点</a:t>
              </a:r>
              <a:endParaRPr lang="zh-CN" altLang="en-US" dirty="0">
                <a:solidFill>
                  <a:srgbClr val="FF00FF"/>
                </a:solidFill>
                <a:latin typeface="隶书" pitchFamily="49" charset="-122"/>
                <a:ea typeface="隶书" pitchFamily="49" charset="-122"/>
              </a:endParaRPr>
            </a:p>
          </p:txBody>
        </p:sp>
      </p:grpSp>
    </p:spTree>
    <p:extLst>
      <p:ext uri="{BB962C8B-B14F-4D97-AF65-F5344CB8AC3E}">
        <p14:creationId xmlns:p14="http://schemas.microsoft.com/office/powerpoint/2010/main" val="394851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8"/>
          <p:cNvSpPr>
            <a:spLocks noChangeAspect="1" noChangeArrowheads="1"/>
          </p:cNvSpPr>
          <p:nvPr/>
        </p:nvSpPr>
        <p:spPr bwMode="auto">
          <a:xfrm>
            <a:off x="323528" y="260648"/>
            <a:ext cx="614381" cy="6109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4" name="Oval 9"/>
          <p:cNvSpPr>
            <a:spLocks noChangeAspect="1" noChangeArrowheads="1"/>
          </p:cNvSpPr>
          <p:nvPr/>
        </p:nvSpPr>
        <p:spPr bwMode="auto">
          <a:xfrm>
            <a:off x="374359" y="311192"/>
            <a:ext cx="541522" cy="538462"/>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smtClean="0">
                <a:solidFill>
                  <a:srgbClr val="FF0000"/>
                </a:solidFill>
                <a:effectLst>
                  <a:outerShdw blurRad="38100" dist="38100" dir="2700000" algn="tl">
                    <a:srgbClr val="000000"/>
                  </a:outerShdw>
                </a:effectLst>
                <a:ea typeface="宋体" pitchFamily="2" charset="-122"/>
              </a:rPr>
              <a:t>2</a:t>
            </a:r>
            <a:endParaRPr lang="en-AU" sz="2800" b="0" dirty="0">
              <a:solidFill>
                <a:srgbClr val="FF0000"/>
              </a:solidFill>
              <a:effectLst>
                <a:outerShdw blurRad="38100" dist="38100" dir="2700000" algn="tl">
                  <a:srgbClr val="000000"/>
                </a:outerShdw>
              </a:effectLst>
              <a:ea typeface="宋体" pitchFamily="2" charset="-122"/>
            </a:endParaRPr>
          </a:p>
        </p:txBody>
      </p:sp>
      <p:sp>
        <p:nvSpPr>
          <p:cNvPr id="5" name="TextBox 4"/>
          <p:cNvSpPr txBox="1"/>
          <p:nvPr/>
        </p:nvSpPr>
        <p:spPr>
          <a:xfrm>
            <a:off x="1142976" y="352424"/>
            <a:ext cx="3571900" cy="498598"/>
          </a:xfrm>
          <a:prstGeom prst="rect">
            <a:avLst/>
          </a:prstGeom>
          <a:noFill/>
        </p:spPr>
        <p:txBody>
          <a:bodyPr wrap="square" rtlCol="0">
            <a:spAutoFit/>
          </a:bodyPr>
          <a:lstStyle/>
          <a:p>
            <a:pPr algn="l"/>
            <a:r>
              <a:rPr lang="zh-CN" altLang="en-US" dirty="0" smtClean="0">
                <a:solidFill>
                  <a:srgbClr val="FF0000"/>
                </a:solidFill>
                <a:latin typeface="微软雅黑" pitchFamily="34" charset="-122"/>
                <a:ea typeface="微软雅黑" pitchFamily="34" charset="-122"/>
              </a:rPr>
              <a:t>线性表的算法设计</a:t>
            </a:r>
            <a:endParaRPr lang="zh-CN" altLang="en-US" dirty="0">
              <a:solidFill>
                <a:srgbClr val="FF0000"/>
              </a:solidFill>
              <a:latin typeface="微软雅黑" pitchFamily="34" charset="-122"/>
              <a:ea typeface="微软雅黑" pitchFamily="34" charset="-122"/>
            </a:endParaRPr>
          </a:p>
        </p:txBody>
      </p:sp>
      <p:sp>
        <p:nvSpPr>
          <p:cNvPr id="6" name="TextBox 5"/>
          <p:cNvSpPr txBox="1"/>
          <p:nvPr/>
        </p:nvSpPr>
        <p:spPr>
          <a:xfrm>
            <a:off x="645120" y="1052736"/>
            <a:ext cx="3286148" cy="47025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一般算法如何设计？</a:t>
            </a:r>
            <a:endParaRPr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9" name="TextBox 8"/>
          <p:cNvSpPr txBox="1"/>
          <p:nvPr/>
        </p:nvSpPr>
        <p:spPr>
          <a:xfrm>
            <a:off x="876747" y="1714427"/>
            <a:ext cx="5572164" cy="1006429"/>
          </a:xfrm>
          <a:prstGeom prst="rect">
            <a:avLst/>
          </a:prstGeom>
          <a:noFill/>
        </p:spPr>
        <p:txBody>
          <a:bodyPr wrap="square" rtlCol="0">
            <a:spAutoFit/>
          </a:bodyPr>
          <a:lstStyle/>
          <a:p>
            <a:pPr marL="342900" indent="-342900" algn="l">
              <a:buBlip>
                <a:blip r:embed="rId3"/>
              </a:buBlip>
            </a:pPr>
            <a:r>
              <a:rPr lang="zh-CN" altLang="en-US" sz="2200" dirty="0" smtClean="0">
                <a:solidFill>
                  <a:srgbClr val="0000FF"/>
                </a:solidFill>
                <a:ea typeface="微软雅黑" pitchFamily="34" charset="-122"/>
                <a:cs typeface="Times New Roman" pitchFamily="18" charset="0"/>
              </a:rPr>
              <a:t>数据的存储结构</a:t>
            </a:r>
            <a:r>
              <a:rPr lang="en-US" altLang="zh-CN" sz="2200" dirty="0" smtClean="0">
                <a:solidFill>
                  <a:srgbClr val="0000FF"/>
                </a:solidFill>
                <a:ea typeface="微软雅黑" pitchFamily="34" charset="-122"/>
                <a:cs typeface="Times New Roman" pitchFamily="18" charset="0"/>
              </a:rPr>
              <a:t>―</a:t>
            </a:r>
            <a:r>
              <a:rPr lang="zh-CN" altLang="en-US" sz="2200" dirty="0" smtClean="0">
                <a:solidFill>
                  <a:srgbClr val="0000FF"/>
                </a:solidFill>
                <a:ea typeface="微软雅黑" pitchFamily="34" charset="-122"/>
                <a:cs typeface="Times New Roman" pitchFamily="18" charset="0"/>
              </a:rPr>
              <a:t>顺序表：链表？</a:t>
            </a:r>
            <a:endParaRPr lang="en-US" altLang="zh-CN" sz="2200" dirty="0" smtClean="0">
              <a:solidFill>
                <a:srgbClr val="0000FF"/>
              </a:solidFill>
              <a:ea typeface="微软雅黑" pitchFamily="34" charset="-122"/>
              <a:cs typeface="Times New Roman" pitchFamily="18" charset="0"/>
            </a:endParaRPr>
          </a:p>
          <a:p>
            <a:pPr marL="342900" indent="-342900" algn="l">
              <a:buBlip>
                <a:blip r:embed="rId3"/>
              </a:buBlip>
            </a:pPr>
            <a:r>
              <a:rPr lang="zh-CN" altLang="en-US" sz="2200" dirty="0" smtClean="0">
                <a:solidFill>
                  <a:srgbClr val="0000FF"/>
                </a:solidFill>
                <a:ea typeface="微软雅黑" pitchFamily="34" charset="-122"/>
                <a:cs typeface="Times New Roman" pitchFamily="18" charset="0"/>
              </a:rPr>
              <a:t>算法的处理过程</a:t>
            </a:r>
            <a:r>
              <a:rPr lang="en-US" altLang="zh-CN" sz="2200" dirty="0" smtClean="0">
                <a:solidFill>
                  <a:srgbClr val="0000FF"/>
                </a:solidFill>
                <a:ea typeface="微软雅黑" pitchFamily="34" charset="-122"/>
                <a:cs typeface="Times New Roman" pitchFamily="18" charset="0"/>
              </a:rPr>
              <a:t>―</a:t>
            </a:r>
            <a:r>
              <a:rPr lang="zh-CN" altLang="en-US" sz="2200" dirty="0" smtClean="0">
                <a:solidFill>
                  <a:srgbClr val="0000FF"/>
                </a:solidFill>
                <a:ea typeface="微软雅黑" pitchFamily="34" charset="-122"/>
                <a:cs typeface="Times New Roman" pitchFamily="18" charset="0"/>
              </a:rPr>
              <a:t>用</a:t>
            </a:r>
            <a:r>
              <a:rPr lang="en-US" altLang="zh-CN" sz="2200" dirty="0" smtClean="0">
                <a:solidFill>
                  <a:srgbClr val="0000FF"/>
                </a:solidFill>
                <a:ea typeface="微软雅黑" pitchFamily="34" charset="-122"/>
                <a:cs typeface="Times New Roman" pitchFamily="18" charset="0"/>
              </a:rPr>
              <a:t>C/C++</a:t>
            </a:r>
            <a:r>
              <a:rPr lang="zh-CN" altLang="en-US" sz="2200" dirty="0" smtClean="0">
                <a:solidFill>
                  <a:srgbClr val="0000FF"/>
                </a:solidFill>
                <a:ea typeface="微软雅黑" pitchFamily="34" charset="-122"/>
                <a:cs typeface="Times New Roman" pitchFamily="18" charset="0"/>
              </a:rPr>
              <a:t>语言描述。</a:t>
            </a:r>
            <a:endParaRPr lang="zh-CN" altLang="en-US" sz="2200" dirty="0">
              <a:solidFill>
                <a:srgbClr val="0000FF"/>
              </a:solidFill>
              <a:ea typeface="微软雅黑" pitchFamily="34" charset="-122"/>
              <a:cs typeface="Times New Roman" pitchFamily="18" charset="0"/>
            </a:endParaRPr>
          </a:p>
        </p:txBody>
      </p:sp>
      <p:sp>
        <p:nvSpPr>
          <p:cNvPr id="8" name="灯片编号占位符 7"/>
          <p:cNvSpPr>
            <a:spLocks noGrp="1"/>
          </p:cNvSpPr>
          <p:nvPr>
            <p:ph type="sldNum" sz="quarter" idx="12"/>
          </p:nvPr>
        </p:nvSpPr>
        <p:spPr/>
        <p:txBody>
          <a:bodyPr/>
          <a:lstStyle/>
          <a:p>
            <a:fld id="{36E68863-33C2-4D6D-B9FA-F4917E910219}" type="slidenum">
              <a:rPr lang="en-US" altLang="zh-CN" smtClean="0"/>
              <a:pPr/>
              <a:t>83</a:t>
            </a:fld>
            <a:endParaRPr lang="en-US" altLang="zh-CN" dirty="0"/>
          </a:p>
        </p:txBody>
      </p:sp>
    </p:spTree>
    <p:extLst>
      <p:ext uri="{BB962C8B-B14F-4D97-AF65-F5344CB8AC3E}">
        <p14:creationId xmlns:p14="http://schemas.microsoft.com/office/powerpoint/2010/main" val="320724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9">
                                            <p:txEl>
                                              <p:pRg st="0" end="0"/>
                                            </p:txEl>
                                          </p:spTgt>
                                        </p:tgtEl>
                                        <p:attrNameLst>
                                          <p:attrName>style.visibility</p:attrName>
                                        </p:attrNameLst>
                                      </p:cBhvr>
                                      <p:to>
                                        <p:strVal val="visible"/>
                                      </p:to>
                                    </p:set>
                                    <p:anim calcmode="discrete" valueType="clr">
                                      <p:cBhvr override="childStyle">
                                        <p:cTn id="11" dur="80"/>
                                        <p:tgtEl>
                                          <p:spTgt spid="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9">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9">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nodeType="clickEffect">
                                  <p:stCondLst>
                                    <p:cond delay="0"/>
                                  </p:stCondLst>
                                  <p:iterate type="lt">
                                    <p:tmPct val="50000"/>
                                  </p:iterate>
                                  <p:childTnLst>
                                    <p:set>
                                      <p:cBhvr>
                                        <p:cTn id="17" dur="1" fill="hold">
                                          <p:stCondLst>
                                            <p:cond delay="0"/>
                                          </p:stCondLst>
                                        </p:cTn>
                                        <p:tgtEl>
                                          <p:spTgt spid="9">
                                            <p:txEl>
                                              <p:pRg st="1" end="1"/>
                                            </p:txEl>
                                          </p:spTgt>
                                        </p:tgtEl>
                                        <p:attrNameLst>
                                          <p:attrName>style.visibility</p:attrName>
                                        </p:attrNameLst>
                                      </p:cBhvr>
                                      <p:to>
                                        <p:strVal val="visible"/>
                                      </p:to>
                                    </p:set>
                                    <p:anim calcmode="discrete" valueType="clr">
                                      <p:cBhvr override="childStyle">
                                        <p:cTn id="18" dur="80"/>
                                        <p:tgtEl>
                                          <p:spTgt spid="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9">
                                            <p:txEl>
                                              <p:pRg st="1" end="1"/>
                                            </p:txEl>
                                          </p:spTgt>
                                        </p:tgtEl>
                                        <p:attrNameLst>
                                          <p:attrName>fillcolor</p:attrName>
                                        </p:attrNameLst>
                                      </p:cBhvr>
                                      <p:tavLst>
                                        <p:tav tm="0">
                                          <p:val>
                                            <p:clrVal>
                                              <a:schemeClr val="accent2"/>
                                            </p:clrVal>
                                          </p:val>
                                        </p:tav>
                                        <p:tav tm="50000">
                                          <p:val>
                                            <p:clrVal>
                                              <a:schemeClr val="hlink"/>
                                            </p:clrVal>
                                          </p:val>
                                        </p:tav>
                                      </p:tavLst>
                                    </p:anim>
                                    <p:set>
                                      <p:cBhvr>
                                        <p:cTn id="20" dur="80"/>
                                        <p:tgtEl>
                                          <p:spTgt spid="9">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476230"/>
            <a:ext cx="3500462" cy="49859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黑体" pitchFamily="49" charset="-122"/>
                <a:cs typeface="Times New Roman" pitchFamily="18" charset="0"/>
              </a:rPr>
              <a:t>（</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黑体" pitchFamily="49" charset="-122"/>
                <a:cs typeface="Times New Roman" pitchFamily="18" charset="0"/>
              </a:rPr>
              <a:t>1</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黑体" pitchFamily="49" charset="-122"/>
                <a:cs typeface="Times New Roman" pitchFamily="18" charset="0"/>
              </a:rPr>
              <a:t>）顺序表算法设计</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黑体" pitchFamily="49" charset="-122"/>
              <a:cs typeface="Times New Roman" pitchFamily="18" charset="0"/>
            </a:endParaRPr>
          </a:p>
        </p:txBody>
      </p:sp>
      <p:sp>
        <p:nvSpPr>
          <p:cNvPr id="4" name="TextBox 3"/>
          <p:cNvSpPr txBox="1"/>
          <p:nvPr/>
        </p:nvSpPr>
        <p:spPr>
          <a:xfrm>
            <a:off x="2143108" y="2000240"/>
            <a:ext cx="6715172" cy="1751249"/>
          </a:xfrm>
          <a:prstGeom prst="rect">
            <a:avLst/>
          </a:prstGeom>
          <a:noFill/>
        </p:spPr>
        <p:txBody>
          <a:bodyPr wrap="square" rtlCol="0">
            <a:spAutoFit/>
          </a:bodyPr>
          <a:lstStyle/>
          <a:p>
            <a:pPr marL="342900" indent="-342900" algn="l">
              <a:buBlip>
                <a:blip r:embed="rId3"/>
              </a:buBlip>
            </a:pPr>
            <a:r>
              <a:rPr lang="zh-CN" altLang="en-US" sz="2200" smtClean="0">
                <a:solidFill>
                  <a:srgbClr val="C00000"/>
                </a:solidFill>
                <a:ea typeface="微软雅黑" pitchFamily="34" charset="-122"/>
                <a:cs typeface="Times New Roman" pitchFamily="18" charset="0"/>
              </a:rPr>
              <a:t>顺序表</a:t>
            </a:r>
            <a:r>
              <a:rPr lang="en-US" altLang="zh-CN" sz="2200" smtClean="0">
                <a:solidFill>
                  <a:srgbClr val="C00000"/>
                </a:solidFill>
                <a:ea typeface="微软雅黑" pitchFamily="34" charset="-122"/>
                <a:cs typeface="Times New Roman" pitchFamily="18" charset="0"/>
              </a:rPr>
              <a:t>―</a:t>
            </a:r>
            <a:r>
              <a:rPr lang="zh-CN" altLang="en-US" sz="2200" smtClean="0">
                <a:solidFill>
                  <a:srgbClr val="C00000"/>
                </a:solidFill>
                <a:ea typeface="微软雅黑" pitchFamily="34" charset="-122"/>
                <a:cs typeface="Times New Roman" pitchFamily="18" charset="0"/>
              </a:rPr>
              <a:t>用数组表示</a:t>
            </a:r>
            <a:r>
              <a:rPr lang="zh-CN" altLang="en-US" sz="2200" smtClean="0">
                <a:ea typeface="微软雅黑" pitchFamily="34" charset="-122"/>
                <a:cs typeface="Times New Roman" pitchFamily="18" charset="0"/>
              </a:rPr>
              <a:t> </a:t>
            </a:r>
            <a:r>
              <a:rPr lang="zh-CN" altLang="en-US" sz="2200" smtClean="0">
                <a:solidFill>
                  <a:srgbClr val="FF00FF"/>
                </a:solidFill>
                <a:ea typeface="微软雅黑" pitchFamily="34" charset="-122"/>
                <a:cs typeface="Times New Roman" pitchFamily="18" charset="0"/>
                <a:sym typeface="Wingdings"/>
              </a:rPr>
              <a:t></a:t>
            </a:r>
            <a:r>
              <a:rPr lang="zh-CN" altLang="en-US" sz="2200" smtClean="0">
                <a:ea typeface="微软雅黑" pitchFamily="34" charset="-122"/>
                <a:cs typeface="Times New Roman" pitchFamily="18" charset="0"/>
                <a:sym typeface="Wingdings"/>
              </a:rPr>
              <a:t> </a:t>
            </a:r>
            <a:r>
              <a:rPr lang="zh-CN" altLang="en-US" sz="2200" smtClean="0">
                <a:solidFill>
                  <a:srgbClr val="0000FF"/>
                </a:solidFill>
                <a:ea typeface="微软雅黑" pitchFamily="34" charset="-122"/>
                <a:cs typeface="Times New Roman" pitchFamily="18" charset="0"/>
                <a:sym typeface="Wingdings"/>
              </a:rPr>
              <a:t>借鉴数组处理方法（存、取元素）</a:t>
            </a:r>
            <a:endParaRPr lang="en-US" altLang="zh-CN" sz="2200" smtClean="0">
              <a:solidFill>
                <a:srgbClr val="0000FF"/>
              </a:solidFill>
              <a:ea typeface="微软雅黑" pitchFamily="34" charset="-122"/>
              <a:cs typeface="Times New Roman" pitchFamily="18" charset="0"/>
              <a:sym typeface="Wingdings"/>
            </a:endParaRPr>
          </a:p>
          <a:p>
            <a:pPr marL="342900" indent="-342900" algn="l">
              <a:buBlip>
                <a:blip r:embed="rId3"/>
              </a:buBlip>
            </a:pPr>
            <a:r>
              <a:rPr lang="zh-CN" altLang="en-US" sz="2200" smtClean="0">
                <a:solidFill>
                  <a:srgbClr val="C00000"/>
                </a:solidFill>
                <a:ea typeface="微软雅黑" pitchFamily="34" charset="-122"/>
                <a:cs typeface="Times New Roman" pitchFamily="18" charset="0"/>
              </a:rPr>
              <a:t>顺序表</a:t>
            </a:r>
            <a:r>
              <a:rPr lang="en-US" altLang="zh-CN" sz="2200" smtClean="0">
                <a:solidFill>
                  <a:srgbClr val="C00000"/>
                </a:solidFill>
                <a:ea typeface="微软雅黑" pitchFamily="34" charset="-122"/>
                <a:cs typeface="Times New Roman" pitchFamily="18" charset="0"/>
              </a:rPr>
              <a:t>―</a:t>
            </a:r>
            <a:r>
              <a:rPr lang="zh-CN" altLang="en-US" sz="2200" smtClean="0">
                <a:solidFill>
                  <a:srgbClr val="C00000"/>
                </a:solidFill>
                <a:ea typeface="微软雅黑" pitchFamily="34" charset="-122"/>
                <a:cs typeface="Times New Roman" pitchFamily="18" charset="0"/>
              </a:rPr>
              <a:t>不同于数组</a:t>
            </a:r>
            <a:r>
              <a:rPr lang="zh-CN" altLang="en-US" sz="2200" smtClean="0">
                <a:ea typeface="微软雅黑" pitchFamily="34" charset="-122"/>
                <a:cs typeface="Times New Roman" pitchFamily="18" charset="0"/>
              </a:rPr>
              <a:t> </a:t>
            </a:r>
            <a:r>
              <a:rPr lang="zh-CN" altLang="en-US" sz="2200" smtClean="0">
                <a:solidFill>
                  <a:srgbClr val="FF00FF"/>
                </a:solidFill>
                <a:ea typeface="微软雅黑" pitchFamily="34" charset="-122"/>
                <a:cs typeface="Times New Roman" pitchFamily="18" charset="0"/>
                <a:sym typeface="Wingdings"/>
              </a:rPr>
              <a:t></a:t>
            </a:r>
            <a:r>
              <a:rPr lang="zh-CN" altLang="en-US" sz="2200" smtClean="0">
                <a:ea typeface="微软雅黑" pitchFamily="34" charset="-122"/>
                <a:cs typeface="Times New Roman" pitchFamily="18" charset="0"/>
                <a:sym typeface="Wingdings"/>
              </a:rPr>
              <a:t> </a:t>
            </a:r>
            <a:r>
              <a:rPr lang="zh-CN" altLang="en-US" sz="2200" smtClean="0">
                <a:solidFill>
                  <a:srgbClr val="0000FF"/>
                </a:solidFill>
                <a:ea typeface="微软雅黑" pitchFamily="34" charset="-122"/>
                <a:cs typeface="Times New Roman" pitchFamily="18" charset="0"/>
              </a:rPr>
              <a:t>顺序表是线性表的一种存储结构</a:t>
            </a:r>
            <a:endParaRPr lang="zh-CN" altLang="en-US" sz="2200">
              <a:solidFill>
                <a:srgbClr val="0000FF"/>
              </a:solidFill>
              <a:ea typeface="微软雅黑" pitchFamily="34" charset="-122"/>
              <a:cs typeface="Times New Roman" pitchFamily="18" charset="0"/>
            </a:endParaRPr>
          </a:p>
        </p:txBody>
      </p:sp>
      <p:grpSp>
        <p:nvGrpSpPr>
          <p:cNvPr id="7" name="组合 6"/>
          <p:cNvGrpSpPr/>
          <p:nvPr/>
        </p:nvGrpSpPr>
        <p:grpSpPr>
          <a:xfrm>
            <a:off x="1071538" y="1385617"/>
            <a:ext cx="1143008" cy="2226225"/>
            <a:chOff x="1071538" y="1039212"/>
            <a:chExt cx="1143008" cy="1669669"/>
          </a:xfrm>
        </p:grpSpPr>
        <p:sp>
          <p:nvSpPr>
            <p:cNvPr id="5" name="TextBox 4"/>
            <p:cNvSpPr txBox="1"/>
            <p:nvPr/>
          </p:nvSpPr>
          <p:spPr>
            <a:xfrm>
              <a:off x="1142976" y="1039212"/>
              <a:ext cx="1071570" cy="336727"/>
            </a:xfrm>
            <a:prstGeom prst="rect">
              <a:avLst/>
            </a:prstGeom>
            <a:noFill/>
          </p:spPr>
          <p:txBody>
            <a:bodyPr wrap="square" rtlCol="0">
              <a:spAutoFit/>
            </a:bodyPr>
            <a:lstStyle/>
            <a:p>
              <a:r>
                <a:rPr lang="zh-CN" altLang="en-US" smtClean="0">
                  <a:solidFill>
                    <a:srgbClr val="FF3300"/>
                  </a:solidFill>
                  <a:latin typeface="隶书" pitchFamily="49" charset="-122"/>
                  <a:ea typeface="隶书" pitchFamily="49" charset="-122"/>
                </a:rPr>
                <a:t>注意：</a:t>
              </a:r>
              <a:endParaRPr lang="zh-CN" altLang="en-US">
                <a:solidFill>
                  <a:srgbClr val="FF3300"/>
                </a:solidFill>
                <a:latin typeface="隶书" pitchFamily="49" charset="-122"/>
                <a:ea typeface="隶书" pitchFamily="49" charset="-122"/>
              </a:endParaRPr>
            </a:p>
          </p:txBody>
        </p:sp>
        <p:pic>
          <p:nvPicPr>
            <p:cNvPr id="1026" name="Picture 2"/>
            <p:cNvPicPr>
              <a:picLocks noChangeAspect="1" noChangeArrowheads="1"/>
            </p:cNvPicPr>
            <p:nvPr/>
          </p:nvPicPr>
          <p:blipFill>
            <a:blip r:embed="rId4" cstate="print"/>
            <a:srcRect/>
            <a:stretch>
              <a:fillRect/>
            </a:stretch>
          </p:blipFill>
          <p:spPr bwMode="auto">
            <a:xfrm>
              <a:off x="1071538" y="1500180"/>
              <a:ext cx="881058" cy="1208701"/>
            </a:xfrm>
            <a:prstGeom prst="rect">
              <a:avLst/>
            </a:prstGeom>
            <a:noFill/>
            <a:ln w="9525">
              <a:noFill/>
              <a:miter lim="800000"/>
              <a:headEnd/>
              <a:tailEnd/>
            </a:ln>
            <a:effectLst/>
          </p:spPr>
        </p:pic>
      </p:grpSp>
      <p:grpSp>
        <p:nvGrpSpPr>
          <p:cNvPr id="13" name="组合 12"/>
          <p:cNvGrpSpPr/>
          <p:nvPr/>
        </p:nvGrpSpPr>
        <p:grpSpPr>
          <a:xfrm>
            <a:off x="2357422" y="3810006"/>
            <a:ext cx="3143272" cy="1321997"/>
            <a:chOff x="2357422" y="2857502"/>
            <a:chExt cx="3143272" cy="991497"/>
          </a:xfrm>
        </p:grpSpPr>
        <p:sp>
          <p:nvSpPr>
            <p:cNvPr id="9" name="TextBox 8"/>
            <p:cNvSpPr txBox="1"/>
            <p:nvPr/>
          </p:nvSpPr>
          <p:spPr>
            <a:xfrm>
              <a:off x="2357422" y="2857502"/>
              <a:ext cx="2857520" cy="348557"/>
            </a:xfrm>
            <a:prstGeom prst="rect">
              <a:avLst/>
            </a:prstGeom>
            <a:noFill/>
          </p:spPr>
          <p:txBody>
            <a:bodyPr wrap="square" rtlCol="0">
              <a:spAutoFit/>
            </a:bodyPr>
            <a:lstStyle/>
            <a:p>
              <a:pPr algn="l"/>
              <a:r>
                <a:rPr lang="zh-CN" altLang="en-US" sz="2200" smtClean="0">
                  <a:solidFill>
                    <a:srgbClr val="0000FF"/>
                  </a:solidFill>
                  <a:ea typeface="楷体" pitchFamily="49" charset="-122"/>
                  <a:cs typeface="Times New Roman" pitchFamily="18" charset="0"/>
                </a:rPr>
                <a:t>线性表</a:t>
              </a:r>
              <a:r>
                <a:rPr lang="en-US" altLang="zh-CN" sz="2200" smtClean="0">
                  <a:solidFill>
                    <a:srgbClr val="0000FF"/>
                  </a:solidFill>
                  <a:ea typeface="楷体" pitchFamily="49" charset="-122"/>
                  <a:cs typeface="Times New Roman" pitchFamily="18" charset="0"/>
                </a:rPr>
                <a:t>L</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3</a:t>
              </a:r>
              <a:r>
                <a:rPr lang="zh-CN" altLang="en-US" sz="2200" smtClean="0">
                  <a:solidFill>
                    <a:srgbClr val="0000FF"/>
                  </a:solidFill>
                  <a:ea typeface="楷体" pitchFamily="49" charset="-122"/>
                  <a:cs typeface="Times New Roman" pitchFamily="18" charset="0"/>
                </a:rPr>
                <a:t>）</a:t>
              </a:r>
              <a:endParaRPr lang="zh-CN" altLang="en-US" sz="2200">
                <a:solidFill>
                  <a:srgbClr val="0000FF"/>
                </a:solidFill>
                <a:ea typeface="楷体" pitchFamily="49" charset="-122"/>
                <a:cs typeface="Times New Roman" pitchFamily="18" charset="0"/>
              </a:endParaRPr>
            </a:p>
          </p:txBody>
        </p:sp>
        <p:sp>
          <p:nvSpPr>
            <p:cNvPr id="10" name="TextBox 9"/>
            <p:cNvSpPr txBox="1"/>
            <p:nvPr/>
          </p:nvSpPr>
          <p:spPr>
            <a:xfrm>
              <a:off x="2357422" y="3500442"/>
              <a:ext cx="3143272" cy="348557"/>
            </a:xfrm>
            <a:prstGeom prst="rect">
              <a:avLst/>
            </a:prstGeom>
            <a:noFill/>
          </p:spPr>
          <p:txBody>
            <a:bodyPr wrap="square" rtlCol="0">
              <a:spAutoFit/>
            </a:bodyPr>
            <a:lstStyle/>
            <a:p>
              <a:pPr algn="l"/>
              <a:r>
                <a:rPr lang="zh-CN" altLang="en-US" sz="2200" smtClean="0">
                  <a:solidFill>
                    <a:srgbClr val="0000FF"/>
                  </a:solidFill>
                  <a:ea typeface="楷体" pitchFamily="49" charset="-122"/>
                  <a:cs typeface="Times New Roman" pitchFamily="18" charset="0"/>
                </a:rPr>
                <a:t>数组：</a:t>
              </a:r>
              <a:r>
                <a:rPr lang="en-US" altLang="zh-CN" sz="2200" smtClean="0">
                  <a:solidFill>
                    <a:srgbClr val="0000FF"/>
                  </a:solidFill>
                  <a:ea typeface="楷体" pitchFamily="49" charset="-122"/>
                  <a:cs typeface="Times New Roman" pitchFamily="18" charset="0"/>
                </a:rPr>
                <a:t>int a[]={1</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3}</a:t>
              </a:r>
              <a:r>
                <a:rPr lang="zh-CN" altLang="en-US" sz="2200" smtClean="0">
                  <a:solidFill>
                    <a:srgbClr val="0000FF"/>
                  </a:solidFill>
                  <a:ea typeface="楷体" pitchFamily="49" charset="-122"/>
                  <a:cs typeface="Times New Roman" pitchFamily="18" charset="0"/>
                </a:rPr>
                <a:t>；</a:t>
              </a:r>
              <a:endParaRPr lang="zh-CN" altLang="en-US" sz="2200">
                <a:solidFill>
                  <a:srgbClr val="0000FF"/>
                </a:solidFill>
                <a:ea typeface="楷体" pitchFamily="49" charset="-122"/>
                <a:cs typeface="Times New Roman" pitchFamily="18" charset="0"/>
              </a:endParaRPr>
            </a:p>
          </p:txBody>
        </p:sp>
        <p:sp>
          <p:nvSpPr>
            <p:cNvPr id="11" name="上下箭头 10"/>
            <p:cNvSpPr/>
            <p:nvPr/>
          </p:nvSpPr>
          <p:spPr>
            <a:xfrm>
              <a:off x="3571868" y="3214692"/>
              <a:ext cx="142876" cy="285752"/>
            </a:xfrm>
            <a:prstGeom prst="up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grpSp>
      <p:sp>
        <p:nvSpPr>
          <p:cNvPr id="12" name="TextBox 11"/>
          <p:cNvSpPr txBox="1"/>
          <p:nvPr/>
        </p:nvSpPr>
        <p:spPr>
          <a:xfrm>
            <a:off x="2357422" y="5238763"/>
            <a:ext cx="6215106" cy="634020"/>
          </a:xfrm>
          <a:prstGeom prst="rect">
            <a:avLst/>
          </a:prstGeom>
          <a:noFill/>
        </p:spPr>
        <p:txBody>
          <a:bodyPr wrap="square" rtlCol="0">
            <a:spAutoFit/>
          </a:bodyPr>
          <a:lstStyle/>
          <a:p>
            <a:pPr algn="l"/>
            <a:r>
              <a:rPr lang="zh-CN" altLang="en-US" sz="2200" smtClean="0">
                <a:solidFill>
                  <a:srgbClr val="0000FF"/>
                </a:solidFill>
                <a:ea typeface="楷体" pitchFamily="49" charset="-122"/>
                <a:cs typeface="Times New Roman" pitchFamily="18" charset="0"/>
              </a:rPr>
              <a:t>而数组：</a:t>
            </a:r>
            <a:r>
              <a:rPr lang="en-US" altLang="zh-CN" sz="2200" smtClean="0">
                <a:solidFill>
                  <a:srgbClr val="0000FF"/>
                </a:solidFill>
                <a:ea typeface="楷体" pitchFamily="49" charset="-122"/>
                <a:cs typeface="Times New Roman" pitchFamily="18" charset="0"/>
              </a:rPr>
              <a:t>int b[]={</a:t>
            </a:r>
            <a:r>
              <a:rPr lang="zh-CN" altLang="en-US" sz="2200" smtClean="0">
                <a:solidFill>
                  <a:srgbClr val="0000FF"/>
                </a:solidFill>
                <a:ea typeface="楷体" pitchFamily="49" charset="-122"/>
                <a:cs typeface="Times New Roman" pitchFamily="18" charset="0"/>
              </a:rPr>
              <a:t>空，</a:t>
            </a:r>
            <a:r>
              <a:rPr lang="en-US" altLang="zh-CN" sz="22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，空，</a:t>
            </a:r>
            <a:r>
              <a:rPr lang="en-US" altLang="zh-CN" sz="2200" smtClean="0">
                <a:solidFill>
                  <a:srgbClr val="0000FF"/>
                </a:solidFill>
                <a:ea typeface="楷体" pitchFamily="49" charset="-122"/>
                <a:cs typeface="Times New Roman" pitchFamily="18" charset="0"/>
              </a:rPr>
              <a:t>3}</a:t>
            </a:r>
            <a:r>
              <a:rPr lang="zh-CN" altLang="en-US" sz="2200" smtClean="0">
                <a:solidFill>
                  <a:srgbClr val="0000FF"/>
                </a:solidFill>
                <a:ea typeface="楷体" pitchFamily="49" charset="-122"/>
                <a:cs typeface="Times New Roman" pitchFamily="18" charset="0"/>
              </a:rPr>
              <a:t>；不对应</a:t>
            </a:r>
            <a:r>
              <a:rPr lang="en-US" altLang="zh-CN" sz="2200" smtClean="0">
                <a:solidFill>
                  <a:srgbClr val="0000FF"/>
                </a:solidFill>
                <a:ea typeface="楷体" pitchFamily="49" charset="-122"/>
                <a:cs typeface="Times New Roman" pitchFamily="18" charset="0"/>
              </a:rPr>
              <a:t>L </a:t>
            </a:r>
            <a:r>
              <a:rPr lang="zh-CN" altLang="en-US" sz="3200" smtClean="0">
                <a:solidFill>
                  <a:srgbClr val="FF00FF"/>
                </a:solidFill>
                <a:ea typeface="楷体" pitchFamily="49" charset="-122"/>
                <a:cs typeface="Times New Roman" pitchFamily="18" charset="0"/>
                <a:sym typeface="Wingdings"/>
              </a:rPr>
              <a:t></a:t>
            </a:r>
            <a:endParaRPr lang="zh-CN" altLang="en-US" sz="3200">
              <a:solidFill>
                <a:srgbClr val="FF00FF"/>
              </a:solidFill>
              <a:ea typeface="楷体" pitchFamily="49" charset="-122"/>
              <a:cs typeface="Times New Roman" pitchFamily="18" charset="0"/>
            </a:endParaRPr>
          </a:p>
        </p:txBody>
      </p:sp>
      <p:sp>
        <p:nvSpPr>
          <p:cNvPr id="14" name="灯片编号占位符 13"/>
          <p:cNvSpPr>
            <a:spLocks noGrp="1"/>
          </p:cNvSpPr>
          <p:nvPr>
            <p:ph type="sldNum" sz="quarter" idx="12"/>
          </p:nvPr>
        </p:nvSpPr>
        <p:spPr/>
        <p:txBody>
          <a:bodyPr/>
          <a:lstStyle/>
          <a:p>
            <a:fld id="{36E68863-33C2-4D6D-B9FA-F4917E910219}" type="slidenum">
              <a:rPr lang="en-US" altLang="zh-CN" smtClean="0"/>
              <a:pPr/>
              <a:t>84</a:t>
            </a:fld>
            <a:endParaRPr lang="en-US" altLang="zh-CN" dirty="0"/>
          </a:p>
        </p:txBody>
      </p:sp>
    </p:spTree>
    <p:extLst>
      <p:ext uri="{BB962C8B-B14F-4D97-AF65-F5344CB8AC3E}">
        <p14:creationId xmlns:p14="http://schemas.microsoft.com/office/powerpoint/2010/main" val="388657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7" presetClass="entr" presetSubtype="0" fill="hold" nodeType="afterEffect">
                                  <p:stCondLst>
                                    <p:cond delay="0"/>
                                  </p:stCondLst>
                                  <p:iterate type="lt">
                                    <p:tmPct val="50000"/>
                                  </p:iterate>
                                  <p:childTnLst>
                                    <p:set>
                                      <p:cBhvr>
                                        <p:cTn id="9"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10"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1"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12" dur="80"/>
                                        <p:tgtEl>
                                          <p:spTgt spid="4">
                                            <p:txEl>
                                              <p:pRg st="0" end="0"/>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4">
                                            <p:txEl>
                                              <p:pRg st="1" end="1"/>
                                            </p:txEl>
                                          </p:spTgt>
                                        </p:tgtEl>
                                        <p:attrNameLst>
                                          <p:attrName>style.visibility</p:attrName>
                                        </p:attrNameLst>
                                      </p:cBhvr>
                                      <p:to>
                                        <p:strVal val="visible"/>
                                      </p:to>
                                    </p:set>
                                    <p:anim calcmode="discrete" valueType="clr">
                                      <p:cBhvr override="childStyle">
                                        <p:cTn id="17" dur="80"/>
                                        <p:tgtEl>
                                          <p:spTgt spid="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19" dur="80"/>
                                        <p:tgtEl>
                                          <p:spTgt spid="4">
                                            <p:txEl>
                                              <p:pRg st="1" end="1"/>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1"/>
            <a:ext cx="4857784" cy="464743"/>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l"/>
            <a:r>
              <a:rPr lang="zh-CN" altLang="en-US" sz="2200" dirty="0" smtClean="0">
                <a:latin typeface="黑体" pitchFamily="49" charset="-122"/>
                <a:ea typeface="黑体" pitchFamily="49" charset="-122"/>
                <a:sym typeface="Wingdings"/>
              </a:rPr>
              <a:t> </a:t>
            </a:r>
            <a:r>
              <a:rPr lang="zh-CN" altLang="en-US" sz="2200" dirty="0" smtClean="0">
                <a:latin typeface="黑体" pitchFamily="49" charset="-122"/>
                <a:ea typeface="黑体" pitchFamily="49" charset="-122"/>
              </a:rPr>
              <a:t>基于顺序表基本操作的算法设计</a:t>
            </a:r>
            <a:endParaRPr lang="zh-CN" altLang="en-US" sz="2200" dirty="0">
              <a:latin typeface="黑体" pitchFamily="49" charset="-122"/>
              <a:ea typeface="黑体" pitchFamily="49" charset="-122"/>
            </a:endParaRPr>
          </a:p>
        </p:txBody>
      </p:sp>
      <p:sp>
        <p:nvSpPr>
          <p:cNvPr id="6" name="TextBox 5"/>
          <p:cNvSpPr txBox="1"/>
          <p:nvPr/>
        </p:nvSpPr>
        <p:spPr>
          <a:xfrm>
            <a:off x="1187624" y="1340768"/>
            <a:ext cx="2428892" cy="1754326"/>
          </a:xfrm>
          <a:prstGeom prst="rect">
            <a:avLst/>
          </a:prstGeom>
          <a:noFill/>
        </p:spPr>
        <p:txBody>
          <a:bodyPr wrap="square" rtlCol="0">
            <a:spAutoFit/>
          </a:bodyPr>
          <a:lstStyle/>
          <a:p>
            <a:pPr marL="457200" indent="-457200" algn="l">
              <a:lnSpc>
                <a:spcPct val="150000"/>
              </a:lnSpc>
              <a:spcBef>
                <a:spcPts val="0"/>
              </a:spcBef>
              <a:buBlip>
                <a:blip r:embed="rId3"/>
              </a:buBlip>
            </a:pPr>
            <a:r>
              <a:rPr lang="zh-CN" altLang="en-US" dirty="0" smtClean="0">
                <a:solidFill>
                  <a:srgbClr val="0000FF"/>
                </a:solidFill>
                <a:ea typeface="楷体" pitchFamily="49" charset="-122"/>
                <a:cs typeface="Times New Roman" pitchFamily="18" charset="0"/>
              </a:rPr>
              <a:t>查找元素</a:t>
            </a:r>
            <a:endParaRPr lang="en-US" altLang="zh-CN" dirty="0" smtClean="0">
              <a:solidFill>
                <a:srgbClr val="0000FF"/>
              </a:solidFill>
              <a:ea typeface="楷体" pitchFamily="49" charset="-122"/>
              <a:cs typeface="Times New Roman" pitchFamily="18" charset="0"/>
            </a:endParaRPr>
          </a:p>
          <a:p>
            <a:pPr marL="457200" indent="-457200" algn="l">
              <a:lnSpc>
                <a:spcPct val="150000"/>
              </a:lnSpc>
              <a:spcBef>
                <a:spcPts val="0"/>
              </a:spcBef>
              <a:buBlip>
                <a:blip r:embed="rId3"/>
              </a:buBlip>
            </a:pPr>
            <a:r>
              <a:rPr lang="zh-CN" altLang="en-US" dirty="0" smtClean="0">
                <a:solidFill>
                  <a:srgbClr val="0000FF"/>
                </a:solidFill>
                <a:ea typeface="楷体" pitchFamily="49" charset="-122"/>
                <a:cs typeface="Times New Roman" pitchFamily="18" charset="0"/>
              </a:rPr>
              <a:t>插入元素</a:t>
            </a:r>
            <a:endParaRPr lang="en-US" altLang="zh-CN" dirty="0" smtClean="0">
              <a:solidFill>
                <a:srgbClr val="0000FF"/>
              </a:solidFill>
              <a:ea typeface="楷体" pitchFamily="49" charset="-122"/>
              <a:cs typeface="Times New Roman" pitchFamily="18" charset="0"/>
            </a:endParaRPr>
          </a:p>
          <a:p>
            <a:pPr marL="457200" indent="-457200" algn="l">
              <a:lnSpc>
                <a:spcPct val="150000"/>
              </a:lnSpc>
              <a:spcBef>
                <a:spcPts val="0"/>
              </a:spcBef>
              <a:buBlip>
                <a:blip r:embed="rId3"/>
              </a:buBlip>
            </a:pPr>
            <a:r>
              <a:rPr lang="zh-CN" altLang="en-US" dirty="0" smtClean="0">
                <a:solidFill>
                  <a:srgbClr val="0000FF"/>
                </a:solidFill>
                <a:ea typeface="楷体" pitchFamily="49" charset="-122"/>
                <a:cs typeface="Times New Roman" pitchFamily="18" charset="0"/>
              </a:rPr>
              <a:t>删除元素</a:t>
            </a:r>
            <a:endParaRPr lang="zh-CN" altLang="en-US" dirty="0">
              <a:solidFill>
                <a:srgbClr val="0000FF"/>
              </a:solidFill>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36E68863-33C2-4D6D-B9FA-F4917E910219}" type="slidenum">
              <a:rPr lang="en-US" altLang="zh-CN" smtClean="0"/>
              <a:pPr/>
              <a:t>85</a:t>
            </a:fld>
            <a:endParaRPr lang="en-US" altLang="zh-CN" dirty="0"/>
          </a:p>
        </p:txBody>
      </p:sp>
      <p:sp>
        <p:nvSpPr>
          <p:cNvPr id="5" name="TextBox 3"/>
          <p:cNvSpPr txBox="1"/>
          <p:nvPr/>
        </p:nvSpPr>
        <p:spPr>
          <a:xfrm>
            <a:off x="456526" y="3304200"/>
            <a:ext cx="5072098" cy="464743"/>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l"/>
            <a:r>
              <a:rPr lang="zh-CN" altLang="en-US" sz="2200" dirty="0" smtClean="0">
                <a:latin typeface="黑体" pitchFamily="49" charset="-122"/>
                <a:ea typeface="黑体" pitchFamily="49" charset="-122"/>
                <a:sym typeface="Wingdings"/>
              </a:rPr>
              <a:t> </a:t>
            </a:r>
            <a:r>
              <a:rPr lang="zh-CN" altLang="en-US" sz="2200" dirty="0" smtClean="0">
                <a:latin typeface="黑体" pitchFamily="49" charset="-122"/>
                <a:ea typeface="黑体" pitchFamily="49" charset="-122"/>
              </a:rPr>
              <a:t>基于特殊方法的顺序表算法设计</a:t>
            </a:r>
            <a:endParaRPr lang="zh-CN" altLang="en-US" sz="2200" dirty="0">
              <a:latin typeface="黑体" pitchFamily="49" charset="-122"/>
              <a:ea typeface="黑体" pitchFamily="49" charset="-122"/>
            </a:endParaRPr>
          </a:p>
        </p:txBody>
      </p:sp>
      <p:sp>
        <p:nvSpPr>
          <p:cNvPr id="8" name="TextBox 4"/>
          <p:cNvSpPr txBox="1"/>
          <p:nvPr/>
        </p:nvSpPr>
        <p:spPr>
          <a:xfrm>
            <a:off x="813716" y="4447207"/>
            <a:ext cx="7286676" cy="1348382"/>
          </a:xfrm>
          <a:prstGeom prst="rect">
            <a:avLst/>
          </a:prstGeom>
          <a:noFill/>
        </p:spPr>
        <p:txBody>
          <a:bodyPr wrap="square" rtlCol="0">
            <a:spAutoFit/>
          </a:bodyPr>
          <a:lstStyle/>
          <a:p>
            <a:pPr marL="457200" indent="-457200" algn="l">
              <a:lnSpc>
                <a:spcPts val="3400"/>
              </a:lnSpc>
              <a:spcBef>
                <a:spcPts val="0"/>
              </a:spcBef>
              <a:buBlip>
                <a:blip r:embed="rId4"/>
              </a:buBlip>
            </a:pPr>
            <a:r>
              <a:rPr lang="zh-CN" altLang="en-US" dirty="0" smtClean="0">
                <a:solidFill>
                  <a:srgbClr val="0000FF"/>
                </a:solidFill>
                <a:ea typeface="楷体" pitchFamily="49" charset="-122"/>
                <a:cs typeface="Times New Roman" pitchFamily="18" charset="0"/>
              </a:rPr>
              <a:t>将整数顺序表</a:t>
            </a:r>
            <a:r>
              <a:rPr lang="en-US" altLang="zh-CN" dirty="0" smtClean="0">
                <a:solidFill>
                  <a:srgbClr val="0000FF"/>
                </a:solidFill>
                <a:ea typeface="楷体" pitchFamily="49" charset="-122"/>
                <a:cs typeface="Times New Roman" pitchFamily="18" charset="0"/>
              </a:rPr>
              <a:t>L</a:t>
            </a:r>
            <a:r>
              <a:rPr lang="zh-CN" altLang="en-US" dirty="0" smtClean="0">
                <a:solidFill>
                  <a:srgbClr val="0000FF"/>
                </a:solidFill>
                <a:ea typeface="楷体" pitchFamily="49" charset="-122"/>
                <a:cs typeface="Times New Roman" pitchFamily="18" charset="0"/>
              </a:rPr>
              <a:t>以第一个元素为分界线（基准）进行划分</a:t>
            </a:r>
            <a:endParaRPr lang="en-US" altLang="zh-CN" dirty="0" smtClean="0">
              <a:solidFill>
                <a:srgbClr val="0000FF"/>
              </a:solidFill>
              <a:ea typeface="楷体" pitchFamily="49" charset="-122"/>
              <a:cs typeface="Times New Roman" pitchFamily="18" charset="0"/>
            </a:endParaRPr>
          </a:p>
          <a:p>
            <a:pPr marL="457200" indent="-457200" algn="l">
              <a:lnSpc>
                <a:spcPts val="3400"/>
              </a:lnSpc>
              <a:spcBef>
                <a:spcPts val="0"/>
              </a:spcBef>
              <a:buBlip>
                <a:blip r:embed="rId4"/>
              </a:buBlip>
            </a:pPr>
            <a:r>
              <a:rPr lang="zh-CN" altLang="en-US" dirty="0" smtClean="0">
                <a:solidFill>
                  <a:srgbClr val="0000FF"/>
                </a:solidFill>
                <a:ea typeface="楷体" pitchFamily="49" charset="-122"/>
                <a:cs typeface="Times New Roman" pitchFamily="18" charset="0"/>
              </a:rPr>
              <a:t>在顺序表</a:t>
            </a:r>
            <a:r>
              <a:rPr lang="en-US" altLang="zh-CN" dirty="0" smtClean="0">
                <a:solidFill>
                  <a:srgbClr val="0000FF"/>
                </a:solidFill>
                <a:ea typeface="楷体" pitchFamily="49" charset="-122"/>
                <a:cs typeface="Times New Roman" pitchFamily="18" charset="0"/>
              </a:rPr>
              <a:t>L</a:t>
            </a:r>
            <a:r>
              <a:rPr lang="zh-CN" altLang="en-US" dirty="0" smtClean="0">
                <a:solidFill>
                  <a:srgbClr val="0000FF"/>
                </a:solidFill>
                <a:ea typeface="楷体" pitchFamily="49" charset="-122"/>
                <a:cs typeface="Times New Roman" pitchFamily="18" charset="0"/>
              </a:rPr>
              <a:t>中删除所有值为</a:t>
            </a:r>
            <a:r>
              <a:rPr lang="en-US" altLang="zh-CN" i="1" dirty="0" smtClean="0">
                <a:solidFill>
                  <a:srgbClr val="0000FF"/>
                </a:solidFill>
                <a:ea typeface="楷体" pitchFamily="49" charset="-122"/>
                <a:cs typeface="Times New Roman" pitchFamily="18" charset="0"/>
              </a:rPr>
              <a:t>x</a:t>
            </a:r>
            <a:r>
              <a:rPr lang="zh-CN" altLang="en-US" dirty="0" smtClean="0">
                <a:solidFill>
                  <a:srgbClr val="0000FF"/>
                </a:solidFill>
                <a:ea typeface="楷体" pitchFamily="49" charset="-122"/>
                <a:cs typeface="Times New Roman" pitchFamily="18" charset="0"/>
              </a:rPr>
              <a:t>的元素</a:t>
            </a:r>
            <a:endParaRPr lang="en-US" altLang="zh-CN" dirty="0" smtClean="0">
              <a:solidFill>
                <a:srgbClr val="0000FF"/>
              </a:solidFill>
              <a:ea typeface="楷体" pitchFamily="49" charset="-122"/>
              <a:cs typeface="Times New Roman" pitchFamily="18" charset="0"/>
            </a:endParaRPr>
          </a:p>
          <a:p>
            <a:pPr marL="457200" indent="-457200" algn="l">
              <a:lnSpc>
                <a:spcPts val="3400"/>
              </a:lnSpc>
              <a:spcBef>
                <a:spcPts val="0"/>
              </a:spcBef>
              <a:buBlip>
                <a:blip r:embed="rId4"/>
              </a:buBlip>
            </a:pPr>
            <a:r>
              <a:rPr lang="zh-CN" altLang="zh-CN" dirty="0" smtClean="0">
                <a:solidFill>
                  <a:srgbClr val="0000FF"/>
                </a:solidFill>
                <a:latin typeface="宋体"/>
                <a:ea typeface="楷体" pitchFamily="49" charset="-122"/>
                <a:cs typeface="Times New Roman" pitchFamily="18" charset="0"/>
              </a:rPr>
              <a:t>…</a:t>
            </a:r>
            <a:r>
              <a:rPr lang="en-US" altLang="zh-CN" dirty="0" smtClean="0">
                <a:solidFill>
                  <a:srgbClr val="0000FF"/>
                </a:solidFill>
                <a:latin typeface="宋体"/>
                <a:ea typeface="宋体"/>
                <a:cs typeface="Times New Roman" pitchFamily="18" charset="0"/>
              </a:rPr>
              <a:t>…</a:t>
            </a:r>
            <a:endParaRPr lang="zh-CN" altLang="en-US" dirty="0">
              <a:solidFill>
                <a:srgbClr val="0000FF"/>
              </a:solidFill>
              <a:ea typeface="楷体" pitchFamily="49" charset="-122"/>
              <a:cs typeface="Times New Roman" pitchFamily="18" charset="0"/>
            </a:endParaRPr>
          </a:p>
        </p:txBody>
      </p:sp>
    </p:spTree>
    <p:extLst>
      <p:ext uri="{BB962C8B-B14F-4D97-AF65-F5344CB8AC3E}">
        <p14:creationId xmlns:p14="http://schemas.microsoft.com/office/powerpoint/2010/main" val="348327980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4" name="Rectangle 10"/>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6" name="Rectangle 12"/>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5" name="TextBox 4"/>
          <p:cNvSpPr txBox="1"/>
          <p:nvPr/>
        </p:nvSpPr>
        <p:spPr>
          <a:xfrm>
            <a:off x="714348" y="623622"/>
            <a:ext cx="8001056" cy="1733808"/>
          </a:xfrm>
          <a:prstGeom prst="rect">
            <a:avLst/>
          </a:prstGeom>
          <a:noFill/>
        </p:spPr>
        <p:txBody>
          <a:bodyPr wrap="square" rtlCol="0">
            <a:spAutoFit/>
          </a:bodyPr>
          <a:lstStyle/>
          <a:p>
            <a:pPr algn="l">
              <a:lnSpc>
                <a:spcPts val="3200"/>
              </a:lnSpc>
              <a:spcBef>
                <a:spcPts val="0"/>
              </a:spcBef>
            </a:pPr>
            <a:r>
              <a:rPr lang="zh-CN" altLang="en-US" sz="2000" smtClean="0">
                <a:solidFill>
                  <a:srgbClr val="FF0000"/>
                </a:solidFill>
                <a:latin typeface="黑体" pitchFamily="49" charset="-122"/>
                <a:ea typeface="黑体" pitchFamily="49" charset="-122"/>
                <a:cs typeface="Times New Roman" pitchFamily="18" charset="0"/>
              </a:rPr>
              <a:t>     荷兰国旗问题</a:t>
            </a:r>
            <a:r>
              <a:rPr lang="zh-CN" altLang="en-US" sz="2000" smtClean="0">
                <a:ea typeface="楷体" pitchFamily="49" charset="-122"/>
                <a:cs typeface="Times New Roman" pitchFamily="18" charset="0"/>
              </a:rPr>
              <a:t>：</a:t>
            </a:r>
            <a:r>
              <a:rPr lang="zh-CN" altLang="en-US" sz="2200" smtClean="0">
                <a:solidFill>
                  <a:srgbClr val="0000FF"/>
                </a:solidFill>
                <a:ea typeface="楷体" pitchFamily="49" charset="-122"/>
                <a:cs typeface="Times New Roman" pitchFamily="18" charset="0"/>
              </a:rPr>
              <a:t>设有一个条块序列，每个条块为红（</a:t>
            </a:r>
            <a:r>
              <a:rPr lang="en-US" altLang="zh-CN" sz="2200" smtClean="0">
                <a:solidFill>
                  <a:srgbClr val="0000FF"/>
                </a:solidFill>
                <a:ea typeface="楷体" pitchFamily="49" charset="-122"/>
                <a:cs typeface="Times New Roman" pitchFamily="18" charset="0"/>
              </a:rPr>
              <a:t>0</a:t>
            </a:r>
            <a:r>
              <a:rPr lang="zh-CN" altLang="en-US" sz="2200" smtClean="0">
                <a:solidFill>
                  <a:srgbClr val="0000FF"/>
                </a:solidFill>
                <a:ea typeface="楷体" pitchFamily="49" charset="-122"/>
                <a:cs typeface="Times New Roman" pitchFamily="18" charset="0"/>
              </a:rPr>
              <a:t>）、白（</a:t>
            </a:r>
            <a:r>
              <a:rPr lang="en-US" altLang="zh-CN" sz="22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）、兰（</a:t>
            </a:r>
            <a:r>
              <a:rPr lang="en-US" altLang="zh-CN" sz="2200" smtClean="0">
                <a:solidFill>
                  <a:srgbClr val="0000FF"/>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）三种颜色中的一种。假设该序列采用</a:t>
            </a:r>
            <a:r>
              <a:rPr lang="zh-CN" altLang="en-US" sz="2200" smtClean="0">
                <a:solidFill>
                  <a:srgbClr val="FF00FF"/>
                </a:solidFill>
                <a:ea typeface="楷体" pitchFamily="49" charset="-122"/>
                <a:cs typeface="Times New Roman" pitchFamily="18" charset="0"/>
              </a:rPr>
              <a:t>顺序表</a:t>
            </a:r>
            <a:r>
              <a:rPr lang="zh-CN" altLang="en-US" sz="2200" smtClean="0">
                <a:solidFill>
                  <a:srgbClr val="0000FF"/>
                </a:solidFill>
                <a:ea typeface="楷体" pitchFamily="49" charset="-122"/>
                <a:cs typeface="Times New Roman" pitchFamily="18" charset="0"/>
              </a:rPr>
              <a:t>存储，设计一个时间复杂度为</a:t>
            </a:r>
            <a:r>
              <a:rPr lang="en-US" sz="2200" smtClean="0">
                <a:solidFill>
                  <a:srgbClr val="0000FF"/>
                </a:solidFill>
                <a:ea typeface="楷体" pitchFamily="49" charset="-122"/>
                <a:cs typeface="Times New Roman" pitchFamily="18" charset="0"/>
              </a:rPr>
              <a:t>O(</a:t>
            </a:r>
            <a:r>
              <a:rPr lang="en-US" sz="2200" i="1" smtClean="0">
                <a:solidFill>
                  <a:srgbClr val="0000FF"/>
                </a:solidFill>
                <a:ea typeface="楷体" pitchFamily="49" charset="-122"/>
                <a:cs typeface="Times New Roman" pitchFamily="18" charset="0"/>
              </a:rPr>
              <a:t>n</a:t>
            </a:r>
            <a:r>
              <a:rPr lang="en-US" sz="2200" smtClean="0">
                <a:solidFill>
                  <a:srgbClr val="0000FF"/>
                </a:solidFill>
                <a:ea typeface="楷体" pitchFamily="49" charset="-122"/>
                <a:cs typeface="Times New Roman" pitchFamily="18" charset="0"/>
              </a:rPr>
              <a:t>)</a:t>
            </a:r>
            <a:r>
              <a:rPr lang="zh-CN" altLang="en-US" sz="2200" smtClean="0">
                <a:solidFill>
                  <a:srgbClr val="0000FF"/>
                </a:solidFill>
                <a:ea typeface="楷体" pitchFamily="49" charset="-122"/>
                <a:cs typeface="Times New Roman" pitchFamily="18" charset="0"/>
              </a:rPr>
              <a:t>的算法，使得这些条块按红、白、兰的顺序排好，即排成荷兰国旗图案。</a:t>
            </a:r>
          </a:p>
        </p:txBody>
      </p:sp>
      <p:sp>
        <p:nvSpPr>
          <p:cNvPr id="7" name="TextBox 6"/>
          <p:cNvSpPr txBox="1"/>
          <p:nvPr/>
        </p:nvSpPr>
        <p:spPr>
          <a:xfrm>
            <a:off x="1500166" y="2891331"/>
            <a:ext cx="3791914" cy="430887"/>
          </a:xfrm>
          <a:prstGeom prst="rect">
            <a:avLst/>
          </a:prstGeom>
          <a:noFill/>
        </p:spPr>
        <p:txBody>
          <a:bodyPr wrap="square" rtlCol="0">
            <a:spAutoFit/>
          </a:bodyPr>
          <a:lstStyle/>
          <a:p>
            <a:pPr algn="l"/>
            <a:r>
              <a:rPr lang="zh-CN" altLang="en-US" sz="2200" dirty="0" smtClean="0">
                <a:solidFill>
                  <a:srgbClr val="0000FF"/>
                </a:solidFill>
                <a:ea typeface="楷体" pitchFamily="49" charset="-122"/>
                <a:cs typeface="Times New Roman" pitchFamily="18" charset="0"/>
              </a:rPr>
              <a:t>例如：</a:t>
            </a:r>
            <a:r>
              <a:rPr lang="en-US" sz="2200" dirty="0" smtClean="0">
                <a:solidFill>
                  <a:srgbClr val="0000FF"/>
                </a:solidFill>
                <a:ea typeface="楷体" pitchFamily="49" charset="-122"/>
                <a:cs typeface="Times New Roman" pitchFamily="18" charset="0"/>
              </a:rPr>
              <a:t>1 0 2 1 0 0 1 2 2 1 0 2</a:t>
            </a:r>
            <a:endParaRPr lang="zh-CN" altLang="en-US" sz="2200" dirty="0">
              <a:solidFill>
                <a:srgbClr val="0000FF"/>
              </a:solidFill>
              <a:ea typeface="楷体" pitchFamily="49" charset="-122"/>
              <a:cs typeface="Times New Roman" pitchFamily="18" charset="0"/>
            </a:endParaRPr>
          </a:p>
        </p:txBody>
      </p:sp>
      <p:grpSp>
        <p:nvGrpSpPr>
          <p:cNvPr id="46" name="组合 45"/>
          <p:cNvGrpSpPr/>
          <p:nvPr/>
        </p:nvGrpSpPr>
        <p:grpSpPr>
          <a:xfrm>
            <a:off x="1643042" y="3871419"/>
            <a:ext cx="5143536" cy="480000"/>
            <a:chOff x="1643042" y="2903564"/>
            <a:chExt cx="5143536" cy="360000"/>
          </a:xfrm>
        </p:grpSpPr>
        <p:sp>
          <p:nvSpPr>
            <p:cNvPr id="8" name="矩形 7"/>
            <p:cNvSpPr/>
            <p:nvPr/>
          </p:nvSpPr>
          <p:spPr>
            <a:xfrm>
              <a:off x="2071670" y="2903564"/>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9" name="矩形 8"/>
            <p:cNvSpPr/>
            <p:nvPr/>
          </p:nvSpPr>
          <p:spPr>
            <a:xfrm>
              <a:off x="1643042" y="2903564"/>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10" name="矩形 9"/>
            <p:cNvSpPr/>
            <p:nvPr/>
          </p:nvSpPr>
          <p:spPr>
            <a:xfrm>
              <a:off x="2500298" y="2903564"/>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11" name="矩形 10"/>
            <p:cNvSpPr/>
            <p:nvPr/>
          </p:nvSpPr>
          <p:spPr>
            <a:xfrm>
              <a:off x="3357554" y="2903564"/>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12" name="矩形 11"/>
            <p:cNvSpPr/>
            <p:nvPr/>
          </p:nvSpPr>
          <p:spPr>
            <a:xfrm>
              <a:off x="2928926" y="2903564"/>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13" name="矩形 12"/>
            <p:cNvSpPr/>
            <p:nvPr/>
          </p:nvSpPr>
          <p:spPr>
            <a:xfrm>
              <a:off x="3786182" y="2903564"/>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14" name="矩形 13"/>
            <p:cNvSpPr/>
            <p:nvPr/>
          </p:nvSpPr>
          <p:spPr>
            <a:xfrm>
              <a:off x="4214810" y="2903564"/>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15" name="矩形 14"/>
            <p:cNvSpPr/>
            <p:nvPr/>
          </p:nvSpPr>
          <p:spPr>
            <a:xfrm>
              <a:off x="4643438" y="2903564"/>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16" name="矩形 15"/>
            <p:cNvSpPr/>
            <p:nvPr/>
          </p:nvSpPr>
          <p:spPr>
            <a:xfrm>
              <a:off x="5072066" y="2903564"/>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17" name="矩形 16"/>
            <p:cNvSpPr/>
            <p:nvPr/>
          </p:nvSpPr>
          <p:spPr>
            <a:xfrm>
              <a:off x="5929322" y="2903564"/>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18" name="矩形 17"/>
            <p:cNvSpPr/>
            <p:nvPr/>
          </p:nvSpPr>
          <p:spPr>
            <a:xfrm>
              <a:off x="5500694" y="2903564"/>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19" name="矩形 18"/>
            <p:cNvSpPr/>
            <p:nvPr/>
          </p:nvSpPr>
          <p:spPr>
            <a:xfrm>
              <a:off x="6357950" y="2903564"/>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grpSp>
      <p:sp>
        <p:nvSpPr>
          <p:cNvPr id="28" name="右弧形箭头 27"/>
          <p:cNvSpPr/>
          <p:nvPr/>
        </p:nvSpPr>
        <p:spPr>
          <a:xfrm>
            <a:off x="4714876" y="3238499"/>
            <a:ext cx="142876" cy="571504"/>
          </a:xfrm>
          <a:prstGeom prst="curved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endParaRPr>
          </a:p>
        </p:txBody>
      </p:sp>
      <p:grpSp>
        <p:nvGrpSpPr>
          <p:cNvPr id="47" name="组合 46"/>
          <p:cNvGrpSpPr/>
          <p:nvPr/>
        </p:nvGrpSpPr>
        <p:grpSpPr>
          <a:xfrm>
            <a:off x="1643042" y="5204928"/>
            <a:ext cx="5143536" cy="476253"/>
            <a:chOff x="1643042" y="3903696"/>
            <a:chExt cx="5143536" cy="357190"/>
          </a:xfrm>
        </p:grpSpPr>
        <p:sp>
          <p:nvSpPr>
            <p:cNvPr id="29" name="矩形 28"/>
            <p:cNvSpPr/>
            <p:nvPr/>
          </p:nvSpPr>
          <p:spPr>
            <a:xfrm>
              <a:off x="1643042" y="3903696"/>
              <a:ext cx="428628" cy="35719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30" name="矩形 29"/>
            <p:cNvSpPr/>
            <p:nvPr/>
          </p:nvSpPr>
          <p:spPr>
            <a:xfrm>
              <a:off x="2071670" y="3903696"/>
              <a:ext cx="428628" cy="35719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31" name="矩形 30"/>
            <p:cNvSpPr/>
            <p:nvPr/>
          </p:nvSpPr>
          <p:spPr>
            <a:xfrm>
              <a:off x="2500298" y="3903696"/>
              <a:ext cx="428628" cy="35719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32" name="矩形 31"/>
            <p:cNvSpPr/>
            <p:nvPr/>
          </p:nvSpPr>
          <p:spPr>
            <a:xfrm>
              <a:off x="2928926" y="3903696"/>
              <a:ext cx="428628" cy="35719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33" name="矩形 32"/>
            <p:cNvSpPr/>
            <p:nvPr/>
          </p:nvSpPr>
          <p:spPr>
            <a:xfrm>
              <a:off x="3357554" y="3903696"/>
              <a:ext cx="428628"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34" name="矩形 33"/>
            <p:cNvSpPr/>
            <p:nvPr/>
          </p:nvSpPr>
          <p:spPr>
            <a:xfrm>
              <a:off x="3786182" y="3903696"/>
              <a:ext cx="428628"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35" name="矩形 34"/>
            <p:cNvSpPr/>
            <p:nvPr/>
          </p:nvSpPr>
          <p:spPr>
            <a:xfrm>
              <a:off x="4214810" y="3903696"/>
              <a:ext cx="428628"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36" name="矩形 35"/>
            <p:cNvSpPr/>
            <p:nvPr/>
          </p:nvSpPr>
          <p:spPr>
            <a:xfrm>
              <a:off x="4643438" y="3903696"/>
              <a:ext cx="428628"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37" name="矩形 36"/>
            <p:cNvSpPr/>
            <p:nvPr/>
          </p:nvSpPr>
          <p:spPr>
            <a:xfrm>
              <a:off x="5072066" y="3903696"/>
              <a:ext cx="428628" cy="35719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38" name="矩形 37"/>
            <p:cNvSpPr/>
            <p:nvPr/>
          </p:nvSpPr>
          <p:spPr>
            <a:xfrm>
              <a:off x="5500694" y="3903696"/>
              <a:ext cx="428628" cy="35719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39" name="矩形 38"/>
            <p:cNvSpPr/>
            <p:nvPr/>
          </p:nvSpPr>
          <p:spPr>
            <a:xfrm>
              <a:off x="5929322" y="3903696"/>
              <a:ext cx="428628" cy="35719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40" name="矩形 39"/>
            <p:cNvSpPr/>
            <p:nvPr/>
          </p:nvSpPr>
          <p:spPr>
            <a:xfrm>
              <a:off x="6357950" y="3903696"/>
              <a:ext cx="428628" cy="35719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grpSp>
      <p:sp>
        <p:nvSpPr>
          <p:cNvPr id="43" name="下箭头 42"/>
          <p:cNvSpPr/>
          <p:nvPr/>
        </p:nvSpPr>
        <p:spPr>
          <a:xfrm>
            <a:off x="3929058" y="4572008"/>
            <a:ext cx="214314" cy="47625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48" name="TextBox 47"/>
          <p:cNvSpPr txBox="1"/>
          <p:nvPr/>
        </p:nvSpPr>
        <p:spPr>
          <a:xfrm>
            <a:off x="4286248" y="4552058"/>
            <a:ext cx="1214446" cy="419282"/>
          </a:xfrm>
          <a:prstGeom prst="rect">
            <a:avLst/>
          </a:prstGeom>
          <a:noFill/>
        </p:spPr>
        <p:txBody>
          <a:bodyPr wrap="square" rtlCol="0">
            <a:spAutoFit/>
          </a:bodyPr>
          <a:lstStyle/>
          <a:p>
            <a:pPr algn="l"/>
            <a:r>
              <a:rPr lang="zh-CN" altLang="en-US" sz="2200" smtClean="0">
                <a:solidFill>
                  <a:srgbClr val="0000FF"/>
                </a:solidFill>
                <a:latin typeface="楷体" pitchFamily="49" charset="-122"/>
                <a:ea typeface="楷体" pitchFamily="49" charset="-122"/>
              </a:rPr>
              <a:t>本算法</a:t>
            </a:r>
            <a:endParaRPr lang="zh-CN" altLang="en-US" sz="2200">
              <a:solidFill>
                <a:srgbClr val="0000FF"/>
              </a:solidFill>
              <a:latin typeface="楷体" pitchFamily="49" charset="-122"/>
              <a:ea typeface="楷体" pitchFamily="49" charset="-122"/>
            </a:endParaRPr>
          </a:p>
        </p:txBody>
      </p:sp>
      <p:pic>
        <p:nvPicPr>
          <p:cNvPr id="44" name="Picture 2"/>
          <p:cNvPicPr>
            <a:picLocks noChangeAspect="1" noChangeArrowheads="1"/>
          </p:cNvPicPr>
          <p:nvPr/>
        </p:nvPicPr>
        <p:blipFill>
          <a:blip r:embed="rId3" cstate="print"/>
          <a:srcRect/>
          <a:stretch>
            <a:fillRect/>
          </a:stretch>
        </p:blipFill>
        <p:spPr bwMode="auto">
          <a:xfrm>
            <a:off x="142844" y="190478"/>
            <a:ext cx="785818" cy="1006759"/>
          </a:xfrm>
          <a:prstGeom prst="rect">
            <a:avLst/>
          </a:prstGeom>
          <a:ln>
            <a:noFill/>
          </a:ln>
          <a:effectLst>
            <a:softEdge rad="112500"/>
          </a:effectLst>
        </p:spPr>
      </p:pic>
      <p:sp>
        <p:nvSpPr>
          <p:cNvPr id="42" name="灯片编号占位符 41"/>
          <p:cNvSpPr>
            <a:spLocks noGrp="1"/>
          </p:cNvSpPr>
          <p:nvPr>
            <p:ph type="sldNum" sz="quarter" idx="12"/>
          </p:nvPr>
        </p:nvSpPr>
        <p:spPr/>
        <p:txBody>
          <a:bodyPr/>
          <a:lstStyle/>
          <a:p>
            <a:fld id="{36E68863-33C2-4D6D-B9FA-F4917E910219}" type="slidenum">
              <a:rPr lang="en-US" altLang="zh-CN" smtClean="0"/>
              <a:pPr/>
              <a:t>86</a:t>
            </a:fld>
            <a:endParaRPr lang="en-US" altLang="zh-CN" dirty="0"/>
          </a:p>
        </p:txBody>
      </p:sp>
    </p:spTree>
    <p:extLst>
      <p:ext uri="{BB962C8B-B14F-4D97-AF65-F5344CB8AC3E}">
        <p14:creationId xmlns:p14="http://schemas.microsoft.com/office/powerpoint/2010/main" val="106462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8" grpId="0" animBg="1"/>
      <p:bldP spid="43" grpId="0" animBg="1"/>
      <p:bldP spid="4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4" name="Rectangle 10"/>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6" name="Rectangle 12"/>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5" name="TextBox 4"/>
          <p:cNvSpPr txBox="1"/>
          <p:nvPr/>
        </p:nvSpPr>
        <p:spPr>
          <a:xfrm>
            <a:off x="785786" y="571481"/>
            <a:ext cx="714380" cy="464743"/>
          </a:xfrm>
          <a:prstGeom prst="rect">
            <a:avLst/>
          </a:prstGeom>
          <a:noFill/>
        </p:spPr>
        <p:txBody>
          <a:bodyPr wrap="square" rtlCol="0">
            <a:spAutoFit/>
          </a:bodyPr>
          <a:lstStyle/>
          <a:p>
            <a:pPr algn="l">
              <a:spcBef>
                <a:spcPts val="0"/>
              </a:spcBef>
            </a:pPr>
            <a:r>
              <a:rPr lang="zh-CN" altLang="en-US" sz="2200" smtClean="0">
                <a:solidFill>
                  <a:srgbClr val="FF0000"/>
                </a:solidFill>
                <a:latin typeface="黑体" pitchFamily="49" charset="-122"/>
                <a:ea typeface="黑体" pitchFamily="49" charset="-122"/>
                <a:cs typeface="Times New Roman" pitchFamily="18" charset="0"/>
              </a:rPr>
              <a:t>解：</a:t>
            </a:r>
            <a:endParaRPr lang="zh-CN" altLang="en-US" sz="2200" smtClean="0">
              <a:latin typeface="楷体" pitchFamily="49" charset="-122"/>
              <a:ea typeface="楷体" pitchFamily="49" charset="-122"/>
              <a:cs typeface="Times New Roman" pitchFamily="18" charset="0"/>
            </a:endParaRPr>
          </a:p>
        </p:txBody>
      </p:sp>
      <p:grpSp>
        <p:nvGrpSpPr>
          <p:cNvPr id="32" name="组合 31"/>
          <p:cNvGrpSpPr/>
          <p:nvPr/>
        </p:nvGrpSpPr>
        <p:grpSpPr>
          <a:xfrm>
            <a:off x="1214414" y="2845994"/>
            <a:ext cx="5715040" cy="2122160"/>
            <a:chOff x="1214414" y="2134495"/>
            <a:chExt cx="5715040" cy="1591620"/>
          </a:xfrm>
        </p:grpSpPr>
        <p:sp>
          <p:nvSpPr>
            <p:cNvPr id="8" name="矩形 7"/>
            <p:cNvSpPr/>
            <p:nvPr/>
          </p:nvSpPr>
          <p:spPr>
            <a:xfrm>
              <a:off x="1928794" y="2753674"/>
              <a:ext cx="428628" cy="357190"/>
            </a:xfrm>
            <a:prstGeom prst="rect">
              <a:avLst/>
            </a:prstGeom>
            <a:solidFill>
              <a:srgbClr val="FF330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9" name="矩形 8"/>
            <p:cNvSpPr/>
            <p:nvPr/>
          </p:nvSpPr>
          <p:spPr>
            <a:xfrm>
              <a:off x="1500166" y="2753674"/>
              <a:ext cx="428628" cy="35719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10" name="矩形 9"/>
            <p:cNvSpPr/>
            <p:nvPr/>
          </p:nvSpPr>
          <p:spPr>
            <a:xfrm>
              <a:off x="2357422" y="2753674"/>
              <a:ext cx="428628" cy="357190"/>
            </a:xfrm>
            <a:prstGeom prst="rect">
              <a:avLst/>
            </a:prstGeom>
            <a:solidFill>
              <a:srgbClr val="0070C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11" name="矩形 10"/>
            <p:cNvSpPr/>
            <p:nvPr/>
          </p:nvSpPr>
          <p:spPr>
            <a:xfrm>
              <a:off x="3214678" y="2753674"/>
              <a:ext cx="428628" cy="357190"/>
            </a:xfrm>
            <a:prstGeom prst="rect">
              <a:avLst/>
            </a:prstGeom>
            <a:solidFill>
              <a:srgbClr val="FF330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12" name="矩形 11"/>
            <p:cNvSpPr/>
            <p:nvPr/>
          </p:nvSpPr>
          <p:spPr>
            <a:xfrm>
              <a:off x="2786050" y="2753674"/>
              <a:ext cx="428628" cy="35719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13" name="矩形 12"/>
            <p:cNvSpPr/>
            <p:nvPr/>
          </p:nvSpPr>
          <p:spPr>
            <a:xfrm>
              <a:off x="3643306" y="2753674"/>
              <a:ext cx="428628" cy="357190"/>
            </a:xfrm>
            <a:prstGeom prst="rect">
              <a:avLst/>
            </a:prstGeom>
            <a:solidFill>
              <a:srgbClr val="FF330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14" name="矩形 13"/>
            <p:cNvSpPr/>
            <p:nvPr/>
          </p:nvSpPr>
          <p:spPr>
            <a:xfrm>
              <a:off x="4071934" y="2753674"/>
              <a:ext cx="428628" cy="35719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15" name="矩形 14"/>
            <p:cNvSpPr/>
            <p:nvPr/>
          </p:nvSpPr>
          <p:spPr>
            <a:xfrm>
              <a:off x="4500562" y="2753674"/>
              <a:ext cx="428628" cy="357190"/>
            </a:xfrm>
            <a:prstGeom prst="rect">
              <a:avLst/>
            </a:prstGeom>
            <a:solidFill>
              <a:srgbClr val="0070C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16" name="矩形 15"/>
            <p:cNvSpPr/>
            <p:nvPr/>
          </p:nvSpPr>
          <p:spPr>
            <a:xfrm>
              <a:off x="4929190" y="2753674"/>
              <a:ext cx="428628" cy="357190"/>
            </a:xfrm>
            <a:prstGeom prst="rect">
              <a:avLst/>
            </a:prstGeom>
            <a:solidFill>
              <a:srgbClr val="0070C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17" name="矩形 16"/>
            <p:cNvSpPr/>
            <p:nvPr/>
          </p:nvSpPr>
          <p:spPr>
            <a:xfrm>
              <a:off x="5786446" y="2753674"/>
              <a:ext cx="428628" cy="357190"/>
            </a:xfrm>
            <a:prstGeom prst="rect">
              <a:avLst/>
            </a:prstGeom>
            <a:solidFill>
              <a:srgbClr val="FF330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18" name="矩形 17"/>
            <p:cNvSpPr/>
            <p:nvPr/>
          </p:nvSpPr>
          <p:spPr>
            <a:xfrm>
              <a:off x="5357818" y="2753674"/>
              <a:ext cx="428628" cy="35719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19" name="矩形 18"/>
            <p:cNvSpPr/>
            <p:nvPr/>
          </p:nvSpPr>
          <p:spPr>
            <a:xfrm>
              <a:off x="6215074" y="2753674"/>
              <a:ext cx="428628" cy="357190"/>
            </a:xfrm>
            <a:prstGeom prst="rect">
              <a:avLst/>
            </a:prstGeom>
            <a:solidFill>
              <a:srgbClr val="0070C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grpSp>
          <p:nvGrpSpPr>
            <p:cNvPr id="26" name="组合 25"/>
            <p:cNvGrpSpPr/>
            <p:nvPr/>
          </p:nvGrpSpPr>
          <p:grpSpPr>
            <a:xfrm>
              <a:off x="1214414" y="2153131"/>
              <a:ext cx="285752" cy="600543"/>
              <a:chOff x="1214414" y="1161626"/>
              <a:chExt cx="285752" cy="600543"/>
            </a:xfrm>
          </p:grpSpPr>
          <p:cxnSp>
            <p:nvCxnSpPr>
              <p:cNvPr id="20" name="直接箭头连接符 19"/>
              <p:cNvCxnSpPr/>
              <p:nvPr/>
            </p:nvCxnSpPr>
            <p:spPr>
              <a:xfrm rot="5400000">
                <a:off x="1250133" y="1654218"/>
                <a:ext cx="21431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214414" y="1161626"/>
                <a:ext cx="285752" cy="253916"/>
              </a:xfrm>
              <a:prstGeom prst="rect">
                <a:avLst/>
              </a:prstGeom>
              <a:noFill/>
            </p:spPr>
            <p:txBody>
              <a:bodyPr wrap="square" lIns="0" tIns="0" rIns="0" bIns="0" rtlCol="0">
                <a:spAutoFit/>
              </a:bodyPr>
              <a:lstStyle/>
              <a:p>
                <a:r>
                  <a:rPr lang="en-US" altLang="zh-CN" sz="2000" i="1" smtClean="0">
                    <a:solidFill>
                      <a:srgbClr val="FF00FF"/>
                    </a:solidFill>
                  </a:rPr>
                  <a:t>i</a:t>
                </a:r>
                <a:endParaRPr lang="zh-CN" altLang="en-US" sz="2000" i="1">
                  <a:solidFill>
                    <a:srgbClr val="FF00FF"/>
                  </a:solidFill>
                </a:endParaRPr>
              </a:p>
            </p:txBody>
          </p:sp>
        </p:grpSp>
        <p:grpSp>
          <p:nvGrpSpPr>
            <p:cNvPr id="27" name="组合 26"/>
            <p:cNvGrpSpPr/>
            <p:nvPr/>
          </p:nvGrpSpPr>
          <p:grpSpPr>
            <a:xfrm>
              <a:off x="6643702" y="2134495"/>
              <a:ext cx="285752" cy="600543"/>
              <a:chOff x="6643702" y="1142990"/>
              <a:chExt cx="285752" cy="600543"/>
            </a:xfrm>
          </p:grpSpPr>
          <p:cxnSp>
            <p:nvCxnSpPr>
              <p:cNvPr id="22" name="直接箭头连接符 21"/>
              <p:cNvCxnSpPr/>
              <p:nvPr/>
            </p:nvCxnSpPr>
            <p:spPr>
              <a:xfrm rot="5400000">
                <a:off x="6679421" y="1635582"/>
                <a:ext cx="21431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643702" y="1142990"/>
                <a:ext cx="285752" cy="253916"/>
              </a:xfrm>
              <a:prstGeom prst="rect">
                <a:avLst/>
              </a:prstGeom>
              <a:noFill/>
            </p:spPr>
            <p:txBody>
              <a:bodyPr wrap="square" lIns="0" tIns="0" rIns="0" bIns="0" rtlCol="0">
                <a:spAutoFit/>
              </a:bodyPr>
              <a:lstStyle/>
              <a:p>
                <a:r>
                  <a:rPr lang="en-US" altLang="zh-CN" sz="2000" i="1" smtClean="0">
                    <a:solidFill>
                      <a:srgbClr val="FF00FF"/>
                    </a:solidFill>
                  </a:rPr>
                  <a:t>k</a:t>
                </a:r>
                <a:endParaRPr lang="zh-CN" altLang="en-US" sz="2000" i="1">
                  <a:solidFill>
                    <a:srgbClr val="FF00FF"/>
                  </a:solidFill>
                </a:endParaRPr>
              </a:p>
            </p:txBody>
          </p:sp>
        </p:grpSp>
        <p:grpSp>
          <p:nvGrpSpPr>
            <p:cNvPr id="28" name="组合 27"/>
            <p:cNvGrpSpPr/>
            <p:nvPr/>
          </p:nvGrpSpPr>
          <p:grpSpPr>
            <a:xfrm>
              <a:off x="1571604" y="3143254"/>
              <a:ext cx="285752" cy="582861"/>
              <a:chOff x="1571604" y="2151749"/>
              <a:chExt cx="285752" cy="582861"/>
            </a:xfrm>
          </p:grpSpPr>
          <p:cxnSp>
            <p:nvCxnSpPr>
              <p:cNvPr id="24" name="直接箭头连接符 23"/>
              <p:cNvCxnSpPr/>
              <p:nvPr/>
            </p:nvCxnSpPr>
            <p:spPr>
              <a:xfrm rot="5400000" flipH="1" flipV="1">
                <a:off x="1607323" y="2258112"/>
                <a:ext cx="21431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71604" y="2480694"/>
                <a:ext cx="285752" cy="253916"/>
              </a:xfrm>
              <a:prstGeom prst="rect">
                <a:avLst/>
              </a:prstGeom>
              <a:noFill/>
            </p:spPr>
            <p:txBody>
              <a:bodyPr wrap="square" lIns="0" tIns="0" rIns="0" bIns="0" rtlCol="0">
                <a:spAutoFit/>
              </a:bodyPr>
              <a:lstStyle/>
              <a:p>
                <a:r>
                  <a:rPr lang="en-US" altLang="zh-CN" sz="2000" i="1" smtClean="0">
                    <a:solidFill>
                      <a:srgbClr val="FF00FF"/>
                    </a:solidFill>
                  </a:rPr>
                  <a:t>j</a:t>
                </a:r>
                <a:endParaRPr lang="zh-CN" altLang="en-US" sz="2000" i="1">
                  <a:solidFill>
                    <a:srgbClr val="FF00FF"/>
                  </a:solidFill>
                </a:endParaRPr>
              </a:p>
            </p:txBody>
          </p:sp>
        </p:grpSp>
        <p:sp>
          <p:nvSpPr>
            <p:cNvPr id="29" name="TextBox 28"/>
            <p:cNvSpPr txBox="1"/>
            <p:nvPr/>
          </p:nvSpPr>
          <p:spPr>
            <a:xfrm>
              <a:off x="2571736" y="3429006"/>
              <a:ext cx="3643338" cy="276999"/>
            </a:xfrm>
            <a:prstGeom prst="rect">
              <a:avLst/>
            </a:prstGeom>
            <a:noFill/>
          </p:spPr>
          <p:txBody>
            <a:bodyPr wrap="square" rtlCol="0">
              <a:spAutoFit/>
            </a:bodyPr>
            <a:lstStyle/>
            <a:p>
              <a:pPr algn="l"/>
              <a:r>
                <a:rPr lang="zh-CN" altLang="en-US" sz="1800" dirty="0" smtClean="0">
                  <a:solidFill>
                    <a:srgbClr val="0000FF"/>
                  </a:solidFill>
                  <a:ea typeface="微软雅黑" pitchFamily="34" charset="-122"/>
                  <a:cs typeface="Times New Roman" pitchFamily="18" charset="0"/>
                </a:rPr>
                <a:t>初始状态（</a:t>
              </a:r>
              <a:r>
                <a:rPr lang="en-US" altLang="zh-CN" sz="1800" i="1" dirty="0" err="1" smtClean="0">
                  <a:solidFill>
                    <a:srgbClr val="0000FF"/>
                  </a:solidFill>
                  <a:ea typeface="微软雅黑" pitchFamily="34" charset="-122"/>
                  <a:cs typeface="Times New Roman" pitchFamily="18" charset="0"/>
                </a:rPr>
                <a:t>i</a:t>
              </a:r>
              <a:r>
                <a:rPr lang="en-US" altLang="zh-CN" sz="1800" dirty="0" smtClean="0">
                  <a:solidFill>
                    <a:srgbClr val="0000FF"/>
                  </a:solidFill>
                  <a:ea typeface="微软雅黑" pitchFamily="34" charset="-122"/>
                  <a:cs typeface="Times New Roman" pitchFamily="18" charset="0"/>
                </a:rPr>
                <a:t>=-1</a:t>
              </a:r>
              <a:r>
                <a:rPr lang="zh-CN" altLang="en-US" sz="1800" dirty="0" smtClean="0">
                  <a:solidFill>
                    <a:srgbClr val="0000FF"/>
                  </a:solidFill>
                  <a:ea typeface="微软雅黑" pitchFamily="34" charset="-122"/>
                  <a:cs typeface="Times New Roman" pitchFamily="18" charset="0"/>
                </a:rPr>
                <a:t>，</a:t>
              </a:r>
              <a:r>
                <a:rPr lang="en-US" altLang="zh-CN" sz="1800" i="1" dirty="0" smtClean="0">
                  <a:solidFill>
                    <a:srgbClr val="0000FF"/>
                  </a:solidFill>
                  <a:ea typeface="微软雅黑" pitchFamily="34" charset="-122"/>
                  <a:cs typeface="Times New Roman" pitchFamily="18" charset="0"/>
                </a:rPr>
                <a:t>k</a:t>
              </a:r>
              <a:r>
                <a:rPr lang="en-US" altLang="zh-CN" sz="1800" dirty="0" smtClean="0">
                  <a:solidFill>
                    <a:srgbClr val="0000FF"/>
                  </a:solidFill>
                  <a:ea typeface="微软雅黑" pitchFamily="34" charset="-122"/>
                  <a:cs typeface="Times New Roman" pitchFamily="18" charset="0"/>
                </a:rPr>
                <a:t>=</a:t>
              </a:r>
              <a:r>
                <a:rPr lang="en-US" altLang="zh-CN" sz="1800" i="1" dirty="0" smtClean="0">
                  <a:solidFill>
                    <a:srgbClr val="0000FF"/>
                  </a:solidFill>
                  <a:ea typeface="微软雅黑" pitchFamily="34" charset="-122"/>
                  <a:cs typeface="Times New Roman" pitchFamily="18" charset="0"/>
                </a:rPr>
                <a:t>n</a:t>
              </a:r>
              <a:r>
                <a:rPr lang="zh-CN" altLang="en-US" sz="1800" dirty="0" smtClean="0">
                  <a:solidFill>
                    <a:srgbClr val="0000FF"/>
                  </a:solidFill>
                  <a:ea typeface="微软雅黑" pitchFamily="34" charset="-122"/>
                  <a:cs typeface="Times New Roman" pitchFamily="18" charset="0"/>
                </a:rPr>
                <a:t>，</a:t>
              </a:r>
              <a:r>
                <a:rPr lang="en-US" altLang="zh-CN" sz="1800" i="1" dirty="0" smtClean="0">
                  <a:solidFill>
                    <a:srgbClr val="0000FF"/>
                  </a:solidFill>
                  <a:ea typeface="微软雅黑" pitchFamily="34" charset="-122"/>
                  <a:cs typeface="Times New Roman" pitchFamily="18" charset="0"/>
                </a:rPr>
                <a:t>j</a:t>
              </a:r>
              <a:r>
                <a:rPr lang="en-US" altLang="zh-CN" sz="1800" dirty="0" smtClean="0">
                  <a:solidFill>
                    <a:srgbClr val="0000FF"/>
                  </a:solidFill>
                  <a:ea typeface="微软雅黑" pitchFamily="34" charset="-122"/>
                  <a:cs typeface="Times New Roman" pitchFamily="18" charset="0"/>
                </a:rPr>
                <a:t>=0</a:t>
              </a:r>
              <a:r>
                <a:rPr lang="zh-CN" altLang="en-US" sz="1800" dirty="0" smtClean="0">
                  <a:solidFill>
                    <a:srgbClr val="0000FF"/>
                  </a:solidFill>
                  <a:ea typeface="微软雅黑" pitchFamily="34" charset="-122"/>
                  <a:cs typeface="Times New Roman" pitchFamily="18" charset="0"/>
                </a:rPr>
                <a:t>）</a:t>
              </a:r>
              <a:endParaRPr lang="zh-CN" altLang="en-US" sz="1800" dirty="0">
                <a:solidFill>
                  <a:srgbClr val="0000FF"/>
                </a:solidFill>
                <a:ea typeface="微软雅黑" pitchFamily="34" charset="-122"/>
                <a:cs typeface="Times New Roman" pitchFamily="18" charset="0"/>
              </a:endParaRPr>
            </a:p>
          </p:txBody>
        </p:sp>
      </p:grpSp>
      <p:sp>
        <p:nvSpPr>
          <p:cNvPr id="31" name="TextBox 30"/>
          <p:cNvSpPr txBox="1"/>
          <p:nvPr/>
        </p:nvSpPr>
        <p:spPr>
          <a:xfrm>
            <a:off x="1500166" y="571480"/>
            <a:ext cx="6643734" cy="1551579"/>
          </a:xfrm>
          <a:prstGeom prst="rect">
            <a:avLst/>
          </a:prstGeom>
          <a:noFill/>
        </p:spPr>
        <p:txBody>
          <a:bodyPr wrap="square" rtlCol="0">
            <a:spAutoFit/>
          </a:bodyPr>
          <a:lstStyle/>
          <a:p>
            <a:pPr marL="457200" indent="-457200" algn="l">
              <a:spcBef>
                <a:spcPts val="0"/>
              </a:spcBef>
              <a:buBlip>
                <a:blip r:embed="rId3"/>
              </a:buBlip>
            </a:pPr>
            <a:r>
              <a:rPr lang="zh-CN" altLang="en-US" sz="2200" smtClean="0">
                <a:solidFill>
                  <a:srgbClr val="0000FF"/>
                </a:solidFill>
                <a:ea typeface="楷体" pitchFamily="49" charset="-122"/>
                <a:cs typeface="Times New Roman" pitchFamily="18" charset="0"/>
              </a:rPr>
              <a:t>用</a:t>
            </a:r>
            <a:r>
              <a:rPr lang="en-US" sz="2200" smtClean="0">
                <a:solidFill>
                  <a:srgbClr val="0000FF"/>
                </a:solidFill>
                <a:ea typeface="楷体" pitchFamily="49" charset="-122"/>
                <a:cs typeface="Times New Roman" pitchFamily="18" charset="0"/>
              </a:rPr>
              <a:t>0</a:t>
            </a:r>
            <a:r>
              <a:rPr lang="zh-CN" altLang="en-US" sz="2200" smtClean="0">
                <a:solidFill>
                  <a:srgbClr val="0000FF"/>
                </a:solidFill>
                <a:ea typeface="楷体" pitchFamily="49" charset="-122"/>
                <a:cs typeface="Times New Roman" pitchFamily="18" charset="0"/>
              </a:rPr>
              <a:t>～</a:t>
            </a:r>
            <a:r>
              <a:rPr lang="en-US" sz="2200" i="1" smtClean="0">
                <a:solidFill>
                  <a:srgbClr val="0000FF"/>
                </a:solidFill>
                <a:ea typeface="楷体" pitchFamily="49" charset="-122"/>
                <a:cs typeface="Times New Roman" pitchFamily="18" charset="0"/>
              </a:rPr>
              <a:t>i</a:t>
            </a:r>
            <a:r>
              <a:rPr lang="zh-CN" altLang="en-US" sz="2200" smtClean="0">
                <a:solidFill>
                  <a:srgbClr val="0000FF"/>
                </a:solidFill>
                <a:ea typeface="楷体" pitchFamily="49" charset="-122"/>
                <a:cs typeface="Times New Roman" pitchFamily="18" charset="0"/>
              </a:rPr>
              <a:t>表示</a:t>
            </a:r>
            <a:r>
              <a:rPr lang="en-US" sz="2200" smtClean="0">
                <a:solidFill>
                  <a:srgbClr val="0000FF"/>
                </a:solidFill>
                <a:ea typeface="楷体" pitchFamily="49" charset="-122"/>
                <a:cs typeface="Times New Roman" pitchFamily="18" charset="0"/>
              </a:rPr>
              <a:t>0</a:t>
            </a:r>
            <a:r>
              <a:rPr lang="zh-CN" altLang="en-US" sz="2200" smtClean="0">
                <a:solidFill>
                  <a:srgbClr val="0000FF"/>
                </a:solidFill>
                <a:ea typeface="楷体" pitchFamily="49" charset="-122"/>
                <a:cs typeface="Times New Roman" pitchFamily="18" charset="0"/>
              </a:rPr>
              <a:t>元素区间。</a:t>
            </a:r>
            <a:endParaRPr lang="en-US" altLang="zh-CN" sz="2200" smtClean="0">
              <a:solidFill>
                <a:srgbClr val="0000FF"/>
              </a:solidFill>
              <a:ea typeface="楷体" pitchFamily="49" charset="-122"/>
              <a:cs typeface="Times New Roman" pitchFamily="18" charset="0"/>
            </a:endParaRPr>
          </a:p>
          <a:p>
            <a:pPr marL="457200" indent="-457200" algn="l">
              <a:spcBef>
                <a:spcPts val="0"/>
              </a:spcBef>
              <a:buBlip>
                <a:blip r:embed="rId3"/>
              </a:buBlip>
            </a:pPr>
            <a:r>
              <a:rPr lang="en-US" sz="2200" i="1" smtClean="0">
                <a:solidFill>
                  <a:srgbClr val="0000FF"/>
                </a:solidFill>
                <a:ea typeface="楷体" pitchFamily="49" charset="-122"/>
                <a:cs typeface="Times New Roman" pitchFamily="18" charset="0"/>
              </a:rPr>
              <a:t>k</a:t>
            </a:r>
            <a:r>
              <a:rPr lang="zh-CN" altLang="en-US" sz="2200" smtClean="0">
                <a:solidFill>
                  <a:srgbClr val="0000FF"/>
                </a:solidFill>
                <a:ea typeface="楷体" pitchFamily="49" charset="-122"/>
                <a:cs typeface="Times New Roman" pitchFamily="18" charset="0"/>
              </a:rPr>
              <a:t>～</a:t>
            </a:r>
            <a:r>
              <a:rPr lang="en-US" sz="2200" i="1" smtClean="0">
                <a:solidFill>
                  <a:srgbClr val="0000FF"/>
                </a:solidFill>
                <a:ea typeface="楷体" pitchFamily="49" charset="-122"/>
                <a:cs typeface="Times New Roman" pitchFamily="18" charset="0"/>
              </a:rPr>
              <a:t>n</a:t>
            </a:r>
            <a:r>
              <a:rPr lang="en-US" sz="2200" smtClean="0">
                <a:solidFill>
                  <a:srgbClr val="0000FF"/>
                </a:solidFill>
                <a:latin typeface="楷体" pitchFamily="49" charset="-122"/>
                <a:ea typeface="楷体" pitchFamily="49" charset="-122"/>
                <a:cs typeface="Times New Roman" pitchFamily="18" charset="0"/>
              </a:rPr>
              <a:t>-</a:t>
            </a:r>
            <a:r>
              <a:rPr lang="en-US" sz="22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表示</a:t>
            </a:r>
            <a:r>
              <a:rPr lang="en-US" sz="2200" smtClean="0">
                <a:solidFill>
                  <a:srgbClr val="0000FF"/>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元素区间。</a:t>
            </a:r>
            <a:endParaRPr lang="en-US" altLang="zh-CN" sz="2200" smtClean="0">
              <a:solidFill>
                <a:srgbClr val="0000FF"/>
              </a:solidFill>
              <a:ea typeface="楷体" pitchFamily="49" charset="-122"/>
              <a:cs typeface="Times New Roman" pitchFamily="18" charset="0"/>
            </a:endParaRPr>
          </a:p>
          <a:p>
            <a:pPr marL="457200" indent="-457200" algn="l">
              <a:spcBef>
                <a:spcPts val="0"/>
              </a:spcBef>
              <a:buBlip>
                <a:blip r:embed="rId3"/>
              </a:buBlip>
            </a:pPr>
            <a:r>
              <a:rPr lang="zh-CN" altLang="en-US" sz="2200" smtClean="0">
                <a:solidFill>
                  <a:srgbClr val="0000FF"/>
                </a:solidFill>
                <a:ea typeface="楷体" pitchFamily="49" charset="-122"/>
                <a:cs typeface="Times New Roman" pitchFamily="18" charset="0"/>
              </a:rPr>
              <a:t>中间部分为</a:t>
            </a:r>
            <a:r>
              <a:rPr lang="en-US" sz="22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元素区间。</a:t>
            </a:r>
            <a:endParaRPr lang="en-US" altLang="zh-CN" sz="2200" smtClean="0">
              <a:solidFill>
                <a:srgbClr val="0000FF"/>
              </a:solidFill>
              <a:ea typeface="楷体" pitchFamily="49" charset="-122"/>
              <a:cs typeface="Times New Roman" pitchFamily="18" charset="0"/>
            </a:endParaRPr>
          </a:p>
          <a:p>
            <a:pPr marL="457200" indent="-457200" algn="l">
              <a:spcBef>
                <a:spcPts val="0"/>
              </a:spcBef>
              <a:buBlip>
                <a:blip r:embed="rId3"/>
              </a:buBlip>
            </a:pPr>
            <a:r>
              <a:rPr lang="zh-CN" altLang="en-US" sz="2200" smtClean="0">
                <a:solidFill>
                  <a:srgbClr val="0000FF"/>
                </a:solidFill>
                <a:latin typeface="楷体" pitchFamily="49" charset="-122"/>
                <a:ea typeface="楷体" pitchFamily="49" charset="-122"/>
              </a:rPr>
              <a:t>用</a:t>
            </a:r>
            <a:r>
              <a:rPr lang="en-US" sz="2200" i="1" smtClean="0">
                <a:solidFill>
                  <a:srgbClr val="0000FF"/>
                </a:solidFill>
                <a:ea typeface="楷体" pitchFamily="49" charset="-122"/>
                <a:cs typeface="Times New Roman" pitchFamily="18" charset="0"/>
              </a:rPr>
              <a:t>j</a:t>
            </a:r>
            <a:r>
              <a:rPr lang="zh-CN" altLang="en-US" sz="2200" smtClean="0">
                <a:solidFill>
                  <a:srgbClr val="0000FF"/>
                </a:solidFill>
                <a:ea typeface="楷体" pitchFamily="49" charset="-122"/>
                <a:cs typeface="Times New Roman" pitchFamily="18" charset="0"/>
              </a:rPr>
              <a:t>从头开始</a:t>
            </a:r>
            <a:r>
              <a:rPr lang="zh-CN" altLang="en-US" sz="2200" smtClean="0">
                <a:solidFill>
                  <a:srgbClr val="0000FF"/>
                </a:solidFill>
                <a:latin typeface="楷体" pitchFamily="49" charset="-122"/>
                <a:ea typeface="楷体" pitchFamily="49" charset="-122"/>
              </a:rPr>
              <a:t>扫描顺序表</a:t>
            </a:r>
            <a:r>
              <a:rPr lang="en-US" sz="2200" i="1" smtClean="0">
                <a:solidFill>
                  <a:srgbClr val="0000FF"/>
                </a:solidFill>
                <a:ea typeface="楷体" pitchFamily="49" charset="-122"/>
                <a:cs typeface="Times New Roman" pitchFamily="18" charset="0"/>
              </a:rPr>
              <a:t>L</a:t>
            </a:r>
            <a:r>
              <a:rPr lang="zh-CN" altLang="en-US" sz="2200" smtClean="0">
                <a:solidFill>
                  <a:srgbClr val="0000FF"/>
                </a:solidFill>
                <a:latin typeface="楷体" pitchFamily="49" charset="-122"/>
                <a:ea typeface="楷体" pitchFamily="49" charset="-122"/>
              </a:rPr>
              <a:t>中部的所有元素。</a:t>
            </a:r>
            <a:endParaRPr lang="zh-CN" altLang="en-US" sz="2200">
              <a:solidFill>
                <a:srgbClr val="0000FF"/>
              </a:solidFill>
            </a:endParaRPr>
          </a:p>
        </p:txBody>
      </p:sp>
      <p:sp>
        <p:nvSpPr>
          <p:cNvPr id="34" name="灯片编号占位符 33"/>
          <p:cNvSpPr>
            <a:spLocks noGrp="1"/>
          </p:cNvSpPr>
          <p:nvPr>
            <p:ph type="sldNum" sz="quarter" idx="12"/>
          </p:nvPr>
        </p:nvSpPr>
        <p:spPr/>
        <p:txBody>
          <a:bodyPr/>
          <a:lstStyle/>
          <a:p>
            <a:fld id="{36E68863-33C2-4D6D-B9FA-F4917E910219}" type="slidenum">
              <a:rPr lang="en-US" altLang="zh-CN" smtClean="0"/>
              <a:pPr/>
              <a:t>87</a:t>
            </a:fld>
            <a:endParaRPr lang="en-US" altLang="zh-CN" dirty="0"/>
          </a:p>
        </p:txBody>
      </p:sp>
    </p:spTree>
    <p:extLst>
      <p:ext uri="{BB962C8B-B14F-4D97-AF65-F5344CB8AC3E}">
        <p14:creationId xmlns:p14="http://schemas.microsoft.com/office/powerpoint/2010/main" val="405565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892557"/>
            <a:ext cx="8358246" cy="2092881"/>
          </a:xfrm>
          <a:prstGeom prst="rect">
            <a:avLst/>
          </a:prstGeom>
          <a:noFill/>
        </p:spPr>
        <p:txBody>
          <a:bodyPr wrap="square" rtlCol="0">
            <a:spAutoFit/>
          </a:bodyPr>
          <a:lstStyle/>
          <a:p>
            <a:pPr marL="342900" indent="-342900" algn="l">
              <a:lnSpc>
                <a:spcPts val="2600"/>
              </a:lnSpc>
              <a:spcBef>
                <a:spcPts val="0"/>
              </a:spcBef>
              <a:buBlip>
                <a:blip r:embed="rId3"/>
              </a:buBlip>
            </a:pPr>
            <a:r>
              <a:rPr lang="en-US" sz="2200" i="1" smtClean="0">
                <a:solidFill>
                  <a:srgbClr val="FF00FF"/>
                </a:solidFill>
                <a:ea typeface="楷体" pitchFamily="49" charset="-122"/>
                <a:cs typeface="Times New Roman" pitchFamily="18" charset="0"/>
              </a:rPr>
              <a:t>j</a:t>
            </a:r>
            <a:r>
              <a:rPr lang="zh-CN" altLang="en-US" sz="2200" smtClean="0">
                <a:solidFill>
                  <a:srgbClr val="0000FF"/>
                </a:solidFill>
                <a:ea typeface="楷体" pitchFamily="49" charset="-122"/>
                <a:cs typeface="Times New Roman" pitchFamily="18" charset="0"/>
              </a:rPr>
              <a:t>指向</a:t>
            </a:r>
            <a:r>
              <a:rPr lang="zh-CN" altLang="en-US" sz="2200" smtClean="0">
                <a:solidFill>
                  <a:srgbClr val="C00000"/>
                </a:solidFill>
                <a:ea typeface="楷体" pitchFamily="49" charset="-122"/>
                <a:cs typeface="Times New Roman" pitchFamily="18" charset="0"/>
              </a:rPr>
              <a:t>元素</a:t>
            </a:r>
            <a:r>
              <a:rPr lang="en-US" sz="2200" smtClean="0">
                <a:solidFill>
                  <a:srgbClr val="C00000"/>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：说明它属于中部，保持不动，</a:t>
            </a:r>
            <a:r>
              <a:rPr lang="en-US" sz="2200" i="1" smtClean="0">
                <a:solidFill>
                  <a:srgbClr val="0000FF"/>
                </a:solidFill>
                <a:ea typeface="楷体" pitchFamily="49" charset="-122"/>
                <a:cs typeface="Times New Roman" pitchFamily="18" charset="0"/>
              </a:rPr>
              <a:t>j++</a:t>
            </a:r>
            <a:r>
              <a:rPr lang="zh-CN" altLang="en-US" sz="2200" smtClean="0">
                <a:solidFill>
                  <a:srgbClr val="0000FF"/>
                </a:solidFill>
                <a:ea typeface="楷体" pitchFamily="49" charset="-122"/>
                <a:cs typeface="Times New Roman" pitchFamily="18" charset="0"/>
              </a:rPr>
              <a:t>。</a:t>
            </a:r>
          </a:p>
          <a:p>
            <a:pPr marL="342900" indent="-342900" algn="l">
              <a:lnSpc>
                <a:spcPts val="2600"/>
              </a:lnSpc>
              <a:spcBef>
                <a:spcPts val="0"/>
              </a:spcBef>
              <a:buBlip>
                <a:blip r:embed="rId3"/>
              </a:buBlip>
            </a:pPr>
            <a:r>
              <a:rPr lang="en-US" sz="2200" i="1" smtClean="0">
                <a:solidFill>
                  <a:srgbClr val="FF00FF"/>
                </a:solidFill>
                <a:ea typeface="楷体" pitchFamily="49" charset="-122"/>
                <a:cs typeface="Times New Roman" pitchFamily="18" charset="0"/>
              </a:rPr>
              <a:t>j</a:t>
            </a:r>
            <a:r>
              <a:rPr lang="zh-CN" altLang="en-US" sz="2200" smtClean="0">
                <a:solidFill>
                  <a:srgbClr val="0000FF"/>
                </a:solidFill>
                <a:ea typeface="楷体" pitchFamily="49" charset="-122"/>
                <a:cs typeface="Times New Roman" pitchFamily="18" charset="0"/>
              </a:rPr>
              <a:t>指向</a:t>
            </a:r>
            <a:r>
              <a:rPr lang="zh-CN" altLang="en-US" sz="2200" smtClean="0">
                <a:solidFill>
                  <a:srgbClr val="C00000"/>
                </a:solidFill>
                <a:ea typeface="楷体" pitchFamily="49" charset="-122"/>
                <a:cs typeface="Times New Roman" pitchFamily="18" charset="0"/>
              </a:rPr>
              <a:t>元素</a:t>
            </a:r>
            <a:r>
              <a:rPr lang="en-US" sz="2200" smtClean="0">
                <a:solidFill>
                  <a:srgbClr val="C00000"/>
                </a:solidFill>
                <a:ea typeface="楷体" pitchFamily="49" charset="-122"/>
                <a:cs typeface="Times New Roman" pitchFamily="18" charset="0"/>
              </a:rPr>
              <a:t>0</a:t>
            </a:r>
            <a:r>
              <a:rPr lang="zh-CN" altLang="en-US" sz="2200" smtClean="0">
                <a:solidFill>
                  <a:srgbClr val="0000FF"/>
                </a:solidFill>
                <a:ea typeface="楷体" pitchFamily="49" charset="-122"/>
                <a:cs typeface="Times New Roman" pitchFamily="18" charset="0"/>
              </a:rPr>
              <a:t>：说明它属于前部，</a:t>
            </a:r>
            <a:r>
              <a:rPr lang="en-US" sz="2200" i="1" smtClean="0">
                <a:solidFill>
                  <a:srgbClr val="0000FF"/>
                </a:solidFill>
                <a:ea typeface="楷体" pitchFamily="49" charset="-122"/>
                <a:cs typeface="Times New Roman" pitchFamily="18" charset="0"/>
              </a:rPr>
              <a:t>i</a:t>
            </a:r>
            <a:r>
              <a:rPr lang="zh-CN" altLang="en-US" sz="2200" smtClean="0">
                <a:solidFill>
                  <a:srgbClr val="0000FF"/>
                </a:solidFill>
                <a:ea typeface="楷体" pitchFamily="49" charset="-122"/>
                <a:cs typeface="Times New Roman" pitchFamily="18" charset="0"/>
              </a:rPr>
              <a:t>增</a:t>
            </a:r>
            <a:r>
              <a:rPr lang="en-US" sz="22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（扩大</a:t>
            </a:r>
            <a:r>
              <a:rPr lang="en-US" sz="2200" smtClean="0">
                <a:solidFill>
                  <a:srgbClr val="0000FF"/>
                </a:solidFill>
                <a:ea typeface="楷体" pitchFamily="49" charset="-122"/>
                <a:cs typeface="Times New Roman" pitchFamily="18" charset="0"/>
              </a:rPr>
              <a:t>0</a:t>
            </a:r>
            <a:r>
              <a:rPr lang="zh-CN" altLang="en-US" sz="2200" smtClean="0">
                <a:solidFill>
                  <a:srgbClr val="0000FF"/>
                </a:solidFill>
                <a:ea typeface="楷体" pitchFamily="49" charset="-122"/>
                <a:cs typeface="Times New Roman" pitchFamily="18" charset="0"/>
              </a:rPr>
              <a:t>元素区间），将</a:t>
            </a:r>
            <a:r>
              <a:rPr lang="en-US" altLang="zh-CN" sz="2200" i="1" smtClean="0">
                <a:solidFill>
                  <a:srgbClr val="0000FF"/>
                </a:solidFill>
                <a:ea typeface="楷体" pitchFamily="49" charset="-122"/>
                <a:cs typeface="Times New Roman" pitchFamily="18" charset="0"/>
              </a:rPr>
              <a:t>i</a:t>
            </a:r>
            <a:r>
              <a:rPr lang="zh-CN" altLang="en-US" sz="2200" smtClean="0">
                <a:solidFill>
                  <a:srgbClr val="0000FF"/>
                </a:solidFill>
                <a:ea typeface="楷体" pitchFamily="49" charset="-122"/>
                <a:cs typeface="Times New Roman" pitchFamily="18" charset="0"/>
              </a:rPr>
              <a:t>、</a:t>
            </a:r>
            <a:r>
              <a:rPr lang="en-US" altLang="zh-CN" sz="2200" i="1" smtClean="0">
                <a:solidFill>
                  <a:srgbClr val="0000FF"/>
                </a:solidFill>
                <a:ea typeface="楷体" pitchFamily="49" charset="-122"/>
                <a:cs typeface="Times New Roman" pitchFamily="18" charset="0"/>
              </a:rPr>
              <a:t>j</a:t>
            </a:r>
            <a:r>
              <a:rPr lang="zh-CN" altLang="en-US" sz="2200" smtClean="0">
                <a:solidFill>
                  <a:srgbClr val="0000FF"/>
                </a:solidFill>
                <a:ea typeface="楷体" pitchFamily="49" charset="-122"/>
                <a:cs typeface="Times New Roman" pitchFamily="18" charset="0"/>
              </a:rPr>
              <a:t>位置的元素交换，</a:t>
            </a:r>
            <a:r>
              <a:rPr lang="en-US" sz="2200" i="1" smtClean="0">
                <a:solidFill>
                  <a:srgbClr val="0000FF"/>
                </a:solidFill>
                <a:ea typeface="楷体" pitchFamily="49" charset="-122"/>
                <a:cs typeface="Times New Roman" pitchFamily="18" charset="0"/>
              </a:rPr>
              <a:t>j</a:t>
            </a:r>
            <a:r>
              <a:rPr lang="en-US" sz="2200" smtClean="0">
                <a:solidFill>
                  <a:srgbClr val="0000FF"/>
                </a:solidFill>
                <a:ea typeface="楷体" pitchFamily="49" charset="-122"/>
                <a:cs typeface="Times New Roman" pitchFamily="18" charset="0"/>
              </a:rPr>
              <a:t>++</a:t>
            </a:r>
            <a:r>
              <a:rPr lang="zh-CN" altLang="en-US" sz="2200" smtClean="0">
                <a:solidFill>
                  <a:srgbClr val="0000FF"/>
                </a:solidFill>
                <a:ea typeface="楷体" pitchFamily="49" charset="-122"/>
                <a:cs typeface="Times New Roman" pitchFamily="18" charset="0"/>
              </a:rPr>
              <a:t>。</a:t>
            </a:r>
            <a:endParaRPr lang="en-US" altLang="zh-CN" sz="2200" smtClean="0">
              <a:solidFill>
                <a:srgbClr val="0000FF"/>
              </a:solidFill>
              <a:ea typeface="楷体" pitchFamily="49" charset="-122"/>
              <a:cs typeface="Times New Roman" pitchFamily="18" charset="0"/>
            </a:endParaRPr>
          </a:p>
          <a:p>
            <a:pPr marL="342900" indent="-342900" algn="l">
              <a:lnSpc>
                <a:spcPts val="2600"/>
              </a:lnSpc>
              <a:spcBef>
                <a:spcPts val="0"/>
              </a:spcBef>
              <a:buBlip>
                <a:blip r:embed="rId3"/>
              </a:buBlip>
            </a:pPr>
            <a:r>
              <a:rPr lang="en-US" sz="2200" i="1" smtClean="0">
                <a:solidFill>
                  <a:srgbClr val="FF00FF"/>
                </a:solidFill>
                <a:ea typeface="楷体" pitchFamily="49" charset="-122"/>
                <a:cs typeface="Times New Roman" pitchFamily="18" charset="0"/>
              </a:rPr>
              <a:t>j</a:t>
            </a:r>
            <a:r>
              <a:rPr lang="zh-CN" altLang="en-US" sz="2200" smtClean="0">
                <a:solidFill>
                  <a:srgbClr val="0000FF"/>
                </a:solidFill>
                <a:ea typeface="楷体" pitchFamily="49" charset="-122"/>
                <a:cs typeface="Times New Roman" pitchFamily="18" charset="0"/>
              </a:rPr>
              <a:t>指向</a:t>
            </a:r>
            <a:r>
              <a:rPr lang="zh-CN" altLang="en-US" sz="2200" smtClean="0">
                <a:solidFill>
                  <a:srgbClr val="C00000"/>
                </a:solidFill>
                <a:ea typeface="楷体" pitchFamily="49" charset="-122"/>
                <a:cs typeface="Times New Roman" pitchFamily="18" charset="0"/>
              </a:rPr>
              <a:t>元素</a:t>
            </a:r>
            <a:r>
              <a:rPr lang="en-US" sz="2200" smtClean="0">
                <a:solidFill>
                  <a:srgbClr val="C00000"/>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：说明它属于后部，</a:t>
            </a:r>
            <a:r>
              <a:rPr lang="en-US" sz="2200" i="1" smtClean="0">
                <a:solidFill>
                  <a:srgbClr val="0000FF"/>
                </a:solidFill>
                <a:ea typeface="楷体" pitchFamily="49" charset="-122"/>
                <a:cs typeface="Times New Roman" pitchFamily="18" charset="0"/>
              </a:rPr>
              <a:t>k</a:t>
            </a:r>
            <a:r>
              <a:rPr lang="zh-CN" altLang="en-US" sz="2200" smtClean="0">
                <a:solidFill>
                  <a:srgbClr val="0000FF"/>
                </a:solidFill>
                <a:ea typeface="楷体" pitchFamily="49" charset="-122"/>
                <a:cs typeface="Times New Roman" pitchFamily="18" charset="0"/>
              </a:rPr>
              <a:t>减</a:t>
            </a:r>
            <a:r>
              <a:rPr lang="en-US" sz="22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（扩大</a:t>
            </a:r>
            <a:r>
              <a:rPr lang="en-US" sz="2200" smtClean="0">
                <a:solidFill>
                  <a:srgbClr val="0000FF"/>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元素区间），将</a:t>
            </a:r>
            <a:r>
              <a:rPr lang="en-US" altLang="zh-CN" sz="2200" i="1" smtClean="0">
                <a:solidFill>
                  <a:srgbClr val="0000FF"/>
                </a:solidFill>
                <a:ea typeface="楷体" pitchFamily="49" charset="-122"/>
                <a:cs typeface="Times New Roman" pitchFamily="18" charset="0"/>
              </a:rPr>
              <a:t>j</a:t>
            </a:r>
            <a:r>
              <a:rPr lang="zh-CN" altLang="en-US" sz="2200" smtClean="0">
                <a:solidFill>
                  <a:srgbClr val="0000FF"/>
                </a:solidFill>
                <a:ea typeface="楷体" pitchFamily="49" charset="-122"/>
                <a:cs typeface="Times New Roman" pitchFamily="18" charset="0"/>
              </a:rPr>
              <a:t>、</a:t>
            </a:r>
            <a:r>
              <a:rPr lang="en-US" altLang="zh-CN" sz="2200" i="1" smtClean="0">
                <a:solidFill>
                  <a:srgbClr val="0000FF"/>
                </a:solidFill>
                <a:ea typeface="楷体" pitchFamily="49" charset="-122"/>
                <a:cs typeface="Times New Roman" pitchFamily="18" charset="0"/>
              </a:rPr>
              <a:t>k</a:t>
            </a:r>
            <a:r>
              <a:rPr lang="zh-CN" altLang="en-US" sz="2200" smtClean="0">
                <a:solidFill>
                  <a:srgbClr val="0000FF"/>
                </a:solidFill>
                <a:ea typeface="楷体" pitchFamily="49" charset="-122"/>
                <a:cs typeface="Times New Roman" pitchFamily="18" charset="0"/>
              </a:rPr>
              <a:t>位置的元素交换，此时</a:t>
            </a:r>
            <a:r>
              <a:rPr lang="en-US" sz="2200" i="1" smtClean="0">
                <a:solidFill>
                  <a:srgbClr val="0000FF"/>
                </a:solidFill>
                <a:ea typeface="楷体" pitchFamily="49" charset="-122"/>
                <a:cs typeface="Times New Roman" pitchFamily="18" charset="0"/>
              </a:rPr>
              <a:t>j</a:t>
            </a:r>
            <a:r>
              <a:rPr lang="zh-CN" altLang="en-US" sz="2200" smtClean="0">
                <a:solidFill>
                  <a:srgbClr val="0000FF"/>
                </a:solidFill>
                <a:ea typeface="楷体" pitchFamily="49" charset="-122"/>
                <a:cs typeface="Times New Roman" pitchFamily="18" charset="0"/>
              </a:rPr>
              <a:t>位置的元素可能还要交换到前部，所以</a:t>
            </a:r>
            <a:r>
              <a:rPr lang="en-US" sz="2200" i="1" smtClean="0">
                <a:solidFill>
                  <a:srgbClr val="0000FF"/>
                </a:solidFill>
                <a:ea typeface="楷体" pitchFamily="49" charset="-122"/>
                <a:cs typeface="Times New Roman" pitchFamily="18" charset="0"/>
              </a:rPr>
              <a:t>j</a:t>
            </a:r>
            <a:r>
              <a:rPr lang="zh-CN" altLang="en-US" sz="2200" smtClean="0">
                <a:solidFill>
                  <a:srgbClr val="0000FF"/>
                </a:solidFill>
                <a:ea typeface="楷体" pitchFamily="49" charset="-122"/>
                <a:cs typeface="Times New Roman" pitchFamily="18" charset="0"/>
              </a:rPr>
              <a:t>不前进。</a:t>
            </a:r>
            <a:endParaRPr lang="en-US" altLang="zh-CN" sz="2200" smtClean="0">
              <a:solidFill>
                <a:srgbClr val="0000FF"/>
              </a:solidFill>
              <a:ea typeface="楷体" pitchFamily="49" charset="-122"/>
              <a:cs typeface="Times New Roman" pitchFamily="18" charset="0"/>
            </a:endParaRPr>
          </a:p>
        </p:txBody>
      </p:sp>
      <p:sp>
        <p:nvSpPr>
          <p:cNvPr id="4" name="矩形 3"/>
          <p:cNvSpPr/>
          <p:nvPr/>
        </p:nvSpPr>
        <p:spPr>
          <a:xfrm>
            <a:off x="2214546" y="3968819"/>
            <a:ext cx="428628" cy="476253"/>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5" name="矩形 4"/>
          <p:cNvSpPr/>
          <p:nvPr/>
        </p:nvSpPr>
        <p:spPr>
          <a:xfrm>
            <a:off x="1785918" y="3968819"/>
            <a:ext cx="428628" cy="47625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6" name="矩形 5"/>
          <p:cNvSpPr/>
          <p:nvPr/>
        </p:nvSpPr>
        <p:spPr>
          <a:xfrm>
            <a:off x="2643174" y="3968819"/>
            <a:ext cx="428628" cy="476253"/>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7" name="矩形 6"/>
          <p:cNvSpPr/>
          <p:nvPr/>
        </p:nvSpPr>
        <p:spPr>
          <a:xfrm>
            <a:off x="3500430" y="3968819"/>
            <a:ext cx="428628" cy="476253"/>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8" name="矩形 7"/>
          <p:cNvSpPr/>
          <p:nvPr/>
        </p:nvSpPr>
        <p:spPr>
          <a:xfrm>
            <a:off x="3071802" y="3968819"/>
            <a:ext cx="428628" cy="47625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9" name="矩形 8"/>
          <p:cNvSpPr/>
          <p:nvPr/>
        </p:nvSpPr>
        <p:spPr>
          <a:xfrm>
            <a:off x="3929058" y="3968819"/>
            <a:ext cx="428628" cy="476253"/>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10" name="矩形 9"/>
          <p:cNvSpPr/>
          <p:nvPr/>
        </p:nvSpPr>
        <p:spPr>
          <a:xfrm>
            <a:off x="4357686" y="3968819"/>
            <a:ext cx="428628" cy="47625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11" name="矩形 10"/>
          <p:cNvSpPr/>
          <p:nvPr/>
        </p:nvSpPr>
        <p:spPr>
          <a:xfrm>
            <a:off x="4786314" y="3968819"/>
            <a:ext cx="428628" cy="476253"/>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12" name="矩形 11"/>
          <p:cNvSpPr/>
          <p:nvPr/>
        </p:nvSpPr>
        <p:spPr>
          <a:xfrm>
            <a:off x="5214942" y="3968819"/>
            <a:ext cx="428628" cy="476253"/>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13" name="矩形 12"/>
          <p:cNvSpPr/>
          <p:nvPr/>
        </p:nvSpPr>
        <p:spPr>
          <a:xfrm>
            <a:off x="6072198" y="3968819"/>
            <a:ext cx="428628" cy="476253"/>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14" name="矩形 13"/>
          <p:cNvSpPr/>
          <p:nvPr/>
        </p:nvSpPr>
        <p:spPr>
          <a:xfrm>
            <a:off x="5643570" y="3968819"/>
            <a:ext cx="428628" cy="47625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15" name="矩形 14"/>
          <p:cNvSpPr/>
          <p:nvPr/>
        </p:nvSpPr>
        <p:spPr>
          <a:xfrm>
            <a:off x="6500826" y="3968819"/>
            <a:ext cx="428628" cy="476253"/>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grpSp>
        <p:nvGrpSpPr>
          <p:cNvPr id="16" name="组合 15"/>
          <p:cNvGrpSpPr/>
          <p:nvPr/>
        </p:nvGrpSpPr>
        <p:grpSpPr>
          <a:xfrm>
            <a:off x="1500166" y="3168096"/>
            <a:ext cx="285752" cy="800724"/>
            <a:chOff x="1214414" y="1161626"/>
            <a:chExt cx="285752" cy="600543"/>
          </a:xfrm>
        </p:grpSpPr>
        <p:cxnSp>
          <p:nvCxnSpPr>
            <p:cNvPr id="17" name="直接箭头连接符 16"/>
            <p:cNvCxnSpPr/>
            <p:nvPr/>
          </p:nvCxnSpPr>
          <p:spPr>
            <a:xfrm rot="5400000">
              <a:off x="1250133" y="1654218"/>
              <a:ext cx="21431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214414" y="1161626"/>
              <a:ext cx="285752" cy="253916"/>
            </a:xfrm>
            <a:prstGeom prst="rect">
              <a:avLst/>
            </a:prstGeom>
            <a:noFill/>
          </p:spPr>
          <p:txBody>
            <a:bodyPr wrap="square" lIns="0" tIns="0" rIns="0" bIns="0" rtlCol="0">
              <a:spAutoFit/>
            </a:bodyPr>
            <a:lstStyle/>
            <a:p>
              <a:r>
                <a:rPr lang="en-US" altLang="zh-CN" sz="2000" i="1" smtClean="0">
                  <a:solidFill>
                    <a:srgbClr val="FF00FF"/>
                  </a:solidFill>
                </a:rPr>
                <a:t>i</a:t>
              </a:r>
              <a:endParaRPr lang="zh-CN" altLang="en-US" sz="2000" i="1">
                <a:solidFill>
                  <a:srgbClr val="FF00FF"/>
                </a:solidFill>
              </a:endParaRPr>
            </a:p>
          </p:txBody>
        </p:sp>
      </p:grpSp>
      <p:grpSp>
        <p:nvGrpSpPr>
          <p:cNvPr id="19" name="组合 18"/>
          <p:cNvGrpSpPr/>
          <p:nvPr/>
        </p:nvGrpSpPr>
        <p:grpSpPr>
          <a:xfrm>
            <a:off x="6929454" y="3143248"/>
            <a:ext cx="285752" cy="800724"/>
            <a:chOff x="6643702" y="1142990"/>
            <a:chExt cx="285752" cy="600543"/>
          </a:xfrm>
        </p:grpSpPr>
        <p:cxnSp>
          <p:nvCxnSpPr>
            <p:cNvPr id="20" name="直接箭头连接符 19"/>
            <p:cNvCxnSpPr/>
            <p:nvPr/>
          </p:nvCxnSpPr>
          <p:spPr>
            <a:xfrm rot="5400000">
              <a:off x="6679421" y="1635582"/>
              <a:ext cx="21431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43702" y="1142990"/>
              <a:ext cx="285752" cy="253916"/>
            </a:xfrm>
            <a:prstGeom prst="rect">
              <a:avLst/>
            </a:prstGeom>
            <a:noFill/>
          </p:spPr>
          <p:txBody>
            <a:bodyPr wrap="square" lIns="0" tIns="0" rIns="0" bIns="0" rtlCol="0">
              <a:spAutoFit/>
            </a:bodyPr>
            <a:lstStyle/>
            <a:p>
              <a:r>
                <a:rPr lang="en-US" altLang="zh-CN" sz="2000" i="1" smtClean="0">
                  <a:solidFill>
                    <a:srgbClr val="FF00FF"/>
                  </a:solidFill>
                </a:rPr>
                <a:t>k</a:t>
              </a:r>
              <a:endParaRPr lang="zh-CN" altLang="en-US" sz="2000" i="1">
                <a:solidFill>
                  <a:srgbClr val="FF00FF"/>
                </a:solidFill>
              </a:endParaRPr>
            </a:p>
          </p:txBody>
        </p:sp>
      </p:grpSp>
      <p:grpSp>
        <p:nvGrpSpPr>
          <p:cNvPr id="26" name="组合 25"/>
          <p:cNvGrpSpPr/>
          <p:nvPr/>
        </p:nvGrpSpPr>
        <p:grpSpPr>
          <a:xfrm>
            <a:off x="1857356" y="4488260"/>
            <a:ext cx="285752" cy="581120"/>
            <a:chOff x="1857356" y="3357568"/>
            <a:chExt cx="285752" cy="435840"/>
          </a:xfrm>
        </p:grpSpPr>
        <p:cxnSp>
          <p:nvCxnSpPr>
            <p:cNvPr id="23" name="直接箭头连接符 22"/>
            <p:cNvCxnSpPr/>
            <p:nvPr/>
          </p:nvCxnSpPr>
          <p:spPr>
            <a:xfrm rot="5400000" flipH="1" flipV="1">
              <a:off x="1893869" y="3463931"/>
              <a:ext cx="21431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857356" y="3539492"/>
              <a:ext cx="285752" cy="253916"/>
            </a:xfrm>
            <a:prstGeom prst="rect">
              <a:avLst/>
            </a:prstGeom>
            <a:noFill/>
          </p:spPr>
          <p:txBody>
            <a:bodyPr wrap="square" lIns="0" tIns="0" rIns="0" bIns="0" rtlCol="0">
              <a:spAutoFit/>
            </a:bodyPr>
            <a:lstStyle/>
            <a:p>
              <a:r>
                <a:rPr lang="en-US" altLang="zh-CN" sz="2000" i="1" smtClean="0">
                  <a:solidFill>
                    <a:srgbClr val="FF00FF"/>
                  </a:solidFill>
                </a:rPr>
                <a:t>j</a:t>
              </a:r>
              <a:endParaRPr lang="zh-CN" altLang="en-US" sz="2000" i="1">
                <a:solidFill>
                  <a:srgbClr val="FF00FF"/>
                </a:solidFill>
              </a:endParaRPr>
            </a:p>
          </p:txBody>
        </p:sp>
      </p:grpSp>
      <p:sp>
        <p:nvSpPr>
          <p:cNvPr id="27" name="TextBox 26"/>
          <p:cNvSpPr txBox="1"/>
          <p:nvPr/>
        </p:nvSpPr>
        <p:spPr>
          <a:xfrm>
            <a:off x="2643174" y="5197142"/>
            <a:ext cx="3500462" cy="464743"/>
          </a:xfrm>
          <a:prstGeom prst="rect">
            <a:avLst/>
          </a:prstGeom>
          <a:noFill/>
        </p:spPr>
        <p:txBody>
          <a:bodyPr wrap="square" rtlCol="0">
            <a:spAutoFit/>
          </a:bodyPr>
          <a:lstStyle/>
          <a:p>
            <a:pPr algn="l"/>
            <a:r>
              <a:rPr lang="en-US" altLang="zh-CN" sz="2200" i="1" smtClean="0">
                <a:solidFill>
                  <a:srgbClr val="0000FF"/>
                </a:solidFill>
                <a:ea typeface="微软雅黑" pitchFamily="34" charset="-122"/>
                <a:cs typeface="Times New Roman" pitchFamily="18" charset="0"/>
              </a:rPr>
              <a:t>j</a:t>
            </a:r>
            <a:r>
              <a:rPr lang="zh-CN" altLang="en-US" sz="2200" smtClean="0">
                <a:solidFill>
                  <a:srgbClr val="0000FF"/>
                </a:solidFill>
                <a:ea typeface="微软雅黑" pitchFamily="34" charset="-122"/>
                <a:cs typeface="Times New Roman" pitchFamily="18" charset="0"/>
              </a:rPr>
              <a:t>指向</a:t>
            </a:r>
            <a:r>
              <a:rPr lang="en-US" altLang="zh-CN" sz="2200" smtClean="0">
                <a:solidFill>
                  <a:srgbClr val="0000FF"/>
                </a:solidFill>
                <a:ea typeface="微软雅黑" pitchFamily="34" charset="-122"/>
                <a:cs typeface="Times New Roman" pitchFamily="18" charset="0"/>
              </a:rPr>
              <a:t>0</a:t>
            </a:r>
            <a:r>
              <a:rPr lang="zh-CN" altLang="en-US" sz="2200" smtClean="0">
                <a:solidFill>
                  <a:srgbClr val="0000FF"/>
                </a:solidFill>
                <a:ea typeface="微软雅黑" pitchFamily="34" charset="-122"/>
                <a:cs typeface="Times New Roman" pitchFamily="18" charset="0"/>
              </a:rPr>
              <a:t>，交换到前面 </a:t>
            </a:r>
            <a:r>
              <a:rPr lang="en-US" altLang="zh-CN" sz="2200" smtClean="0">
                <a:solidFill>
                  <a:srgbClr val="0000FF"/>
                </a:solidFill>
                <a:latin typeface="宋体"/>
                <a:ea typeface="宋体"/>
                <a:cs typeface="Times New Roman" pitchFamily="18" charset="0"/>
              </a:rPr>
              <a:t>…</a:t>
            </a:r>
            <a:endParaRPr lang="zh-CN" altLang="en-US" sz="2200">
              <a:solidFill>
                <a:srgbClr val="0000FF"/>
              </a:solidFill>
              <a:ea typeface="微软雅黑" pitchFamily="34" charset="-122"/>
              <a:cs typeface="Times New Roman" pitchFamily="18" charset="0"/>
            </a:endParaRPr>
          </a:p>
        </p:txBody>
      </p:sp>
      <p:sp>
        <p:nvSpPr>
          <p:cNvPr id="29" name="TextBox 28"/>
          <p:cNvSpPr txBox="1"/>
          <p:nvPr/>
        </p:nvSpPr>
        <p:spPr>
          <a:xfrm>
            <a:off x="214282" y="285729"/>
            <a:ext cx="2000264" cy="448969"/>
          </a:xfrm>
          <a:prstGeom prst="rect">
            <a:avLst/>
          </a:prstGeom>
          <a:noFill/>
        </p:spPr>
        <p:txBody>
          <a:bodyPr wrap="square" rtlCol="0">
            <a:spAutoFit/>
          </a:bodyPr>
          <a:lstStyle/>
          <a:p>
            <a:pPr algn="l"/>
            <a:r>
              <a:rPr lang="zh-CN" altLang="en-US" smtClean="0">
                <a:solidFill>
                  <a:srgbClr val="0000FF"/>
                </a:solidFill>
                <a:latin typeface="楷体" pitchFamily="49" charset="-122"/>
                <a:ea typeface="楷体" pitchFamily="49" charset="-122"/>
              </a:rPr>
              <a:t>每一次循环：</a:t>
            </a:r>
            <a:endParaRPr lang="zh-CN" altLang="en-US">
              <a:solidFill>
                <a:srgbClr val="0000FF"/>
              </a:solidFill>
              <a:latin typeface="楷体" pitchFamily="49" charset="-122"/>
              <a:ea typeface="楷体" pitchFamily="49" charset="-122"/>
            </a:endParaRPr>
          </a:p>
        </p:txBody>
      </p:sp>
      <p:sp>
        <p:nvSpPr>
          <p:cNvPr id="28" name="灯片编号占位符 27"/>
          <p:cNvSpPr>
            <a:spLocks noGrp="1"/>
          </p:cNvSpPr>
          <p:nvPr>
            <p:ph type="sldNum" sz="quarter" idx="12"/>
          </p:nvPr>
        </p:nvSpPr>
        <p:spPr/>
        <p:txBody>
          <a:bodyPr/>
          <a:lstStyle/>
          <a:p>
            <a:fld id="{36E68863-33C2-4D6D-B9FA-F4917E910219}" type="slidenum">
              <a:rPr lang="en-US" altLang="zh-CN" smtClean="0"/>
              <a:pPr/>
              <a:t>88</a:t>
            </a:fld>
            <a:endParaRPr lang="en-US" altLang="zh-CN" dirty="0"/>
          </a:p>
        </p:txBody>
      </p:sp>
    </p:spTree>
    <p:extLst>
      <p:ext uri="{BB962C8B-B14F-4D97-AF65-F5344CB8AC3E}">
        <p14:creationId xmlns:p14="http://schemas.microsoft.com/office/powerpoint/2010/main" val="245319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02135 0.00061 L 0.04497 0.00061 " pathEditMode="relative" rAng="0" ptsTypes="AA">
                                      <p:cBhvr>
                                        <p:cTn id="38" dur="2000" fill="hold"/>
                                        <p:tgtEl>
                                          <p:spTgt spid="26"/>
                                        </p:tgtEl>
                                        <p:attrNameLst>
                                          <p:attrName>ppt_x</p:attrName>
                                          <p:attrName>ppt_y</p:attrName>
                                        </p:attrNameLst>
                                      </p:cBhvr>
                                      <p:rCtr x="12" y="0"/>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0.021 -0.00463 L 0.04462 -0.00463 " pathEditMode="relative" ptsTypes="AA">
                                      <p:cBhvr>
                                        <p:cTn id="42" dur="2000" fill="hold"/>
                                        <p:tgtEl>
                                          <p:spTgt spid="16"/>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1" nodeType="clickEffect">
                                  <p:stCondLst>
                                    <p:cond delay="0"/>
                                  </p:stCondLst>
                                  <p:childTnLst>
                                    <p:animMotion origin="layout" path="M -0.00694 -0.00493 C -0.00694 -0.01635 0.00087 -0.05956 -0.0059 -0.07284 C -0.01268 -0.08611 -0.04063 -0.09598 -0.04757 -0.08395 C -0.05452 -0.07191 -0.04757 -0.01851 -0.04757 -0.00123 " pathEditMode="relative" rAng="0" ptsTypes="aaaa">
                                      <p:cBhvr>
                                        <p:cTn id="46" dur="2000" fill="hold"/>
                                        <p:tgtEl>
                                          <p:spTgt spid="4"/>
                                        </p:tgtEl>
                                        <p:attrNameLst>
                                          <p:attrName>ppt_x</p:attrName>
                                          <p:attrName>ppt_y</p:attrName>
                                        </p:attrNameLst>
                                      </p:cBhvr>
                                      <p:rCtr x="-20" y="-44"/>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0.00538 -0.00061 C -0.00347 -0.00617 -0.00156 -0.01142 -0.00017 -0.01728 C 0.00122 -0.02314 -0.00139 -0.0253 0.00295 -0.0358 C 0.00729 -0.04629 0.0184 -0.07777 0.02587 -0.08024 C 0.03333 -0.08271 0.04427 -0.06419 0.04774 -0.05061 C 0.05122 -0.03703 0.04896 -0.0179 0.0467 0.00124 " pathEditMode="relative" rAng="0" ptsTypes="aaaaaA">
                                      <p:cBhvr>
                                        <p:cTn id="50" dur="2000" fill="hold"/>
                                        <p:tgtEl>
                                          <p:spTgt spid="5"/>
                                        </p:tgtEl>
                                        <p:attrNameLst>
                                          <p:attrName>ppt_x</p:attrName>
                                          <p:attrName>ppt_y</p:attrName>
                                        </p:attrNameLst>
                                      </p:cBhvr>
                                      <p:rCtr x="28" y="-40"/>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nodeType="clickEffect">
                                  <p:stCondLst>
                                    <p:cond delay="0"/>
                                  </p:stCondLst>
                                  <p:childTnLst>
                                    <p:animMotion origin="layout" path="M 0.05226 0.00061 L 0.09167 0.00061 " pathEditMode="relative" rAng="0" ptsTypes="AA">
                                      <p:cBhvr>
                                        <p:cTn id="54" dur="2000" fill="hold"/>
                                        <p:tgtEl>
                                          <p:spTgt spid="26"/>
                                        </p:tgtEl>
                                        <p:attrNameLst>
                                          <p:attrName>ppt_x</p:attrName>
                                          <p:attrName>ppt_y</p:attrName>
                                        </p:attrNameLst>
                                      </p:cBhvr>
                                      <p:rCtr x="20" y="0"/>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0.02153 -0.00123 L -0.04514 -0.00123 " pathEditMode="relative" rAng="0" ptsTypes="AA">
                                      <p:cBhvr>
                                        <p:cTn id="58" dur="2000" fill="hold"/>
                                        <p:tgtEl>
                                          <p:spTgt spid="19"/>
                                        </p:tgtEl>
                                        <p:attrNameLst>
                                          <p:attrName>ppt_x</p:attrName>
                                          <p:attrName>ppt_y</p:attrName>
                                        </p:attrNameLst>
                                      </p:cBhvr>
                                      <p:rCtr x="-12" y="0"/>
                                    </p:animMotion>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1" nodeType="clickEffect">
                                  <p:stCondLst>
                                    <p:cond delay="0"/>
                                  </p:stCondLst>
                                  <p:childTnLst>
                                    <p:animMotion origin="layout" path="M -0.00208 -0.00246 C 0.00087 -0.02561 0.00382 -0.04845 0.0625 -0.06172 C 0.12118 -0.075 0.2901 -0.09228 0.35 -0.08209 C 0.4099 -0.07191 0.4158 -0.03642 0.42188 -0.00061 " pathEditMode="relative" rAng="0" ptsTypes="aaaA">
                                      <p:cBhvr>
                                        <p:cTn id="62" dur="2000" fill="hold"/>
                                        <p:tgtEl>
                                          <p:spTgt spid="6"/>
                                        </p:tgtEl>
                                        <p:attrNameLst>
                                          <p:attrName>ppt_x</p:attrName>
                                          <p:attrName>ppt_y</p:attrName>
                                        </p:attrNameLst>
                                      </p:cBhvr>
                                      <p:rCtr x="212" y="-44"/>
                                    </p:animMotion>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1" nodeType="clickEffect">
                                  <p:stCondLst>
                                    <p:cond delay="0"/>
                                  </p:stCondLst>
                                  <p:childTnLst>
                                    <p:animMotion origin="layout" path="M 0.00521 -0.00186 C -0.0217 -0.03182 -0.04843 -0.06179 -0.08958 -0.07971 C -0.13073 -0.09763 -0.18907 -0.10813 -0.24167 -0.10937 C -0.29428 -0.1106 -0.375 -0.10566 -0.40521 -0.08712 C -0.43542 -0.06859 -0.42917 -0.03337 -0.42292 0.00185 " pathEditMode="relative" rAng="0" ptsTypes="aaaaA">
                                      <p:cBhvr>
                                        <p:cTn id="66" dur="2000" fill="hold"/>
                                        <p:tgtEl>
                                          <p:spTgt spid="15"/>
                                        </p:tgtEl>
                                        <p:attrNameLst>
                                          <p:attrName>ppt_x</p:attrName>
                                          <p:attrName>ppt_y</p:attrName>
                                        </p:attrNameLst>
                                      </p:cBhvr>
                                      <p:rCtr x="-220" y="-53"/>
                                    </p:animMotion>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nodeType="clickEffect">
                                  <p:stCondLst>
                                    <p:cond delay="0"/>
                                  </p:stCondLst>
                                  <p:childTnLst>
                                    <p:animMotion origin="layout" path="M -0.05139 -0.00123 L -0.08281 -0.00123 " pathEditMode="relative" rAng="0" ptsTypes="AA">
                                      <p:cBhvr>
                                        <p:cTn id="70" dur="2000" fill="hold"/>
                                        <p:tgtEl>
                                          <p:spTgt spid="19"/>
                                        </p:tgtEl>
                                        <p:attrNameLst>
                                          <p:attrName>ppt_x</p:attrName>
                                          <p:attrName>ppt_y</p:attrName>
                                        </p:attrNameLst>
                                      </p:cBhvr>
                                      <p:rCtr x="-16" y="0"/>
                                    </p:animMotion>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2" nodeType="clickEffect">
                                  <p:stCondLst>
                                    <p:cond delay="0"/>
                                  </p:stCondLst>
                                  <p:childTnLst>
                                    <p:animMotion origin="layout" path="M -0.42292 -0.00061 C -0.42518 -0.00185 -0.42726 -0.00277 -0.41875 -0.01728 C -0.41025 -0.03179 -0.41893 -0.06666 -0.37188 -0.08765 C -0.32483 -0.10864 -0.1908 -0.15771 -0.13646 -0.14321 C -0.08211 -0.1287 -0.06406 -0.06481 -0.04583 -0.00061 " pathEditMode="relative" rAng="0" ptsTypes="aaaaA">
                                      <p:cBhvr>
                                        <p:cTn id="74" dur="2000" fill="hold"/>
                                        <p:tgtEl>
                                          <p:spTgt spid="15"/>
                                        </p:tgtEl>
                                        <p:attrNameLst>
                                          <p:attrName>ppt_x</p:attrName>
                                          <p:attrName>ppt_y</p:attrName>
                                        </p:attrNameLst>
                                      </p:cBhvr>
                                      <p:rCtr x="186" y="-79"/>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grpId="1" nodeType="clickEffect">
                                  <p:stCondLst>
                                    <p:cond delay="0"/>
                                  </p:stCondLst>
                                  <p:childTnLst>
                                    <p:animMotion origin="layout" path="M -0.00312 -0.00185 C -0.00642 0.01852 -0.00972 0.03889 -0.01875 0.05185 C -0.02778 0.06481 -0.00278 0.07099 -0.05729 0.07592 C -0.11181 0.08086 -0.29288 0.09383 -0.34583 0.08148 C -0.39878 0.06913 -0.38698 0.03549 -0.375 0.00185 " pathEditMode="relative" rAng="0" ptsTypes="aaaaA">
                                      <p:cBhvr>
                                        <p:cTn id="78" dur="2000" fill="hold"/>
                                        <p:tgtEl>
                                          <p:spTgt spid="13"/>
                                        </p:tgtEl>
                                        <p:attrNameLst>
                                          <p:attrName>ppt_x</p:attrName>
                                          <p:attrName>ppt_y</p:attrName>
                                        </p:attrNameLst>
                                      </p:cBhvr>
                                      <p:rCtr x="-198" y="48"/>
                                    </p:animMotion>
                                  </p:childTnLst>
                                </p:cTn>
                              </p:par>
                            </p:childTnLst>
                          </p:cTn>
                        </p:par>
                        <p:par>
                          <p:cTn id="79" fill="hold">
                            <p:stCondLst>
                              <p:cond delay="2000"/>
                            </p:stCondLst>
                            <p:childTnLst>
                              <p:par>
                                <p:cTn id="80" presetID="1" presetClass="entr" presetSubtype="0"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8" grpId="0" animBg="1"/>
      <p:bldP spid="9" grpId="0" animBg="1"/>
      <p:bldP spid="10" grpId="0" animBg="1"/>
      <p:bldP spid="11" grpId="0" animBg="1"/>
      <p:bldP spid="12" grpId="0" animBg="1"/>
      <p:bldP spid="13" grpId="0" animBg="1"/>
      <p:bldP spid="13" grpId="1" animBg="1"/>
      <p:bldP spid="14" grpId="0" animBg="1"/>
      <p:bldP spid="15" grpId="0" animBg="1"/>
      <p:bldP spid="15" grpId="1" animBg="1"/>
      <p:bldP spid="15" grpId="2" animBg="1"/>
      <p:bldP spid="2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4" name="Rectangle 10"/>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6" name="Rectangle 12"/>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7" name="TextBox 6"/>
          <p:cNvSpPr txBox="1"/>
          <p:nvPr/>
        </p:nvSpPr>
        <p:spPr>
          <a:xfrm>
            <a:off x="642910" y="857233"/>
            <a:ext cx="6357982" cy="417437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216000" tIns="144000" bIns="180000" rtlCol="0">
            <a:spAutoFit/>
          </a:bodyPr>
          <a:lstStyle/>
          <a:p>
            <a:pPr algn="l">
              <a:lnSpc>
                <a:spcPts val="2000"/>
              </a:lnSpc>
              <a:spcBef>
                <a:spcPts val="0"/>
              </a:spcBef>
            </a:pPr>
            <a:r>
              <a:rPr lang="en-US" sz="2000" smtClean="0">
                <a:solidFill>
                  <a:srgbClr val="FF0000"/>
                </a:solidFill>
                <a:latin typeface="Times New Roman" pitchFamily="18" charset="0"/>
                <a:ea typeface="楷体" pitchFamily="49" charset="-122"/>
                <a:cs typeface="Times New Roman" pitchFamily="18" charset="0"/>
              </a:rPr>
              <a:t>void move1(SqList *&amp;L)</a:t>
            </a:r>
            <a:endParaRPr lang="zh-CN" altLang="en-US" sz="2000" smtClean="0">
              <a:solidFill>
                <a:srgbClr val="FF0000"/>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int i=-1，j=0，k=L-&gt;length;</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while (j&lt;k)</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	if (L-&gt;data[j]==0)</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      i++;</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a:t>
            </a:r>
            <a:r>
              <a:rPr lang="en-US" sz="2000" smtClean="0">
                <a:solidFill>
                  <a:srgbClr val="FF00FF"/>
                </a:solidFill>
                <a:latin typeface="Times New Roman" pitchFamily="18" charset="0"/>
                <a:ea typeface="楷体" pitchFamily="49" charset="-122"/>
                <a:cs typeface="Times New Roman" pitchFamily="18" charset="0"/>
              </a:rPr>
              <a:t>swap</a:t>
            </a:r>
            <a:r>
              <a:rPr lang="en-US" sz="2000" smtClean="0">
                <a:solidFill>
                  <a:srgbClr val="0000FF"/>
                </a:solidFill>
                <a:latin typeface="Times New Roman" pitchFamily="18" charset="0"/>
                <a:ea typeface="楷体" pitchFamily="49" charset="-122"/>
                <a:cs typeface="Times New Roman" pitchFamily="18" charset="0"/>
              </a:rPr>
              <a:t>(L-&gt;data[i]，L-&gt;data[j]);</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j++;</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else if (L-&gt;data[j]==2)</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      k--;</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a:t>
            </a:r>
            <a:r>
              <a:rPr lang="en-US" sz="2000" smtClean="0">
                <a:solidFill>
                  <a:srgbClr val="FF00FF"/>
                </a:solidFill>
                <a:latin typeface="Times New Roman" pitchFamily="18" charset="0"/>
                <a:ea typeface="楷体" pitchFamily="49" charset="-122"/>
                <a:cs typeface="Times New Roman" pitchFamily="18" charset="0"/>
              </a:rPr>
              <a:t>swap</a:t>
            </a:r>
            <a:r>
              <a:rPr lang="en-US" sz="2000" smtClean="0">
                <a:solidFill>
                  <a:srgbClr val="0000FF"/>
                </a:solidFill>
                <a:latin typeface="Times New Roman" pitchFamily="18" charset="0"/>
                <a:ea typeface="楷体" pitchFamily="49" charset="-122"/>
                <a:cs typeface="Times New Roman" pitchFamily="18" charset="0"/>
              </a:rPr>
              <a:t>(L-&gt;data[k]，L-&gt;data[j]);</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else  j++;	  </a:t>
            </a:r>
            <a:r>
              <a:rPr lang="en-US" sz="2000" smtClean="0">
                <a:solidFill>
                  <a:srgbClr val="0070C0"/>
                </a:solidFill>
                <a:latin typeface="Times New Roman" pitchFamily="18" charset="0"/>
                <a:ea typeface="楷体" pitchFamily="49" charset="-122"/>
                <a:cs typeface="Times New Roman" pitchFamily="18" charset="0"/>
              </a:rPr>
              <a:t> //L-&gt;data[j[==1</a:t>
            </a:r>
            <a:r>
              <a:rPr lang="zh-CN" altLang="en-US" sz="2000" smtClean="0">
                <a:solidFill>
                  <a:srgbClr val="0070C0"/>
                </a:solidFill>
                <a:latin typeface="Times New Roman" pitchFamily="18" charset="0"/>
                <a:ea typeface="楷体" pitchFamily="49" charset="-122"/>
                <a:cs typeface="Times New Roman" pitchFamily="18" charset="0"/>
              </a:rPr>
              <a:t>的情况</a:t>
            </a: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a:t>
            </a:r>
            <a:endParaRPr lang="zh-CN" altLang="en-US" sz="2000">
              <a:solidFill>
                <a:srgbClr val="0000FF"/>
              </a:solidFill>
              <a:latin typeface="Times New Roman" pitchFamily="18" charset="0"/>
              <a:ea typeface="楷体" pitchFamily="49" charset="-122"/>
              <a:cs typeface="Times New Roman" pitchFamily="18" charset="0"/>
            </a:endParaRPr>
          </a:p>
        </p:txBody>
      </p:sp>
      <p:sp>
        <p:nvSpPr>
          <p:cNvPr id="9" name="TextBox 8"/>
          <p:cNvSpPr txBox="1"/>
          <p:nvPr/>
        </p:nvSpPr>
        <p:spPr>
          <a:xfrm>
            <a:off x="714348" y="190477"/>
            <a:ext cx="1643074" cy="430887"/>
          </a:xfrm>
          <a:prstGeom prst="rect">
            <a:avLst/>
          </a:prstGeom>
          <a:noFill/>
        </p:spPr>
        <p:txBody>
          <a:bodyPr wrap="square" rtlCol="0">
            <a:spAutoFit/>
          </a:bodyPr>
          <a:lstStyle/>
          <a:p>
            <a:pPr algn="l"/>
            <a:r>
              <a:rPr lang="zh-CN" altLang="en-US" sz="2000" smtClean="0">
                <a:solidFill>
                  <a:srgbClr val="0000FF"/>
                </a:solidFill>
                <a:latin typeface="楷体" pitchFamily="49" charset="-122"/>
                <a:ea typeface="楷体" pitchFamily="49" charset="-122"/>
              </a:rPr>
              <a:t>算法如下：</a:t>
            </a:r>
            <a:endParaRPr lang="zh-CN" altLang="en-US" sz="2000">
              <a:solidFill>
                <a:srgbClr val="0000FF"/>
              </a:solidFill>
              <a:latin typeface="楷体" pitchFamily="49" charset="-122"/>
              <a:ea typeface="楷体" pitchFamily="49" charset="-122"/>
            </a:endParaRPr>
          </a:p>
        </p:txBody>
      </p:sp>
      <p:sp>
        <p:nvSpPr>
          <p:cNvPr id="10" name="灯片编号占位符 9"/>
          <p:cNvSpPr>
            <a:spLocks noGrp="1"/>
          </p:cNvSpPr>
          <p:nvPr>
            <p:ph type="sldNum" sz="quarter" idx="12"/>
          </p:nvPr>
        </p:nvSpPr>
        <p:spPr/>
        <p:txBody>
          <a:bodyPr/>
          <a:lstStyle/>
          <a:p>
            <a:fld id="{36E68863-33C2-4D6D-B9FA-F4917E910219}" type="slidenum">
              <a:rPr lang="en-US" altLang="zh-CN" smtClean="0"/>
              <a:pPr/>
              <a:t>89</a:t>
            </a:fld>
            <a:endParaRPr lang="en-US" altLang="zh-CN" dirty="0"/>
          </a:p>
        </p:txBody>
      </p:sp>
    </p:spTree>
    <p:extLst>
      <p:ext uri="{BB962C8B-B14F-4D97-AF65-F5344CB8AC3E}">
        <p14:creationId xmlns:p14="http://schemas.microsoft.com/office/powerpoint/2010/main" val="91690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6" descr="蓝色面巾纸"/>
          <p:cNvSpPr txBox="1">
            <a:spLocks noChangeArrowheads="1"/>
          </p:cNvSpPr>
          <p:nvPr/>
        </p:nvSpPr>
        <p:spPr bwMode="auto">
          <a:xfrm>
            <a:off x="375574" y="1066786"/>
            <a:ext cx="5616575" cy="51911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2.2.1 </a:t>
            </a:r>
            <a:r>
              <a:rPr kumimoji="1"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的顺序存储</a:t>
            </a:r>
            <a:r>
              <a:rPr kumimoji="1"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顺序表</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sp>
        <p:nvSpPr>
          <p:cNvPr id="6" name="Text Box 4" descr="画布">
            <a:hlinkClick r:id="rId3" action="ppaction://hlinksldjump"/>
          </p:cNvPr>
          <p:cNvSpPr txBox="1">
            <a:spLocks noChangeArrowheads="1"/>
          </p:cNvSpPr>
          <p:nvPr/>
        </p:nvSpPr>
        <p:spPr bwMode="auto">
          <a:xfrm>
            <a:off x="1357290" y="357166"/>
            <a:ext cx="6096000" cy="579438"/>
          </a:xfrm>
          <a:prstGeom prst="rect">
            <a:avLst/>
          </a:prstGeom>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2.2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的顺序存储结构</a:t>
            </a:r>
          </a:p>
        </p:txBody>
      </p:sp>
      <p:sp>
        <p:nvSpPr>
          <p:cNvPr id="5" name="TextBox 4"/>
          <p:cNvSpPr txBox="1"/>
          <p:nvPr/>
        </p:nvSpPr>
        <p:spPr>
          <a:xfrm>
            <a:off x="231745" y="1768162"/>
            <a:ext cx="8143932" cy="646331"/>
          </a:xfrm>
          <a:prstGeom prst="rect">
            <a:avLst/>
          </a:prstGeom>
          <a:noFill/>
          <a:scene3d>
            <a:camera prst="perspectiveLeft"/>
            <a:lightRig rig="threePt" dir="t"/>
          </a:scene3d>
        </p:spPr>
        <p:txBody>
          <a:bodyPr wrap="square" rtlCol="0">
            <a:spAutoFit/>
          </a:bodyPr>
          <a:lstStyle/>
          <a:p>
            <a:pPr algn="l">
              <a:lnSpc>
                <a:spcPct val="150000"/>
              </a:lnSpc>
            </a:pPr>
            <a:r>
              <a:rPr kumimoji="1" lang="zh-CN" altLang="en-US" sz="2400" smtClean="0">
                <a:ea typeface="楷体" panose="02010609060101010101" pitchFamily="49" charset="-122"/>
                <a:cs typeface="Times New Roman" panose="02020603050405020304" pitchFamily="18" charset="0"/>
              </a:rPr>
              <a:t>按逻辑顺序依次存储到存储器中</a:t>
            </a:r>
            <a:r>
              <a:rPr kumimoji="1" lang="zh-CN" altLang="en-US" sz="2400" smtClean="0">
                <a:solidFill>
                  <a:srgbClr val="FF00FF"/>
                </a:solidFill>
                <a:ea typeface="楷体" panose="02010609060101010101" pitchFamily="49" charset="-122"/>
                <a:cs typeface="Times New Roman" panose="02020603050405020304" pitchFamily="18" charset="0"/>
              </a:rPr>
              <a:t>一片连续的存储空间</a:t>
            </a:r>
            <a:r>
              <a:rPr kumimoji="1" lang="zh-CN" altLang="en-US" sz="2400" smtClean="0">
                <a:ea typeface="楷体" panose="02010609060101010101" pitchFamily="49" charset="-122"/>
                <a:cs typeface="Times New Roman" panose="02020603050405020304" pitchFamily="18" charset="0"/>
              </a:rPr>
              <a:t>中。</a:t>
            </a:r>
            <a:endParaRPr lang="zh-CN" altLang="en-US" sz="2400"/>
          </a:p>
        </p:txBody>
      </p:sp>
      <p:sp>
        <p:nvSpPr>
          <p:cNvPr id="275459" name="Rectangle 3"/>
          <p:cNvSpPr>
            <a:spLocks noChangeArrowheads="1"/>
          </p:cNvSpPr>
          <p:nvPr/>
        </p:nvSpPr>
        <p:spPr bwMode="auto">
          <a:xfrm>
            <a:off x="3780790" y="2558098"/>
            <a:ext cx="2738438" cy="936625"/>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kumimoji="1" lang="zh-CN" altLang="en-US"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线性表</a:t>
            </a:r>
          </a:p>
          <a:p>
            <a:r>
              <a:rPr kumimoji="1" lang="en-US" altLang="zh-CN">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i="1"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i="1" baseline="-25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75460" name="AutoShape 4"/>
          <p:cNvSpPr>
            <a:spLocks noChangeArrowheads="1"/>
          </p:cNvSpPr>
          <p:nvPr/>
        </p:nvSpPr>
        <p:spPr bwMode="auto">
          <a:xfrm>
            <a:off x="4933315" y="3567113"/>
            <a:ext cx="360363" cy="863600"/>
          </a:xfrm>
          <a:prstGeom prst="downArrow">
            <a:avLst>
              <a:gd name="adj1" fmla="val 50000"/>
              <a:gd name="adj2" fmla="val 59912"/>
            </a:avLst>
          </a:prstGeom>
          <a:solidFill>
            <a:srgbClr val="008000"/>
          </a:solidFill>
          <a:ln w="38100" algn="ctr">
            <a:solidFill>
              <a:schemeClr val="bg1"/>
            </a:solidFill>
            <a:miter lim="800000"/>
          </a:ln>
          <a:effectLst/>
        </p:spPr>
        <p:txBody>
          <a:bodyPr wrap="none" anchor="ctr"/>
          <a:lstStyle/>
          <a:p>
            <a:endParaRPr lang="zh-CN" altLang="en-US"/>
          </a:p>
        </p:txBody>
      </p:sp>
      <p:sp>
        <p:nvSpPr>
          <p:cNvPr id="275461" name="Text Box 5"/>
          <p:cNvSpPr txBox="1">
            <a:spLocks noChangeArrowheads="1"/>
          </p:cNvSpPr>
          <p:nvPr/>
        </p:nvSpPr>
        <p:spPr bwMode="auto">
          <a:xfrm>
            <a:off x="5287015" y="3709988"/>
            <a:ext cx="1368425" cy="396875"/>
          </a:xfrm>
          <a:prstGeom prst="rect">
            <a:avLst/>
          </a:prstGeom>
          <a:noFill/>
          <a:ln w="38100" algn="ctr">
            <a:noFill/>
            <a:miter lim="800000"/>
          </a:ln>
          <a:effectLst/>
        </p:spPr>
        <p:txBody>
          <a:bodyPr>
            <a:spAutoFit/>
          </a:bodyPr>
          <a:lstStyle/>
          <a:p>
            <a:pPr>
              <a:spcBef>
                <a:spcPct val="50000"/>
              </a:spcBef>
            </a:pPr>
            <a:r>
              <a:rPr lang="zh-CN" altLang="en-US" sz="2000" dirty="0">
                <a:solidFill>
                  <a:srgbClr val="3333FF"/>
                </a:solidFill>
                <a:latin typeface="楷体" panose="02010609060101010101" pitchFamily="49" charset="-122"/>
                <a:ea typeface="楷体" panose="02010609060101010101" pitchFamily="49" charset="-122"/>
              </a:rPr>
              <a:t>直接映射</a:t>
            </a:r>
          </a:p>
        </p:txBody>
      </p:sp>
      <p:sp>
        <p:nvSpPr>
          <p:cNvPr id="275462" name="Rectangle 6"/>
          <p:cNvSpPr>
            <a:spLocks noChangeArrowheads="1"/>
          </p:cNvSpPr>
          <p:nvPr/>
        </p:nvSpPr>
        <p:spPr bwMode="auto">
          <a:xfrm>
            <a:off x="2770188" y="51117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latin typeface="Times New Roman" panose="02020603050405020304" pitchFamily="18" charset="0"/>
                <a:cs typeface="Times New Roman" panose="02020603050405020304" pitchFamily="18" charset="0"/>
              </a:rPr>
              <a:t>1</a:t>
            </a:r>
            <a:endParaRPr lang="en-US" altLang="zh-CN" baseline="-25000" dirty="0">
              <a:solidFill>
                <a:srgbClr val="3333FF"/>
              </a:solidFill>
              <a:latin typeface="Times New Roman" panose="02020603050405020304" pitchFamily="18" charset="0"/>
              <a:cs typeface="Times New Roman" panose="02020603050405020304" pitchFamily="18" charset="0"/>
            </a:endParaRPr>
          </a:p>
        </p:txBody>
      </p:sp>
      <p:sp>
        <p:nvSpPr>
          <p:cNvPr id="275463" name="Rectangle 7"/>
          <p:cNvSpPr>
            <a:spLocks noChangeArrowheads="1"/>
          </p:cNvSpPr>
          <p:nvPr/>
        </p:nvSpPr>
        <p:spPr bwMode="auto">
          <a:xfrm>
            <a:off x="3311525" y="51117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Times New Roman" panose="02020603050405020304" pitchFamily="18" charset="0"/>
                <a:cs typeface="Times New Roman" panose="02020603050405020304" pitchFamily="18" charset="0"/>
              </a:rPr>
              <a:t>a</a:t>
            </a:r>
            <a:r>
              <a:rPr lang="en-US" altLang="zh-CN" baseline="-25000">
                <a:solidFill>
                  <a:srgbClr val="3333FF"/>
                </a:solidFill>
                <a:latin typeface="Times New Roman" panose="02020603050405020304" pitchFamily="18" charset="0"/>
                <a:cs typeface="Times New Roman" panose="02020603050405020304" pitchFamily="18" charset="0"/>
              </a:rPr>
              <a:t>2</a:t>
            </a:r>
          </a:p>
        </p:txBody>
      </p:sp>
      <p:sp>
        <p:nvSpPr>
          <p:cNvPr id="275464" name="Rectangle 8"/>
          <p:cNvSpPr>
            <a:spLocks noChangeArrowheads="1"/>
          </p:cNvSpPr>
          <p:nvPr/>
        </p:nvSpPr>
        <p:spPr bwMode="auto">
          <a:xfrm>
            <a:off x="3851275" y="51117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75465" name="Rectangle 9"/>
          <p:cNvSpPr>
            <a:spLocks noChangeArrowheads="1"/>
          </p:cNvSpPr>
          <p:nvPr/>
        </p:nvSpPr>
        <p:spPr bwMode="auto">
          <a:xfrm>
            <a:off x="4393248" y="51117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Times New Roman" panose="02020603050405020304" pitchFamily="18" charset="0"/>
                <a:cs typeface="Times New Roman" panose="02020603050405020304" pitchFamily="18" charset="0"/>
              </a:rPr>
              <a:t>a</a:t>
            </a:r>
            <a:r>
              <a:rPr lang="en-US" altLang="zh-CN" i="1" baseline="-25000">
                <a:solidFill>
                  <a:srgbClr val="3333FF"/>
                </a:solidFill>
                <a:latin typeface="Times New Roman" panose="02020603050405020304" pitchFamily="18" charset="0"/>
                <a:cs typeface="Times New Roman" panose="02020603050405020304" pitchFamily="18" charset="0"/>
              </a:rPr>
              <a:t>i</a:t>
            </a:r>
          </a:p>
        </p:txBody>
      </p:sp>
      <p:sp>
        <p:nvSpPr>
          <p:cNvPr id="275466" name="Rectangle 10"/>
          <p:cNvSpPr>
            <a:spLocks noChangeArrowheads="1"/>
          </p:cNvSpPr>
          <p:nvPr/>
        </p:nvSpPr>
        <p:spPr bwMode="auto">
          <a:xfrm>
            <a:off x="4930775" y="51117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75467" name="Rectangle 11"/>
          <p:cNvSpPr>
            <a:spLocks noChangeArrowheads="1"/>
          </p:cNvSpPr>
          <p:nvPr/>
        </p:nvSpPr>
        <p:spPr bwMode="auto">
          <a:xfrm>
            <a:off x="5472113" y="51117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Times New Roman" panose="02020603050405020304" pitchFamily="18" charset="0"/>
                <a:cs typeface="Times New Roman" panose="02020603050405020304" pitchFamily="18" charset="0"/>
              </a:rPr>
              <a:t>a</a:t>
            </a:r>
            <a:r>
              <a:rPr lang="en-US" altLang="zh-CN" i="1" baseline="-25000">
                <a:solidFill>
                  <a:srgbClr val="3333FF"/>
                </a:solidFill>
                <a:latin typeface="Times New Roman" panose="02020603050405020304" pitchFamily="18" charset="0"/>
                <a:cs typeface="Times New Roman" panose="02020603050405020304" pitchFamily="18" charset="0"/>
              </a:rPr>
              <a:t>n</a:t>
            </a:r>
          </a:p>
        </p:txBody>
      </p:sp>
      <p:sp>
        <p:nvSpPr>
          <p:cNvPr id="275468" name="Rectangle 12"/>
          <p:cNvSpPr>
            <a:spLocks noChangeArrowheads="1"/>
          </p:cNvSpPr>
          <p:nvPr/>
        </p:nvSpPr>
        <p:spPr bwMode="auto">
          <a:xfrm>
            <a:off x="6010275" y="5111750"/>
            <a:ext cx="1368425"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75469" name="Rectangle 13"/>
          <p:cNvSpPr>
            <a:spLocks noChangeArrowheads="1"/>
          </p:cNvSpPr>
          <p:nvPr/>
        </p:nvSpPr>
        <p:spPr bwMode="auto">
          <a:xfrm>
            <a:off x="7378700" y="51117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660066"/>
                </a:solidFill>
                <a:latin typeface="Times New Roman" panose="02020603050405020304" pitchFamily="18" charset="0"/>
                <a:ea typeface="宋体" panose="02010600030101010101" pitchFamily="2" charset="-122"/>
                <a:cs typeface="Times New Roman" panose="02020603050405020304" pitchFamily="18" charset="0"/>
              </a:rPr>
              <a:t>n</a:t>
            </a:r>
            <a:endParaRPr lang="en-US" altLang="zh-CN">
              <a:solidFill>
                <a:srgbClr val="66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5470" name="Text Box 14"/>
          <p:cNvSpPr txBox="1">
            <a:spLocks noChangeArrowheads="1"/>
          </p:cNvSpPr>
          <p:nvPr/>
        </p:nvSpPr>
        <p:spPr bwMode="auto">
          <a:xfrm>
            <a:off x="6215709" y="4540250"/>
            <a:ext cx="1512887"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MaxSize</a:t>
            </a:r>
            <a:r>
              <a:rPr lang="en-US" altLang="zh-CN" sz="2000">
                <a:solidFill>
                  <a:srgbClr val="3333FF"/>
                </a:solidFill>
                <a:latin typeface="宋体" panose="02010600030101010101" pitchFamily="2" charset="-122"/>
                <a:ea typeface="宋体" panose="02010600030101010101" pitchFamily="2" charset="-122"/>
              </a:rPr>
              <a:t>-</a:t>
            </a:r>
            <a:r>
              <a:rPr lang="en-US" altLang="zh-CN" sz="2000">
                <a:solidFill>
                  <a:srgbClr val="3333FF"/>
                </a:solidFill>
              </a:rPr>
              <a:t>1</a:t>
            </a:r>
          </a:p>
        </p:txBody>
      </p:sp>
      <p:sp>
        <p:nvSpPr>
          <p:cNvPr id="275471" name="Line 15"/>
          <p:cNvSpPr>
            <a:spLocks noChangeShapeType="1"/>
          </p:cNvSpPr>
          <p:nvPr/>
        </p:nvSpPr>
        <p:spPr bwMode="auto">
          <a:xfrm>
            <a:off x="6972311" y="4967288"/>
            <a:ext cx="0" cy="144462"/>
          </a:xfrm>
          <a:prstGeom prst="line">
            <a:avLst/>
          </a:prstGeom>
          <a:noFill/>
          <a:ln w="38100">
            <a:solidFill>
              <a:srgbClr val="FF3300"/>
            </a:solidFill>
            <a:round/>
          </a:ln>
          <a:effectLst/>
        </p:spPr>
        <p:txBody>
          <a:bodyPr wrap="none"/>
          <a:lstStyle/>
          <a:p>
            <a:endParaRPr lang="zh-CN" altLang="en-US"/>
          </a:p>
        </p:txBody>
      </p:sp>
      <p:sp>
        <p:nvSpPr>
          <p:cNvPr id="275472" name="Text Box 16"/>
          <p:cNvSpPr txBox="1">
            <a:spLocks noChangeArrowheads="1"/>
          </p:cNvSpPr>
          <p:nvPr/>
        </p:nvSpPr>
        <p:spPr bwMode="auto">
          <a:xfrm>
            <a:off x="2818448" y="4540250"/>
            <a:ext cx="503237" cy="396875"/>
          </a:xfrm>
          <a:prstGeom prst="rect">
            <a:avLst/>
          </a:prstGeom>
          <a:noFill/>
          <a:ln w="38100" algn="ctr">
            <a:noFill/>
            <a:miter lim="800000"/>
          </a:ln>
          <a:effectLst/>
        </p:spPr>
        <p:txBody>
          <a:bodyPr>
            <a:spAutoFit/>
          </a:bodyPr>
          <a:lstStyle/>
          <a:p>
            <a:pPr>
              <a:spcBef>
                <a:spcPct val="50000"/>
              </a:spcBef>
            </a:pPr>
            <a:r>
              <a:rPr lang="en-US" altLang="zh-CN" sz="2000" dirty="0">
                <a:solidFill>
                  <a:srgbClr val="3333FF"/>
                </a:solidFill>
              </a:rPr>
              <a:t>0</a:t>
            </a:r>
          </a:p>
        </p:txBody>
      </p:sp>
      <p:sp>
        <p:nvSpPr>
          <p:cNvPr id="275473" name="Text Box 17"/>
          <p:cNvSpPr txBox="1">
            <a:spLocks noChangeArrowheads="1"/>
          </p:cNvSpPr>
          <p:nvPr/>
        </p:nvSpPr>
        <p:spPr bwMode="auto">
          <a:xfrm>
            <a:off x="3229610" y="4540250"/>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1</a:t>
            </a:r>
          </a:p>
        </p:txBody>
      </p:sp>
      <p:sp>
        <p:nvSpPr>
          <p:cNvPr id="275474" name="Text Box 18"/>
          <p:cNvSpPr txBox="1">
            <a:spLocks noChangeArrowheads="1"/>
          </p:cNvSpPr>
          <p:nvPr/>
        </p:nvSpPr>
        <p:spPr bwMode="auto">
          <a:xfrm>
            <a:off x="4428173" y="4540250"/>
            <a:ext cx="576262" cy="396875"/>
          </a:xfrm>
          <a:prstGeom prst="rect">
            <a:avLst/>
          </a:prstGeom>
          <a:noFill/>
          <a:ln w="38100" algn="ctr">
            <a:noFill/>
            <a:miter lim="800000"/>
          </a:ln>
          <a:effectLst/>
        </p:spPr>
        <p:txBody>
          <a:bodyPr>
            <a:spAutoFit/>
          </a:bodyPr>
          <a:lstStyle/>
          <a:p>
            <a:pPr>
              <a:spcBef>
                <a:spcPct val="50000"/>
              </a:spcBef>
            </a:pPr>
            <a:r>
              <a:rPr lang="en-US" altLang="zh-CN" sz="2000" i="1">
                <a:solidFill>
                  <a:srgbClr val="3333FF"/>
                </a:solidFill>
              </a:rPr>
              <a:t>i</a:t>
            </a:r>
            <a:r>
              <a:rPr lang="en-US" altLang="zh-CN" sz="2000">
                <a:solidFill>
                  <a:srgbClr val="3333FF"/>
                </a:solidFill>
                <a:latin typeface="宋体" panose="02010600030101010101" pitchFamily="2" charset="-122"/>
                <a:ea typeface="宋体" panose="02010600030101010101" pitchFamily="2" charset="-122"/>
              </a:rPr>
              <a:t>-</a:t>
            </a:r>
            <a:r>
              <a:rPr lang="en-US" altLang="zh-CN" sz="2000">
                <a:solidFill>
                  <a:srgbClr val="3333FF"/>
                </a:solidFill>
              </a:rPr>
              <a:t>1</a:t>
            </a:r>
          </a:p>
        </p:txBody>
      </p:sp>
      <p:sp>
        <p:nvSpPr>
          <p:cNvPr id="275475" name="Text Box 19"/>
          <p:cNvSpPr txBox="1">
            <a:spLocks noChangeArrowheads="1"/>
          </p:cNvSpPr>
          <p:nvPr/>
        </p:nvSpPr>
        <p:spPr bwMode="auto">
          <a:xfrm>
            <a:off x="5429891" y="4540250"/>
            <a:ext cx="647700" cy="396875"/>
          </a:xfrm>
          <a:prstGeom prst="rect">
            <a:avLst/>
          </a:prstGeom>
          <a:noFill/>
          <a:ln w="38100" algn="ctr">
            <a:noFill/>
            <a:miter lim="800000"/>
          </a:ln>
          <a:effectLst/>
        </p:spPr>
        <p:txBody>
          <a:bodyPr>
            <a:spAutoFit/>
          </a:bodyPr>
          <a:lstStyle/>
          <a:p>
            <a:pPr>
              <a:spcBef>
                <a:spcPct val="50000"/>
              </a:spcBef>
            </a:pPr>
            <a:r>
              <a:rPr lang="en-US" altLang="zh-CN" sz="2000" i="1">
                <a:solidFill>
                  <a:srgbClr val="3333FF"/>
                </a:solidFill>
              </a:rPr>
              <a:t>n</a:t>
            </a:r>
            <a:r>
              <a:rPr lang="en-US" altLang="zh-CN" sz="2000">
                <a:solidFill>
                  <a:srgbClr val="3333FF"/>
                </a:solidFill>
                <a:latin typeface="宋体" panose="02010600030101010101" pitchFamily="2" charset="-122"/>
                <a:ea typeface="宋体" panose="02010600030101010101" pitchFamily="2" charset="-122"/>
              </a:rPr>
              <a:t>-</a:t>
            </a:r>
            <a:r>
              <a:rPr lang="en-US" altLang="zh-CN" sz="2000">
                <a:solidFill>
                  <a:srgbClr val="3333FF"/>
                </a:solidFill>
              </a:rPr>
              <a:t>1</a:t>
            </a:r>
          </a:p>
        </p:txBody>
      </p:sp>
      <p:sp>
        <p:nvSpPr>
          <p:cNvPr id="275476" name="AutoShape 20"/>
          <p:cNvSpPr/>
          <p:nvPr/>
        </p:nvSpPr>
        <p:spPr bwMode="auto">
          <a:xfrm rot="5400000">
            <a:off x="5076032" y="3601244"/>
            <a:ext cx="144462" cy="4318000"/>
          </a:xfrm>
          <a:prstGeom prst="rightBrace">
            <a:avLst>
              <a:gd name="adj1" fmla="val 249085"/>
              <a:gd name="adj2" fmla="val 50000"/>
            </a:avLst>
          </a:prstGeom>
          <a:noFill/>
          <a:ln w="38100">
            <a:solidFill>
              <a:srgbClr val="660066"/>
            </a:solidFill>
            <a:round/>
          </a:ln>
          <a:effectLst/>
        </p:spPr>
        <p:txBody>
          <a:bodyPr wrap="none" anchor="ctr"/>
          <a:lstStyle/>
          <a:p>
            <a:endParaRPr lang="zh-CN" altLang="en-US"/>
          </a:p>
        </p:txBody>
      </p:sp>
      <p:sp>
        <p:nvSpPr>
          <p:cNvPr id="275477" name="Text Box 21"/>
          <p:cNvSpPr txBox="1">
            <a:spLocks noChangeArrowheads="1"/>
          </p:cNvSpPr>
          <p:nvPr/>
        </p:nvSpPr>
        <p:spPr bwMode="auto">
          <a:xfrm>
            <a:off x="4644073" y="5865817"/>
            <a:ext cx="1008062" cy="396875"/>
          </a:xfrm>
          <a:prstGeom prst="rect">
            <a:avLst/>
          </a:prstGeom>
          <a:noFill/>
          <a:ln w="38100" algn="ctr">
            <a:noFill/>
            <a:miter lim="800000"/>
          </a:ln>
          <a:effectLst/>
        </p:spPr>
        <p:txBody>
          <a:bodyPr>
            <a:spAutoFit/>
          </a:bodyPr>
          <a:lstStyle/>
          <a:p>
            <a:pPr>
              <a:spcBef>
                <a:spcPct val="50000"/>
              </a:spcBef>
            </a:pPr>
            <a:r>
              <a:rPr lang="en-US" altLang="zh-CN" sz="2000" dirty="0">
                <a:solidFill>
                  <a:srgbClr val="3333FF"/>
                </a:solidFill>
              </a:rPr>
              <a:t>data</a:t>
            </a:r>
          </a:p>
        </p:txBody>
      </p:sp>
      <p:sp>
        <p:nvSpPr>
          <p:cNvPr id="275478" name="Text Box 22"/>
          <p:cNvSpPr txBox="1">
            <a:spLocks noChangeArrowheads="1"/>
          </p:cNvSpPr>
          <p:nvPr/>
        </p:nvSpPr>
        <p:spPr bwMode="auto">
          <a:xfrm>
            <a:off x="7137426" y="5865817"/>
            <a:ext cx="1149350" cy="396875"/>
          </a:xfrm>
          <a:prstGeom prst="rect">
            <a:avLst/>
          </a:prstGeom>
          <a:noFill/>
          <a:ln w="38100" algn="ctr">
            <a:noFill/>
            <a:miter lim="800000"/>
          </a:ln>
          <a:effectLst/>
        </p:spPr>
        <p:txBody>
          <a:bodyPr>
            <a:spAutoFit/>
          </a:bodyPr>
          <a:lstStyle/>
          <a:p>
            <a:pPr>
              <a:spcBef>
                <a:spcPct val="50000"/>
              </a:spcBef>
            </a:pPr>
            <a:r>
              <a:rPr lang="en-US" altLang="zh-CN" sz="2000" dirty="0">
                <a:solidFill>
                  <a:srgbClr val="3333FF"/>
                </a:solidFill>
              </a:rPr>
              <a:t>length</a:t>
            </a:r>
          </a:p>
        </p:txBody>
      </p:sp>
      <p:sp>
        <p:nvSpPr>
          <p:cNvPr id="275479" name="Line 23"/>
          <p:cNvSpPr>
            <a:spLocks noChangeShapeType="1"/>
          </p:cNvSpPr>
          <p:nvPr/>
        </p:nvSpPr>
        <p:spPr bwMode="auto">
          <a:xfrm flipV="1">
            <a:off x="7667625" y="5543550"/>
            <a:ext cx="0" cy="360363"/>
          </a:xfrm>
          <a:prstGeom prst="line">
            <a:avLst/>
          </a:prstGeom>
          <a:noFill/>
          <a:ln w="38100">
            <a:solidFill>
              <a:srgbClr val="660066"/>
            </a:solidFill>
            <a:round/>
            <a:tailEnd type="triangle" w="med" len="med"/>
          </a:ln>
          <a:effectLst/>
        </p:spPr>
        <p:txBody>
          <a:bodyPr wrap="none"/>
          <a:lstStyle/>
          <a:p>
            <a:endParaRPr lang="zh-CN" altLang="en-US"/>
          </a:p>
        </p:txBody>
      </p:sp>
      <p:sp>
        <p:nvSpPr>
          <p:cNvPr id="275480" name="Text Box 24"/>
          <p:cNvSpPr txBox="1">
            <a:spLocks noChangeArrowheads="1"/>
          </p:cNvSpPr>
          <p:nvPr/>
        </p:nvSpPr>
        <p:spPr bwMode="auto">
          <a:xfrm>
            <a:off x="4286248" y="6309320"/>
            <a:ext cx="1728788" cy="400110"/>
          </a:xfrm>
          <a:prstGeom prst="rect">
            <a:avLst/>
          </a:prstGeom>
          <a:noFill/>
          <a:ln w="38100" algn="ctr">
            <a:noFill/>
            <a:miter lim="800000"/>
          </a:ln>
          <a:effectLst/>
        </p:spPr>
        <p:txBody>
          <a:bodyPr>
            <a:spAutoFit/>
          </a:bodyPr>
          <a:lstStyle/>
          <a:p>
            <a:pPr>
              <a:spcBef>
                <a:spcPct val="50000"/>
              </a:spcBef>
            </a:pPr>
            <a:r>
              <a:rPr kumimoji="1" lang="zh-CN" altLang="en-US" dirty="0">
                <a:solidFill>
                  <a:srgbClr val="FF00FF"/>
                </a:solidFill>
                <a:latin typeface="楷体" panose="02010609060101010101" pitchFamily="49" charset="-122"/>
                <a:ea typeface="楷体" panose="02010609060101010101" pitchFamily="49" charset="-122"/>
              </a:rPr>
              <a:t>顺序表</a:t>
            </a:r>
          </a:p>
        </p:txBody>
      </p:sp>
      <p:sp>
        <p:nvSpPr>
          <p:cNvPr id="275481" name="Text Box 25"/>
          <p:cNvSpPr txBox="1">
            <a:spLocks noChangeArrowheads="1"/>
          </p:cNvSpPr>
          <p:nvPr/>
        </p:nvSpPr>
        <p:spPr bwMode="auto">
          <a:xfrm>
            <a:off x="902653" y="2919413"/>
            <a:ext cx="1728787" cy="400110"/>
          </a:xfrm>
          <a:prstGeom prst="rect">
            <a:avLst/>
          </a:prstGeom>
          <a:noFill/>
          <a:ln w="38100" algn="ctr">
            <a:noFill/>
            <a:miter lim="800000"/>
          </a:ln>
          <a:effectLst/>
        </p:spPr>
        <p:txBody>
          <a:bodyPr>
            <a:spAutoFit/>
          </a:bodyPr>
          <a:lstStyle/>
          <a:p>
            <a:pPr>
              <a:spcBef>
                <a:spcPct val="50000"/>
              </a:spcBef>
            </a:pPr>
            <a:r>
              <a:rPr kumimoji="1" lang="zh-CN" altLang="en-US" dirty="0">
                <a:solidFill>
                  <a:srgbClr val="3333FF"/>
                </a:solidFill>
                <a:ea typeface="楷体" panose="02010609060101010101" pitchFamily="49" charset="-122"/>
                <a:cs typeface="Times New Roman" panose="02020603050405020304" pitchFamily="18" charset="0"/>
              </a:rPr>
              <a:t>逻辑结构</a:t>
            </a:r>
          </a:p>
        </p:txBody>
      </p:sp>
      <p:sp>
        <p:nvSpPr>
          <p:cNvPr id="275482" name="Text Box 26"/>
          <p:cNvSpPr txBox="1">
            <a:spLocks noChangeArrowheads="1"/>
          </p:cNvSpPr>
          <p:nvPr/>
        </p:nvSpPr>
        <p:spPr bwMode="auto">
          <a:xfrm>
            <a:off x="843584" y="5078413"/>
            <a:ext cx="1728787" cy="400110"/>
          </a:xfrm>
          <a:prstGeom prst="rect">
            <a:avLst/>
          </a:prstGeom>
          <a:noFill/>
          <a:ln w="38100" algn="ctr">
            <a:noFill/>
            <a:miter lim="800000"/>
          </a:ln>
          <a:effectLst/>
        </p:spPr>
        <p:txBody>
          <a:bodyPr>
            <a:spAutoFit/>
          </a:bodyPr>
          <a:lstStyle/>
          <a:p>
            <a:pPr>
              <a:spcBef>
                <a:spcPct val="50000"/>
              </a:spcBef>
            </a:pPr>
            <a:r>
              <a:rPr kumimoji="1" lang="zh-CN" altLang="en-US" dirty="0">
                <a:solidFill>
                  <a:srgbClr val="3333FF"/>
                </a:solidFill>
                <a:ea typeface="楷体" panose="02010609060101010101" pitchFamily="49" charset="-122"/>
                <a:cs typeface="Times New Roman" panose="02020603050405020304" pitchFamily="18" charset="0"/>
              </a:rPr>
              <a:t>存储结构</a:t>
            </a:r>
          </a:p>
        </p:txBody>
      </p:sp>
      <p:sp>
        <p:nvSpPr>
          <p:cNvPr id="275483" name="AutoShape 27"/>
          <p:cNvSpPr>
            <a:spLocks noChangeArrowheads="1"/>
          </p:cNvSpPr>
          <p:nvPr/>
        </p:nvSpPr>
        <p:spPr bwMode="auto">
          <a:xfrm>
            <a:off x="1621790" y="3783013"/>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9</a:t>
            </a:fld>
            <a:endParaRPr lang="en-US" altLang="zh-C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214414" y="3238499"/>
            <a:ext cx="3643338" cy="498598"/>
          </a:xfrm>
          <a:prstGeom prst="rect">
            <a:avLst/>
          </a:prstGeom>
          <a:noFill/>
        </p:spPr>
        <p:txBody>
          <a:bodyPr wrap="square" rtlCol="0">
            <a:spAutoFit/>
          </a:bodyPr>
          <a:lstStyle/>
          <a:p>
            <a:endParaRPr lang="zh-CN" altLang="en-US"/>
          </a:p>
        </p:txBody>
      </p:sp>
      <p:sp>
        <p:nvSpPr>
          <p:cNvPr id="14" name="TextBox 13"/>
          <p:cNvSpPr txBox="1"/>
          <p:nvPr/>
        </p:nvSpPr>
        <p:spPr>
          <a:xfrm>
            <a:off x="714348" y="476230"/>
            <a:ext cx="3214710" cy="49859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黑体" pitchFamily="49" charset="-122"/>
                <a:cs typeface="Times New Roman" pitchFamily="18" charset="0"/>
              </a:rPr>
              <a:t>（</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黑体" pitchFamily="49" charset="-122"/>
                <a:cs typeface="Times New Roman" pitchFamily="18" charset="0"/>
              </a:rPr>
              <a:t>2</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黑体" pitchFamily="49" charset="-122"/>
                <a:cs typeface="Times New Roman" pitchFamily="18" charset="0"/>
              </a:rPr>
              <a:t>）单链表算法设计</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黑体" pitchFamily="49" charset="-122"/>
              <a:cs typeface="Times New Roman" pitchFamily="18" charset="0"/>
            </a:endParaRPr>
          </a:p>
        </p:txBody>
      </p:sp>
      <p:sp>
        <p:nvSpPr>
          <p:cNvPr id="16" name="TextBox 15"/>
          <p:cNvSpPr txBox="1"/>
          <p:nvPr/>
        </p:nvSpPr>
        <p:spPr>
          <a:xfrm>
            <a:off x="928662" y="1571085"/>
            <a:ext cx="4857784" cy="464743"/>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l"/>
            <a:r>
              <a:rPr lang="zh-CN" altLang="en-US" sz="2200" smtClean="0">
                <a:latin typeface="黑体" pitchFamily="49" charset="-122"/>
                <a:ea typeface="黑体" pitchFamily="49" charset="-122"/>
                <a:sym typeface="Wingdings"/>
              </a:rPr>
              <a:t> </a:t>
            </a:r>
            <a:r>
              <a:rPr lang="zh-CN" altLang="en-US" sz="2200" smtClean="0">
                <a:latin typeface="黑体" pitchFamily="49" charset="-122"/>
                <a:ea typeface="黑体" pitchFamily="49" charset="-122"/>
              </a:rPr>
              <a:t>基于单链表基本操作的算法设计</a:t>
            </a:r>
            <a:endParaRPr lang="zh-CN" altLang="en-US" sz="2200">
              <a:latin typeface="黑体" pitchFamily="49" charset="-122"/>
              <a:ea typeface="黑体" pitchFamily="49" charset="-122"/>
            </a:endParaRPr>
          </a:p>
        </p:txBody>
      </p:sp>
      <p:sp>
        <p:nvSpPr>
          <p:cNvPr id="21" name="TextBox 20"/>
          <p:cNvSpPr txBox="1"/>
          <p:nvPr/>
        </p:nvSpPr>
        <p:spPr>
          <a:xfrm>
            <a:off x="1214414" y="2571745"/>
            <a:ext cx="2214578" cy="1246495"/>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200" smtClean="0">
                <a:solidFill>
                  <a:srgbClr val="0000FF"/>
                </a:solidFill>
                <a:ea typeface="楷体" pitchFamily="49" charset="-122"/>
                <a:cs typeface="Times New Roman" pitchFamily="18" charset="0"/>
              </a:rPr>
              <a:t>查找结点</a:t>
            </a:r>
            <a:endParaRPr lang="en-US" altLang="zh-CN" sz="2200" smtClean="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zh-CN" altLang="en-US" sz="2200" smtClean="0">
                <a:solidFill>
                  <a:srgbClr val="0000FF"/>
                </a:solidFill>
                <a:ea typeface="楷体" pitchFamily="49" charset="-122"/>
                <a:cs typeface="Times New Roman" pitchFamily="18" charset="0"/>
              </a:rPr>
              <a:t>插入结点</a:t>
            </a:r>
            <a:endParaRPr lang="en-US" altLang="zh-CN" sz="2200" smtClean="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zh-CN" altLang="en-US" sz="2200" smtClean="0">
                <a:solidFill>
                  <a:srgbClr val="0000FF"/>
                </a:solidFill>
                <a:ea typeface="楷体" pitchFamily="49" charset="-122"/>
                <a:cs typeface="Times New Roman" pitchFamily="18" charset="0"/>
              </a:rPr>
              <a:t>删除结点</a:t>
            </a:r>
            <a:endParaRPr lang="zh-CN" altLang="en-US" sz="2200">
              <a:solidFill>
                <a:srgbClr val="0000FF"/>
              </a:solidFill>
              <a:ea typeface="楷体" pitchFamily="49" charset="-122"/>
              <a:cs typeface="Times New Roman" pitchFamily="18" charset="0"/>
            </a:endParaRPr>
          </a:p>
        </p:txBody>
      </p:sp>
      <p:grpSp>
        <p:nvGrpSpPr>
          <p:cNvPr id="25" name="组合 24"/>
          <p:cNvGrpSpPr/>
          <p:nvPr/>
        </p:nvGrpSpPr>
        <p:grpSpPr>
          <a:xfrm>
            <a:off x="3214678" y="3024185"/>
            <a:ext cx="2786082" cy="762005"/>
            <a:chOff x="3000364" y="2428874"/>
            <a:chExt cx="2786082" cy="571504"/>
          </a:xfrm>
        </p:grpSpPr>
        <p:sp>
          <p:nvSpPr>
            <p:cNvPr id="23" name="TextBox 22"/>
            <p:cNvSpPr txBox="1"/>
            <p:nvPr/>
          </p:nvSpPr>
          <p:spPr>
            <a:xfrm>
              <a:off x="3286116" y="2528887"/>
              <a:ext cx="2500330" cy="305468"/>
            </a:xfrm>
            <a:prstGeom prst="rect">
              <a:avLst/>
            </a:prstGeom>
            <a:noFill/>
          </p:spPr>
          <p:txBody>
            <a:bodyPr wrap="square" rtlCol="0">
              <a:spAutoFit/>
            </a:bodyPr>
            <a:lstStyle/>
            <a:p>
              <a:pPr algn="l"/>
              <a:r>
                <a:rPr lang="zh-CN" altLang="en-US" sz="2000" smtClean="0">
                  <a:solidFill>
                    <a:srgbClr val="0000FF"/>
                  </a:solidFill>
                  <a:latin typeface="微软雅黑" pitchFamily="34" charset="-122"/>
                  <a:ea typeface="微软雅黑" pitchFamily="34" charset="-122"/>
                </a:rPr>
                <a:t>需要查找前驱结点</a:t>
              </a:r>
              <a:endParaRPr lang="zh-CN" altLang="en-US" sz="2000">
                <a:solidFill>
                  <a:srgbClr val="0000FF"/>
                </a:solidFill>
                <a:latin typeface="微软雅黑" pitchFamily="34" charset="-122"/>
                <a:ea typeface="微软雅黑" pitchFamily="34" charset="-122"/>
              </a:endParaRPr>
            </a:p>
          </p:txBody>
        </p:sp>
        <p:sp>
          <p:nvSpPr>
            <p:cNvPr id="24" name="右大括号 23"/>
            <p:cNvSpPr/>
            <p:nvPr/>
          </p:nvSpPr>
          <p:spPr>
            <a:xfrm>
              <a:off x="3000364" y="2428874"/>
              <a:ext cx="214314" cy="571504"/>
            </a:xfrm>
            <a:prstGeom prst="rightBrace">
              <a:avLst/>
            </a:prstGeom>
            <a:ln>
              <a:tailEnd type="non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solidFill>
                  <a:srgbClr val="0000FF"/>
                </a:solidFill>
              </a:endParaRPr>
            </a:p>
          </p:txBody>
        </p:sp>
      </p:grpSp>
      <p:sp>
        <p:nvSpPr>
          <p:cNvPr id="12" name="灯片编号占位符 11"/>
          <p:cNvSpPr>
            <a:spLocks noGrp="1"/>
          </p:cNvSpPr>
          <p:nvPr>
            <p:ph type="sldNum" sz="quarter" idx="12"/>
          </p:nvPr>
        </p:nvSpPr>
        <p:spPr/>
        <p:txBody>
          <a:bodyPr/>
          <a:lstStyle/>
          <a:p>
            <a:fld id="{36E68863-33C2-4D6D-B9FA-F4917E910219}" type="slidenum">
              <a:rPr lang="en-US" altLang="zh-CN" smtClean="0"/>
              <a:pPr/>
              <a:t>90</a:t>
            </a:fld>
            <a:endParaRPr lang="en-US" altLang="zh-CN" dirty="0"/>
          </a:p>
        </p:txBody>
      </p:sp>
      <p:sp>
        <p:nvSpPr>
          <p:cNvPr id="10" name="TextBox 8"/>
          <p:cNvSpPr txBox="1"/>
          <p:nvPr/>
        </p:nvSpPr>
        <p:spPr>
          <a:xfrm>
            <a:off x="971600" y="4070402"/>
            <a:ext cx="5286412" cy="464743"/>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l"/>
            <a:r>
              <a:rPr lang="zh-CN" altLang="en-US" sz="2200" smtClean="0">
                <a:latin typeface="黑体" pitchFamily="49" charset="-122"/>
                <a:ea typeface="黑体" pitchFamily="49" charset="-122"/>
                <a:sym typeface="Wingdings"/>
              </a:rPr>
              <a:t> </a:t>
            </a:r>
            <a:r>
              <a:rPr lang="zh-CN" altLang="en-US" sz="2200" smtClean="0">
                <a:latin typeface="黑体" pitchFamily="49" charset="-122"/>
                <a:ea typeface="黑体" pitchFamily="49" charset="-122"/>
              </a:rPr>
              <a:t>基于两个建表方法的单链表算法设计</a:t>
            </a:r>
            <a:endParaRPr lang="zh-CN" altLang="en-US" sz="2200">
              <a:latin typeface="黑体" pitchFamily="49" charset="-122"/>
              <a:ea typeface="黑体" pitchFamily="49" charset="-122"/>
            </a:endParaRPr>
          </a:p>
        </p:txBody>
      </p:sp>
      <p:sp>
        <p:nvSpPr>
          <p:cNvPr id="13" name="TextBox 9"/>
          <p:cNvSpPr txBox="1"/>
          <p:nvPr/>
        </p:nvSpPr>
        <p:spPr>
          <a:xfrm>
            <a:off x="2043170" y="5237750"/>
            <a:ext cx="3643338" cy="828304"/>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smtClean="0">
                <a:solidFill>
                  <a:srgbClr val="0000FF"/>
                </a:solidFill>
                <a:ea typeface="楷体" pitchFamily="49" charset="-122"/>
                <a:cs typeface="Times New Roman" pitchFamily="18" charset="0"/>
              </a:rPr>
              <a:t>头插法：相对次序相反</a:t>
            </a:r>
            <a:endParaRPr lang="en-US" altLang="zh-CN" sz="2200" smtClean="0">
              <a:solidFill>
                <a:srgbClr val="0000FF"/>
              </a:solidFill>
              <a:ea typeface="楷体" pitchFamily="49" charset="-122"/>
              <a:cs typeface="Times New Roman" pitchFamily="18" charset="0"/>
            </a:endParaRPr>
          </a:p>
          <a:p>
            <a:pPr marL="457200" indent="-457200" algn="l">
              <a:lnSpc>
                <a:spcPts val="3000"/>
              </a:lnSpc>
              <a:spcBef>
                <a:spcPts val="0"/>
              </a:spcBef>
              <a:buBlip>
                <a:blip r:embed="rId3"/>
              </a:buBlip>
            </a:pPr>
            <a:r>
              <a:rPr lang="zh-CN" altLang="en-US" sz="2200" smtClean="0">
                <a:solidFill>
                  <a:srgbClr val="0000FF"/>
                </a:solidFill>
                <a:ea typeface="楷体" pitchFamily="49" charset="-122"/>
                <a:cs typeface="Times New Roman" pitchFamily="18" charset="0"/>
              </a:rPr>
              <a:t>尾插法：相对次序相同</a:t>
            </a:r>
            <a:endParaRPr lang="en-US" altLang="zh-CN" sz="2200" smtClean="0">
              <a:solidFill>
                <a:srgbClr val="0000FF"/>
              </a:solidFill>
              <a:ea typeface="楷体" pitchFamily="49" charset="-122"/>
              <a:cs typeface="Times New Roman" pitchFamily="18" charset="0"/>
            </a:endParaRPr>
          </a:p>
        </p:txBody>
      </p:sp>
      <p:pic>
        <p:nvPicPr>
          <p:cNvPr id="15" name="Picture 2"/>
          <p:cNvPicPr>
            <a:picLocks noChangeAspect="1" noChangeArrowheads="1"/>
          </p:cNvPicPr>
          <p:nvPr/>
        </p:nvPicPr>
        <p:blipFill>
          <a:blip r:embed="rId4" cstate="print"/>
          <a:srcRect/>
          <a:stretch>
            <a:fillRect/>
          </a:stretch>
        </p:blipFill>
        <p:spPr bwMode="auto">
          <a:xfrm>
            <a:off x="971600" y="5166312"/>
            <a:ext cx="803874" cy="1143008"/>
          </a:xfrm>
          <a:prstGeom prst="rect">
            <a:avLst/>
          </a:prstGeom>
          <a:noFill/>
          <a:ln w="9525">
            <a:noFill/>
            <a:miter lim="800000"/>
            <a:headEnd/>
            <a:tailEnd/>
          </a:ln>
          <a:effectLst/>
        </p:spPr>
      </p:pic>
    </p:spTree>
    <p:extLst>
      <p:ext uri="{BB962C8B-B14F-4D97-AF65-F5344CB8AC3E}">
        <p14:creationId xmlns:p14="http://schemas.microsoft.com/office/powerpoint/2010/main" val="385644140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4" name="Rectangle 10"/>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6" name="Rectangle 12"/>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5" name="TextBox 4"/>
          <p:cNvSpPr txBox="1"/>
          <p:nvPr/>
        </p:nvSpPr>
        <p:spPr>
          <a:xfrm>
            <a:off x="857224" y="1000108"/>
            <a:ext cx="7715304" cy="2123658"/>
          </a:xfrm>
          <a:prstGeom prst="rect">
            <a:avLst/>
          </a:prstGeom>
          <a:noFill/>
        </p:spPr>
        <p:txBody>
          <a:bodyPr wrap="square" rtlCol="0">
            <a:spAutoFit/>
          </a:bodyPr>
          <a:lstStyle/>
          <a:p>
            <a:pPr algn="l">
              <a:lnSpc>
                <a:spcPct val="150000"/>
              </a:lnSpc>
              <a:spcBef>
                <a:spcPts val="0"/>
              </a:spcBef>
            </a:pPr>
            <a:r>
              <a:rPr lang="zh-CN" altLang="en-US" sz="2000" smtClean="0">
                <a:solidFill>
                  <a:srgbClr val="FF0000"/>
                </a:solidFill>
                <a:latin typeface="黑体" pitchFamily="49" charset="-122"/>
                <a:ea typeface="黑体" pitchFamily="49" charset="-122"/>
                <a:cs typeface="Times New Roman" pitchFamily="18" charset="0"/>
              </a:rPr>
              <a:t>    荷兰国旗问题</a:t>
            </a:r>
            <a:r>
              <a:rPr lang="zh-CN" altLang="en-US" sz="2000" smtClean="0">
                <a:solidFill>
                  <a:srgbClr val="0000FF"/>
                </a:solidFill>
                <a:ea typeface="楷体" pitchFamily="49" charset="-122"/>
                <a:cs typeface="Times New Roman" pitchFamily="18" charset="0"/>
              </a:rPr>
              <a:t>：</a:t>
            </a:r>
            <a:r>
              <a:rPr lang="zh-CN" altLang="en-US" sz="2200" smtClean="0">
                <a:solidFill>
                  <a:srgbClr val="0000FF"/>
                </a:solidFill>
                <a:ea typeface="楷体" pitchFamily="49" charset="-122"/>
                <a:cs typeface="Times New Roman" pitchFamily="18" charset="0"/>
              </a:rPr>
              <a:t>设有一个仅由红（</a:t>
            </a:r>
            <a:r>
              <a:rPr lang="en-US" altLang="zh-CN" sz="2200" smtClean="0">
                <a:solidFill>
                  <a:srgbClr val="0000FF"/>
                </a:solidFill>
                <a:ea typeface="楷体" pitchFamily="49" charset="-122"/>
                <a:cs typeface="Times New Roman" pitchFamily="18" charset="0"/>
              </a:rPr>
              <a:t>0</a:t>
            </a:r>
            <a:r>
              <a:rPr lang="zh-CN" altLang="en-US" sz="2200" smtClean="0">
                <a:solidFill>
                  <a:srgbClr val="0000FF"/>
                </a:solidFill>
                <a:ea typeface="楷体" pitchFamily="49" charset="-122"/>
                <a:cs typeface="Times New Roman" pitchFamily="18" charset="0"/>
              </a:rPr>
              <a:t>）、白（</a:t>
            </a:r>
            <a:r>
              <a:rPr lang="en-US" altLang="zh-CN" sz="22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）、兰（</a:t>
            </a:r>
            <a:r>
              <a:rPr lang="en-US" altLang="zh-CN" sz="2200" smtClean="0">
                <a:solidFill>
                  <a:srgbClr val="0000FF"/>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）这三种颜色的条块组成的条块序列。假设该序列采用</a:t>
            </a:r>
            <a:r>
              <a:rPr lang="zh-CN" altLang="en-US" sz="2200" smtClean="0">
                <a:solidFill>
                  <a:srgbClr val="FF00FF"/>
                </a:solidFill>
                <a:ea typeface="楷体" pitchFamily="49" charset="-122"/>
                <a:cs typeface="Times New Roman" pitchFamily="18" charset="0"/>
              </a:rPr>
              <a:t>单链表</a:t>
            </a:r>
            <a:r>
              <a:rPr lang="zh-CN" altLang="en-US" sz="2200" smtClean="0">
                <a:solidFill>
                  <a:srgbClr val="0000FF"/>
                </a:solidFill>
                <a:ea typeface="楷体" pitchFamily="49" charset="-122"/>
                <a:cs typeface="Times New Roman" pitchFamily="18" charset="0"/>
              </a:rPr>
              <a:t>存储，设计一个时间复杂度为</a:t>
            </a:r>
            <a:r>
              <a:rPr lang="en-US" sz="2200" smtClean="0">
                <a:solidFill>
                  <a:srgbClr val="0000FF"/>
                </a:solidFill>
                <a:ea typeface="楷体" pitchFamily="49" charset="-122"/>
                <a:cs typeface="Times New Roman" pitchFamily="18" charset="0"/>
              </a:rPr>
              <a:t>O(</a:t>
            </a:r>
            <a:r>
              <a:rPr lang="en-US" sz="2200" i="1" smtClean="0">
                <a:solidFill>
                  <a:srgbClr val="0000FF"/>
                </a:solidFill>
                <a:ea typeface="楷体" pitchFamily="49" charset="-122"/>
                <a:cs typeface="Times New Roman" pitchFamily="18" charset="0"/>
              </a:rPr>
              <a:t>n</a:t>
            </a:r>
            <a:r>
              <a:rPr lang="en-US" sz="2200" smtClean="0">
                <a:solidFill>
                  <a:srgbClr val="0000FF"/>
                </a:solidFill>
                <a:ea typeface="楷体" pitchFamily="49" charset="-122"/>
                <a:cs typeface="Times New Roman" pitchFamily="18" charset="0"/>
              </a:rPr>
              <a:t>)</a:t>
            </a:r>
            <a:r>
              <a:rPr lang="zh-CN" altLang="en-US" sz="2200" smtClean="0">
                <a:solidFill>
                  <a:srgbClr val="0000FF"/>
                </a:solidFill>
                <a:ea typeface="楷体" pitchFamily="49" charset="-122"/>
                <a:cs typeface="Times New Roman" pitchFamily="18" charset="0"/>
              </a:rPr>
              <a:t>的算法，使得这些条块按红、白、兰的顺序排好，即排成荷兰国旗图案。</a:t>
            </a:r>
          </a:p>
        </p:txBody>
      </p:sp>
      <p:pic>
        <p:nvPicPr>
          <p:cNvPr id="10" name="Picture 2"/>
          <p:cNvPicPr>
            <a:picLocks noChangeAspect="1" noChangeArrowheads="1"/>
          </p:cNvPicPr>
          <p:nvPr/>
        </p:nvPicPr>
        <p:blipFill>
          <a:blip r:embed="rId2" cstate="print"/>
          <a:srcRect/>
          <a:stretch>
            <a:fillRect/>
          </a:stretch>
        </p:blipFill>
        <p:spPr bwMode="auto">
          <a:xfrm>
            <a:off x="357158" y="666731"/>
            <a:ext cx="785818" cy="1006759"/>
          </a:xfrm>
          <a:prstGeom prst="rect">
            <a:avLst/>
          </a:prstGeom>
          <a:ln>
            <a:noFill/>
          </a:ln>
          <a:effectLst>
            <a:softEdge rad="112500"/>
          </a:effectLst>
        </p:spPr>
      </p:pic>
      <p:sp>
        <p:nvSpPr>
          <p:cNvPr id="9" name="灯片编号占位符 8"/>
          <p:cNvSpPr>
            <a:spLocks noGrp="1"/>
          </p:cNvSpPr>
          <p:nvPr>
            <p:ph type="sldNum" sz="quarter" idx="12"/>
          </p:nvPr>
        </p:nvSpPr>
        <p:spPr/>
        <p:txBody>
          <a:bodyPr/>
          <a:lstStyle/>
          <a:p>
            <a:fld id="{36E68863-33C2-4D6D-B9FA-F4917E910219}" type="slidenum">
              <a:rPr lang="en-US" altLang="zh-CN" smtClean="0"/>
              <a:pPr/>
              <a:t>91</a:t>
            </a:fld>
            <a:endParaRPr lang="en-US" altLang="zh-CN" dirty="0"/>
          </a:p>
        </p:txBody>
      </p:sp>
    </p:spTree>
    <p:extLst>
      <p:ext uri="{BB962C8B-B14F-4D97-AF65-F5344CB8AC3E}">
        <p14:creationId xmlns:p14="http://schemas.microsoft.com/office/powerpoint/2010/main" val="899887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85720" y="95227"/>
            <a:ext cx="7715304" cy="1243417"/>
          </a:xfrm>
          <a:prstGeom prst="rect">
            <a:avLst/>
          </a:prstGeom>
          <a:noFill/>
        </p:spPr>
        <p:txBody>
          <a:bodyPr wrap="square" rtlCol="0">
            <a:spAutoFit/>
          </a:bodyPr>
          <a:lstStyle/>
          <a:p>
            <a:pPr algn="l">
              <a:spcBef>
                <a:spcPts val="0"/>
              </a:spcBef>
            </a:pPr>
            <a:r>
              <a:rPr lang="zh-CN" altLang="en-US" smtClean="0">
                <a:solidFill>
                  <a:srgbClr val="FF0000"/>
                </a:solidFill>
                <a:latin typeface="黑体" pitchFamily="49" charset="-122"/>
                <a:ea typeface="黑体" pitchFamily="49" charset="-122"/>
                <a:cs typeface="Times New Roman" pitchFamily="18" charset="0"/>
              </a:rPr>
              <a:t>    解：</a:t>
            </a:r>
            <a:r>
              <a:rPr lang="zh-CN" altLang="en-US" sz="2200" smtClean="0">
                <a:solidFill>
                  <a:srgbClr val="0000FF"/>
                </a:solidFill>
                <a:ea typeface="楷体" pitchFamily="49" charset="-122"/>
                <a:cs typeface="Times New Roman" pitchFamily="18" charset="0"/>
              </a:rPr>
              <a:t>用</a:t>
            </a:r>
            <a:r>
              <a:rPr lang="en-US" altLang="zh-CN" sz="2200" smtClean="0">
                <a:solidFill>
                  <a:srgbClr val="0000FF"/>
                </a:solidFill>
                <a:ea typeface="楷体" pitchFamily="49" charset="-122"/>
                <a:cs typeface="Times New Roman" pitchFamily="18" charset="0"/>
              </a:rPr>
              <a:t>p</a:t>
            </a:r>
            <a:r>
              <a:rPr lang="zh-CN" altLang="en-US" sz="2200" smtClean="0">
                <a:solidFill>
                  <a:srgbClr val="0000FF"/>
                </a:solidFill>
                <a:ea typeface="楷体" pitchFamily="49" charset="-122"/>
                <a:cs typeface="Times New Roman" pitchFamily="18" charset="0"/>
              </a:rPr>
              <a:t>指针扫描结点，根据</a:t>
            </a:r>
            <a:r>
              <a:rPr lang="en-US" altLang="zh-CN" sz="2200" smtClean="0">
                <a:solidFill>
                  <a:srgbClr val="0000FF"/>
                </a:solidFill>
                <a:ea typeface="楷体" pitchFamily="49" charset="-122"/>
                <a:cs typeface="Times New Roman" pitchFamily="18" charset="0"/>
              </a:rPr>
              <a:t>p</a:t>
            </a:r>
            <a:r>
              <a:rPr lang="en-US" altLang="zh-CN" sz="2200" smtClean="0">
                <a:solidFill>
                  <a:srgbClr val="0000FF"/>
                </a:solidFill>
                <a:latin typeface="黑体" pitchFamily="49" charset="-122"/>
                <a:ea typeface="黑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&gt;data</a:t>
            </a:r>
            <a:r>
              <a:rPr lang="zh-CN" altLang="en-US" sz="2200" smtClean="0">
                <a:solidFill>
                  <a:srgbClr val="0000FF"/>
                </a:solidFill>
                <a:ea typeface="楷体" pitchFamily="49" charset="-122"/>
                <a:cs typeface="Times New Roman" pitchFamily="18" charset="0"/>
              </a:rPr>
              <a:t>值将该结点插入到</a:t>
            </a:r>
            <a:r>
              <a:rPr lang="en-US" altLang="zh-CN" sz="2200" smtClean="0">
                <a:solidFill>
                  <a:srgbClr val="0000FF"/>
                </a:solidFill>
                <a:ea typeface="楷体" pitchFamily="49" charset="-122"/>
                <a:cs typeface="Times New Roman" pitchFamily="18" charset="0"/>
              </a:rPr>
              <a:t>3</a:t>
            </a:r>
            <a:r>
              <a:rPr lang="zh-CN" altLang="en-US" sz="2200" smtClean="0">
                <a:solidFill>
                  <a:srgbClr val="0000FF"/>
                </a:solidFill>
                <a:ea typeface="楷体" pitchFamily="49" charset="-122"/>
                <a:cs typeface="Times New Roman" pitchFamily="18" charset="0"/>
              </a:rPr>
              <a:t>个单链表</a:t>
            </a:r>
            <a:r>
              <a:rPr lang="en-US" altLang="zh-CN" sz="2200" smtClean="0">
                <a:solidFill>
                  <a:srgbClr val="0000FF"/>
                </a:solidFill>
                <a:ea typeface="楷体" pitchFamily="49" charset="-122"/>
                <a:cs typeface="Times New Roman" pitchFamily="18" charset="0"/>
              </a:rPr>
              <a:t>L</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L1</a:t>
            </a:r>
            <a:r>
              <a:rPr lang="zh-CN" altLang="en-US" sz="2200" smtClean="0">
                <a:solidFill>
                  <a:srgbClr val="0000FF"/>
                </a:solidFill>
                <a:ea typeface="楷体" pitchFamily="49" charset="-122"/>
                <a:cs typeface="Times New Roman" pitchFamily="18" charset="0"/>
              </a:rPr>
              <a:t>和</a:t>
            </a:r>
            <a:r>
              <a:rPr lang="en-US" altLang="zh-CN" sz="2200" smtClean="0">
                <a:solidFill>
                  <a:srgbClr val="0000FF"/>
                </a:solidFill>
                <a:ea typeface="楷体" pitchFamily="49" charset="-122"/>
                <a:cs typeface="Times New Roman" pitchFamily="18" charset="0"/>
              </a:rPr>
              <a:t>L2</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L1</a:t>
            </a:r>
            <a:r>
              <a:rPr lang="zh-CN" altLang="en-US" sz="2200" smtClean="0">
                <a:solidFill>
                  <a:srgbClr val="0000FF"/>
                </a:solidFill>
                <a:ea typeface="楷体" pitchFamily="49" charset="-122"/>
                <a:cs typeface="Times New Roman" pitchFamily="18" charset="0"/>
              </a:rPr>
              <a:t>和</a:t>
            </a:r>
            <a:r>
              <a:rPr lang="en-US" altLang="zh-CN" sz="2200" smtClean="0">
                <a:solidFill>
                  <a:srgbClr val="0000FF"/>
                </a:solidFill>
                <a:ea typeface="楷体" pitchFamily="49" charset="-122"/>
                <a:cs typeface="Times New Roman" pitchFamily="18" charset="0"/>
              </a:rPr>
              <a:t>L2</a:t>
            </a:r>
            <a:r>
              <a:rPr lang="zh-CN" altLang="en-US" sz="2200" smtClean="0">
                <a:solidFill>
                  <a:srgbClr val="0000FF"/>
                </a:solidFill>
                <a:ea typeface="楷体" pitchFamily="49" charset="-122"/>
                <a:cs typeface="Times New Roman" pitchFamily="18" charset="0"/>
              </a:rPr>
              <a:t>不带头结点的）中。最后将它们链接起来。</a:t>
            </a:r>
            <a:endParaRPr lang="en-US" altLang="zh-CN" sz="2200" smtClean="0">
              <a:solidFill>
                <a:srgbClr val="0000FF"/>
              </a:solidFill>
              <a:ea typeface="楷体" pitchFamily="49" charset="-122"/>
              <a:cs typeface="Times New Roman" pitchFamily="18" charset="0"/>
            </a:endParaRPr>
          </a:p>
        </p:txBody>
      </p:sp>
      <p:grpSp>
        <p:nvGrpSpPr>
          <p:cNvPr id="65" name="组合 64"/>
          <p:cNvGrpSpPr/>
          <p:nvPr/>
        </p:nvGrpSpPr>
        <p:grpSpPr>
          <a:xfrm>
            <a:off x="357158" y="1619237"/>
            <a:ext cx="7643866" cy="1047759"/>
            <a:chOff x="357158" y="1214427"/>
            <a:chExt cx="7643866" cy="785819"/>
          </a:xfrm>
        </p:grpSpPr>
        <p:sp>
          <p:nvSpPr>
            <p:cNvPr id="22" name="矩形 21"/>
            <p:cNvSpPr/>
            <p:nvPr/>
          </p:nvSpPr>
          <p:spPr>
            <a:xfrm>
              <a:off x="2643174" y="1628542"/>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23" name="矩形 22"/>
            <p:cNvSpPr/>
            <p:nvPr/>
          </p:nvSpPr>
          <p:spPr>
            <a:xfrm>
              <a:off x="1714480" y="1640246"/>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24" name="矩形 23"/>
            <p:cNvSpPr/>
            <p:nvPr/>
          </p:nvSpPr>
          <p:spPr>
            <a:xfrm>
              <a:off x="3571868" y="1628542"/>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25" name="矩形 24"/>
            <p:cNvSpPr/>
            <p:nvPr/>
          </p:nvSpPr>
          <p:spPr>
            <a:xfrm>
              <a:off x="5429256" y="1628542"/>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26" name="矩形 25"/>
            <p:cNvSpPr/>
            <p:nvPr/>
          </p:nvSpPr>
          <p:spPr>
            <a:xfrm>
              <a:off x="4500562" y="1628542"/>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33" name="矩形 32"/>
            <p:cNvSpPr/>
            <p:nvPr/>
          </p:nvSpPr>
          <p:spPr>
            <a:xfrm>
              <a:off x="7286644" y="1628542"/>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44" name="矩形 43"/>
            <p:cNvSpPr/>
            <p:nvPr/>
          </p:nvSpPr>
          <p:spPr>
            <a:xfrm>
              <a:off x="2143108" y="1640246"/>
              <a:ext cx="285752" cy="352800"/>
            </a:xfrm>
            <a:prstGeom prst="rect">
              <a:avLst/>
            </a:prstGeom>
            <a:ln w="19050">
              <a:solidFill>
                <a:schemeClr val="tx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46" name="直接箭头连接符 45"/>
            <p:cNvCxnSpPr/>
            <p:nvPr/>
          </p:nvCxnSpPr>
          <p:spPr>
            <a:xfrm flipV="1">
              <a:off x="2285984" y="1772926"/>
              <a:ext cx="357190" cy="20944"/>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47" name="矩形 46"/>
            <p:cNvSpPr/>
            <p:nvPr/>
          </p:nvSpPr>
          <p:spPr>
            <a:xfrm>
              <a:off x="3071802" y="1628542"/>
              <a:ext cx="285752" cy="352800"/>
            </a:xfrm>
            <a:prstGeom prst="rect">
              <a:avLst/>
            </a:prstGeom>
            <a:ln w="19050">
              <a:solidFill>
                <a:schemeClr val="tx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48" name="直接箭头连接符 47"/>
            <p:cNvCxnSpPr/>
            <p:nvPr/>
          </p:nvCxnSpPr>
          <p:spPr>
            <a:xfrm flipV="1">
              <a:off x="3214678" y="1772926"/>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49" name="矩形 48"/>
            <p:cNvSpPr/>
            <p:nvPr/>
          </p:nvSpPr>
          <p:spPr>
            <a:xfrm>
              <a:off x="4000496" y="1628542"/>
              <a:ext cx="285752" cy="352800"/>
            </a:xfrm>
            <a:prstGeom prst="rect">
              <a:avLst/>
            </a:prstGeom>
            <a:ln w="19050">
              <a:solidFill>
                <a:schemeClr val="tx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50" name="直接箭头连接符 49"/>
            <p:cNvCxnSpPr/>
            <p:nvPr/>
          </p:nvCxnSpPr>
          <p:spPr>
            <a:xfrm flipV="1">
              <a:off x="4143372" y="1772926"/>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51" name="矩形 50"/>
            <p:cNvSpPr/>
            <p:nvPr/>
          </p:nvSpPr>
          <p:spPr>
            <a:xfrm>
              <a:off x="4929190" y="1628542"/>
              <a:ext cx="285752" cy="352800"/>
            </a:xfrm>
            <a:prstGeom prst="rect">
              <a:avLst/>
            </a:prstGeom>
            <a:ln w="19050">
              <a:solidFill>
                <a:schemeClr val="tx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52" name="直接箭头连接符 51"/>
            <p:cNvCxnSpPr/>
            <p:nvPr/>
          </p:nvCxnSpPr>
          <p:spPr>
            <a:xfrm flipV="1">
              <a:off x="5072066" y="1772926"/>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53" name="矩形 52"/>
            <p:cNvSpPr/>
            <p:nvPr/>
          </p:nvSpPr>
          <p:spPr>
            <a:xfrm>
              <a:off x="5857884" y="1628542"/>
              <a:ext cx="285752" cy="352800"/>
            </a:xfrm>
            <a:prstGeom prst="rect">
              <a:avLst/>
            </a:prstGeom>
            <a:ln w="19050">
              <a:solidFill>
                <a:schemeClr val="tx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54" name="直接箭头连接符 53"/>
            <p:cNvCxnSpPr/>
            <p:nvPr/>
          </p:nvCxnSpPr>
          <p:spPr>
            <a:xfrm flipV="1">
              <a:off x="6000760" y="1772926"/>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55" name="矩形 54"/>
            <p:cNvSpPr/>
            <p:nvPr/>
          </p:nvSpPr>
          <p:spPr>
            <a:xfrm>
              <a:off x="714348" y="1628542"/>
              <a:ext cx="428628" cy="36000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sp>
          <p:nvSpPr>
            <p:cNvPr id="56" name="矩形 55"/>
            <p:cNvSpPr/>
            <p:nvPr/>
          </p:nvSpPr>
          <p:spPr>
            <a:xfrm>
              <a:off x="1142976" y="1628542"/>
              <a:ext cx="285752" cy="3528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57" name="直接箭头连接符 56"/>
            <p:cNvCxnSpPr/>
            <p:nvPr/>
          </p:nvCxnSpPr>
          <p:spPr>
            <a:xfrm flipV="1">
              <a:off x="1357290" y="1772926"/>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60" name="弧形 59"/>
            <p:cNvSpPr/>
            <p:nvPr/>
          </p:nvSpPr>
          <p:spPr>
            <a:xfrm>
              <a:off x="357158" y="1428742"/>
              <a:ext cx="714380" cy="428628"/>
            </a:xfrm>
            <a:prstGeom prst="arc">
              <a:avLst/>
            </a:prstGeom>
            <a:ln w="28575">
              <a:solidFill>
                <a:srgbClr val="0000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TextBox 60"/>
            <p:cNvSpPr txBox="1"/>
            <p:nvPr/>
          </p:nvSpPr>
          <p:spPr>
            <a:xfrm>
              <a:off x="357158" y="1214428"/>
              <a:ext cx="357190" cy="253915"/>
            </a:xfrm>
            <a:prstGeom prst="rect">
              <a:avLst/>
            </a:prstGeom>
            <a:noFill/>
          </p:spPr>
          <p:txBody>
            <a:bodyPr wrap="square" lIns="0" tIns="0" rIns="0" bIns="0" rtlCol="0">
              <a:spAutoFit/>
            </a:bodyPr>
            <a:lstStyle/>
            <a:p>
              <a:r>
                <a:rPr lang="en-US" altLang="zh-CN" sz="2000" smtClean="0"/>
                <a:t>L</a:t>
              </a:r>
              <a:endParaRPr lang="zh-CN" altLang="en-US" sz="2000"/>
            </a:p>
          </p:txBody>
        </p:sp>
        <p:sp>
          <p:nvSpPr>
            <p:cNvPr id="62" name="矩形 61"/>
            <p:cNvSpPr/>
            <p:nvPr/>
          </p:nvSpPr>
          <p:spPr>
            <a:xfrm>
              <a:off x="7715272" y="1628542"/>
              <a:ext cx="285752" cy="352800"/>
            </a:xfrm>
            <a:prstGeom prst="rect">
              <a:avLst/>
            </a:prstGeom>
            <a:ln w="19050">
              <a:solidFill>
                <a:schemeClr val="tx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smtClean="0">
                  <a:solidFill>
                    <a:schemeClr val="tx1"/>
                  </a:solidFill>
                  <a:latin typeface="宋体"/>
                  <a:ea typeface="宋体"/>
                  <a:cs typeface="Times New Roman" pitchFamily="18" charset="0"/>
                </a:rPr>
                <a:t>∧</a:t>
              </a:r>
              <a:endParaRPr lang="zh-CN" altLang="en-US" sz="1600">
                <a:solidFill>
                  <a:schemeClr val="tx1"/>
                </a:solidFill>
                <a:latin typeface="Times New Roman" pitchFamily="18" charset="0"/>
                <a:cs typeface="Times New Roman" pitchFamily="18" charset="0"/>
              </a:endParaRPr>
            </a:p>
          </p:txBody>
        </p:sp>
        <p:cxnSp>
          <p:nvCxnSpPr>
            <p:cNvPr id="63" name="直接箭头连接符 62"/>
            <p:cNvCxnSpPr/>
            <p:nvPr/>
          </p:nvCxnSpPr>
          <p:spPr>
            <a:xfrm flipV="1">
              <a:off x="6929454" y="1772926"/>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64" name="TextBox 63"/>
            <p:cNvSpPr txBox="1"/>
            <p:nvPr/>
          </p:nvSpPr>
          <p:spPr>
            <a:xfrm>
              <a:off x="6329375" y="1628542"/>
              <a:ext cx="642942" cy="304699"/>
            </a:xfrm>
            <a:prstGeom prst="rect">
              <a:avLst/>
            </a:prstGeom>
            <a:noFill/>
          </p:spPr>
          <p:txBody>
            <a:bodyPr wrap="square" lIns="0" tIns="0" rIns="0" bIns="0" rtlCol="0">
              <a:spAutoFit/>
            </a:bodyPr>
            <a:lstStyle/>
            <a:p>
              <a:r>
                <a:rPr lang="en-US" altLang="zh-CN" smtClean="0">
                  <a:latin typeface="宋体"/>
                  <a:ea typeface="宋体"/>
                </a:rPr>
                <a:t>…</a:t>
              </a:r>
              <a:endParaRPr lang="zh-CN" altLang="en-US"/>
            </a:p>
          </p:txBody>
        </p:sp>
        <p:cxnSp>
          <p:nvCxnSpPr>
            <p:cNvPr id="67" name="直接箭头连接符 66"/>
            <p:cNvCxnSpPr>
              <a:endCxn id="23" idx="0"/>
            </p:cNvCxnSpPr>
            <p:nvPr/>
          </p:nvCxnSpPr>
          <p:spPr>
            <a:xfrm rot="5400000">
              <a:off x="1793978" y="1504618"/>
              <a:ext cx="270445" cy="811"/>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581129" y="1214427"/>
              <a:ext cx="357190" cy="253915"/>
            </a:xfrm>
            <a:prstGeom prst="rect">
              <a:avLst/>
            </a:prstGeom>
            <a:noFill/>
          </p:spPr>
          <p:txBody>
            <a:bodyPr wrap="square" lIns="0" tIns="0" rIns="0" bIns="0" rtlCol="0">
              <a:spAutoFit/>
            </a:bodyPr>
            <a:lstStyle/>
            <a:p>
              <a:r>
                <a:rPr lang="en-US" altLang="zh-CN" sz="2000" i="1" smtClean="0">
                  <a:solidFill>
                    <a:srgbClr val="0000FF"/>
                  </a:solidFill>
                </a:rPr>
                <a:t>p</a:t>
              </a:r>
              <a:endParaRPr lang="zh-CN" altLang="en-US" sz="2000" i="1">
                <a:solidFill>
                  <a:srgbClr val="0000FF"/>
                </a:solidFill>
              </a:endParaRPr>
            </a:p>
          </p:txBody>
        </p:sp>
      </p:grpSp>
      <p:grpSp>
        <p:nvGrpSpPr>
          <p:cNvPr id="66" name="组合 65"/>
          <p:cNvGrpSpPr/>
          <p:nvPr/>
        </p:nvGrpSpPr>
        <p:grpSpPr>
          <a:xfrm>
            <a:off x="285720" y="2952747"/>
            <a:ext cx="7715304" cy="3253665"/>
            <a:chOff x="285720" y="2214560"/>
            <a:chExt cx="7715304" cy="2440249"/>
          </a:xfrm>
        </p:grpSpPr>
        <p:sp>
          <p:nvSpPr>
            <p:cNvPr id="97" name="下箭头 96"/>
            <p:cNvSpPr/>
            <p:nvPr/>
          </p:nvSpPr>
          <p:spPr>
            <a:xfrm>
              <a:off x="3929058" y="2214560"/>
              <a:ext cx="214314"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69" name="矩形 68"/>
            <p:cNvSpPr/>
            <p:nvPr/>
          </p:nvSpPr>
          <p:spPr>
            <a:xfrm>
              <a:off x="2643174" y="3000378"/>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70" name="矩形 69"/>
            <p:cNvSpPr/>
            <p:nvPr/>
          </p:nvSpPr>
          <p:spPr>
            <a:xfrm>
              <a:off x="1714480" y="3000378"/>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71" name="矩形 70"/>
            <p:cNvSpPr/>
            <p:nvPr/>
          </p:nvSpPr>
          <p:spPr>
            <a:xfrm>
              <a:off x="3571868" y="3000378"/>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72" name="矩形 71"/>
            <p:cNvSpPr/>
            <p:nvPr/>
          </p:nvSpPr>
          <p:spPr>
            <a:xfrm>
              <a:off x="5429256" y="3000378"/>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73" name="矩形 72"/>
            <p:cNvSpPr/>
            <p:nvPr/>
          </p:nvSpPr>
          <p:spPr>
            <a:xfrm>
              <a:off x="4500562" y="3000378"/>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74" name="矩形 73"/>
            <p:cNvSpPr/>
            <p:nvPr/>
          </p:nvSpPr>
          <p:spPr>
            <a:xfrm>
              <a:off x="7286644" y="3000378"/>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75" name="矩形 74"/>
            <p:cNvSpPr/>
            <p:nvPr/>
          </p:nvSpPr>
          <p:spPr>
            <a:xfrm>
              <a:off x="2143108" y="3000378"/>
              <a:ext cx="285752" cy="3528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76" name="直接箭头连接符 75"/>
            <p:cNvCxnSpPr/>
            <p:nvPr/>
          </p:nvCxnSpPr>
          <p:spPr>
            <a:xfrm flipV="1">
              <a:off x="2285984" y="3143254"/>
              <a:ext cx="357190" cy="643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77" name="矩形 76"/>
            <p:cNvSpPr/>
            <p:nvPr/>
          </p:nvSpPr>
          <p:spPr>
            <a:xfrm>
              <a:off x="3071802" y="3000378"/>
              <a:ext cx="285752" cy="3528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78" name="直接箭头连接符 77"/>
            <p:cNvCxnSpPr/>
            <p:nvPr/>
          </p:nvCxnSpPr>
          <p:spPr>
            <a:xfrm flipV="1">
              <a:off x="3214678" y="3143254"/>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79" name="矩形 78"/>
            <p:cNvSpPr/>
            <p:nvPr/>
          </p:nvSpPr>
          <p:spPr>
            <a:xfrm>
              <a:off x="4000496" y="3000378"/>
              <a:ext cx="285752" cy="3528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80" name="直接箭头连接符 79"/>
            <p:cNvCxnSpPr/>
            <p:nvPr/>
          </p:nvCxnSpPr>
          <p:spPr>
            <a:xfrm flipV="1">
              <a:off x="4143372" y="3143254"/>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81" name="矩形 80"/>
            <p:cNvSpPr/>
            <p:nvPr/>
          </p:nvSpPr>
          <p:spPr>
            <a:xfrm>
              <a:off x="4929190" y="3000378"/>
              <a:ext cx="285752" cy="3528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82" name="直接箭头连接符 81"/>
            <p:cNvCxnSpPr/>
            <p:nvPr/>
          </p:nvCxnSpPr>
          <p:spPr>
            <a:xfrm flipV="1">
              <a:off x="5072066" y="3143254"/>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83" name="矩形 82"/>
            <p:cNvSpPr/>
            <p:nvPr/>
          </p:nvSpPr>
          <p:spPr>
            <a:xfrm>
              <a:off x="5857884" y="3000378"/>
              <a:ext cx="285752" cy="3528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84" name="直接箭头连接符 83"/>
            <p:cNvCxnSpPr/>
            <p:nvPr/>
          </p:nvCxnSpPr>
          <p:spPr>
            <a:xfrm flipV="1">
              <a:off x="6000760" y="3143254"/>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85" name="矩形 84"/>
            <p:cNvSpPr/>
            <p:nvPr/>
          </p:nvSpPr>
          <p:spPr>
            <a:xfrm>
              <a:off x="714348" y="3409956"/>
              <a:ext cx="428628" cy="36000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sp>
          <p:nvSpPr>
            <p:cNvPr id="86" name="矩形 85"/>
            <p:cNvSpPr/>
            <p:nvPr/>
          </p:nvSpPr>
          <p:spPr>
            <a:xfrm>
              <a:off x="1142976" y="3409956"/>
              <a:ext cx="285752" cy="3600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smtClean="0">
                <a:solidFill>
                  <a:schemeClr val="tx1"/>
                </a:solidFill>
                <a:latin typeface="Times New Roman" pitchFamily="18" charset="0"/>
                <a:cs typeface="Times New Roman" pitchFamily="18" charset="0"/>
              </a:endParaRPr>
            </a:p>
          </p:txBody>
        </p:sp>
        <p:sp>
          <p:nvSpPr>
            <p:cNvPr id="88" name="弧形 87"/>
            <p:cNvSpPr/>
            <p:nvPr/>
          </p:nvSpPr>
          <p:spPr>
            <a:xfrm>
              <a:off x="285720" y="3195642"/>
              <a:ext cx="714380" cy="428628"/>
            </a:xfrm>
            <a:prstGeom prst="arc">
              <a:avLst/>
            </a:prstGeom>
            <a:ln w="28575">
              <a:solidFill>
                <a:srgbClr val="0000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TextBox 88"/>
            <p:cNvSpPr txBox="1"/>
            <p:nvPr/>
          </p:nvSpPr>
          <p:spPr>
            <a:xfrm>
              <a:off x="357158" y="2981328"/>
              <a:ext cx="357190" cy="253916"/>
            </a:xfrm>
            <a:prstGeom prst="rect">
              <a:avLst/>
            </a:prstGeom>
            <a:noFill/>
          </p:spPr>
          <p:txBody>
            <a:bodyPr wrap="square" lIns="0" tIns="0" rIns="0" bIns="0" rtlCol="0">
              <a:spAutoFit/>
            </a:bodyPr>
            <a:lstStyle/>
            <a:p>
              <a:r>
                <a:rPr lang="en-US" altLang="zh-CN" sz="2000" smtClean="0">
                  <a:solidFill>
                    <a:srgbClr val="0000FF"/>
                  </a:solidFill>
                </a:rPr>
                <a:t>L</a:t>
              </a:r>
              <a:endParaRPr lang="zh-CN" altLang="en-US" sz="2000">
                <a:solidFill>
                  <a:srgbClr val="0000FF"/>
                </a:solidFill>
              </a:endParaRPr>
            </a:p>
          </p:txBody>
        </p:sp>
        <p:sp>
          <p:nvSpPr>
            <p:cNvPr id="90" name="矩形 89"/>
            <p:cNvSpPr/>
            <p:nvPr/>
          </p:nvSpPr>
          <p:spPr>
            <a:xfrm>
              <a:off x="7715272" y="3000378"/>
              <a:ext cx="285752" cy="3528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smtClean="0">
                  <a:solidFill>
                    <a:schemeClr val="tx1"/>
                  </a:solidFill>
                  <a:latin typeface="宋体"/>
                  <a:ea typeface="宋体"/>
                  <a:cs typeface="Times New Roman" pitchFamily="18" charset="0"/>
                </a:rPr>
                <a:t>∧</a:t>
              </a:r>
              <a:endParaRPr lang="zh-CN" altLang="en-US" sz="1600">
                <a:solidFill>
                  <a:schemeClr val="tx1"/>
                </a:solidFill>
                <a:latin typeface="Times New Roman" pitchFamily="18" charset="0"/>
                <a:cs typeface="Times New Roman" pitchFamily="18" charset="0"/>
              </a:endParaRPr>
            </a:p>
          </p:txBody>
        </p:sp>
        <p:cxnSp>
          <p:nvCxnSpPr>
            <p:cNvPr id="91" name="直接箭头连接符 90"/>
            <p:cNvCxnSpPr/>
            <p:nvPr/>
          </p:nvCxnSpPr>
          <p:spPr>
            <a:xfrm flipV="1">
              <a:off x="6929454" y="3143254"/>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92" name="TextBox 91"/>
            <p:cNvSpPr txBox="1"/>
            <p:nvPr/>
          </p:nvSpPr>
          <p:spPr>
            <a:xfrm>
              <a:off x="6329375" y="3003691"/>
              <a:ext cx="642942" cy="304699"/>
            </a:xfrm>
            <a:prstGeom prst="rect">
              <a:avLst/>
            </a:prstGeom>
            <a:noFill/>
          </p:spPr>
          <p:txBody>
            <a:bodyPr wrap="square" lIns="0" tIns="0" rIns="0" bIns="0" rtlCol="0">
              <a:spAutoFit/>
            </a:bodyPr>
            <a:lstStyle/>
            <a:p>
              <a:r>
                <a:rPr lang="en-US" altLang="zh-CN" smtClean="0">
                  <a:latin typeface="宋体"/>
                  <a:ea typeface="宋体"/>
                </a:rPr>
                <a:t>…</a:t>
              </a:r>
              <a:endParaRPr lang="zh-CN" altLang="en-US"/>
            </a:p>
          </p:txBody>
        </p:sp>
        <p:cxnSp>
          <p:nvCxnSpPr>
            <p:cNvPr id="93" name="直接箭头连接符 92"/>
            <p:cNvCxnSpPr>
              <a:endCxn id="70" idx="0"/>
            </p:cNvCxnSpPr>
            <p:nvPr/>
          </p:nvCxnSpPr>
          <p:spPr>
            <a:xfrm rot="5400000">
              <a:off x="1786715" y="2857499"/>
              <a:ext cx="284959" cy="799"/>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581129" y="2571750"/>
              <a:ext cx="357190" cy="253916"/>
            </a:xfrm>
            <a:prstGeom prst="rect">
              <a:avLst/>
            </a:prstGeom>
            <a:noFill/>
          </p:spPr>
          <p:txBody>
            <a:bodyPr wrap="square" lIns="0" tIns="0" rIns="0" bIns="0" rtlCol="0">
              <a:spAutoFit/>
            </a:bodyPr>
            <a:lstStyle/>
            <a:p>
              <a:r>
                <a:rPr lang="en-US" altLang="zh-CN" sz="2000" i="1" smtClean="0">
                  <a:solidFill>
                    <a:srgbClr val="0000FF"/>
                  </a:solidFill>
                </a:rPr>
                <a:t>p</a:t>
              </a:r>
              <a:endParaRPr lang="zh-CN" altLang="en-US" sz="2000" i="1">
                <a:solidFill>
                  <a:srgbClr val="0000FF"/>
                </a:solidFill>
              </a:endParaRPr>
            </a:p>
          </p:txBody>
        </p:sp>
        <p:sp>
          <p:nvSpPr>
            <p:cNvPr id="98" name="TextBox 97"/>
            <p:cNvSpPr txBox="1"/>
            <p:nvPr/>
          </p:nvSpPr>
          <p:spPr>
            <a:xfrm>
              <a:off x="857224" y="4019146"/>
              <a:ext cx="357190" cy="253916"/>
            </a:xfrm>
            <a:prstGeom prst="rect">
              <a:avLst/>
            </a:prstGeom>
            <a:noFill/>
          </p:spPr>
          <p:txBody>
            <a:bodyPr wrap="square" lIns="0" tIns="0" rIns="0" bIns="0" rtlCol="0">
              <a:spAutoFit/>
            </a:bodyPr>
            <a:lstStyle/>
            <a:p>
              <a:r>
                <a:rPr lang="en-US" altLang="zh-CN" sz="2000" smtClean="0">
                  <a:solidFill>
                    <a:srgbClr val="0000FF"/>
                  </a:solidFill>
                </a:rPr>
                <a:t>L1</a:t>
              </a:r>
              <a:endParaRPr lang="zh-CN" altLang="en-US" sz="2000">
                <a:solidFill>
                  <a:srgbClr val="0000FF"/>
                </a:solidFill>
              </a:endParaRPr>
            </a:p>
          </p:txBody>
        </p:sp>
        <p:sp>
          <p:nvSpPr>
            <p:cNvPr id="99" name="TextBox 98"/>
            <p:cNvSpPr txBox="1"/>
            <p:nvPr/>
          </p:nvSpPr>
          <p:spPr>
            <a:xfrm>
              <a:off x="857224" y="4400893"/>
              <a:ext cx="357190" cy="253916"/>
            </a:xfrm>
            <a:prstGeom prst="rect">
              <a:avLst/>
            </a:prstGeom>
            <a:noFill/>
          </p:spPr>
          <p:txBody>
            <a:bodyPr wrap="square" lIns="0" tIns="0" rIns="0" bIns="0" rtlCol="0">
              <a:spAutoFit/>
            </a:bodyPr>
            <a:lstStyle/>
            <a:p>
              <a:r>
                <a:rPr lang="en-US" altLang="zh-CN" sz="2000" smtClean="0">
                  <a:solidFill>
                    <a:srgbClr val="0000FF"/>
                  </a:solidFill>
                </a:rPr>
                <a:t>L2</a:t>
              </a:r>
              <a:endParaRPr lang="zh-CN" altLang="en-US" sz="2000">
                <a:solidFill>
                  <a:srgbClr val="0000FF"/>
                </a:solidFill>
              </a:endParaRPr>
            </a:p>
          </p:txBody>
        </p:sp>
        <p:cxnSp>
          <p:nvCxnSpPr>
            <p:cNvPr id="101" name="直接箭头连接符 100"/>
            <p:cNvCxnSpPr>
              <a:stCxn id="70" idx="2"/>
            </p:cNvCxnSpPr>
            <p:nvPr/>
          </p:nvCxnSpPr>
          <p:spPr>
            <a:xfrm rot="5400000">
              <a:off x="1215823" y="3430413"/>
              <a:ext cx="783007" cy="642937"/>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3" name="直接箭头连接符 102"/>
            <p:cNvCxnSpPr>
              <a:endCxn id="86" idx="3"/>
            </p:cNvCxnSpPr>
            <p:nvPr/>
          </p:nvCxnSpPr>
          <p:spPr>
            <a:xfrm rot="10800000" flipV="1">
              <a:off x="1428728" y="3357566"/>
              <a:ext cx="1214446" cy="23239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7" name="直接箭头连接符 106"/>
            <p:cNvCxnSpPr>
              <a:stCxn id="71" idx="2"/>
              <a:endCxn id="99" idx="3"/>
            </p:cNvCxnSpPr>
            <p:nvPr/>
          </p:nvCxnSpPr>
          <p:spPr>
            <a:xfrm rot="5400000">
              <a:off x="1916562" y="2658230"/>
              <a:ext cx="1167473" cy="257176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grpSp>
      <p:sp>
        <p:nvSpPr>
          <p:cNvPr id="109" name="TextBox 108"/>
          <p:cNvSpPr txBox="1"/>
          <p:nvPr/>
        </p:nvSpPr>
        <p:spPr>
          <a:xfrm>
            <a:off x="3000364" y="5524515"/>
            <a:ext cx="3786214" cy="430887"/>
          </a:xfrm>
          <a:prstGeom prst="rect">
            <a:avLst/>
          </a:prstGeom>
          <a:noFill/>
        </p:spPr>
        <p:txBody>
          <a:bodyPr wrap="square" rtlCol="0">
            <a:spAutoFit/>
          </a:bodyPr>
          <a:lstStyle/>
          <a:p>
            <a:r>
              <a:rPr lang="zh-CN" altLang="en-US" sz="2000" smtClean="0">
                <a:solidFill>
                  <a:srgbClr val="0000FF"/>
                </a:solidFill>
                <a:ea typeface="微软雅黑" pitchFamily="34" charset="-122"/>
                <a:cs typeface="Times New Roman" pitchFamily="18" charset="0"/>
              </a:rPr>
              <a:t>最后将</a:t>
            </a:r>
            <a:r>
              <a:rPr lang="en-US" altLang="zh-CN" sz="2000" smtClean="0">
                <a:solidFill>
                  <a:srgbClr val="0000FF"/>
                </a:solidFill>
                <a:ea typeface="微软雅黑" pitchFamily="34" charset="-122"/>
                <a:cs typeface="Times New Roman" pitchFamily="18" charset="0"/>
              </a:rPr>
              <a:t>L</a:t>
            </a:r>
            <a:r>
              <a:rPr lang="zh-CN" altLang="en-US" sz="2000" smtClean="0">
                <a:solidFill>
                  <a:srgbClr val="0000FF"/>
                </a:solidFill>
                <a:ea typeface="微软雅黑" pitchFamily="34" charset="-122"/>
                <a:cs typeface="Times New Roman" pitchFamily="18" charset="0"/>
              </a:rPr>
              <a:t>、</a:t>
            </a:r>
            <a:r>
              <a:rPr lang="en-US" altLang="zh-CN" sz="2000" smtClean="0">
                <a:solidFill>
                  <a:srgbClr val="0000FF"/>
                </a:solidFill>
                <a:ea typeface="微软雅黑" pitchFamily="34" charset="-122"/>
                <a:cs typeface="Times New Roman" pitchFamily="18" charset="0"/>
              </a:rPr>
              <a:t>L1</a:t>
            </a:r>
            <a:r>
              <a:rPr lang="zh-CN" altLang="en-US" sz="2000" smtClean="0">
                <a:solidFill>
                  <a:srgbClr val="0000FF"/>
                </a:solidFill>
                <a:ea typeface="微软雅黑" pitchFamily="34" charset="-122"/>
                <a:cs typeface="Times New Roman" pitchFamily="18" charset="0"/>
              </a:rPr>
              <a:t>和</a:t>
            </a:r>
            <a:r>
              <a:rPr lang="en-US" altLang="zh-CN" sz="2000" smtClean="0">
                <a:solidFill>
                  <a:srgbClr val="0000FF"/>
                </a:solidFill>
                <a:ea typeface="微软雅黑" pitchFamily="34" charset="-122"/>
                <a:cs typeface="Times New Roman" pitchFamily="18" charset="0"/>
              </a:rPr>
              <a:t>L2</a:t>
            </a:r>
            <a:r>
              <a:rPr lang="zh-CN" altLang="en-US" sz="2000" smtClean="0">
                <a:solidFill>
                  <a:srgbClr val="0000FF"/>
                </a:solidFill>
                <a:ea typeface="微软雅黑" pitchFamily="34" charset="-122"/>
                <a:cs typeface="Times New Roman" pitchFamily="18" charset="0"/>
              </a:rPr>
              <a:t>链接起来</a:t>
            </a:r>
            <a:endParaRPr lang="zh-CN" altLang="en-US" sz="2000">
              <a:solidFill>
                <a:srgbClr val="0000FF"/>
              </a:solidFill>
              <a:ea typeface="微软雅黑" pitchFamily="34" charset="-122"/>
              <a:cs typeface="Times New Roman" pitchFamily="18" charset="0"/>
            </a:endParaRPr>
          </a:p>
        </p:txBody>
      </p:sp>
      <p:sp>
        <p:nvSpPr>
          <p:cNvPr id="95" name="灯片编号占位符 94"/>
          <p:cNvSpPr>
            <a:spLocks noGrp="1"/>
          </p:cNvSpPr>
          <p:nvPr>
            <p:ph type="sldNum" sz="quarter" idx="12"/>
          </p:nvPr>
        </p:nvSpPr>
        <p:spPr/>
        <p:txBody>
          <a:bodyPr/>
          <a:lstStyle/>
          <a:p>
            <a:fld id="{36E68863-33C2-4D6D-B9FA-F4917E910219}" type="slidenum">
              <a:rPr lang="en-US" altLang="zh-CN" smtClean="0"/>
              <a:pPr/>
              <a:t>92</a:t>
            </a:fld>
            <a:endParaRPr lang="en-US" altLang="zh-CN" dirty="0"/>
          </a:p>
        </p:txBody>
      </p:sp>
    </p:spTree>
    <p:extLst>
      <p:ext uri="{BB962C8B-B14F-4D97-AF65-F5344CB8AC3E}">
        <p14:creationId xmlns:p14="http://schemas.microsoft.com/office/powerpoint/2010/main" val="310735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42910" y="285728"/>
            <a:ext cx="1643074" cy="448969"/>
          </a:xfrm>
          <a:prstGeom prst="rect">
            <a:avLst/>
          </a:prstGeom>
          <a:noFill/>
        </p:spPr>
        <p:txBody>
          <a:bodyPr wrap="square" rtlCol="0">
            <a:spAutoFit/>
          </a:bodyPr>
          <a:lstStyle/>
          <a:p>
            <a:pPr algn="l"/>
            <a:r>
              <a:rPr lang="zh-CN" altLang="en-US" smtClean="0">
                <a:solidFill>
                  <a:srgbClr val="0000FF"/>
                </a:solidFill>
                <a:latin typeface="楷体" pitchFamily="49" charset="-122"/>
                <a:ea typeface="楷体" pitchFamily="49" charset="-122"/>
              </a:rPr>
              <a:t>算法如下：</a:t>
            </a:r>
            <a:endParaRPr lang="zh-CN" altLang="en-US">
              <a:solidFill>
                <a:srgbClr val="0000FF"/>
              </a:solidFill>
              <a:latin typeface="楷体" pitchFamily="49" charset="-122"/>
              <a:ea typeface="楷体" pitchFamily="49" charset="-122"/>
            </a:endParaRPr>
          </a:p>
        </p:txBody>
      </p:sp>
      <p:sp>
        <p:nvSpPr>
          <p:cNvPr id="8" name="TextBox 7"/>
          <p:cNvSpPr txBox="1"/>
          <p:nvPr/>
        </p:nvSpPr>
        <p:spPr>
          <a:xfrm>
            <a:off x="571472" y="952484"/>
            <a:ext cx="5808266" cy="24004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lIns="216000" tIns="180000" bIns="216000" rtlCol="0">
            <a:spAutoFit/>
          </a:bodyPr>
          <a:lstStyle/>
          <a:p>
            <a:pPr algn="l">
              <a:lnSpc>
                <a:spcPts val="2600"/>
              </a:lnSpc>
              <a:spcBef>
                <a:spcPts val="0"/>
              </a:spcBef>
            </a:pPr>
            <a:r>
              <a:rPr lang="en-US" sz="2000" dirty="0" smtClean="0">
                <a:solidFill>
                  <a:srgbClr val="FF0000"/>
                </a:solidFill>
                <a:latin typeface="Times New Roman" pitchFamily="18" charset="0"/>
                <a:ea typeface="楷体" pitchFamily="49" charset="-122"/>
                <a:cs typeface="Times New Roman" pitchFamily="18" charset="0"/>
              </a:rPr>
              <a:t>void move2(</a:t>
            </a:r>
            <a:r>
              <a:rPr lang="en-US" sz="2000" dirty="0" err="1" smtClean="0">
                <a:solidFill>
                  <a:srgbClr val="FF0000"/>
                </a:solidFill>
                <a:latin typeface="Times New Roman" pitchFamily="18" charset="0"/>
                <a:ea typeface="楷体" pitchFamily="49" charset="-122"/>
                <a:cs typeface="Times New Roman" pitchFamily="18" charset="0"/>
              </a:rPr>
              <a:t>LinkList</a:t>
            </a:r>
            <a:r>
              <a:rPr lang="en-US" sz="2000" dirty="0" smtClean="0">
                <a:solidFill>
                  <a:srgbClr val="FF0000"/>
                </a:solidFill>
                <a:latin typeface="Times New Roman" pitchFamily="18" charset="0"/>
                <a:ea typeface="楷体" pitchFamily="49" charset="-122"/>
                <a:cs typeface="Times New Roman" pitchFamily="18" charset="0"/>
              </a:rPr>
              <a:t>  *&amp;L)</a:t>
            </a:r>
          </a:p>
          <a:p>
            <a:pPr algn="l">
              <a:lnSpc>
                <a:spcPts val="2600"/>
              </a:lnSpc>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LinkList</a:t>
            </a:r>
            <a:r>
              <a:rPr lang="en-US" altLang="zh-CN" sz="2000" dirty="0" smtClean="0">
                <a:solidFill>
                  <a:srgbClr val="0000FF"/>
                </a:solidFill>
                <a:latin typeface="Times New Roman" pitchFamily="18" charset="0"/>
                <a:ea typeface="楷体" pitchFamily="49" charset="-122"/>
                <a:cs typeface="Times New Roman" pitchFamily="18" charset="0"/>
              </a:rPr>
              <a:t> *L1</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dirty="0">
                <a:solidFill>
                  <a:srgbClr val="0000FF"/>
                </a:solidFill>
                <a:latin typeface="Times New Roman" pitchFamily="18" charset="0"/>
                <a:ea typeface="楷体" pitchFamily="49" charset="-122"/>
                <a:cs typeface="Times New Roman" pitchFamily="18" charset="0"/>
              </a:rPr>
              <a:t> * L2</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*r</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*r1</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*r2</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*p;</a:t>
            </a:r>
          </a:p>
          <a:p>
            <a:pPr algn="l">
              <a:lnSpc>
                <a:spcPts val="2600"/>
              </a:lnSpc>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L1=NULL;</a:t>
            </a:r>
          </a:p>
          <a:p>
            <a:pPr algn="l">
              <a:lnSpc>
                <a:spcPts val="2600"/>
              </a:lnSpc>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L2=NULL;</a:t>
            </a:r>
          </a:p>
          <a:p>
            <a:pPr algn="l">
              <a:lnSpc>
                <a:spcPts val="2600"/>
              </a:lnSpc>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p=L-&gt;next;</a:t>
            </a:r>
          </a:p>
          <a:p>
            <a:pPr algn="l">
              <a:lnSpc>
                <a:spcPts val="2600"/>
              </a:lnSpc>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r=L;</a:t>
            </a:r>
          </a:p>
        </p:txBody>
      </p:sp>
      <p:sp>
        <p:nvSpPr>
          <p:cNvPr id="9" name="右大括号 8"/>
          <p:cNvSpPr/>
          <p:nvPr/>
        </p:nvSpPr>
        <p:spPr>
          <a:xfrm>
            <a:off x="6523056" y="1428737"/>
            <a:ext cx="214314" cy="1857388"/>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10" name="TextBox 9"/>
          <p:cNvSpPr txBox="1"/>
          <p:nvPr/>
        </p:nvSpPr>
        <p:spPr>
          <a:xfrm>
            <a:off x="6880688" y="1404923"/>
            <a:ext cx="499624" cy="1809763"/>
          </a:xfrm>
          <a:prstGeom prst="rect">
            <a:avLst/>
          </a:prstGeom>
          <a:noFill/>
        </p:spPr>
        <p:txBody>
          <a:bodyPr vert="eaVert" wrap="square" rtlCol="0">
            <a:spAutoFit/>
          </a:bodyPr>
          <a:lstStyle/>
          <a:p>
            <a:r>
              <a:rPr lang="zh-CN" altLang="en-US" sz="2000" smtClean="0">
                <a:solidFill>
                  <a:srgbClr val="0000FF"/>
                </a:solidFill>
                <a:latin typeface="微软雅黑" pitchFamily="34" charset="-122"/>
                <a:ea typeface="微软雅黑" pitchFamily="34" charset="-122"/>
              </a:rPr>
              <a:t>做准备工作</a:t>
            </a:r>
            <a:endParaRPr lang="zh-CN" altLang="en-US" sz="2000">
              <a:solidFill>
                <a:srgbClr val="0000FF"/>
              </a:solidFill>
              <a:latin typeface="微软雅黑" pitchFamily="34" charset="-122"/>
              <a:ea typeface="微软雅黑" pitchFamily="34" charset="-122"/>
            </a:endParaRPr>
          </a:p>
        </p:txBody>
      </p:sp>
      <p:sp>
        <p:nvSpPr>
          <p:cNvPr id="11" name="灯片编号占位符 10"/>
          <p:cNvSpPr>
            <a:spLocks noGrp="1"/>
          </p:cNvSpPr>
          <p:nvPr>
            <p:ph type="sldNum" sz="quarter" idx="12"/>
          </p:nvPr>
        </p:nvSpPr>
        <p:spPr/>
        <p:txBody>
          <a:bodyPr/>
          <a:lstStyle/>
          <a:p>
            <a:fld id="{36E68863-33C2-4D6D-B9FA-F4917E910219}" type="slidenum">
              <a:rPr lang="en-US" altLang="zh-CN" smtClean="0"/>
              <a:pPr/>
              <a:t>93</a:t>
            </a:fld>
            <a:endParaRPr lang="en-US" altLang="zh-CN" dirty="0"/>
          </a:p>
        </p:txBody>
      </p:sp>
    </p:spTree>
    <p:extLst>
      <p:ext uri="{BB962C8B-B14F-4D97-AF65-F5344CB8AC3E}">
        <p14:creationId xmlns:p14="http://schemas.microsoft.com/office/powerpoint/2010/main" val="29465815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437285"/>
            <a:ext cx="4143404" cy="560419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lIns="144000" tIns="108000" bIns="108000" rtlCol="0">
            <a:spAutoFit/>
          </a:bodyPr>
          <a:lstStyle/>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while (p!=NULL)</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 </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if (</a:t>
            </a:r>
            <a:r>
              <a:rPr lang="en-US" altLang="zh-CN" sz="2000" smtClean="0">
                <a:solidFill>
                  <a:srgbClr val="FF00FF"/>
                </a:solidFill>
                <a:latin typeface="Times New Roman" pitchFamily="18" charset="0"/>
                <a:ea typeface="楷体" pitchFamily="49" charset="-122"/>
                <a:cs typeface="Times New Roman" pitchFamily="18" charset="0"/>
              </a:rPr>
              <a:t>p-&gt;data==0</a:t>
            </a:r>
            <a:r>
              <a:rPr lang="en-US" altLang="zh-CN" sz="2000" smtClean="0">
                <a:solidFill>
                  <a:srgbClr val="0000FF"/>
                </a:solidFill>
                <a:latin typeface="Times New Roman" pitchFamily="18" charset="0"/>
                <a:ea typeface="楷体" pitchFamily="49" charset="-122"/>
                <a:cs typeface="Times New Roman" pitchFamily="18" charset="0"/>
              </a:rPr>
              <a:t>)</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     r-&gt;next=p; r=p;  }</a:t>
            </a:r>
          </a:p>
          <a:p>
            <a:pPr algn="l">
              <a:lnSpc>
                <a:spcPts val="2000"/>
              </a:lnSpc>
              <a:spcBef>
                <a:spcPts val="0"/>
              </a:spcBef>
            </a:pPr>
            <a:endParaRPr lang="en-US" altLang="zh-CN"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else if (</a:t>
            </a:r>
            <a:r>
              <a:rPr lang="en-US" altLang="zh-CN" sz="2000" smtClean="0">
                <a:solidFill>
                  <a:srgbClr val="FF00FF"/>
                </a:solidFill>
                <a:latin typeface="Times New Roman" pitchFamily="18" charset="0"/>
                <a:ea typeface="楷体" pitchFamily="49" charset="-122"/>
                <a:cs typeface="Times New Roman" pitchFamily="18" charset="0"/>
              </a:rPr>
              <a:t>p-&gt;data==1</a:t>
            </a:r>
            <a:r>
              <a:rPr lang="en-US" altLang="zh-CN" sz="2000" smtClean="0">
                <a:solidFill>
                  <a:srgbClr val="0000FF"/>
                </a:solidFill>
                <a:latin typeface="Times New Roman" pitchFamily="18" charset="0"/>
                <a:ea typeface="楷体" pitchFamily="49" charset="-122"/>
                <a:cs typeface="Times New Roman" pitchFamily="18" charset="0"/>
              </a:rPr>
              <a:t>)</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if (L1==NULL)</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     L1=p; r1=p;   }</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else</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     r1-&gt;next=p; r1=p;  }</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else 	//</a:t>
            </a:r>
            <a:r>
              <a:rPr lang="en-US" altLang="zh-CN" sz="2000" smtClean="0">
                <a:solidFill>
                  <a:srgbClr val="FF00FF"/>
                </a:solidFill>
                <a:latin typeface="Times New Roman" pitchFamily="18" charset="0"/>
                <a:ea typeface="楷体" pitchFamily="49" charset="-122"/>
                <a:cs typeface="Times New Roman" pitchFamily="18" charset="0"/>
              </a:rPr>
              <a:t>p-&gt;data==2</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if (L2==NULL)</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      L2=p; r2=p;   }</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else</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     r2-&gt;next=p; r2=p;  }</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p=p-&gt;next;</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a:t>
            </a:r>
          </a:p>
        </p:txBody>
      </p:sp>
      <p:grpSp>
        <p:nvGrpSpPr>
          <p:cNvPr id="13" name="组合 12"/>
          <p:cNvGrpSpPr/>
          <p:nvPr/>
        </p:nvGrpSpPr>
        <p:grpSpPr>
          <a:xfrm>
            <a:off x="4643438" y="913538"/>
            <a:ext cx="3143272" cy="762005"/>
            <a:chOff x="4929190" y="642924"/>
            <a:chExt cx="3143272" cy="571504"/>
          </a:xfrm>
        </p:grpSpPr>
        <p:sp>
          <p:nvSpPr>
            <p:cNvPr id="5" name="右大括号 4"/>
            <p:cNvSpPr/>
            <p:nvPr/>
          </p:nvSpPr>
          <p:spPr>
            <a:xfrm>
              <a:off x="4929190" y="642924"/>
              <a:ext cx="142876" cy="571504"/>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solidFill>
                  <a:srgbClr val="0000FF"/>
                </a:solidFill>
              </a:endParaRPr>
            </a:p>
          </p:txBody>
        </p:sp>
        <p:sp>
          <p:nvSpPr>
            <p:cNvPr id="8" name="TextBox 7"/>
            <p:cNvSpPr txBox="1"/>
            <p:nvPr/>
          </p:nvSpPr>
          <p:spPr>
            <a:xfrm>
              <a:off x="5143504" y="714362"/>
              <a:ext cx="2928958" cy="305324"/>
            </a:xfrm>
            <a:prstGeom prst="rect">
              <a:avLst/>
            </a:prstGeom>
            <a:noFill/>
          </p:spPr>
          <p:txBody>
            <a:bodyPr wrap="square" rtlCol="0">
              <a:spAutoFit/>
            </a:bodyPr>
            <a:lstStyle/>
            <a:p>
              <a:pPr algn="l"/>
              <a:r>
                <a:rPr lang="zh-CN" altLang="en-US" sz="2000" smtClean="0">
                  <a:solidFill>
                    <a:srgbClr val="0000FF"/>
                  </a:solidFill>
                  <a:ea typeface="微软雅黑" pitchFamily="34" charset="-122"/>
                  <a:cs typeface="Times New Roman" pitchFamily="18" charset="0"/>
                </a:rPr>
                <a:t>建立</a:t>
              </a:r>
              <a:r>
                <a:rPr lang="en-US" altLang="zh-CN" sz="2000" smtClean="0">
                  <a:solidFill>
                    <a:srgbClr val="0000FF"/>
                  </a:solidFill>
                  <a:ea typeface="微软雅黑" pitchFamily="34" charset="-122"/>
                  <a:cs typeface="Times New Roman" pitchFamily="18" charset="0"/>
                </a:rPr>
                <a:t>L</a:t>
              </a:r>
              <a:r>
                <a:rPr lang="zh-CN" altLang="en-US" sz="2000" smtClean="0">
                  <a:solidFill>
                    <a:srgbClr val="0000FF"/>
                  </a:solidFill>
                  <a:ea typeface="微软雅黑" pitchFamily="34" charset="-122"/>
                  <a:cs typeface="Times New Roman" pitchFamily="18" charset="0"/>
                </a:rPr>
                <a:t>带头结点的单链表</a:t>
              </a:r>
              <a:endParaRPr lang="zh-CN" altLang="en-US" sz="2000">
                <a:solidFill>
                  <a:srgbClr val="0000FF"/>
                </a:solidFill>
                <a:ea typeface="微软雅黑" pitchFamily="34" charset="-122"/>
                <a:cs typeface="Times New Roman" pitchFamily="18" charset="0"/>
              </a:endParaRPr>
            </a:p>
          </p:txBody>
        </p:sp>
      </p:grpSp>
      <p:grpSp>
        <p:nvGrpSpPr>
          <p:cNvPr id="14" name="组合 13"/>
          <p:cNvGrpSpPr/>
          <p:nvPr/>
        </p:nvGrpSpPr>
        <p:grpSpPr>
          <a:xfrm>
            <a:off x="4643438" y="1866044"/>
            <a:ext cx="3786214" cy="1491518"/>
            <a:chOff x="4929190" y="1357304"/>
            <a:chExt cx="3786214" cy="1118639"/>
          </a:xfrm>
        </p:grpSpPr>
        <p:sp>
          <p:nvSpPr>
            <p:cNvPr id="9" name="右大括号 8"/>
            <p:cNvSpPr/>
            <p:nvPr/>
          </p:nvSpPr>
          <p:spPr>
            <a:xfrm>
              <a:off x="4929190" y="1357304"/>
              <a:ext cx="71438" cy="1118639"/>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solidFill>
                  <a:srgbClr val="0000FF"/>
                </a:solidFill>
              </a:endParaRPr>
            </a:p>
          </p:txBody>
        </p:sp>
        <p:sp>
          <p:nvSpPr>
            <p:cNvPr id="10" name="TextBox 9"/>
            <p:cNvSpPr txBox="1"/>
            <p:nvPr/>
          </p:nvSpPr>
          <p:spPr>
            <a:xfrm>
              <a:off x="5143504" y="1817528"/>
              <a:ext cx="3571900" cy="323165"/>
            </a:xfrm>
            <a:prstGeom prst="rect">
              <a:avLst/>
            </a:prstGeom>
            <a:noFill/>
          </p:spPr>
          <p:txBody>
            <a:bodyPr wrap="square" rtlCol="0">
              <a:spAutoFit/>
            </a:bodyPr>
            <a:lstStyle/>
            <a:p>
              <a:pPr algn="l"/>
              <a:r>
                <a:rPr lang="zh-CN" altLang="en-US" sz="2000" smtClean="0">
                  <a:solidFill>
                    <a:srgbClr val="0000FF"/>
                  </a:solidFill>
                  <a:ea typeface="微软雅黑" pitchFamily="34" charset="-122"/>
                  <a:cs typeface="Times New Roman" pitchFamily="18" charset="0"/>
                </a:rPr>
                <a:t>建立</a:t>
              </a:r>
              <a:r>
                <a:rPr lang="en-US" altLang="zh-CN" sz="2000" smtClean="0">
                  <a:solidFill>
                    <a:srgbClr val="0000FF"/>
                  </a:solidFill>
                  <a:ea typeface="微软雅黑" pitchFamily="34" charset="-122"/>
                  <a:cs typeface="Times New Roman" pitchFamily="18" charset="0"/>
                </a:rPr>
                <a:t>L1</a:t>
              </a:r>
              <a:r>
                <a:rPr lang="zh-CN" altLang="en-US" sz="2000" smtClean="0">
                  <a:solidFill>
                    <a:srgbClr val="0000FF"/>
                  </a:solidFill>
                  <a:ea typeface="微软雅黑" pitchFamily="34" charset="-122"/>
                  <a:cs typeface="Times New Roman" pitchFamily="18" charset="0"/>
                </a:rPr>
                <a:t>不带头结点的单链表</a:t>
              </a:r>
              <a:endParaRPr lang="zh-CN" altLang="en-US" sz="2000">
                <a:solidFill>
                  <a:srgbClr val="0000FF"/>
                </a:solidFill>
                <a:ea typeface="微软雅黑" pitchFamily="34" charset="-122"/>
                <a:cs typeface="Times New Roman" pitchFamily="18" charset="0"/>
              </a:endParaRPr>
            </a:p>
          </p:txBody>
        </p:sp>
      </p:grpSp>
      <p:grpSp>
        <p:nvGrpSpPr>
          <p:cNvPr id="15" name="组合 14"/>
          <p:cNvGrpSpPr/>
          <p:nvPr/>
        </p:nvGrpSpPr>
        <p:grpSpPr>
          <a:xfrm>
            <a:off x="4714876" y="4095755"/>
            <a:ext cx="3857652" cy="1619261"/>
            <a:chOff x="4929190" y="2928940"/>
            <a:chExt cx="3857652" cy="1214446"/>
          </a:xfrm>
        </p:grpSpPr>
        <p:sp>
          <p:nvSpPr>
            <p:cNvPr id="11" name="右大括号 10"/>
            <p:cNvSpPr/>
            <p:nvPr/>
          </p:nvSpPr>
          <p:spPr>
            <a:xfrm>
              <a:off x="4929190" y="2928940"/>
              <a:ext cx="142876" cy="1214446"/>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solidFill>
                  <a:srgbClr val="0000FF"/>
                </a:solidFill>
              </a:endParaRPr>
            </a:p>
          </p:txBody>
        </p:sp>
        <p:sp>
          <p:nvSpPr>
            <p:cNvPr id="12" name="TextBox 11"/>
            <p:cNvSpPr txBox="1"/>
            <p:nvPr/>
          </p:nvSpPr>
          <p:spPr>
            <a:xfrm>
              <a:off x="5143504" y="3317726"/>
              <a:ext cx="3643338" cy="323165"/>
            </a:xfrm>
            <a:prstGeom prst="rect">
              <a:avLst/>
            </a:prstGeom>
            <a:noFill/>
          </p:spPr>
          <p:txBody>
            <a:bodyPr wrap="square" rtlCol="0">
              <a:spAutoFit/>
            </a:bodyPr>
            <a:lstStyle/>
            <a:p>
              <a:pPr algn="l"/>
              <a:r>
                <a:rPr lang="zh-CN" altLang="en-US" sz="2000" smtClean="0">
                  <a:solidFill>
                    <a:srgbClr val="0000FF"/>
                  </a:solidFill>
                  <a:ea typeface="微软雅黑" pitchFamily="34" charset="-122"/>
                  <a:cs typeface="Times New Roman" pitchFamily="18" charset="0"/>
                </a:rPr>
                <a:t>建立</a:t>
              </a:r>
              <a:r>
                <a:rPr lang="en-US" altLang="zh-CN" sz="2000" smtClean="0">
                  <a:solidFill>
                    <a:srgbClr val="0000FF"/>
                  </a:solidFill>
                  <a:ea typeface="微软雅黑" pitchFamily="34" charset="-122"/>
                  <a:cs typeface="Times New Roman" pitchFamily="18" charset="0"/>
                </a:rPr>
                <a:t>L2</a:t>
              </a:r>
              <a:r>
                <a:rPr lang="zh-CN" altLang="en-US" sz="2000" smtClean="0">
                  <a:solidFill>
                    <a:srgbClr val="0000FF"/>
                  </a:solidFill>
                  <a:ea typeface="微软雅黑" pitchFamily="34" charset="-122"/>
                  <a:cs typeface="Times New Roman" pitchFamily="18" charset="0"/>
                </a:rPr>
                <a:t>不带头结点的单链表</a:t>
              </a:r>
              <a:endParaRPr lang="zh-CN" altLang="en-US" sz="2000">
                <a:solidFill>
                  <a:srgbClr val="0000FF"/>
                </a:solidFill>
                <a:ea typeface="微软雅黑" pitchFamily="34" charset="-122"/>
                <a:cs typeface="Times New Roman" pitchFamily="18" charset="0"/>
              </a:endParaRPr>
            </a:p>
          </p:txBody>
        </p:sp>
      </p:grpSp>
      <p:sp>
        <p:nvSpPr>
          <p:cNvPr id="16" name="灯片编号占位符 15"/>
          <p:cNvSpPr>
            <a:spLocks noGrp="1"/>
          </p:cNvSpPr>
          <p:nvPr>
            <p:ph type="sldNum" sz="quarter" idx="12"/>
          </p:nvPr>
        </p:nvSpPr>
        <p:spPr/>
        <p:txBody>
          <a:bodyPr/>
          <a:lstStyle/>
          <a:p>
            <a:fld id="{36E68863-33C2-4D6D-B9FA-F4917E910219}" type="slidenum">
              <a:rPr lang="en-US" altLang="zh-CN" smtClean="0"/>
              <a:pPr/>
              <a:t>94</a:t>
            </a:fld>
            <a:endParaRPr lang="en-US" altLang="zh-CN" dirty="0"/>
          </a:p>
        </p:txBody>
      </p:sp>
    </p:spTree>
    <p:extLst>
      <p:ext uri="{BB962C8B-B14F-4D97-AF65-F5344CB8AC3E}">
        <p14:creationId xmlns:p14="http://schemas.microsoft.com/office/powerpoint/2010/main" val="196445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xEl>
                                              <p:pRg st="7" end="7"/>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xEl>
                                              <p:pRg st="9" end="9"/>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
                                            <p:txEl>
                                              <p:pRg st="10" end="10"/>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
                                            <p:txEl>
                                              <p:pRg st="11" end="11"/>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8" end="18"/>
                                            </p:txEl>
                                          </p:spTgt>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857232"/>
            <a:ext cx="7215238" cy="164502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44000" rtlCol="0">
            <a:spAutoFit/>
          </a:bodyPr>
          <a:lstStyle/>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      r-&gt;next=r1-&gt;next=r2-&gt;next=NULL;  </a:t>
            </a: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      r-&gt;next=L1;      </a:t>
            </a:r>
            <a:r>
              <a:rPr lang="en-US" altLang="zh-CN" sz="2000" smtClean="0">
                <a:solidFill>
                  <a:srgbClr val="0070C0"/>
                </a:solidFill>
                <a:latin typeface="Times New Roman" pitchFamily="18" charset="0"/>
                <a:ea typeface="楷体" pitchFamily="49" charset="-122"/>
                <a:cs typeface="Times New Roman" pitchFamily="18" charset="0"/>
              </a:rPr>
              <a:t>//L</a:t>
            </a:r>
            <a:r>
              <a:rPr lang="zh-CN" altLang="en-US" sz="2000" smtClean="0">
                <a:solidFill>
                  <a:srgbClr val="0070C0"/>
                </a:solidFill>
                <a:latin typeface="Times New Roman" pitchFamily="18" charset="0"/>
                <a:ea typeface="楷体" pitchFamily="49" charset="-122"/>
                <a:cs typeface="Times New Roman" pitchFamily="18" charset="0"/>
              </a:rPr>
              <a:t>的尾结点和</a:t>
            </a:r>
            <a:r>
              <a:rPr lang="en-US" altLang="zh-CN" sz="2000" smtClean="0">
                <a:solidFill>
                  <a:srgbClr val="0070C0"/>
                </a:solidFill>
                <a:latin typeface="Times New Roman" pitchFamily="18" charset="0"/>
                <a:ea typeface="楷体" pitchFamily="49" charset="-122"/>
                <a:cs typeface="Times New Roman" pitchFamily="18" charset="0"/>
              </a:rPr>
              <a:t>L1</a:t>
            </a:r>
            <a:r>
              <a:rPr lang="zh-CN" altLang="en-US" sz="2000" smtClean="0">
                <a:solidFill>
                  <a:srgbClr val="0070C0"/>
                </a:solidFill>
                <a:latin typeface="Times New Roman" pitchFamily="18" charset="0"/>
                <a:ea typeface="楷体" pitchFamily="49" charset="-122"/>
                <a:cs typeface="Times New Roman" pitchFamily="18" charset="0"/>
              </a:rPr>
              <a:t>的首结点链接起来</a:t>
            </a:r>
            <a:endParaRPr lang="en-US" altLang="zh-CN" sz="2000" smtClean="0">
              <a:solidFill>
                <a:srgbClr val="0070C0"/>
              </a:solidFill>
              <a:latin typeface="Times New Roman" pitchFamily="18" charset="0"/>
              <a:ea typeface="楷体" pitchFamily="49" charset="-122"/>
              <a:cs typeface="Times New Roman" pitchFamily="18" charset="0"/>
            </a:endParaRP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      r1-&gt;next=L2;</a:t>
            </a:r>
            <a:r>
              <a:rPr lang="en-US" altLang="zh-CN" sz="2000" smtClean="0">
                <a:solidFill>
                  <a:srgbClr val="0070C0"/>
                </a:solidFill>
                <a:latin typeface="Times New Roman" pitchFamily="18" charset="0"/>
                <a:ea typeface="楷体" pitchFamily="49" charset="-122"/>
                <a:cs typeface="Times New Roman" pitchFamily="18" charset="0"/>
              </a:rPr>
              <a:t>    //L1</a:t>
            </a:r>
            <a:r>
              <a:rPr lang="zh-CN" altLang="en-US" sz="2000" smtClean="0">
                <a:solidFill>
                  <a:srgbClr val="0070C0"/>
                </a:solidFill>
                <a:latin typeface="Times New Roman" pitchFamily="18" charset="0"/>
                <a:ea typeface="楷体" pitchFamily="49" charset="-122"/>
                <a:cs typeface="Times New Roman" pitchFamily="18" charset="0"/>
              </a:rPr>
              <a:t>的尾结点和</a:t>
            </a:r>
            <a:r>
              <a:rPr lang="en-US" altLang="zh-CN" sz="2000" smtClean="0">
                <a:solidFill>
                  <a:srgbClr val="0070C0"/>
                </a:solidFill>
                <a:latin typeface="Times New Roman" pitchFamily="18" charset="0"/>
                <a:ea typeface="楷体" pitchFamily="49" charset="-122"/>
                <a:cs typeface="Times New Roman" pitchFamily="18" charset="0"/>
              </a:rPr>
              <a:t>L2</a:t>
            </a:r>
            <a:r>
              <a:rPr lang="zh-CN" altLang="en-US" sz="2000" smtClean="0">
                <a:solidFill>
                  <a:srgbClr val="0070C0"/>
                </a:solidFill>
                <a:latin typeface="Times New Roman" pitchFamily="18" charset="0"/>
                <a:ea typeface="楷体" pitchFamily="49" charset="-122"/>
                <a:cs typeface="Times New Roman" pitchFamily="18" charset="0"/>
              </a:rPr>
              <a:t>的首结点链接起来</a:t>
            </a:r>
            <a:endParaRPr lang="en-US" altLang="zh-CN" sz="2000" smtClean="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a:t>
            </a:r>
            <a:endParaRPr lang="zh-CN" altLang="en-US" sz="2000">
              <a:solidFill>
                <a:srgbClr val="0000FF"/>
              </a:solidFill>
              <a:latin typeface="Times New Roman" pitchFamily="18" charset="0"/>
              <a:ea typeface="楷体" pitchFamily="49" charset="-122"/>
              <a:cs typeface="Times New Roman" pitchFamily="18" charset="0"/>
            </a:endParaRPr>
          </a:p>
        </p:txBody>
      </p:sp>
      <p:sp>
        <p:nvSpPr>
          <p:cNvPr id="5" name="右大括号 4"/>
          <p:cNvSpPr/>
          <p:nvPr/>
        </p:nvSpPr>
        <p:spPr>
          <a:xfrm>
            <a:off x="7759828" y="876408"/>
            <a:ext cx="214314" cy="1524011"/>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8" name="TextBox 7"/>
          <p:cNvSpPr txBox="1"/>
          <p:nvPr/>
        </p:nvSpPr>
        <p:spPr>
          <a:xfrm>
            <a:off x="8045581" y="876408"/>
            <a:ext cx="455509" cy="1524011"/>
          </a:xfrm>
          <a:prstGeom prst="rect">
            <a:avLst/>
          </a:prstGeom>
          <a:noFill/>
        </p:spPr>
        <p:txBody>
          <a:bodyPr vert="eaVert" wrap="square" rtlCol="0">
            <a:spAutoFit/>
          </a:bodyPr>
          <a:lstStyle/>
          <a:p>
            <a:r>
              <a:rPr lang="zh-CN" altLang="en-US" sz="1600" smtClean="0">
                <a:solidFill>
                  <a:srgbClr val="0000FF"/>
                </a:solidFill>
                <a:latin typeface="微软雅黑" pitchFamily="34" charset="-122"/>
                <a:ea typeface="微软雅黑" pitchFamily="34" charset="-122"/>
              </a:rPr>
              <a:t>结尾工作</a:t>
            </a:r>
            <a:endParaRPr lang="zh-CN" altLang="en-US" sz="1600">
              <a:solidFill>
                <a:srgbClr val="0000FF"/>
              </a:solidFill>
              <a:latin typeface="微软雅黑" pitchFamily="34" charset="-122"/>
              <a:ea typeface="微软雅黑" pitchFamily="34" charset="-122"/>
            </a:endParaRPr>
          </a:p>
        </p:txBody>
      </p:sp>
      <p:sp>
        <p:nvSpPr>
          <p:cNvPr id="6" name="TextBox 5"/>
          <p:cNvSpPr txBox="1"/>
          <p:nvPr/>
        </p:nvSpPr>
        <p:spPr>
          <a:xfrm>
            <a:off x="1071538" y="3071810"/>
            <a:ext cx="5500726" cy="438774"/>
          </a:xfrm>
          <a:prstGeom prst="rect">
            <a:avLst/>
          </a:prstGeom>
          <a:noFill/>
        </p:spPr>
        <p:txBody>
          <a:bodyPr wrap="square" rtlCol="0">
            <a:spAutoFit/>
          </a:bodyPr>
          <a:lstStyle/>
          <a:p>
            <a:pPr algn="l"/>
            <a:r>
              <a:rPr lang="zh-CN" altLang="en-US" sz="2200" smtClean="0">
                <a:solidFill>
                  <a:srgbClr val="0000FF"/>
                </a:solidFill>
                <a:latin typeface="微软雅黑" pitchFamily="34" charset="-122"/>
                <a:ea typeface="微软雅黑" pitchFamily="34" charset="-122"/>
              </a:rPr>
              <a:t>所以，两个建表算法是许多算法设计的基础！</a:t>
            </a:r>
            <a:endParaRPr lang="zh-CN" altLang="en-US" sz="2200">
              <a:solidFill>
                <a:srgbClr val="0000FF"/>
              </a:solidFill>
              <a:latin typeface="微软雅黑" pitchFamily="34" charset="-122"/>
              <a:ea typeface="微软雅黑" pitchFamily="34" charset="-122"/>
            </a:endParaRPr>
          </a:p>
        </p:txBody>
      </p:sp>
      <p:sp>
        <p:nvSpPr>
          <p:cNvPr id="9" name="灯片编号占位符 8"/>
          <p:cNvSpPr>
            <a:spLocks noGrp="1"/>
          </p:cNvSpPr>
          <p:nvPr>
            <p:ph type="sldNum" sz="quarter" idx="12"/>
          </p:nvPr>
        </p:nvSpPr>
        <p:spPr/>
        <p:txBody>
          <a:bodyPr/>
          <a:lstStyle/>
          <a:p>
            <a:fld id="{36E68863-33C2-4D6D-B9FA-F4917E910219}" type="slidenum">
              <a:rPr lang="en-US" altLang="zh-CN" smtClean="0"/>
              <a:pPr/>
              <a:t>95</a:t>
            </a:fld>
            <a:endParaRPr lang="en-US" altLang="zh-CN" dirty="0"/>
          </a:p>
        </p:txBody>
      </p:sp>
    </p:spTree>
    <p:extLst>
      <p:ext uri="{BB962C8B-B14F-4D97-AF65-F5344CB8AC3E}">
        <p14:creationId xmlns:p14="http://schemas.microsoft.com/office/powerpoint/2010/main" val="13041488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143108" y="3143248"/>
            <a:ext cx="4897438" cy="762000"/>
          </a:xfrm>
          <a:prstGeom prst="rect">
            <a:avLst/>
          </a:prstGeom>
          <a:solidFill>
            <a:schemeClr val="hlink"/>
          </a:solidFill>
          <a:ln w="9525">
            <a:noFill/>
            <a:miter lim="800000"/>
            <a:headEnd/>
            <a:tailEnd/>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4" name="灯片编号占位符 3"/>
          <p:cNvSpPr>
            <a:spLocks noGrp="1"/>
          </p:cNvSpPr>
          <p:nvPr>
            <p:ph type="sldNum" sz="quarter" idx="12"/>
          </p:nvPr>
        </p:nvSpPr>
        <p:spPr/>
        <p:txBody>
          <a:bodyPr/>
          <a:lstStyle/>
          <a:p>
            <a:fld id="{36E68863-33C2-4D6D-B9FA-F4917E910219}" type="slidenum">
              <a:rPr lang="en-US" altLang="zh-CN" smtClean="0"/>
              <a:pPr/>
              <a:t>96</a:t>
            </a:fld>
            <a:endParaRPr lang="en-US" altLang="zh-CN" dirty="0"/>
          </a:p>
        </p:txBody>
      </p:sp>
    </p:spTree>
    <p:extLst>
      <p:ext uri="{BB962C8B-B14F-4D97-AF65-F5344CB8AC3E}">
        <p14:creationId xmlns:p14="http://schemas.microsoft.com/office/powerpoint/2010/main" val="341746564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55415"/>
            <a:ext cx="9144000" cy="0"/>
          </a:xfrm>
          <a:prstGeom prst="rect">
            <a:avLst/>
          </a:prstGeom>
          <a:noFill/>
          <a:ln w="9525">
            <a:noFill/>
            <a:miter lim="800000"/>
          </a:ln>
          <a:effectLst/>
        </p:spPr>
        <p:txBody>
          <a:bodyPr wrap="none" anchor="ctr">
            <a:spAutoFit/>
          </a:bodyPr>
          <a:lstStyle/>
          <a:p>
            <a:endParaRPr lang="zh-CN" altLang="en-US"/>
          </a:p>
        </p:txBody>
      </p:sp>
      <p:sp>
        <p:nvSpPr>
          <p:cNvPr id="264195" name="Rectangle 3"/>
          <p:cNvSpPr>
            <a:spLocks noChangeArrowheads="1"/>
          </p:cNvSpPr>
          <p:nvPr/>
        </p:nvSpPr>
        <p:spPr bwMode="auto">
          <a:xfrm>
            <a:off x="3598831" y="2819013"/>
            <a:ext cx="2665413" cy="936625"/>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线性表</a:t>
            </a:r>
          </a:p>
          <a:p>
            <a:r>
              <a:rPr kumimoji="1" lang="en-US" altLang="zh-CN" sz="200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i="1"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i="1" baseline="-25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64196" name="AutoShape 4"/>
          <p:cNvSpPr>
            <a:spLocks noChangeArrowheads="1"/>
          </p:cNvSpPr>
          <p:nvPr/>
        </p:nvSpPr>
        <p:spPr bwMode="auto">
          <a:xfrm>
            <a:off x="4751356" y="3971538"/>
            <a:ext cx="360363" cy="863600"/>
          </a:xfrm>
          <a:prstGeom prst="downArrow">
            <a:avLst>
              <a:gd name="adj1" fmla="val 50000"/>
              <a:gd name="adj2" fmla="val 59912"/>
            </a:avLst>
          </a:prstGeom>
          <a:solidFill>
            <a:srgbClr val="008000"/>
          </a:solidFill>
          <a:ln w="38100" algn="ctr">
            <a:solidFill>
              <a:schemeClr val="bg1"/>
            </a:solidFill>
            <a:miter lim="800000"/>
          </a:ln>
          <a:effectLst/>
        </p:spPr>
        <p:txBody>
          <a:bodyPr wrap="none" anchor="ctr"/>
          <a:lstStyle/>
          <a:p>
            <a:endParaRPr lang="zh-CN" altLang="en-US"/>
          </a:p>
        </p:txBody>
      </p:sp>
      <p:sp>
        <p:nvSpPr>
          <p:cNvPr id="264197" name="Text Box 5"/>
          <p:cNvSpPr txBox="1">
            <a:spLocks noChangeArrowheads="1"/>
          </p:cNvSpPr>
          <p:nvPr/>
        </p:nvSpPr>
        <p:spPr bwMode="auto">
          <a:xfrm>
            <a:off x="5256182" y="4114413"/>
            <a:ext cx="993788" cy="396875"/>
          </a:xfrm>
          <a:prstGeom prst="rect">
            <a:avLst/>
          </a:prstGeom>
          <a:noFill/>
          <a:ln w="38100" algn="ctr">
            <a:noFill/>
            <a:miter lim="800000"/>
          </a:ln>
          <a:effectLst/>
        </p:spPr>
        <p:txBody>
          <a:bodyPr wrap="square">
            <a:spAutoFit/>
          </a:bodyPr>
          <a:lstStyle/>
          <a:p>
            <a:pPr>
              <a:spcBef>
                <a:spcPct val="50000"/>
              </a:spcBef>
            </a:pPr>
            <a:r>
              <a:rPr lang="zh-CN" altLang="en-US" sz="2000" dirty="0">
                <a:solidFill>
                  <a:srgbClr val="3333FF"/>
                </a:solidFill>
                <a:latin typeface="楷体" panose="02010609060101010101" pitchFamily="49" charset="-122"/>
                <a:ea typeface="楷体" panose="02010609060101010101" pitchFamily="49" charset="-122"/>
              </a:rPr>
              <a:t>映射</a:t>
            </a:r>
          </a:p>
        </p:txBody>
      </p:sp>
      <p:sp>
        <p:nvSpPr>
          <p:cNvPr id="264198" name="Rectangle 6"/>
          <p:cNvSpPr>
            <a:spLocks noChangeArrowheads="1"/>
          </p:cNvSpPr>
          <p:nvPr/>
        </p:nvSpPr>
        <p:spPr bwMode="auto">
          <a:xfrm>
            <a:off x="2089119" y="517329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4199" name="Rectangle 7"/>
          <p:cNvSpPr>
            <a:spLocks noChangeArrowheads="1"/>
          </p:cNvSpPr>
          <p:nvPr/>
        </p:nvSpPr>
        <p:spPr bwMode="auto">
          <a:xfrm>
            <a:off x="2630456" y="517329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4217" name="Text Box 25"/>
          <p:cNvSpPr txBox="1">
            <a:spLocks noChangeArrowheads="1"/>
          </p:cNvSpPr>
          <p:nvPr/>
        </p:nvSpPr>
        <p:spPr bwMode="auto">
          <a:xfrm>
            <a:off x="142844" y="3176203"/>
            <a:ext cx="1728787" cy="400110"/>
          </a:xfrm>
          <a:prstGeom prst="rect">
            <a:avLst/>
          </a:prstGeom>
          <a:noFill/>
          <a:ln w="38100" algn="ctr">
            <a:noFill/>
            <a:miter lim="800000"/>
          </a:ln>
          <a:effectLst/>
        </p:spPr>
        <p:txBody>
          <a:bodyPr>
            <a:spAutoFit/>
          </a:bodyPr>
          <a:lstStyle/>
          <a:p>
            <a:pPr>
              <a:spcBef>
                <a:spcPct val="50000"/>
              </a:spcBef>
            </a:pPr>
            <a:r>
              <a:rPr kumimoji="1" lang="zh-CN" altLang="en-US" sz="2000" dirty="0">
                <a:solidFill>
                  <a:srgbClr val="3333FF"/>
                </a:solidFill>
                <a:latin typeface="楷体" panose="02010609060101010101" pitchFamily="49" charset="-122"/>
                <a:ea typeface="楷体" panose="02010609060101010101" pitchFamily="49" charset="-122"/>
              </a:rPr>
              <a:t>逻辑结构</a:t>
            </a:r>
          </a:p>
        </p:txBody>
      </p:sp>
      <p:sp>
        <p:nvSpPr>
          <p:cNvPr id="264218" name="Text Box 26"/>
          <p:cNvSpPr txBox="1">
            <a:spLocks noChangeArrowheads="1"/>
          </p:cNvSpPr>
          <p:nvPr/>
        </p:nvSpPr>
        <p:spPr bwMode="auto">
          <a:xfrm>
            <a:off x="142844" y="5101855"/>
            <a:ext cx="1728787" cy="400110"/>
          </a:xfrm>
          <a:prstGeom prst="rect">
            <a:avLst/>
          </a:prstGeom>
          <a:noFill/>
          <a:ln w="38100" algn="ctr">
            <a:noFill/>
            <a:miter lim="800000"/>
          </a:ln>
          <a:effectLst/>
        </p:spPr>
        <p:txBody>
          <a:bodyPr>
            <a:spAutoFit/>
          </a:bodyPr>
          <a:lstStyle/>
          <a:p>
            <a:pPr>
              <a:spcBef>
                <a:spcPct val="50000"/>
              </a:spcBef>
            </a:pPr>
            <a:r>
              <a:rPr kumimoji="1" lang="zh-CN" altLang="en-US" sz="2000" dirty="0">
                <a:solidFill>
                  <a:srgbClr val="3333FF"/>
                </a:solidFill>
                <a:latin typeface="楷体" panose="02010609060101010101" pitchFamily="49" charset="-122"/>
                <a:ea typeface="楷体" panose="02010609060101010101" pitchFamily="49" charset="-122"/>
              </a:rPr>
              <a:t>存储结构</a:t>
            </a:r>
          </a:p>
        </p:txBody>
      </p:sp>
      <p:sp>
        <p:nvSpPr>
          <p:cNvPr id="264219" name="AutoShape 27"/>
          <p:cNvSpPr>
            <a:spLocks noChangeArrowheads="1"/>
          </p:cNvSpPr>
          <p:nvPr/>
        </p:nvSpPr>
        <p:spPr bwMode="auto">
          <a:xfrm>
            <a:off x="861981" y="3890583"/>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endParaRPr>
          </a:p>
        </p:txBody>
      </p:sp>
      <p:sp>
        <p:nvSpPr>
          <p:cNvPr id="264220" name="Rectangle 28"/>
          <p:cNvSpPr>
            <a:spLocks noChangeArrowheads="1"/>
          </p:cNvSpPr>
          <p:nvPr/>
        </p:nvSpPr>
        <p:spPr bwMode="auto">
          <a:xfrm>
            <a:off x="4597405" y="5178052"/>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latin typeface="Times New Roman" panose="02020603050405020304" pitchFamily="18" charset="0"/>
                <a:cs typeface="Times New Roman" panose="02020603050405020304" pitchFamily="18" charset="0"/>
              </a:rPr>
              <a:t>1</a:t>
            </a:r>
            <a:endParaRPr lang="en-US" altLang="zh-CN" baseline="-25000" dirty="0">
              <a:solidFill>
                <a:srgbClr val="3333FF"/>
              </a:solidFill>
              <a:latin typeface="Times New Roman" panose="02020603050405020304" pitchFamily="18" charset="0"/>
              <a:cs typeface="Times New Roman" panose="02020603050405020304" pitchFamily="18" charset="0"/>
            </a:endParaRPr>
          </a:p>
        </p:txBody>
      </p:sp>
      <p:sp>
        <p:nvSpPr>
          <p:cNvPr id="264221" name="Rectangle 29"/>
          <p:cNvSpPr>
            <a:spLocks noChangeArrowheads="1"/>
          </p:cNvSpPr>
          <p:nvPr/>
        </p:nvSpPr>
        <p:spPr bwMode="auto">
          <a:xfrm>
            <a:off x="5138742" y="5178052"/>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264224" name="Rectangle 32"/>
          <p:cNvSpPr>
            <a:spLocks noChangeArrowheads="1"/>
          </p:cNvSpPr>
          <p:nvPr/>
        </p:nvSpPr>
        <p:spPr bwMode="auto">
          <a:xfrm>
            <a:off x="7848630" y="5178052"/>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Times New Roman" panose="02020603050405020304" pitchFamily="18" charset="0"/>
                <a:cs typeface="Times New Roman" panose="02020603050405020304" pitchFamily="18" charset="0"/>
              </a:rPr>
              <a:t>a</a:t>
            </a:r>
            <a:r>
              <a:rPr lang="en-US" altLang="zh-CN" i="1" baseline="-25000" dirty="0">
                <a:solidFill>
                  <a:srgbClr val="3333FF"/>
                </a:solidFill>
                <a:latin typeface="Times New Roman" panose="02020603050405020304" pitchFamily="18" charset="0"/>
                <a:cs typeface="Times New Roman" panose="02020603050405020304" pitchFamily="18" charset="0"/>
              </a:rPr>
              <a:t>n</a:t>
            </a:r>
          </a:p>
        </p:txBody>
      </p:sp>
      <p:sp>
        <p:nvSpPr>
          <p:cNvPr id="264225" name="Rectangle 33"/>
          <p:cNvSpPr>
            <a:spLocks noChangeArrowheads="1"/>
          </p:cNvSpPr>
          <p:nvPr/>
        </p:nvSpPr>
        <p:spPr bwMode="auto">
          <a:xfrm>
            <a:off x="8389968" y="5178052"/>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a:t>
            </a:r>
          </a:p>
        </p:txBody>
      </p:sp>
      <p:sp>
        <p:nvSpPr>
          <p:cNvPr id="264226" name="Text Box 34"/>
          <p:cNvSpPr txBox="1">
            <a:spLocks noChangeArrowheads="1"/>
          </p:cNvSpPr>
          <p:nvPr/>
        </p:nvSpPr>
        <p:spPr bwMode="auto">
          <a:xfrm>
            <a:off x="6215074" y="5178052"/>
            <a:ext cx="576263" cy="457200"/>
          </a:xfrm>
          <a:prstGeom prst="rect">
            <a:avLst/>
          </a:prstGeom>
          <a:noFill/>
          <a:ln w="38100" algn="ctr">
            <a:noFill/>
            <a:miter lim="800000"/>
          </a:ln>
          <a:effectLst/>
        </p:spPr>
        <p:txBody>
          <a:bodyPr>
            <a:spAutoFit/>
          </a:bodyPr>
          <a:lstStyle/>
          <a:p>
            <a:pPr>
              <a:spcBef>
                <a:spcPct val="50000"/>
              </a:spcBef>
            </a:pPr>
            <a:r>
              <a:rPr kumimoji="1" lang="en-US" altLang="zh-CN" dirty="0">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dirty="0">
              <a:solidFill>
                <a:srgbClr val="3333FF"/>
              </a:solidFill>
              <a:ea typeface="宋体" panose="02010600030101010101" pitchFamily="2" charset="-122"/>
            </a:endParaRPr>
          </a:p>
        </p:txBody>
      </p:sp>
      <p:sp>
        <p:nvSpPr>
          <p:cNvPr id="264227" name="Arc 35"/>
          <p:cNvSpPr/>
          <p:nvPr/>
        </p:nvSpPr>
        <p:spPr bwMode="auto">
          <a:xfrm>
            <a:off x="1931967" y="481927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p>
        </p:txBody>
      </p:sp>
      <p:sp>
        <p:nvSpPr>
          <p:cNvPr id="264228" name="Text Box 36"/>
          <p:cNvSpPr txBox="1">
            <a:spLocks noChangeArrowheads="1"/>
          </p:cNvSpPr>
          <p:nvPr/>
        </p:nvSpPr>
        <p:spPr bwMode="auto">
          <a:xfrm>
            <a:off x="1571604" y="4763700"/>
            <a:ext cx="431800" cy="457200"/>
          </a:xfrm>
          <a:prstGeom prst="rect">
            <a:avLst/>
          </a:prstGeom>
          <a:noFill/>
          <a:ln w="9525">
            <a:noFill/>
            <a:miter lim="800000"/>
          </a:ln>
          <a:effectLst/>
        </p:spPr>
        <p:txBody>
          <a:bodyPr>
            <a:spAutoFit/>
          </a:bodyPr>
          <a:lstStyle/>
          <a:p>
            <a:pPr algn="l">
              <a:spcBef>
                <a:spcPct val="50000"/>
              </a:spcBef>
            </a:pPr>
            <a:r>
              <a:rPr lang="en-US" altLang="zh-CN" dirty="0"/>
              <a:t>L</a:t>
            </a:r>
          </a:p>
        </p:txBody>
      </p:sp>
      <p:sp>
        <p:nvSpPr>
          <p:cNvPr id="264233" name="Text Box 41"/>
          <p:cNvSpPr txBox="1">
            <a:spLocks noChangeArrowheads="1"/>
          </p:cNvSpPr>
          <p:nvPr/>
        </p:nvSpPr>
        <p:spPr bwMode="auto">
          <a:xfrm>
            <a:off x="3286116" y="5894018"/>
            <a:ext cx="3352800" cy="400110"/>
          </a:xfrm>
          <a:prstGeom prst="rect">
            <a:avLst/>
          </a:prstGeom>
          <a:noFill/>
          <a:ln w="9525">
            <a:noFill/>
            <a:miter lim="800000"/>
          </a:ln>
          <a:effectLst/>
        </p:spPr>
        <p:txBody>
          <a:bodyPr>
            <a:spAutoFit/>
          </a:bodyPr>
          <a:lstStyle/>
          <a:p>
            <a:pPr>
              <a:spcBef>
                <a:spcPct val="50000"/>
              </a:spcBef>
            </a:pPr>
            <a:r>
              <a:rPr kumimoji="1" lang="zh-CN" altLang="en-US" sz="2000" smtClean="0">
                <a:latin typeface="楷体" panose="02010609060101010101" pitchFamily="49" charset="-122"/>
                <a:ea typeface="楷体" panose="02010609060101010101" pitchFamily="49" charset="-122"/>
              </a:rPr>
              <a:t>带头结点</a:t>
            </a:r>
            <a:r>
              <a:rPr kumimoji="1" lang="zh-CN" altLang="en-US" sz="2000" smtClean="0">
                <a:solidFill>
                  <a:srgbClr val="FF00FF"/>
                </a:solidFill>
                <a:latin typeface="楷体" panose="02010609060101010101" pitchFamily="49" charset="-122"/>
                <a:ea typeface="楷体" panose="02010609060101010101" pitchFamily="49" charset="-122"/>
              </a:rPr>
              <a:t>双</a:t>
            </a:r>
            <a:r>
              <a:rPr kumimoji="1" lang="zh-CN" altLang="en-US" sz="2000" dirty="0" smtClean="0">
                <a:solidFill>
                  <a:srgbClr val="FF00FF"/>
                </a:solidFill>
                <a:latin typeface="楷体" panose="02010609060101010101" pitchFamily="49" charset="-122"/>
                <a:ea typeface="楷体" panose="02010609060101010101" pitchFamily="49" charset="-122"/>
              </a:rPr>
              <a:t>链表</a:t>
            </a:r>
            <a:r>
              <a:rPr kumimoji="1" lang="zh-CN" altLang="en-US" sz="2000" dirty="0">
                <a:latin typeface="楷体" panose="02010609060101010101" pitchFamily="49" charset="-122"/>
                <a:ea typeface="楷体" panose="02010609060101010101" pitchFamily="49" charset="-122"/>
              </a:rPr>
              <a:t>示意图</a:t>
            </a:r>
          </a:p>
        </p:txBody>
      </p:sp>
      <p:sp>
        <p:nvSpPr>
          <p:cNvPr id="28" name="Rectangle 6"/>
          <p:cNvSpPr>
            <a:spLocks noChangeArrowheads="1"/>
          </p:cNvSpPr>
          <p:nvPr/>
        </p:nvSpPr>
        <p:spPr bwMode="auto">
          <a:xfrm>
            <a:off x="3143240" y="517329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endParaRPr>
          </a:p>
        </p:txBody>
      </p:sp>
      <p:sp>
        <p:nvSpPr>
          <p:cNvPr id="29" name="Rectangle 6"/>
          <p:cNvSpPr>
            <a:spLocks noChangeArrowheads="1"/>
          </p:cNvSpPr>
          <p:nvPr/>
        </p:nvSpPr>
        <p:spPr bwMode="auto">
          <a:xfrm>
            <a:off x="4067172" y="517646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endParaRPr>
          </a:p>
        </p:txBody>
      </p:sp>
      <p:sp>
        <p:nvSpPr>
          <p:cNvPr id="264229" name="Line 37"/>
          <p:cNvSpPr>
            <a:spLocks noChangeShapeType="1"/>
          </p:cNvSpPr>
          <p:nvPr/>
        </p:nvSpPr>
        <p:spPr bwMode="auto">
          <a:xfrm>
            <a:off x="3500430" y="5462219"/>
            <a:ext cx="576263" cy="0"/>
          </a:xfrm>
          <a:prstGeom prst="line">
            <a:avLst/>
          </a:prstGeom>
          <a:noFill/>
          <a:ln w="38100">
            <a:solidFill>
              <a:schemeClr val="tx1"/>
            </a:solidFill>
            <a:miter lim="800000"/>
            <a:tailEnd type="triangle" w="med" len="med"/>
          </a:ln>
          <a:effectLst/>
        </p:spPr>
        <p:txBody>
          <a:bodyPr wrap="none"/>
          <a:lstStyle/>
          <a:p>
            <a:endParaRPr lang="zh-CN" altLang="en-US" dirty="0"/>
          </a:p>
        </p:txBody>
      </p:sp>
      <p:sp>
        <p:nvSpPr>
          <p:cNvPr id="30" name="Line 37"/>
          <p:cNvSpPr>
            <a:spLocks noChangeShapeType="1"/>
          </p:cNvSpPr>
          <p:nvPr/>
        </p:nvSpPr>
        <p:spPr bwMode="auto">
          <a:xfrm>
            <a:off x="3684585" y="5319343"/>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p>
        </p:txBody>
      </p:sp>
      <p:sp>
        <p:nvSpPr>
          <p:cNvPr id="31" name="Line 37"/>
          <p:cNvSpPr>
            <a:spLocks noChangeShapeType="1"/>
          </p:cNvSpPr>
          <p:nvPr/>
        </p:nvSpPr>
        <p:spPr bwMode="auto">
          <a:xfrm>
            <a:off x="5513394" y="5462219"/>
            <a:ext cx="576263" cy="0"/>
          </a:xfrm>
          <a:prstGeom prst="line">
            <a:avLst/>
          </a:prstGeom>
          <a:noFill/>
          <a:ln w="38100">
            <a:solidFill>
              <a:schemeClr val="tx1"/>
            </a:solidFill>
            <a:miter lim="800000"/>
            <a:tailEnd type="triangle" w="med" len="med"/>
          </a:ln>
          <a:effectLst/>
        </p:spPr>
        <p:txBody>
          <a:bodyPr wrap="none"/>
          <a:lstStyle/>
          <a:p>
            <a:endParaRPr lang="zh-CN" altLang="en-US" dirty="0"/>
          </a:p>
        </p:txBody>
      </p:sp>
      <p:sp>
        <p:nvSpPr>
          <p:cNvPr id="32" name="Line 37"/>
          <p:cNvSpPr>
            <a:spLocks noChangeShapeType="1"/>
          </p:cNvSpPr>
          <p:nvPr/>
        </p:nvSpPr>
        <p:spPr bwMode="auto">
          <a:xfrm>
            <a:off x="5697549" y="5319343"/>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p>
        </p:txBody>
      </p:sp>
      <p:sp>
        <p:nvSpPr>
          <p:cNvPr id="33" name="Rectangle 29"/>
          <p:cNvSpPr>
            <a:spLocks noChangeArrowheads="1"/>
          </p:cNvSpPr>
          <p:nvPr/>
        </p:nvSpPr>
        <p:spPr bwMode="auto">
          <a:xfrm>
            <a:off x="7318459" y="517646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34" name="Line 37"/>
          <p:cNvSpPr>
            <a:spLocks noChangeShapeType="1"/>
          </p:cNvSpPr>
          <p:nvPr/>
        </p:nvSpPr>
        <p:spPr bwMode="auto">
          <a:xfrm>
            <a:off x="6735839" y="5462219"/>
            <a:ext cx="576263" cy="0"/>
          </a:xfrm>
          <a:prstGeom prst="line">
            <a:avLst/>
          </a:prstGeom>
          <a:noFill/>
          <a:ln w="38100">
            <a:solidFill>
              <a:schemeClr val="tx1"/>
            </a:solidFill>
            <a:miter lim="800000"/>
            <a:tailEnd type="triangle" w="med" len="med"/>
          </a:ln>
          <a:effectLst/>
        </p:spPr>
        <p:txBody>
          <a:bodyPr wrap="none"/>
          <a:lstStyle/>
          <a:p>
            <a:endParaRPr lang="zh-CN" altLang="en-US" dirty="0"/>
          </a:p>
        </p:txBody>
      </p:sp>
      <p:sp>
        <p:nvSpPr>
          <p:cNvPr id="35" name="Line 37"/>
          <p:cNvSpPr>
            <a:spLocks noChangeShapeType="1"/>
          </p:cNvSpPr>
          <p:nvPr/>
        </p:nvSpPr>
        <p:spPr bwMode="auto">
          <a:xfrm>
            <a:off x="6919994" y="5319343"/>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p>
        </p:txBody>
      </p:sp>
      <p:sp>
        <p:nvSpPr>
          <p:cNvPr id="36" name="Text Box 4" descr="蓝色面巾纸"/>
          <p:cNvSpPr txBox="1">
            <a:spLocks noChangeArrowheads="1"/>
          </p:cNvSpPr>
          <p:nvPr/>
        </p:nvSpPr>
        <p:spPr bwMode="auto">
          <a:xfrm>
            <a:off x="571472" y="571480"/>
            <a:ext cx="2819390" cy="519113"/>
          </a:xfrm>
          <a:prstGeom prst="rect">
            <a:avLst/>
          </a:prstGeom>
          <a:blipFill dpi="0" rotWithShape="1">
            <a:blip r:embed="rId2"/>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2800" spc="50" dirty="0">
                <a:ln w="11430"/>
                <a:solidFill>
                  <a:srgbClr val="FF0000"/>
                </a:solidFill>
                <a:effectLst>
                  <a:outerShdw blurRad="76200" dist="50800" dir="5400000" algn="tl" rotWithShape="0">
                    <a:srgbClr val="000000">
                      <a:alpha val="65000"/>
                    </a:srgbClr>
                  </a:outerShdw>
                </a:effectLst>
                <a:ea typeface="隶书" pitchFamily="49" charset="-122"/>
              </a:rPr>
              <a:t>2.3.3 </a:t>
            </a:r>
            <a:r>
              <a:rPr kumimoji="1" lang="en-US" altLang="zh-CN" sz="2800" spc="50" dirty="0" smtClean="0">
                <a:ln w="11430"/>
                <a:solidFill>
                  <a:srgbClr val="FF0000"/>
                </a:solidFill>
                <a:effectLst>
                  <a:outerShdw blurRad="76200" dist="50800" dir="5400000" algn="tl" rotWithShape="0">
                    <a:srgbClr val="000000">
                      <a:alpha val="65000"/>
                    </a:srgbClr>
                  </a:outerShdw>
                </a:effectLst>
                <a:ea typeface="隶书" pitchFamily="49" charset="-122"/>
              </a:rPr>
              <a:t>  </a:t>
            </a:r>
            <a:r>
              <a:rPr kumimoji="1" lang="zh-CN" altLang="en-US" sz="2800" spc="50" dirty="0" smtClean="0">
                <a:ln w="11430"/>
                <a:solidFill>
                  <a:srgbClr val="FF0000"/>
                </a:solidFill>
                <a:effectLst>
                  <a:outerShdw blurRad="76200" dist="50800" dir="5400000" algn="tl" rotWithShape="0">
                    <a:srgbClr val="000000">
                      <a:alpha val="65000"/>
                    </a:srgbClr>
                  </a:outerShdw>
                </a:effectLst>
                <a:ea typeface="隶书" pitchFamily="49" charset="-122"/>
              </a:rPr>
              <a:t>双</a:t>
            </a:r>
            <a:r>
              <a:rPr kumimoji="1" lang="zh-CN" altLang="en-US" sz="2800" spc="50" dirty="0">
                <a:ln w="11430"/>
                <a:solidFill>
                  <a:srgbClr val="FF0000"/>
                </a:solidFill>
                <a:effectLst>
                  <a:outerShdw blurRad="76200" dist="50800" dir="5400000" algn="tl" rotWithShape="0">
                    <a:srgbClr val="000000">
                      <a:alpha val="65000"/>
                    </a:srgbClr>
                  </a:outerShdw>
                </a:effectLst>
                <a:ea typeface="隶书" pitchFamily="49" charset="-122"/>
              </a:rPr>
              <a:t>链表 </a:t>
            </a:r>
            <a:endParaRPr lang="zh-CN" altLang="en-US" sz="2800" spc="50" dirty="0">
              <a:ln w="11430"/>
              <a:solidFill>
                <a:srgbClr val="FF0000"/>
              </a:solidFill>
              <a:effectLst>
                <a:outerShdw blurRad="76200" dist="50800" dir="5400000" algn="tl" rotWithShape="0">
                  <a:srgbClr val="000000">
                    <a:alpha val="65000"/>
                  </a:srgbClr>
                </a:outerShdw>
              </a:effectLst>
              <a:ea typeface="隶书" pitchFamily="49" charset="-122"/>
            </a:endParaRPr>
          </a:p>
        </p:txBody>
      </p:sp>
      <p:sp>
        <p:nvSpPr>
          <p:cNvPr id="37" name="TextBox 36"/>
          <p:cNvSpPr txBox="1"/>
          <p:nvPr/>
        </p:nvSpPr>
        <p:spPr>
          <a:xfrm>
            <a:off x="571472" y="1428102"/>
            <a:ext cx="7858180" cy="1014730"/>
          </a:xfrm>
          <a:prstGeom prst="rect">
            <a:avLst/>
          </a:prstGeom>
          <a:noFill/>
        </p:spPr>
        <p:txBody>
          <a:bodyPr wrap="square" rtlCol="0">
            <a:spAutoFit/>
          </a:bodyPr>
          <a:lstStyle/>
          <a:p>
            <a:pPr algn="l">
              <a:lnSpc>
                <a:spcPct val="150000"/>
              </a:lnSpc>
            </a:pPr>
            <a:r>
              <a:rPr kumimoji="1" lang="zh-CN" altLang="en-US" dirty="0" smtClean="0">
                <a:latin typeface="楷体" panose="02010609060101010101" pitchFamily="49" charset="-122"/>
                <a:ea typeface="楷体" panose="02010609060101010101" pitchFamily="49" charset="-122"/>
                <a:cs typeface="Times New Roman" panose="02020603050405020304" pitchFamily="18" charset="0"/>
              </a:rPr>
              <a:t>    在线性表的链式存储</a:t>
            </a:r>
            <a:r>
              <a:rPr kumimoji="1" lang="zh-CN" altLang="en-US" smtClean="0">
                <a:latin typeface="楷体" panose="02010609060101010101" pitchFamily="49" charset="-122"/>
                <a:ea typeface="楷体" panose="02010609060101010101" pitchFamily="49" charset="-122"/>
                <a:cs typeface="Times New Roman" panose="02020603050405020304" pitchFamily="18" charset="0"/>
              </a:rPr>
              <a:t>结构中，</a:t>
            </a:r>
            <a:r>
              <a:rPr lang="zh-CN" altLang="en-US" smtClean="0">
                <a:latin typeface="楷体" panose="02010609060101010101" pitchFamily="49" charset="-122"/>
                <a:ea typeface="楷体" panose="02010609060101010101" pitchFamily="49" charset="-122"/>
                <a:cs typeface="Times New Roman" panose="02020603050405020304" pitchFamily="18" charset="0"/>
              </a:rPr>
              <a:t>每个物理结点增加</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一个</a:t>
            </a:r>
            <a:r>
              <a:rPr lang="zh-CN" altLang="en-US" smtClean="0">
                <a:latin typeface="楷体" panose="02010609060101010101" pitchFamily="49" charset="-122"/>
                <a:ea typeface="楷体" panose="02010609060101010101" pitchFamily="49" charset="-122"/>
                <a:cs typeface="Times New Roman" panose="02020603050405020304" pitchFamily="18" charset="0"/>
              </a:rPr>
              <a:t>指向后继</a:t>
            </a:r>
            <a:r>
              <a:rPr kumimoji="1" lang="zh-CN" altLang="en-US" smtClean="0">
                <a:latin typeface="楷体" panose="02010609060101010101" pitchFamily="49" charset="-122"/>
                <a:ea typeface="楷体" panose="02010609060101010101" pitchFamily="49" charset="-122"/>
                <a:cs typeface="Times New Roman" panose="02020603050405020304" pitchFamily="18" charset="0"/>
              </a:rPr>
              <a:t>结点的</a:t>
            </a:r>
            <a:r>
              <a:rPr kumimoji="1" lang="zh-CN" altLang="en-US" dirty="0" smtClean="0">
                <a:latin typeface="楷体" panose="02010609060101010101" pitchFamily="49" charset="-122"/>
                <a:ea typeface="楷体" panose="02010609060101010101" pitchFamily="49" charset="-122"/>
                <a:cs typeface="Times New Roman" panose="02020603050405020304" pitchFamily="18" charset="0"/>
              </a:rPr>
              <a:t>指针域和一</a:t>
            </a:r>
            <a:r>
              <a:rPr kumimoji="1" lang="zh-CN" altLang="en-US" smtClean="0">
                <a:latin typeface="楷体" panose="02010609060101010101" pitchFamily="49" charset="-122"/>
                <a:ea typeface="楷体" panose="02010609060101010101" pitchFamily="49" charset="-122"/>
                <a:cs typeface="Times New Roman" panose="02020603050405020304" pitchFamily="18" charset="0"/>
              </a:rPr>
              <a:t>个指向前驱结点的</a:t>
            </a:r>
            <a:r>
              <a:rPr kumimoji="1" lang="zh-CN" altLang="en-US" dirty="0" smtClean="0">
                <a:latin typeface="楷体" panose="02010609060101010101" pitchFamily="49" charset="-122"/>
                <a:ea typeface="楷体" panose="02010609060101010101" pitchFamily="49" charset="-122"/>
                <a:cs typeface="Times New Roman" panose="02020603050405020304" pitchFamily="18" charset="0"/>
              </a:rPr>
              <a:t>指针域 </a:t>
            </a:r>
            <a:r>
              <a:rPr kumimoji="1" lang="en-US" altLang="zh-CN"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sym typeface="Wingdings" panose="05000000000000000000"/>
              </a:rPr>
              <a:t></a:t>
            </a:r>
            <a:r>
              <a:rPr kumimoji="1" lang="zh-CN" altLang="en-US" dirty="0" smtClean="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Times New Roman" panose="02020603050405020304" pitchFamily="18" charset="0"/>
              </a:rPr>
              <a:t>双链表</a:t>
            </a:r>
            <a:r>
              <a:rPr kumimoji="1" lang="zh-CN" altLang="en-US" dirty="0" smtClean="0">
                <a:latin typeface="楷体" panose="02010609060101010101" pitchFamily="49" charset="-122"/>
                <a:ea typeface="楷体" panose="02010609060101010101" pitchFamily="49" charset="-122"/>
                <a:cs typeface="Times New Roman" panose="02020603050405020304" pitchFamily="18" charset="0"/>
              </a:rPr>
              <a:t>。</a:t>
            </a:r>
            <a:endParaRPr lang="zh-CN" altLang="en-US" dirty="0">
              <a:latin typeface="楷体" panose="02010609060101010101" pitchFamily="49" charset="-122"/>
              <a:ea typeface="楷体" panose="02010609060101010101" pitchFamily="49"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97</a:t>
            </a:fld>
            <a:endParaRPr lang="en-US" altLang="zh-CN"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9144000" cy="0"/>
          </a:xfrm>
          <a:prstGeom prst="rect">
            <a:avLst/>
          </a:prstGeom>
          <a:noFill/>
          <a:ln w="9525">
            <a:noFill/>
            <a:miter lim="800000"/>
          </a:ln>
          <a:effectLst/>
        </p:spPr>
        <p:txBody>
          <a:bodyPr wrap="none" anchor="ctr">
            <a:spAutoFit/>
          </a:bodyPr>
          <a:lstStyle/>
          <a:p>
            <a:endParaRPr lang="zh-CN" altLang="en-US"/>
          </a:p>
        </p:txBody>
      </p:sp>
      <p:sp>
        <p:nvSpPr>
          <p:cNvPr id="25" name="Text Box 7"/>
          <p:cNvSpPr txBox="1">
            <a:spLocks noChangeArrowheads="1"/>
          </p:cNvSpPr>
          <p:nvPr/>
        </p:nvSpPr>
        <p:spPr bwMode="auto">
          <a:xfrm>
            <a:off x="714348" y="1714488"/>
            <a:ext cx="7920037" cy="1050096"/>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457200" indent="-457200" algn="l">
              <a:lnSpc>
                <a:spcPct val="150000"/>
              </a:lnSpc>
              <a:spcBef>
                <a:spcPts val="0"/>
              </a:spcBef>
              <a:buFontTx/>
              <a:buBlip>
                <a:blip r:embed="rId2"/>
              </a:buBlip>
            </a:pPr>
            <a:r>
              <a:rPr kumimoji="1" lang="zh-CN" altLang="en-US" sz="2200" dirty="0" smtClean="0">
                <a:solidFill>
                  <a:srgbClr val="FF00FF"/>
                </a:solidFill>
                <a:ea typeface="楷体" panose="02010609060101010101" pitchFamily="49" charset="-122"/>
                <a:cs typeface="Times New Roman" panose="02020603050405020304" pitchFamily="18" charset="0"/>
              </a:rPr>
              <a:t>从任一结点出发可以快速找到其前驱结点和后继结点；</a:t>
            </a:r>
            <a:endParaRPr kumimoji="1" lang="en-US" altLang="zh-CN" sz="2200" dirty="0" smtClean="0">
              <a:solidFill>
                <a:srgbClr val="FF00FF"/>
              </a:solidFill>
              <a:ea typeface="楷体" panose="02010609060101010101" pitchFamily="49" charset="-122"/>
              <a:cs typeface="Times New Roman" panose="02020603050405020304" pitchFamily="18" charset="0"/>
            </a:endParaRPr>
          </a:p>
          <a:p>
            <a:pPr marL="457200" indent="-457200" algn="l">
              <a:lnSpc>
                <a:spcPct val="150000"/>
              </a:lnSpc>
              <a:spcBef>
                <a:spcPts val="0"/>
              </a:spcBef>
              <a:buBlip>
                <a:blip r:embed="rId2"/>
              </a:buBlip>
            </a:pPr>
            <a:r>
              <a:rPr kumimoji="1" lang="zh-CN" altLang="en-US" sz="2200" dirty="0" smtClean="0">
                <a:solidFill>
                  <a:srgbClr val="FF00FF"/>
                </a:solidFill>
                <a:ea typeface="楷体" panose="02010609060101010101" pitchFamily="49" charset="-122"/>
                <a:cs typeface="Times New Roman" panose="02020603050405020304" pitchFamily="18" charset="0"/>
              </a:rPr>
              <a:t>从任一结点出发可以访问其他结点。</a:t>
            </a:r>
            <a:endParaRPr kumimoji="1" lang="en-US" altLang="zh-CN" sz="2200" dirty="0" smtClean="0">
              <a:ea typeface="楷体" panose="02010609060101010101" pitchFamily="49" charset="-122"/>
              <a:cs typeface="Times New Roman" panose="02020603050405020304" pitchFamily="18" charset="0"/>
            </a:endParaRPr>
          </a:p>
        </p:txBody>
      </p:sp>
      <p:sp>
        <p:nvSpPr>
          <p:cNvPr id="26" name="Text Box 8"/>
          <p:cNvSpPr txBox="1">
            <a:spLocks noChangeArrowheads="1"/>
          </p:cNvSpPr>
          <p:nvPr/>
        </p:nvSpPr>
        <p:spPr bwMode="auto">
          <a:xfrm>
            <a:off x="714348" y="1142984"/>
            <a:ext cx="4968875" cy="457200"/>
          </a:xfrm>
          <a:prstGeom prst="rect">
            <a:avLst/>
          </a:prstGeom>
          <a:noFill/>
          <a:ln w="38100" algn="ctr">
            <a:noFill/>
            <a:miter lim="800000"/>
          </a:ln>
          <a:effectLst/>
        </p:spPr>
        <p:txBody>
          <a:bodyPr>
            <a:spAutoFit/>
          </a:bodyPr>
          <a:lstStyle/>
          <a:p>
            <a:pPr algn="l"/>
            <a:r>
              <a:rPr kumimoji="1" lang="zh-CN" altLang="en-US" dirty="0" smtClean="0">
                <a:ea typeface="楷体" panose="02010609060101010101" pitchFamily="49" charset="-122"/>
                <a:cs typeface="Times New Roman" panose="02020603050405020304" pitchFamily="18" charset="0"/>
              </a:rPr>
              <a:t>双链表</a:t>
            </a:r>
            <a:r>
              <a:rPr kumimoji="1" lang="zh-CN" altLang="en-US" smtClean="0">
                <a:ea typeface="楷体" panose="02010609060101010101" pitchFamily="49" charset="-122"/>
                <a:cs typeface="Times New Roman" panose="02020603050405020304" pitchFamily="18" charset="0"/>
              </a:rPr>
              <a:t>的优点：</a:t>
            </a:r>
            <a:endParaRPr lang="zh-CN" altLang="en-US" dirty="0">
              <a:ea typeface="楷体" panose="02010609060101010101" pitchFamily="49" charset="-122"/>
              <a:cs typeface="Times New Roman" panose="02020603050405020304" pitchFamily="18" charset="0"/>
            </a:endParaRPr>
          </a:p>
        </p:txBody>
      </p:sp>
      <p:sp>
        <p:nvSpPr>
          <p:cNvPr id="6" name="Rectangle 6"/>
          <p:cNvSpPr>
            <a:spLocks noChangeArrowheads="1"/>
          </p:cNvSpPr>
          <p:nvPr/>
        </p:nvSpPr>
        <p:spPr bwMode="auto">
          <a:xfrm>
            <a:off x="1017549" y="368142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7" name="Rectangle 7"/>
          <p:cNvSpPr>
            <a:spLocks noChangeArrowheads="1"/>
          </p:cNvSpPr>
          <p:nvPr/>
        </p:nvSpPr>
        <p:spPr bwMode="auto">
          <a:xfrm>
            <a:off x="1558886" y="368142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9" name="Rectangle 28"/>
          <p:cNvSpPr>
            <a:spLocks noChangeArrowheads="1"/>
          </p:cNvSpPr>
          <p:nvPr/>
        </p:nvSpPr>
        <p:spPr bwMode="auto">
          <a:xfrm>
            <a:off x="3525835" y="368618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latin typeface="Times New Roman" panose="02020603050405020304" pitchFamily="18" charset="0"/>
                <a:cs typeface="Times New Roman" panose="02020603050405020304" pitchFamily="18" charset="0"/>
              </a:rPr>
              <a:t>1</a:t>
            </a:r>
            <a:endParaRPr lang="en-US" altLang="zh-CN" baseline="-25000" dirty="0">
              <a:solidFill>
                <a:srgbClr val="3333FF"/>
              </a:solidFill>
              <a:latin typeface="Times New Roman" panose="02020603050405020304" pitchFamily="18" charset="0"/>
              <a:cs typeface="Times New Roman" panose="02020603050405020304" pitchFamily="18" charset="0"/>
            </a:endParaRPr>
          </a:p>
        </p:txBody>
      </p:sp>
      <p:sp>
        <p:nvSpPr>
          <p:cNvPr id="10" name="Rectangle 29"/>
          <p:cNvSpPr>
            <a:spLocks noChangeArrowheads="1"/>
          </p:cNvSpPr>
          <p:nvPr/>
        </p:nvSpPr>
        <p:spPr bwMode="auto">
          <a:xfrm>
            <a:off x="4067172" y="368618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11" name="Rectangle 32"/>
          <p:cNvSpPr>
            <a:spLocks noChangeArrowheads="1"/>
          </p:cNvSpPr>
          <p:nvPr/>
        </p:nvSpPr>
        <p:spPr bwMode="auto">
          <a:xfrm>
            <a:off x="6777060" y="368618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Times New Roman" panose="02020603050405020304" pitchFamily="18" charset="0"/>
                <a:cs typeface="Times New Roman" panose="02020603050405020304" pitchFamily="18" charset="0"/>
              </a:rPr>
              <a:t>a</a:t>
            </a:r>
            <a:r>
              <a:rPr lang="en-US" altLang="zh-CN" i="1" baseline="-25000" dirty="0">
                <a:solidFill>
                  <a:srgbClr val="3333FF"/>
                </a:solidFill>
                <a:latin typeface="Times New Roman" panose="02020603050405020304" pitchFamily="18" charset="0"/>
                <a:cs typeface="Times New Roman" panose="02020603050405020304" pitchFamily="18" charset="0"/>
              </a:rPr>
              <a:t>n</a:t>
            </a:r>
          </a:p>
        </p:txBody>
      </p:sp>
      <p:sp>
        <p:nvSpPr>
          <p:cNvPr id="12" name="Rectangle 33"/>
          <p:cNvSpPr>
            <a:spLocks noChangeArrowheads="1"/>
          </p:cNvSpPr>
          <p:nvPr/>
        </p:nvSpPr>
        <p:spPr bwMode="auto">
          <a:xfrm>
            <a:off x="7318398" y="368618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a:t>
            </a:r>
          </a:p>
        </p:txBody>
      </p:sp>
      <p:sp>
        <p:nvSpPr>
          <p:cNvPr id="13" name="Text Box 34"/>
          <p:cNvSpPr txBox="1">
            <a:spLocks noChangeArrowheads="1"/>
          </p:cNvSpPr>
          <p:nvPr/>
        </p:nvSpPr>
        <p:spPr bwMode="auto">
          <a:xfrm>
            <a:off x="5143504" y="3686180"/>
            <a:ext cx="576263" cy="457200"/>
          </a:xfrm>
          <a:prstGeom prst="rect">
            <a:avLst/>
          </a:prstGeom>
          <a:noFill/>
          <a:ln w="38100" algn="ctr">
            <a:noFill/>
            <a:miter lim="800000"/>
          </a:ln>
          <a:effectLst/>
        </p:spPr>
        <p:txBody>
          <a:bodyPr>
            <a:spAutoFit/>
          </a:bodyPr>
          <a:lstStyle/>
          <a:p>
            <a:pPr>
              <a:spcBef>
                <a:spcPct val="50000"/>
              </a:spcBef>
            </a:pPr>
            <a:r>
              <a:rPr kumimoji="1" lang="en-US" altLang="zh-CN" dirty="0">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dirty="0">
              <a:solidFill>
                <a:srgbClr val="3333FF"/>
              </a:solidFill>
              <a:ea typeface="宋体" panose="02010600030101010101" pitchFamily="2" charset="-122"/>
            </a:endParaRPr>
          </a:p>
        </p:txBody>
      </p:sp>
      <p:sp>
        <p:nvSpPr>
          <p:cNvPr id="14" name="Arc 35"/>
          <p:cNvSpPr/>
          <p:nvPr/>
        </p:nvSpPr>
        <p:spPr bwMode="auto">
          <a:xfrm>
            <a:off x="860397" y="3327405"/>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p>
        </p:txBody>
      </p:sp>
      <p:sp>
        <p:nvSpPr>
          <p:cNvPr id="15" name="Text Box 36"/>
          <p:cNvSpPr txBox="1">
            <a:spLocks noChangeArrowheads="1"/>
          </p:cNvSpPr>
          <p:nvPr/>
        </p:nvSpPr>
        <p:spPr bwMode="auto">
          <a:xfrm>
            <a:off x="500034" y="3271828"/>
            <a:ext cx="431800" cy="457200"/>
          </a:xfrm>
          <a:prstGeom prst="rect">
            <a:avLst/>
          </a:prstGeom>
          <a:noFill/>
          <a:ln w="9525">
            <a:noFill/>
            <a:miter lim="800000"/>
          </a:ln>
          <a:effectLst/>
        </p:spPr>
        <p:txBody>
          <a:bodyPr>
            <a:spAutoFit/>
          </a:bodyPr>
          <a:lstStyle/>
          <a:p>
            <a:pPr algn="l">
              <a:spcBef>
                <a:spcPct val="50000"/>
              </a:spcBef>
            </a:pPr>
            <a:r>
              <a:rPr lang="en-US" altLang="zh-CN" dirty="0"/>
              <a:t>L</a:t>
            </a:r>
          </a:p>
        </p:txBody>
      </p:sp>
      <p:sp>
        <p:nvSpPr>
          <p:cNvPr id="16" name="Rectangle 6"/>
          <p:cNvSpPr>
            <a:spLocks noChangeArrowheads="1"/>
          </p:cNvSpPr>
          <p:nvPr/>
        </p:nvSpPr>
        <p:spPr bwMode="auto">
          <a:xfrm>
            <a:off x="2071670" y="368142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endParaRPr>
          </a:p>
        </p:txBody>
      </p:sp>
      <p:sp>
        <p:nvSpPr>
          <p:cNvPr id="17" name="Rectangle 6"/>
          <p:cNvSpPr>
            <a:spLocks noChangeArrowheads="1"/>
          </p:cNvSpPr>
          <p:nvPr/>
        </p:nvSpPr>
        <p:spPr bwMode="auto">
          <a:xfrm>
            <a:off x="2995602" y="368459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endParaRPr>
          </a:p>
        </p:txBody>
      </p:sp>
      <p:sp>
        <p:nvSpPr>
          <p:cNvPr id="18" name="Line 37"/>
          <p:cNvSpPr>
            <a:spLocks noChangeShapeType="1"/>
          </p:cNvSpPr>
          <p:nvPr/>
        </p:nvSpPr>
        <p:spPr bwMode="auto">
          <a:xfrm>
            <a:off x="2428860" y="3970347"/>
            <a:ext cx="576263" cy="0"/>
          </a:xfrm>
          <a:prstGeom prst="line">
            <a:avLst/>
          </a:prstGeom>
          <a:noFill/>
          <a:ln w="38100">
            <a:solidFill>
              <a:schemeClr val="tx1"/>
            </a:solidFill>
            <a:miter lim="800000"/>
            <a:tailEnd type="triangle" w="med" len="med"/>
          </a:ln>
          <a:effectLst/>
        </p:spPr>
        <p:txBody>
          <a:bodyPr wrap="none"/>
          <a:lstStyle/>
          <a:p>
            <a:endParaRPr lang="zh-CN" altLang="en-US" dirty="0"/>
          </a:p>
        </p:txBody>
      </p:sp>
      <p:sp>
        <p:nvSpPr>
          <p:cNvPr id="19" name="Line 37"/>
          <p:cNvSpPr>
            <a:spLocks noChangeShapeType="1"/>
          </p:cNvSpPr>
          <p:nvPr/>
        </p:nvSpPr>
        <p:spPr bwMode="auto">
          <a:xfrm>
            <a:off x="2613015" y="3827471"/>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p>
        </p:txBody>
      </p:sp>
      <p:sp>
        <p:nvSpPr>
          <p:cNvPr id="20" name="Line 37"/>
          <p:cNvSpPr>
            <a:spLocks noChangeShapeType="1"/>
          </p:cNvSpPr>
          <p:nvPr/>
        </p:nvSpPr>
        <p:spPr bwMode="auto">
          <a:xfrm>
            <a:off x="4441824" y="3970347"/>
            <a:ext cx="576263" cy="0"/>
          </a:xfrm>
          <a:prstGeom prst="line">
            <a:avLst/>
          </a:prstGeom>
          <a:noFill/>
          <a:ln w="38100">
            <a:solidFill>
              <a:schemeClr val="tx1"/>
            </a:solidFill>
            <a:miter lim="800000"/>
            <a:tailEnd type="triangle" w="med" len="med"/>
          </a:ln>
          <a:effectLst/>
        </p:spPr>
        <p:txBody>
          <a:bodyPr wrap="none"/>
          <a:lstStyle/>
          <a:p>
            <a:endParaRPr lang="zh-CN" altLang="en-US" dirty="0"/>
          </a:p>
        </p:txBody>
      </p:sp>
      <p:sp>
        <p:nvSpPr>
          <p:cNvPr id="21" name="Line 37"/>
          <p:cNvSpPr>
            <a:spLocks noChangeShapeType="1"/>
          </p:cNvSpPr>
          <p:nvPr/>
        </p:nvSpPr>
        <p:spPr bwMode="auto">
          <a:xfrm>
            <a:off x="4625979" y="3827471"/>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p>
        </p:txBody>
      </p:sp>
      <p:sp>
        <p:nvSpPr>
          <p:cNvPr id="22" name="Rectangle 29"/>
          <p:cNvSpPr>
            <a:spLocks noChangeArrowheads="1"/>
          </p:cNvSpPr>
          <p:nvPr/>
        </p:nvSpPr>
        <p:spPr bwMode="auto">
          <a:xfrm>
            <a:off x="6246889" y="368459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23" name="Line 37"/>
          <p:cNvSpPr>
            <a:spLocks noChangeShapeType="1"/>
          </p:cNvSpPr>
          <p:nvPr/>
        </p:nvSpPr>
        <p:spPr bwMode="auto">
          <a:xfrm>
            <a:off x="5664269" y="3970347"/>
            <a:ext cx="576263" cy="0"/>
          </a:xfrm>
          <a:prstGeom prst="line">
            <a:avLst/>
          </a:prstGeom>
          <a:noFill/>
          <a:ln w="38100">
            <a:solidFill>
              <a:schemeClr val="tx1"/>
            </a:solidFill>
            <a:miter lim="800000"/>
            <a:tailEnd type="triangle" w="med" len="med"/>
          </a:ln>
          <a:effectLst/>
        </p:spPr>
        <p:txBody>
          <a:bodyPr wrap="none"/>
          <a:lstStyle/>
          <a:p>
            <a:endParaRPr lang="zh-CN" altLang="en-US" dirty="0"/>
          </a:p>
        </p:txBody>
      </p:sp>
      <p:sp>
        <p:nvSpPr>
          <p:cNvPr id="24" name="Line 37"/>
          <p:cNvSpPr>
            <a:spLocks noChangeShapeType="1"/>
          </p:cNvSpPr>
          <p:nvPr/>
        </p:nvSpPr>
        <p:spPr bwMode="auto">
          <a:xfrm>
            <a:off x="5848424" y="3827471"/>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p>
        </p:txBody>
      </p:sp>
      <p:sp>
        <p:nvSpPr>
          <p:cNvPr id="3" name="灯片编号占位符 2"/>
          <p:cNvSpPr>
            <a:spLocks noGrp="1"/>
          </p:cNvSpPr>
          <p:nvPr>
            <p:ph type="sldNum" sz="quarter" idx="12"/>
          </p:nvPr>
        </p:nvSpPr>
        <p:spPr/>
        <p:txBody>
          <a:bodyPr/>
          <a:lstStyle/>
          <a:p>
            <a:fld id="{BC067DFE-42A7-4CB5-93C4-F2F97DA7580C}" type="slidenum">
              <a:rPr lang="en-US" altLang="zh-CN" smtClean="0"/>
              <a:t>98</a:t>
            </a:fld>
            <a:endParaRPr lang="en-US" altLang="zh-CN"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1357290" y="1571612"/>
            <a:ext cx="6215106" cy="2310990"/>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08000" bIns="108000">
            <a:spAutoFit/>
          </a:bodyPr>
          <a:lstStyle/>
          <a:p>
            <a:pPr algn="l">
              <a:spcBef>
                <a:spcPct val="50000"/>
              </a:spcBef>
            </a:pP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DNode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双链表结点类型</a:t>
            </a: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90000"/>
              </a:lnSpc>
              <a:spcBef>
                <a:spcPct val="50000"/>
              </a:spcBef>
            </a:pP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a:t>
            </a:r>
          </a:p>
          <a:p>
            <a:pPr algn="just">
              <a:lnSpc>
                <a:spcPct val="9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DNode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*prior;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指向前驱结点</a:t>
            </a: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90000"/>
              </a:lnSpc>
              <a:spcBef>
                <a:spcPct val="50000"/>
              </a:spcBef>
            </a:pP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DNode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*next;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指向</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后继结点</a:t>
            </a: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90000"/>
              </a:lnSpc>
              <a:spcBef>
                <a:spcPct val="50000"/>
              </a:spcBef>
            </a:pP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DLinkNode</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205" name="Text Box 5"/>
          <p:cNvSpPr txBox="1">
            <a:spLocks noChangeArrowheads="1"/>
          </p:cNvSpPr>
          <p:nvPr/>
        </p:nvSpPr>
        <p:spPr bwMode="auto">
          <a:xfrm>
            <a:off x="428596" y="357166"/>
            <a:ext cx="8001056" cy="830997"/>
          </a:xfrm>
          <a:prstGeom prst="rect">
            <a:avLst/>
          </a:prstGeom>
          <a:noFill/>
          <a:ln w="9525">
            <a:noFill/>
            <a:miter lim="800000"/>
          </a:ln>
          <a:effectLst/>
        </p:spPr>
        <p:txBody>
          <a:bodyPr wrap="square">
            <a:spAutoFit/>
          </a:bodyPr>
          <a:lstStyle/>
          <a:p>
            <a:pPr algn="l">
              <a:spcBef>
                <a:spcPct val="50000"/>
              </a:spcBef>
            </a:pPr>
            <a:r>
              <a:rPr kumimoji="1" lang="en-US" altLang="zh-CN" dirty="0">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　对于</a:t>
            </a:r>
            <a:r>
              <a:rPr kumimoji="1" lang="zh-CN" altLang="en-US">
                <a:ea typeface="楷体" panose="02010609060101010101" pitchFamily="49" charset="-122"/>
                <a:cs typeface="Times New Roman" panose="02020603050405020304" pitchFamily="18" charset="0"/>
              </a:rPr>
              <a:t>双</a:t>
            </a:r>
            <a:r>
              <a:rPr kumimoji="1" lang="zh-CN" altLang="en-US" smtClean="0">
                <a:ea typeface="楷体" panose="02010609060101010101" pitchFamily="49" charset="-122"/>
                <a:cs typeface="Times New Roman" panose="02020603050405020304" pitchFamily="18" charset="0"/>
              </a:rPr>
              <a:t>链表，采用</a:t>
            </a:r>
            <a:r>
              <a:rPr kumimoji="1" lang="zh-CN" altLang="en-US" dirty="0">
                <a:ea typeface="楷体" panose="02010609060101010101" pitchFamily="49" charset="-122"/>
                <a:cs typeface="Times New Roman" panose="02020603050405020304" pitchFamily="18" charset="0"/>
              </a:rPr>
              <a:t>类似于单链表的</a:t>
            </a:r>
            <a:r>
              <a:rPr kumimoji="1" lang="zh-CN" altLang="en-US">
                <a:ea typeface="楷体" panose="02010609060101010101" pitchFamily="49" charset="-122"/>
                <a:cs typeface="Times New Roman" panose="02020603050405020304" pitchFamily="18" charset="0"/>
              </a:rPr>
              <a:t>类型</a:t>
            </a:r>
            <a:r>
              <a:rPr kumimoji="1" lang="zh-CN" altLang="en-US" smtClean="0">
                <a:ea typeface="楷体" panose="02010609060101010101" pitchFamily="49" charset="-122"/>
                <a:cs typeface="Times New Roman" panose="02020603050405020304" pitchFamily="18" charset="0"/>
              </a:rPr>
              <a:t>定义，其结点类型</a:t>
            </a:r>
            <a:r>
              <a:rPr kumimoji="1" lang="en-US" altLang="zh-CN" smtClean="0">
                <a:ea typeface="楷体" panose="02010609060101010101" pitchFamily="49" charset="-122"/>
                <a:cs typeface="Times New Roman" panose="02020603050405020304" pitchFamily="18" charset="0"/>
              </a:rPr>
              <a:t>DLinkNode</a:t>
            </a:r>
            <a:r>
              <a:rPr kumimoji="1" lang="zh-CN" altLang="en-US" smtClean="0">
                <a:ea typeface="楷体" panose="02010609060101010101" pitchFamily="49" charset="-122"/>
                <a:cs typeface="Times New Roman" panose="02020603050405020304" pitchFamily="18" charset="0"/>
              </a:rPr>
              <a:t>定义</a:t>
            </a:r>
            <a:r>
              <a:rPr kumimoji="1" lang="zh-CN" altLang="en-US" dirty="0">
                <a:ea typeface="楷体" panose="02010609060101010101" pitchFamily="49" charset="-122"/>
                <a:cs typeface="Times New Roman" panose="02020603050405020304" pitchFamily="18" charset="0"/>
              </a:rPr>
              <a:t>如下：</a:t>
            </a:r>
            <a:endParaRPr lang="zh-CN" altLang="en-US" dirty="0">
              <a:ea typeface="楷体" panose="02010609060101010101" pitchFamily="49" charset="-122"/>
              <a:cs typeface="Times New Roman" panose="02020603050405020304" pitchFamily="18" charset="0"/>
            </a:endParaRPr>
          </a:p>
        </p:txBody>
      </p:sp>
      <p:grpSp>
        <p:nvGrpSpPr>
          <p:cNvPr id="16" name="组合 15"/>
          <p:cNvGrpSpPr/>
          <p:nvPr/>
        </p:nvGrpSpPr>
        <p:grpSpPr>
          <a:xfrm>
            <a:off x="2714612" y="2500305"/>
            <a:ext cx="1611320" cy="2355870"/>
            <a:chOff x="2714612" y="2500305"/>
            <a:chExt cx="1611320" cy="2355870"/>
          </a:xfrm>
        </p:grpSpPr>
        <p:sp>
          <p:nvSpPr>
            <p:cNvPr id="6" name="Rectangle 28"/>
            <p:cNvSpPr>
              <a:spLocks noChangeArrowheads="1"/>
            </p:cNvSpPr>
            <p:nvPr/>
          </p:nvSpPr>
          <p:spPr bwMode="auto">
            <a:xfrm>
              <a:off x="3244845" y="4424375"/>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en-US" altLang="zh-CN" baseline="-25000" dirty="0">
                <a:solidFill>
                  <a:srgbClr val="3333FF"/>
                </a:solidFill>
                <a:latin typeface="Times New Roman" panose="02020603050405020304" pitchFamily="18" charset="0"/>
                <a:cs typeface="Times New Roman" panose="02020603050405020304" pitchFamily="18" charset="0"/>
              </a:endParaRPr>
            </a:p>
          </p:txBody>
        </p:sp>
        <p:sp>
          <p:nvSpPr>
            <p:cNvPr id="7" name="Rectangle 29"/>
            <p:cNvSpPr>
              <a:spLocks noChangeArrowheads="1"/>
            </p:cNvSpPr>
            <p:nvPr/>
          </p:nvSpPr>
          <p:spPr bwMode="auto">
            <a:xfrm>
              <a:off x="3786182" y="442437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8" name="Rectangle 6"/>
            <p:cNvSpPr>
              <a:spLocks noChangeArrowheads="1"/>
            </p:cNvSpPr>
            <p:nvPr/>
          </p:nvSpPr>
          <p:spPr bwMode="auto">
            <a:xfrm>
              <a:off x="2714612" y="442437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endParaRPr>
            </a:p>
          </p:txBody>
        </p:sp>
        <p:cxnSp>
          <p:nvCxnSpPr>
            <p:cNvPr id="10" name="直接箭头连接符 9"/>
            <p:cNvCxnSpPr>
              <a:endCxn id="6" idx="0"/>
            </p:cNvCxnSpPr>
            <p:nvPr/>
          </p:nvCxnSpPr>
          <p:spPr>
            <a:xfrm rot="16200000" flipH="1">
              <a:off x="2509823" y="3419477"/>
              <a:ext cx="1924069" cy="8572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8" idx="0"/>
            </p:cNvCxnSpPr>
            <p:nvPr/>
          </p:nvCxnSpPr>
          <p:spPr>
            <a:xfrm rot="5400000">
              <a:off x="2744773" y="3168649"/>
              <a:ext cx="1495441" cy="101601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7" idx="0"/>
            </p:cNvCxnSpPr>
            <p:nvPr/>
          </p:nvCxnSpPr>
          <p:spPr>
            <a:xfrm rot="16200000" flipH="1">
              <a:off x="3459151" y="3827468"/>
              <a:ext cx="1138251" cy="5556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BC067DFE-42A7-4CB5-93C4-F2F97DA7580C}" type="slidenum">
              <a:rPr lang="en-US" altLang="zh-CN" smtClean="0"/>
              <a:t>99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1908</TotalTime>
  <Words>8742</Words>
  <Application>Microsoft Office PowerPoint</Application>
  <PresentationFormat>全屏显示(4:3)</PresentationFormat>
  <Paragraphs>2295</Paragraphs>
  <Slides>169</Slides>
  <Notes>31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169</vt:i4>
      </vt:variant>
    </vt:vector>
  </HeadingPairs>
  <TitlesOfParts>
    <vt:vector size="188" baseType="lpstr">
      <vt:lpstr>Arial Unicode MS</vt:lpstr>
      <vt:lpstr>黑体</vt:lpstr>
      <vt:lpstr>楷体</vt:lpstr>
      <vt:lpstr>楷体_GB2312</vt:lpstr>
      <vt:lpstr>隶书</vt:lpstr>
      <vt:lpstr>宋体</vt:lpstr>
      <vt:lpstr>微软雅黑</vt:lpstr>
      <vt:lpstr>Arial</vt:lpstr>
      <vt:lpstr>Arial Black</vt:lpstr>
      <vt:lpstr>Calibri</vt:lpstr>
      <vt:lpstr>Courier New</vt:lpstr>
      <vt:lpstr>Symbol</vt:lpstr>
      <vt:lpstr>Times New Roman</vt:lpstr>
      <vt:lpstr>Verdana</vt:lpstr>
      <vt:lpstr>Wingdings</vt:lpstr>
      <vt:lpstr>Wingdings 2</vt:lpstr>
      <vt:lpstr>Office 主题</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lcb;wbh</dc:creator>
  <cp:lastModifiedBy>PC1</cp:lastModifiedBy>
  <cp:revision>960</cp:revision>
  <cp:lastPrinted>2018-09-07T02:16:52Z</cp:lastPrinted>
  <dcterms:created xsi:type="dcterms:W3CDTF">2004-04-02T09:54:00Z</dcterms:created>
  <dcterms:modified xsi:type="dcterms:W3CDTF">2021-12-06T03:27:30Z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ies>
</file>