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333" r:id="rId5"/>
    <p:sldId id="259" r:id="rId6"/>
    <p:sldId id="261" r:id="rId7"/>
    <p:sldId id="384" r:id="rId8"/>
    <p:sldId id="334" r:id="rId9"/>
    <p:sldId id="337" r:id="rId10"/>
    <p:sldId id="338" r:id="rId11"/>
    <p:sldId id="339" r:id="rId12"/>
    <p:sldId id="357" r:id="rId13"/>
    <p:sldId id="359" r:id="rId14"/>
    <p:sldId id="383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</p:sldIdLst>
  <p:sldSz cx="9144000" cy="6858000" type="screen4x3"/>
  <p:notesSz cx="10233025" cy="71024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3333FF"/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37" autoAdjust="0"/>
    <p:restoredTop sz="94682" autoAdjust="0"/>
  </p:normalViewPr>
  <p:slideViewPr>
    <p:cSldViewPr>
      <p:cViewPr varScale="1">
        <p:scale>
          <a:sx n="110" d="100"/>
          <a:sy n="110" d="100"/>
        </p:scale>
        <p:origin x="10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5818" y="1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A4498-C07F-439D-A33B-A5E0FAE7214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5818" y="6746580"/>
            <a:ext cx="4434921" cy="355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444A-5CDE-4AA1-BE15-D77BA998A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9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AD307D6-2688-4B1C-B71F-7E5C782B1416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AB42C075-2CCB-4A81-852E-3CB3814FF8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8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2C075-2CCB-4A81-852E-3CB3814FF8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0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DBA1-A9EF-4EA6-B3FD-D6B3269E467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792-ADD9-46B9-9C2B-7417E83256DF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809-BC9B-4A75-81EE-EF0BCBEC78A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3A5-BBF4-4C7A-B48F-0DF31560866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5776-1555-405C-8D23-3E489D6323AC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A1B0-2805-4283-A6F7-7F4D6303CDC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47B-3F6E-4056-B723-AAB0E0141271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BBE-06AD-4DF8-B3A4-B763EB6C5F9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C48B070-CACB-469F-8DBA-0AC832FC8918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095-64D7-43C8-8CB6-E0C9A14AD23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9F0B-DD54-4090-A7FB-F7CF679B590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428859" y="2000240"/>
            <a:ext cx="4286280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t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43213" y="549275"/>
            <a:ext cx="3124200" cy="8239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ea typeface="隶书" pitchFamily="49" charset="-122"/>
              </a:rPr>
              <a:t>4</a:t>
            </a:r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章 串</a:t>
            </a:r>
            <a:r>
              <a:rPr lang="zh-CN" altLang="en-US" sz="4800" b="0" dirty="0">
                <a:solidFill>
                  <a:schemeClr val="tx1"/>
                </a:solidFill>
                <a:ea typeface="隶书" pitchFamily="49" charset="-122"/>
              </a:rPr>
              <a:t> </a:t>
            </a:r>
            <a:endParaRPr lang="zh-CN" altLang="en-US" dirty="0"/>
          </a:p>
        </p:txBody>
      </p:sp>
      <p:sp>
        <p:nvSpPr>
          <p:cNvPr id="5" name="Text Box 4" descr="信纸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28859" y="3000372"/>
            <a:ext cx="4286280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4.2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6" descr="信纸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428860" y="4000504"/>
            <a:ext cx="4286280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4.3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串的模式匹配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73271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对于非紧缩格式的</a:t>
            </a:r>
            <a:r>
              <a:rPr kumimoji="1" lang="zh-CN" altLang="zh-CN"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kumimoji="1"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类型定义如下：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	</a:t>
            </a: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1042989" y="1169983"/>
            <a:ext cx="4743458" cy="2471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4000496" y="2500306"/>
            <a:ext cx="1785950" cy="1500197"/>
          </a:xfrm>
          <a:prstGeom prst="bentConnector3">
            <a:avLst>
              <a:gd name="adj1" fmla="val 50000"/>
            </a:avLst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6446" y="3752852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用来存储字符串</a:t>
            </a:r>
            <a:endParaRPr lang="zh-CN" alt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1500166" y="4212559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用来存储字符串长度</a:t>
            </a:r>
            <a:endParaRPr lang="zh-CN" altLang="en-US" sz="2200"/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071670" y="3641055"/>
            <a:ext cx="1143008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7889902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顺序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串中实现串的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基本运算与顺序表的基本运算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类似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详细算法实现参见教材。     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 descr="蓝色面巾纸"/>
          <p:cNvSpPr txBox="1">
            <a:spLocks noChangeArrowheads="1"/>
          </p:cNvSpPr>
          <p:nvPr/>
        </p:nvSpPr>
        <p:spPr bwMode="auto">
          <a:xfrm>
            <a:off x="428597" y="428604"/>
            <a:ext cx="6429420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4.2.2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串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的链式存储及其基本操作实现</a:t>
            </a: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611188" y="1196975"/>
            <a:ext cx="8208962" cy="16435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链串的组织形式与一般的链表类似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链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串中的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个结点可以</a:t>
            </a:r>
            <a:r>
              <a:rPr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存储多个字符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。通常将链串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每个结点所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存储的字符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个数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结点大小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12</a:t>
            </a:fld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42844" y="3140968"/>
            <a:ext cx="8713819" cy="3136960"/>
            <a:chOff x="142844" y="3140968"/>
            <a:chExt cx="8713819" cy="3136960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555875" y="4483993"/>
              <a:ext cx="2952750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结点大小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4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的链串 </a:t>
              </a:r>
            </a:p>
          </p:txBody>
        </p:sp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755650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1296988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2124075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2665413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3562350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4103688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6443663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000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6985000" y="520471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5148263" y="5204718"/>
              <a:ext cx="576262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5" name="Arc 43"/>
            <p:cNvSpPr/>
            <p:nvPr/>
          </p:nvSpPr>
          <p:spPr bwMode="auto">
            <a:xfrm>
              <a:off x="717520" y="4845943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357158" y="4485581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Line 45"/>
            <p:cNvSpPr>
              <a:spLocks noChangeShapeType="1"/>
            </p:cNvSpPr>
            <p:nvPr/>
          </p:nvSpPr>
          <p:spPr bwMode="auto">
            <a:xfrm>
              <a:off x="1547813" y="542061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46"/>
            <p:cNvSpPr>
              <a:spLocks noChangeShapeType="1"/>
            </p:cNvSpPr>
            <p:nvPr/>
          </p:nvSpPr>
          <p:spPr bwMode="auto">
            <a:xfrm>
              <a:off x="2987675" y="542061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47"/>
            <p:cNvSpPr>
              <a:spLocks noChangeShapeType="1"/>
            </p:cNvSpPr>
            <p:nvPr/>
          </p:nvSpPr>
          <p:spPr bwMode="auto">
            <a:xfrm>
              <a:off x="4429125" y="542061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>
              <a:off x="5868988" y="542061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142844" y="3140968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322263" y="3763268"/>
              <a:ext cx="107950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1366838" y="3763268"/>
              <a:ext cx="539750" cy="431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2195513" y="3763268"/>
              <a:ext cx="107950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 err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ABCD</a:t>
              </a:r>
              <a:endParaRPr lang="en-US" altLang="zh-CN" sz="2000" baseline="-25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3241675" y="376326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4140200" y="3763268"/>
              <a:ext cx="107950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EFGH</a:t>
              </a:r>
              <a:endParaRPr lang="en-US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5219700" y="376326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55"/>
            <p:cNvSpPr>
              <a:spLocks noChangeArrowheads="1"/>
            </p:cNvSpPr>
            <p:nvPr/>
          </p:nvSpPr>
          <p:spPr bwMode="auto">
            <a:xfrm>
              <a:off x="7235825" y="3763268"/>
              <a:ext cx="107950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MN##</a:t>
              </a:r>
              <a:endParaRPr lang="en-US" altLang="zh-CN" sz="2000" i="1" baseline="-25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56"/>
            <p:cNvSpPr>
              <a:spLocks noChangeArrowheads="1"/>
            </p:cNvSpPr>
            <p:nvPr/>
          </p:nvSpPr>
          <p:spPr bwMode="auto">
            <a:xfrm>
              <a:off x="8316913" y="3763268"/>
              <a:ext cx="539750" cy="43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6011863" y="3763268"/>
              <a:ext cx="647700" cy="457200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1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1" name="Arc 58"/>
            <p:cNvSpPr/>
            <p:nvPr/>
          </p:nvSpPr>
          <p:spPr bwMode="auto">
            <a:xfrm>
              <a:off x="433357" y="3404493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60"/>
            <p:cNvSpPr>
              <a:spLocks noChangeShapeType="1"/>
            </p:cNvSpPr>
            <p:nvPr/>
          </p:nvSpPr>
          <p:spPr bwMode="auto">
            <a:xfrm>
              <a:off x="1619250" y="3979168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61"/>
            <p:cNvSpPr>
              <a:spLocks noChangeShapeType="1"/>
            </p:cNvSpPr>
            <p:nvPr/>
          </p:nvSpPr>
          <p:spPr bwMode="auto">
            <a:xfrm>
              <a:off x="3563938" y="397916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5545138" y="3979168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>
              <a:off x="6677025" y="398869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auto">
            <a:xfrm>
              <a:off x="2571736" y="5877818"/>
              <a:ext cx="2589215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结点大小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为</a:t>
              </a:r>
              <a:r>
                <a:rPr lang="en-US" altLang="zh-CN" sz="2000" dirty="0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的链串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53400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链串结点大小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链串的结点类型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定义如下：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14480" y="928670"/>
            <a:ext cx="4105275" cy="190239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data;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snode</a:t>
            </a: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*next;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LinkStrNode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03296" y="3670246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344634" y="3670246"/>
            <a:ext cx="539750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171721" y="3670246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713059" y="3670246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609996" y="3670246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1334" y="3670246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91309" y="3670246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32646" y="3670246"/>
            <a:ext cx="539750" cy="431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195909" y="367024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1" lang="en-US" altLang="zh-CN">
              <a:ea typeface="宋体" panose="02010600030101010101" pitchFamily="2" charset="-122"/>
            </a:endParaRPr>
          </a:p>
        </p:txBody>
      </p:sp>
      <p:sp>
        <p:nvSpPr>
          <p:cNvPr id="30" name="Arc 43"/>
          <p:cNvSpPr/>
          <p:nvPr/>
        </p:nvSpPr>
        <p:spPr bwMode="auto">
          <a:xfrm>
            <a:off x="765166" y="3311471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595459" y="388614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3035321" y="388614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4476771" y="388614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5916634" y="388614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04804" y="3000372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7889902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链串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中实现串的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基本运算与单链表的基本运算类似。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详细算法实现参见教材。     </a:t>
            </a:r>
            <a:endParaRPr kumimoji="1"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14546" y="642918"/>
            <a:ext cx="4286280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en-US" altLang="zh-CN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4.3  </a:t>
            </a:r>
            <a:r>
              <a:rPr kumimoji="1" lang="zh-CN" altLang="en-US" sz="3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的模式匹配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1472" y="3857628"/>
            <a:ext cx="8286808" cy="16158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是指在目标串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中找到一个模式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 t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是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的子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串，返回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中的位置。</a:t>
            </a:r>
            <a:endParaRPr kumimoji="1" lang="en-US" altLang="zh-CN" sz="22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Blip>
                <a:blip r:embed="rId4"/>
              </a:buBlip>
            </a:pPr>
            <a:r>
              <a:rPr kumimoji="1" lang="zh-CN" altLang="en-US" sz="2200" smtClean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</a:t>
            </a:r>
            <a:r>
              <a:rPr kumimoji="1" lang="zh-CN" altLang="en-US" sz="2200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则指目标串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中不存在模式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 t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不是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s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的子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串，返回</a:t>
            </a:r>
            <a:r>
              <a:rPr kumimoji="1" lang="en-US" altLang="zh-CN" sz="220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1"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174" y="185736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目标串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43174" y="292893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模式串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/>
          </a:p>
        </p:txBody>
      </p:sp>
      <p:sp>
        <p:nvSpPr>
          <p:cNvPr id="8" name="上箭头 7"/>
          <p:cNvSpPr/>
          <p:nvPr/>
        </p:nvSpPr>
        <p:spPr bwMode="auto">
          <a:xfrm>
            <a:off x="3143240" y="2428868"/>
            <a:ext cx="142876" cy="428628"/>
          </a:xfrm>
          <a:prstGeom prst="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8992" y="238594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</a:t>
            </a:r>
            <a:r>
              <a:rPr kumimoji="1" lang="zh-CN" altLang="en-US" sz="200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zh-CN" altLang="en-US" sz="200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吗？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0694" y="2357430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模式匹配</a:t>
            </a:r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5143504" y="2000240"/>
            <a:ext cx="214314" cy="1143008"/>
          </a:xfrm>
          <a:prstGeom prst="rightBrac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28596" y="1357298"/>
            <a:ext cx="83058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Brute-Force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简称为</a:t>
            </a:r>
            <a:r>
              <a:rPr kumimoji="1" lang="en-US" altLang="zh-CN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，亦称简单匹配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算法。采用穷举的思路。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3" name="Text Box 3" descr="羊皮纸"/>
          <p:cNvSpPr txBox="1">
            <a:spLocks noChangeArrowheads="1"/>
          </p:cNvSpPr>
          <p:nvPr/>
        </p:nvSpPr>
        <p:spPr bwMode="auto">
          <a:xfrm>
            <a:off x="500034" y="500042"/>
            <a:ext cx="4032250" cy="5191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隶书" pitchFamily="49" charset="-122"/>
              </a:rPr>
              <a:t>4.4.1  Brute-Force</a:t>
            </a:r>
            <a:r>
              <a:rPr kumimoji="1" lang="zh-CN" altLang="en-US" sz="2800">
                <a:solidFill>
                  <a:srgbClr val="FF3300"/>
                </a:solidFill>
                <a:ea typeface="隶书" pitchFamily="49" charset="-122"/>
              </a:rPr>
              <a:t>算法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56" y="2857496"/>
            <a:ext cx="3786214" cy="4286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i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    a    a    a    b    c    d</a:t>
            </a:r>
            <a:endParaRPr lang="zh-CN" altLang="en-US" i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857356" y="3681715"/>
            <a:ext cx="2143140" cy="428628"/>
            <a:chOff x="1857356" y="4000504"/>
            <a:chExt cx="2143140" cy="428628"/>
          </a:xfrm>
        </p:grpSpPr>
        <p:sp>
          <p:nvSpPr>
            <p:cNvPr id="5" name="矩形 4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 panose="05000000000000000000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14678" y="3681715"/>
            <a:ext cx="2214578" cy="428628"/>
            <a:chOff x="3857620" y="4714884"/>
            <a:chExt cx="2214578" cy="428628"/>
          </a:xfrm>
        </p:grpSpPr>
        <p:sp>
          <p:nvSpPr>
            <p:cNvPr id="19" name="矩形 18"/>
            <p:cNvSpPr/>
            <p:nvPr/>
          </p:nvSpPr>
          <p:spPr>
            <a:xfrm>
              <a:off x="3857620" y="471488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56" y="4752984"/>
              <a:ext cx="6429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 panose="05000000000000000000"/>
                </a:rPr>
                <a:t></a:t>
              </a:r>
              <a:endParaRPr lang="zh-CN" altLang="en-US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286116" y="450057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匹配成功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1538" y="282445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s: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71538" y="3681715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t: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285984" y="3681715"/>
            <a:ext cx="2143140" cy="428628"/>
            <a:chOff x="1857356" y="4000504"/>
            <a:chExt cx="2143140" cy="428628"/>
          </a:xfrm>
        </p:grpSpPr>
        <p:sp>
          <p:nvSpPr>
            <p:cNvPr id="27" name="矩形 26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 panose="05000000000000000000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60650" y="3681715"/>
            <a:ext cx="2143140" cy="428628"/>
            <a:chOff x="1857356" y="4000504"/>
            <a:chExt cx="2143140" cy="428628"/>
          </a:xfrm>
        </p:grpSpPr>
        <p:sp>
          <p:nvSpPr>
            <p:cNvPr id="30" name="矩形 29"/>
            <p:cNvSpPr/>
            <p:nvPr/>
          </p:nvSpPr>
          <p:spPr>
            <a:xfrm>
              <a:off x="1857356" y="4000504"/>
              <a:ext cx="1500198" cy="4286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i="1" dirty="0" smtClean="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a    b    c</a:t>
              </a:r>
              <a:endParaRPr lang="zh-CN" altLang="en-US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28992" y="405980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  <a:sym typeface="Wingdings" panose="05000000000000000000"/>
                </a:rPr>
                <a:t>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00034" y="5312647"/>
            <a:ext cx="7786742" cy="43088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算法的思路是从</a:t>
            </a:r>
            <a:r>
              <a:rPr kumimoji="1" lang="en-US" altLang="zh-CN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的每一个字符开始依次与</a:t>
            </a:r>
            <a:r>
              <a:rPr kumimoji="1" lang="en-US" altLang="zh-CN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20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的字符进行匹配。</a:t>
            </a:r>
            <a:endParaRPr lang="zh-CN" altLang="en-US" sz="220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50825" y="739775"/>
            <a:ext cx="8713788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，设目标串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s=“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aaaaab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，模式串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=“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aaab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的匹配过程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如下。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979613" y="2871799"/>
            <a:ext cx="4968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a       a       b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979613" y="3663961"/>
            <a:ext cx="30241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b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116013" y="2871799"/>
            <a:ext cx="43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114425" y="3663961"/>
            <a:ext cx="43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</a:p>
        </p:txBody>
      </p:sp>
      <p:grpSp>
        <p:nvGrpSpPr>
          <p:cNvPr id="59414" name="Group 22"/>
          <p:cNvGrpSpPr/>
          <p:nvPr/>
        </p:nvGrpSpPr>
        <p:grpSpPr bwMode="auto">
          <a:xfrm>
            <a:off x="2017713" y="1995499"/>
            <a:ext cx="469900" cy="3076575"/>
            <a:chOff x="1247" y="1425"/>
            <a:chExt cx="296" cy="1938"/>
          </a:xfrm>
        </p:grpSpPr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1345" y="1692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247" y="1425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i</a:t>
              </a:r>
            </a:p>
          </p:txBody>
        </p:sp>
        <p:grpSp>
          <p:nvGrpSpPr>
            <p:cNvPr id="59407" name="Group 15"/>
            <p:cNvGrpSpPr/>
            <p:nvPr/>
          </p:nvGrpSpPr>
          <p:grpSpPr bwMode="auto">
            <a:xfrm>
              <a:off x="1271" y="2758"/>
              <a:ext cx="272" cy="605"/>
              <a:chOff x="1271" y="2614"/>
              <a:chExt cx="272" cy="605"/>
            </a:xfrm>
          </p:grpSpPr>
          <p:sp>
            <p:nvSpPr>
              <p:cNvPr id="59408" name="Line 16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9409" name="Text Box 17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5076825" y="3908436"/>
            <a:ext cx="2638447" cy="10464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（回退） 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（从头开始）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9418" name="Group 26"/>
          <p:cNvGrpSpPr/>
          <p:nvPr/>
        </p:nvGrpSpPr>
        <p:grpSpPr bwMode="auto">
          <a:xfrm>
            <a:off x="4470400" y="3330586"/>
            <a:ext cx="147638" cy="454025"/>
            <a:chOff x="2320" y="2642"/>
            <a:chExt cx="93" cy="286"/>
          </a:xfrm>
        </p:grpSpPr>
        <p:sp>
          <p:nvSpPr>
            <p:cNvPr id="59419" name="Freeform 27"/>
            <p:cNvSpPr/>
            <p:nvPr/>
          </p:nvSpPr>
          <p:spPr bwMode="auto">
            <a:xfrm>
              <a:off x="2364" y="2642"/>
              <a:ext cx="1" cy="28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86"/>
                </a:cxn>
              </a:cxnLst>
              <a:rect l="0" t="0" r="r" b="b"/>
              <a:pathLst>
                <a:path w="10" h="286">
                  <a:moveTo>
                    <a:pt x="10" y="0"/>
                  </a:moveTo>
                  <a:lnTo>
                    <a:pt x="0" y="286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Freeform 28"/>
            <p:cNvSpPr/>
            <p:nvPr/>
          </p:nvSpPr>
          <p:spPr bwMode="auto">
            <a:xfrm>
              <a:off x="2320" y="2750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0.01355 0.00023 0.06441 0.00115 0.08143 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43 0.00138 C 0.11893 0.00046 0.1566 -0.00024 0.17171 -0.00047 " pathEditMode="relative" ptsTypes="aA">
                                      <p:cBhvr>
                                        <p:cTn id="10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1 -0.00047 C 0.18559 -0.00024 0.23768 0.00092 0.25504 0.00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9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3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979613" y="2305036"/>
            <a:ext cx="4968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a       a       b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979613" y="3097198"/>
            <a:ext cx="28082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 b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16013" y="2305036"/>
            <a:ext cx="43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114425" y="3097198"/>
            <a:ext cx="43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</a:p>
        </p:txBody>
      </p:sp>
      <p:grpSp>
        <p:nvGrpSpPr>
          <p:cNvPr id="110607" name="Group 15"/>
          <p:cNvGrpSpPr/>
          <p:nvPr/>
        </p:nvGrpSpPr>
        <p:grpSpPr bwMode="auto">
          <a:xfrm>
            <a:off x="2055813" y="1428736"/>
            <a:ext cx="1147762" cy="3076575"/>
            <a:chOff x="1295" y="391"/>
            <a:chExt cx="723" cy="1938"/>
          </a:xfrm>
        </p:grpSpPr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>
              <a:off x="1844" y="658"/>
              <a:ext cx="0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1746" y="391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i</a:t>
              </a:r>
            </a:p>
          </p:txBody>
        </p:sp>
        <p:grpSp>
          <p:nvGrpSpPr>
            <p:cNvPr id="110603" name="Group 11"/>
            <p:cNvGrpSpPr/>
            <p:nvPr/>
          </p:nvGrpSpPr>
          <p:grpSpPr bwMode="auto">
            <a:xfrm>
              <a:off x="1295" y="1724"/>
              <a:ext cx="272" cy="605"/>
              <a:chOff x="1271" y="2614"/>
              <a:chExt cx="272" cy="605"/>
            </a:xfrm>
          </p:grpSpPr>
          <p:sp>
            <p:nvSpPr>
              <p:cNvPr id="110604" name="Line 12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0605" name="Text Box 13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5435600" y="3243248"/>
            <a:ext cx="3024188" cy="104644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匹配失败：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（回退）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（从头开始）</a:t>
            </a:r>
            <a:endParaRPr lang="en-US" altLang="zh-CN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0608" name="Group 16"/>
          <p:cNvGrpSpPr/>
          <p:nvPr/>
        </p:nvGrpSpPr>
        <p:grpSpPr bwMode="auto">
          <a:xfrm>
            <a:off x="4716463" y="2759061"/>
            <a:ext cx="563562" cy="442912"/>
            <a:chOff x="2289" y="1836"/>
            <a:chExt cx="355" cy="279"/>
          </a:xfrm>
        </p:grpSpPr>
        <p:sp>
          <p:nvSpPr>
            <p:cNvPr id="110609" name="Freeform 17"/>
            <p:cNvSpPr/>
            <p:nvPr/>
          </p:nvSpPr>
          <p:spPr bwMode="auto">
            <a:xfrm>
              <a:off x="2289" y="1836"/>
              <a:ext cx="355" cy="279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279"/>
                </a:cxn>
              </a:cxnLst>
              <a:rect l="0" t="0" r="r" b="b"/>
              <a:pathLst>
                <a:path w="355" h="279">
                  <a:moveTo>
                    <a:pt x="355" y="0"/>
                  </a:moveTo>
                  <a:lnTo>
                    <a:pt x="0" y="279"/>
                  </a:lnTo>
                </a:path>
              </a:pathLst>
            </a:custGeom>
            <a:noFill/>
            <a:ln w="38100" cap="flat" cmpd="dbl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0" name="Freeform 18"/>
            <p:cNvSpPr/>
            <p:nvPr/>
          </p:nvSpPr>
          <p:spPr bwMode="auto">
            <a:xfrm>
              <a:off x="2416" y="1953"/>
              <a:ext cx="93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" y="62"/>
                </a:cxn>
              </a:cxnLst>
              <a:rect l="0" t="0" r="r" b="b"/>
              <a:pathLst>
                <a:path w="93" h="62">
                  <a:moveTo>
                    <a:pt x="0" y="0"/>
                  </a:moveTo>
                  <a:lnTo>
                    <a:pt x="93" y="62"/>
                  </a:ln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54649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C 0.0151 -4.81481E-6 0.07153 -4.81481E-6 0.09028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28 8.14815E-6 C 0.12674 8.14815E-6 0.1632 8.14815E-6 0.17778 8.1481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78 6.2963E-6 C 0.21354 -0.00092 0.24948 -0.00161 0.26389 -0.00184 " pathEditMode="relative" ptsTypes="aA">
                                      <p:cBhvr>
                                        <p:cTn id="14" dur="2000" fill="hold"/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979613" y="2017480"/>
            <a:ext cx="4968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/>
              <a:t>a       a       a      a      a       b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979613" y="2809642"/>
            <a:ext cx="31686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/>
              <a:t>a       a       a      b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116013" y="2017480"/>
            <a:ext cx="431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s</a:t>
            </a:r>
            <a:r>
              <a:rPr lang="zh-CN" altLang="en-US" sz="2800"/>
              <a:t>：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114425" y="2809642"/>
            <a:ext cx="431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/>
              <a:t>t</a:t>
            </a:r>
            <a:r>
              <a:rPr lang="zh-CN" altLang="en-US" sz="2800"/>
              <a:t>：</a:t>
            </a:r>
          </a:p>
        </p:txBody>
      </p:sp>
      <p:grpSp>
        <p:nvGrpSpPr>
          <p:cNvPr id="112666" name="Group 26"/>
          <p:cNvGrpSpPr/>
          <p:nvPr/>
        </p:nvGrpSpPr>
        <p:grpSpPr bwMode="auto">
          <a:xfrm>
            <a:off x="2000250" y="1185630"/>
            <a:ext cx="2022475" cy="3032125"/>
            <a:chOff x="1260" y="419"/>
            <a:chExt cx="1274" cy="1910"/>
          </a:xfrm>
        </p:grpSpPr>
        <p:grpSp>
          <p:nvGrpSpPr>
            <p:cNvPr id="112665" name="Group 25"/>
            <p:cNvGrpSpPr/>
            <p:nvPr/>
          </p:nvGrpSpPr>
          <p:grpSpPr bwMode="auto">
            <a:xfrm>
              <a:off x="2245" y="419"/>
              <a:ext cx="289" cy="607"/>
              <a:chOff x="2245" y="419"/>
              <a:chExt cx="289" cy="607"/>
            </a:xfrm>
          </p:grpSpPr>
          <p:sp>
            <p:nvSpPr>
              <p:cNvPr id="112647" name="Line 7"/>
              <p:cNvSpPr>
                <a:spLocks noChangeShapeType="1"/>
              </p:cNvSpPr>
              <p:nvPr/>
            </p:nvSpPr>
            <p:spPr bwMode="auto">
              <a:xfrm>
                <a:off x="2349" y="686"/>
                <a:ext cx="0" cy="3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miter lim="800000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648" name="Text Box 8"/>
              <p:cNvSpPr txBox="1">
                <a:spLocks noChangeArrowheads="1"/>
              </p:cNvSpPr>
              <p:nvPr/>
            </p:nvSpPr>
            <p:spPr bwMode="auto">
              <a:xfrm>
                <a:off x="2245" y="419"/>
                <a:ext cx="28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i</a:t>
                </a:r>
              </a:p>
            </p:txBody>
          </p:sp>
        </p:grpSp>
        <p:grpSp>
          <p:nvGrpSpPr>
            <p:cNvPr id="112649" name="Group 9"/>
            <p:cNvGrpSpPr/>
            <p:nvPr/>
          </p:nvGrpSpPr>
          <p:grpSpPr bwMode="auto">
            <a:xfrm>
              <a:off x="1260" y="1724"/>
              <a:ext cx="289" cy="605"/>
              <a:chOff x="1271" y="2614"/>
              <a:chExt cx="272" cy="605"/>
            </a:xfrm>
          </p:grpSpPr>
          <p:sp>
            <p:nvSpPr>
              <p:cNvPr id="112650" name="Line 10"/>
              <p:cNvSpPr>
                <a:spLocks noChangeShapeType="1"/>
              </p:cNvSpPr>
              <p:nvPr/>
            </p:nvSpPr>
            <p:spPr bwMode="auto">
              <a:xfrm flipV="1">
                <a:off x="1362" y="2614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651" name="Text Box 11"/>
              <p:cNvSpPr txBox="1">
                <a:spLocks noChangeArrowheads="1"/>
              </p:cNvSpPr>
              <p:nvPr/>
            </p:nvSpPr>
            <p:spPr bwMode="auto">
              <a:xfrm>
                <a:off x="1271" y="2931"/>
                <a:ext cx="272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j</a:t>
                </a:r>
              </a:p>
            </p:txBody>
          </p:sp>
        </p:grpSp>
      </p:grp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2700338" y="4165367"/>
            <a:ext cx="3673475" cy="1049583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匹配成功：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=4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lang="en-US" altLang="zh-CN" sz="2000" dirty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14348" y="571480"/>
            <a:ext cx="2138381" cy="354649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46 C 0.01493 -1.48148E-6 0.07135 -0.00208 0.0901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33 -0.00278 C 0.12083 -0.00278 0.15451 -0.00278 0.16788 -0.00278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88 4.44444E-6 C 0.18038 4.44444E-6 0.22726 0.00046 0.24288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88 0.00046 C 0.26962 0.00046 0.29653 0.00046 0.30677 0.00046 " pathEditMode="relative" ptsTypes="aA">
                                      <p:cBhvr>
                                        <p:cTn id="18" dur="20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42910" y="1500174"/>
            <a:ext cx="8305800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（或字符串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由零个或多个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字符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组成的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序列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3" descr="信纸"/>
          <p:cNvSpPr txBox="1">
            <a:spLocks noChangeArrowheads="1"/>
          </p:cNvSpPr>
          <p:nvPr/>
        </p:nvSpPr>
        <p:spPr bwMode="auto">
          <a:xfrm>
            <a:off x="2357422" y="428604"/>
            <a:ext cx="394495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422" y="2181517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  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  线性表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926533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串中所含字符的个数称为该</a:t>
            </a:r>
            <a:r>
              <a:rPr kumimoji="1"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串的长度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（或串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长），含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零个字符的串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称为空串，用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Ф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表示。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3929066"/>
            <a:ext cx="7572428" cy="1471680"/>
            <a:chOff x="928662" y="3929066"/>
            <a:chExt cx="7572428" cy="1471680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433491" y="47275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2682853" y="47148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428728" y="5205421"/>
              <a:ext cx="1871663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500430" y="5000636"/>
              <a:ext cx="4446632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双引号不是串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内容，起</a:t>
              </a:r>
              <a:r>
                <a:rPr lang="zh-CN" altLang="en-US" sz="2000" dirty="0">
                  <a:ea typeface="楷体" panose="02010609060101010101" pitchFamily="49" charset="-122"/>
                  <a:cs typeface="Times New Roman" panose="02020603050405020304" pitchFamily="18" charset="0"/>
                </a:rPr>
                <a:t>标识作用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976" y="435769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 i="1" dirty="0" err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30000" dirty="0" err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i="1" dirty="0" err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30000" dirty="0" err="1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i="1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30000" dirty="0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3929066"/>
              <a:ext cx="757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串的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逻辑表示，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25000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dirty="0" err="1" smtClean="0">
                  <a:latin typeface="+mj-ea"/>
                  <a:cs typeface="Times New Roman" panose="02020603050405020304" pitchFamily="18" charset="0"/>
                </a:rPr>
                <a:t>≤</a:t>
              </a:r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dirty="0" err="1" smtClean="0"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kumimoji="1" lang="en-US" altLang="zh-CN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）代表一个字符：　</a:t>
              </a:r>
              <a:endParaRPr lang="zh-CN" altLang="en-US" dirty="0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52444" y="525420"/>
            <a:ext cx="8820150" cy="52736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index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[j])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继续匹配下一个字符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	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主串和子串依次匹配下一个字符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	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主串、子串指针回溯重新开始下一次匹配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i-j+1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主串从下一个位置开始匹配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	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子串从头开始匹配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(j&gt;=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i-t.length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返回匹配的第一个字符的下标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return(-1);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模式匹配不成功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0825" y="71414"/>
            <a:ext cx="6481763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对应的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算法如下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000100" y="857232"/>
            <a:ext cx="7410472" cy="3139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算法在字符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比较不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相等时，需要回溯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（即</a:t>
            </a:r>
            <a:r>
              <a:rPr kumimoji="1" lang="en-US" altLang="zh-CN" sz="2200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）：即退到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中的下一个字符开始进行继续匹配。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最好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情况下的时间复杂度为</a:t>
            </a:r>
            <a:r>
              <a:rPr kumimoji="1"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最坏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情况下的时间复杂度为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en-US" sz="2200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200" i="1" dirty="0" err="1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en-US" altLang="zh-CN" sz="22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平均的时间复杂度为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en-US" sz="2200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200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2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2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285728"/>
            <a:ext cx="228601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算法分析：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 descr="信纸"/>
          <p:cNvSpPr txBox="1">
            <a:spLocks noChangeArrowheads="1"/>
          </p:cNvSpPr>
          <p:nvPr/>
        </p:nvSpPr>
        <p:spPr bwMode="auto">
          <a:xfrm>
            <a:off x="468313" y="620713"/>
            <a:ext cx="3103555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  4.3.2  </a:t>
            </a:r>
            <a:r>
              <a:rPr kumimoji="1" lang="en-US" altLang="zh-CN" sz="2800" dirty="0" err="1">
                <a:solidFill>
                  <a:srgbClr val="FF3300"/>
                </a:solidFill>
                <a:ea typeface="隶书" pitchFamily="49" charset="-122"/>
              </a:rPr>
              <a:t>KMP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算法</a:t>
            </a:r>
            <a:r>
              <a:rPr kumimoji="1" lang="zh-CN" altLang="en-US" sz="2800" dirty="0">
                <a:solidFill>
                  <a:srgbClr val="FF3300"/>
                </a:solidFill>
              </a:rPr>
              <a:t>     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68313" y="1412875"/>
            <a:ext cx="8064500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算法是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D.E.Knuth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J.H.Morris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V.R.Pratt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共同提出的，简称</a:t>
            </a:r>
            <a:r>
              <a:rPr kumimoji="1" lang="en-US" altLang="zh-CN" dirty="0" err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算法较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算法有较大改进，主要是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消除了主串指针的回溯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，从而使算法效率有了某种程度的提高。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2146280" y="2500367"/>
            <a:ext cx="23050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sz="2000" i="1" dirty="0"/>
              <a:t>   a   a   a  a   b</a:t>
            </a:r>
          </a:p>
        </p:txBody>
      </p:sp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2146280" y="2214617"/>
            <a:ext cx="237648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rgbClr val="FF00FF"/>
                </a:solidFill>
              </a:rPr>
              <a:t>0   1   2   3  4   5</a:t>
            </a:r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2212955" y="3573531"/>
            <a:ext cx="166371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i="1" dirty="0"/>
              <a:t>a   a   a   b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539980" y="2909942"/>
            <a:ext cx="431800" cy="673100"/>
            <a:chOff x="1325534" y="1412852"/>
            <a:chExt cx="431800" cy="673100"/>
          </a:xfrm>
        </p:grpSpPr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1325534" y="20859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25" name="Line 25"/>
            <p:cNvSpPr>
              <a:spLocks noChangeShapeType="1"/>
            </p:cNvSpPr>
            <p:nvPr/>
          </p:nvSpPr>
          <p:spPr bwMode="auto">
            <a:xfrm>
              <a:off x="1325534" y="1412852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 rot="5400000">
              <a:off x="1208830" y="1748620"/>
              <a:ext cx="642942" cy="158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2246301" y="2925826"/>
            <a:ext cx="754063" cy="601663"/>
            <a:chOff x="357158" y="1400161"/>
            <a:chExt cx="754063" cy="601663"/>
          </a:xfrm>
        </p:grpSpPr>
        <p:sp>
          <p:nvSpPr>
            <p:cNvPr id="46" name="Line 23"/>
            <p:cNvSpPr>
              <a:spLocks noChangeShapeType="1"/>
            </p:cNvSpPr>
            <p:nvPr/>
          </p:nvSpPr>
          <p:spPr bwMode="auto">
            <a:xfrm>
              <a:off x="357158" y="2001824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>
              <a:off x="679421" y="1400161"/>
              <a:ext cx="4318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439700" y="1543060"/>
              <a:ext cx="573091" cy="315887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78036" y="3906916"/>
            <a:ext cx="6465930" cy="538197"/>
            <a:chOff x="2178036" y="3435368"/>
            <a:chExt cx="6465930" cy="538197"/>
          </a:xfrm>
        </p:grpSpPr>
        <p:sp>
          <p:nvSpPr>
            <p:cNvPr id="45" name="TextBox 44"/>
            <p:cNvSpPr txBox="1"/>
            <p:nvPr/>
          </p:nvSpPr>
          <p:spPr>
            <a:xfrm>
              <a:off x="2789892" y="3604233"/>
              <a:ext cx="5854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中发现：</a:t>
              </a:r>
              <a:r>
                <a:rPr lang="en-US" altLang="zh-CN" sz="18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前面有</a:t>
              </a:r>
              <a:r>
                <a:rPr lang="en-US" altLang="zh-CN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个字符和开头的</a:t>
              </a:r>
              <a:r>
                <a:rPr lang="en-US" altLang="zh-CN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18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个字符相同</a:t>
              </a:r>
              <a:endParaRPr lang="zh-CN" altLang="en-US" sz="18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2572664" y="3438810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>
              <a:off x="2178036" y="3524968"/>
              <a:ext cx="4923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360894" y="3435368"/>
              <a:ext cx="510482" cy="312467"/>
            </a:xfrm>
            <a:custGeom>
              <a:avLst/>
              <a:gdLst>
                <a:gd name="connsiteX0" fmla="*/ 0 w 447675"/>
                <a:gd name="connsiteY0" fmla="*/ 133350 h 431800"/>
                <a:gd name="connsiteX1" fmla="*/ 38100 w 447675"/>
                <a:gd name="connsiteY1" fmla="*/ 180975 h 431800"/>
                <a:gd name="connsiteX2" fmla="*/ 190500 w 447675"/>
                <a:gd name="connsiteY2" fmla="*/ 361950 h 431800"/>
                <a:gd name="connsiteX3" fmla="*/ 409575 w 447675"/>
                <a:gd name="connsiteY3" fmla="*/ 371475 h 431800"/>
                <a:gd name="connsiteX4" fmla="*/ 419100 w 447675"/>
                <a:gd name="connsiteY4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7675" h="431800">
                  <a:moveTo>
                    <a:pt x="0" y="133350"/>
                  </a:moveTo>
                  <a:cubicBezTo>
                    <a:pt x="3175" y="138112"/>
                    <a:pt x="6350" y="142875"/>
                    <a:pt x="38100" y="180975"/>
                  </a:cubicBezTo>
                  <a:cubicBezTo>
                    <a:pt x="69850" y="219075"/>
                    <a:pt x="128587" y="330200"/>
                    <a:pt x="190500" y="361950"/>
                  </a:cubicBezTo>
                  <a:cubicBezTo>
                    <a:pt x="252413" y="393700"/>
                    <a:pt x="371475" y="431800"/>
                    <a:pt x="409575" y="371475"/>
                  </a:cubicBezTo>
                  <a:cubicBezTo>
                    <a:pt x="447675" y="311150"/>
                    <a:pt x="433387" y="155575"/>
                    <a:pt x="419100" y="0"/>
                  </a:cubicBezTo>
                </a:path>
              </a:pathLst>
            </a:cu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155940" y="2871842"/>
            <a:ext cx="214314" cy="720000"/>
            <a:chOff x="3155940" y="2400294"/>
            <a:chExt cx="214314" cy="720000"/>
          </a:xfrm>
        </p:grpSpPr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3246416" y="2400294"/>
              <a:ext cx="0" cy="720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3155940" y="2689220"/>
              <a:ext cx="214314" cy="142876"/>
            </a:xfrm>
            <a:prstGeom prst="line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2765417" y="2640074"/>
            <a:ext cx="663575" cy="1285884"/>
            <a:chOff x="1550971" y="1142984"/>
            <a:chExt cx="663575" cy="1285884"/>
          </a:xfrm>
        </p:grpSpPr>
        <p:sp>
          <p:nvSpPr>
            <p:cNvPr id="102435" name="Oval 35"/>
            <p:cNvSpPr>
              <a:spLocks noChangeArrowheads="1"/>
            </p:cNvSpPr>
            <p:nvPr/>
          </p:nvSpPr>
          <p:spPr bwMode="auto">
            <a:xfrm>
              <a:off x="1927209" y="1142984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6" name="Oval 36"/>
            <p:cNvSpPr>
              <a:spLocks noChangeArrowheads="1"/>
            </p:cNvSpPr>
            <p:nvPr/>
          </p:nvSpPr>
          <p:spPr bwMode="auto">
            <a:xfrm>
              <a:off x="1550971" y="2068505"/>
              <a:ext cx="287337" cy="3603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8575" cap="rnd">
              <a:solidFill>
                <a:srgbClr val="FF3300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1714480" y="1454136"/>
              <a:ext cx="234958" cy="617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643042" y="2535599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s:</a:t>
            </a:r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643042" y="3497330"/>
            <a:ext cx="5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t:</a:t>
            </a: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214282" y="171448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开始匹配的字符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1" name="直接连接符 30"/>
          <p:cNvCxnSpPr>
            <a:stCxn id="44" idx="2"/>
          </p:cNvCxnSpPr>
          <p:nvPr/>
        </p:nvCxnSpPr>
        <p:spPr>
          <a:xfrm rot="16200000" flipH="1">
            <a:off x="1464447" y="1936003"/>
            <a:ext cx="571504" cy="928694"/>
          </a:xfrm>
          <a:prstGeom prst="line">
            <a:avLst/>
          </a:prstGeom>
          <a:ln w="38100">
            <a:solidFill>
              <a:srgbClr val="008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1919890" y="3231584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232630" y="322682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75532" y="3236002"/>
            <a:ext cx="756000" cy="1588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643174" y="1714488"/>
            <a:ext cx="2571768" cy="971612"/>
            <a:chOff x="2643174" y="1242940"/>
            <a:chExt cx="2571768" cy="971612"/>
          </a:xfrm>
        </p:grpSpPr>
        <p:sp>
          <p:nvSpPr>
            <p:cNvPr id="29" name="TextBox 28"/>
            <p:cNvSpPr txBox="1"/>
            <p:nvPr/>
          </p:nvSpPr>
          <p:spPr>
            <a:xfrm>
              <a:off x="2643174" y="1242940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下次开始匹配的字符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rot="10800000" flipV="1">
              <a:off x="2643174" y="1643051"/>
              <a:ext cx="785818" cy="571501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3214678" y="4472052"/>
            <a:ext cx="4071966" cy="828738"/>
            <a:chOff x="3214678" y="4000504"/>
            <a:chExt cx="4071966" cy="828738"/>
          </a:xfrm>
        </p:grpSpPr>
        <p:sp>
          <p:nvSpPr>
            <p:cNvPr id="102439" name="Text Box 39"/>
            <p:cNvSpPr txBox="1">
              <a:spLocks noChangeArrowheads="1"/>
            </p:cNvSpPr>
            <p:nvPr/>
          </p:nvSpPr>
          <p:spPr bwMode="auto">
            <a:xfrm>
              <a:off x="3214678" y="4429132"/>
              <a:ext cx="4071966" cy="400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用一</a:t>
              </a:r>
              <a:r>
                <a:rPr lang="zh-CN" altLang="en-US" sz="2000">
                  <a:ea typeface="楷体" panose="02010609060101010101" pitchFamily="49" charset="-122"/>
                  <a:cs typeface="Times New Roman" panose="02020603050405020304" pitchFamily="18" charset="0"/>
                </a:rPr>
                <a:t>个数组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next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保存：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next[3</a:t>
              </a:r>
              <a:r>
                <a:rPr lang="en-US" altLang="zh-CN" sz="2000">
                  <a:ea typeface="楷体" panose="02010609060101010101" pitchFamily="49" charset="-122"/>
                  <a:cs typeface="Times New Roman" panose="02020603050405020304" pitchFamily="18" charset="0"/>
                </a:rPr>
                <a:t>]=2</a:t>
              </a:r>
            </a:p>
          </p:txBody>
        </p:sp>
        <p:sp>
          <p:nvSpPr>
            <p:cNvPr id="38" name="下箭头 37"/>
            <p:cNvSpPr/>
            <p:nvPr/>
          </p:nvSpPr>
          <p:spPr bwMode="auto">
            <a:xfrm>
              <a:off x="5072066" y="4000504"/>
              <a:ext cx="214314" cy="357190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28860" y="5329308"/>
            <a:ext cx="5715040" cy="859515"/>
            <a:chOff x="2428860" y="4857760"/>
            <a:chExt cx="5715040" cy="859515"/>
          </a:xfrm>
        </p:grpSpPr>
        <p:sp>
          <p:nvSpPr>
            <p:cNvPr id="58" name="TextBox 57"/>
            <p:cNvSpPr txBox="1"/>
            <p:nvPr/>
          </p:nvSpPr>
          <p:spPr>
            <a:xfrm>
              <a:off x="2428860" y="5286388"/>
              <a:ext cx="57150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下次匹配的字符：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s[3]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t[next[3]]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即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t[2]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下箭头 58"/>
            <p:cNvSpPr/>
            <p:nvPr/>
          </p:nvSpPr>
          <p:spPr bwMode="auto">
            <a:xfrm>
              <a:off x="5072066" y="4857760"/>
              <a:ext cx="214314" cy="428628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23850" y="1000108"/>
            <a:ext cx="617697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目标串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aaaaab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”，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模式串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aaab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”。 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45"/>
          <p:cNvSpPr txBox="1">
            <a:spLocks noChangeArrowheads="1"/>
          </p:cNvSpPr>
          <p:nvPr/>
        </p:nvSpPr>
        <p:spPr bwMode="auto">
          <a:xfrm>
            <a:off x="285720" y="192372"/>
            <a:ext cx="7343775" cy="654050"/>
          </a:xfrm>
          <a:prstGeom prst="rect">
            <a:avLst/>
          </a:prstGeom>
          <a:solidFill>
            <a:srgbClr val="6600CC"/>
          </a:solidFill>
          <a:ln w="28575" algn="ctr">
            <a:noFill/>
            <a:miter lim="800000"/>
          </a:ln>
          <a:effectLst/>
        </p:spPr>
        <p:txBody>
          <a:bodyPr lIns="162000" tIns="144000" rIns="162000" bIns="14400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算法用</a:t>
            </a:r>
            <a:r>
              <a:rPr lang="en-US" altLang="zh-CN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数组保存部分匹配信息</a:t>
            </a:r>
            <a:r>
              <a:rPr lang="zh-CN" altLang="en-US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的演示</a:t>
            </a:r>
            <a:endParaRPr lang="zh-CN" altLang="en-US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85794" y="857232"/>
            <a:ext cx="6972288" cy="1801481"/>
            <a:chOff x="385794" y="1341767"/>
            <a:chExt cx="6972288" cy="1801481"/>
          </a:xfrm>
        </p:grpSpPr>
        <p:sp>
          <p:nvSpPr>
            <p:cNvPr id="61442" name="Text Box 2"/>
            <p:cNvSpPr txBox="1">
              <a:spLocks noChangeArrowheads="1"/>
            </p:cNvSpPr>
            <p:nvPr/>
          </p:nvSpPr>
          <p:spPr bwMode="auto">
            <a:xfrm>
              <a:off x="385794" y="1341767"/>
              <a:ext cx="6972288" cy="10156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模式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串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存在某个</a:t>
              </a:r>
              <a:r>
                <a:rPr kumimoji="1"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），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使得以下成立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       “</a:t>
              </a:r>
              <a:r>
                <a:rPr kumimoji="1" lang="en-US" altLang="zh-CN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i="1" baseline="-3000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-1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    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t</a:t>
              </a:r>
              <a:r>
                <a:rPr kumimoji="1" lang="en-US" altLang="zh-CN" i="1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i="1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i="1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i="1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…t</a:t>
              </a:r>
              <a:r>
                <a:rPr kumimoji="1" lang="en-US" altLang="zh-CN" i="1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-1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endPara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16200000">
              <a:off x="2143108" y="1957320"/>
              <a:ext cx="214314" cy="1214446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14" y="2743138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开头的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个字符</a:t>
              </a:r>
              <a:endParaRPr lang="zh-CN" altLang="en-US" sz="20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2725617"/>
              <a:ext cx="24288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前面的</a:t>
              </a:r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个字符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5073798" y="1790543"/>
              <a:ext cx="214313" cy="1548000"/>
            </a:xfrm>
            <a:prstGeom prst="leftBrace">
              <a:avLst/>
            </a:prstGeom>
            <a:ln w="38100">
              <a:solidFill>
                <a:srgbClr val="7030A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28596" y="214290"/>
            <a:ext cx="76438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lang="en-US" altLang="zh-CN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t[</a:t>
            </a:r>
            <a:r>
              <a:rPr lang="en-US" altLang="zh-CN" i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前有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多少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个字符与</a:t>
            </a:r>
            <a:r>
              <a:rPr lang="en-US" altLang="zh-CN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开头的字符相同。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85786" y="3001840"/>
            <a:ext cx="5500726" cy="712912"/>
            <a:chOff x="285720" y="2857496"/>
            <a:chExt cx="5500726" cy="712912"/>
          </a:xfrm>
        </p:grpSpPr>
        <p:sp>
          <p:nvSpPr>
            <p:cNvPr id="13" name="TextBox 12"/>
            <p:cNvSpPr txBox="1"/>
            <p:nvPr/>
          </p:nvSpPr>
          <p:spPr>
            <a:xfrm>
              <a:off x="285720" y="3071810"/>
              <a:ext cx="550072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例如，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t=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 b a b c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”   考虑</a:t>
              </a:r>
              <a:r>
                <a:rPr kumimoji="1" lang="en-US" altLang="zh-CN" smtClean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t[4]='</a:t>
              </a:r>
              <a:r>
                <a:rPr kumimoji="1" lang="en-US" altLang="zh-CN" i="1" smtClean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 smtClean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'   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54194" y="285749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 smtClean="0">
                  <a:solidFill>
                    <a:srgbClr val="C00000"/>
                  </a:solidFill>
                </a:rPr>
                <a:t>0  1  2  3  4</a:t>
              </a:r>
              <a:endParaRPr lang="zh-CN" altLang="en-US" sz="180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85852" y="3786190"/>
            <a:ext cx="4071966" cy="1589595"/>
            <a:chOff x="1285852" y="3786190"/>
            <a:chExt cx="4071966" cy="1589595"/>
          </a:xfrm>
        </p:grpSpPr>
        <p:sp>
          <p:nvSpPr>
            <p:cNvPr id="16" name="TextBox 15"/>
            <p:cNvSpPr txBox="1"/>
            <p:nvPr/>
          </p:nvSpPr>
          <p:spPr>
            <a:xfrm>
              <a:off x="1285852" y="4286256"/>
              <a:ext cx="4071966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有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＝ 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3 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 "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ab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"   </a:t>
              </a:r>
              <a:r>
                <a:rPr kumimoji="1" lang="en-US" altLang="zh-CN" smtClean="0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 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</a:p>
            <a:p>
              <a:pPr algn="just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aseline="-30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所以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next[4] = </a:t>
              </a:r>
              <a:r>
                <a:rPr kumimoji="1" lang="en-US" altLang="zh-CN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 </a:t>
              </a:r>
              <a:r>
                <a:rPr kumimoji="1"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 2</a:t>
              </a:r>
              <a:r>
                <a:rPr kumimoji="1"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2928926" y="3786190"/>
              <a:ext cx="214314" cy="428628"/>
            </a:xfrm>
            <a:prstGeom prst="down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285852" y="4240373"/>
          <a:ext cx="6286545" cy="150019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573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5730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b="1" i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246159" y="4470556"/>
            <a:ext cx="17684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endParaRPr kumimoji="1" lang="zh-CN" altLang="zh-CN" b="0"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4282" y="1500174"/>
            <a:ext cx="8643998" cy="1954381"/>
            <a:chOff x="214282" y="903115"/>
            <a:chExt cx="8643998" cy="1954381"/>
          </a:xfrm>
        </p:grpSpPr>
        <p:sp>
          <p:nvSpPr>
            <p:cNvPr id="64514" name="Text Box 2"/>
            <p:cNvSpPr txBox="1">
              <a:spLocks noChangeArrowheads="1"/>
            </p:cNvSpPr>
            <p:nvPr/>
          </p:nvSpPr>
          <p:spPr bwMode="auto">
            <a:xfrm>
              <a:off x="214282" y="903115"/>
              <a:ext cx="8643998" cy="195438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	</a:t>
              </a:r>
              <a:r>
                <a:rPr kumimoji="1" lang="en-US" altLang="zh-CN" sz="22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</a:t>
              </a:r>
              <a:r>
                <a:rPr kumimoji="1" lang="en-US" altLang="zh-CN" sz="2200" smtClean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</a:t>
              </a:r>
              <a:r>
                <a:rPr kumimoji="1" lang="en-US" altLang="zh-CN" sz="22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{ </a:t>
              </a:r>
              <a:r>
                <a:rPr kumimoji="1" lang="en-US" altLang="zh-CN" sz="2200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|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0&lt;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&lt;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，且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”  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 sz="2200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2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200" i="1" baseline="-30000" dirty="0" err="1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baseline="-300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-1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”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}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	              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当此集合非空时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           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 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kumimoji="1" lang="en-US" altLang="zh-CN" sz="2200" i="1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时</a:t>
              </a:r>
            </a:p>
            <a:p>
              <a:pPr algn="just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  	</a:t>
              </a:r>
              <a:r>
                <a:rPr kumimoji="1" lang="zh-CN" altLang="en-US" sz="22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</a:t>
              </a:r>
              <a:r>
                <a:rPr kumimoji="1" lang="zh-CN" altLang="en-US" sz="22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 sz="220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  </a:t>
              </a:r>
              <a:r>
                <a:rPr kumimoji="1" lang="en-US" altLang="zh-CN" sz="220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  </a:t>
              </a:r>
              <a:r>
                <a:rPr kumimoji="1" lang="zh-CN" altLang="en-US" sz="2200" dirty="0" smtClean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其他</a:t>
              </a:r>
              <a:r>
                <a:rPr kumimoji="1" lang="zh-CN" altLang="en-US" sz="2200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情况</a:t>
              </a:r>
            </a:p>
          </p:txBody>
        </p:sp>
        <p:sp>
          <p:nvSpPr>
            <p:cNvPr id="64515" name="AutoShape 3"/>
            <p:cNvSpPr/>
            <p:nvPr/>
          </p:nvSpPr>
          <p:spPr bwMode="auto">
            <a:xfrm>
              <a:off x="1500166" y="1104254"/>
              <a:ext cx="152400" cy="1600200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rgbClr val="FF00FF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285720" y="1664643"/>
              <a:ext cx="13716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next[</a:t>
              </a:r>
              <a:r>
                <a:rPr kumimoji="1" lang="en-US" altLang="zh-CN" i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kumimoji="1" lang="en-US" altLang="zh-CN" dirty="0">
                  <a:solidFill>
                    <a:srgbClr val="3333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]=</a:t>
              </a:r>
            </a:p>
          </p:txBody>
        </p:sp>
      </p:grp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500034" y="3640297"/>
            <a:ext cx="5562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aaab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”对应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数组如下</a:t>
            </a:r>
            <a:r>
              <a:rPr kumimoji="1" lang="en-US" altLang="zh-CN" b="0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14290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归纳起来，定义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kumimoji="1"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数组如下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243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193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38644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2760" y="5350043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72066" y="578645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t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=t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="</a:t>
            </a:r>
            <a:r>
              <a:rPr lang="en-US" altLang="zh-CN" sz="2000" i="1" smtClean="0"/>
              <a:t>a"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72198" y="5769089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t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t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=t</a:t>
            </a:r>
            <a:r>
              <a:rPr lang="en-US" altLang="zh-CN" sz="2000" baseline="-25000" smtClean="0"/>
              <a:t>1</a:t>
            </a:r>
            <a:r>
              <a:rPr lang="en-US" altLang="zh-CN" sz="2000" smtClean="0"/>
              <a:t>t</a:t>
            </a:r>
            <a:r>
              <a:rPr lang="en-US" altLang="zh-CN" sz="2000" baseline="-25000" smtClean="0"/>
              <a:t>2</a:t>
            </a:r>
            <a:r>
              <a:rPr lang="en-US" altLang="zh-CN" sz="2000" smtClean="0"/>
              <a:t>=</a:t>
            </a:r>
            <a:r>
              <a:rPr lang="en-US" altLang="zh-CN" sz="2000" smtClean="0">
                <a:cs typeface="Times New Roman" panose="02020603050405020304" pitchFamily="18" charset="0"/>
              </a:rPr>
              <a:t>"</a:t>
            </a:r>
            <a:r>
              <a:rPr lang="en-US" altLang="zh-CN" sz="2000" i="1" smtClean="0">
                <a:cs typeface="Times New Roman" panose="02020603050405020304" pitchFamily="18" charset="0"/>
              </a:rPr>
              <a:t>aa"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19" name="右大括号 18"/>
          <p:cNvSpPr/>
          <p:nvPr/>
        </p:nvSpPr>
        <p:spPr>
          <a:xfrm rot="16200000">
            <a:off x="4990309" y="892951"/>
            <a:ext cx="142876" cy="107157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00496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开头的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右大括号 20"/>
          <p:cNvSpPr/>
          <p:nvPr/>
        </p:nvSpPr>
        <p:spPr>
          <a:xfrm rot="16200000">
            <a:off x="7202264" y="798736"/>
            <a:ext cx="142876" cy="1260000"/>
          </a:xfrm>
          <a:prstGeom prst="rightBrace">
            <a:avLst/>
          </a:prstGeom>
          <a:ln w="28575">
            <a:solidFill>
              <a:srgbClr val="FF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61112" y="885750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后面的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个字符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 bldLvl="0" animBg="1"/>
      <p:bldP spid="10" grpId="0" bldLvl="0" animBg="1"/>
      <p:bldP spid="11" grpId="0" bldLvl="0" animBg="1"/>
      <p:bldP spid="13" grpId="0" bldLvl="0" animBg="1"/>
      <p:bldP spid="12" grpId="0" bldLvl="0" animBg="1"/>
      <p:bldP spid="15" grpId="0"/>
      <p:bldP spid="15" grpId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468313" y="214290"/>
            <a:ext cx="2532051" cy="461665"/>
          </a:xfrm>
          <a:prstGeom prst="rect">
            <a:avLst/>
          </a:prstGeom>
          <a:solidFill>
            <a:srgbClr val="008000"/>
          </a:solidFill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lang="en-US" altLang="zh-CN" i="1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的含义</a:t>
            </a:r>
            <a:endParaRPr lang="zh-CN" altLang="en-US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3687" name="Group 23"/>
          <p:cNvGrpSpPr/>
          <p:nvPr/>
        </p:nvGrpSpPr>
        <p:grpSpPr bwMode="auto">
          <a:xfrm>
            <a:off x="468313" y="4737104"/>
            <a:ext cx="8318529" cy="1739902"/>
            <a:chOff x="295" y="2984"/>
            <a:chExt cx="4854" cy="1096"/>
          </a:xfrm>
        </p:grpSpPr>
        <p:sp>
          <p:nvSpPr>
            <p:cNvPr id="113668" name="Text Box 4"/>
            <p:cNvSpPr txBox="1">
              <a:spLocks noChangeArrowheads="1"/>
            </p:cNvSpPr>
            <p:nvPr/>
          </p:nvSpPr>
          <p:spPr bwMode="auto">
            <a:xfrm>
              <a:off x="295" y="2984"/>
              <a:ext cx="4672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next[</a:t>
              </a:r>
              <a:r>
                <a:rPr lang="en-US" altLang="zh-CN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]=</a:t>
              </a:r>
              <a:r>
                <a:rPr lang="en-US" altLang="zh-CN" dirty="0">
                  <a:latin typeface="+mn-ea"/>
                  <a:ea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ea typeface="楷体" panose="02010609060101010101" pitchFamily="49" charset="-122"/>
                  <a:cs typeface="Times New Roman" panose="02020603050405020304" pitchFamily="18" charset="0"/>
                </a:rPr>
                <a:t>表示什么信息？</a:t>
              </a: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567" y="3275"/>
              <a:ext cx="4582" cy="805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说明模式串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t[</a:t>
              </a:r>
              <a:r>
                <a:rPr lang="en-US" altLang="zh-CN" sz="2200" i="1" dirty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之前没有任何用于加速匹配的信息，下一趟应从</a:t>
              </a:r>
              <a:r>
                <a:rPr lang="en-US" altLang="zh-CN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的开头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即</a:t>
              </a:r>
              <a:r>
                <a:rPr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++ </a:t>
              </a:r>
              <a:r>
                <a:rPr lang="en-US" altLang="zh-CN" sz="2200" dirty="0" smtClean="0">
                  <a:solidFill>
                    <a:srgbClr val="00B050"/>
                  </a:solidFill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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  <a:sym typeface="Wingdings" panose="05000000000000000000"/>
                </a:rPr>
                <a:t> </a:t>
              </a:r>
              <a:r>
                <a:rPr lang="en-US" altLang="zh-CN" sz="22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r>
                <a:rPr lang="zh-CN" altLang="en-US" sz="2200" dirty="0">
                  <a:ea typeface="楷体" panose="02010609060101010101" pitchFamily="49" charset="-122"/>
                  <a:cs typeface="Times New Roman" panose="02020603050405020304" pitchFamily="18" charset="0"/>
                </a:rPr>
                <a:t>开始匹配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2200" dirty="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如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t=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“</a:t>
              </a:r>
              <a:r>
                <a:rPr lang="en-US" altLang="zh-CN" sz="22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abcd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”，</a:t>
              </a:r>
              <a:r>
                <a:rPr lang="en-US" altLang="zh-CN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next[0]= -1</a:t>
              </a:r>
              <a:r>
                <a:rPr lang="zh-CN" altLang="en-US" sz="22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39750" y="765175"/>
            <a:ext cx="7416800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i="1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表示什么信息？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971550" y="1233488"/>
            <a:ext cx="7886730" cy="769441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说明模式串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t[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之前有</a:t>
            </a:r>
            <a:r>
              <a:rPr lang="en-US" altLang="zh-CN" sz="2200" i="1" dirty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个字符已成功匹配，下一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应从</a:t>
            </a:r>
            <a:r>
              <a:rPr lang="en-US" altLang="zh-CN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t[</a:t>
            </a:r>
            <a:r>
              <a:rPr lang="en-US" altLang="zh-CN" sz="22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  <a:r>
              <a:rPr lang="zh-CN" altLang="en-US" sz="2200" smtClean="0">
                <a:ea typeface="楷体" panose="02010609060101010101" pitchFamily="49" charset="-122"/>
                <a:cs typeface="Times New Roman" panose="02020603050405020304" pitchFamily="18" charset="0"/>
              </a:rPr>
              <a:t>匹配。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042988" y="2565400"/>
            <a:ext cx="1944687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>
                <a:solidFill>
                  <a:srgbClr val="FF3300"/>
                </a:solidFill>
              </a:rPr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052513" y="3311525"/>
            <a:ext cx="1439862" cy="457200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a</a:t>
            </a:r>
            <a:r>
              <a:rPr lang="zh-CN" altLang="en-US" i="1" dirty="0"/>
              <a:t>　</a:t>
            </a:r>
            <a:r>
              <a:rPr lang="en-US" altLang="zh-CN" i="1" dirty="0"/>
              <a:t>b</a:t>
            </a:r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36775" y="2997200"/>
            <a:ext cx="0" cy="3603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038350" y="3154363"/>
            <a:ext cx="217488" cy="714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V="1">
            <a:off x="2119313" y="3733800"/>
            <a:ext cx="0" cy="2174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1509713" y="3967163"/>
            <a:ext cx="1295400" cy="396875"/>
          </a:xfrm>
          <a:prstGeom prst="rect">
            <a:avLst/>
          </a:prstGeom>
          <a:noFill/>
          <a:ln w="381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/>
              <a:t>next[2]=1</a:t>
            </a:r>
          </a:p>
        </p:txBody>
      </p:sp>
      <p:grpSp>
        <p:nvGrpSpPr>
          <p:cNvPr id="113688" name="Group 24"/>
          <p:cNvGrpSpPr/>
          <p:nvPr/>
        </p:nvGrpSpPr>
        <p:grpSpPr bwMode="auto">
          <a:xfrm>
            <a:off x="2687638" y="2565400"/>
            <a:ext cx="3900487" cy="1558925"/>
            <a:chOff x="1693" y="1616"/>
            <a:chExt cx="2457" cy="982"/>
          </a:xfrm>
        </p:grpSpPr>
        <p:sp>
          <p:nvSpPr>
            <p:cNvPr id="113679" name="AutoShape 15"/>
            <p:cNvSpPr>
              <a:spLocks noChangeArrowheads="1"/>
            </p:cNvSpPr>
            <p:nvPr/>
          </p:nvSpPr>
          <p:spPr bwMode="auto">
            <a:xfrm>
              <a:off x="2200" y="1979"/>
              <a:ext cx="544" cy="227"/>
            </a:xfrm>
            <a:prstGeom prst="rightArrow">
              <a:avLst>
                <a:gd name="adj1" fmla="val 50000"/>
                <a:gd name="adj2" fmla="val 59912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0" name="Text Box 16"/>
            <p:cNvSpPr txBox="1">
              <a:spLocks noChangeArrowheads="1"/>
            </p:cNvSpPr>
            <p:nvPr/>
          </p:nvSpPr>
          <p:spPr bwMode="auto">
            <a:xfrm>
              <a:off x="2925" y="1616"/>
              <a:ext cx="1225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1" name="Text Box 17"/>
            <p:cNvSpPr txBox="1">
              <a:spLocks noChangeArrowheads="1"/>
            </p:cNvSpPr>
            <p:nvPr/>
          </p:nvSpPr>
          <p:spPr bwMode="auto">
            <a:xfrm>
              <a:off x="3198" y="2086"/>
              <a:ext cx="907" cy="288"/>
            </a:xfrm>
            <a:prstGeom prst="rect">
              <a:avLst/>
            </a:prstGeom>
            <a:noFill/>
            <a:ln w="38100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i="1" dirty="0"/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>
                  <a:solidFill>
                    <a:srgbClr val="FF3300"/>
                  </a:solidFill>
                </a:rPr>
                <a:t>a</a:t>
              </a:r>
              <a:r>
                <a:rPr lang="zh-CN" altLang="en-US" i="1" dirty="0"/>
                <a:t>　</a:t>
              </a:r>
              <a:r>
                <a:rPr lang="en-US" altLang="zh-CN" i="1" dirty="0"/>
                <a:t>b</a:t>
              </a:r>
            </a:p>
          </p:txBody>
        </p:sp>
        <p:sp>
          <p:nvSpPr>
            <p:cNvPr id="113686" name="Line 22"/>
            <p:cNvSpPr>
              <a:spLocks noChangeShapeType="1"/>
            </p:cNvSpPr>
            <p:nvPr/>
          </p:nvSpPr>
          <p:spPr bwMode="auto">
            <a:xfrm flipV="1">
              <a:off x="1693" y="2324"/>
              <a:ext cx="1809" cy="27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67356" y="2617782"/>
            <a:ext cx="461966" cy="1168408"/>
            <a:chOff x="5467356" y="2617782"/>
            <a:chExt cx="461966" cy="1168408"/>
          </a:xfrm>
        </p:grpSpPr>
        <p:sp>
          <p:nvSpPr>
            <p:cNvPr id="20" name="椭圆 19"/>
            <p:cNvSpPr/>
            <p:nvPr/>
          </p:nvSpPr>
          <p:spPr bwMode="auto">
            <a:xfrm>
              <a:off x="5500694" y="261778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467356" y="3357562"/>
              <a:ext cx="428628" cy="4286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1" idx="0"/>
            </p:cNvCxnSpPr>
            <p:nvPr/>
          </p:nvCxnSpPr>
          <p:spPr>
            <a:xfrm rot="5400000">
              <a:off x="5542763" y="3185317"/>
              <a:ext cx="311152" cy="33338"/>
            </a:xfrm>
            <a:prstGeom prst="line">
              <a:avLst/>
            </a:prstGeom>
            <a:ln w="38100">
              <a:solidFill>
                <a:srgbClr val="008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058838" y="2214554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solidFill>
                  <a:srgbClr val="7030A0"/>
                </a:solidFill>
              </a:rPr>
              <a:t>0     1      2     3</a:t>
            </a:r>
            <a:endParaRPr lang="zh-CN" altLang="en-US" sz="200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257174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s: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28596" y="329882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t:</a:t>
            </a:r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33400" y="871538"/>
            <a:ext cx="5253046" cy="36036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t,int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next[])	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next[0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]=-1;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{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if (k==-1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[k])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j++; 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next[j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]=k;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k=next[k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611188" y="188913"/>
            <a:ext cx="4248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由模式串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值的算法：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733428" y="1055448"/>
            <a:ext cx="7624786" cy="51425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/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KMPIndex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s,SqString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t)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next[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], i=0, j=0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GetNext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t,</a:t>
            </a:r>
            <a:r>
              <a:rPr kumimoji="1" lang="en-US" altLang="zh-CN" sz="20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j&lt;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{  </a:t>
            </a: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(j==-1 ||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t.data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[j]) 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			</a:t>
            </a:r>
            <a:r>
              <a:rPr kumimoji="1"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各增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else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j=next[j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 		</a:t>
            </a:r>
            <a:r>
              <a:rPr kumimoji="1"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000" err="1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不变，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后退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(j&gt;=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return(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i-t.length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);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返回匹配模式串的首字符下标</a:t>
            </a:r>
          </a:p>
          <a:p>
            <a:pPr algn="l"/>
            <a:r>
              <a:rPr kumimoji="1"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1" lang="en-US" altLang="zh-CN" sz="2000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return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(-1);	</a:t>
            </a:r>
            <a:r>
              <a:rPr kumimoji="1" lang="en-US" altLang="zh-CN" sz="200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00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返回不匹配标志</a:t>
            </a:r>
          </a:p>
          <a:p>
            <a:pPr algn="l"/>
            <a:r>
              <a:rPr kumimoji="1" lang="en-US" altLang="zh-CN" sz="20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00034" y="142852"/>
            <a:ext cx="22320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kumimoji="1" lang="en-US" altLang="zh-CN" dirty="0" err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lang="zh-CN" altLang="en-US" dirty="0">
              <a:solidFill>
                <a:srgbClr val="FF33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14348" y="2719124"/>
            <a:ext cx="7500990" cy="2257498"/>
            <a:chOff x="285720" y="1928802"/>
            <a:chExt cx="7500990" cy="2257498"/>
          </a:xfrm>
          <a:scene3d>
            <a:camera prst="perspectiveRight"/>
            <a:lightRig rig="threePt" dir="t"/>
          </a:scene3d>
        </p:grpSpPr>
        <p:sp>
          <p:nvSpPr>
            <p:cNvPr id="5" name="矩形 4"/>
            <p:cNvSpPr/>
            <p:nvPr/>
          </p:nvSpPr>
          <p:spPr>
            <a:xfrm>
              <a:off x="1142976" y="1928802"/>
              <a:ext cx="6643734" cy="121444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rot="5400000">
              <a:off x="2211736" y="3503248"/>
              <a:ext cx="720000" cy="1588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5720" y="3786190"/>
              <a:ext cx="67151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没有有用信息或两个字符相等时，继续比较后面的字符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0166" y="3866952"/>
            <a:ext cx="4786346" cy="1543118"/>
            <a:chOff x="1071538" y="3429000"/>
            <a:chExt cx="4786346" cy="1543118"/>
          </a:xfrm>
          <a:scene3d>
            <a:camera prst="perspectiveBelow"/>
            <a:lightRig rig="threePt" dir="t"/>
          </a:scene3d>
        </p:grpSpPr>
        <p:sp>
          <p:nvSpPr>
            <p:cNvPr id="8" name="矩形 7"/>
            <p:cNvSpPr/>
            <p:nvPr/>
          </p:nvSpPr>
          <p:spPr>
            <a:xfrm>
              <a:off x="1130276" y="3429000"/>
              <a:ext cx="4727608" cy="42862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8" idx="2"/>
            </p:cNvCxnSpPr>
            <p:nvPr/>
          </p:nvCxnSpPr>
          <p:spPr>
            <a:xfrm rot="5400000">
              <a:off x="3079708" y="4164050"/>
              <a:ext cx="720795" cy="10795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71538" y="4572008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主串位置不变，子串重新定位（右移）</a:t>
              </a:r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153400" cy="47459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设串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       在</a:t>
            </a:r>
            <a:r>
              <a:rPr kumimoji="1"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算法中求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数组的时间复杂度为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后面的匹配中因主串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的下标不减即</a:t>
            </a:r>
            <a:r>
              <a:rPr kumimoji="1" lang="zh-CN" altLang="en-US" dirty="0">
                <a:solidFill>
                  <a:srgbClr val="C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不回溯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，比较次数可记为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，所以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算法：</a:t>
            </a:r>
            <a:endParaRPr kumimoji="1" lang="en-US" altLang="zh-CN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最好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情况下的时间复杂度为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最坏情况下的时间复杂度为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en-US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kumimoji="1"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平均的时间复杂度为</a:t>
            </a:r>
            <a:r>
              <a:rPr kumimoji="1" lang="en-US" altLang="zh-CN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en-US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642918"/>
            <a:ext cx="264320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算法分析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18529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串相等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：当且仅当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两个串的长度相等并且各个对应位置上的字符都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时，这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两个串才是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相等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的。      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00113" y="1916113"/>
            <a:ext cx="5832475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abcde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42988" y="3789363"/>
            <a:ext cx="66246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空串是相等的。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22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例（补充）</a:t>
            </a:r>
            <a:r>
              <a:rPr lang="en-US" altLang="zh-CN" sz="28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已知字符串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为“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abaabaabacacaabaabcc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，模式串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为“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abaabc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算法进行匹配，第一次出现“失配”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(s[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 != t[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])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，则下次开始匹配时，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的值分别是</a:t>
            </a:r>
            <a:r>
              <a:rPr lang="zh-CN" altLang="en-US" u="sng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en-US" altLang="zh-CN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 A.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=0      B.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=0       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r>
              <a:rPr lang="zh-CN" altLang="en-US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      D.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14480" y="3038773"/>
            <a:ext cx="5184775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说明：本题</a:t>
            </a:r>
            <a:r>
              <a:rPr lang="zh-CN" altLang="en-US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2015</a:t>
            </a:r>
            <a:r>
              <a:rPr lang="zh-CN" altLang="en-US" sz="2200" smtClean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zh-CN" altLang="en-US" sz="2200" dirty="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全国考研题 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43108" y="3824591"/>
          <a:ext cx="4857783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143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i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t[</a:t>
                      </a:r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1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200" b="1" i="1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next[</a:t>
                      </a:r>
                      <a:r>
                        <a:rPr lang="en-US" altLang="zh-CN" sz="2000" b="1" i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43042" y="5681979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57290" y="1285860"/>
            <a:ext cx="6000792" cy="1435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8000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r>
              <a:rPr kumimoji="1" lang="en-US" altLang="zh-CN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上述</a:t>
            </a:r>
            <a:r>
              <a:rPr kumimoji="1" lang="en-US" altLang="zh-CN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算法仍然存在什么缺陷</a:t>
            </a:r>
            <a:r>
              <a:rPr lang="zh-CN" altLang="en-US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kumimoji="1"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80193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71472" y="357166"/>
            <a:ext cx="8229600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 设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目标串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s=“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aaabaaaab</a:t>
            </a:r>
            <a:r>
              <a:rPr kumimoji="1"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，模式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串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t=“</a:t>
            </a:r>
            <a:r>
              <a:rPr kumimoji="1" lang="en-US" altLang="zh-CN" i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aaaab</a:t>
            </a:r>
            <a:r>
              <a:rPr kumimoji="1"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模式匹配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过程。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252603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12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786182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86446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786578" y="3424763"/>
            <a:ext cx="571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500166" y="1785926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2285984" y="342900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>
            <a:off x="2609042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>
            <a:off x="2929720" y="3428206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390892" y="3143248"/>
            <a:ext cx="214314" cy="571504"/>
            <a:chOff x="2760650" y="2786058"/>
            <a:chExt cx="214314" cy="571504"/>
          </a:xfrm>
        </p:grpSpPr>
        <p:cxnSp>
          <p:nvCxnSpPr>
            <p:cNvPr id="21" name="直接箭头连接符 20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=3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=next[3]=2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8860" y="361027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28860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=2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=next[2]=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</a:p>
          <a:p>
            <a:pPr algn="l"/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=2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14612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4612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=1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=next[1]=</a:t>
            </a:r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</a:p>
          <a:p>
            <a:pPr algn="l"/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=1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228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=0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=next[0]=</a:t>
            </a:r>
            <a:r>
              <a:rPr lang="en-US" altLang="zh-CN" sz="200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grpSp>
        <p:nvGrpSpPr>
          <p:cNvPr id="2" name="组合 29"/>
          <p:cNvGrpSpPr/>
          <p:nvPr/>
        </p:nvGrpSpPr>
        <p:grpSpPr>
          <a:xfrm>
            <a:off x="3214678" y="3143248"/>
            <a:ext cx="214314" cy="571504"/>
            <a:chOff x="3857620" y="3143248"/>
            <a:chExt cx="214314" cy="571504"/>
          </a:xfrm>
        </p:grpSpPr>
        <p:cxnSp>
          <p:nvCxnSpPr>
            <p:cNvPr id="26" name="直接连接符 25"/>
            <p:cNvCxnSpPr/>
            <p:nvPr/>
          </p:nvCxnSpPr>
          <p:spPr>
            <a:xfrm rot="5400000">
              <a:off x="3679025" y="3321843"/>
              <a:ext cx="571504" cy="214314"/>
            </a:xfrm>
            <a:prstGeom prst="line">
              <a:avLst/>
            </a:prstGeom>
            <a:ln w="38100" cmpd="dbl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16200000" flipH="1">
              <a:off x="3893339" y="3393281"/>
              <a:ext cx="142876" cy="71438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14348" y="3000372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</a:p>
          <a:p>
            <a:pPr algn="l"/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00166" y="500042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8860" y="2714620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2714620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42886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3610277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3610277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05980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7884" y="328612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成功：</a:t>
            </a:r>
            <a:endParaRPr lang="en-US" altLang="zh-CN" sz="2000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2714620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153567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357290" y="214290"/>
          <a:ext cx="6096000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4546" y="4000504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t[3]=t[2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]=t[1]=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t[0]='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928926" y="4568074"/>
            <a:ext cx="2214578" cy="1069010"/>
            <a:chOff x="2928926" y="4568074"/>
            <a:chExt cx="2214578" cy="1069010"/>
          </a:xfrm>
        </p:grpSpPr>
        <p:sp>
          <p:nvSpPr>
            <p:cNvPr id="10" name="下箭头 9"/>
            <p:cNvSpPr/>
            <p:nvPr/>
          </p:nvSpPr>
          <p:spPr bwMode="auto">
            <a:xfrm>
              <a:off x="3857620" y="4568074"/>
              <a:ext cx="214314" cy="504000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28926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</a:p>
            <a:p>
              <a:pPr algn="l"/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右箭头 12"/>
            <p:cNvSpPr/>
            <p:nvPr/>
          </p:nvSpPr>
          <p:spPr bwMode="auto">
            <a:xfrm>
              <a:off x="3714744" y="5143512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9124" y="4929198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85852" y="2065184"/>
            <a:ext cx="71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</a:p>
          <a:p>
            <a:pPr algn="l"/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=3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62" y="3148612"/>
            <a:ext cx="1143008" cy="61555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l"/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s[</a:t>
            </a:r>
            <a:r>
              <a:rPr lang="en-US" altLang="zh-CN" sz="2000" i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t[3]</a:t>
            </a:r>
            <a:r>
              <a:rPr lang="zh-CN" altLang="en-US" sz="2000" smtClean="0">
                <a:ea typeface="楷体" panose="02010609060101010101" pitchFamily="49" charset="-122"/>
                <a:cs typeface="Times New Roman" panose="02020603050405020304" pitchFamily="18" charset="0"/>
              </a:rPr>
              <a:t>匹配</a:t>
            </a:r>
            <a:endParaRPr lang="en-US" altLang="zh-CN" sz="200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rot="5400000">
            <a:off x="1285852" y="2941634"/>
            <a:ext cx="428628" cy="1588"/>
          </a:xfrm>
          <a:prstGeom prst="straightConnector1">
            <a:avLst/>
          </a:prstGeom>
          <a:ln w="28575"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2071670" y="2065184"/>
            <a:ext cx="1500198" cy="1685487"/>
            <a:chOff x="2071670" y="2065184"/>
            <a:chExt cx="1500198" cy="1685487"/>
          </a:xfrm>
        </p:grpSpPr>
        <p:sp>
          <p:nvSpPr>
            <p:cNvPr id="2" name="TextBox 1"/>
            <p:cNvSpPr txBox="1"/>
            <p:nvPr/>
          </p:nvSpPr>
          <p:spPr>
            <a:xfrm>
              <a:off x="271461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=2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右箭头 16"/>
            <p:cNvSpPr/>
            <p:nvPr/>
          </p:nvSpPr>
          <p:spPr bwMode="auto">
            <a:xfrm>
              <a:off x="2071670" y="2285992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2886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t[2]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5400000">
              <a:off x="278605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3500430" y="2065184"/>
            <a:ext cx="1500198" cy="1685487"/>
            <a:chOff x="3500430" y="2065184"/>
            <a:chExt cx="1500198" cy="1685487"/>
          </a:xfrm>
        </p:grpSpPr>
        <p:sp>
          <p:nvSpPr>
            <p:cNvPr id="4" name="右箭头 3"/>
            <p:cNvSpPr/>
            <p:nvPr/>
          </p:nvSpPr>
          <p:spPr bwMode="auto">
            <a:xfrm>
              <a:off x="3500430" y="2285992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481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=1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0" y="3135118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t[1]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5400000">
              <a:off x="421481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929190" y="2065184"/>
            <a:ext cx="1571636" cy="1698981"/>
            <a:chOff x="4929190" y="2065184"/>
            <a:chExt cx="1571636" cy="1698981"/>
          </a:xfrm>
        </p:grpSpPr>
        <p:sp>
          <p:nvSpPr>
            <p:cNvPr id="6" name="右箭头 5"/>
            <p:cNvSpPr/>
            <p:nvPr/>
          </p:nvSpPr>
          <p:spPr bwMode="auto">
            <a:xfrm>
              <a:off x="4929190" y="227949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43570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=0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57818" y="3148612"/>
              <a:ext cx="1143008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t[0]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rot="5400000">
              <a:off x="5715008" y="2941634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286512" y="2065184"/>
            <a:ext cx="1785950" cy="1685487"/>
            <a:chOff x="6286512" y="2065184"/>
            <a:chExt cx="1785950" cy="1685487"/>
          </a:xfrm>
        </p:grpSpPr>
        <p:sp>
          <p:nvSpPr>
            <p:cNvPr id="8" name="右箭头 7"/>
            <p:cNvSpPr/>
            <p:nvPr/>
          </p:nvSpPr>
          <p:spPr bwMode="auto">
            <a:xfrm>
              <a:off x="6286512" y="2279498"/>
              <a:ext cx="571504" cy="285752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00892" y="2065184"/>
              <a:ext cx="714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i="1" dirty="0" err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=3</a:t>
              </a:r>
            </a:p>
            <a:p>
              <a:pPr algn="l"/>
              <a:r>
                <a:rPr lang="en-US" altLang="zh-CN" sz="2000" i="1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dirty="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5140" y="3135118"/>
              <a:ext cx="1357322" cy="61555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s[</a:t>
              </a:r>
              <a:r>
                <a:rPr lang="en-US" altLang="zh-CN" sz="20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+1]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t[0]</a:t>
              </a:r>
              <a:r>
                <a:rPr lang="zh-CN" altLang="en-US" sz="20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匹配</a:t>
              </a:r>
              <a:endParaRPr lang="en-US" altLang="zh-CN" sz="2000" smtClean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5400000">
              <a:off x="7072330" y="2928140"/>
              <a:ext cx="428628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00232" y="2028758"/>
            <a:ext cx="5072098" cy="2400374"/>
            <a:chOff x="2000232" y="2000240"/>
            <a:chExt cx="5072098" cy="2400374"/>
          </a:xfrm>
        </p:grpSpPr>
        <p:sp>
          <p:nvSpPr>
            <p:cNvPr id="32" name="矩形 31"/>
            <p:cNvSpPr/>
            <p:nvPr/>
          </p:nvSpPr>
          <p:spPr bwMode="auto">
            <a:xfrm>
              <a:off x="2000232" y="2000240"/>
              <a:ext cx="4429156" cy="185738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8000"/>
              </a:schemeClr>
            </a:solidFill>
            <a:ln w="38100">
              <a:solidFill>
                <a:srgbClr val="7030A0"/>
              </a:solidFill>
              <a:miter lim="800000"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00694" y="400050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latin typeface="楷体" panose="02010609060101010101" pitchFamily="49" charset="-122"/>
                  <a:ea typeface="楷体" panose="02010609060101010101" pitchFamily="49" charset="-122"/>
                </a:rPr>
                <a:t>是不必要的</a:t>
              </a: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rot="5400000">
              <a:off x="5892760" y="3965628"/>
              <a:ext cx="216000" cy="1588"/>
            </a:xfrm>
            <a:prstGeom prst="line">
              <a:avLst/>
            </a:prstGeom>
            <a:ln w="38100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28596" y="1538575"/>
            <a:ext cx="29289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前面的</a:t>
            </a:r>
            <a:r>
              <a:rPr lang="zh-CN" altLang="en-US" sz="22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匹配过程：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幻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1429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改为</a:t>
            </a:r>
            <a:r>
              <a:rPr lang="en-US" altLang="zh-CN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nextval</a:t>
            </a:r>
            <a:r>
              <a:rPr lang="zh-CN" altLang="en-US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857232"/>
          <a:ext cx="7143798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0001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950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7132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4264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4396" y="2130416"/>
            <a:ext cx="648000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US" altLang="zh-CN" sz="2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22" y="2857496"/>
            <a:ext cx="285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smtClean="0"/>
              <a:t>next[1]=0</a:t>
            </a:r>
          </a:p>
          <a:p>
            <a:pPr algn="l"/>
            <a:r>
              <a:rPr lang="en-US" altLang="zh-CN" sz="2000" dirty="0" smtClean="0"/>
              <a:t>t[1]=t[next[1]]=</a:t>
            </a:r>
            <a:r>
              <a:rPr lang="en-US" altLang="zh-CN" sz="2000" smtClean="0"/>
              <a:t>t[0]='</a:t>
            </a:r>
            <a:r>
              <a:rPr lang="en-US" altLang="zh-CN" sz="2000" i="1" smtClean="0"/>
              <a:t>a</a:t>
            </a:r>
            <a:r>
              <a:rPr lang="en-US" altLang="zh-CN" sz="2000" smtClean="0"/>
              <a:t>'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57422" y="3571876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∴ nextval[1</a:t>
            </a:r>
            <a:r>
              <a:rPr lang="en-US" altLang="zh-CN" sz="2000" dirty="0" smtClean="0"/>
              <a:t>]=</a:t>
            </a:r>
            <a:r>
              <a:rPr lang="en-US" altLang="zh-CN" sz="2000" dirty="0" err="1" smtClean="0"/>
              <a:t>nextval</a:t>
            </a:r>
            <a:r>
              <a:rPr lang="en-US" altLang="zh-CN" sz="2000" dirty="0" smtClean="0"/>
              <a:t>[0]=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36" y="2786058"/>
            <a:ext cx="300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t[4]='</a:t>
            </a:r>
            <a:r>
              <a:rPr lang="en-US" altLang="zh-CN" sz="2000" i="1" smtClean="0"/>
              <a:t>b</a:t>
            </a:r>
            <a:r>
              <a:rPr lang="en-US" altLang="zh-CN" sz="2000" smtClean="0"/>
              <a:t>' </a:t>
            </a:r>
            <a:r>
              <a:rPr lang="en-US" altLang="zh-CN" sz="2000" smtClean="0">
                <a:latin typeface="+mj-ea"/>
                <a:ea typeface="+mj-ea"/>
              </a:rPr>
              <a:t>≠</a:t>
            </a:r>
            <a:r>
              <a:rPr lang="en-US" altLang="zh-CN" sz="2000" smtClean="0"/>
              <a:t> t[next[4]]='</a:t>
            </a:r>
            <a:r>
              <a:rPr lang="en-US" altLang="zh-CN" sz="2000" i="1" smtClean="0"/>
              <a:t>a</a:t>
            </a:r>
            <a:r>
              <a:rPr lang="en-US" altLang="zh-CN" sz="2000" smtClean="0"/>
              <a:t>'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86512" y="328612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/>
              <a:t>∴ nextval[4</a:t>
            </a:r>
            <a:r>
              <a:rPr lang="en-US" altLang="zh-CN" sz="2000" dirty="0" smtClean="0"/>
              <a:t>]=next[4]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57224" y="5715016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nextval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取代</a:t>
            </a:r>
            <a:r>
              <a:rPr lang="en-US" altLang="zh-CN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，得到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改进的</a:t>
            </a:r>
            <a:r>
              <a:rPr lang="en-US" altLang="zh-CN" dirty="0" err="1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7224" y="4071942"/>
            <a:ext cx="7072362" cy="1393748"/>
            <a:chOff x="857224" y="4071942"/>
            <a:chExt cx="7072362" cy="1393748"/>
          </a:xfrm>
        </p:grpSpPr>
        <p:sp>
          <p:nvSpPr>
            <p:cNvPr id="17" name="TextBox 16"/>
            <p:cNvSpPr txBox="1"/>
            <p:nvPr/>
          </p:nvSpPr>
          <p:spPr>
            <a:xfrm>
              <a:off x="857224" y="4357694"/>
              <a:ext cx="707236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 nextval[0]=</a:t>
              </a:r>
              <a:r>
                <a:rPr lang="en-US" altLang="zh-CN" sz="2200" smtClean="0">
                  <a:latin typeface="+mj-ea"/>
                  <a:ea typeface="+mj-ea"/>
                  <a:cs typeface="Times New Roman" panose="02020603050405020304" pitchFamily="18" charset="0"/>
                </a:rPr>
                <a:t>-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当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t[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]=t[next[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]]</a:t>
              </a: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时： 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nextval[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]=nextval[next[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]]</a:t>
              </a: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否则： 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nextval[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]=next[</a:t>
              </a:r>
              <a:r>
                <a:rPr lang="en-US" altLang="zh-CN" sz="2200" i="1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200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]</a:t>
              </a:r>
              <a:endParaRPr lang="zh-CN" altLang="en-US" sz="220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下箭头 17"/>
            <p:cNvSpPr/>
            <p:nvPr/>
          </p:nvSpPr>
          <p:spPr bwMode="auto">
            <a:xfrm>
              <a:off x="4214810" y="4071942"/>
              <a:ext cx="214314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39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25299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子串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：一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个串中任意个连续字符组成的</a:t>
            </a:r>
            <a:r>
              <a:rPr kumimoji="1" lang="zh-CN" altLang="en-US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子序列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（含空串）称为该串的子串。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例如， 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abcde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”的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子串有：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“”、“</a:t>
            </a:r>
            <a:r>
              <a:rPr kumimoji="1" lang="en-US" altLang="zh-CN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 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”、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abcd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”和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abcde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”等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00100" y="3214686"/>
            <a:ext cx="5761037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真子串</a:t>
            </a: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是指不包含自身的所有子串。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357166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使用改进后的</a:t>
            </a:r>
            <a:r>
              <a:rPr lang="en-US" altLang="zh-CN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算法示例：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28664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428860" y="2928934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43042" y="2928934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2643182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8860" y="3824591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3042" y="3824591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8860" y="427411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2285984" y="3643314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2609042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929720" y="3642520"/>
            <a:ext cx="571504" cy="1588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390892" y="3357562"/>
            <a:ext cx="214314" cy="571504"/>
            <a:chOff x="2760650" y="2786058"/>
            <a:chExt cx="214314" cy="571504"/>
          </a:xfrm>
        </p:grpSpPr>
        <p:cxnSp>
          <p:nvCxnSpPr>
            <p:cNvPr id="37" name="直接箭头连接符 36"/>
            <p:cNvCxnSpPr/>
            <p:nvPr/>
          </p:nvCxnSpPr>
          <p:spPr>
            <a:xfrm rot="5400000">
              <a:off x="2570942" y="3071016"/>
              <a:ext cx="571504" cy="1588"/>
            </a:xfrm>
            <a:prstGeom prst="straightConnector1">
              <a:avLst/>
            </a:prstGeom>
            <a:ln w="38100" cmpd="dbl">
              <a:solidFill>
                <a:srgbClr val="FF00FF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0800000" flipV="1">
              <a:off x="2760650" y="3000372"/>
              <a:ext cx="214314" cy="142876"/>
            </a:xfrm>
            <a:prstGeom prst="line">
              <a:avLst/>
            </a:prstGeom>
            <a:ln w="38100">
              <a:solidFill>
                <a:srgbClr val="FF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857884" y="3500438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失败：</a:t>
            </a:r>
            <a:endParaRPr lang="en-US" altLang="zh-CN" sz="2000" dirty="0" smtClean="0">
              <a:solidFill>
                <a:srgbClr val="FF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en-US" altLang="zh-CN" sz="2000" i="1" dirty="0" err="1" smtClean="0"/>
              <a:t>i</a:t>
            </a:r>
            <a:r>
              <a:rPr lang="en-US" altLang="zh-CN" sz="2000" dirty="0" smtClean="0"/>
              <a:t>=3</a:t>
            </a:r>
          </a:p>
          <a:p>
            <a:pPr algn="l"/>
            <a:r>
              <a:rPr lang="en-US" altLang="zh-CN" sz="2000" i="1" dirty="0" smtClean="0"/>
              <a:t>j</a:t>
            </a:r>
            <a:r>
              <a:rPr lang="en-US" altLang="zh-CN" sz="2000" dirty="0" smtClean="0"/>
              <a:t>=3</a:t>
            </a:r>
            <a:r>
              <a:rPr lang="zh-CN" altLang="en-US" sz="2000" smtClean="0"/>
              <a:t>，</a:t>
            </a:r>
            <a:r>
              <a:rPr lang="en-US" altLang="zh-CN" sz="2000" i="1" smtClean="0"/>
              <a:t>j</a:t>
            </a:r>
            <a:r>
              <a:rPr lang="en-US" altLang="zh-CN" sz="2000" smtClean="0"/>
              <a:t>=nextval[3</a:t>
            </a:r>
            <a:r>
              <a:rPr lang="en-US" altLang="zh-CN" sz="2000" dirty="0" smtClean="0"/>
              <a:t>]=</a:t>
            </a:r>
            <a:r>
              <a:rPr lang="en-US" altLang="zh-CN" sz="2000" dirty="0" smtClean="0">
                <a:latin typeface="+mn-ea"/>
                <a:ea typeface="+mn-ea"/>
              </a:rPr>
              <a:t>-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40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28860" y="314324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b  a  a  a  a  b</a:t>
            </a:r>
            <a:endParaRPr lang="zh-CN" alt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43042" y="3143248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28860" y="2857496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0   1    2    3   4    5   6   7   8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0364" y="4038905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1" dirty="0" smtClean="0"/>
              <a:t>a  a  a  a  b</a:t>
            </a:r>
            <a:endParaRPr lang="zh-CN" alt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3042" y="4038905"/>
            <a:ext cx="64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00364" y="44884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rgbClr val="C00000"/>
                </a:solidFill>
              </a:rPr>
              <a:t>0   1    2   3    4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86446" y="4000504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成功：</a:t>
            </a:r>
            <a:endParaRPr lang="en-US" altLang="zh-CN" sz="2000" dirty="0" smtClean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3178959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282" y="3143248"/>
            <a:ext cx="1214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 smtClean="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i="1" dirty="0" err="1" smtClean="0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</a:p>
          <a:p>
            <a:r>
              <a:rPr lang="en-US" altLang="zh-CN" sz="2000" i="1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++;</a:t>
            </a:r>
            <a:endParaRPr lang="zh-CN" altLang="en-US" sz="20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3536148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386000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4166391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5400000">
            <a:off x="443150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37895" y="3582195"/>
            <a:ext cx="571504" cy="500066"/>
          </a:xfrm>
          <a:prstGeom prst="straightConnector1">
            <a:avLst/>
          </a:prstGeom>
          <a:ln w="38100">
            <a:solidFill>
              <a:srgbClr val="FF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28662" y="997262"/>
          <a:ext cx="7143798" cy="1249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86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400" b="1" i="1" dirty="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nextval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[j]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3333FF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1" dirty="0">
                        <a:solidFill>
                          <a:srgbClr val="3333FF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857224" y="4929198"/>
            <a:ext cx="6929486" cy="818855"/>
            <a:chOff x="857224" y="4929198"/>
            <a:chExt cx="6929486" cy="818855"/>
          </a:xfrm>
        </p:grpSpPr>
        <p:sp>
          <p:nvSpPr>
            <p:cNvPr id="26" name="TextBox 25"/>
            <p:cNvSpPr txBox="1"/>
            <p:nvPr/>
          </p:nvSpPr>
          <p:spPr>
            <a:xfrm>
              <a:off x="857224" y="5286388"/>
              <a:ext cx="6929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改进后的</a:t>
              </a:r>
              <a:r>
                <a:rPr lang="en-US" altLang="zh-CN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KMP</a:t>
              </a:r>
              <a:r>
                <a:rPr lang="zh-CN" altLang="en-US" smtClean="0">
                  <a:ea typeface="楷体" panose="02010609060101010101" pitchFamily="49" charset="-122"/>
                  <a:cs typeface="Times New Roman" panose="02020603050405020304" pitchFamily="18" charset="0"/>
                </a:rPr>
                <a:t>算法进一步提高模式匹配的效率。</a:t>
              </a:r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 bwMode="auto">
            <a:xfrm>
              <a:off x="3857620" y="4929198"/>
              <a:ext cx="214314" cy="35719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41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71472" y="571480"/>
            <a:ext cx="3786214" cy="461665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kumimoji="1"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经典算法的启示</a:t>
            </a:r>
            <a:endParaRPr kumimoji="1"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19315" y="1671640"/>
            <a:ext cx="130967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071670" y="3328990"/>
            <a:ext cx="173671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mtClean="0">
                <a:ea typeface="楷体" panose="020106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46450" y="2463803"/>
            <a:ext cx="3654442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利用模式串</a:t>
            </a:r>
            <a:r>
              <a:rPr lang="zh-CN" altLang="en-US" sz="2200" dirty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zh-CN" altLang="en-US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部分</a:t>
            </a:r>
            <a:r>
              <a:rPr lang="zh-CN" altLang="en-US" sz="2200" smtClean="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匹配信息</a:t>
            </a:r>
            <a:endParaRPr lang="zh-CN" altLang="en-US" sz="2200" dirty="0">
              <a:solidFill>
                <a:srgbClr val="FF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698750" y="2247903"/>
            <a:ext cx="215900" cy="1008062"/>
          </a:xfrm>
          <a:prstGeom prst="downArrow">
            <a:avLst>
              <a:gd name="adj1" fmla="val 50000"/>
              <a:gd name="adj2" fmla="val 116728"/>
            </a:avLst>
          </a:prstGeom>
          <a:solidFill>
            <a:srgbClr val="808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42</a:t>
            </a:fld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4522473"/>
            <a:ext cx="7143800" cy="1437392"/>
            <a:chOff x="1357290" y="2428874"/>
            <a:chExt cx="7143800" cy="1078044"/>
          </a:xfrm>
        </p:grpSpPr>
        <p:sp>
          <p:nvSpPr>
            <p:cNvPr id="13" name="TextBox 4"/>
            <p:cNvSpPr txBox="1"/>
            <p:nvPr/>
          </p:nvSpPr>
          <p:spPr>
            <a:xfrm>
              <a:off x="2214546" y="2428874"/>
              <a:ext cx="6286544" cy="754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为什么</a:t>
              </a:r>
              <a:r>
                <a:rPr lang="en-US" altLang="zh-CN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KMP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算法平均性能更高？</a:t>
              </a:r>
              <a:endParaRPr lang="en-US" altLang="zh-CN" sz="22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 algn="l">
                <a:buBlip>
                  <a:blip r:embed="rId2"/>
                </a:buBlip>
              </a:pP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是不是任何情况下</a:t>
              </a:r>
              <a:r>
                <a:rPr lang="en-US" altLang="zh-CN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KMP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算法都好于</a:t>
              </a:r>
              <a:r>
                <a:rPr lang="en-US" altLang="zh-CN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BF</a:t>
              </a:r>
              <a:r>
                <a:rPr lang="zh-CN" altLang="en-US" sz="2200" dirty="0" smtClean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算法？</a:t>
              </a:r>
              <a:endParaRPr lang="zh-CN" altLang="en-US" sz="22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7290" y="2428874"/>
              <a:ext cx="785818" cy="1078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 rot="170679">
            <a:off x="500034" y="1268413"/>
            <a:ext cx="346074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kumimoji="1"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的基本运算如下</a:t>
            </a:r>
            <a:r>
              <a:rPr kumimoji="1"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2017321"/>
            <a:ext cx="7993260" cy="39395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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StrAssign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cstr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将字符串常量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cstr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赋给串</a:t>
            </a:r>
            <a:r>
              <a:rPr lang="en-US" altLang="zh-CN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生成其值等于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cstr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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StrCopy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串复制。将串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赋给串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    </a:t>
            </a:r>
            <a:r>
              <a:rPr lang="en-US" altLang="zh-CN" sz="22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StrEqual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判串相等。若两个串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相等则返回真；否则返回假。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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StrLength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求串长。返回串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中字符个数。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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Concat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串连接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返回由两个串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连接在一起形成的新串。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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SubStr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求子串。返回串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中从第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）个字符开始的、由连续</a:t>
            </a:r>
            <a:r>
              <a:rPr lang="en-US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个字符组成的子串。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559675" cy="457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串抽象数据类型＝逻辑结构＋基本运算（运算描述）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19169" y="692150"/>
            <a:ext cx="7741263" cy="46628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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InsStr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(s1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插入。将串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插入到串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s1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）个字符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中，即将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的第一个字符作为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s1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字符，并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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DelStr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删除。从串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中删去从第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）个字符开始的长度为</a:t>
            </a:r>
            <a:r>
              <a:rPr lang="en-US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串，并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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RepStr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替换。在串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中，将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anose="02020603050405020304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）个字符开始的</a:t>
            </a:r>
            <a:r>
              <a:rPr lang="en-US" altLang="zh-CN" sz="2200" i="1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个字符构成的子串用串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200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替换，并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/>
              </a:rPr>
              <a:t>    </a:t>
            </a:r>
            <a:r>
              <a:rPr lang="en-US" altLang="zh-CN" sz="2200" dirty="0" err="1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DispStr</a:t>
            </a:r>
            <a:r>
              <a:rPr lang="en-US" altLang="zh-CN" sz="2200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(s</a:t>
            </a:r>
            <a:r>
              <a:rPr lang="en-US" altLang="zh-CN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串输出。输出串</a:t>
            </a:r>
            <a:r>
              <a:rPr lang="en-US" altLang="zh-CN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的所有元素值。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857232"/>
            <a:ext cx="5500726" cy="12141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mtClean="0">
                <a:solidFill>
                  <a:srgbClr val="3333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串和线性表有什么异同？</a:t>
            </a:r>
            <a:endParaRPr lang="zh-CN" altLang="en-US">
              <a:solidFill>
                <a:srgbClr val="3333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00232" y="642918"/>
            <a:ext cx="4357718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1602084"/>
            <a:ext cx="8077200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中元素逻辑关系与线性表</a:t>
            </a:r>
            <a:r>
              <a:rPr kumimoji="1" lang="zh-CN" altLang="en-US" smtClean="0">
                <a:ea typeface="楷体" panose="02010609060101010101" pitchFamily="49" charset="-122"/>
                <a:cs typeface="Times New Roman" panose="02020603050405020304" pitchFamily="18" charset="0"/>
              </a:rPr>
              <a:t>的相同，</a:t>
            </a:r>
            <a:r>
              <a:rPr kumimoji="1"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kumimoji="1"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可以采用与线性表相同的存储结构。</a:t>
            </a:r>
            <a:endParaRPr kumimoji="1"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65419" y="2816530"/>
            <a:ext cx="635011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2444729" y="3319767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3371829" y="3319767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43042" y="3967467"/>
            <a:ext cx="151288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14704" y="3967467"/>
            <a:ext cx="108108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kumimoji="1"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endParaRPr lang="zh-CN" altLang="en-US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816530"/>
            <a:ext cx="135732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逻辑结构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027592" y="3967467"/>
            <a:ext cx="14398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存储结构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03854" y="3248330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2844" y="681827"/>
            <a:ext cx="5500726" cy="5724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串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存储（顺序串）有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8313" y="293372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333059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97032" y="6389711"/>
            <a:ext cx="208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非紧缩格式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示例 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143504" y="4103695"/>
            <a:ext cx="2089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紧缩格式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示例 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044700" y="24225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2476500" y="24225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908300" y="24225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340100" y="24225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331913" y="2387627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1001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044700" y="269719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76500" y="269719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908300" y="269719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0100" y="269719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331913" y="2662265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1002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2044700" y="2960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476500" y="2960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908300" y="2960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340100" y="2960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331913" y="2925790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1003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2044700" y="32480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2476500" y="32480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908300" y="32480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3340100" y="324805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1331913" y="3200427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1004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2044700" y="35369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2476500" y="35369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908300" y="35369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340100" y="35369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1331913" y="3502052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44700" y="38116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2476500" y="38116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2908300" y="38116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3340100" y="38116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1331913" y="3776690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1006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2044700" y="40751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2476500" y="40751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2908300" y="40751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3340100" y="40751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1331913" y="4040215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1007</a:t>
            </a:r>
          </a:p>
        </p:txBody>
      </p: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2044700" y="43497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2476500" y="43497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2908300" y="43497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3340100" y="43497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1331913" y="4314852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1008</a:t>
            </a: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2044700" y="46164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2476500" y="46164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2908300" y="46164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340100" y="46164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1331913" y="4581552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1009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2044700" y="48911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2476500" y="48911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2908300" y="48911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3340100" y="48911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1331913" y="4856190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100a</a:t>
            </a:r>
          </a:p>
        </p:txBody>
      </p:sp>
      <p:sp>
        <p:nvSpPr>
          <p:cNvPr id="87101" name="Rectangle 61"/>
          <p:cNvSpPr>
            <a:spLocks noChangeArrowheads="1"/>
          </p:cNvSpPr>
          <p:nvPr/>
        </p:nvSpPr>
        <p:spPr bwMode="auto">
          <a:xfrm>
            <a:off x="2044700" y="51546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7102" name="Rectangle 62"/>
          <p:cNvSpPr>
            <a:spLocks noChangeArrowheads="1"/>
          </p:cNvSpPr>
          <p:nvPr/>
        </p:nvSpPr>
        <p:spPr bwMode="auto">
          <a:xfrm>
            <a:off x="2476500" y="51546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2908300" y="51546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3340100" y="5154640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1331913" y="5119715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100b</a:t>
            </a:r>
          </a:p>
        </p:txBody>
      </p:sp>
      <p:sp>
        <p:nvSpPr>
          <p:cNvPr id="87106" name="Rectangle 66"/>
          <p:cNvSpPr>
            <a:spLocks noChangeArrowheads="1"/>
          </p:cNvSpPr>
          <p:nvPr/>
        </p:nvSpPr>
        <p:spPr bwMode="auto">
          <a:xfrm>
            <a:off x="2044700" y="54292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7107" name="Rectangle 67"/>
          <p:cNvSpPr>
            <a:spLocks noChangeArrowheads="1"/>
          </p:cNvSpPr>
          <p:nvPr/>
        </p:nvSpPr>
        <p:spPr bwMode="auto">
          <a:xfrm>
            <a:off x="2476500" y="54292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08" name="Rectangle 68"/>
          <p:cNvSpPr>
            <a:spLocks noChangeArrowheads="1"/>
          </p:cNvSpPr>
          <p:nvPr/>
        </p:nvSpPr>
        <p:spPr bwMode="auto">
          <a:xfrm>
            <a:off x="2908300" y="54292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09" name="Rectangle 69"/>
          <p:cNvSpPr>
            <a:spLocks noChangeArrowheads="1"/>
          </p:cNvSpPr>
          <p:nvPr/>
        </p:nvSpPr>
        <p:spPr bwMode="auto">
          <a:xfrm>
            <a:off x="3340100" y="5429277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10" name="Text Box 70"/>
          <p:cNvSpPr txBox="1">
            <a:spLocks noChangeArrowheads="1"/>
          </p:cNvSpPr>
          <p:nvPr/>
        </p:nvSpPr>
        <p:spPr bwMode="auto">
          <a:xfrm>
            <a:off x="1331913" y="5394352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100c</a:t>
            </a:r>
          </a:p>
        </p:txBody>
      </p:sp>
      <p:sp>
        <p:nvSpPr>
          <p:cNvPr id="87111" name="Rectangle 71"/>
          <p:cNvSpPr>
            <a:spLocks noChangeArrowheads="1"/>
          </p:cNvSpPr>
          <p:nvPr/>
        </p:nvSpPr>
        <p:spPr bwMode="auto">
          <a:xfrm>
            <a:off x="2044700" y="569756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7112" name="Rectangle 72"/>
          <p:cNvSpPr>
            <a:spLocks noChangeArrowheads="1"/>
          </p:cNvSpPr>
          <p:nvPr/>
        </p:nvSpPr>
        <p:spPr bwMode="auto">
          <a:xfrm>
            <a:off x="2476500" y="569756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2908300" y="569756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14" name="Rectangle 74"/>
          <p:cNvSpPr>
            <a:spLocks noChangeArrowheads="1"/>
          </p:cNvSpPr>
          <p:nvPr/>
        </p:nvSpPr>
        <p:spPr bwMode="auto">
          <a:xfrm>
            <a:off x="3340100" y="569756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1331913" y="5662640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100d</a:t>
            </a:r>
          </a:p>
        </p:txBody>
      </p:sp>
      <p:sp>
        <p:nvSpPr>
          <p:cNvPr id="87116" name="Rectangle 76"/>
          <p:cNvSpPr>
            <a:spLocks noChangeArrowheads="1"/>
          </p:cNvSpPr>
          <p:nvPr/>
        </p:nvSpPr>
        <p:spPr bwMode="auto">
          <a:xfrm>
            <a:off x="2044700" y="598490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7117" name="Rectangle 77"/>
          <p:cNvSpPr>
            <a:spLocks noChangeArrowheads="1"/>
          </p:cNvSpPr>
          <p:nvPr/>
        </p:nvSpPr>
        <p:spPr bwMode="auto">
          <a:xfrm>
            <a:off x="2476500" y="598490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2908300" y="598490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19" name="Rectangle 79"/>
          <p:cNvSpPr>
            <a:spLocks noChangeArrowheads="1"/>
          </p:cNvSpPr>
          <p:nvPr/>
        </p:nvSpPr>
        <p:spPr bwMode="auto">
          <a:xfrm>
            <a:off x="3340100" y="5984902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20" name="Text Box 80"/>
          <p:cNvSpPr txBox="1">
            <a:spLocks noChangeArrowheads="1"/>
          </p:cNvSpPr>
          <p:nvPr/>
        </p:nvSpPr>
        <p:spPr bwMode="auto">
          <a:xfrm>
            <a:off x="1331913" y="5949977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100e</a:t>
            </a:r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5437188" y="27829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5868988" y="27829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7123" name="Rectangle 83"/>
          <p:cNvSpPr>
            <a:spLocks noChangeArrowheads="1"/>
          </p:cNvSpPr>
          <p:nvPr/>
        </p:nvSpPr>
        <p:spPr bwMode="auto">
          <a:xfrm>
            <a:off x="6300788" y="27829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7124" name="Rectangle 84"/>
          <p:cNvSpPr>
            <a:spLocks noChangeArrowheads="1"/>
          </p:cNvSpPr>
          <p:nvPr/>
        </p:nvSpPr>
        <p:spPr bwMode="auto">
          <a:xfrm>
            <a:off x="6732588" y="27829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4724400" y="2747990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1001</a:t>
            </a:r>
          </a:p>
        </p:txBody>
      </p:sp>
      <p:sp>
        <p:nvSpPr>
          <p:cNvPr id="87126" name="Rectangle 86"/>
          <p:cNvSpPr>
            <a:spLocks noChangeArrowheads="1"/>
          </p:cNvSpPr>
          <p:nvPr/>
        </p:nvSpPr>
        <p:spPr bwMode="auto">
          <a:xfrm>
            <a:off x="5437188" y="3057553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5868988" y="3057553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7128" name="Rectangle 88"/>
          <p:cNvSpPr>
            <a:spLocks noChangeArrowheads="1"/>
          </p:cNvSpPr>
          <p:nvPr/>
        </p:nvSpPr>
        <p:spPr bwMode="auto">
          <a:xfrm>
            <a:off x="6300788" y="3057553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87129" name="Rectangle 89"/>
          <p:cNvSpPr>
            <a:spLocks noChangeArrowheads="1"/>
          </p:cNvSpPr>
          <p:nvPr/>
        </p:nvSpPr>
        <p:spPr bwMode="auto">
          <a:xfrm>
            <a:off x="6732588" y="3057553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724400" y="3022628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1002</a:t>
            </a:r>
          </a:p>
        </p:txBody>
      </p:sp>
      <p:sp>
        <p:nvSpPr>
          <p:cNvPr id="87131" name="Rectangle 91"/>
          <p:cNvSpPr>
            <a:spLocks noChangeArrowheads="1"/>
          </p:cNvSpPr>
          <p:nvPr/>
        </p:nvSpPr>
        <p:spPr bwMode="auto">
          <a:xfrm>
            <a:off x="5437188" y="3321078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5868988" y="3321078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7133" name="Rectangle 93"/>
          <p:cNvSpPr>
            <a:spLocks noChangeArrowheads="1"/>
          </p:cNvSpPr>
          <p:nvPr/>
        </p:nvSpPr>
        <p:spPr bwMode="auto">
          <a:xfrm>
            <a:off x="6300788" y="3321078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7134" name="Rectangle 94"/>
          <p:cNvSpPr>
            <a:spLocks noChangeArrowheads="1"/>
          </p:cNvSpPr>
          <p:nvPr/>
        </p:nvSpPr>
        <p:spPr bwMode="auto">
          <a:xfrm>
            <a:off x="6732588" y="3321078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724400" y="3286153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1003</a:t>
            </a:r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5437188" y="3595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87137" name="Rectangle 97"/>
          <p:cNvSpPr>
            <a:spLocks noChangeArrowheads="1"/>
          </p:cNvSpPr>
          <p:nvPr/>
        </p:nvSpPr>
        <p:spPr bwMode="auto">
          <a:xfrm>
            <a:off x="5868988" y="3595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87138" name="Rectangle 98"/>
          <p:cNvSpPr>
            <a:spLocks noChangeArrowheads="1"/>
          </p:cNvSpPr>
          <p:nvPr/>
        </p:nvSpPr>
        <p:spPr bwMode="auto">
          <a:xfrm>
            <a:off x="6300788" y="3595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39" name="Rectangle 99"/>
          <p:cNvSpPr>
            <a:spLocks noChangeArrowheads="1"/>
          </p:cNvSpPr>
          <p:nvPr/>
        </p:nvSpPr>
        <p:spPr bwMode="auto">
          <a:xfrm>
            <a:off x="6732588" y="3595715"/>
            <a:ext cx="4318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40" name="Text Box 100"/>
          <p:cNvSpPr txBox="1">
            <a:spLocks noChangeArrowheads="1"/>
          </p:cNvSpPr>
          <p:nvPr/>
        </p:nvSpPr>
        <p:spPr bwMode="auto">
          <a:xfrm>
            <a:off x="4724400" y="3560790"/>
            <a:ext cx="720725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1004</a:t>
            </a:r>
          </a:p>
        </p:txBody>
      </p:sp>
      <p:sp>
        <p:nvSpPr>
          <p:cNvPr id="99" name="Text Box 2" descr="蓝色面巾纸"/>
          <p:cNvSpPr txBox="1">
            <a:spLocks noChangeArrowheads="1"/>
          </p:cNvSpPr>
          <p:nvPr/>
        </p:nvSpPr>
        <p:spPr bwMode="auto">
          <a:xfrm>
            <a:off x="214282" y="166668"/>
            <a:ext cx="6248414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4.2.1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串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的顺序存储及其基本操作实现</a:t>
            </a: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4281" y="1198891"/>
            <a:ext cx="871540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每个单元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个字节</a:t>
            </a:r>
            <a:r>
              <a:rPr lang="en-US" altLang="zh-CN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只存一个字符，称为</a:t>
            </a:r>
            <a:r>
              <a:rPr lang="zh-CN" altLang="en-US" sz="2000" smtClean="0">
                <a:solidFill>
                  <a:srgbClr val="FF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非紧缩格式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（其存储密度小）。</a:t>
            </a:r>
            <a:endParaRPr lang="en-US" altLang="zh-CN" sz="200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每个单元存放多个字符，称为</a:t>
            </a:r>
            <a:r>
              <a:rPr lang="zh-CN" altLang="en-US" sz="2000" smtClean="0">
                <a:solidFill>
                  <a:srgbClr val="FF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紧缩格式</a:t>
            </a:r>
            <a:r>
              <a:rPr lang="zh-CN" altLang="en-US" sz="200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（其存储密度大）。</a:t>
            </a:r>
            <a:endParaRPr lang="zh-CN" altLang="en-US" sz="20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29190" y="535782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anose="02010609060101010101" pitchFamily="49" charset="-122"/>
                <a:ea typeface="楷体" panose="02010609060101010101" pitchFamily="49" charset="-122"/>
              </a:rPr>
              <a:t>一个单元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rot="10800000" flipV="1">
            <a:off x="3778314" y="5572946"/>
            <a:ext cx="1008000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0" idx="3"/>
            <a:endCxn id="87139" idx="3"/>
          </p:cNvCxnSpPr>
          <p:nvPr/>
        </p:nvCxnSpPr>
        <p:spPr>
          <a:xfrm flipV="1">
            <a:off x="6357950" y="3739384"/>
            <a:ext cx="806438" cy="1818497"/>
          </a:xfrm>
          <a:prstGeom prst="bentConnector3">
            <a:avLst>
              <a:gd name="adj1" fmla="val 128347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2639</Words>
  <Application>Microsoft Office PowerPoint</Application>
  <PresentationFormat>全屏显示(4:3)</PresentationFormat>
  <Paragraphs>680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黑体</vt:lpstr>
      <vt:lpstr>楷体</vt:lpstr>
      <vt:lpstr>楷体_GB2312</vt:lpstr>
      <vt:lpstr>隶书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PC1</cp:lastModifiedBy>
  <cp:revision>360</cp:revision>
  <cp:lastPrinted>2018-10-06T01:42:40Z</cp:lastPrinted>
  <dcterms:created xsi:type="dcterms:W3CDTF">2004-04-05T09:09:00Z</dcterms:created>
  <dcterms:modified xsi:type="dcterms:W3CDTF">2022-03-03T08:08:11Z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