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43" r:id="rId4"/>
    <p:sldId id="342" r:id="rId5"/>
    <p:sldId id="344" r:id="rId6"/>
    <p:sldId id="347" r:id="rId7"/>
    <p:sldId id="348" r:id="rId8"/>
    <p:sldId id="259" r:id="rId9"/>
    <p:sldId id="338" r:id="rId10"/>
    <p:sldId id="260" r:id="rId11"/>
    <p:sldId id="339" r:id="rId12"/>
    <p:sldId id="403" r:id="rId13"/>
    <p:sldId id="262" r:id="rId14"/>
    <p:sldId id="263" r:id="rId15"/>
    <p:sldId id="264" r:id="rId16"/>
    <p:sldId id="265" r:id="rId17"/>
    <p:sldId id="345" r:id="rId18"/>
    <p:sldId id="266" r:id="rId19"/>
    <p:sldId id="346" r:id="rId20"/>
    <p:sldId id="267" r:id="rId21"/>
    <p:sldId id="268" r:id="rId22"/>
    <p:sldId id="269" r:id="rId23"/>
    <p:sldId id="299" r:id="rId24"/>
    <p:sldId id="341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405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</p:sldIdLst>
  <p:sldSz cx="9144000" cy="6858000" type="screen4x3"/>
  <p:notesSz cx="10233025" cy="710247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00"/>
    <a:srgbClr val="336600"/>
    <a:srgbClr val="996633"/>
    <a:srgbClr val="003300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0" autoAdjust="0"/>
    <p:restoredTop sz="94682" autoAdjust="0"/>
  </p:normalViewPr>
  <p:slideViewPr>
    <p:cSldViewPr>
      <p:cViewPr varScale="1">
        <p:scale>
          <a:sx n="112" d="100"/>
          <a:sy n="112" d="100"/>
        </p:scale>
        <p:origin x="4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5818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F186-8AEA-4733-A6C8-6B85A09630D7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5818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0F9AC-42BD-4422-983C-608C0416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95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47419E8C-BFDA-4996-9B62-9A32106FEA8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A3C22EA6-E7A9-43D4-863D-4A11B2B43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0100" y="531813"/>
            <a:ext cx="3552825" cy="26654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4424-5295-4E0A-8C47-CC0AE7967E9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DA52-8F6D-46D6-B0EA-BEFE24B1984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72B3-B3F0-4C82-8388-52FBD62C02C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365-45FB-4BDC-83B2-CE7452E8B51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524-C393-417B-A88E-C3EA2FF07BF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B2E-3188-4D73-98BA-8ECCC123377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CC7-08FF-4EF1-8513-F34F25ABB55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20C4-10B5-489A-8386-AD2F04E1857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225F2F7-8AD0-4BEA-91DC-61D82E2F512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379-3F7D-42CD-9365-3F6597C5E17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4F88-37CA-4478-9DF9-66E16F6FF99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image" Target="../media/image19.jpeg"/><Relationship Id="rId4" Type="http://schemas.openxmlformats.org/officeDocument/2006/relationships/slide" Target="slide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71736" y="762000"/>
            <a:ext cx="3686188" cy="7016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a typeface="隶书" pitchFamily="49" charset="-122"/>
              </a:rPr>
              <a:t>5</a:t>
            </a:r>
            <a:r>
              <a:rPr kumimoji="1" lang="zh-CN" altLang="en-US" sz="4000" dirty="0" smtClean="0">
                <a:solidFill>
                  <a:srgbClr val="FF3300"/>
                </a:solidFill>
                <a:ea typeface="隶书" pitchFamily="49" charset="-122"/>
              </a:rPr>
              <a:t>章   </a:t>
            </a: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递归</a:t>
            </a:r>
            <a:r>
              <a:rPr kumimoji="1" lang="zh-CN" altLang="en-US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2054" name="Text Box 6" descr="羊皮纸"/>
          <p:cNvSpPr txBox="1">
            <a:spLocks noChangeArrowheads="1"/>
          </p:cNvSpPr>
          <p:nvPr/>
        </p:nvSpPr>
        <p:spPr bwMode="auto">
          <a:xfrm>
            <a:off x="2357422" y="1989138"/>
            <a:ext cx="4356000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5.1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什么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是递归</a:t>
            </a:r>
          </a:p>
        </p:txBody>
      </p:sp>
      <p:sp>
        <p:nvSpPr>
          <p:cNvPr id="5" name="Text Box 10" descr="粉色面巾纸"/>
          <p:cNvSpPr txBox="1">
            <a:spLocks noChangeArrowheads="1"/>
          </p:cNvSpPr>
          <p:nvPr/>
        </p:nvSpPr>
        <p:spPr bwMode="auto">
          <a:xfrm>
            <a:off x="2357422" y="2928934"/>
            <a:ext cx="4356000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5.2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递归算法的设计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47813" y="2060575"/>
            <a:ext cx="3452815" cy="214862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180000" r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	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188912"/>
            <a:ext cx="352742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、数据结构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是递归的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80645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有些数据结构是递归的。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例如，第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章中介绍过的单链表就是一种递归数据结构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其结点类型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定义如下：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29058" y="3143248"/>
            <a:ext cx="4168804" cy="430887"/>
            <a:chOff x="4475162" y="3212427"/>
            <a:chExt cx="4168804" cy="430887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7" name="TextBox 6"/>
            <p:cNvSpPr txBox="1"/>
            <p:nvPr/>
          </p:nvSpPr>
          <p:spPr>
            <a:xfrm>
              <a:off x="5429256" y="3212427"/>
              <a:ext cx="3214710" cy="430887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指向同类型结点的指针</a:t>
              </a:r>
              <a:endParaRPr lang="zh-CN" altLang="en-US" sz="22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0800000">
              <a:off x="4475162" y="3427411"/>
              <a:ext cx="1000132" cy="1588"/>
            </a:xfrm>
            <a:prstGeom prst="straightConnector1">
              <a:avLst/>
            </a:prstGeom>
            <a:ln w="349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143108" y="4214818"/>
            <a:ext cx="2143140" cy="1107035"/>
            <a:chOff x="2143108" y="4214818"/>
            <a:chExt cx="2143140" cy="1107035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143108" y="4786322"/>
              <a:ext cx="2143140" cy="5355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递归数据结构 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071802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16463" y="21066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101389" name="Arc 13"/>
          <p:cNvSpPr/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3350" y="1387475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827088" y="333375"/>
            <a:ext cx="43926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带头结点单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链表示意图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85206" y="1212163"/>
            <a:ext cx="4680748" cy="726969"/>
            <a:chOff x="2285206" y="1212163"/>
            <a:chExt cx="4680748" cy="726969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428860" y="1212163"/>
              <a:ext cx="4537094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以</a:t>
              </a:r>
              <a:r>
                <a:rPr kumimoji="1"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为首结点指针的“大”单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链表</a:t>
              </a:r>
            </a:p>
          </p:txBody>
        </p:sp>
        <p:sp>
          <p:nvSpPr>
            <p:cNvPr id="101398" name="AutoShape 22"/>
            <p:cNvSpPr/>
            <p:nvPr/>
          </p:nvSpPr>
          <p:spPr bwMode="auto">
            <a:xfrm rot="16200000">
              <a:off x="4516438" y="-508000"/>
              <a:ext cx="215900" cy="4678363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7422" y="2707482"/>
            <a:ext cx="5340373" cy="680244"/>
            <a:chOff x="2357422" y="2707482"/>
            <a:chExt cx="5340373" cy="680244"/>
          </a:xfrm>
        </p:grpSpPr>
        <p:sp>
          <p:nvSpPr>
            <p:cNvPr id="101397" name="AutoShape 21"/>
            <p:cNvSpPr/>
            <p:nvPr/>
          </p:nvSpPr>
          <p:spPr bwMode="auto">
            <a:xfrm rot="5400000">
              <a:off x="4968876" y="1016000"/>
              <a:ext cx="215900" cy="3598863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357422" y="2957513"/>
              <a:ext cx="5340373" cy="430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以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2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next</a:t>
              </a:r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为首结点指针的“小”单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链表</a:t>
              </a:r>
            </a:p>
          </p:txBody>
        </p:sp>
      </p:grpSp>
      <p:grpSp>
        <p:nvGrpSpPr>
          <p:cNvPr id="101403" name="Group 27"/>
          <p:cNvGrpSpPr/>
          <p:nvPr/>
        </p:nvGrpSpPr>
        <p:grpSpPr bwMode="auto">
          <a:xfrm>
            <a:off x="2555875" y="3644902"/>
            <a:ext cx="3887788" cy="1038226"/>
            <a:chOff x="1610" y="2296"/>
            <a:chExt cx="2449" cy="654"/>
          </a:xfrm>
        </p:grpSpPr>
        <p:sp>
          <p:nvSpPr>
            <p:cNvPr id="101401" name="AutoShape 25"/>
            <p:cNvSpPr>
              <a:spLocks noChangeArrowheads="1"/>
            </p:cNvSpPr>
            <p:nvPr/>
          </p:nvSpPr>
          <p:spPr bwMode="auto">
            <a:xfrm>
              <a:off x="2653" y="2296"/>
              <a:ext cx="227" cy="272"/>
            </a:xfrm>
            <a:prstGeom prst="downArrow">
              <a:avLst>
                <a:gd name="adj1" fmla="val 50000"/>
                <a:gd name="adj2" fmla="val 25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3366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体现</a:t>
              </a:r>
              <a:r>
                <a:rPr lang="zh-CN" altLang="en-US" smtClean="0">
                  <a:solidFill>
                    <a:srgbClr val="3366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出这种单链表的</a:t>
              </a:r>
              <a:r>
                <a:rPr lang="zh-CN" altLang="en-US" dirty="0">
                  <a:solidFill>
                    <a:srgbClr val="3366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递归性。</a:t>
              </a: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03350" y="4941888"/>
            <a:ext cx="581185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带有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头结点又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会怎样呢？？？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403350" y="3140968"/>
            <a:ext cx="5689600" cy="26828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Sum(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LinkList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*L)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if (L==NULL)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  return 0;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else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  return(L-&gt;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data+Sum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(L-&gt;next));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91766" y="548680"/>
            <a:ext cx="69127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</a:rPr>
              <a:t>　  </a:t>
            </a:r>
            <a:r>
              <a:rPr kumimoji="1"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对于递归数据结构</a:t>
            </a:r>
            <a:r>
              <a:rPr kumimoji="1" lang="en-US" altLang="zh-CN" b="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采用递归的方法编写算法既方便又有效</a:t>
            </a:r>
            <a:r>
              <a:rPr kumimoji="1" lang="zh-CN" altLang="en-US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kumimoji="1"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，求一个不带头结点的单链表</a:t>
            </a:r>
            <a:r>
              <a:rPr kumimoji="1" lang="en-US" altLang="zh-CN" b="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kumimoji="1"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的所有</a:t>
            </a:r>
            <a:r>
              <a:rPr kumimoji="1" lang="en-US" altLang="zh-CN" b="0" dirty="0">
                <a:latin typeface="楷体" panose="02010609060101010101" pitchFamily="49" charset="-122"/>
                <a:ea typeface="楷体" panose="02010609060101010101" pitchFamily="49" charset="-122"/>
              </a:rPr>
              <a:t>data</a:t>
            </a:r>
            <a:r>
              <a:rPr kumimoji="1"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域（假设为</a:t>
            </a:r>
            <a:r>
              <a:rPr kumimoji="1" lang="en-US" altLang="zh-CN" b="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kumimoji="1"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型）之和的递归算法如下：</a:t>
            </a:r>
            <a:endParaRPr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5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4582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Hanoi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的塔座，在塔座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上有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个直径各不相同，从小到大依次编号为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的盘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片。要求将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塔座上的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个盘片移到塔座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14290"/>
            <a:ext cx="4537075" cy="457200"/>
          </a:xfrm>
          <a:prstGeom prst="rect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、问题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的求解方法是递归的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626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2552700" cy="2552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400050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移动规则：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500570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每次只能移动一个盘</a:t>
            </a: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片；</a:t>
            </a:r>
            <a:endParaRPr kumimoji="1" lang="en-US" altLang="zh-CN" sz="220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盘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片可以插在</a:t>
            </a:r>
            <a:r>
              <a:rPr kumimoji="1" lang="en-US" altLang="zh-CN" sz="22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2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中任一</a:t>
            </a: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塔座上；</a:t>
            </a:r>
            <a:endParaRPr kumimoji="1" lang="en-US" altLang="zh-CN" sz="220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任何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时候都不能将一个较大的盘片放在较小的盘</a:t>
            </a: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片上方。</a:t>
            </a:r>
            <a:endParaRPr lang="zh-CN" altLang="en-US" sz="2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3700" y="4198957"/>
            <a:ext cx="2320912" cy="51592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Hanoi(n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116388" y="3741757"/>
            <a:ext cx="4599016" cy="1295400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Hanoi(n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move(n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将第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个圆盘从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Hanoi(n</a:t>
            </a:r>
            <a:r>
              <a:rPr lang="en-US" altLang="zh-CN" sz="2000" dirty="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987675" y="4321195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11"/>
          <p:cNvGrpSpPr/>
          <p:nvPr/>
        </p:nvGrpSpPr>
        <p:grpSpPr bwMode="auto">
          <a:xfrm>
            <a:off x="684213" y="4141807"/>
            <a:ext cx="6264275" cy="2073275"/>
            <a:chOff x="431" y="824"/>
            <a:chExt cx="3946" cy="1306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大问题”转化为若干个“小问题”求解</a:t>
              </a:r>
            </a:p>
          </p:txBody>
        </p:sp>
        <p:sp>
          <p:nvSpPr>
            <p:cNvPr id="11272" name="Freeform 8"/>
            <p:cNvSpPr/>
            <p:nvPr/>
          </p:nvSpPr>
          <p:spPr bwMode="auto">
            <a:xfrm>
              <a:off x="1016" y="1248"/>
              <a:ext cx="232" cy="641"/>
            </a:xfrm>
            <a:custGeom>
              <a:avLst/>
              <a:gdLst/>
              <a:ahLst/>
              <a:cxnLst>
                <a:cxn ang="0">
                  <a:pos x="232" y="641"/>
                </a:cxn>
                <a:cxn ang="0">
                  <a:pos x="0" y="0"/>
                </a:cxn>
              </a:cxnLst>
              <a:rect l="0" t="0" r="r" b="b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Freeform 9"/>
            <p:cNvSpPr/>
            <p:nvPr/>
          </p:nvSpPr>
          <p:spPr bwMode="auto">
            <a:xfrm>
              <a:off x="2912" y="824"/>
              <a:ext cx="241" cy="1065"/>
            </a:xfrm>
            <a:custGeom>
              <a:avLst/>
              <a:gdLst/>
              <a:ahLst/>
              <a:cxnLst>
                <a:cxn ang="0">
                  <a:pos x="241" y="1065"/>
                </a:cxn>
                <a:cxn ang="0">
                  <a:pos x="0" y="0"/>
                </a:cxn>
              </a:cxnLst>
              <a:rect l="0" t="0" r="r" b="b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Freeform 10"/>
            <p:cNvSpPr/>
            <p:nvPr/>
          </p:nvSpPr>
          <p:spPr bwMode="auto">
            <a:xfrm>
              <a:off x="3304" y="1298"/>
              <a:ext cx="256" cy="582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56" y="0"/>
                </a:cxn>
              </a:cxnLst>
              <a:rect l="0" t="0" r="r" b="b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42860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设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Hanoi(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表示将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个盘片从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移动到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上。</a:t>
            </a:r>
            <a:endParaRPr lang="zh-CN" altLang="en-US" dirty="0"/>
          </a:p>
        </p:txBody>
      </p:sp>
      <p:pic>
        <p:nvPicPr>
          <p:cNvPr id="11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71546"/>
            <a:ext cx="2552700" cy="2552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00364" y="141659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x</a:t>
            </a:r>
            <a:endParaRPr lang="zh-CN" altLang="en-US" i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00430" y="1643050"/>
            <a:ext cx="357190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071546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y</a:t>
            </a:r>
            <a:endParaRPr lang="zh-CN" alt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16309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z</a:t>
            </a:r>
            <a:endParaRPr lang="zh-CN" altLang="en-US" i="1" dirty="0"/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506633" y="1363369"/>
            <a:ext cx="202172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rot="5400000">
            <a:off x="5393537" y="1964521"/>
            <a:ext cx="142876" cy="2143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00167" y="2832083"/>
            <a:ext cx="478634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fun(1)=1   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		(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   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fun(n)=n*fun(n-1)     n&gt;1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(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2952750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5.1.3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递归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模型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8104216" cy="1384995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递归模型是递归算法的抽象，它反映一个递归问题的递归结构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例如求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递归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算法对应的递归模型如下：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572264" y="2760645"/>
            <a:ext cx="1460482" cy="426335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递归出口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702" y="3332149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递归体</a:t>
            </a:r>
            <a:endParaRPr lang="zh-CN" altLang="en-US" sz="2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800" y="4357694"/>
            <a:ext cx="8339166" cy="49859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地，一个递归模型是由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递归出口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递归体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组成。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4857760"/>
            <a:ext cx="6072230" cy="8776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递归出口</a:t>
            </a: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确定递归到何时结束。</a:t>
            </a:r>
            <a:endParaRPr kumimoji="1"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递归体</a:t>
            </a: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确定递归求解时的递推关系。</a:t>
            </a:r>
            <a:endParaRPr kumimoji="1"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递归出口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baseline="-30000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baseline="-30000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dirty="0" smtClean="0">
              <a:solidFill>
                <a:srgbClr val="3366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这里的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baseline="-30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baseline="-30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均为常量，有些递归问题可能有几个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递归出口。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420688"/>
            <a:ext cx="8839200" cy="10895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体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i="1" baseline="-3000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i="1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i="1" baseline="-30000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i="1" baseline="-30000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i="1" baseline="-3000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3000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i="1" baseline="-30000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i="1" baseline="-30000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baseline="-30000" dirty="0" err="1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i="1" baseline="-30000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3366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86017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是一个非递归函数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1463042" y="1680175"/>
            <a:ext cx="36000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00034" y="2786058"/>
            <a:ext cx="8208963" cy="1871663"/>
            <a:chOff x="500034" y="3143248"/>
            <a:chExt cx="8208963" cy="1871663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228822" y="3216273"/>
              <a:ext cx="1008063" cy="647700"/>
            </a:xfrm>
            <a:prstGeom prst="ellipse">
              <a:avLst/>
            </a:prstGeom>
            <a:ln>
              <a:noFill/>
              <a:tailEnd type="none" w="lg" len="lg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00034" y="4367211"/>
              <a:ext cx="1008063" cy="647700"/>
            </a:xfrm>
            <a:prstGeom prst="ellipse">
              <a:avLst/>
            </a:prstGeom>
            <a:ln>
              <a:noFill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723997" y="4367211"/>
              <a:ext cx="1008063" cy="647700"/>
            </a:xfrm>
            <a:prstGeom prst="ellipse">
              <a:avLst/>
            </a:prstGeom>
            <a:ln>
              <a:noFill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100484" y="4367211"/>
              <a:ext cx="1008063" cy="647700"/>
            </a:xfrm>
            <a:prstGeom prst="ellipse">
              <a:avLst/>
            </a:prstGeom>
            <a:ln>
              <a:noFill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76522" y="4511673"/>
              <a:ext cx="936625" cy="45720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292197" y="3719511"/>
              <a:ext cx="1008063" cy="720725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371697" y="3863973"/>
              <a:ext cx="215900" cy="503238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194022" y="3703636"/>
              <a:ext cx="1054100" cy="774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488"/>
                </a:cxn>
              </a:cxnLst>
              <a:rect l="0" t="0" r="r" b="b"/>
              <a:pathLst>
                <a:path w="664" h="488">
                  <a:moveTo>
                    <a:pt x="0" y="0"/>
                  </a:moveTo>
                  <a:lnTo>
                    <a:pt x="664" y="488"/>
                  </a:lnTo>
                </a:path>
              </a:pathLst>
            </a:custGeom>
            <a:noFill/>
            <a:ln w="38100" cap="flat" cmpd="sng">
              <a:solidFill>
                <a:srgbClr val="3366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756247" y="3143248"/>
              <a:ext cx="2016125" cy="43021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大问题求解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6692872" y="3790948"/>
              <a:ext cx="215900" cy="504825"/>
            </a:xfrm>
            <a:prstGeom prst="downArrow">
              <a:avLst>
                <a:gd name="adj1" fmla="val 50000"/>
                <a:gd name="adj2" fmla="val 58456"/>
              </a:avLst>
            </a:prstGeom>
            <a:ln>
              <a:tailEnd type="none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324447" y="4511673"/>
              <a:ext cx="3384550" cy="43021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楷体" panose="02010609060101010101" pitchFamily="49" charset="-122"/>
                  <a:ea typeface="楷体" panose="02010609060101010101" pitchFamily="49" charset="-122"/>
                </a:rPr>
                <a:t>若干个相似子问题求解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0892" y="378619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转化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1" name="右大括号 20"/>
          <p:cNvSpPr/>
          <p:nvPr/>
        </p:nvSpPr>
        <p:spPr>
          <a:xfrm rot="5400000">
            <a:off x="6286512" y="571480"/>
            <a:ext cx="214314" cy="2214578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00760" y="185736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686800" cy="1836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把一个不能或不好直接求解的“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大问题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”转化成一个或几个“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”来解决；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再把这些“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”进一步分解成更小的“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来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解决。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485775"/>
            <a:ext cx="1749407" cy="461665"/>
          </a:xfrm>
          <a:prstGeom prst="rect">
            <a:avLst/>
          </a:prstGeom>
          <a:solidFill>
            <a:srgbClr val="0000FF"/>
          </a:solidFill>
          <a:ln w="38100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</a:t>
            </a:r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429132"/>
            <a:ext cx="842968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但递归分解不是随意的分解，递归分解要</a:t>
            </a:r>
            <a:r>
              <a:rPr kumimoji="1" lang="zh-CN" altLang="en-US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保证“大问题”与“小问题”相似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，即求解过程与环境都相似。 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14348" y="2786058"/>
            <a:ext cx="7858180" cy="1247483"/>
            <a:chOff x="714348" y="2786058"/>
            <a:chExt cx="7858180" cy="1247483"/>
          </a:xfrm>
        </p:grpSpPr>
        <p:sp>
          <p:nvSpPr>
            <p:cNvPr id="7" name="TextBox 6"/>
            <p:cNvSpPr txBox="1"/>
            <p:nvPr/>
          </p:nvSpPr>
          <p:spPr>
            <a:xfrm>
              <a:off x="714348" y="3571876"/>
              <a:ext cx="7858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每个“小问题”都可以直接解决（此时分解到递归出口）</a:t>
              </a:r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3857620" y="2786058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85749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直到</a:t>
              </a:r>
              <a:endParaRPr lang="zh-CN" altLang="en-US" sz="2000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例如，统计全国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40" y="1319198"/>
            <a:ext cx="350046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国家统计局（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57158" y="4071942"/>
            <a:ext cx="3714776" cy="1033169"/>
            <a:chOff x="357158" y="4071942"/>
            <a:chExt cx="3714776" cy="1033169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4643446"/>
              <a:ext cx="2357454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某企业（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464344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 panose="05050102010706020507"/>
                </a:rPr>
                <a:t>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250133" y="4179099"/>
              <a:ext cx="571504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2678893" y="4107661"/>
              <a:ext cx="714380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00034" y="3046410"/>
            <a:ext cx="7358114" cy="987131"/>
            <a:chOff x="500034" y="3046410"/>
            <a:chExt cx="7358114" cy="987131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876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海淀区统计局（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3372" y="35464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 panose="05050102010706020507"/>
                </a:rPr>
                <a:t>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5918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536149" y="31535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6578" y="35718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 panose="05050102010706020507"/>
                </a:rPr>
                <a:t>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5072066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536545" y="31789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214414" y="1785926"/>
            <a:ext cx="7286676" cy="1247483"/>
            <a:chOff x="1214414" y="1785926"/>
            <a:chExt cx="7286676" cy="1247483"/>
          </a:xfrm>
        </p:grpSpPr>
        <p:sp>
          <p:nvSpPr>
            <p:cNvPr id="4" name="TextBox 3"/>
            <p:cNvSpPr txBox="1"/>
            <p:nvPr/>
          </p:nvSpPr>
          <p:spPr>
            <a:xfrm>
              <a:off x="121441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北京统计局（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912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上海统计局（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527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 panose="05050102010706020507"/>
                </a:rPr>
                <a:t>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357554" y="1785926"/>
              <a:ext cx="785818" cy="78581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4929190" y="1928802"/>
              <a:ext cx="785818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988060" y="1793864"/>
              <a:ext cx="2071702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42910" y="5144306"/>
            <a:ext cx="1500198" cy="827944"/>
            <a:chOff x="642910" y="5144306"/>
            <a:chExt cx="1500198" cy="827944"/>
          </a:xfrm>
        </p:grpSpPr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214414" y="5357826"/>
              <a:ext cx="428628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2910" y="557214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递归出口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00496" y="571480"/>
            <a:ext cx="1143008" cy="715174"/>
            <a:chOff x="4000496" y="571480"/>
            <a:chExt cx="1143008" cy="715174"/>
          </a:xfrm>
        </p:grpSpPr>
        <p:cxnSp>
          <p:nvCxnSpPr>
            <p:cNvPr id="32" name="直接箭头连接符 31"/>
            <p:cNvCxnSpPr/>
            <p:nvPr/>
          </p:nvCxnSpPr>
          <p:spPr>
            <a:xfrm rot="5400000">
              <a:off x="4429124" y="1142984"/>
              <a:ext cx="285752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0496" y="57148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大问题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42976" y="1714488"/>
            <a:ext cx="3357586" cy="1785950"/>
            <a:chOff x="1142976" y="1714488"/>
            <a:chExt cx="3357586" cy="178595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1678761" y="2178835"/>
              <a:ext cx="357190" cy="28575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42976" y="171448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小问题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000232" y="2143116"/>
              <a:ext cx="2500330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785786" y="2786058"/>
              <a:ext cx="1214446" cy="21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28690" y="2585861"/>
            <a:ext cx="7772400" cy="9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在定义一个过程或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时，出现直接或者间接调用自己的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成分，称之为</a:t>
            </a:r>
            <a:r>
              <a:rPr kumimoji="1"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429024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5.1.1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递归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什么是递归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857628"/>
            <a:ext cx="6215106" cy="11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若直接调用自己，称之为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直接递归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若间接调用自己，称之为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间接递归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3368675" cy="1001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44000" rIns="108000" bIns="144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2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0178" y="2932885"/>
            <a:ext cx="1314434" cy="3410504"/>
          </a:xfrm>
          <a:prstGeom prst="rect">
            <a:avLst/>
          </a:prstGeom>
          <a:ln>
            <a:noFill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↓</a:t>
            </a:r>
          </a:p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285185"/>
            <a:ext cx="3889375" cy="457200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分解过程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42988" y="452438"/>
            <a:ext cx="5616575" cy="384175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为了讨论方便，简化上述递归模型为：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571480"/>
            <a:ext cx="85344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遇到</a:t>
            </a:r>
            <a:r>
              <a:rPr kumimoji="1" lang="zh-CN" altLang="en-US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kumimoji="1" lang="zh-CN" altLang="en-US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出口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发生“质变”，即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原递归问题便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转化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成可以直接求解的问题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过程：</a:t>
            </a:r>
            <a:r>
              <a:rPr kumimoji="1"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kumimoji="1" lang="zh-CN" altLang="en-US" dirty="0">
              <a:solidFill>
                <a:srgbClr val="00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08175" y="1714488"/>
            <a:ext cx="2592387" cy="3374152"/>
          </a:xfrm>
          <a:prstGeom prst="rect">
            <a:avLst/>
          </a:prstGeom>
          <a:ln>
            <a:tailEnd type="none" w="lg" len="lg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zh-CN" sz="22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5314938"/>
            <a:ext cx="7848600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这样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便计算出来了，因此递归的执行过程由</a:t>
            </a:r>
            <a:r>
              <a:rPr kumimoji="1" lang="zh-CN" altLang="en-US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分解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求值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两部分构成。 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86100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2" y="333375"/>
            <a:ext cx="4318001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fun(5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5!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1009650" cy="396875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/>
              <a:t>fun(5)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14713" y="4725988"/>
            <a:ext cx="1728787" cy="765175"/>
            <a:chOff x="3414713" y="4725988"/>
            <a:chExt cx="1728787" cy="765175"/>
          </a:xfrm>
        </p:grpSpPr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283075" y="4725988"/>
              <a:ext cx="0" cy="2889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414713" y="5094288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递归出口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74788" y="1700213"/>
            <a:ext cx="1081087" cy="901700"/>
            <a:chOff x="1474788" y="1700213"/>
            <a:chExt cx="1081087" cy="901700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46225" y="2205038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fun(4)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474788" y="1700213"/>
              <a:ext cx="360362" cy="5048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51050" y="2636838"/>
            <a:ext cx="1081088" cy="757237"/>
            <a:chOff x="2051050" y="2636838"/>
            <a:chExt cx="1081088" cy="757237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122488" y="2997200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fun(3)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51050" y="2636838"/>
              <a:ext cx="287337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44775" y="3441700"/>
            <a:ext cx="1208088" cy="673100"/>
            <a:chOff x="2644775" y="3441700"/>
            <a:chExt cx="1208088" cy="673100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43213" y="3717925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fun(2)</a:t>
              </a:r>
            </a:p>
          </p:txBody>
        </p:sp>
        <p:sp>
          <p:nvSpPr>
            <p:cNvPr id="17426" name="Freeform 18"/>
            <p:cNvSpPr/>
            <p:nvPr/>
          </p:nvSpPr>
          <p:spPr bwMode="auto">
            <a:xfrm>
              <a:off x="2644775" y="3441700"/>
              <a:ext cx="266700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06"/>
                </a:cxn>
              </a:cxnLst>
              <a:rect l="0" t="0" r="r" b="b"/>
              <a:pathLst>
                <a:path w="168" h="206">
                  <a:moveTo>
                    <a:pt x="0" y="0"/>
                  </a:moveTo>
                  <a:lnTo>
                    <a:pt x="168" y="20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4143380"/>
            <a:ext cx="1717684" cy="619120"/>
            <a:chOff x="3357554" y="4143380"/>
            <a:chExt cx="1717684" cy="619120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06813" y="4365625"/>
              <a:ext cx="1368425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fun(1)=1</a:t>
              </a:r>
            </a:p>
          </p:txBody>
        </p:sp>
        <p:sp>
          <p:nvSpPr>
            <p:cNvPr id="17427" name="Freeform 19"/>
            <p:cNvSpPr/>
            <p:nvPr/>
          </p:nvSpPr>
          <p:spPr bwMode="auto">
            <a:xfrm>
              <a:off x="3357554" y="4143380"/>
              <a:ext cx="350845" cy="293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155"/>
                </a:cxn>
              </a:cxnLst>
              <a:rect l="0" t="0" r="r" b="b"/>
              <a:pathLst>
                <a:path w="235" h="155">
                  <a:moveTo>
                    <a:pt x="0" y="0"/>
                  </a:moveTo>
                  <a:lnTo>
                    <a:pt x="235" y="15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8" y="1700213"/>
            <a:ext cx="2663825" cy="3241675"/>
            <a:chOff x="611188" y="1700213"/>
            <a:chExt cx="2663825" cy="3241675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11188" y="1700213"/>
              <a:ext cx="2663825" cy="3241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3148606">
              <a:off x="520700" y="3159125"/>
              <a:ext cx="1728788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分解过程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30775" y="3789363"/>
            <a:ext cx="1296988" cy="647699"/>
            <a:chOff x="4930775" y="3789363"/>
            <a:chExt cx="1296988" cy="64769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003800" y="3789363"/>
              <a:ext cx="1223963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fun(2)=2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4930775" y="4149725"/>
              <a:ext cx="360363" cy="2873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35600" y="2925763"/>
            <a:ext cx="1295400" cy="863599"/>
            <a:chOff x="5435600" y="2925763"/>
            <a:chExt cx="1295400" cy="86359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435600" y="2925763"/>
              <a:ext cx="1295400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fun(3)=6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5580063" y="3429000"/>
              <a:ext cx="431800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11863" y="2133600"/>
            <a:ext cx="1295400" cy="792162"/>
            <a:chOff x="6011863" y="2133600"/>
            <a:chExt cx="1295400" cy="792162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011863" y="2133600"/>
              <a:ext cx="1295400" cy="40011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fun(4)=24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360363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15100" y="1268413"/>
            <a:ext cx="1512888" cy="865187"/>
            <a:chOff x="6515100" y="1268413"/>
            <a:chExt cx="1512888" cy="865187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515100" y="1268413"/>
              <a:ext cx="1512888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fun(5)=120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6804025" y="1773238"/>
              <a:ext cx="287338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35600" y="1917700"/>
            <a:ext cx="2519363" cy="3095625"/>
            <a:chOff x="5435600" y="1917700"/>
            <a:chExt cx="2519363" cy="3095625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5435600" y="1917700"/>
              <a:ext cx="2519363" cy="30956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18713651">
              <a:off x="6281738" y="3448050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求值过程</a:t>
              </a: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71538" y="1000108"/>
            <a:ext cx="617539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F(1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F(2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)=F(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1)+F(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&gt;2 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F(6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=  </a:t>
            </a:r>
            <a:r>
              <a:rPr lang="en-US" altLang="zh-CN" sz="3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32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39356" y="2639756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F(6)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65123" y="5951395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595677" y="5951395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</a:p>
        </p:txBody>
      </p:sp>
      <p:sp>
        <p:nvSpPr>
          <p:cNvPr id="55310" name="Freeform 14"/>
          <p:cNvSpPr/>
          <p:nvPr/>
        </p:nvSpPr>
        <p:spPr bwMode="auto">
          <a:xfrm>
            <a:off x="844677" y="5527637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Freeform 15"/>
          <p:cNvSpPr/>
          <p:nvPr/>
        </p:nvSpPr>
        <p:spPr bwMode="auto">
          <a:xfrm>
            <a:off x="1509719" y="5515573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3103709" y="5099356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4334264" y="5099356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</a:p>
        </p:txBody>
      </p:sp>
      <p:sp>
        <p:nvSpPr>
          <p:cNvPr id="55315" name="Freeform 19"/>
          <p:cNvSpPr/>
          <p:nvPr/>
        </p:nvSpPr>
        <p:spPr bwMode="auto">
          <a:xfrm>
            <a:off x="3583264" y="4671075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Freeform 20"/>
          <p:cNvSpPr/>
          <p:nvPr/>
        </p:nvSpPr>
        <p:spPr bwMode="auto">
          <a:xfrm>
            <a:off x="4248305" y="4663535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977384" y="5129517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075232" y="5153645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</a:p>
        </p:txBody>
      </p:sp>
      <p:sp>
        <p:nvSpPr>
          <p:cNvPr id="55317" name="Freeform 21"/>
          <p:cNvSpPr/>
          <p:nvPr/>
        </p:nvSpPr>
        <p:spPr bwMode="auto">
          <a:xfrm>
            <a:off x="1435826" y="4659011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8" name="Freeform 22"/>
          <p:cNvSpPr/>
          <p:nvPr/>
        </p:nvSpPr>
        <p:spPr bwMode="auto">
          <a:xfrm>
            <a:off x="2076739" y="4659010"/>
            <a:ext cx="352121" cy="4845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560992" y="4280495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715971" y="4277479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</a:t>
            </a:r>
          </a:p>
        </p:txBody>
      </p:sp>
      <p:sp>
        <p:nvSpPr>
          <p:cNvPr id="55319" name="Freeform 23"/>
          <p:cNvSpPr/>
          <p:nvPr/>
        </p:nvSpPr>
        <p:spPr bwMode="auto">
          <a:xfrm>
            <a:off x="2143093" y="3911027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Freeform 24"/>
          <p:cNvSpPr/>
          <p:nvPr/>
        </p:nvSpPr>
        <p:spPr bwMode="auto">
          <a:xfrm>
            <a:off x="3174587" y="3917059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322024" y="5114436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6552579" y="5114436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</a:p>
        </p:txBody>
      </p:sp>
      <p:sp>
        <p:nvSpPr>
          <p:cNvPr id="55326" name="Freeform 30"/>
          <p:cNvSpPr/>
          <p:nvPr/>
        </p:nvSpPr>
        <p:spPr bwMode="auto">
          <a:xfrm>
            <a:off x="5801579" y="4690680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7" name="Freeform 31"/>
          <p:cNvSpPr/>
          <p:nvPr/>
        </p:nvSpPr>
        <p:spPr bwMode="auto">
          <a:xfrm>
            <a:off x="6466621" y="467861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5934285" y="4292559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7032133" y="4316688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</a:p>
        </p:txBody>
      </p:sp>
      <p:sp>
        <p:nvSpPr>
          <p:cNvPr id="55328" name="Freeform 32"/>
          <p:cNvSpPr/>
          <p:nvPr/>
        </p:nvSpPr>
        <p:spPr bwMode="auto">
          <a:xfrm>
            <a:off x="6392727" y="3832609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9" name="Freeform 33"/>
          <p:cNvSpPr/>
          <p:nvPr/>
        </p:nvSpPr>
        <p:spPr bwMode="auto">
          <a:xfrm>
            <a:off x="7035149" y="3838641"/>
            <a:ext cx="315179" cy="45090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9" y="299"/>
              </a:cxn>
            </a:cxnLst>
            <a:rect l="0" t="0" r="r" b="b"/>
            <a:pathLst>
              <a:path w="209" h="299">
                <a:moveTo>
                  <a:pt x="0" y="0"/>
                </a:moveTo>
                <a:lnTo>
                  <a:pt x="209" y="299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0" name="Freeform 34"/>
          <p:cNvSpPr/>
          <p:nvPr/>
        </p:nvSpPr>
        <p:spPr bwMode="auto">
          <a:xfrm>
            <a:off x="3308802" y="3030336"/>
            <a:ext cx="1229047" cy="497651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43759" y="3527987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F(5)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6517894" y="3443537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</a:t>
            </a:r>
          </a:p>
        </p:txBody>
      </p:sp>
      <p:sp>
        <p:nvSpPr>
          <p:cNvPr id="55331" name="Freeform 35"/>
          <p:cNvSpPr/>
          <p:nvPr/>
        </p:nvSpPr>
        <p:spPr bwMode="auto">
          <a:xfrm>
            <a:off x="5225510" y="3030336"/>
            <a:ext cx="1295400" cy="4297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5143504" y="2214554"/>
            <a:ext cx="1915201" cy="400110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求得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F(6)=8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86182" y="5896293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一棵递归树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7126" y="214290"/>
            <a:ext cx="850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对于复杂的递归问题，在求解时需要进行多次分解和求值。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4463438" y="2458188"/>
            <a:ext cx="36000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34"/>
          <p:cNvSpPr/>
          <p:nvPr/>
        </p:nvSpPr>
        <p:spPr bwMode="auto">
          <a:xfrm>
            <a:off x="3155940" y="2905949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Freeform 23"/>
          <p:cNvSpPr/>
          <p:nvPr/>
        </p:nvSpPr>
        <p:spPr bwMode="auto">
          <a:xfrm>
            <a:off x="1974832" y="3891388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Freeform 21"/>
          <p:cNvSpPr/>
          <p:nvPr/>
        </p:nvSpPr>
        <p:spPr bwMode="auto">
          <a:xfrm>
            <a:off x="1298552" y="46513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Freeform 14"/>
          <p:cNvSpPr/>
          <p:nvPr/>
        </p:nvSpPr>
        <p:spPr bwMode="auto">
          <a:xfrm>
            <a:off x="701648" y="55340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Freeform 14"/>
          <p:cNvSpPr/>
          <p:nvPr/>
        </p:nvSpPr>
        <p:spPr bwMode="auto">
          <a:xfrm>
            <a:off x="966762" y="55086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Freeform 21"/>
          <p:cNvSpPr/>
          <p:nvPr/>
        </p:nvSpPr>
        <p:spPr bwMode="auto">
          <a:xfrm>
            <a:off x="1527152" y="46894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Freeform 23"/>
          <p:cNvSpPr/>
          <p:nvPr/>
        </p:nvSpPr>
        <p:spPr bwMode="auto">
          <a:xfrm>
            <a:off x="2231741" y="3954466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Freeform 24"/>
          <p:cNvSpPr/>
          <p:nvPr/>
        </p:nvSpPr>
        <p:spPr bwMode="auto">
          <a:xfrm>
            <a:off x="3016240" y="391805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FF00FF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Freeform 19"/>
          <p:cNvSpPr/>
          <p:nvPr/>
        </p:nvSpPr>
        <p:spPr bwMode="auto">
          <a:xfrm>
            <a:off x="3441692" y="4676784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Freeform 20"/>
          <p:cNvSpPr/>
          <p:nvPr/>
        </p:nvSpPr>
        <p:spPr bwMode="auto">
          <a:xfrm>
            <a:off x="4151310" y="4689484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35"/>
          <p:cNvSpPr/>
          <p:nvPr/>
        </p:nvSpPr>
        <p:spPr bwMode="auto">
          <a:xfrm>
            <a:off x="5041904" y="3059110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19"/>
          <p:cNvSpPr/>
          <p:nvPr/>
        </p:nvSpPr>
        <p:spPr bwMode="auto">
          <a:xfrm>
            <a:off x="3684046" y="4668846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20"/>
          <p:cNvSpPr/>
          <p:nvPr/>
        </p:nvSpPr>
        <p:spPr bwMode="auto">
          <a:xfrm>
            <a:off x="4401680" y="469424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24"/>
          <p:cNvSpPr/>
          <p:nvPr/>
        </p:nvSpPr>
        <p:spPr bwMode="auto">
          <a:xfrm>
            <a:off x="3329820" y="388302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00B050"/>
            </a:solidFill>
            <a:miter lim="800000"/>
            <a:headEnd type="arrow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Freeform 34"/>
          <p:cNvSpPr/>
          <p:nvPr/>
        </p:nvSpPr>
        <p:spPr bwMode="auto">
          <a:xfrm>
            <a:off x="3308340" y="3074225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15"/>
          <p:cNvSpPr/>
          <p:nvPr/>
        </p:nvSpPr>
        <p:spPr bwMode="auto">
          <a:xfrm>
            <a:off x="1416028" y="5546740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Freeform 15"/>
          <p:cNvSpPr/>
          <p:nvPr/>
        </p:nvSpPr>
        <p:spPr bwMode="auto">
          <a:xfrm>
            <a:off x="1636236" y="5513402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Freeform 22"/>
          <p:cNvSpPr/>
          <p:nvPr/>
        </p:nvSpPr>
        <p:spPr bwMode="auto">
          <a:xfrm>
            <a:off x="1969297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Freeform 22"/>
          <p:cNvSpPr/>
          <p:nvPr/>
        </p:nvSpPr>
        <p:spPr bwMode="auto">
          <a:xfrm>
            <a:off x="2221711" y="46815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Freeform 35"/>
          <p:cNvSpPr/>
          <p:nvPr/>
        </p:nvSpPr>
        <p:spPr bwMode="auto">
          <a:xfrm>
            <a:off x="5256218" y="2903534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Freeform 32"/>
          <p:cNvSpPr/>
          <p:nvPr/>
        </p:nvSpPr>
        <p:spPr bwMode="auto">
          <a:xfrm>
            <a:off x="6260974" y="38322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Freeform 32"/>
          <p:cNvSpPr/>
          <p:nvPr/>
        </p:nvSpPr>
        <p:spPr bwMode="auto">
          <a:xfrm>
            <a:off x="6470526" y="38576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Freeform 30"/>
          <p:cNvSpPr/>
          <p:nvPr/>
        </p:nvSpPr>
        <p:spPr bwMode="auto">
          <a:xfrm>
            <a:off x="5681670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Freeform 30"/>
          <p:cNvSpPr/>
          <p:nvPr/>
        </p:nvSpPr>
        <p:spPr bwMode="auto">
          <a:xfrm>
            <a:off x="5902114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Freeform 22"/>
          <p:cNvSpPr/>
          <p:nvPr/>
        </p:nvSpPr>
        <p:spPr bwMode="auto">
          <a:xfrm>
            <a:off x="6931857" y="386556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Freeform 22"/>
          <p:cNvSpPr/>
          <p:nvPr/>
        </p:nvSpPr>
        <p:spPr bwMode="auto">
          <a:xfrm>
            <a:off x="7171571" y="3832228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Freeform 22"/>
          <p:cNvSpPr/>
          <p:nvPr/>
        </p:nvSpPr>
        <p:spPr bwMode="auto">
          <a:xfrm>
            <a:off x="6345250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Freeform 22"/>
          <p:cNvSpPr/>
          <p:nvPr/>
        </p:nvSpPr>
        <p:spPr bwMode="auto">
          <a:xfrm>
            <a:off x="6597664" y="46688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rot="5400000">
            <a:off x="4891272" y="2462388"/>
            <a:ext cx="360000" cy="15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24075" y="32131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3428" name="Picture 4" descr="u=2238646572,1667541289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1125538"/>
            <a:ext cx="1446213" cy="1584325"/>
          </a:xfrm>
          <a:prstGeom prst="rect">
            <a:avLst/>
          </a:prstGeom>
          <a:noFill/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2910" y="2643182"/>
            <a:ext cx="464347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设计求解问题的递归模型。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转换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成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的递归算法。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" name="Text Box 3" descr="蓝色面巾纸"/>
          <p:cNvSpPr txBox="1">
            <a:spLocks noChangeArrowheads="1"/>
          </p:cNvSpPr>
          <p:nvPr/>
        </p:nvSpPr>
        <p:spPr bwMode="auto">
          <a:xfrm>
            <a:off x="428596" y="1624004"/>
            <a:ext cx="4608513" cy="5191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3300"/>
                </a:solidFill>
                <a:ea typeface="隶书" pitchFamily="49" charset="-122"/>
              </a:rPr>
              <a:t>5.2.1  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递归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算法设计的步骤</a:t>
            </a:r>
          </a:p>
        </p:txBody>
      </p:sp>
      <p:sp>
        <p:nvSpPr>
          <p:cNvPr id="4" name="Text Box 10" descr="粉色面巾纸"/>
          <p:cNvSpPr txBox="1">
            <a:spLocks noChangeArrowheads="1"/>
          </p:cNvSpPr>
          <p:nvPr/>
        </p:nvSpPr>
        <p:spPr bwMode="auto">
          <a:xfrm>
            <a:off x="2428860" y="420671"/>
            <a:ext cx="4500594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5.2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递归算法的设计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5" name="圆角矩形 4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递归模型</a:t>
              </a:r>
              <a:endParaRPr lang="zh-CN" altLang="en-US" sz="20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递归算法</a:t>
              </a:r>
              <a:endParaRPr lang="zh-CN" altLang="en-US" sz="2000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357158" y="1462619"/>
            <a:ext cx="5715040" cy="91307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）对原问题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分析，称为“大问题”，假设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出合理的“小问题”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(s’)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；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500042"/>
            <a:ext cx="4248150" cy="457200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求递归模型的步骤如下：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4357694"/>
            <a:ext cx="5572164" cy="91307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）确定一个特定情况（如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  </a:t>
            </a:r>
            <a:r>
              <a:rPr kumimoji="1"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递归出口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7158" y="2714620"/>
            <a:ext cx="5643602" cy="91307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）假设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是可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的，在此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基础上确定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解，即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递归体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72198" y="1714488"/>
            <a:ext cx="2857520" cy="3571900"/>
            <a:chOff x="6072198" y="1714488"/>
            <a:chExt cx="2857520" cy="3571900"/>
          </a:xfrm>
        </p:grpSpPr>
        <p:sp>
          <p:nvSpPr>
            <p:cNvPr id="10" name="TextBox 9"/>
            <p:cNvSpPr txBox="1"/>
            <p:nvPr/>
          </p:nvSpPr>
          <p:spPr>
            <a:xfrm>
              <a:off x="6786578" y="1714488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>
                  <a:solidFill>
                    <a:srgbClr val="99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数学归纳法</a:t>
              </a: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578" y="2571744"/>
              <a:ext cx="2143140" cy="1446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假设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时等式成立</a:t>
              </a:r>
              <a:endPara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求证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578" y="4516947"/>
              <a:ext cx="1928826" cy="7694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求证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813437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例如，采用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递归算法求实数数组</a:t>
            </a:r>
            <a:r>
              <a:rPr kumimoji="1" lang="en-US" altLang="zh-CN" i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0..</a:t>
            </a:r>
            <a:r>
              <a:rPr kumimoji="1" lang="en-US" altLang="zh-CN" i="1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中的最小值。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数组元素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个元素）中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的最小值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896161"/>
            <a:ext cx="5472114" cy="1466315"/>
            <a:chOff x="1142976" y="4896161"/>
            <a:chExt cx="5472114" cy="1466315"/>
          </a:xfrm>
        </p:grpSpPr>
        <p:sp>
          <p:nvSpPr>
            <p:cNvPr id="20484" name="Text Box 4" descr="羊皮纸"/>
            <p:cNvSpPr txBox="1">
              <a:spLocks noChangeArrowheads="1"/>
            </p:cNvSpPr>
            <p:nvPr/>
          </p:nvSpPr>
          <p:spPr bwMode="auto">
            <a:xfrm>
              <a:off x="1285852" y="5500702"/>
              <a:ext cx="5329238" cy="8617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[0]		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 </a:t>
              </a:r>
              <a:r>
                <a:rPr kumimoji="1" lang="en-US" altLang="zh-CN" sz="2000" smtClean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MIN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])  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4896161"/>
              <a:ext cx="3714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因此得到如下递归模型：</a:t>
              </a:r>
              <a:endParaRPr lang="zh-CN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3429000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已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求出，则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])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MIN()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为求两个值较小值函数。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en-US" altLang="zh-CN" dirty="0" smtClean="0"/>
              <a:t>[0] 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[1</a:t>
            </a:r>
            <a:r>
              <a:rPr lang="en-US" altLang="zh-CN" smtClean="0"/>
              <a:t>]  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en-US" altLang="zh-CN" smtClean="0">
                <a:latin typeface="+mn-ea"/>
                <a:ea typeface="+mn-ea"/>
                <a:sym typeface="Symbol" panose="05050102010706020507"/>
              </a:rPr>
              <a:t> </a:t>
            </a:r>
            <a:r>
              <a:rPr lang="en-US" altLang="zh-CN" smtClean="0">
                <a:sym typeface="Symbol" panose="05050102010706020507"/>
              </a:rPr>
              <a:t>  </a:t>
            </a:r>
            <a:r>
              <a:rPr lang="en-US" altLang="zh-CN" i="1" dirty="0" smtClean="0">
                <a:sym typeface="Symbol" panose="05050102010706020507"/>
              </a:rPr>
              <a:t>A</a:t>
            </a:r>
            <a:r>
              <a:rPr lang="en-US" altLang="zh-CN" dirty="0" smtClean="0">
                <a:sym typeface="Symbol" panose="05050102010706020507"/>
              </a:rPr>
              <a:t>[</a:t>
            </a:r>
            <a:r>
              <a:rPr lang="en-US" altLang="zh-CN" i="1" dirty="0" err="1" smtClean="0">
                <a:sym typeface="Symbol" panose="05050102010706020507"/>
              </a:rPr>
              <a:t>i</a:t>
            </a:r>
            <a:r>
              <a:rPr lang="en-US" altLang="zh-CN" dirty="0" smtClean="0">
                <a:latin typeface="+mn-ea"/>
                <a:ea typeface="+mn-ea"/>
                <a:sym typeface="Symbol" panose="05050102010706020507"/>
              </a:rPr>
              <a:t>-</a:t>
            </a:r>
            <a:r>
              <a:rPr lang="en-US" altLang="zh-CN" dirty="0" smtClean="0">
                <a:sym typeface="Symbol" panose="05050102010706020507"/>
              </a:rPr>
              <a:t>1]  </a:t>
            </a:r>
            <a:r>
              <a:rPr lang="en-US" altLang="zh-CN" i="1" dirty="0" smtClean="0">
                <a:sym typeface="Symbol" panose="05050102010706020507"/>
              </a:rPr>
              <a:t>A</a:t>
            </a:r>
            <a:r>
              <a:rPr lang="en-US" altLang="zh-CN" dirty="0" smtClean="0">
                <a:sym typeface="Symbol" panose="05050102010706020507"/>
              </a:rPr>
              <a:t>[</a:t>
            </a:r>
            <a:r>
              <a:rPr lang="en-US" altLang="zh-CN" i="1" dirty="0" err="1" smtClean="0">
                <a:sym typeface="Symbol" panose="05050102010706020507"/>
              </a:rPr>
              <a:t>i</a:t>
            </a:r>
            <a:r>
              <a:rPr lang="en-US" altLang="zh-CN" smtClean="0">
                <a:sym typeface="Symbol" panose="05050102010706020507"/>
              </a:rPr>
              <a:t>] 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…… </a:t>
            </a:r>
            <a:r>
              <a:rPr lang="en-US" altLang="zh-CN" smtClean="0">
                <a:sym typeface="Symbol" panose="05050102010706020507"/>
              </a:rPr>
              <a:t> </a:t>
            </a:r>
            <a:r>
              <a:rPr lang="en-US" altLang="zh-CN" i="1" dirty="0" smtClean="0">
                <a:sym typeface="Symbol" panose="05050102010706020507"/>
              </a:rPr>
              <a:t>A</a:t>
            </a:r>
            <a:r>
              <a:rPr lang="en-US" altLang="zh-CN" dirty="0" smtClean="0">
                <a:sym typeface="Symbol" panose="05050102010706020507"/>
              </a:rPr>
              <a:t>[</a:t>
            </a:r>
            <a:r>
              <a:rPr lang="en-US" altLang="zh-CN" i="1" dirty="0" smtClean="0">
                <a:sym typeface="Symbol" panose="05050102010706020507"/>
              </a:rPr>
              <a:t>n</a:t>
            </a:r>
            <a:r>
              <a:rPr lang="en-US" altLang="zh-CN" dirty="0" smtClean="0">
                <a:latin typeface="+mj-ea"/>
                <a:ea typeface="+mj-ea"/>
                <a:sym typeface="Symbol" panose="05050102010706020507"/>
              </a:rPr>
              <a:t>-</a:t>
            </a:r>
            <a:r>
              <a:rPr lang="en-US" altLang="zh-CN" dirty="0" smtClean="0">
                <a:sym typeface="Symbol" panose="05050102010706020507"/>
              </a:rPr>
              <a:t>1]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571744"/>
            <a:ext cx="4929222" cy="993638"/>
            <a:chOff x="1214414" y="2571744"/>
            <a:chExt cx="4429156" cy="993638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2981802" y="804356"/>
              <a:ext cx="180000" cy="3714776"/>
            </a:xfrm>
            <a:prstGeom prst="righ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857496"/>
              <a:ext cx="3786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大问题，处理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个元素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4414" y="1357298"/>
            <a:ext cx="4286280" cy="642942"/>
            <a:chOff x="1214414" y="1357298"/>
            <a:chExt cx="4286280" cy="642942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2607455" y="392885"/>
              <a:ext cx="214314" cy="3000396"/>
            </a:xfrm>
            <a:prstGeom prst="lef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1357298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小问题，处理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个元素</a:t>
              </a:r>
              <a:endParaRPr lang="zh-CN" alt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4414" y="4357694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i="1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时，只有一个元素，有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4030664" cy="41857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 </a:t>
            </a:r>
            <a:r>
              <a:rPr kumimoji="1"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(float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float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 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A[0];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m=</a:t>
            </a:r>
            <a:r>
              <a:rPr kumimoji="1" lang="en-US" altLang="zh-CN" sz="2000" i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(m&gt;A[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975350" cy="4766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由此得到如下递归求解算法：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142976" y="2000240"/>
            <a:ext cx="5072098" cy="642942"/>
            <a:chOff x="1214414" y="2000240"/>
            <a:chExt cx="5072098" cy="642942"/>
          </a:xfrm>
        </p:grpSpPr>
        <p:sp>
          <p:nvSpPr>
            <p:cNvPr id="4" name="矩形 3"/>
            <p:cNvSpPr/>
            <p:nvPr/>
          </p:nvSpPr>
          <p:spPr>
            <a:xfrm>
              <a:off x="1214414" y="2000240"/>
              <a:ext cx="207170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V="1">
              <a:off x="3286116" y="2285992"/>
              <a:ext cx="1728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29190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递归出口</a:t>
              </a:r>
              <a:endParaRPr lang="zh-CN" altLang="en-US" sz="2000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571604" y="3000372"/>
            <a:ext cx="4714908" cy="1714512"/>
            <a:chOff x="1643042" y="3000372"/>
            <a:chExt cx="5072098" cy="1714512"/>
          </a:xfrm>
        </p:grpSpPr>
        <p:sp>
          <p:nvSpPr>
            <p:cNvPr id="8" name="矩形 7"/>
            <p:cNvSpPr/>
            <p:nvPr/>
          </p:nvSpPr>
          <p:spPr>
            <a:xfrm>
              <a:off x="1643042" y="3000372"/>
              <a:ext cx="2357454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3"/>
              <a:endCxn id="12" idx="1"/>
            </p:cNvCxnSpPr>
            <p:nvPr/>
          </p:nvCxnSpPr>
          <p:spPr>
            <a:xfrm>
              <a:off x="4000496" y="3857628"/>
              <a:ext cx="1357322" cy="1425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57818" y="367183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递归体</a:t>
              </a:r>
              <a:endParaRPr lang="zh-CN" altLang="en-US" sz="2000" dirty="0"/>
            </a:p>
          </p:txBody>
        </p:sp>
      </p:grp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967071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递归数据结构的数据特别适合递归处理 </a:t>
            </a:r>
            <a:r>
              <a:rPr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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00100" y="1500174"/>
            <a:ext cx="2500330" cy="4500594"/>
            <a:chOff x="1000100" y="1071546"/>
            <a:chExt cx="2678925" cy="4500594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4000504"/>
              <a:ext cx="2357454" cy="157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000100" y="1071546"/>
              <a:ext cx="26789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种瓜得瓜</a:t>
              </a:r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：递归性</a:t>
              </a:r>
              <a:endPara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785926"/>
              <a:ext cx="2357443" cy="157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下箭头 8"/>
            <p:cNvSpPr/>
            <p:nvPr/>
          </p:nvSpPr>
          <p:spPr bwMode="auto">
            <a:xfrm>
              <a:off x="2000232" y="350043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Text Box 4" descr="羊皮纸"/>
          <p:cNvSpPr txBox="1">
            <a:spLocks noChangeArrowheads="1"/>
          </p:cNvSpPr>
          <p:nvPr/>
        </p:nvSpPr>
        <p:spPr bwMode="auto">
          <a:xfrm>
            <a:off x="468312" y="260350"/>
            <a:ext cx="6746893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  <a:ea typeface="隶书" pitchFamily="49" charset="-122"/>
              </a:rPr>
              <a:t>5.2.2  </a:t>
            </a:r>
            <a:r>
              <a:rPr lang="zh-CN" altLang="en-US" sz="2800" smtClean="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2800" dirty="0">
                <a:solidFill>
                  <a:srgbClr val="FF3300"/>
                </a:solidFill>
                <a:ea typeface="隶书" pitchFamily="49" charset="-122"/>
              </a:rPr>
              <a:t>数据结构的递归算法设计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929058" y="2000240"/>
            <a:ext cx="3786214" cy="3857652"/>
            <a:chOff x="3929058" y="2000240"/>
            <a:chExt cx="3786214" cy="3857652"/>
          </a:xfrm>
        </p:grpSpPr>
        <p:sp>
          <p:nvSpPr>
            <p:cNvPr id="11" name="TextBox 10"/>
            <p:cNvSpPr txBox="1"/>
            <p:nvPr/>
          </p:nvSpPr>
          <p:spPr>
            <a:xfrm>
              <a:off x="4286248" y="2805540"/>
              <a:ext cx="3429024" cy="212365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数据：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={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瓜的集合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运算：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Op={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种瓜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递归性：</a:t>
              </a:r>
              <a:endPara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Op(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∈ 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∈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3929058" y="2000240"/>
              <a:ext cx="214314" cy="3857652"/>
            </a:xfrm>
            <a:prstGeom prst="rightBrac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71551" y="1196975"/>
            <a:ext cx="5386400" cy="26064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 n*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(n-1);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5532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直接递归函数示例：求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正整数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582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带头结点的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单链表的相关递归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算法。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77949" y="22923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82774" y="22923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17812" y="22923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22637" y="22923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80049" y="2285992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370112" y="2474899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811562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33937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30699" y="2149461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219174" y="2508236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57224" y="214787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011336" y="1428736"/>
            <a:ext cx="4103687" cy="688975"/>
            <a:chOff x="2011336" y="1428736"/>
            <a:chExt cx="4103687" cy="688975"/>
          </a:xfrm>
        </p:grpSpPr>
        <p:sp>
          <p:nvSpPr>
            <p:cNvPr id="25615" name="AutoShape 15"/>
            <p:cNvSpPr/>
            <p:nvPr/>
          </p:nvSpPr>
          <p:spPr bwMode="auto">
            <a:xfrm rot="5400000">
              <a:off x="3968725" y="-28587"/>
              <a:ext cx="188909" cy="4103687"/>
            </a:xfrm>
            <a:prstGeom prst="leftBrace">
              <a:avLst>
                <a:gd name="adj1" fmla="val 468297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198818" y="1428736"/>
              <a:ext cx="2087562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：大问题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99" y="2786058"/>
            <a:ext cx="2951163" cy="800765"/>
            <a:chOff x="3235299" y="2786058"/>
            <a:chExt cx="2951163" cy="800765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78174" y="3155936"/>
              <a:ext cx="2808288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200" dirty="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&gt;next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：小问题</a:t>
              </a:r>
            </a:p>
          </p:txBody>
        </p:sp>
        <p:sp>
          <p:nvSpPr>
            <p:cNvPr id="25618" name="AutoShape 18"/>
            <p:cNvSpPr/>
            <p:nvPr/>
          </p:nvSpPr>
          <p:spPr bwMode="auto">
            <a:xfrm rot="-5400000">
              <a:off x="4537838" y="1483519"/>
              <a:ext cx="203210" cy="2808288"/>
            </a:xfrm>
            <a:prstGeom prst="leftBrace">
              <a:avLst>
                <a:gd name="adj1" fmla="val 32047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00100" y="3929066"/>
            <a:ext cx="750099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把“大问题”转化为若干个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相似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的“小问题”来求解。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为什么在这里设计</a:t>
            </a:r>
            <a:r>
              <a:rPr lang="zh-CN" altLang="en-US" dirty="0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单链表的递归算法时</a:t>
            </a:r>
            <a:r>
              <a:rPr lang="zh-CN" altLang="en-US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mtClean="0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带头结点？</a:t>
            </a:r>
            <a:endParaRPr lang="zh-CN" altLang="en-US" dirty="0">
              <a:solidFill>
                <a:srgbClr val="CC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66214" y="2285992"/>
            <a:ext cx="69180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714612" y="2500306"/>
            <a:ext cx="4500594" cy="1357322"/>
            <a:chOff x="2786050" y="2500306"/>
            <a:chExt cx="4500594" cy="135732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 bwMode="auto">
            <a:xfrm>
              <a:off x="2786050" y="2928934"/>
              <a:ext cx="4500594" cy="92869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2786050" y="2500306"/>
              <a:ext cx="1285884" cy="714380"/>
              <a:chOff x="2786050" y="2500306"/>
              <a:chExt cx="1285884" cy="714380"/>
            </a:xfrm>
            <a:grpFill/>
          </p:grpSpPr>
          <p:cxnSp>
            <p:nvCxnSpPr>
              <p:cNvPr id="31" name="直接箭头连接符 30"/>
              <p:cNvCxnSpPr/>
              <p:nvPr/>
            </p:nvCxnSpPr>
            <p:spPr bwMode="auto">
              <a:xfrm rot="5400000">
                <a:off x="3071802" y="3000372"/>
                <a:ext cx="357190" cy="71438"/>
              </a:xfrm>
              <a:prstGeom prst="straightConnector1">
                <a:avLst/>
              </a:prstGeom>
              <a:grpFill/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2786050" y="2500306"/>
                <a:ext cx="1285884" cy="40011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&gt;next)</a:t>
                </a:r>
                <a:endPara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 bwMode="auto">
          <a:xfrm>
            <a:off x="1357290" y="2928934"/>
            <a:ext cx="5715040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4535487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 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数据结点个数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28728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71736" y="4033541"/>
            <a:ext cx="14287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 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995341" y="3067051"/>
            <a:ext cx="5862675" cy="504825"/>
            <a:chOff x="995341" y="3067051"/>
            <a:chExt cx="5862675" cy="504825"/>
          </a:xfrm>
        </p:grpSpPr>
        <p:grpSp>
          <p:nvGrpSpPr>
            <p:cNvPr id="5" name="组合 36"/>
            <p:cNvGrpSpPr/>
            <p:nvPr/>
          </p:nvGrpSpPr>
          <p:grpSpPr>
            <a:xfrm>
              <a:off x="1577949" y="3211513"/>
              <a:ext cx="1009650" cy="360363"/>
              <a:chOff x="1577949" y="3211513"/>
              <a:chExt cx="1009650" cy="36036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577949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082774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3017812" y="3211513"/>
              <a:ext cx="1009650" cy="360363"/>
              <a:chOff x="3017812" y="3211513"/>
              <a:chExt cx="1009650" cy="36036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017812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22637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70112" y="3394076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1562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33937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530699" y="3068638"/>
              <a:ext cx="7207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174" y="3427413"/>
              <a:ext cx="358775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95341" y="3067051"/>
              <a:ext cx="361949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18" name="组合 39"/>
            <p:cNvGrpSpPr/>
            <p:nvPr/>
          </p:nvGrpSpPr>
          <p:grpSpPr>
            <a:xfrm>
              <a:off x="5680049" y="3205169"/>
              <a:ext cx="1177967" cy="360363"/>
              <a:chOff x="5680049" y="3205169"/>
              <a:chExt cx="1177967" cy="36036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680049" y="3205169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166214" y="3205169"/>
                <a:ext cx="69180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lnSpc>
                    <a:spcPts val="2000"/>
                  </a:lnSpc>
                </a:pPr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endParaRPr lang="en-US" altLang="zh-CN" sz="20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71472" y="824195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L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为单链表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中数据结点个数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42873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空单链表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的数据结点个数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643438" y="1500174"/>
            <a:ext cx="714380" cy="285752"/>
          </a:xfrm>
          <a:prstGeom prst="rightArrow">
            <a:avLst/>
          </a:prstGeom>
          <a:solidFill>
            <a:srgbClr val="99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142873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)=0	 </a:t>
            </a:r>
            <a:r>
              <a:rPr lang="zh-CN" altLang="en-US" sz="2000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472" y="2038641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对于非空单链表：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1670" y="400050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000496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  1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77588" y="3000372"/>
            <a:ext cx="1285884" cy="7143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857224" y="4630994"/>
            <a:ext cx="4968875" cy="1603340"/>
            <a:chOff x="857224" y="4630994"/>
            <a:chExt cx="4968875" cy="160334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857224" y="4630994"/>
              <a:ext cx="260190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递归模型如下：</a:t>
              </a:r>
            </a:p>
          </p:txBody>
        </p:sp>
        <p:sp>
          <p:nvSpPr>
            <p:cNvPr id="46" name="Text Box 4" descr="羊皮纸"/>
            <p:cNvSpPr txBox="1">
              <a:spLocks noChangeArrowheads="1"/>
            </p:cNvSpPr>
            <p:nvPr/>
          </p:nvSpPr>
          <p:spPr bwMode="auto">
            <a:xfrm>
              <a:off x="1001687" y="5210432"/>
              <a:ext cx="4824412" cy="10239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0000" tIns="108000" bIns="1440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)=0		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=NULL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&gt;next)+1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</a:p>
          </p:txBody>
        </p:sp>
      </p:grpSp>
      <p:sp>
        <p:nvSpPr>
          <p:cNvPr id="32" name="幻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8" grpId="1" bldLvl="0" animBg="1"/>
      <p:bldP spid="28" grpId="2" bldLvl="0" animBg="1"/>
      <p:bldP spid="19" grpId="0"/>
      <p:bldP spid="20" grpId="0"/>
      <p:bldP spid="23" grpId="0"/>
      <p:bldP spid="24" grpId="0"/>
      <p:bldP spid="25" grpId="0" bldLvl="0" animBg="1"/>
      <p:bldP spid="25" grpId="1" bldLvl="0" animBg="1"/>
      <p:bldP spid="26" grpId="0"/>
      <p:bldP spid="27" grpId="0"/>
      <p:bldP spid="36" grpId="0"/>
      <p:bldP spid="36" grpId="1"/>
      <p:bldP spid="38" grpId="0"/>
      <p:bldP spid="44" grpId="0" bldLvl="0" animBg="1"/>
      <p:bldP spid="44" grpId="1" bldLvl="0" animBg="1"/>
      <p:bldP spid="44" grpId="2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2910" y="538443"/>
            <a:ext cx="59293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数据结点个数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递归算法如下：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5786" y="1428736"/>
            <a:ext cx="5786478" cy="2064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 eaLnBrk="1" hangingPunct="1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*L)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(L==NULL)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 0;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(L-&gt;next)+1;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57422" y="142852"/>
            <a:ext cx="342902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不带头结点单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614346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正向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86314" y="642918"/>
            <a:ext cx="35719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反向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20759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25584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660622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165447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22859" y="2199607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12922" y="2388514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3454372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676747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173509" y="2063076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1984" y="2421851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00034" y="2061489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6" name="AutoShape 15"/>
          <p:cNvSpPr/>
          <p:nvPr/>
        </p:nvSpPr>
        <p:spPr bwMode="auto">
          <a:xfrm rot="5400000">
            <a:off x="3611535" y="-114972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64347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问题，输出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endParaRPr lang="zh-CN" altLang="en-US" sz="2200" i="1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143536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问题，输出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endParaRPr lang="zh-CN" altLang="en-US" sz="2200" i="1" baseline="-25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18"/>
          <p:cNvSpPr/>
          <p:nvPr/>
        </p:nvSpPr>
        <p:spPr bwMode="auto">
          <a:xfrm rot="16200000">
            <a:off x="4180648" y="1397134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09024" y="2199607"/>
            <a:ext cx="69180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910" y="3741011"/>
            <a:ext cx="528641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已求解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输出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</a:t>
            </a:r>
            <a:r>
              <a:rPr lang="en-US" altLang="zh-CN" smtClean="0">
                <a:latin typeface="+mj-ea"/>
                <a:ea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&gt;data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；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&gt;next);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3798952"/>
            <a:ext cx="5286412" cy="113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已求解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&gt;next);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输出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</a:t>
            </a:r>
            <a:r>
              <a:rPr lang="en-US" altLang="zh-CN" dirty="0" smtClean="0">
                <a:latin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&gt;data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；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71490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问题，输出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1</a:t>
            </a:r>
            <a:endParaRPr lang="zh-CN" altLang="en-US" sz="2200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42928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问题，输出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endParaRPr lang="zh-CN" altLang="en-US" sz="2200" i="1" baseline="-25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6" grpId="0" bldLvl="0" animBg="1"/>
      <p:bldP spid="37" grpId="0"/>
      <p:bldP spid="37" grpId="1"/>
      <p:bldP spid="39" grpId="0"/>
      <p:bldP spid="39" grpId="1"/>
      <p:bldP spid="40" grpId="0" bldLvl="0" animBg="1"/>
      <p:bldP spid="42" grpId="0"/>
      <p:bldP spid="42" grpId="1"/>
      <p:bldP spid="43" grpId="0" bldLvl="0" animBg="1"/>
      <p:bldP spid="44" grpId="0" bldLvl="0" animBg="1"/>
      <p:bldP spid="4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42844" y="1142984"/>
            <a:ext cx="4143404" cy="2222862"/>
            <a:chOff x="142844" y="1142984"/>
            <a:chExt cx="4143404" cy="222286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42844" y="1142984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递归模型如下：</a:t>
              </a:r>
            </a:p>
          </p:txBody>
        </p:sp>
        <p:sp>
          <p:nvSpPr>
            <p:cNvPr id="27652" name="Text Box 4" descr="羊皮纸"/>
            <p:cNvSpPr txBox="1">
              <a:spLocks noChangeArrowheads="1"/>
            </p:cNvSpPr>
            <p:nvPr/>
          </p:nvSpPr>
          <p:spPr bwMode="auto">
            <a:xfrm>
              <a:off x="161940" y="1785926"/>
              <a:ext cx="4124308" cy="1579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不做任何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事件</a:t>
              </a:r>
              <a:endParaRPr lang="en-US" altLang="zh-CN" sz="2000" dirty="0" smtClean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=NULL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</a:t>
              </a:r>
              <a:r>
                <a:rPr lang="en-US" altLang="zh-CN" sz="2000" dirty="0" err="1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data;</a:t>
              </a:r>
              <a:r>
                <a:rPr lang="en-US" altLang="zh-CN" sz="2000" i="1" dirty="0" err="1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-&gt;next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       	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情况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786314" y="1171556"/>
            <a:ext cx="4143404" cy="2188995"/>
            <a:chOff x="4786314" y="1171556"/>
            <a:chExt cx="4143404" cy="2188995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6314" y="1171556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递归模型如下：</a:t>
              </a:r>
            </a:p>
          </p:txBody>
        </p:sp>
        <p:sp>
          <p:nvSpPr>
            <p:cNvPr id="9" name="Text Box 4" descr="羊皮纸"/>
            <p:cNvSpPr txBox="1">
              <a:spLocks noChangeArrowheads="1"/>
            </p:cNvSpPr>
            <p:nvPr/>
          </p:nvSpPr>
          <p:spPr bwMode="auto">
            <a:xfrm>
              <a:off x="4805410" y="1780631"/>
              <a:ext cx="4124308" cy="1579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不做任何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事件</a:t>
              </a:r>
              <a:endParaRPr lang="en-US" altLang="zh-CN" sz="2000" dirty="0" smtClean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=NULL</a:t>
              </a:r>
            </a:p>
            <a:p>
              <a:pPr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en-US" altLang="zh-CN" sz="2000" i="1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&gt;next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);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en-US" altLang="zh-CN" sz="2000" i="1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-&gt;data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       	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情况</a:t>
              </a: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142852"/>
            <a:ext cx="7929618" cy="957266"/>
            <a:chOff x="142844" y="142852"/>
            <a:chExt cx="7929618" cy="957266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357422" y="142852"/>
              <a:ext cx="342902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不带头结点单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链表</a:t>
              </a:r>
              <a:r>
                <a:rPr lang="en-US" altLang="zh-CN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2844" y="614346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正向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所有结点值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786314" y="642918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反向</a:t>
              </a: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所有结点值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12708" y="3500438"/>
            <a:ext cx="4244978" cy="2563228"/>
            <a:chOff x="112708" y="3500438"/>
            <a:chExt cx="4244978" cy="2563228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12708" y="4286256"/>
              <a:ext cx="4244978" cy="17774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LinkNode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   if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("%d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&gt;data);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&gt;next);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5565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192879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4756178" y="3500438"/>
            <a:ext cx="4244978" cy="2599494"/>
            <a:chOff x="4756178" y="3500438"/>
            <a:chExt cx="4244978" cy="259949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56178" y="4314828"/>
              <a:ext cx="4244978" cy="1785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traverseR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LinkNode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    if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traverseR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&gt;next);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("%d "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L-&gt;data);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9912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657226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组合 24"/>
          <p:cNvGrpSpPr/>
          <p:nvPr/>
        </p:nvGrpSpPr>
        <p:grpSpPr>
          <a:xfrm>
            <a:off x="1071538" y="2571744"/>
            <a:ext cx="7771749" cy="357190"/>
            <a:chOff x="1071538" y="2571744"/>
            <a:chExt cx="7771749" cy="35719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071538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700015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19" name="直接连接符 18"/>
            <p:cNvCxnSpPr>
              <a:stCxn id="16" idx="3"/>
              <a:endCxn id="17" idx="1"/>
            </p:cNvCxnSpPr>
            <p:nvPr/>
          </p:nvCxnSpPr>
          <p:spPr bwMode="auto">
            <a:xfrm>
              <a:off x="4214810" y="2750339"/>
              <a:ext cx="1485205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" name="幻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14480" y="4286256"/>
            <a:ext cx="5357850" cy="128588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6677042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隶书" pitchFamily="49" charset="-122"/>
              </a:rPr>
              <a:t>5.3.3 </a:t>
            </a:r>
            <a:r>
              <a:rPr lang="en-US" altLang="zh-CN" sz="280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lang="zh-CN" altLang="en-US" sz="2800" smtClean="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2800" dirty="0">
                <a:solidFill>
                  <a:srgbClr val="FF3300"/>
                </a:solidFill>
                <a:ea typeface="隶书" pitchFamily="49" charset="-122"/>
              </a:rPr>
              <a:t>求解方法的递归算法设计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318530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有些问题可以采用递归方法求解（求解方法之一）。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求解问题时，需要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对问题本身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分析，确定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大、小问题解之间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关系，构造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合理的递归体。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500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大问题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464344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Symbol" panose="05050102010706020507"/>
              </a:rPr>
              <a:t>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86248" y="350043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357187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关系 </a:t>
            </a:r>
            <a:r>
              <a:rPr lang="zh-CN" altLang="en-US" sz="2800" smtClean="0">
                <a:solidFill>
                  <a:srgbClr val="FF33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？</a:t>
            </a:r>
            <a:endParaRPr lang="zh-CN" altLang="en-US" sz="2800" dirty="0">
              <a:solidFill>
                <a:srgbClr val="FF3300"/>
              </a:solidFill>
              <a:latin typeface="Verdana" panose="020B0604030504040204" pitchFamily="34" charset="0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064500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5-5</a:t>
            </a:r>
            <a:r>
              <a:rPr lang="en-US" altLang="zh-CN" sz="280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采用递归算法求解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迷宫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问题，并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输出从入口到出口的所有迷宫路径。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00035" y="1785926"/>
            <a:ext cx="8286807" cy="2944890"/>
            <a:chOff x="500035" y="1785926"/>
            <a:chExt cx="8286807" cy="2944890"/>
          </a:xfrm>
        </p:grpSpPr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500035" y="1785926"/>
              <a:ext cx="3714776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求解问题描述：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71604" y="2557342"/>
              <a:ext cx="5722970" cy="1228848"/>
              <a:chOff x="1571604" y="3243204"/>
              <a:chExt cx="5722970" cy="122884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571604" y="3500438"/>
                <a:ext cx="1079500" cy="50323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</a:t>
                </a:r>
                <a:r>
                  <a:rPr lang="zh-CN" altLang="en-US" sz="200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yi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15074" y="3500438"/>
                <a:ext cx="1079500" cy="50323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zh-CN" altLang="en-US" sz="20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>
                <a:stCxn id="5" idx="3"/>
                <a:endCxn id="6" idx="1"/>
              </p:cNvCxnSpPr>
              <p:nvPr/>
            </p:nvCxnSpPr>
            <p:spPr>
              <a:xfrm>
                <a:off x="2651104" y="3752057"/>
                <a:ext cx="3563970" cy="158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86050" y="3243204"/>
                <a:ext cx="3500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mgpath(</a:t>
                </a:r>
                <a:r>
                  <a:rPr lang="en-US" altLang="zh-CN" sz="2000" smtClean="0">
                    <a:solidFill>
                      <a:srgbClr val="00B05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xi</a:t>
                </a:r>
                <a:r>
                  <a:rPr lang="zh-CN" altLang="en-US" sz="2000" smtClean="0">
                    <a:solidFill>
                      <a:srgbClr val="00B05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00B05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yi</a:t>
                </a:r>
                <a:r>
                  <a:rPr lang="zh-CN" altLang="en-US" sz="200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C0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xe</a:t>
                </a:r>
                <a:r>
                  <a:rPr lang="zh-CN" altLang="en-US" sz="2000" smtClean="0">
                    <a:solidFill>
                      <a:srgbClr val="C0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C0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ye</a:t>
                </a:r>
                <a:r>
                  <a:rPr lang="zh-CN" altLang="en-US" sz="200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path</a:t>
                </a:r>
                <a:r>
                  <a:rPr lang="en-US" altLang="zh-CN" sz="2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57950" y="407194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出口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71472" y="3857628"/>
              <a:ext cx="8215370" cy="8731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altLang="zh-CN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mgpath(int xi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 yi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 xe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 ye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PathType path)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en-US" altLang="zh-CN" sz="220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3200"/>
                </a:lnSpc>
              </a:pPr>
              <a:r>
                <a:rPr lang="en-US" altLang="zh-CN" sz="2200" smtClean="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求从</a:t>
              </a:r>
              <a:r>
                <a:rPr lang="en-US" altLang="zh-CN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(xi</a:t>
              </a:r>
              <a:r>
                <a:rPr lang="zh-CN" altLang="en-US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yi)</a:t>
              </a:r>
              <a:r>
                <a:rPr lang="zh-CN" altLang="en-US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</a:t>
              </a:r>
              <a:r>
                <a:rPr lang="en-US" altLang="zh-CN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(xe</a:t>
              </a:r>
              <a:r>
                <a:rPr lang="zh-CN" altLang="en-US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ye)</a:t>
              </a:r>
              <a:r>
                <a:rPr lang="zh-CN" altLang="en-US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的迷宫路径，用</a:t>
              </a:r>
              <a:r>
                <a:rPr lang="en-US" altLang="zh-CN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path</a:t>
              </a:r>
              <a:r>
                <a:rPr lang="zh-CN" altLang="en-US" sz="220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变量保存迷宫路径。</a:t>
              </a:r>
              <a:endPara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335756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入</a:t>
              </a:r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口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zh-CN" altLang="en-US" sz="20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571480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mgpath(</a:t>
            </a:r>
            <a:r>
              <a:rPr lang="en-US" altLang="zh-CN" sz="200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xi</a:t>
            </a:r>
            <a:r>
              <a:rPr lang="zh-CN" altLang="en-US" sz="200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29520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671832"/>
            <a:ext cx="3500462" cy="800220"/>
            <a:chOff x="1142976" y="3671832"/>
            <a:chExt cx="3500462" cy="80022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63938" y="3671832"/>
              <a:ext cx="1079500" cy="5032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42976" y="3671832"/>
              <a:ext cx="1079500" cy="5032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xi</a:t>
              </a:r>
              <a:r>
                <a:rPr lang="zh-CN" altLang="en-US" sz="200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yi</a:t>
              </a:r>
              <a:r>
                <a:rPr lang="en-US" altLang="zh-CN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85984" y="3929066"/>
              <a:ext cx="1214446" cy="7143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407194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走一步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7422" y="1571613"/>
            <a:ext cx="4071966" cy="900175"/>
            <a:chOff x="2357422" y="1571613"/>
            <a:chExt cx="4071966" cy="900175"/>
          </a:xfrm>
        </p:grpSpPr>
        <p:sp>
          <p:nvSpPr>
            <p:cNvPr id="14" name="TextBox 13"/>
            <p:cNvSpPr txBox="1"/>
            <p:nvPr/>
          </p:nvSpPr>
          <p:spPr>
            <a:xfrm>
              <a:off x="3714744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大问题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4179091" y="-250056"/>
              <a:ext cx="428628" cy="407196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71934" y="3214686"/>
            <a:ext cx="4286280" cy="960383"/>
            <a:chOff x="4071934" y="3214686"/>
            <a:chExt cx="4286280" cy="9603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215074" y="3671832"/>
              <a:ext cx="1079500" cy="5032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zh-CN" altLang="en-US" sz="200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4643438" y="3923451"/>
              <a:ext cx="157163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71934" y="3214686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mgpath(</a:t>
              </a:r>
              <a:r>
                <a:rPr lang="en-US" altLang="zh-CN" sz="2000" smtClean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smtClean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xe</a:t>
              </a:r>
              <a:r>
                <a:rPr lang="zh-CN" altLang="en-US" sz="20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ye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path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0958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出口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14810" y="4357695"/>
            <a:ext cx="2643206" cy="900175"/>
            <a:chOff x="4214810" y="4357695"/>
            <a:chExt cx="2643206" cy="900175"/>
          </a:xfrm>
        </p:grpSpPr>
        <p:sp>
          <p:nvSpPr>
            <p:cNvPr id="19" name="TextBox 18"/>
            <p:cNvSpPr txBox="1"/>
            <p:nvPr/>
          </p:nvSpPr>
          <p:spPr>
            <a:xfrm>
              <a:off x="4857752" y="48577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小问题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22099" y="3250406"/>
              <a:ext cx="428628" cy="264320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下箭头 25"/>
          <p:cNvSpPr/>
          <p:nvPr/>
        </p:nvSpPr>
        <p:spPr>
          <a:xfrm>
            <a:off x="4214810" y="2571744"/>
            <a:ext cx="214314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5786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550070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大问题 </a:t>
            </a:r>
            <a:r>
              <a:rPr lang="zh-CN" altLang="en-US" smtClean="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≡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走一步 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小问题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37432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45756" y="1210237"/>
            <a:ext cx="8424862" cy="4648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中的迷宫路径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对于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四周的每一个相邻方块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</a:p>
          <a:p>
            <a:pPr algn="l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置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mg[xi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</a:p>
          <a:p>
            <a:pPr algn="l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回退一步并置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mg[xi][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]=0;</a:t>
            </a:r>
          </a:p>
          <a:p>
            <a:pPr algn="l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不为出口且可走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480223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求解迷宫问题的递归模型如下：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36584" y="4725144"/>
            <a:ext cx="2643206" cy="1996331"/>
            <a:chOff x="2918096" y="4481057"/>
            <a:chExt cx="2643206" cy="1996331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3998216" y="4481057"/>
              <a:ext cx="11280" cy="1288445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18096" y="576950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在一个“小问题”执行完后回退找</a:t>
              </a:r>
              <a:r>
                <a:rPr lang="zh-CN" altLang="en-US" sz="2000" dirty="0" smtClean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所有解</a:t>
              </a:r>
              <a:endParaRPr lang="zh-CN" altLang="en-US" sz="2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14348" y="357166"/>
            <a:ext cx="7143800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迷宫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路径用顺序表存储，它的元素由方块构成的。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PathType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类型定义如下：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857224" y="1500174"/>
            <a:ext cx="6048375" cy="30608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当前方块的行号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当前方块的列号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length;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路径长度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定义路径类型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3786214" cy="502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间接递归示例：   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500174"/>
            <a:ext cx="2000264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)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{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);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2000264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)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{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);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4338562" y="2981249"/>
            <a:ext cx="324000" cy="2428892"/>
          </a:xfrm>
          <a:prstGeom prst="leftBrace">
            <a:avLst>
              <a:gd name="adj1" fmla="val 8333"/>
              <a:gd name="adj2" fmla="val 50523"/>
            </a:avLst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14612" y="4498311"/>
            <a:ext cx="357190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总可以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转换为直接递归函数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14282" y="571480"/>
            <a:ext cx="8143932" cy="4708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ye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求解路径为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:(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==ye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xi;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].j =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%d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:\n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count);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(k=0;k&lt;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path.length;k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("\t(%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)"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].j);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((k+1)%5==0)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每输出每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个方块后换一行</a:t>
            </a:r>
          </a:p>
          <a:p>
            <a:pPr algn="l"/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printf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 algn="l"/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}</a:t>
            </a:r>
            <a:endParaRPr lang="pt-BR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printf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 algn="l"/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2976" y="1885882"/>
            <a:ext cx="7000924" cy="4329200"/>
            <a:chOff x="1000100" y="1857364"/>
            <a:chExt cx="6215106" cy="4329200"/>
          </a:xfrm>
        </p:grpSpPr>
        <p:sp>
          <p:nvSpPr>
            <p:cNvPr id="4" name="矩形 3"/>
            <p:cNvSpPr/>
            <p:nvPr/>
          </p:nvSpPr>
          <p:spPr>
            <a:xfrm>
              <a:off x="1000100" y="1857364"/>
              <a:ext cx="6215106" cy="31147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 rot="5400000">
              <a:off x="3699751" y="5379344"/>
              <a:ext cx="815128" cy="67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6050" y="5786454"/>
              <a:ext cx="392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找到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了出口，输出路径（递归出口）</a:t>
              </a:r>
              <a:endParaRPr lang="zh-CN" altLang="en-US" sz="2000" dirty="0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9387" y="214290"/>
            <a:ext cx="8536017" cy="54456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				</a:t>
            </a:r>
            <a:r>
              <a:rPr lang="pt-BR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//(xi</a:t>
            </a:r>
            <a:r>
              <a:rPr lang="zh-CN" altLang="pt-BR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pt-BR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pt-BR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不是出口</a:t>
            </a:r>
          </a:p>
          <a:p>
            <a:pPr algn="l"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  if (mg[xi][yi]==0)	</a:t>
            </a:r>
            <a:r>
              <a:rPr lang="pt-BR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//(xi</a:t>
            </a:r>
            <a:r>
              <a:rPr lang="zh-CN" altLang="pt-BR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pt-BR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pt-BR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是一个可走方块</a:t>
            </a:r>
          </a:p>
          <a:p>
            <a:pPr algn="l"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di=0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while 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(di&lt;4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   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对于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四周的每一个相邻方位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endParaRPr lang="pt-BR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switch(di)       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找方位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对应的方块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{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0:i=xi-1; j=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1:i=xi;   j=yi+1; break;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2:i=xi+1; j=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3:i=xi;   j=yi-1; break;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}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en-US" altLang="zh-CN" sz="20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20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xi;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20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].j = </a:t>
            </a:r>
            <a:r>
              <a:rPr lang="en-US" altLang="zh-CN" sz="20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20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  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路径长度增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mg[xi][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]=-1;   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避免来回重复找路径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79389" y="260350"/>
            <a:ext cx="7893074" cy="3133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回退一个方块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mg[xi][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]=0;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恢复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为可走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di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}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//-while 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}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//-</a:t>
            </a:r>
            <a:r>
              <a:rPr lang="pt-BR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if (mg[xi][yi]==0)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//-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递归体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85720" y="3786190"/>
            <a:ext cx="8207375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本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算法输出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迷宫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，可以通过进一步比较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找出最短路径（可能存在多条最短路径）。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8946" y="2564174"/>
            <a:ext cx="9045442" cy="2593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1300"/>
              </a:lnSpc>
            </a:pPr>
            <a:r>
              <a:rPr lang="zh-CN" altLang="pt-BR" sz="1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pt-BR" sz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pt-B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pt-BR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//(xi</a:t>
            </a:r>
            <a:r>
              <a:rPr lang="zh-CN" altLang="pt-BR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pt-BR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pt-BR" sz="1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不是出口</a:t>
            </a:r>
          </a:p>
          <a:p>
            <a:pPr algn="l">
              <a:lnSpc>
                <a:spcPts val="1300"/>
              </a:lnSpc>
            </a:pPr>
            <a:r>
              <a:rPr lang="zh-CN" altLang="pt-BR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pt-BR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pt-B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(mg[xi][yi]==0)	</a:t>
            </a:r>
            <a:r>
              <a:rPr lang="pt-BR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//(xi</a:t>
            </a:r>
            <a:r>
              <a:rPr lang="zh-CN" altLang="pt-BR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pt-BR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pt-BR" sz="1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是一个可走方块</a:t>
            </a:r>
          </a:p>
          <a:p>
            <a:pPr algn="l">
              <a:lnSpc>
                <a:spcPts val="1300"/>
              </a:lnSpc>
            </a:pPr>
            <a:r>
              <a:rPr lang="zh-CN" altLang="pt-BR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di=0</a:t>
            </a:r>
            <a:r>
              <a:rPr lang="pt-B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1300"/>
              </a:lnSpc>
            </a:pPr>
            <a:r>
              <a:rPr lang="pt-B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while </a:t>
            </a:r>
            <a:r>
              <a:rPr lang="pt-B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(di&lt;4</a:t>
            </a: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   	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对于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四周的每一个相邻方位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endParaRPr lang="pt-BR" altLang="zh-CN" sz="14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l">
              <a:lnSpc>
                <a:spcPts val="1300"/>
              </a:lnSpc>
            </a:pP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switch(di)       	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找方位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对应的方块</a:t>
            </a:r>
            <a:r>
              <a:rPr lang="en-US" altLang="zh-CN" sz="1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i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i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{</a:t>
            </a:r>
          </a:p>
          <a:p>
            <a:pPr lvl="2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0:i=xi-1; j=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break;</a:t>
            </a:r>
          </a:p>
          <a:p>
            <a:pPr lvl="2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1:i=xi;   j=yi+1; break;</a:t>
            </a:r>
          </a:p>
          <a:p>
            <a:pPr lvl="2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2:i=xi+1; j=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break;</a:t>
            </a:r>
          </a:p>
          <a:p>
            <a:pPr lvl="2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3:i=xi;   j=yi-1; break;</a:t>
            </a: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}</a:t>
            </a: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en-US" altLang="zh-CN" sz="14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14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xi;</a:t>
            </a: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14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].j = </a:t>
            </a:r>
            <a:r>
              <a:rPr lang="en-US" altLang="zh-CN" sz="14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14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      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路径长度增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                      </a:t>
            </a: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mg[xi][</a:t>
            </a:r>
            <a:r>
              <a:rPr lang="en-US" altLang="zh-CN" sz="14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]=-1;       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避免来回重复找路径</a:t>
            </a:r>
            <a:endParaRPr lang="en-US" altLang="zh-CN" sz="14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43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46" y="5229200"/>
            <a:ext cx="9045442" cy="1624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lvl="1" algn="l">
              <a:lnSpc>
                <a:spcPts val="13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path);</a:t>
            </a:r>
            <a:endParaRPr lang="en-US" altLang="zh-CN" sz="1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--;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回退一个方块</a:t>
            </a: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mg[xi][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]=0;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恢复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为可走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di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lvl="1"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}  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//-while </a:t>
            </a:r>
          </a:p>
          <a:p>
            <a:pPr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}    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//-</a:t>
            </a:r>
            <a:r>
              <a:rPr lang="pt-BR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if (mg[xi][yi]==0)</a:t>
            </a:r>
            <a:endParaRPr lang="en-US" altLang="zh-CN" sz="14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   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//-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递归体</a:t>
            </a:r>
            <a:endParaRPr lang="en-US" altLang="zh-CN" sz="14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3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46" y="28828"/>
            <a:ext cx="9036496" cy="2426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13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ye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PathType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path)</a:t>
            </a:r>
          </a:p>
          <a:p>
            <a:pPr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di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13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(</a:t>
            </a:r>
            <a:r>
              <a:rPr lang="en-US" altLang="zh-CN" sz="14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xi==</a:t>
            </a:r>
            <a:r>
              <a:rPr lang="en-US" altLang="zh-CN" sz="14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en-US" altLang="zh-CN" sz="14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</a:t>
            </a:r>
            <a:r>
              <a:rPr lang="en-US" altLang="zh-CN" sz="14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14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==ye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300"/>
              </a:lnSpc>
            </a:pP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xi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</a:t>
            </a:r>
          </a:p>
          <a:p>
            <a:pPr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].j =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</a:t>
            </a:r>
          </a:p>
          <a:p>
            <a:pPr algn="l">
              <a:lnSpc>
                <a:spcPts val="13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%d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:\n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count);</a:t>
            </a:r>
          </a:p>
          <a:p>
            <a:pPr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for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(k=0;k&lt;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path.length;k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{    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("\t(%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)"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].j);</a:t>
            </a:r>
          </a:p>
          <a:p>
            <a:pPr algn="l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if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((k+1)%5==0)	</a:t>
            </a: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ts val="1300"/>
              </a:lnSpc>
            </a:pPr>
            <a:r>
              <a:rPr lang="pt-B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printf</a:t>
            </a:r>
            <a:r>
              <a:rPr lang="pt-B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 algn="l">
              <a:lnSpc>
                <a:spcPts val="1300"/>
              </a:lnSpc>
            </a:pP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}</a:t>
            </a:r>
            <a:endParaRPr lang="pt-BR" altLang="zh-CN" sz="1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300"/>
              </a:lnSpc>
            </a:pP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printf</a:t>
            </a:r>
            <a:r>
              <a:rPr lang="pt-B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 algn="l">
              <a:lnSpc>
                <a:spcPts val="1300"/>
              </a:lnSpc>
            </a:pPr>
            <a:r>
              <a:rPr lang="pt-BR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}</a:t>
            </a:r>
            <a:endParaRPr lang="en-US" altLang="zh-CN" sz="1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5576" y="580968"/>
            <a:ext cx="7000924" cy="1978986"/>
            <a:chOff x="1000100" y="1857364"/>
            <a:chExt cx="6215106" cy="3770927"/>
          </a:xfrm>
        </p:grpSpPr>
        <p:sp>
          <p:nvSpPr>
            <p:cNvPr id="7" name="矩形 6"/>
            <p:cNvSpPr/>
            <p:nvPr/>
          </p:nvSpPr>
          <p:spPr>
            <a:xfrm>
              <a:off x="1000100" y="1857364"/>
              <a:ext cx="6215106" cy="31147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2"/>
            </p:cNvCxnSpPr>
            <p:nvPr/>
          </p:nvCxnSpPr>
          <p:spPr>
            <a:xfrm flipH="1">
              <a:off x="4068523" y="4972118"/>
              <a:ext cx="39130" cy="2873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"/>
            <p:cNvSpPr txBox="1"/>
            <p:nvPr/>
          </p:nvSpPr>
          <p:spPr>
            <a:xfrm>
              <a:off x="2790013" y="5041827"/>
              <a:ext cx="3921800" cy="58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找到了出口，输出路径（递归出口）</a:t>
              </a:r>
              <a:endParaRPr lang="zh-CN" alt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6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Rectangle 60"/>
          <p:cNvSpPr>
            <a:spLocks noChangeArrowheads="1"/>
          </p:cNvSpPr>
          <p:nvPr/>
        </p:nvSpPr>
        <p:spPr bwMode="auto">
          <a:xfrm>
            <a:off x="1803396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89" name="Rectangle 61"/>
          <p:cNvSpPr>
            <a:spLocks noChangeArrowheads="1"/>
          </p:cNvSpPr>
          <p:nvPr/>
        </p:nvSpPr>
        <p:spPr bwMode="auto">
          <a:xfrm>
            <a:off x="21637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0" name="Rectangle 62"/>
          <p:cNvSpPr>
            <a:spLocks noChangeArrowheads="1"/>
          </p:cNvSpPr>
          <p:nvPr/>
        </p:nvSpPr>
        <p:spPr bwMode="auto">
          <a:xfrm>
            <a:off x="25241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2884483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2" name="Rectangle 64"/>
          <p:cNvSpPr>
            <a:spLocks noChangeArrowheads="1"/>
          </p:cNvSpPr>
          <p:nvPr/>
        </p:nvSpPr>
        <p:spPr bwMode="auto">
          <a:xfrm>
            <a:off x="32432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3" name="Rectangle 65"/>
          <p:cNvSpPr>
            <a:spLocks noChangeArrowheads="1"/>
          </p:cNvSpPr>
          <p:nvPr/>
        </p:nvSpPr>
        <p:spPr bwMode="auto">
          <a:xfrm>
            <a:off x="36036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18748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99395" name="Text Box 67"/>
          <p:cNvSpPr txBox="1">
            <a:spLocks noChangeArrowheads="1"/>
          </p:cNvSpPr>
          <p:nvPr/>
        </p:nvSpPr>
        <p:spPr bwMode="auto">
          <a:xfrm>
            <a:off x="22336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25939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29924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33512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99399" name="Text Box 71"/>
          <p:cNvSpPr txBox="1">
            <a:spLocks noChangeArrowheads="1"/>
          </p:cNvSpPr>
          <p:nvPr/>
        </p:nvSpPr>
        <p:spPr bwMode="auto">
          <a:xfrm>
            <a:off x="37115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99400" name="Text Box 72"/>
          <p:cNvSpPr txBox="1">
            <a:spLocks noChangeArrowheads="1"/>
          </p:cNvSpPr>
          <p:nvPr/>
        </p:nvSpPr>
        <p:spPr bwMode="auto">
          <a:xfrm>
            <a:off x="1298571" y="6445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99401" name="Rectangle 73"/>
          <p:cNvSpPr>
            <a:spLocks noChangeArrowheads="1"/>
          </p:cNvSpPr>
          <p:nvPr/>
        </p:nvSpPr>
        <p:spPr bwMode="auto">
          <a:xfrm>
            <a:off x="1803396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2" name="Rectangle 74"/>
          <p:cNvSpPr>
            <a:spLocks noChangeArrowheads="1"/>
          </p:cNvSpPr>
          <p:nvPr/>
        </p:nvSpPr>
        <p:spPr bwMode="auto">
          <a:xfrm>
            <a:off x="2163758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>
                <a:sym typeface="Wingdings" panose="05000000000000000000"/>
              </a:rPr>
              <a:t></a:t>
            </a:r>
            <a:endParaRPr lang="zh-CN" altLang="zh-CN"/>
          </a:p>
        </p:txBody>
      </p:sp>
      <p:sp>
        <p:nvSpPr>
          <p:cNvPr id="99403" name="Rectangle 75"/>
          <p:cNvSpPr>
            <a:spLocks noChangeArrowheads="1"/>
          </p:cNvSpPr>
          <p:nvPr/>
        </p:nvSpPr>
        <p:spPr bwMode="auto">
          <a:xfrm>
            <a:off x="2524121" y="9810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2884483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5" name="Rectangle 77"/>
          <p:cNvSpPr>
            <a:spLocks noChangeArrowheads="1"/>
          </p:cNvSpPr>
          <p:nvPr/>
        </p:nvSpPr>
        <p:spPr bwMode="auto">
          <a:xfrm>
            <a:off x="3243258" y="9810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6" name="Rectangle 78"/>
          <p:cNvSpPr>
            <a:spLocks noChangeArrowheads="1"/>
          </p:cNvSpPr>
          <p:nvPr/>
        </p:nvSpPr>
        <p:spPr bwMode="auto">
          <a:xfrm>
            <a:off x="3603621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7" name="Text Box 79"/>
          <p:cNvSpPr txBox="1">
            <a:spLocks noChangeArrowheads="1"/>
          </p:cNvSpPr>
          <p:nvPr/>
        </p:nvSpPr>
        <p:spPr bwMode="auto">
          <a:xfrm>
            <a:off x="1298571" y="10048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99408" name="Rectangle 80"/>
          <p:cNvSpPr>
            <a:spLocks noChangeArrowheads="1"/>
          </p:cNvSpPr>
          <p:nvPr/>
        </p:nvSpPr>
        <p:spPr bwMode="auto">
          <a:xfrm>
            <a:off x="1803396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637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0" name="Rectangle 82"/>
          <p:cNvSpPr>
            <a:spLocks noChangeArrowheads="1"/>
          </p:cNvSpPr>
          <p:nvPr/>
        </p:nvSpPr>
        <p:spPr bwMode="auto">
          <a:xfrm>
            <a:off x="25241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1" name="Rectangle 83"/>
          <p:cNvSpPr>
            <a:spLocks noChangeArrowheads="1"/>
          </p:cNvSpPr>
          <p:nvPr/>
        </p:nvSpPr>
        <p:spPr bwMode="auto">
          <a:xfrm>
            <a:off x="2884483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32432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36036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1298571" y="13652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99415" name="Rectangle 87"/>
          <p:cNvSpPr>
            <a:spLocks noChangeArrowheads="1"/>
          </p:cNvSpPr>
          <p:nvPr/>
        </p:nvSpPr>
        <p:spPr bwMode="auto">
          <a:xfrm>
            <a:off x="1803396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2163758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7" name="Rectangle 89"/>
          <p:cNvSpPr>
            <a:spLocks noChangeArrowheads="1"/>
          </p:cNvSpPr>
          <p:nvPr/>
        </p:nvSpPr>
        <p:spPr bwMode="auto">
          <a:xfrm>
            <a:off x="2524121" y="1700213"/>
            <a:ext cx="360362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8" name="Rectangle 90"/>
          <p:cNvSpPr>
            <a:spLocks noChangeArrowheads="1"/>
          </p:cNvSpPr>
          <p:nvPr/>
        </p:nvSpPr>
        <p:spPr bwMode="auto">
          <a:xfrm>
            <a:off x="2884483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9" name="Rectangle 91"/>
          <p:cNvSpPr>
            <a:spLocks noChangeArrowheads="1"/>
          </p:cNvSpPr>
          <p:nvPr/>
        </p:nvSpPr>
        <p:spPr bwMode="auto">
          <a:xfrm>
            <a:off x="3243258" y="17002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0" name="Rectangle 92"/>
          <p:cNvSpPr>
            <a:spLocks noChangeArrowheads="1"/>
          </p:cNvSpPr>
          <p:nvPr/>
        </p:nvSpPr>
        <p:spPr bwMode="auto">
          <a:xfrm>
            <a:off x="3603621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1" name="Text Box 93"/>
          <p:cNvSpPr txBox="1">
            <a:spLocks noChangeArrowheads="1"/>
          </p:cNvSpPr>
          <p:nvPr/>
        </p:nvSpPr>
        <p:spPr bwMode="auto">
          <a:xfrm>
            <a:off x="1298571" y="17240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99422" name="Rectangle 94"/>
          <p:cNvSpPr>
            <a:spLocks noChangeArrowheads="1"/>
          </p:cNvSpPr>
          <p:nvPr/>
        </p:nvSpPr>
        <p:spPr bwMode="auto">
          <a:xfrm>
            <a:off x="1803396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3" name="Rectangle 95"/>
          <p:cNvSpPr>
            <a:spLocks noChangeArrowheads="1"/>
          </p:cNvSpPr>
          <p:nvPr/>
        </p:nvSpPr>
        <p:spPr bwMode="auto">
          <a:xfrm>
            <a:off x="2163758" y="20605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4" name="Rectangle 96"/>
          <p:cNvSpPr>
            <a:spLocks noChangeArrowheads="1"/>
          </p:cNvSpPr>
          <p:nvPr/>
        </p:nvSpPr>
        <p:spPr bwMode="auto">
          <a:xfrm>
            <a:off x="2524121" y="20605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5" name="Rectangle 97"/>
          <p:cNvSpPr>
            <a:spLocks noChangeArrowheads="1"/>
          </p:cNvSpPr>
          <p:nvPr/>
        </p:nvSpPr>
        <p:spPr bwMode="auto">
          <a:xfrm>
            <a:off x="2884483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3243258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>
                <a:sym typeface="Wingdings" panose="05000000000000000000"/>
              </a:rPr>
              <a:t></a:t>
            </a:r>
            <a:endParaRPr lang="zh-CN" altLang="zh-CN"/>
          </a:p>
        </p:txBody>
      </p: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3603621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8" name="Text Box 100"/>
          <p:cNvSpPr txBox="1">
            <a:spLocks noChangeArrowheads="1"/>
          </p:cNvSpPr>
          <p:nvPr/>
        </p:nvSpPr>
        <p:spPr bwMode="auto">
          <a:xfrm>
            <a:off x="1298571" y="20843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99429" name="Rectangle 101"/>
          <p:cNvSpPr>
            <a:spLocks noChangeArrowheads="1"/>
          </p:cNvSpPr>
          <p:nvPr/>
        </p:nvSpPr>
        <p:spPr bwMode="auto">
          <a:xfrm>
            <a:off x="1803396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0" name="Rectangle 102"/>
          <p:cNvSpPr>
            <a:spLocks noChangeArrowheads="1"/>
          </p:cNvSpPr>
          <p:nvPr/>
        </p:nvSpPr>
        <p:spPr bwMode="auto">
          <a:xfrm>
            <a:off x="21637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1" name="Rectangle 103"/>
          <p:cNvSpPr>
            <a:spLocks noChangeArrowheads="1"/>
          </p:cNvSpPr>
          <p:nvPr/>
        </p:nvSpPr>
        <p:spPr bwMode="auto">
          <a:xfrm>
            <a:off x="25241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2" name="Rectangle 104"/>
          <p:cNvSpPr>
            <a:spLocks noChangeArrowheads="1"/>
          </p:cNvSpPr>
          <p:nvPr/>
        </p:nvSpPr>
        <p:spPr bwMode="auto">
          <a:xfrm>
            <a:off x="2884483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3" name="Rectangle 105"/>
          <p:cNvSpPr>
            <a:spLocks noChangeArrowheads="1"/>
          </p:cNvSpPr>
          <p:nvPr/>
        </p:nvSpPr>
        <p:spPr bwMode="auto">
          <a:xfrm>
            <a:off x="32432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4" name="Rectangle 106"/>
          <p:cNvSpPr>
            <a:spLocks noChangeArrowheads="1"/>
          </p:cNvSpPr>
          <p:nvPr/>
        </p:nvSpPr>
        <p:spPr bwMode="auto">
          <a:xfrm>
            <a:off x="36036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5" name="Text Box 107"/>
          <p:cNvSpPr txBox="1">
            <a:spLocks noChangeArrowheads="1"/>
          </p:cNvSpPr>
          <p:nvPr/>
        </p:nvSpPr>
        <p:spPr bwMode="auto">
          <a:xfrm>
            <a:off x="1298571" y="2444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99436" name="Text Box 108"/>
          <p:cNvSpPr txBox="1">
            <a:spLocks noChangeArrowheads="1"/>
          </p:cNvSpPr>
          <p:nvPr/>
        </p:nvSpPr>
        <p:spPr bwMode="auto">
          <a:xfrm>
            <a:off x="4610130" y="476250"/>
            <a:ext cx="4319588" cy="2308324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mg[</a:t>
            </a:r>
            <a:r>
              <a:rPr lang="en-US" altLang="zh-CN" sz="2000" dirty="0" err="1">
                <a:cs typeface="Times New Roman" panose="02020603050405020304" pitchFamily="18" charset="0"/>
              </a:rPr>
              <a:t>M+2</a:t>
            </a:r>
            <a:r>
              <a:rPr lang="en-US" altLang="zh-CN" sz="2000" dirty="0">
                <a:cs typeface="Times New Roman" panose="02020603050405020304" pitchFamily="18" charset="0"/>
              </a:rPr>
              <a:t>][</a:t>
            </a:r>
            <a:r>
              <a:rPr lang="en-US" altLang="zh-CN" sz="2000" dirty="0" err="1">
                <a:cs typeface="Times New Roman" panose="02020603050405020304" pitchFamily="18" charset="0"/>
              </a:rPr>
              <a:t>N+2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]=        </a:t>
            </a:r>
            <a:r>
              <a:rPr lang="en-US" altLang="zh-CN" sz="2000" smtClean="0">
                <a:cs typeface="Times New Roman" panose="02020603050405020304" pitchFamily="18" charset="0"/>
              </a:rPr>
              <a:t>//</a:t>
            </a:r>
            <a:r>
              <a:rPr lang="en-US" altLang="zh-CN" sz="2000" i="1" smtClean="0">
                <a:cs typeface="Times New Roman" panose="02020603050405020304" pitchFamily="18" charset="0"/>
              </a:rPr>
              <a:t>M</a:t>
            </a:r>
            <a:r>
              <a:rPr lang="en-US" altLang="zh-CN" sz="2000" smtClean="0">
                <a:cs typeface="Times New Roman" panose="02020603050405020304" pitchFamily="18" charset="0"/>
              </a:rPr>
              <a:t>=4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cs typeface="Times New Roman" panose="02020603050405020304" pitchFamily="18" charset="0"/>
              </a:rPr>
              <a:t>=4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cs typeface="Times New Roman" panose="02020603050405020304" pitchFamily="18" charset="0"/>
              </a:rPr>
              <a:t>{  </a:t>
            </a:r>
            <a:r>
              <a:rPr lang="en-US" altLang="zh-CN" smtClean="0"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cs typeface="Times New Roman" panose="02020603050405020304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en-US" altLang="zh-CN" sz="2000" smtClean="0">
                <a:cs typeface="Times New Roman" panose="02020603050405020304" pitchFamily="18" charset="0"/>
              </a:rPr>
              <a:t>}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cs typeface="Times New Roman" panose="02020603050405020304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smtClean="0">
                <a:cs typeface="Times New Roman" panose="02020603050405020304" pitchFamily="18" charset="0"/>
              </a:rPr>
              <a:t>}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  </a:t>
            </a:r>
            <a:r>
              <a:rPr lang="en-US" altLang="zh-CN" sz="2000">
                <a:cs typeface="Times New Roman" panose="02020603050405020304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smtClean="0">
                <a:cs typeface="Times New Roman" panose="02020603050405020304" pitchFamily="18" charset="0"/>
              </a:rPr>
              <a:t>}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cs typeface="Times New Roman" panose="02020603050405020304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1 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smtClean="0">
                <a:cs typeface="Times New Roman" panose="02020603050405020304" pitchFamily="18" charset="0"/>
              </a:rPr>
              <a:t>}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  </a:t>
            </a:r>
            <a:r>
              <a:rPr lang="en-US" altLang="zh-CN" sz="2000">
                <a:cs typeface="Times New Roman" panose="02020603050405020304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0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smtClean="0">
                <a:cs typeface="Times New Roman" panose="02020603050405020304" pitchFamily="18" charset="0"/>
              </a:rPr>
              <a:t>}</a:t>
            </a:r>
            <a:r>
              <a:rPr lang="zh-CN" altLang="en-US" sz="2000" smtClean="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cs typeface="Times New Roman" panose="02020603050405020304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en-US" altLang="zh-CN" sz="2000" dirty="0">
                <a:cs typeface="Times New Roman" panose="02020603050405020304" pitchFamily="18" charset="0"/>
              </a:rPr>
              <a:t>}  };</a:t>
            </a:r>
          </a:p>
        </p:txBody>
      </p:sp>
      <p:sp>
        <p:nvSpPr>
          <p:cNvPr id="99437" name="Text Box 109"/>
          <p:cNvSpPr txBox="1">
            <a:spLocks noChangeArrowheads="1"/>
          </p:cNvSpPr>
          <p:nvPr/>
        </p:nvSpPr>
        <p:spPr bwMode="auto">
          <a:xfrm>
            <a:off x="539751" y="3573463"/>
            <a:ext cx="4175126" cy="1756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</a:p>
          <a:p>
            <a:pPr algn="l"/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mgpath(1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4282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左右箭头 52"/>
          <p:cNvSpPr/>
          <p:nvPr/>
        </p:nvSpPr>
        <p:spPr>
          <a:xfrm>
            <a:off x="4214810" y="1428736"/>
            <a:ext cx="428628" cy="214314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3462332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得到如下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迷宫路径：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714480" y="1071546"/>
            <a:ext cx="2160587" cy="2160588"/>
            <a:chOff x="2690821" y="1196975"/>
            <a:chExt cx="2160587" cy="2160588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690821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0511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34115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771908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41306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4910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2690821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051183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 panose="05000000000000000000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411546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 dirty="0"/>
                <a:t>→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771908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anose="02020603050405020304" pitchFamily="18" charset="0"/>
                </a:rPr>
                <a:t>↓</a:t>
              </a: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130683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491046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690821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0511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4115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3771908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1306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44910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2690821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3051183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411546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771908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130683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4491046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690821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051183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411546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771908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130683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 panose="05000000000000000000"/>
                </a:rPr>
                <a:t></a:t>
              </a:r>
              <a:endParaRPr lang="en-US" altLang="zh-CN" sz="2000">
                <a:cs typeface="Times New Roman" panose="02020603050405020304" pitchFamily="18" charset="0"/>
              </a:endParaRP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4491046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2690821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0511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4115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3771908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1306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910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2132" y="1071546"/>
            <a:ext cx="2160587" cy="2160588"/>
            <a:chOff x="2690821" y="4508500"/>
            <a:chExt cx="2160587" cy="2160588"/>
          </a:xfrm>
        </p:grpSpPr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690821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0511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4115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3771908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41306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1" name="Rectangle 59"/>
            <p:cNvSpPr>
              <a:spLocks noChangeArrowheads="1"/>
            </p:cNvSpPr>
            <p:nvPr/>
          </p:nvSpPr>
          <p:spPr bwMode="auto">
            <a:xfrm>
              <a:off x="44910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2690821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3051183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 panose="05000000000000000000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00421" name="Rectangle 69"/>
            <p:cNvSpPr>
              <a:spLocks noChangeArrowheads="1"/>
            </p:cNvSpPr>
            <p:nvPr/>
          </p:nvSpPr>
          <p:spPr bwMode="auto">
            <a:xfrm>
              <a:off x="3411546" y="48688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3771908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130683" y="48688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4" name="Rectangle 72"/>
            <p:cNvSpPr>
              <a:spLocks noChangeArrowheads="1"/>
            </p:cNvSpPr>
            <p:nvPr/>
          </p:nvSpPr>
          <p:spPr bwMode="auto">
            <a:xfrm>
              <a:off x="4491046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6" name="Rectangle 74"/>
            <p:cNvSpPr>
              <a:spLocks noChangeArrowheads="1"/>
            </p:cNvSpPr>
            <p:nvPr/>
          </p:nvSpPr>
          <p:spPr bwMode="auto">
            <a:xfrm>
              <a:off x="2690821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0511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34115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771908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41306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44910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2690821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3051183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3411546" y="55880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3771908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anose="02020603050405020304" pitchFamily="18" charset="0"/>
                </a:rPr>
                <a:t>←</a:t>
              </a: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4130683" y="55880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4491046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2690821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3051183" y="59483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3411546" y="59483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3771908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4130683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 panose="05000000000000000000"/>
                </a:rPr>
                <a:t></a:t>
              </a:r>
              <a:endParaRPr lang="en-US" altLang="zh-CN" sz="2000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491046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2690821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30511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34115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771908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41306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44910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07731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/>
          </a:p>
        </p:txBody>
      </p:sp>
      <p:sp>
        <p:nvSpPr>
          <p:cNvPr id="103" name="TextBox 102"/>
          <p:cNvSpPr txBox="1"/>
          <p:nvPr/>
        </p:nvSpPr>
        <p:spPr>
          <a:xfrm>
            <a:off x="5008253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000"/>
          </a:p>
        </p:txBody>
      </p:sp>
      <p:grpSp>
        <p:nvGrpSpPr>
          <p:cNvPr id="104" name="组合 103"/>
          <p:cNvGrpSpPr/>
          <p:nvPr/>
        </p:nvGrpSpPr>
        <p:grpSpPr>
          <a:xfrm>
            <a:off x="1714480" y="4054494"/>
            <a:ext cx="2160588" cy="2160588"/>
            <a:chOff x="2511432" y="1196975"/>
            <a:chExt cx="2160588" cy="2160588"/>
          </a:xfrm>
        </p:grpSpPr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2511432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28717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32321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3592520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39512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43116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2511432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2871795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 panose="05000000000000000000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3232157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3592520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3951295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4311657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2511432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28717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32321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3592520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9512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2" name="Rectangle 31"/>
            <p:cNvSpPr>
              <a:spLocks noChangeArrowheads="1"/>
            </p:cNvSpPr>
            <p:nvPr/>
          </p:nvSpPr>
          <p:spPr bwMode="auto">
            <a:xfrm>
              <a:off x="43116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511432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2871795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232157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592520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951295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4311657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2511432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2871795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3232157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3592520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3951295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 panose="05000000000000000000"/>
                </a:rPr>
                <a:t></a:t>
              </a:r>
              <a:endParaRPr lang="en-US" altLang="zh-CN" sz="2000" dirty="0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4311657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511432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8717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2321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3592520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39512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43116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572132" y="4054494"/>
            <a:ext cx="2160588" cy="2160588"/>
            <a:chOff x="2511432" y="4581525"/>
            <a:chExt cx="2160588" cy="2160588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2511432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28717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32321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3592520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58"/>
            <p:cNvSpPr>
              <a:spLocks noChangeArrowheads="1"/>
            </p:cNvSpPr>
            <p:nvPr/>
          </p:nvSpPr>
          <p:spPr bwMode="auto">
            <a:xfrm>
              <a:off x="39512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59"/>
            <p:cNvSpPr>
              <a:spLocks noChangeArrowheads="1"/>
            </p:cNvSpPr>
            <p:nvPr/>
          </p:nvSpPr>
          <p:spPr bwMode="auto">
            <a:xfrm>
              <a:off x="43116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67"/>
            <p:cNvSpPr>
              <a:spLocks noChangeArrowheads="1"/>
            </p:cNvSpPr>
            <p:nvPr/>
          </p:nvSpPr>
          <p:spPr bwMode="auto">
            <a:xfrm>
              <a:off x="2511432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" name="Rectangle 68"/>
            <p:cNvSpPr>
              <a:spLocks noChangeArrowheads="1"/>
            </p:cNvSpPr>
            <p:nvPr/>
          </p:nvSpPr>
          <p:spPr bwMode="auto">
            <a:xfrm>
              <a:off x="2851143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 panose="05000000000000000000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3211505" y="49418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71868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951295" y="49418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72"/>
            <p:cNvSpPr>
              <a:spLocks noChangeArrowheads="1"/>
            </p:cNvSpPr>
            <p:nvPr/>
          </p:nvSpPr>
          <p:spPr bwMode="auto">
            <a:xfrm>
              <a:off x="4311657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2511432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2851143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↓</a:t>
              </a:r>
            </a:p>
          </p:txBody>
        </p:sp>
        <p:sp>
          <p:nvSpPr>
            <p:cNvPr id="156" name="Rectangle 76"/>
            <p:cNvSpPr>
              <a:spLocks noChangeArrowheads="1"/>
            </p:cNvSpPr>
            <p:nvPr/>
          </p:nvSpPr>
          <p:spPr bwMode="auto">
            <a:xfrm>
              <a:off x="32321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3571868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Rectangle 78"/>
            <p:cNvSpPr>
              <a:spLocks noChangeArrowheads="1"/>
            </p:cNvSpPr>
            <p:nvPr/>
          </p:nvSpPr>
          <p:spPr bwMode="auto">
            <a:xfrm>
              <a:off x="3951295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Rectangle 79"/>
            <p:cNvSpPr>
              <a:spLocks noChangeArrowheads="1"/>
            </p:cNvSpPr>
            <p:nvPr/>
          </p:nvSpPr>
          <p:spPr bwMode="auto">
            <a:xfrm>
              <a:off x="43116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Rectangle 81"/>
            <p:cNvSpPr>
              <a:spLocks noChangeArrowheads="1"/>
            </p:cNvSpPr>
            <p:nvPr/>
          </p:nvSpPr>
          <p:spPr bwMode="auto">
            <a:xfrm>
              <a:off x="2511432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Rectangle 82"/>
            <p:cNvSpPr>
              <a:spLocks noChangeArrowheads="1"/>
            </p:cNvSpPr>
            <p:nvPr/>
          </p:nvSpPr>
          <p:spPr bwMode="auto">
            <a:xfrm>
              <a:off x="2871795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→</a:t>
              </a:r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3232157" y="56610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↓</a:t>
              </a:r>
            </a:p>
          </p:txBody>
        </p:sp>
        <p:sp>
          <p:nvSpPr>
            <p:cNvPr id="163" name="Rectangle 84"/>
            <p:cNvSpPr>
              <a:spLocks noChangeArrowheads="1"/>
            </p:cNvSpPr>
            <p:nvPr/>
          </p:nvSpPr>
          <p:spPr bwMode="auto">
            <a:xfrm>
              <a:off x="3592520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Rectangle 85"/>
            <p:cNvSpPr>
              <a:spLocks noChangeArrowheads="1"/>
            </p:cNvSpPr>
            <p:nvPr/>
          </p:nvSpPr>
          <p:spPr bwMode="auto">
            <a:xfrm>
              <a:off x="3951295" y="56610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86"/>
            <p:cNvSpPr>
              <a:spLocks noChangeArrowheads="1"/>
            </p:cNvSpPr>
            <p:nvPr/>
          </p:nvSpPr>
          <p:spPr bwMode="auto">
            <a:xfrm>
              <a:off x="4311657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Rectangle 88"/>
            <p:cNvSpPr>
              <a:spLocks noChangeArrowheads="1"/>
            </p:cNvSpPr>
            <p:nvPr/>
          </p:nvSpPr>
          <p:spPr bwMode="auto">
            <a:xfrm>
              <a:off x="2511432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89"/>
            <p:cNvSpPr>
              <a:spLocks noChangeArrowheads="1"/>
            </p:cNvSpPr>
            <p:nvPr/>
          </p:nvSpPr>
          <p:spPr bwMode="auto">
            <a:xfrm>
              <a:off x="2871795" y="60213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90"/>
            <p:cNvSpPr>
              <a:spLocks noChangeArrowheads="1"/>
            </p:cNvSpPr>
            <p:nvPr/>
          </p:nvSpPr>
          <p:spPr bwMode="auto">
            <a:xfrm>
              <a:off x="3232157" y="60213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→</a:t>
              </a:r>
            </a:p>
          </p:txBody>
        </p:sp>
        <p:sp>
          <p:nvSpPr>
            <p:cNvPr id="169" name="Rectangle 91"/>
            <p:cNvSpPr>
              <a:spLocks noChangeArrowheads="1"/>
            </p:cNvSpPr>
            <p:nvPr/>
          </p:nvSpPr>
          <p:spPr bwMode="auto">
            <a:xfrm>
              <a:off x="3592520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→</a:t>
              </a:r>
            </a:p>
          </p:txBody>
        </p:sp>
        <p:sp>
          <p:nvSpPr>
            <p:cNvPr id="170" name="Rectangle 92"/>
            <p:cNvSpPr>
              <a:spLocks noChangeArrowheads="1"/>
            </p:cNvSpPr>
            <p:nvPr/>
          </p:nvSpPr>
          <p:spPr bwMode="auto">
            <a:xfrm>
              <a:off x="3951295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 panose="05000000000000000000"/>
                </a:rPr>
                <a:t>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Rectangle 93"/>
            <p:cNvSpPr>
              <a:spLocks noChangeArrowheads="1"/>
            </p:cNvSpPr>
            <p:nvPr/>
          </p:nvSpPr>
          <p:spPr bwMode="auto">
            <a:xfrm>
              <a:off x="4311657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2" name="Rectangle 95"/>
            <p:cNvSpPr>
              <a:spLocks noChangeArrowheads="1"/>
            </p:cNvSpPr>
            <p:nvPr/>
          </p:nvSpPr>
          <p:spPr bwMode="auto">
            <a:xfrm>
              <a:off x="2511432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96"/>
            <p:cNvSpPr>
              <a:spLocks noChangeArrowheads="1"/>
            </p:cNvSpPr>
            <p:nvPr/>
          </p:nvSpPr>
          <p:spPr bwMode="auto">
            <a:xfrm>
              <a:off x="28717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97"/>
            <p:cNvSpPr>
              <a:spLocks noChangeArrowheads="1"/>
            </p:cNvSpPr>
            <p:nvPr/>
          </p:nvSpPr>
          <p:spPr bwMode="auto">
            <a:xfrm>
              <a:off x="32321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98"/>
            <p:cNvSpPr>
              <a:spLocks noChangeArrowheads="1"/>
            </p:cNvSpPr>
            <p:nvPr/>
          </p:nvSpPr>
          <p:spPr bwMode="auto">
            <a:xfrm>
              <a:off x="3592520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6" name="Rectangle 99"/>
            <p:cNvSpPr>
              <a:spLocks noChangeArrowheads="1"/>
            </p:cNvSpPr>
            <p:nvPr/>
          </p:nvSpPr>
          <p:spPr bwMode="auto">
            <a:xfrm>
              <a:off x="39512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7" name="Rectangle 100"/>
            <p:cNvSpPr>
              <a:spLocks noChangeArrowheads="1"/>
            </p:cNvSpPr>
            <p:nvPr/>
          </p:nvSpPr>
          <p:spPr bwMode="auto">
            <a:xfrm>
              <a:off x="43116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0102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000"/>
          </a:p>
        </p:txBody>
      </p:sp>
      <p:sp>
        <p:nvSpPr>
          <p:cNvPr id="179" name="TextBox 178"/>
          <p:cNvSpPr txBox="1"/>
          <p:nvPr/>
        </p:nvSpPr>
        <p:spPr>
          <a:xfrm>
            <a:off x="5000624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11188" y="3213100"/>
            <a:ext cx="7705725" cy="12504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迷宫问题的递归求解与用栈和队列求解有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异同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9573" name="Picture 5" descr="u=2379541180,263341046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33375"/>
            <a:ext cx="2808287" cy="2808288"/>
          </a:xfrm>
          <a:prstGeom prst="rect">
            <a:avLst/>
          </a:prstGeom>
          <a:noFill/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979613" y="3357563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100358" name="Picture 6" descr="u=46907311,1850121369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7" y="1628774"/>
            <a:ext cx="2511433" cy="1443035"/>
          </a:xfrm>
          <a:prstGeom prst="rect">
            <a:avLst/>
          </a:prstGeom>
          <a:noFill/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285752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递归基础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一个递归模型由哪两部分构成？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4"/>
            <a:ext cx="5137602" cy="1756284"/>
            <a:chOff x="2571736" y="2857502"/>
            <a:chExt cx="5137602" cy="1317213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8"/>
              <a:ext cx="5137602" cy="81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6"/>
                </a:buBlip>
              </a:pPr>
              <a:r>
                <a:rPr lang="zh-CN" altLang="en-US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递归出口</a:t>
              </a:r>
              <a:r>
                <a:rPr lang="en-US" altLang="zh-CN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―</a:t>
              </a:r>
              <a:r>
                <a:rPr lang="zh-CN" altLang="en-US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确定递归结束情况</a:t>
              </a:r>
              <a:endParaRPr lang="en-US" altLang="zh-CN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 algn="l">
                <a:buBlip>
                  <a:blip r:embed="rId6"/>
                </a:buBlip>
              </a:pPr>
              <a:r>
                <a:rPr lang="zh-CN" altLang="en-US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递归体</a:t>
              </a:r>
              <a:r>
                <a:rPr lang="en-US" altLang="zh-CN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―</a:t>
              </a:r>
              <a:r>
                <a:rPr lang="zh-CN" altLang="en-US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确定大小问题的求解情况</a:t>
              </a:r>
              <a:endParaRPr lang="zh-CN" altLang="en-US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1"/>
            <a:ext cx="571504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递归算法如何转换为非递归算法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7"/>
            <a:ext cx="7215238" cy="105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对于尾递归，可以用循环递推方法来转换。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对于其他递归，可以用栈模拟执行过程来转换。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如果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递归函数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中递归调用语句是最后一条执行语句，则称这种递归调用为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尾递归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7368" y="1285860"/>
            <a:ext cx="5386400" cy="2459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n*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(n-1);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71802" y="4232265"/>
            <a:ext cx="300039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直接递归函数、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尾递归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500561" y="3803637"/>
            <a:ext cx="142876" cy="42862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5143512"/>
            <a:ext cx="7429552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尾递归算法：可以用循环语句转换为等价的非递归算法</a:t>
            </a:r>
            <a:endParaRPr kumimoji="1"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递归算法：可以通过栈来转换为等价的非递归算法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001056" cy="876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  在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Hanoi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问题的递归算法中，当移动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6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个盘片时递归次数是多少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523987"/>
            <a:ext cx="5005576" cy="12504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1			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2m(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-1)+1		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&gt;1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348" y="2857496"/>
            <a:ext cx="5214974" cy="2914557"/>
            <a:chOff x="714348" y="2000246"/>
            <a:chExt cx="5214974" cy="218591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385671"/>
              <a:ext cx="4786346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t(6) = 2t(5) + 1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t(4) + 1 + 2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t(3)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t(2)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3</a:t>
              </a:r>
              <a:endParaRPr lang="en-US" altLang="zh-CN" sz="2000" smtClean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t(1)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2 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+2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4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      = 1 +2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+2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+2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6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1=63</a:t>
              </a:r>
              <a:endParaRPr lang="zh-CN" altLang="en-US" sz="200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714348" y="2000246"/>
              <a:ext cx="357190" cy="785818"/>
            </a:xfrm>
            <a:prstGeom prst="curvedRigh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857232"/>
            <a:ext cx="3786214" cy="12779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F(1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F(2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)=F(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1)+F(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&gt;2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14612" y="3952696"/>
            <a:ext cx="746476" cy="809813"/>
            <a:chOff x="1428728" y="3107398"/>
            <a:chExt cx="746476" cy="607360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428728" y="3425216"/>
              <a:ext cx="683138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F(2)</a:t>
              </a:r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1908283" y="3107398"/>
              <a:ext cx="266921" cy="311032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59208" y="3940632"/>
            <a:ext cx="769096" cy="821877"/>
            <a:chOff x="2573324" y="3098350"/>
            <a:chExt cx="769096" cy="616408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659282" y="3425216"/>
              <a:ext cx="683138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F(1)</a:t>
              </a:r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2573324" y="3098350"/>
              <a:ext cx="292558" cy="320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26873" y="3084069"/>
            <a:ext cx="785686" cy="856563"/>
            <a:chOff x="2040989" y="2455928"/>
            <a:chExt cx="785686" cy="642422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40989" y="2808808"/>
              <a:ext cx="683138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F(3)</a:t>
              </a:r>
            </a:p>
          </p:txBody>
        </p:sp>
        <p:sp>
          <p:nvSpPr>
            <p:cNvPr id="15" name="Freeform 21"/>
            <p:cNvSpPr/>
            <p:nvPr/>
          </p:nvSpPr>
          <p:spPr bwMode="auto">
            <a:xfrm>
              <a:off x="2499432" y="2455928"/>
              <a:ext cx="327243" cy="35061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24721" y="3084069"/>
            <a:ext cx="683138" cy="880691"/>
            <a:chOff x="3138837" y="2455928"/>
            <a:chExt cx="683138" cy="660518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38837" y="2826904"/>
              <a:ext cx="683138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F(2)</a:t>
              </a:r>
            </a:p>
          </p:txBody>
        </p:sp>
        <p:sp>
          <p:nvSpPr>
            <p:cNvPr id="16" name="Freeform 22"/>
            <p:cNvSpPr/>
            <p:nvPr/>
          </p:nvSpPr>
          <p:spPr bwMode="auto">
            <a:xfrm>
              <a:off x="3140345" y="2455928"/>
              <a:ext cx="352121" cy="363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910483" y="2705553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7126" y="214291"/>
            <a:ext cx="692951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  分析递归求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Fibonacci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数列时，栈的变化情况？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rot="5400000">
            <a:off x="5041554" y="3801715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6113124" y="3800657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01554" y="4746464"/>
            <a:ext cx="1080000" cy="2117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1843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=1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36289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=1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02805" y="3524251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=2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79297" y="3581842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=1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4876" y="2671143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=3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8596" y="2422442"/>
            <a:ext cx="1428760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F(4) = 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72198" y="2028690"/>
            <a:ext cx="71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43372" y="5429265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F(4)=3</a:t>
            </a:r>
            <a:endParaRPr lang="zh-CN" altLang="en-US" sz="200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8" y="4857760"/>
            <a:ext cx="157163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参数，函数值</a:t>
            </a:r>
            <a:endParaRPr lang="zh-CN" altLang="en-US" sz="1600">
              <a:solidFill>
                <a:srgbClr val="66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1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1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2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1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3 </a:t>
            </a:r>
            <a:endParaRPr lang="zh-CN" altLang="en-US" sz="2000">
              <a:solidFill>
                <a:schemeClr val="bg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859497" y="318997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3240715" y="403885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V="1">
            <a:off x="3942389" y="4027690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V="1">
            <a:off x="4526658" y="3186253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3833808" y="2429133"/>
            <a:ext cx="4762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4100281" y="2448148"/>
            <a:ext cx="514812" cy="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73" grpId="0"/>
      <p:bldP spid="75" grpId="0"/>
      <p:bldP spid="76" grpId="0"/>
      <p:bldP spid="77" grpId="0"/>
      <p:bldP spid="78" grpId="0"/>
      <p:bldP spid="79" grpId="0"/>
      <p:bldP spid="94" grpId="0" bldLvl="0" animBg="1"/>
      <p:bldP spid="94" grpId="1" bldLvl="0" animBg="1"/>
      <p:bldP spid="96" grpId="0"/>
      <p:bldP spid="33" grpId="0" bldLvl="0" animBg="1"/>
      <p:bldP spid="33" grpId="1" bldLvl="0" animBg="1"/>
      <p:bldP spid="34" grpId="0" bldLvl="0" animBg="1"/>
      <p:bldP spid="34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952483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递归算法设计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5918" y="2000241"/>
            <a:ext cx="5643602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  基于递归数据结构的递归算法设计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71670" y="2952746"/>
            <a:ext cx="664373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利用递归数据结构的递归特性建立递归模型</a:t>
            </a:r>
            <a:endParaRPr lang="en-US" altLang="zh-CN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编写对应的递归算法</a:t>
            </a:r>
            <a:endParaRPr lang="zh-CN" altLang="en-US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668484" y="1333486"/>
            <a:ext cx="5832475" cy="2638570"/>
            <a:chOff x="1330325" y="1196975"/>
            <a:chExt cx="5832475" cy="197892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051050" y="1989138"/>
              <a:ext cx="504825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55875" y="1989138"/>
              <a:ext cx="504825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490913" y="1989138"/>
              <a:ext cx="504825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95738" y="1989138"/>
              <a:ext cx="504825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53150" y="1989138"/>
              <a:ext cx="504825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57975" y="1989138"/>
              <a:ext cx="504825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843213" y="2171700"/>
              <a:ext cx="6477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84663" y="2179638"/>
              <a:ext cx="6477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507038" y="2179638"/>
              <a:ext cx="6477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003800" y="1846263"/>
              <a:ext cx="720725" cy="37394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...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692275" y="2205038"/>
              <a:ext cx="358775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330325" y="1844675"/>
              <a:ext cx="504825" cy="37394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16" name="AutoShape 15"/>
            <p:cNvSpPr/>
            <p:nvPr/>
          </p:nvSpPr>
          <p:spPr bwMode="auto">
            <a:xfrm rot="5400000">
              <a:off x="4435471" y="-236540"/>
              <a:ext cx="201619" cy="4103687"/>
            </a:xfrm>
            <a:prstGeom prst="leftBrace">
              <a:avLst>
                <a:gd name="adj1" fmla="val 468297"/>
                <a:gd name="adj2" fmla="val 50000"/>
              </a:avLst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563938" y="1196975"/>
              <a:ext cx="2087562" cy="3231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：大问题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851275" y="2852738"/>
              <a:ext cx="2808288" cy="3231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solidFill>
                    <a:srgbClr val="FF00FF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&gt;next)</a:t>
              </a:r>
              <a:r>
                <a:rPr lang="zh-CN" altLang="en-US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：小问题</a:t>
              </a:r>
            </a:p>
          </p:txBody>
        </p:sp>
        <p:sp>
          <p:nvSpPr>
            <p:cNvPr id="19" name="AutoShape 18"/>
            <p:cNvSpPr/>
            <p:nvPr/>
          </p:nvSpPr>
          <p:spPr bwMode="auto">
            <a:xfrm rot="16200000">
              <a:off x="5037931" y="1235869"/>
              <a:ext cx="149225" cy="2808288"/>
            </a:xfrm>
            <a:prstGeom prst="leftBrace">
              <a:avLst>
                <a:gd name="adj1" fmla="val 320471"/>
                <a:gd name="adj2" fmla="val 50000"/>
              </a:avLst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00166" y="571480"/>
            <a:ext cx="614366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设计递归算法销毁一个不带头节点的单链表。</a:t>
            </a:r>
            <a:endParaRPr lang="zh-CN" altLang="en-US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852" y="4191005"/>
            <a:ext cx="585791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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不做任何事件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		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为空</a:t>
            </a:r>
            <a:endParaRPr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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-&gt;next);  free(L);	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非空</a:t>
            </a:r>
            <a:endParaRPr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238235"/>
            <a:ext cx="4000528" cy="36321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release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(LinkList *&amp;L)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if (L!=NULL)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{     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release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(L-&gt;next);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free(L);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80979"/>
            <a:ext cx="3929090" cy="44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算法如下：</a:t>
            </a:r>
            <a:endParaRPr lang="zh-CN" altLang="en-US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535785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  基于递归方法的递归算法设计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8662" y="1500174"/>
            <a:ext cx="7715304" cy="2297970"/>
            <a:chOff x="1142976" y="1071552"/>
            <a:chExt cx="7715304" cy="1723478"/>
          </a:xfrm>
        </p:grpSpPr>
        <p:sp>
          <p:nvSpPr>
            <p:cNvPr id="9" name="TextBox 8"/>
            <p:cNvSpPr txBox="1"/>
            <p:nvPr/>
          </p:nvSpPr>
          <p:spPr>
            <a:xfrm>
              <a:off x="1928794" y="1071552"/>
              <a:ext cx="6929486" cy="37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如何将递归特性不明显的问题转化为递归问题求解</a:t>
              </a:r>
              <a:endParaRPr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976" y="1643056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2214546" y="1571618"/>
              <a:ext cx="5715040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确定问题的形式化描述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确定哪些是大问题，哪些是小问题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确定大、小问题的关系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确定特殊（递归结束）情况</a:t>
              </a:r>
              <a:endPara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5786" y="1951673"/>
            <a:ext cx="7286676" cy="21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解：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kumimoji="1"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个元素）的所有元素的</a:t>
            </a:r>
            <a:r>
              <a:rPr kumimoji="1"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排序，为大问题。</a:t>
            </a:r>
            <a:endParaRPr kumimoji="1"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则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-1)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-1]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（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个元素）的所有元素的全排序，为小问题。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999166"/>
            <a:ext cx="6715172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数组含有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，求其全排列。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0866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5721" y="285728"/>
            <a:ext cx="7572427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假设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求，对于</a:t>
            </a:r>
            <a:r>
              <a:rPr kumimoji="1"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位置，可以</a:t>
            </a:r>
            <a:r>
              <a:rPr kumimoji="1"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kumimoji="1"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kumimoji="1"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任何元素值，再</a:t>
            </a:r>
            <a:r>
              <a:rPr kumimoji="1"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组合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-1)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f(a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。      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7" descr="羊皮纸"/>
          <p:cNvSpPr txBox="1">
            <a:spLocks noChangeArrowheads="1"/>
          </p:cNvSpPr>
          <p:nvPr/>
        </p:nvSpPr>
        <p:spPr bwMode="auto">
          <a:xfrm>
            <a:off x="714348" y="4095755"/>
            <a:ext cx="8072494" cy="140920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216000" tIns="108000" bIns="108000">
            <a:spAutoFit/>
          </a:bodyPr>
          <a:lstStyle/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1800" smtClean="0">
                <a:solidFill>
                  <a:srgbClr val="FFC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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	          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一个元素的全排列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1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en-US" altLang="zh-CN" sz="1800" smtClean="0">
                <a:solidFill>
                  <a:srgbClr val="FFC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位置取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任何之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值，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kumimoji="1" lang="zh-CN" altLang="en-US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</a:p>
          <a:p>
            <a:pPr algn="l"/>
            <a:r>
              <a:rPr kumimoji="1" lang="zh-CN" altLang="en-US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并</a:t>
            </a:r>
            <a:r>
              <a:rPr kumimoji="1" lang="zh-CN" altLang="en-US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</a:t>
            </a:r>
            <a:r>
              <a:rPr kumimoji="1" lang="zh-CN" altLang="en-US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的结果</a:t>
            </a:r>
            <a:r>
              <a:rPr kumimoji="1"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1523987"/>
            <a:ext cx="4000528" cy="1261884"/>
            <a:chOff x="4714876" y="1142990"/>
            <a:chExt cx="4000528" cy="94641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4714876" y="1500179"/>
              <a:ext cx="500066" cy="36194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143504" y="1142990"/>
              <a:ext cx="3571900" cy="9464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此位置可以取</a:t>
              </a:r>
              <a:r>
                <a:rPr lang="en-US" altLang="zh-CN" sz="20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[0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中任何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值，但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不重复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！</a:t>
              </a:r>
              <a:endPara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采用循环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～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en-US" altLang="zh-CN" sz="2000" smtClean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/>
                </a:rPr>
                <a:t>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/>
                </a:rPr>
                <a:t>]</a:t>
              </a:r>
              <a:endPara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2381243"/>
            <a:ext cx="414340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solidFill>
                  <a:srgbClr val="0000FF"/>
                </a:solidFill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</a:rPr>
              <a:t>[0]    </a:t>
            </a:r>
            <a:r>
              <a:rPr lang="en-US" altLang="zh-CN" sz="2200" i="1" smtClean="0">
                <a:solidFill>
                  <a:srgbClr val="0000FF"/>
                </a:solidFill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</a:rPr>
              <a:t>[1]     </a:t>
            </a:r>
            <a:r>
              <a:rPr lang="en-US" altLang="zh-CN" sz="22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 </a:t>
            </a:r>
            <a:r>
              <a:rPr lang="en-US" altLang="zh-CN" sz="2200" i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-1]      </a:t>
            </a:r>
            <a:r>
              <a:rPr lang="en-US" altLang="zh-CN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20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</a:rPr>
              <a:t>   </a:t>
            </a:r>
            <a:endParaRPr lang="zh-CN" altLang="en-US" sz="2200">
              <a:solidFill>
                <a:srgbClr val="0000FF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71604" y="1523987"/>
            <a:ext cx="2214578" cy="955504"/>
            <a:chOff x="1571604" y="1142990"/>
            <a:chExt cx="2214578" cy="716628"/>
          </a:xfrm>
        </p:grpSpPr>
        <p:sp>
          <p:nvSpPr>
            <p:cNvPr id="11" name="左大括号 10"/>
            <p:cNvSpPr/>
            <p:nvPr/>
          </p:nvSpPr>
          <p:spPr>
            <a:xfrm rot="5400000">
              <a:off x="2534893" y="608329"/>
              <a:ext cx="288000" cy="2214578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8794" y="1142990"/>
              <a:ext cx="1857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smtClean="0">
                  <a:solidFill>
                    <a:srgbClr val="FF00FF"/>
                  </a:solidFill>
                  <a:latin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43041" y="3047996"/>
            <a:ext cx="3071836" cy="811889"/>
            <a:chOff x="1643041" y="2285998"/>
            <a:chExt cx="3071836" cy="608917"/>
          </a:xfrm>
        </p:grpSpPr>
        <p:sp>
          <p:nvSpPr>
            <p:cNvPr id="13" name="左大括号 12"/>
            <p:cNvSpPr/>
            <p:nvPr/>
          </p:nvSpPr>
          <p:spPr>
            <a:xfrm rot="16200000">
              <a:off x="3034959" y="894080"/>
              <a:ext cx="288000" cy="307183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8860" y="2571750"/>
              <a:ext cx="15001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 descr="羊皮纸"/>
          <p:cNvSpPr txBox="1">
            <a:spLocks noChangeArrowheads="1"/>
          </p:cNvSpPr>
          <p:nvPr/>
        </p:nvSpPr>
        <p:spPr bwMode="auto">
          <a:xfrm>
            <a:off x="179388" y="285729"/>
            <a:ext cx="4106860" cy="47089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perm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k)</a:t>
            </a:r>
            <a:endParaRPr kumimoji="1"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  (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k==0)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(j=0;j&lt;n;j++)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a[j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kumimoji="1"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</a:t>
            </a:r>
            <a:endParaRPr kumimoji="1"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(i=0;i&lt;=k;i++)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swap(a[k]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a[i]);</a:t>
            </a:r>
            <a:endParaRPr kumimoji="1"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perm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k-1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swap(a[k]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a[i]);</a:t>
            </a:r>
            <a:endParaRPr kumimoji="1" lang="en-US" altLang="zh-CN" sz="200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4" name="Text Box 5" descr="新闻纸"/>
          <p:cNvSpPr txBox="1">
            <a:spLocks noChangeArrowheads="1"/>
          </p:cNvSpPr>
          <p:nvPr/>
        </p:nvSpPr>
        <p:spPr bwMode="auto">
          <a:xfrm>
            <a:off x="4833962" y="732364"/>
            <a:ext cx="3095625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main()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int n=3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k=2;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int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[]={1,2,3};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perm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k);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9125" y="2476493"/>
            <a:ext cx="2012953" cy="3212598"/>
            <a:chOff x="4857752" y="1577956"/>
            <a:chExt cx="2012953" cy="2409448"/>
          </a:xfrm>
        </p:grpSpPr>
        <p:sp>
          <p:nvSpPr>
            <p:cNvPr id="5" name="Text Box 6" descr="蓝色面巾纸"/>
            <p:cNvSpPr txBox="1">
              <a:spLocks noChangeArrowheads="1"/>
            </p:cNvSpPr>
            <p:nvPr/>
          </p:nvSpPr>
          <p:spPr bwMode="auto">
            <a:xfrm>
              <a:off x="5286380" y="2000246"/>
              <a:ext cx="1584325" cy="1987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108000" bIns="108000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输出结果：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231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321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312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132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213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123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4857752" y="1577956"/>
              <a:ext cx="357190" cy="785818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500034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550865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566638"/>
            <a:ext cx="464347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递归函数设计中几个问题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333486"/>
            <a:ext cx="6929486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  递归函数中的引用形参可以用全局变量代替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000240"/>
            <a:ext cx="300039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例如，求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1+2+</a:t>
            </a:r>
            <a:r>
              <a:rPr lang="en-US" altLang="zh-CN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i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62246"/>
            <a:ext cx="4929222" cy="263149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(int n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&amp;s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</a:t>
            </a:r>
            <a:r>
              <a:rPr lang="en-US" altLang="zh-CN" sz="20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//s=1+2+</a:t>
            </a:r>
            <a:r>
              <a:rPr lang="en-US" altLang="zh-CN" sz="20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…</a:t>
            </a:r>
            <a:r>
              <a:rPr lang="en-US" altLang="zh-CN" sz="20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smtClean="0">
              <a:solidFill>
                <a:srgbClr val="66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int s1;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(n==1)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s=1;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	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s1);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s=s1+n;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递归：无处不在。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：家谱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71737" y="714356"/>
            <a:ext cx="5076693" cy="4042588"/>
            <a:chOff x="2571737" y="714356"/>
            <a:chExt cx="5076693" cy="4042588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9190" y="714356"/>
              <a:ext cx="502039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7173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8992" y="4071943"/>
              <a:ext cx="555290" cy="684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9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直接箭头连接符 10"/>
            <p:cNvCxnSpPr/>
            <p:nvPr/>
          </p:nvCxnSpPr>
          <p:spPr bwMode="auto">
            <a:xfrm rot="5400000">
              <a:off x="3071802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5400000">
              <a:off x="3607587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rot="16200000" flipH="1">
              <a:off x="4107653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8732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8601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3585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3113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直接箭头连接符 19"/>
            <p:cNvCxnSpPr/>
            <p:nvPr/>
          </p:nvCxnSpPr>
          <p:spPr bwMode="auto">
            <a:xfrm rot="5400000">
              <a:off x="5878666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5400000">
              <a:off x="6414451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rot="16200000" flipH="1">
              <a:off x="6914517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4214810" y="1785926"/>
              <a:ext cx="642942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5572132" y="1714488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35004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可以用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全局变量代替：</a:t>
            </a:r>
            <a:endParaRPr lang="zh-CN" altLang="en-US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38236"/>
            <a:ext cx="6858048" cy="309715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pt-BR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全局变量</a:t>
            </a:r>
            <a:endParaRPr lang="pt-BR" altLang="zh-CN" sz="20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pt-BR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</a:t>
            </a:r>
            <a:r>
              <a:rPr lang="pt-BR" altLang="zh-CN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理解为</a:t>
            </a:r>
            <a:r>
              <a:rPr lang="en-US" altLang="zh-CN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pt-BR" altLang="zh-CN" sz="2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add(n)</a:t>
            </a:r>
            <a:r>
              <a:rPr lang="zh-CN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绑定，</a:t>
            </a:r>
            <a:r>
              <a:rPr lang="en-US" altLang="zh-CN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s=1+2+</a:t>
            </a:r>
            <a:r>
              <a:rPr lang="en-US" altLang="zh-CN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…</a:t>
            </a:r>
            <a:r>
              <a:rPr lang="en-US" altLang="zh-CN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pt-BR" altLang="zh-CN" sz="20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lang="pt-BR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</a:t>
            </a:r>
            <a:r>
              <a:rPr lang="pt-BR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add1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+=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956951"/>
            <a:ext cx="828680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  递归函数中的非引用形参作为状态变量，可以自动回溯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71605" y="1817219"/>
            <a:ext cx="2893313" cy="2843724"/>
            <a:chOff x="1643042" y="1071552"/>
            <a:chExt cx="2893313" cy="2132793"/>
          </a:xfrm>
        </p:grpSpPr>
        <p:grpSp>
          <p:nvGrpSpPr>
            <p:cNvPr id="8" name="组合 7"/>
            <p:cNvGrpSpPr/>
            <p:nvPr/>
          </p:nvGrpSpPr>
          <p:grpSpPr>
            <a:xfrm>
              <a:off x="1643042" y="2368461"/>
              <a:ext cx="746476" cy="607360"/>
              <a:chOff x="1428728" y="3107398"/>
              <a:chExt cx="746476" cy="607360"/>
            </a:xfrm>
          </p:grpSpPr>
          <p:sp>
            <p:nvSpPr>
              <p:cNvPr id="9" name="Text Box 12"/>
              <p:cNvSpPr txBox="1">
                <a:spLocks noChangeArrowheads="1"/>
              </p:cNvSpPr>
              <p:nvPr/>
            </p:nvSpPr>
            <p:spPr bwMode="auto">
              <a:xfrm>
                <a:off x="1428728" y="3425216"/>
                <a:ext cx="683138" cy="2895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F(2)</a:t>
                </a:r>
              </a:p>
            </p:txBody>
          </p:sp>
          <p:sp>
            <p:nvSpPr>
              <p:cNvPr id="10" name="Freeform 14"/>
              <p:cNvSpPr/>
              <p:nvPr/>
            </p:nvSpPr>
            <p:spPr bwMode="auto">
              <a:xfrm>
                <a:off x="1908283" y="3107398"/>
                <a:ext cx="266921" cy="311032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0" y="275"/>
                  </a:cxn>
                </a:cxnLst>
                <a:rect l="0" t="0" r="r" b="b"/>
                <a:pathLst>
                  <a:path w="177" h="275">
                    <a:moveTo>
                      <a:pt x="177" y="0"/>
                    </a:moveTo>
                    <a:lnTo>
                      <a:pt x="0" y="275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87638" y="2359413"/>
              <a:ext cx="769096" cy="616408"/>
              <a:chOff x="2573324" y="3098350"/>
              <a:chExt cx="769096" cy="616408"/>
            </a:xfrm>
          </p:grpSpPr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659282" y="3425216"/>
                <a:ext cx="683138" cy="2895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F(1)</a:t>
                </a:r>
              </a:p>
            </p:txBody>
          </p:sp>
          <p:sp>
            <p:nvSpPr>
              <p:cNvPr id="13" name="Freeform 15"/>
              <p:cNvSpPr/>
              <p:nvPr/>
            </p:nvSpPr>
            <p:spPr bwMode="auto">
              <a:xfrm>
                <a:off x="2573324" y="3098350"/>
                <a:ext cx="292558" cy="3200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4" y="283"/>
                  </a:cxn>
                </a:cxnLst>
                <a:rect l="0" t="0" r="r" b="b"/>
                <a:pathLst>
                  <a:path w="194" h="283">
                    <a:moveTo>
                      <a:pt x="0" y="0"/>
                    </a:moveTo>
                    <a:lnTo>
                      <a:pt x="194" y="283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55303" y="1716991"/>
              <a:ext cx="785686" cy="642422"/>
              <a:chOff x="2040989" y="2455928"/>
              <a:chExt cx="785686" cy="642422"/>
            </a:xfrm>
          </p:grpSpPr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040989" y="2808808"/>
                <a:ext cx="683138" cy="2895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F(3)</a:t>
                </a:r>
              </a:p>
            </p:txBody>
          </p:sp>
          <p:sp>
            <p:nvSpPr>
              <p:cNvPr id="16" name="Freeform 21"/>
              <p:cNvSpPr/>
              <p:nvPr/>
            </p:nvSpPr>
            <p:spPr bwMode="auto">
              <a:xfrm>
                <a:off x="2499432" y="2455928"/>
                <a:ext cx="327243" cy="350618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0" y="310"/>
                  </a:cxn>
                </a:cxnLst>
                <a:rect l="0" t="0" r="r" b="b"/>
                <a:pathLst>
                  <a:path w="217" h="310">
                    <a:moveTo>
                      <a:pt x="217" y="0"/>
                    </a:moveTo>
                    <a:lnTo>
                      <a:pt x="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353151" y="1716991"/>
              <a:ext cx="683138" cy="660518"/>
              <a:chOff x="3138837" y="2455928"/>
              <a:chExt cx="683138" cy="660518"/>
            </a:xfrm>
          </p:grpSpPr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3138837" y="2826904"/>
                <a:ext cx="683138" cy="2895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F(2)</a:t>
                </a:r>
              </a:p>
            </p:txBody>
          </p:sp>
          <p:sp>
            <p:nvSpPr>
              <p:cNvPr id="19" name="Freeform 22"/>
              <p:cNvSpPr/>
              <p:nvPr/>
            </p:nvSpPr>
            <p:spPr bwMode="auto">
              <a:xfrm>
                <a:off x="3140345" y="2455928"/>
                <a:ext cx="352121" cy="3633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310"/>
                  </a:cxn>
                </a:cxnLst>
                <a:rect l="0" t="0" r="r" b="b"/>
                <a:pathLst>
                  <a:path w="210" h="310">
                    <a:moveTo>
                      <a:pt x="0" y="0"/>
                    </a:moveTo>
                    <a:lnTo>
                      <a:pt x="21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838912" y="1433104"/>
              <a:ext cx="683139" cy="289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F(4)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0273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4719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1235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7727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2829307" y="178582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2223225" y="239708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V="1">
              <a:off x="2917813" y="2388926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rot="16200000" flipV="1">
              <a:off x="3502081" y="1757848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8926" y="1071552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628" y="2579225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表示状态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状态自动回溯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80139"/>
            <a:ext cx="8786874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  递归调用后面的语句表示该子问题执行完毕后要完成的功能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342144"/>
            <a:ext cx="4357718" cy="30608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("n1=%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",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//(1)</a:t>
            </a:r>
            <a:endParaRPr lang="pt-BR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("n2=%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\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",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r>
              <a:rPr lang="pt-BR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//(2)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86314" y="1532645"/>
            <a:ext cx="1285884" cy="3082000"/>
            <a:chOff x="4786314" y="1428742"/>
            <a:chExt cx="1285884" cy="2311500"/>
          </a:xfrm>
        </p:grpSpPr>
        <p:sp>
          <p:nvSpPr>
            <p:cNvPr id="5" name="TextBox 4"/>
            <p:cNvSpPr txBox="1"/>
            <p:nvPr/>
          </p:nvSpPr>
          <p:spPr>
            <a:xfrm>
              <a:off x="5000628" y="2285998"/>
              <a:ext cx="857256" cy="14542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n1=3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n1=2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n1=1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n2=1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n2=2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n2=3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6314" y="1428742"/>
              <a:ext cx="128588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fun(3)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的输出结果</a:t>
              </a:r>
              <a:endPara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29388" y="5057713"/>
            <a:ext cx="2357454" cy="992845"/>
            <a:chOff x="6429388" y="3715353"/>
            <a:chExt cx="2357454" cy="744634"/>
          </a:xfrm>
        </p:grpSpPr>
        <p:sp>
          <p:nvSpPr>
            <p:cNvPr id="23" name="TextBox 22"/>
            <p:cNvSpPr txBox="1"/>
            <p:nvPr/>
          </p:nvSpPr>
          <p:spPr>
            <a:xfrm>
              <a:off x="6429388" y="3929072"/>
              <a:ext cx="235745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18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fun(2)</a:t>
              </a:r>
              <a:r>
                <a:rPr lang="zh-CN" altLang="en-US" sz="18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的全部功能执行后才执行</a:t>
              </a:r>
            </a:p>
          </p:txBody>
        </p:sp>
        <p:cxnSp>
          <p:nvCxnSpPr>
            <p:cNvPr id="25" name="直接箭头连接符 24"/>
            <p:cNvCxnSpPr>
              <a:stCxn id="23" idx="0"/>
              <a:endCxn id="10" idx="2"/>
            </p:cNvCxnSpPr>
            <p:nvPr/>
          </p:nvCxnSpPr>
          <p:spPr>
            <a:xfrm rot="5400000" flipH="1" flipV="1">
              <a:off x="7500958" y="3821716"/>
              <a:ext cx="214314" cy="1588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357950" y="1437395"/>
            <a:ext cx="2428892" cy="3619525"/>
            <a:chOff x="6357950" y="1000114"/>
            <a:chExt cx="2428892" cy="2714644"/>
          </a:xfrm>
        </p:grpSpPr>
        <p:sp>
          <p:nvSpPr>
            <p:cNvPr id="7" name="矩形 6"/>
            <p:cNvSpPr/>
            <p:nvPr/>
          </p:nvSpPr>
          <p:spPr>
            <a:xfrm>
              <a:off x="6357950" y="1000114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fun(3)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72330" y="2500312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fun(2)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72330" y="178593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(1)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72330" y="321469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(2)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/>
            <p:cNvCxnSpPr>
              <a:stCxn id="7" idx="2"/>
            </p:cNvCxnSpPr>
            <p:nvPr/>
          </p:nvCxnSpPr>
          <p:spPr>
            <a:xfrm rot="5400000">
              <a:off x="5786446" y="2500312"/>
              <a:ext cx="2000264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786578" y="2071684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786578" y="3523463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786578" y="27273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929586" y="27400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15338" y="2528830"/>
              <a:ext cx="571504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282" y="5715016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b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掌握递归函数的执行过程有助于递归算法设计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80576" y="2394043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94557" y="285728"/>
            <a:ext cx="3620583" cy="1714512"/>
            <a:chOff x="3094557" y="285728"/>
            <a:chExt cx="3620583" cy="1714512"/>
          </a:xfrm>
        </p:grpSpPr>
        <p:pic>
          <p:nvPicPr>
            <p:cNvPr id="1157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2627" y="285728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4557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6345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0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214942" y="7143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第一年种瓜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rot="5400000">
              <a:off x="3536149" y="892951"/>
              <a:ext cx="428628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rot="5400000">
              <a:off x="3964777" y="110726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16200000" flipH="1">
              <a:off x="4357686" y="928670"/>
              <a:ext cx="428628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19"/>
          <p:cNvGrpSpPr/>
          <p:nvPr/>
        </p:nvGrpSpPr>
        <p:grpSpPr>
          <a:xfrm>
            <a:off x="2643174" y="2285992"/>
            <a:ext cx="3500462" cy="3738574"/>
            <a:chOff x="2643174" y="2285992"/>
            <a:chExt cx="3500462" cy="3738574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3929066"/>
              <a:ext cx="3152775" cy="209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4357686" y="278605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年种瓜</a:t>
              </a:r>
              <a:endParaRPr lang="zh-CN" altLang="en-US" sz="2000" dirty="0"/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71934" y="2285992"/>
              <a:ext cx="214314" cy="128588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71435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：种瓜得瓜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8382000" cy="1914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有许多数学公式、数列等的定义是递归的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例如，求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Fibonacci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数列等。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这些问题的求解过程可以将其递归定义直接转化为对应的递归算法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8" name="Text Box 4" descr="粉色面巾纸"/>
          <p:cNvSpPr txBox="1">
            <a:spLocks noChangeArrowheads="1"/>
          </p:cNvSpPr>
          <p:nvPr/>
        </p:nvSpPr>
        <p:spPr bwMode="auto">
          <a:xfrm>
            <a:off x="468313" y="404813"/>
            <a:ext cx="3598862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5.1.2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何时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使用递归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6337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在以下三种情况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下，常常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要用到递归的方法。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4213" y="2115529"/>
            <a:ext cx="2816217" cy="5170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、定义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00232" y="2714620"/>
            <a:ext cx="431958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请你给出正整数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的定义。</a:t>
            </a:r>
          </a:p>
        </p:txBody>
      </p:sp>
      <p:pic>
        <p:nvPicPr>
          <p:cNvPr id="100358" name="Picture 6" descr="u=2481446627,4183038993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4290"/>
            <a:ext cx="3333750" cy="2371725"/>
          </a:xfrm>
          <a:prstGeom prst="rect">
            <a:avLst/>
          </a:prstGeom>
          <a:noFill/>
        </p:spPr>
      </p:pic>
      <p:grpSp>
        <p:nvGrpSpPr>
          <p:cNvPr id="6" name="组合 5"/>
          <p:cNvGrpSpPr/>
          <p:nvPr/>
        </p:nvGrpSpPr>
        <p:grpSpPr>
          <a:xfrm>
            <a:off x="1357290" y="3929066"/>
            <a:ext cx="5572164" cy="1587167"/>
            <a:chOff x="1357290" y="3929066"/>
            <a:chExt cx="5572164" cy="1587167"/>
          </a:xfrm>
        </p:grpSpPr>
        <p:sp>
          <p:nvSpPr>
            <p:cNvPr id="4" name="下箭头 3"/>
            <p:cNvSpPr/>
            <p:nvPr/>
          </p:nvSpPr>
          <p:spPr>
            <a:xfrm>
              <a:off x="3500430" y="3929066"/>
              <a:ext cx="252000" cy="46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57290" y="4500570"/>
              <a:ext cx="5572164" cy="1015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是正整数。</a:t>
              </a:r>
              <a:endPara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如果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是正整数，则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也是正整数。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3199</Words>
  <Application>Microsoft Office PowerPoint</Application>
  <PresentationFormat>全屏显示(4:3)</PresentationFormat>
  <Paragraphs>763</Paragraphs>
  <Slides>63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Arial Unicode MS</vt:lpstr>
      <vt:lpstr>仿宋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Courier New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Dong HongBin</cp:lastModifiedBy>
  <cp:revision>448</cp:revision>
  <cp:lastPrinted>2018-09-29T07:42:16Z</cp:lastPrinted>
  <dcterms:created xsi:type="dcterms:W3CDTF">2005-02-07T01:01:00Z</dcterms:created>
  <dcterms:modified xsi:type="dcterms:W3CDTF">2019-03-21T09:20:11Z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