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4"/>
  </p:notes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3" r:id="rId9"/>
    <p:sldId id="502" r:id="rId10"/>
    <p:sldId id="261" r:id="rId11"/>
    <p:sldId id="262" r:id="rId12"/>
    <p:sldId id="503" r:id="rId13"/>
    <p:sldId id="263" r:id="rId14"/>
    <p:sldId id="505" r:id="rId15"/>
    <p:sldId id="297" r:id="rId16"/>
    <p:sldId id="753" r:id="rId17"/>
    <p:sldId id="509" r:id="rId18"/>
    <p:sldId id="755" r:id="rId19"/>
    <p:sldId id="299" r:id="rId20"/>
    <p:sldId id="765" r:id="rId21"/>
    <p:sldId id="766" r:id="rId22"/>
    <p:sldId id="303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770" r:id="rId47"/>
    <p:sldId id="771" r:id="rId48"/>
    <p:sldId id="760" r:id="rId49"/>
    <p:sldId id="544" r:id="rId50"/>
    <p:sldId id="761" r:id="rId51"/>
    <p:sldId id="545" r:id="rId52"/>
    <p:sldId id="546" r:id="rId53"/>
    <p:sldId id="547" r:id="rId54"/>
    <p:sldId id="762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555" r:id="rId63"/>
    <p:sldId id="556" r:id="rId64"/>
    <p:sldId id="557" r:id="rId65"/>
    <p:sldId id="558" r:id="rId66"/>
    <p:sldId id="559" r:id="rId67"/>
    <p:sldId id="561" r:id="rId68"/>
    <p:sldId id="562" r:id="rId69"/>
    <p:sldId id="564" r:id="rId70"/>
    <p:sldId id="565" r:id="rId71"/>
    <p:sldId id="566" r:id="rId72"/>
    <p:sldId id="567" r:id="rId73"/>
    <p:sldId id="568" r:id="rId74"/>
    <p:sldId id="569" r:id="rId75"/>
    <p:sldId id="570" r:id="rId76"/>
    <p:sldId id="571" r:id="rId77"/>
    <p:sldId id="572" r:id="rId78"/>
    <p:sldId id="573" r:id="rId79"/>
    <p:sldId id="574" r:id="rId80"/>
    <p:sldId id="575" r:id="rId81"/>
    <p:sldId id="576" r:id="rId82"/>
    <p:sldId id="577" r:id="rId83"/>
    <p:sldId id="578" r:id="rId84"/>
    <p:sldId id="579" r:id="rId85"/>
    <p:sldId id="580" r:id="rId86"/>
    <p:sldId id="604" r:id="rId87"/>
    <p:sldId id="605" r:id="rId88"/>
    <p:sldId id="606" r:id="rId89"/>
    <p:sldId id="608" r:id="rId90"/>
    <p:sldId id="610" r:id="rId91"/>
    <p:sldId id="612" r:id="rId92"/>
    <p:sldId id="613" r:id="rId93"/>
    <p:sldId id="614" r:id="rId94"/>
    <p:sldId id="615" r:id="rId95"/>
    <p:sldId id="617" r:id="rId96"/>
    <p:sldId id="618" r:id="rId97"/>
    <p:sldId id="619" r:id="rId98"/>
    <p:sldId id="620" r:id="rId99"/>
    <p:sldId id="621" r:id="rId100"/>
    <p:sldId id="622" r:id="rId101"/>
    <p:sldId id="623" r:id="rId102"/>
    <p:sldId id="624" r:id="rId103"/>
    <p:sldId id="625" r:id="rId104"/>
    <p:sldId id="626" r:id="rId105"/>
    <p:sldId id="627" r:id="rId106"/>
    <p:sldId id="628" r:id="rId107"/>
    <p:sldId id="629" r:id="rId108"/>
    <p:sldId id="630" r:id="rId109"/>
    <p:sldId id="631" r:id="rId110"/>
    <p:sldId id="632" r:id="rId111"/>
    <p:sldId id="633" r:id="rId112"/>
    <p:sldId id="634" r:id="rId113"/>
    <p:sldId id="635" r:id="rId114"/>
    <p:sldId id="636" r:id="rId115"/>
    <p:sldId id="822" r:id="rId116"/>
    <p:sldId id="637" r:id="rId117"/>
    <p:sldId id="638" r:id="rId118"/>
    <p:sldId id="639" r:id="rId119"/>
    <p:sldId id="640" r:id="rId120"/>
    <p:sldId id="823" r:id="rId121"/>
    <p:sldId id="641" r:id="rId122"/>
    <p:sldId id="642" r:id="rId123"/>
    <p:sldId id="643" r:id="rId124"/>
    <p:sldId id="644" r:id="rId125"/>
    <p:sldId id="824" r:id="rId126"/>
    <p:sldId id="789" r:id="rId127"/>
    <p:sldId id="647" r:id="rId128"/>
    <p:sldId id="648" r:id="rId129"/>
    <p:sldId id="791" r:id="rId130"/>
    <p:sldId id="792" r:id="rId131"/>
    <p:sldId id="649" r:id="rId132"/>
    <p:sldId id="650" r:id="rId133"/>
    <p:sldId id="651" r:id="rId134"/>
    <p:sldId id="652" r:id="rId135"/>
    <p:sldId id="653" r:id="rId136"/>
    <p:sldId id="654" r:id="rId137"/>
    <p:sldId id="655" r:id="rId138"/>
    <p:sldId id="656" r:id="rId139"/>
    <p:sldId id="657" r:id="rId140"/>
    <p:sldId id="658" r:id="rId141"/>
    <p:sldId id="659" r:id="rId142"/>
    <p:sldId id="660" r:id="rId143"/>
    <p:sldId id="661" r:id="rId144"/>
    <p:sldId id="662" r:id="rId145"/>
    <p:sldId id="663" r:id="rId146"/>
    <p:sldId id="664" r:id="rId147"/>
    <p:sldId id="665" r:id="rId148"/>
    <p:sldId id="772" r:id="rId149"/>
    <p:sldId id="773" r:id="rId150"/>
    <p:sldId id="774" r:id="rId151"/>
    <p:sldId id="775" r:id="rId152"/>
    <p:sldId id="776" r:id="rId153"/>
    <p:sldId id="777" r:id="rId154"/>
    <p:sldId id="778" r:id="rId155"/>
    <p:sldId id="779" r:id="rId156"/>
    <p:sldId id="780" r:id="rId157"/>
    <p:sldId id="781" r:id="rId158"/>
    <p:sldId id="782" r:id="rId159"/>
    <p:sldId id="783" r:id="rId160"/>
    <p:sldId id="784" r:id="rId161"/>
    <p:sldId id="785" r:id="rId162"/>
    <p:sldId id="786" r:id="rId163"/>
    <p:sldId id="787" r:id="rId164"/>
    <p:sldId id="666" r:id="rId165"/>
    <p:sldId id="667" r:id="rId166"/>
    <p:sldId id="668" r:id="rId167"/>
    <p:sldId id="669" r:id="rId168"/>
    <p:sldId id="670" r:id="rId169"/>
    <p:sldId id="671" r:id="rId170"/>
    <p:sldId id="672" r:id="rId171"/>
    <p:sldId id="673" r:id="rId172"/>
    <p:sldId id="674" r:id="rId173"/>
    <p:sldId id="676" r:id="rId174"/>
    <p:sldId id="675" r:id="rId175"/>
    <p:sldId id="677" r:id="rId176"/>
    <p:sldId id="678" r:id="rId177"/>
    <p:sldId id="679" r:id="rId178"/>
    <p:sldId id="680" r:id="rId179"/>
    <p:sldId id="681" r:id="rId180"/>
    <p:sldId id="682" r:id="rId181"/>
    <p:sldId id="699" r:id="rId182"/>
    <p:sldId id="700" r:id="rId183"/>
    <p:sldId id="701" r:id="rId184"/>
    <p:sldId id="702" r:id="rId185"/>
    <p:sldId id="703" r:id="rId186"/>
    <p:sldId id="704" r:id="rId187"/>
    <p:sldId id="705" r:id="rId188"/>
    <p:sldId id="706" r:id="rId189"/>
    <p:sldId id="707" r:id="rId190"/>
    <p:sldId id="708" r:id="rId191"/>
    <p:sldId id="709" r:id="rId192"/>
    <p:sldId id="710" r:id="rId193"/>
    <p:sldId id="711" r:id="rId194"/>
    <p:sldId id="712" r:id="rId195"/>
    <p:sldId id="728" r:id="rId196"/>
    <p:sldId id="793" r:id="rId197"/>
    <p:sldId id="794" r:id="rId198"/>
    <p:sldId id="795" r:id="rId199"/>
    <p:sldId id="796" r:id="rId200"/>
    <p:sldId id="797" r:id="rId201"/>
    <p:sldId id="798" r:id="rId202"/>
    <p:sldId id="799" r:id="rId203"/>
    <p:sldId id="800" r:id="rId204"/>
    <p:sldId id="801" r:id="rId205"/>
    <p:sldId id="802" r:id="rId206"/>
    <p:sldId id="803" r:id="rId207"/>
    <p:sldId id="804" r:id="rId208"/>
    <p:sldId id="805" r:id="rId209"/>
    <p:sldId id="806" r:id="rId210"/>
    <p:sldId id="807" r:id="rId211"/>
    <p:sldId id="808" r:id="rId212"/>
    <p:sldId id="809" r:id="rId213"/>
    <p:sldId id="810" r:id="rId214"/>
    <p:sldId id="811" r:id="rId215"/>
    <p:sldId id="812" r:id="rId216"/>
    <p:sldId id="813" r:id="rId217"/>
    <p:sldId id="814" r:id="rId218"/>
    <p:sldId id="815" r:id="rId219"/>
    <p:sldId id="729" r:id="rId220"/>
    <p:sldId id="730" r:id="rId221"/>
    <p:sldId id="731" r:id="rId222"/>
    <p:sldId id="732" r:id="rId223"/>
    <p:sldId id="733" r:id="rId224"/>
    <p:sldId id="734" r:id="rId225"/>
    <p:sldId id="735" r:id="rId226"/>
    <p:sldId id="736" r:id="rId227"/>
    <p:sldId id="737" r:id="rId228"/>
    <p:sldId id="738" r:id="rId229"/>
    <p:sldId id="739" r:id="rId230"/>
    <p:sldId id="740" r:id="rId231"/>
    <p:sldId id="741" r:id="rId232"/>
    <p:sldId id="742" r:id="rId233"/>
    <p:sldId id="743" r:id="rId234"/>
    <p:sldId id="744" r:id="rId235"/>
    <p:sldId id="745" r:id="rId236"/>
    <p:sldId id="746" r:id="rId237"/>
    <p:sldId id="747" r:id="rId238"/>
    <p:sldId id="748" r:id="rId239"/>
    <p:sldId id="749" r:id="rId240"/>
    <p:sldId id="750" r:id="rId241"/>
    <p:sldId id="751" r:id="rId242"/>
    <p:sldId id="752" r:id="rId24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00FF"/>
    <a:srgbClr val="3333FF"/>
    <a:srgbClr val="0000CC"/>
    <a:srgbClr val="663300"/>
    <a:srgbClr val="003300"/>
    <a:srgbClr val="FF00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5" autoAdjust="0"/>
    <p:restoredTop sz="94682" autoAdjust="0"/>
  </p:normalViewPr>
  <p:slideViewPr>
    <p:cSldViewPr>
      <p:cViewPr varScale="1">
        <p:scale>
          <a:sx n="74" d="100"/>
          <a:sy n="74" d="100"/>
        </p:scale>
        <p:origin x="1080" y="66"/>
      </p:cViewPr>
      <p:guideLst>
        <p:guide orient="horz" pos="2160"/>
        <p:guide pos="2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viewProps" Target="view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99A-0DD1-4268-98FF-F649B9DCF2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0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3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74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41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21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5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342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97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562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219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3075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220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186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196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87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735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70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47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53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301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482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44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194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018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13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338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417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45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70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4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55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772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669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922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725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8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87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35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85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72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1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9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203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89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jpeg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GIF"/><Relationship Id="rId5" Type="http://schemas.openxmlformats.org/officeDocument/2006/relationships/image" Target="../media/image27.jpeg"/><Relationship Id="rId4" Type="http://schemas.openxmlformats.org/officeDocument/2006/relationships/slide" Target="slide1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1.GIF"/><Relationship Id="rId5" Type="http://schemas.openxmlformats.org/officeDocument/2006/relationships/image" Target="../media/image31.jpe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057400" y="228600"/>
            <a:ext cx="4891088" cy="701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  树和二叉树</a:t>
            </a:r>
          </a:p>
        </p:txBody>
      </p:sp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554569" y="1405582"/>
            <a:ext cx="3017563" cy="5232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7.1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500034" y="2262838"/>
            <a:ext cx="3960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7.2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二叉树的概念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500034" y="2977218"/>
            <a:ext cx="3960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7.3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500034" y="3691598"/>
            <a:ext cx="4932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7.4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基本运算及其实现</a:t>
            </a: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5572132" y="369159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7.8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哈夫曼树</a:t>
            </a:r>
          </a:p>
        </p:txBody>
      </p:sp>
      <p:sp>
        <p:nvSpPr>
          <p:cNvPr id="8" name="Text Box 15" descr="信纸"/>
          <p:cNvSpPr txBox="1">
            <a:spLocks noChangeArrowheads="1"/>
          </p:cNvSpPr>
          <p:nvPr/>
        </p:nvSpPr>
        <p:spPr bwMode="auto">
          <a:xfrm>
            <a:off x="5572132" y="297721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7.7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线索二叉树</a:t>
            </a: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5547934" y="2262838"/>
            <a:ext cx="328105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7.6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二叉树的构造</a:t>
            </a:r>
          </a:p>
        </p:txBody>
      </p:sp>
      <p:sp>
        <p:nvSpPr>
          <p:cNvPr id="10" name="Text Box 15" descr="信纸"/>
          <p:cNvSpPr txBox="1">
            <a:spLocks noChangeArrowheads="1"/>
          </p:cNvSpPr>
          <p:nvPr/>
        </p:nvSpPr>
        <p:spPr bwMode="auto">
          <a:xfrm>
            <a:off x="500034" y="4405978"/>
            <a:ext cx="39240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7.5 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的遍历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5929322" y="1630363"/>
            <a:ext cx="731827" cy="51275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8904" y="857232"/>
            <a:ext cx="5197476" cy="25668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、路径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与路径长度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两个结点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i="1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的结点序列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30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路径。其中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是分支。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路径长度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等于路径所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的结点数目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（即路径上分支数目）</a:t>
            </a:r>
            <a:r>
              <a:rPr kumimoji="1" lang="zh-CN" altLang="en-US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197" name="Freeform 5"/>
          <p:cNvSpPr/>
          <p:nvPr/>
        </p:nvSpPr>
        <p:spPr bwMode="auto">
          <a:xfrm>
            <a:off x="5532439" y="2428868"/>
            <a:ext cx="182570" cy="29369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8" name="Freeform 6"/>
          <p:cNvSpPr/>
          <p:nvPr/>
        </p:nvSpPr>
        <p:spPr bwMode="auto">
          <a:xfrm>
            <a:off x="5957898" y="2416168"/>
            <a:ext cx="185738" cy="2984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0"/>
              </a:cxn>
            </a:cxnLst>
            <a:rect l="0" t="0" r="r" b="b"/>
            <a:pathLst>
              <a:path w="72" h="150">
                <a:moveTo>
                  <a:pt x="0" y="0"/>
                </a:moveTo>
                <a:lnTo>
                  <a:pt x="72" y="15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6661150" y="1412875"/>
            <a:ext cx="360363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653088" y="2062163"/>
            <a:ext cx="360362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61150" y="2062163"/>
            <a:ext cx="360363" cy="3603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669213" y="20621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5292725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942013" y="27098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6661150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661150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308850" y="27098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8101013" y="27098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7524750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8105775" y="3357563"/>
            <a:ext cx="360363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8748713" y="3357563"/>
            <a:ext cx="360362" cy="3603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838950" y="1773238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7031038" y="1658938"/>
            <a:ext cx="647700" cy="503237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6843713" y="2468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6843713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Freeform 25"/>
          <p:cNvSpPr/>
          <p:nvPr/>
        </p:nvSpPr>
        <p:spPr bwMode="auto">
          <a:xfrm>
            <a:off x="7540625" y="2408238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Freeform 26"/>
          <p:cNvSpPr/>
          <p:nvPr/>
        </p:nvSpPr>
        <p:spPr bwMode="auto">
          <a:xfrm>
            <a:off x="7980363" y="2379663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7785100" y="2998788"/>
            <a:ext cx="360363" cy="358775"/>
          </a:xfrm>
          <a:prstGeom prst="line">
            <a:avLst/>
          </a:prstGeom>
          <a:noFill/>
          <a:ln w="28575">
            <a:solidFill>
              <a:srgbClr val="CC00FF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8288338" y="3070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Freeform 29"/>
          <p:cNvSpPr/>
          <p:nvPr/>
        </p:nvSpPr>
        <p:spPr bwMode="auto">
          <a:xfrm>
            <a:off x="8428038" y="2979738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08625" y="4076700"/>
            <a:ext cx="3240088" cy="8540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的路径</a:t>
            </a:r>
            <a:r>
              <a:rPr lang="zh-CN" altLang="en-US" sz="200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sz="2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其长度为</a:t>
            </a:r>
            <a:r>
              <a:rPr lang="en-US" altLang="zh-CN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81000" y="321493"/>
            <a:ext cx="8405842" cy="14003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4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7-13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二叉树采用二叉链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结构，设计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的结点的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层次（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假设所有结点值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唯一）。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28596" y="1674674"/>
            <a:ext cx="84963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　</a:t>
            </a:r>
            <a:r>
              <a:rPr kumimoji="1" lang="zh-CN" altLang="en-US">
                <a:solidFill>
                  <a:srgbClr val="FF0000"/>
                </a:solidFill>
              </a:rPr>
              <a:t>  </a:t>
            </a:r>
            <a:r>
              <a:rPr kumimoji="1" lang="zh-CN" altLang="en-US" smtClean="0">
                <a:solidFill>
                  <a:srgbClr val="FF0000"/>
                </a:solidFill>
              </a:rPr>
              <a:t>  解：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的结点的层次，其中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指结点的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层数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当在二叉树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中找到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其层次（一个大于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的整数）；若</a:t>
            </a:r>
            <a:r>
              <a:rPr kumimoji="1"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没有找到，返回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9"/>
          <p:cNvGrpSpPr/>
          <p:nvPr/>
        </p:nvGrpSpPr>
        <p:grpSpPr>
          <a:xfrm>
            <a:off x="928662" y="3609399"/>
            <a:ext cx="7429552" cy="2319931"/>
            <a:chOff x="928662" y="3609399"/>
            <a:chExt cx="7429552" cy="2319931"/>
          </a:xfrm>
        </p:grpSpPr>
        <p:grpSp>
          <p:nvGrpSpPr>
            <p:cNvPr id="3" name="组合 17"/>
            <p:cNvGrpSpPr/>
            <p:nvPr/>
          </p:nvGrpSpPr>
          <p:grpSpPr>
            <a:xfrm>
              <a:off x="928662" y="3609399"/>
              <a:ext cx="3357586" cy="2308041"/>
              <a:chOff x="2571736" y="1714488"/>
              <a:chExt cx="3357586" cy="2308041"/>
            </a:xfrm>
          </p:grpSpPr>
          <p:sp>
            <p:nvSpPr>
              <p:cNvPr id="17" name="椭圆 16"/>
              <p:cNvSpPr/>
              <p:nvPr/>
            </p:nvSpPr>
            <p:spPr bwMode="auto">
              <a:xfrm>
                <a:off x="3929058" y="2000240"/>
                <a:ext cx="571504" cy="428628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等腰三角形 17"/>
              <p:cNvSpPr/>
              <p:nvPr/>
            </p:nvSpPr>
            <p:spPr bwMode="auto">
              <a:xfrm>
                <a:off x="2643174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 bwMode="auto">
              <a:xfrm>
                <a:off x="4714876" y="2857496"/>
                <a:ext cx="1000132" cy="714380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0" name="直接箭头连接符 19"/>
              <p:cNvCxnSpPr>
                <a:stCxn id="17" idx="3"/>
              </p:cNvCxnSpPr>
              <p:nvPr/>
            </p:nvCxnSpPr>
            <p:spPr bwMode="auto">
              <a:xfrm rot="5400000">
                <a:off x="3332298" y="2319916"/>
                <a:ext cx="634275" cy="7266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直接箭头连接符 20"/>
              <p:cNvCxnSpPr>
                <a:stCxn id="17" idx="5"/>
              </p:cNvCxnSpPr>
              <p:nvPr/>
            </p:nvCxnSpPr>
            <p:spPr bwMode="auto">
              <a:xfrm rot="16200000" flipH="1">
                <a:off x="4391610" y="2391353"/>
                <a:ext cx="705713" cy="65519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>
                <a:endCxn id="17" idx="1"/>
              </p:cNvCxnSpPr>
              <p:nvPr/>
            </p:nvCxnSpPr>
            <p:spPr bwMode="auto">
              <a:xfrm>
                <a:off x="3786182" y="1928802"/>
                <a:ext cx="226571" cy="13420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571868" y="1714488"/>
                <a:ext cx="2143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endParaRPr lang="zh-CN" altLang="en-US" sz="20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73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lchild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14876" y="3714752"/>
                <a:ext cx="12144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dirty="0" smtClean="0"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dirty="0" err="1" smtClean="0">
                    <a:cs typeface="Times New Roman" panose="02020603050405020304" pitchFamily="18" charset="0"/>
                  </a:rPr>
                  <a:t>rchild</a:t>
                </a:r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组合 38"/>
            <p:cNvGrpSpPr/>
            <p:nvPr/>
          </p:nvGrpSpPr>
          <p:grpSpPr>
            <a:xfrm>
              <a:off x="4071934" y="3774300"/>
              <a:ext cx="4286280" cy="2155030"/>
              <a:chOff x="4071934" y="2962007"/>
              <a:chExt cx="4286280" cy="21550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071934" y="2962007"/>
                <a:ext cx="4286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初始调用</a:t>
                </a:r>
                <a:r>
                  <a:rPr lang="zh-CN" altLang="en-US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Level(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 bwMode="auto">
              <a:xfrm rot="5400000" flipH="1" flipV="1">
                <a:off x="6680037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478423" y="3793598"/>
                <a:ext cx="7143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指向根结点</a:t>
                </a:r>
                <a:endPara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58082" y="3793598"/>
                <a:ext cx="7143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根结点的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层次为</a:t>
                </a:r>
                <a:r>
                  <a:rPr kumimoji="1" lang="en-US" altLang="zh-CN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 rot="5400000" flipH="1" flipV="1">
                <a:off x="7555198" y="3571082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071678"/>
            <a:ext cx="8358246" cy="45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对于其他情况</a:t>
            </a:r>
            <a:r>
              <a:rPr lang="en-US" altLang="zh-CN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首先在左子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lang="zh-CN" altLang="en-US" sz="200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找。若找到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了直接返回。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571736" y="3929066"/>
            <a:ext cx="3357586" cy="2308041"/>
            <a:chOff x="2571736" y="1714488"/>
            <a:chExt cx="3357586" cy="2308041"/>
          </a:xfrm>
        </p:grpSpPr>
        <p:sp>
          <p:nvSpPr>
            <p:cNvPr id="17" name="椭圆 16"/>
            <p:cNvSpPr/>
            <p:nvPr/>
          </p:nvSpPr>
          <p:spPr bwMode="auto">
            <a:xfrm>
              <a:off x="3929058" y="2000240"/>
              <a:ext cx="571504" cy="428628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 bwMode="auto">
            <a:xfrm>
              <a:off x="2643174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 bwMode="auto">
            <a:xfrm>
              <a:off x="4714876" y="2857496"/>
              <a:ext cx="1000132" cy="714380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17" idx="3"/>
            </p:cNvCxnSpPr>
            <p:nvPr/>
          </p:nvCxnSpPr>
          <p:spPr bwMode="auto">
            <a:xfrm rot="5400000">
              <a:off x="3332298" y="2319916"/>
              <a:ext cx="634275" cy="7266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stCxn id="17" idx="5"/>
            </p:cNvCxnSpPr>
            <p:nvPr/>
          </p:nvCxnSpPr>
          <p:spPr bwMode="auto">
            <a:xfrm rot="16200000" flipH="1">
              <a:off x="4391610" y="2391353"/>
              <a:ext cx="705713" cy="655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>
              <a:endCxn id="17" idx="1"/>
            </p:cNvCxnSpPr>
            <p:nvPr/>
          </p:nvCxnSpPr>
          <p:spPr bwMode="auto">
            <a:xfrm>
              <a:off x="3786182" y="1928802"/>
              <a:ext cx="226571" cy="1342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571868" y="1714488"/>
              <a:ext cx="2143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73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lchild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4876" y="371475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cs typeface="Times New Roman" panose="02020603050405020304" pitchFamily="18" charset="0"/>
                </a:rPr>
                <a:t>&gt;</a:t>
              </a:r>
              <a:r>
                <a:rPr lang="en-US" altLang="zh-CN" sz="2000" i="1" dirty="0" err="1" smtClean="0">
                  <a:cs typeface="Times New Roman" panose="02020603050405020304" pitchFamily="18" charset="0"/>
                </a:rPr>
                <a:t>rchild</a:t>
              </a:r>
              <a:endParaRPr lang="zh-CN" altLang="en-US" sz="2000" i="1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椭圆 29"/>
          <p:cNvSpPr/>
          <p:nvPr/>
        </p:nvSpPr>
        <p:spPr bwMode="auto">
          <a:xfrm>
            <a:off x="2357422" y="4879785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429124" y="4929198"/>
            <a:ext cx="1643074" cy="150019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20" y="236868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空二叉树中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找不到值为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429124" y="30430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330" y="21429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)=0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20" y="81431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29124" y="881750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组合 47"/>
          <p:cNvGrpSpPr/>
          <p:nvPr/>
        </p:nvGrpSpPr>
        <p:grpSpPr>
          <a:xfrm>
            <a:off x="4357686" y="814312"/>
            <a:ext cx="4869073" cy="1157410"/>
            <a:chOff x="4357686" y="814312"/>
            <a:chExt cx="4869073" cy="1157410"/>
          </a:xfrm>
        </p:grpSpPr>
        <p:sp>
          <p:nvSpPr>
            <p:cNvPr id="38" name="TextBox 37"/>
            <p:cNvSpPr txBox="1"/>
            <p:nvPr/>
          </p:nvSpPr>
          <p:spPr>
            <a:xfrm>
              <a:off x="4869041" y="814312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Level</a:t>
              </a:r>
              <a:r>
                <a:rPr lang="en-US" altLang="zh-CN" sz="2000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u="heavy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i="1" u="heavy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000" i="1" dirty="0" smtClean="0">
                  <a:solidFill>
                    <a:srgbClr val="0000FF"/>
                  </a:solidFill>
                  <a:uFill>
                    <a:solidFill>
                      <a:srgbClr val="FF00FF"/>
                    </a:solidFill>
                  </a:u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data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41"/>
            <p:cNvGrpSpPr/>
            <p:nvPr/>
          </p:nvGrpSpPr>
          <p:grpSpPr>
            <a:xfrm>
              <a:off x="4357686" y="1237794"/>
              <a:ext cx="4286280" cy="733928"/>
              <a:chOff x="4357686" y="1452108"/>
              <a:chExt cx="4286280" cy="733928"/>
            </a:xfrm>
          </p:grpSpPr>
          <p:cxnSp>
            <p:nvCxnSpPr>
              <p:cNvPr id="40" name="直接箭头连接符 39"/>
              <p:cNvCxnSpPr/>
              <p:nvPr/>
            </p:nvCxnSpPr>
            <p:spPr bwMode="auto">
              <a:xfrm rot="5400000" flipH="1" flipV="1">
                <a:off x="6162333" y="1594190"/>
                <a:ext cx="28575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4357686" y="1785926"/>
                <a:ext cx="4286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因为假设“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000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kumimoji="1" lang="en-US" altLang="zh-CN" sz="2000" i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zh-CN" altLang="en-US" sz="200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所指结点的层次”</a:t>
                </a:r>
                <a:endParaRPr lang="zh-CN" altLang="en-US" sz="20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85720" y="3100328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 否则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返回在右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左子</a:t>
            </a:r>
            <a:r>
              <a:rPr lang="zh-CN" altLang="en-US" sz="2000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树中的查找结果。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0232" y="2571744"/>
            <a:ext cx="62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Level(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  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=Level 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)≠0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57324" y="3500438"/>
            <a:ext cx="628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Level(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)=Level(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</a:p>
        </p:txBody>
      </p:sp>
      <p:sp>
        <p:nvSpPr>
          <p:cNvPr id="46" name="右箭头 45"/>
          <p:cNvSpPr/>
          <p:nvPr/>
        </p:nvSpPr>
        <p:spPr bwMode="auto">
          <a:xfrm>
            <a:off x="1714480" y="2668582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1668442" y="3571876"/>
            <a:ext cx="500066" cy="288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 bldLvl="0" animBg="1"/>
      <p:bldP spid="30" grpId="1" bldLvl="0" animBg="1"/>
      <p:bldP spid="31" grpId="0" bldLvl="0" animBg="1"/>
      <p:bldP spid="33" grpId="0"/>
      <p:bldP spid="34" grpId="0" bldLvl="0" animBg="1"/>
      <p:bldP spid="35" grpId="0"/>
      <p:bldP spid="36" grpId="0"/>
      <p:bldP spid="37" grpId="0" bldLvl="0" animBg="1"/>
      <p:bldP spid="43" grpId="0"/>
      <p:bldP spid="44" grpId="0"/>
      <p:bldP spid="45" grpId="0"/>
      <p:bldP spid="46" grpId="0" bldLvl="0" animBg="1"/>
      <p:bldP spid="47" grpId="0" bldLvl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714348" y="428604"/>
            <a:ext cx="3714776" cy="461661"/>
          </a:xfrm>
          <a:prstGeom prst="rect">
            <a:avLst/>
          </a:prstGeom>
          <a:noFill/>
          <a:ln w="3175" algn="ctr">
            <a:noFill/>
            <a:miter lim="800000"/>
          </a:ln>
        </p:spPr>
        <p:txBody>
          <a:bodyPr wrap="squar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42910" y="1071546"/>
            <a:ext cx="8143932" cy="16646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=0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=NULL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)≠0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endParaRPr lang="zh-CN" altLang="en-US" sz="20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588963" y="927100"/>
            <a:ext cx="7943850" cy="44290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找到值为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为其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层次，否则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 0;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空树时返回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(b-&gt;data==x) return h;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找到结点时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在左子树中查找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左子树中未找到时在右子树中查找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547813" y="5419725"/>
            <a:ext cx="48244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先序遍历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算法思想。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00034" y="237687"/>
            <a:ext cx="4103687" cy="476669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00105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7-14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假设二叉树采用二叉链存储结构，设计一个算法求二叉树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233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设计算法为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Lnodenum(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所指的结点层次，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是引用型参数，用于保存第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初始调用时，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为根结点指针，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赋值为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，即调用方式是：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Lnodenum(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749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52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*b，int h，int k，int &amp;n)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(b==NULL)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空树直接返回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处理非空树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，递归处理左、右子树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(b-&gt;lchild，h+1，k，n);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(b-&gt;rchild，h+1，k，n);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42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采用基于先序遍历的思路得到如下算法：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上述算法中，引用型形参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用于记录二叉树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层的结点个数，也可以用全局变量来代替，功能等价的算法如下：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215370" cy="39114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n=0;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全局变量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*b，int h，int k)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if (b==NULL)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空树直接返回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处理非空树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(h==k) n++;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当前访问的结点在第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层时，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if (h&lt;k)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若当前结点层次小于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，递归处理左、右子树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(b-&gt;lchild，h+1，k);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Lnodenum1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(b-&gt;rchild，h+1，k);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5143512"/>
            <a:ext cx="8501122" cy="1076088"/>
            <a:chOff x="285720" y="5143512"/>
            <a:chExt cx="8501122" cy="1076088"/>
          </a:xfrm>
        </p:grpSpPr>
        <p:sp>
          <p:nvSpPr>
            <p:cNvPr id="5" name="TextBox 4"/>
            <p:cNvSpPr txBox="1"/>
            <p:nvPr/>
          </p:nvSpPr>
          <p:spPr>
            <a:xfrm>
              <a:off x="642910" y="5357826"/>
              <a:ext cx="81439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函数中的引用型形参可以通过全局变量来实现。一般地，只有在函数的形参个数比较多并且数据类型复杂时，为了简化算法才采用这种方法。</a:t>
              </a: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285720" y="5143512"/>
              <a:ext cx="285752" cy="714380"/>
            </a:xfrm>
            <a:prstGeom prst="curved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745577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7-15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假设二叉树采用二叉链存储结构，设计一个算法判断两棵二叉树是否相似。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所谓二叉树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是相似的指的是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都是空的二叉树；或者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的根结点是相似的，以及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的左子树和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的左子树是相似的且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的右子树与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的右子树是相似的。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3532212"/>
            <a:ext cx="8458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判断两棵二叉树是否相似的递归模型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如下：	</a:t>
            </a:r>
            <a:endParaRPr kumimoji="1"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4212" y="4181500"/>
            <a:ext cx="8316943" cy="1323439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)=true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2=NULL</a:t>
            </a: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)=false  	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之一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为空，另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一不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</a:t>
            </a:r>
            <a:endParaRPr kumimoji="1"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&amp; 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</a:p>
          <a:p>
            <a:pPr algn="l"/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1-&gt;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t2-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endParaRPr lang="en-US" altLang="zh-CN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107</a:t>
            </a:fld>
            <a:endParaRPr lang="en-US" altLang="zh-CN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5750" y="4725144"/>
            <a:ext cx="431800" cy="0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85750" y="4733082"/>
            <a:ext cx="0" cy="1368425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85750" y="6109444"/>
            <a:ext cx="360363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5650" y="5880844"/>
            <a:ext cx="5761038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需要根据题意自已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归纳，否则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不完整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animBg="1"/>
      <p:bldP spid="7" grpId="0" animBg="1"/>
      <p:bldP spid="8" grpId="0" animBg="1"/>
      <p:bldP spid="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72494" cy="42919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Like(BTNode *b1，BTNode *b2)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//b1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b2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两棵二叉树相似时返回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bool like1，like2;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(b1==NULL &amp;&amp; b2==NULL)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 if (b1==NULL || b2==NULL)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like1=Like(b1-&gt;lchild，b2-&gt;lchild);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like2=Like(b1-&gt;rchild，b2-&gt;rchild);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(like1 &amp;&amp; like2);	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like1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like2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的与运算结果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072494" cy="122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7-16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假设二叉树采用二叉链存储结构，设计一个算法输出值为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的结点的所有祖先。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580415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表示结点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是否为值是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的结点的祖先，若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；否则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。当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时，输出结点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的值。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8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求值为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的结点的所有祖先的递归模型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877" y="4534088"/>
            <a:ext cx="835824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false			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true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，并输出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若结点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的左孩子或右孩子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域为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true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，并输出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endParaRPr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	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false			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643042" y="2717794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21703" cy="1887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、孩子结点、双亲结点和兄弟结点：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在一棵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中，每个结点的后继，被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子女结点）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相应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地，该结点被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双亲结点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父母结点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具有同一双亲的孩子结点互为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兄弟结点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Freeform 47"/>
          <p:cNvSpPr/>
          <p:nvPr/>
        </p:nvSpPr>
        <p:spPr bwMode="auto">
          <a:xfrm>
            <a:off x="1239813" y="3509955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1665247" y="3471855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368525" y="2500306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360463" y="3149594"/>
            <a:ext cx="360362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368525" y="3149594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76588" y="3149594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1000100" y="37972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719238" y="3797294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368525" y="37972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368525" y="44449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16225" y="37972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08388" y="3797294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232125" y="44449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813150" y="4444994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456088" y="4444994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546325" y="2860669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738413" y="2746369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551088" y="355599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551088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/>
          <p:nvPr/>
        </p:nvSpPr>
        <p:spPr bwMode="auto">
          <a:xfrm>
            <a:off x="3248000" y="3495669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/>
          <p:nvPr/>
        </p:nvSpPr>
        <p:spPr bwMode="auto">
          <a:xfrm>
            <a:off x="3687738" y="3467094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92475" y="4086219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95713" y="4157656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/>
          <p:nvPr/>
        </p:nvSpPr>
        <p:spPr bwMode="auto">
          <a:xfrm>
            <a:off x="4135413" y="4067169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57818" y="260026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的孩子结点有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57818" y="307181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的双亲结点为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57818" y="36003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的互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为兄弟结点</a:t>
            </a:r>
            <a:endParaRPr lang="zh-CN" altLang="en-US" sz="2000" i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928670"/>
            <a:ext cx="7429552" cy="45996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*b，ElemType x)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 (b-&gt;lchild!=NULL &amp;&amp; b-&gt;lchild-&gt;data==x 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|| b-&gt;rchild!=NULL &amp;&amp; b-&gt;rchild-&gt;data==x)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if (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(b-&gt;lchild，x) ||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ancestor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(b-&gt;rchild，x))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printf("%c "，b-&gt;data);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 return false;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8572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284663" y="2469462"/>
            <a:ext cx="37449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先序序列：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NLR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71472" y="1285860"/>
            <a:ext cx="4103687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先序遍历非递归算法</a:t>
            </a: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flipH="1">
            <a:off x="2482850" y="2527312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2698750" y="2298712"/>
            <a:ext cx="2889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27088" y="4746637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lchild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698750" y="4746637"/>
            <a:ext cx="12969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</a:t>
            </a:r>
            <a:r>
              <a:rPr lang="en-US" altLang="zh-CN" sz="2000" i="1"/>
              <a:t>rchild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2036763" y="2874975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N</a:t>
            </a:r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>
            <a:off x="909638" y="3811600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L</a:t>
            </a:r>
          </a:p>
        </p:txBody>
      </p:sp>
      <p:sp>
        <p:nvSpPr>
          <p:cNvPr id="168981" name="AutoShape 21"/>
          <p:cNvSpPr>
            <a:spLocks noChangeArrowheads="1"/>
          </p:cNvSpPr>
          <p:nvPr/>
        </p:nvSpPr>
        <p:spPr bwMode="auto">
          <a:xfrm>
            <a:off x="2771775" y="3811600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i="1"/>
              <a:t>R</a:t>
            </a:r>
          </a:p>
        </p:txBody>
      </p:sp>
      <p:sp>
        <p:nvSpPr>
          <p:cNvPr id="168982" name="Line 22"/>
          <p:cNvSpPr>
            <a:spLocks noChangeShapeType="1"/>
          </p:cNvSpPr>
          <p:nvPr/>
        </p:nvSpPr>
        <p:spPr bwMode="auto">
          <a:xfrm flipH="1">
            <a:off x="1557338" y="3306775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3" name="Freeform 23"/>
          <p:cNvSpPr/>
          <p:nvPr/>
        </p:nvSpPr>
        <p:spPr bwMode="auto">
          <a:xfrm>
            <a:off x="2746375" y="3319475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00563" y="3044137"/>
            <a:ext cx="3889375" cy="1323439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用栈保存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根结点（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地址）</a:t>
            </a:r>
          </a:p>
          <a:p>
            <a:pPr marL="457200" indent="-457200" algn="l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右孩子先进、左孩子后进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栈，因为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栈后进先出。</a:t>
            </a:r>
          </a:p>
        </p:txBody>
      </p:sp>
      <p:sp>
        <p:nvSpPr>
          <p:cNvPr id="15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675324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7.5.3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种遍历的非递归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84213" y="549275"/>
            <a:ext cx="54594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先序遍历非递归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684213" y="1250950"/>
            <a:ext cx="6030927" cy="333222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树不空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根结点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出栈结点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结点有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孩子，将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其右孩子进栈； 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若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结点有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孩子，将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其左孩子进栈；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Line 4"/>
          <p:cNvSpPr>
            <a:spLocks noChangeShapeType="1"/>
          </p:cNvSpPr>
          <p:nvPr/>
        </p:nvSpPr>
        <p:spPr bwMode="auto">
          <a:xfrm>
            <a:off x="1114425" y="2495548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1619250" y="1343023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4" name="Freeform 6"/>
          <p:cNvSpPr/>
          <p:nvPr/>
        </p:nvSpPr>
        <p:spPr bwMode="auto">
          <a:xfrm>
            <a:off x="2228850" y="129539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5" name="Line 7"/>
          <p:cNvSpPr>
            <a:spLocks noChangeShapeType="1"/>
          </p:cNvSpPr>
          <p:nvPr/>
        </p:nvSpPr>
        <p:spPr bwMode="auto">
          <a:xfrm flipH="1">
            <a:off x="1042988" y="1919285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 flipH="1">
            <a:off x="2185988" y="1947860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771775" y="1919285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1330325" y="163036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6300" name="Oval 12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6301" name="Oval 13"/>
          <p:cNvSpPr>
            <a:spLocks noChangeArrowheads="1"/>
          </p:cNvSpPr>
          <p:nvPr/>
        </p:nvSpPr>
        <p:spPr bwMode="auto">
          <a:xfrm>
            <a:off x="755650" y="220662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6302" name="Oval 14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6303" name="Oval 15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6304" name="Oval 16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1476375" y="3775035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>
            <a:off x="2628900" y="3775035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1476375" y="5599072"/>
            <a:ext cx="1152525" cy="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1476375" y="5814972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一个栈</a:t>
            </a:r>
          </a:p>
        </p:txBody>
      </p:sp>
      <p:sp>
        <p:nvSpPr>
          <p:cNvPr id="396315" name="Oval 27"/>
          <p:cNvSpPr>
            <a:spLocks noChangeArrowheads="1"/>
          </p:cNvSpPr>
          <p:nvPr/>
        </p:nvSpPr>
        <p:spPr bwMode="auto">
          <a:xfrm>
            <a:off x="1835150" y="105568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6316" name="Oval 28"/>
          <p:cNvSpPr>
            <a:spLocks noChangeArrowheads="1"/>
          </p:cNvSpPr>
          <p:nvPr/>
        </p:nvSpPr>
        <p:spPr bwMode="auto">
          <a:xfrm>
            <a:off x="1330325" y="163194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6317" name="Oval 29"/>
          <p:cNvSpPr>
            <a:spLocks noChangeArrowheads="1"/>
          </p:cNvSpPr>
          <p:nvPr/>
        </p:nvSpPr>
        <p:spPr bwMode="auto">
          <a:xfrm>
            <a:off x="2411413" y="163036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6318" name="Oval 30"/>
          <p:cNvSpPr>
            <a:spLocks noChangeArrowheads="1"/>
          </p:cNvSpPr>
          <p:nvPr/>
        </p:nvSpPr>
        <p:spPr bwMode="auto">
          <a:xfrm>
            <a:off x="755650" y="220821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6319" name="Oval 31"/>
          <p:cNvSpPr>
            <a:spLocks noChangeArrowheads="1"/>
          </p:cNvSpPr>
          <p:nvPr/>
        </p:nvSpPr>
        <p:spPr bwMode="auto">
          <a:xfrm>
            <a:off x="1836738" y="220662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6320" name="Oval 32"/>
          <p:cNvSpPr>
            <a:spLocks noChangeArrowheads="1"/>
          </p:cNvSpPr>
          <p:nvPr/>
        </p:nvSpPr>
        <p:spPr bwMode="auto">
          <a:xfrm>
            <a:off x="1330325" y="271144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6321" name="Oval 33"/>
          <p:cNvSpPr>
            <a:spLocks noChangeArrowheads="1"/>
          </p:cNvSpPr>
          <p:nvPr/>
        </p:nvSpPr>
        <p:spPr bwMode="auto">
          <a:xfrm>
            <a:off x="2916238" y="220662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4500563" y="1916113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先序序列：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37068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43545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50022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651500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62071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854825" y="2782888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7504113" y="2782888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3924300" y="4221163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先序遍历完毕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500034" y="428604"/>
            <a:ext cx="4537075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动画演示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4.44444E-6 0.58797 " pathEditMode="relative" ptsTypes="AA">
                                      <p:cBhvr>
                                        <p:cTn id="6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8287 C 0.01666 0.43797 0.0335 0.29352 0.05694 0.24051 C 0.08038 0.18727 0.11024 0.2257 0.14027 0.26436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1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2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2662 L -0.06302 0.4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2662 L 0.05521 0.4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42546 C 0.06302 0.29306 0.071 0.16088 0.11354 0.12014 C 0.15607 0.0794 0.23333 0.13009 0.31076 0.18102 " pathEditMode="fixed" rAng="0" ptsTypes="aaA">
                                      <p:cBhvr>
                                        <p:cTn id="30" dur="20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-1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2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2.59259E-6 C 0.03489 0.04236 0.07708 0.08495 0.09791 0.1419 C 0.11892 0.19884 0.1184 0.27014 0.11805 0.34166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 0.34143 C 0.12222 0.29282 0.10434 0.09467 0.15486 0.0493 C 0.20538 0.00393 0.36372 0.06505 0.41858 0.06921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1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05504 0.25208 " pathEditMode="relative" ptsTypes="AA">
                                      <p:cBhvr>
                                        <p:cTn id="58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0.26667 C 0.07048 0.2169 0.0658 0.0081 0.12951 -0.03148 C 0.19323 -0.07107 0.37621 0.01667 0.44114 0.02917 " pathEditMode="fixed" rAng="0" ptsTypes="aaa">
                                      <p:cBhvr>
                                        <p:cTn id="62" dur="20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 0.48866 C -0.05539 0.43009 -0.09132 0.18796 -0.01233 0.13727 C 0.06666 0.08657 0.3217 0.17477 0.40955 0.18449 " pathEditMode="fixed" rAng="0" ptsTypes="aaa">
                                      <p:cBhvr>
                                        <p:cTn id="77" dur="20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-20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-0.01302 0.01342 -0.06076 0.04398 -0.07864 0.08102 C -0.09652 0.11805 -0.10138 0.16643 -0.10781 0.22176 C -0.11423 0.27708 -0.11545 0.37268 -0.11753 0.4125 " pathEditMode="fixed" rAng="0" ptsTypes="aaaa">
                                      <p:cBhvr>
                                        <p:cTn id="8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521 0.04676 0.0099 0.0912 0.00972 0.14629 C 0.00955 0.20139 0.00139 0.29259 -0.00087 0.33102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34213 C 0.01354 0.29282 -0.00608 0.08912 0.08524 0.04768 C 0.17656 0.00625 0.45104 0.08403 0.54722 0.09352 " pathEditMode="fixed" rAng="0" ptsTypes="aaa">
                                      <p:cBhvr>
                                        <p:cTn id="97" dur="20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16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2000"/>
                                        <p:tgtEl>
                                          <p:spTgt spid="39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5 0.41504 C -0.12083 0.37291 -0.13281 0.22268 -0.1217 0.1625 C -0.11059 0.10231 -0.09114 0.06944 -0.05364 0.05324 C -0.01614 0.03703 0.01181 0.05694 0.10348 0.06551 C 0.19514 0.07407 0.41424 0.09606 0.49601 0.10416 " pathEditMode="fixed" rAng="0" ptsTypes="aaaaa">
                                      <p:cBhvr>
                                        <p:cTn id="109" dur="2000" fill="hold"/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" y="-18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39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5" grpId="0" bldLvl="0" animBg="1"/>
      <p:bldP spid="396315" grpId="1" bldLvl="0" animBg="1"/>
      <p:bldP spid="396315" grpId="2" bldLvl="0" animBg="1"/>
      <p:bldP spid="396316" grpId="0" bldLvl="0" animBg="1"/>
      <p:bldP spid="396316" grpId="1" bldLvl="0" animBg="1"/>
      <p:bldP spid="396316" grpId="2" bldLvl="0" animBg="1"/>
      <p:bldP spid="396317" grpId="0" bldLvl="0" animBg="1"/>
      <p:bldP spid="396317" grpId="1" bldLvl="0" animBg="1"/>
      <p:bldP spid="396317" grpId="2" bldLvl="0" animBg="1"/>
      <p:bldP spid="396318" grpId="0" bldLvl="0" animBg="1"/>
      <p:bldP spid="396318" grpId="1" bldLvl="0" animBg="1"/>
      <p:bldP spid="396318" grpId="2" bldLvl="0" animBg="1"/>
      <p:bldP spid="396318" grpId="3" bldLvl="0" animBg="1"/>
      <p:bldP spid="396319" grpId="0" bldLvl="0" animBg="1"/>
      <p:bldP spid="396319" grpId="1" bldLvl="0" animBg="1"/>
      <p:bldP spid="396319" grpId="2" bldLvl="0" animBg="1"/>
      <p:bldP spid="396320" grpId="0" bldLvl="0" animBg="1"/>
      <p:bldP spid="396320" grpId="1" bldLvl="0" animBg="1"/>
      <p:bldP spid="396320" grpId="2" bldLvl="0" animBg="1"/>
      <p:bldP spid="396321" grpId="0" bldLvl="0" animBg="1"/>
      <p:bldP spid="396321" grpId="1" bldLvl="0" animBg="1"/>
      <p:bldP spid="396321" grpId="2" bldLvl="0" animBg="1"/>
      <p:bldP spid="396323" grpId="0" bldLvl="0" animBg="1"/>
      <p:bldP spid="396324" grpId="0" bldLvl="0" animBg="1"/>
      <p:bldP spid="396325" grpId="0" bldLvl="0" animBg="1"/>
      <p:bldP spid="396326" grpId="0" bldLvl="0" animBg="1"/>
      <p:bldP spid="396327" grpId="0" bldLvl="0" animBg="1"/>
      <p:bldP spid="396328" grpId="0" bldLvl="0" animBg="1"/>
      <p:bldP spid="396329" grpId="0" bldLvl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539750" y="785794"/>
            <a:ext cx="7675588" cy="57580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PreOrder1(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定义栈指针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(b!=NULL) 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st，b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根结点进栈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(!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栈不为空时循环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并访问它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 "，p-&gt;data);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有右孩子时将其进栈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有左孩子时将其进栈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Push(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611188" y="142852"/>
            <a:ext cx="460375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先序遍历非递归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Line 4"/>
          <p:cNvSpPr>
            <a:spLocks noChangeShapeType="1"/>
          </p:cNvSpPr>
          <p:nvPr/>
        </p:nvSpPr>
        <p:spPr bwMode="auto">
          <a:xfrm>
            <a:off x="2274869" y="3090937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3" name="Line 5"/>
          <p:cNvSpPr>
            <a:spLocks noChangeShapeType="1"/>
          </p:cNvSpPr>
          <p:nvPr/>
        </p:nvSpPr>
        <p:spPr bwMode="auto">
          <a:xfrm flipH="1">
            <a:off x="2779694" y="1938412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4" name="Freeform 6"/>
          <p:cNvSpPr/>
          <p:nvPr/>
        </p:nvSpPr>
        <p:spPr bwMode="auto">
          <a:xfrm>
            <a:off x="3389294" y="1890787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5" name="Line 7"/>
          <p:cNvSpPr>
            <a:spLocks noChangeShapeType="1"/>
          </p:cNvSpPr>
          <p:nvPr/>
        </p:nvSpPr>
        <p:spPr bwMode="auto">
          <a:xfrm flipH="1">
            <a:off x="2203432" y="2514674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3346432" y="2543249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32219" y="2514674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938" name="Oval 10"/>
          <p:cNvSpPr>
            <a:spLocks noChangeArrowheads="1"/>
          </p:cNvSpPr>
          <p:nvPr/>
        </p:nvSpPr>
        <p:spPr bwMode="auto">
          <a:xfrm>
            <a:off x="2995594" y="1651074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0939" name="Oval 11"/>
          <p:cNvSpPr>
            <a:spLocks noChangeArrowheads="1"/>
          </p:cNvSpPr>
          <p:nvPr/>
        </p:nvSpPr>
        <p:spPr bwMode="auto">
          <a:xfrm>
            <a:off x="2490769" y="2225749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0940" name="Oval 12"/>
          <p:cNvSpPr>
            <a:spLocks noChangeArrowheads="1"/>
          </p:cNvSpPr>
          <p:nvPr/>
        </p:nvSpPr>
        <p:spPr bwMode="auto">
          <a:xfrm>
            <a:off x="3571857" y="2225749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0941" name="Oval 13"/>
          <p:cNvSpPr>
            <a:spLocks noChangeArrowheads="1"/>
          </p:cNvSpPr>
          <p:nvPr/>
        </p:nvSpPr>
        <p:spPr bwMode="auto">
          <a:xfrm>
            <a:off x="1916094" y="280201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0942" name="Oval 14"/>
          <p:cNvSpPr>
            <a:spLocks noChangeArrowheads="1"/>
          </p:cNvSpPr>
          <p:nvPr/>
        </p:nvSpPr>
        <p:spPr bwMode="auto">
          <a:xfrm>
            <a:off x="2997182" y="280201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0943" name="Oval 15"/>
          <p:cNvSpPr>
            <a:spLocks noChangeArrowheads="1"/>
          </p:cNvSpPr>
          <p:nvPr/>
        </p:nvSpPr>
        <p:spPr bwMode="auto">
          <a:xfrm>
            <a:off x="2490769" y="3306837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0944" name="Oval 16"/>
          <p:cNvSpPr>
            <a:spLocks noChangeArrowheads="1"/>
          </p:cNvSpPr>
          <p:nvPr/>
        </p:nvSpPr>
        <p:spPr bwMode="auto">
          <a:xfrm>
            <a:off x="4076682" y="280201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0945" name="Text Box 17"/>
          <p:cNvSpPr txBox="1">
            <a:spLocks noChangeArrowheads="1"/>
          </p:cNvSpPr>
          <p:nvPr/>
        </p:nvSpPr>
        <p:spPr bwMode="auto">
          <a:xfrm>
            <a:off x="900113" y="4051374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先序遍历序列：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3071802" y="5410284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</a:p>
        </p:txBody>
      </p:sp>
      <p:grpSp>
        <p:nvGrpSpPr>
          <p:cNvPr id="380967" name="Group 39"/>
          <p:cNvGrpSpPr/>
          <p:nvPr/>
        </p:nvGrpSpPr>
        <p:grpSpPr bwMode="auto">
          <a:xfrm>
            <a:off x="2051050" y="1651074"/>
            <a:ext cx="1368425" cy="3554413"/>
            <a:chOff x="1292" y="300"/>
            <a:chExt cx="862" cy="2239"/>
          </a:xfrm>
        </p:grpSpPr>
        <p:sp>
          <p:nvSpPr>
            <p:cNvPr id="380946" name="Text Box 18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80968" name="Group 40"/>
          <p:cNvGrpSpPr/>
          <p:nvPr/>
        </p:nvGrpSpPr>
        <p:grpSpPr bwMode="auto">
          <a:xfrm>
            <a:off x="2482850" y="2225749"/>
            <a:ext cx="1081088" cy="2979738"/>
            <a:chOff x="1564" y="662"/>
            <a:chExt cx="681" cy="1877"/>
          </a:xfrm>
        </p:grpSpPr>
        <p:sp>
          <p:nvSpPr>
            <p:cNvPr id="380947" name="Text Box 19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B</a:t>
              </a:r>
            </a:p>
          </p:txBody>
        </p:sp>
        <p:sp>
          <p:nvSpPr>
            <p:cNvPr id="380961" name="Oval 33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0971" name="Group 43"/>
          <p:cNvGrpSpPr/>
          <p:nvPr/>
        </p:nvGrpSpPr>
        <p:grpSpPr bwMode="auto">
          <a:xfrm>
            <a:off x="3563938" y="2225749"/>
            <a:ext cx="2089150" cy="2979738"/>
            <a:chOff x="2245" y="662"/>
            <a:chExt cx="1316" cy="1877"/>
          </a:xfrm>
        </p:grpSpPr>
        <p:sp>
          <p:nvSpPr>
            <p:cNvPr id="380950" name="Text Box 22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C</a:t>
              </a:r>
            </a:p>
          </p:txBody>
        </p:sp>
        <p:sp>
          <p:nvSpPr>
            <p:cNvPr id="380962" name="Oval 34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0969" name="Group 41"/>
          <p:cNvGrpSpPr/>
          <p:nvPr/>
        </p:nvGrpSpPr>
        <p:grpSpPr bwMode="auto">
          <a:xfrm>
            <a:off x="1908175" y="2802012"/>
            <a:ext cx="2376488" cy="2403475"/>
            <a:chOff x="1202" y="1025"/>
            <a:chExt cx="1497" cy="1514"/>
          </a:xfrm>
        </p:grpSpPr>
        <p:sp>
          <p:nvSpPr>
            <p:cNvPr id="380948" name="Text Box 20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D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80972" name="Group 44"/>
          <p:cNvGrpSpPr/>
          <p:nvPr/>
        </p:nvGrpSpPr>
        <p:grpSpPr bwMode="auto">
          <a:xfrm>
            <a:off x="2989263" y="2802012"/>
            <a:ext cx="3384550" cy="2403475"/>
            <a:chOff x="1883" y="1025"/>
            <a:chExt cx="2132" cy="1514"/>
          </a:xfrm>
        </p:grpSpPr>
        <p:sp>
          <p:nvSpPr>
            <p:cNvPr id="380951" name="Text Box 23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E</a:t>
              </a:r>
            </a:p>
          </p:txBody>
        </p:sp>
        <p:sp>
          <p:nvSpPr>
            <p:cNvPr id="380964" name="Oval 36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80970" name="Group 42"/>
          <p:cNvGrpSpPr/>
          <p:nvPr/>
        </p:nvGrpSpPr>
        <p:grpSpPr bwMode="auto">
          <a:xfrm>
            <a:off x="2482850" y="3306837"/>
            <a:ext cx="2520950" cy="1898650"/>
            <a:chOff x="1564" y="1343"/>
            <a:chExt cx="1588" cy="1196"/>
          </a:xfrm>
        </p:grpSpPr>
        <p:sp>
          <p:nvSpPr>
            <p:cNvPr id="380949" name="Text Box 21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G</a:t>
              </a:r>
            </a:p>
          </p:txBody>
        </p:sp>
        <p:sp>
          <p:nvSpPr>
            <p:cNvPr id="380965" name="Oval 37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80973" name="Group 45"/>
          <p:cNvGrpSpPr/>
          <p:nvPr/>
        </p:nvGrpSpPr>
        <p:grpSpPr bwMode="auto">
          <a:xfrm>
            <a:off x="4068763" y="2802012"/>
            <a:ext cx="3024187" cy="2403475"/>
            <a:chOff x="2563" y="1025"/>
            <a:chExt cx="1905" cy="1514"/>
          </a:xfrm>
        </p:grpSpPr>
        <p:sp>
          <p:nvSpPr>
            <p:cNvPr id="380952" name="Text Box 24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F</a:t>
              </a:r>
            </a:p>
          </p:txBody>
        </p:sp>
        <p:sp>
          <p:nvSpPr>
            <p:cNvPr id="380966" name="Oval 38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380974" name="Text Box 46"/>
          <p:cNvSpPr txBox="1">
            <a:spLocks noChangeArrowheads="1"/>
          </p:cNvSpPr>
          <p:nvPr/>
        </p:nvSpPr>
        <p:spPr bwMode="auto">
          <a:xfrm>
            <a:off x="537371" y="1101800"/>
            <a:ext cx="331786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二叉树先序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605322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先序序列的第一个结点是根结点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115</a:t>
            </a:fld>
            <a:endParaRPr lang="en-US" altLang="zh-CN" dirty="0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57159" y="276721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先序遍历非递归算法</a:t>
            </a: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3" grpId="0" bldLvl="0" animBg="1"/>
      <p:bldP spid="4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395288" y="285728"/>
            <a:ext cx="3962398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先序遍历非递归算法</a:t>
            </a: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995738" y="1989138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3492500" y="2708275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059113" y="3429000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284663" y="170021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19" name="Freeform 11"/>
          <p:cNvSpPr/>
          <p:nvPr/>
        </p:nvSpPr>
        <p:spPr bwMode="auto">
          <a:xfrm>
            <a:off x="3810000" y="232410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0" name="Freeform 12"/>
          <p:cNvSpPr/>
          <p:nvPr/>
        </p:nvSpPr>
        <p:spPr bwMode="auto">
          <a:xfrm>
            <a:off x="3349625" y="3035300"/>
            <a:ext cx="250825" cy="393700"/>
          </a:xfrm>
          <a:custGeom>
            <a:avLst/>
            <a:gdLst>
              <a:gd name="connsiteX0" fmla="*/ 158 w 158"/>
              <a:gd name="connsiteY0" fmla="*/ 0 h 248"/>
              <a:gd name="connsiteX1" fmla="*/ 0 w 158"/>
              <a:gd name="connsiteY1" fmla="*/ 248 h 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1" name="Freeform 13"/>
          <p:cNvSpPr/>
          <p:nvPr/>
        </p:nvSpPr>
        <p:spPr bwMode="auto">
          <a:xfrm>
            <a:off x="4362450" y="231140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419475" y="3716338"/>
            <a:ext cx="360363" cy="360362"/>
          </a:xfrm>
          <a:prstGeom prst="lin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3" name="AutoShape 15"/>
          <p:cNvSpPr>
            <a:spLocks noChangeArrowheads="1"/>
          </p:cNvSpPr>
          <p:nvPr/>
        </p:nvSpPr>
        <p:spPr bwMode="auto">
          <a:xfrm>
            <a:off x="3419475" y="4076700"/>
            <a:ext cx="719138" cy="503238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Freeform 16"/>
          <p:cNvSpPr/>
          <p:nvPr/>
        </p:nvSpPr>
        <p:spPr bwMode="auto">
          <a:xfrm>
            <a:off x="3851275" y="301942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4500563" y="1484313"/>
            <a:ext cx="287337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b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785786" y="3851275"/>
            <a:ext cx="2305050" cy="58477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重点：</a:t>
            </a:r>
            <a:r>
              <a:rPr lang="zh-CN" altLang="en-US" sz="18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这个最左下结点，没有</a:t>
            </a:r>
            <a:r>
              <a:rPr lang="zh-CN" altLang="en-US" sz="1800">
                <a:ea typeface="微软雅黑" panose="020B0503020204020204" pitchFamily="34" charset="-122"/>
                <a:cs typeface="Times New Roman" panose="02020603050405020304" pitchFamily="18" charset="0"/>
              </a:rPr>
              <a:t>左子树</a:t>
            </a: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132143" y="2786065"/>
            <a:ext cx="296863" cy="642938"/>
            <a:chOff x="1973" y="1755"/>
            <a:chExt cx="187" cy="405"/>
          </a:xfrm>
        </p:grpSpPr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28" name="Text Box 20"/>
            <p:cNvSpPr txBox="1">
              <a:spLocks noChangeArrowheads="1"/>
            </p:cNvSpPr>
            <p:nvPr/>
          </p:nvSpPr>
          <p:spPr bwMode="auto">
            <a:xfrm>
              <a:off x="1979" y="175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2913065" y="1000128"/>
            <a:ext cx="1152525" cy="2482850"/>
            <a:chOff x="1835" y="630"/>
            <a:chExt cx="726" cy="1564"/>
          </a:xfrm>
        </p:grpSpPr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H="1">
              <a:off x="1835" y="1071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 rot="18445431">
              <a:off x="1305" y="1295"/>
              <a:ext cx="1564" cy="23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r>
                <a:rPr lang="en-US" altLang="zh-CN" sz="1800" smtClean="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访问边进栈</a:t>
              </a:r>
            </a:p>
          </p:txBody>
        </p:sp>
      </p:grpSp>
      <p:grpSp>
        <p:nvGrpSpPr>
          <p:cNvPr id="4" name="Group 28"/>
          <p:cNvGrpSpPr/>
          <p:nvPr/>
        </p:nvGrpSpPr>
        <p:grpSpPr bwMode="auto">
          <a:xfrm>
            <a:off x="3797300" y="3568702"/>
            <a:ext cx="4087068" cy="1135063"/>
            <a:chOff x="2392" y="2248"/>
            <a:chExt cx="1748" cy="715"/>
          </a:xfrm>
        </p:grpSpPr>
        <p:sp>
          <p:nvSpPr>
            <p:cNvPr id="299031" name="Text Box 23"/>
            <p:cNvSpPr txBox="1">
              <a:spLocks noChangeArrowheads="1"/>
            </p:cNvSpPr>
            <p:nvPr/>
          </p:nvSpPr>
          <p:spPr bwMode="auto">
            <a:xfrm>
              <a:off x="2699" y="2614"/>
              <a:ext cx="1441" cy="349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②</a:t>
              </a:r>
              <a:r>
                <a:rPr lang="zh-CN" altLang="en-US" sz="1800" dirty="0" smtClean="0">
                  <a:solidFill>
                    <a:srgbClr val="7030A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出栈一个结点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1800" i="1" dirty="0" err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rchild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转</a:t>
              </a:r>
              <a:r>
                <a:rPr lang="zh-CN" altLang="en-US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向右子树做相同的工作</a:t>
              </a:r>
            </a:p>
          </p:txBody>
        </p:sp>
        <p:sp>
          <p:nvSpPr>
            <p:cNvPr id="299033" name="Freeform 25"/>
            <p:cNvSpPr/>
            <p:nvPr/>
          </p:nvSpPr>
          <p:spPr bwMode="auto">
            <a:xfrm>
              <a:off x="2392" y="2342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2517" y="2248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</p:grpSp>
      <p:sp>
        <p:nvSpPr>
          <p:cNvPr id="299037" name="Text Box 29"/>
          <p:cNvSpPr txBox="1">
            <a:spLocks noChangeArrowheads="1"/>
          </p:cNvSpPr>
          <p:nvPr/>
        </p:nvSpPr>
        <p:spPr bwMode="auto">
          <a:xfrm>
            <a:off x="1428728" y="928670"/>
            <a:ext cx="4103688" cy="40011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用于结点遍历，初始</a:t>
            </a: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000" i="1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3046403" y="3513138"/>
            <a:ext cx="785818" cy="785818"/>
          </a:xfrm>
          <a:prstGeom prst="straightConnector1">
            <a:avLst/>
          </a:prstGeom>
          <a:ln w="38100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71472" y="5143512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栈中结点均已经访问</a:t>
              </a:r>
              <a:endPara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指向刚刚出栈结点的右子树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栈空且</a:t>
              </a:r>
              <a:r>
                <a:rPr lang="en-US" altLang="zh-CN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=NULL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6" grpId="0" bldLvl="0" animBg="1"/>
      <p:bldP spid="299026" grpId="1" bldLvl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41336" y="911224"/>
            <a:ext cx="4887920" cy="421920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b;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栈不空或者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p!=NULL)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(p!=NULL)</a:t>
            </a:r>
          </a:p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zh-CN" alt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指结点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进栈；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18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endParaRPr lang="en-US" altLang="zh-CN" sz="18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</a:p>
          <a:p>
            <a:pPr algn="l"/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以下考虑栈顶结点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285720" y="142852"/>
            <a:ext cx="52864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先序遍历非递归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栈中结点均已经访问</a:t>
              </a:r>
              <a:endPara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指向刚刚出栈结点的右子树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栈空且</a:t>
              </a:r>
              <a:r>
                <a:rPr lang="en-US" altLang="zh-CN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=NULL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0" name="Freeform 4"/>
          <p:cNvSpPr/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先序序列：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先序遍历完毕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1" y="142852"/>
            <a:ext cx="4214842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先序非递归算法</a:t>
            </a:r>
            <a:r>
              <a:rPr lang="en-US" altLang="zh-CN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动画演示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栈空  且 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=NULL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87 0.06111 0.00139 0.11852 1.94444E-6 0.22084 C -0.00139 0.32315 -0.00643 0.53172 -0.00816 0.61366 " pathEditMode="relative" rAng="0" ptsTypes="aaa">
                                      <p:cBhvr>
                                        <p:cTn id="13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3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-0.00208 -0.01111 -0.00399 -0.02222 0.00104 0.0125 C 0.00608 0.04722 0.02274 0.13472 0.03021 0.20833 C 0.03767 0.28195 0.04271 0.40324 0.04601 0.4546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0209 0.03634 0.00434 0.07268 0.01875 0.10139 C 0.03316 0.13009 0.07136 0.13889 0.08646 0.17222 C 0.10157 0.20555 0.10417 0.2743 0.10886 0.30116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-0.0026 -0.01227 -0.00573 -0.02917 0.00208 0.00833 C 0.0099 0.04583 0.03767 0.17986 0.04705 0.225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747 0.02639 -0.01476 0.05301 -0.02604 0.11111 C -0.03733 0.16921 -0.06042 0.27986 -0.06771 0.34861 C -0.075 0.41736 -0.06962 0.48773 -0.07014 0.52431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399 0.02361 -0.00781 0.04398 -0.00937 0.10555 C -0.01094 0.16713 -0.00937 0.31458 -0.00937 0.36967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1563 0.00578 -0.03125 0.01157 -0.05 0.05833 C -0.06875 0.10509 -0.09931 0.21713 -0.1125 0.28055 C -0.1257 0.34398 -0.12604 0.40602 -0.12952 0.43889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2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ldLvl="0" animBg="1"/>
      <p:bldP spid="398339" grpId="0" bldLvl="0" animBg="1"/>
      <p:bldP spid="398340" grpId="0" bldLvl="0" animBg="1"/>
      <p:bldP spid="398341" grpId="0" bldLvl="0" animBg="1"/>
      <p:bldP spid="398342" grpId="0" bldLvl="0" animBg="1"/>
      <p:bldP spid="398343" grpId="0" bldLvl="0" animBg="1"/>
      <p:bldP spid="398355" grpId="0" bldLvl="0" animBg="1"/>
      <p:bldP spid="398355" grpId="1" bldLvl="0" animBg="1"/>
      <p:bldP spid="398355" grpId="2" bldLvl="0" animBg="1"/>
      <p:bldP spid="398356" grpId="0" bldLvl="0" animBg="1"/>
      <p:bldP spid="398356" grpId="1" bldLvl="0" animBg="1"/>
      <p:bldP spid="398356" grpId="2" bldLvl="0" animBg="1"/>
      <p:bldP spid="398357" grpId="0" bldLvl="0" animBg="1"/>
      <p:bldP spid="398357" grpId="1" bldLvl="0" animBg="1"/>
      <p:bldP spid="398357" grpId="2" bldLvl="0" animBg="1"/>
      <p:bldP spid="398358" grpId="0" bldLvl="0" animBg="1"/>
      <p:bldP spid="398358" grpId="1" bldLvl="0" animBg="1"/>
      <p:bldP spid="398358" grpId="2" bldLvl="0" animBg="1"/>
      <p:bldP spid="398359" grpId="0" bldLvl="0" animBg="1"/>
      <p:bldP spid="398359" grpId="1" bldLvl="0" animBg="1"/>
      <p:bldP spid="398359" grpId="2" bldLvl="0" animBg="1"/>
      <p:bldP spid="398360" grpId="0" bldLvl="0" animBg="1"/>
      <p:bldP spid="398360" grpId="1" bldLvl="0" animBg="1"/>
      <p:bldP spid="398360" grpId="2" bldLvl="0" animBg="1"/>
      <p:bldP spid="398361" grpId="0" bldLvl="0" animBg="1"/>
      <p:bldP spid="398361" grpId="1" bldLvl="0" animBg="1"/>
      <p:bldP spid="398361" grpId="2" bldLvl="0" animBg="1"/>
      <p:bldP spid="398363" grpId="0" bldLvl="0" animBg="1"/>
      <p:bldP spid="398364" grpId="0" bldLvl="0" animBg="1"/>
      <p:bldP spid="398365" grpId="0" bldLvl="0" animBg="1"/>
      <p:bldP spid="398366" grpId="0" bldLvl="0" animBg="1"/>
      <p:bldP spid="398367" grpId="0" bldLvl="0" animBg="1"/>
      <p:bldP spid="398368" grpId="0" bldLvl="0" animBg="1"/>
      <p:bldP spid="398369" grpId="0" bldLvl="0" animBg="1"/>
      <p:bldP spid="398370" grpId="0" bldLvl="0" animBg="1"/>
      <p:bldP spid="7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74667" y="632184"/>
            <a:ext cx="8583613" cy="59400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PreOrder2(BTNode *b)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BTNode *p;  SqStack *st;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InitStack(st);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p=b;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while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|| p!=NULL)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	    while (p!=NULL)	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及其所有左下结点并进栈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{	printf("%c "，p-&gt;data);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p=p-&gt;lchild;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}</a:t>
            </a:r>
          </a:p>
          <a:p>
            <a:pPr algn="l"/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//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以下考虑栈顶结点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if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若栈不空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{	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p=p-&gt;rchild;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printf("\n");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DestroyStack(st);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346105" y="164876"/>
            <a:ext cx="471490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先序遍历非递归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如下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571604" y="2789232"/>
            <a:ext cx="725482" cy="49689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8643998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子孙结点和祖先结点：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在一棵树中，一个结点的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所有子树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中的结点称为该结点的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子孙结点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从根结点到达一个结点的路径上经过的所有结点被称作该结点的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祖先结点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en-US" dirty="0"/>
          </a:p>
        </p:txBody>
      </p:sp>
      <p:sp>
        <p:nvSpPr>
          <p:cNvPr id="32" name="Freeform 47"/>
          <p:cNvSpPr/>
          <p:nvPr/>
        </p:nvSpPr>
        <p:spPr bwMode="auto">
          <a:xfrm>
            <a:off x="1168375" y="3581393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1593809" y="3543293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297087" y="2571744"/>
            <a:ext cx="360363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1289025" y="3221032"/>
            <a:ext cx="360362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2297087" y="3221032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305150" y="3221032"/>
            <a:ext cx="360362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28662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1647800" y="3868732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97087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297087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2944787" y="38687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736950" y="3868732"/>
            <a:ext cx="360362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160687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741712" y="4516432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384650" y="4516432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2474887" y="2932107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66975" y="2817807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2479650" y="36147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2479650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51"/>
          <p:cNvSpPr/>
          <p:nvPr/>
        </p:nvSpPr>
        <p:spPr bwMode="auto">
          <a:xfrm>
            <a:off x="3176562" y="3567107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52"/>
          <p:cNvSpPr/>
          <p:nvPr/>
        </p:nvSpPr>
        <p:spPr bwMode="auto">
          <a:xfrm>
            <a:off x="3616300" y="3538532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3421037" y="4157657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3924275" y="4229094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55"/>
          <p:cNvSpPr/>
          <p:nvPr/>
        </p:nvSpPr>
        <p:spPr bwMode="auto">
          <a:xfrm>
            <a:off x="4063975" y="4138607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57554" y="25003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所有结点都是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的子孙结点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4744" y="514351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的祖先结点为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2000" i="1" dirty="0">
              <a:solidFill>
                <a:srgbClr val="CC00FF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2786050" y="271462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5" idx="4"/>
          </p:cNvCxnSpPr>
          <p:nvPr/>
        </p:nvCxnSpPr>
        <p:spPr>
          <a:xfrm rot="16200000" flipV="1">
            <a:off x="3792117" y="5006571"/>
            <a:ext cx="266718" cy="716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Line 2"/>
          <p:cNvSpPr>
            <a:spLocks noChangeShapeType="1"/>
          </p:cNvSpPr>
          <p:nvPr/>
        </p:nvSpPr>
        <p:spPr bwMode="auto">
          <a:xfrm>
            <a:off x="2266949" y="3143647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5" name="Line 3"/>
          <p:cNvSpPr>
            <a:spLocks noChangeShapeType="1"/>
          </p:cNvSpPr>
          <p:nvPr/>
        </p:nvSpPr>
        <p:spPr bwMode="auto">
          <a:xfrm flipH="1">
            <a:off x="2771774" y="1991122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6" name="Freeform 4"/>
          <p:cNvSpPr/>
          <p:nvPr/>
        </p:nvSpPr>
        <p:spPr bwMode="auto">
          <a:xfrm>
            <a:off x="3381374" y="1943497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7" name="Line 5"/>
          <p:cNvSpPr>
            <a:spLocks noChangeShapeType="1"/>
          </p:cNvSpPr>
          <p:nvPr/>
        </p:nvSpPr>
        <p:spPr bwMode="auto">
          <a:xfrm flipH="1">
            <a:off x="2195512" y="2567384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 flipH="1">
            <a:off x="3338512" y="2595959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59" name="Line 7"/>
          <p:cNvSpPr>
            <a:spLocks noChangeShapeType="1"/>
          </p:cNvSpPr>
          <p:nvPr/>
        </p:nvSpPr>
        <p:spPr bwMode="auto">
          <a:xfrm>
            <a:off x="3924299" y="2567384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60" name="Oval 8"/>
          <p:cNvSpPr>
            <a:spLocks noChangeArrowheads="1"/>
          </p:cNvSpPr>
          <p:nvPr/>
        </p:nvSpPr>
        <p:spPr bwMode="auto">
          <a:xfrm>
            <a:off x="2987674" y="1703784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rrowheads="1"/>
          </p:cNvSpPr>
          <p:nvPr/>
        </p:nvSpPr>
        <p:spPr bwMode="auto">
          <a:xfrm>
            <a:off x="2482849" y="2278459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563937" y="2278459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1908174" y="285472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2989262" y="285472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2482849" y="3359547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1966" name="Oval 14"/>
          <p:cNvSpPr>
            <a:spLocks noChangeArrowheads="1"/>
          </p:cNvSpPr>
          <p:nvPr/>
        </p:nvSpPr>
        <p:spPr bwMode="auto">
          <a:xfrm>
            <a:off x="4068762" y="2854722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900113" y="4104084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中序遍历序列：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059113" y="5361398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</a:p>
        </p:txBody>
      </p:sp>
      <p:grpSp>
        <p:nvGrpSpPr>
          <p:cNvPr id="381986" name="Group 34"/>
          <p:cNvGrpSpPr/>
          <p:nvPr/>
        </p:nvGrpSpPr>
        <p:grpSpPr bwMode="auto">
          <a:xfrm>
            <a:off x="2987675" y="1703784"/>
            <a:ext cx="2016125" cy="3554413"/>
            <a:chOff x="1882" y="300"/>
            <a:chExt cx="1270" cy="2239"/>
          </a:xfrm>
        </p:grpSpPr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1976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81985" name="Group 33"/>
          <p:cNvGrpSpPr/>
          <p:nvPr/>
        </p:nvGrpSpPr>
        <p:grpSpPr bwMode="auto">
          <a:xfrm>
            <a:off x="2482850" y="2278459"/>
            <a:ext cx="1801813" cy="2979738"/>
            <a:chOff x="1564" y="662"/>
            <a:chExt cx="1135" cy="1877"/>
          </a:xfrm>
        </p:grpSpPr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1977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1988" name="Group 36"/>
          <p:cNvGrpSpPr/>
          <p:nvPr/>
        </p:nvGrpSpPr>
        <p:grpSpPr bwMode="auto">
          <a:xfrm>
            <a:off x="3563938" y="2278459"/>
            <a:ext cx="2809875" cy="2979738"/>
            <a:chOff x="2245" y="662"/>
            <a:chExt cx="1770" cy="1877"/>
          </a:xfrm>
        </p:grpSpPr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1978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81983" name="Group 31"/>
          <p:cNvGrpSpPr/>
          <p:nvPr/>
        </p:nvGrpSpPr>
        <p:grpSpPr bwMode="auto">
          <a:xfrm>
            <a:off x="1908175" y="2854722"/>
            <a:ext cx="863600" cy="2403475"/>
            <a:chOff x="1202" y="1025"/>
            <a:chExt cx="544" cy="1514"/>
          </a:xfrm>
        </p:grpSpPr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1979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81987" name="Group 35"/>
          <p:cNvGrpSpPr/>
          <p:nvPr/>
        </p:nvGrpSpPr>
        <p:grpSpPr bwMode="auto">
          <a:xfrm>
            <a:off x="2989263" y="2854722"/>
            <a:ext cx="2663825" cy="2403475"/>
            <a:chOff x="1883" y="1025"/>
            <a:chExt cx="1678" cy="1514"/>
          </a:xfrm>
        </p:grpSpPr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1980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81984" name="Group 32"/>
          <p:cNvGrpSpPr/>
          <p:nvPr/>
        </p:nvGrpSpPr>
        <p:grpSpPr bwMode="auto">
          <a:xfrm>
            <a:off x="2482850" y="3359547"/>
            <a:ext cx="1081088" cy="1898650"/>
            <a:chOff x="1564" y="1343"/>
            <a:chExt cx="681" cy="1196"/>
          </a:xfrm>
        </p:grpSpPr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1981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81989" name="Group 37"/>
          <p:cNvGrpSpPr/>
          <p:nvPr/>
        </p:nvGrpSpPr>
        <p:grpSpPr bwMode="auto">
          <a:xfrm>
            <a:off x="4068763" y="2854722"/>
            <a:ext cx="3024187" cy="2403475"/>
            <a:chOff x="2563" y="1025"/>
            <a:chExt cx="1905" cy="1514"/>
          </a:xfrm>
        </p:grpSpPr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1982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500034" y="955576"/>
            <a:ext cx="3603621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二叉树中序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7356" y="5961474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中序序列的根结点左边是左子树的结点，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右边是右子树的结点。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120</a:t>
            </a:fld>
            <a:endParaRPr lang="en-US" altLang="zh-CN" dirty="0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160336" y="198338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中序遍历非递归算法   </a:t>
            </a:r>
          </a:p>
        </p:txBody>
      </p:sp>
    </p:spTree>
    <p:extLst>
      <p:ext uri="{BB962C8B-B14F-4D97-AF65-F5344CB8AC3E}">
        <p14:creationId xmlns:p14="http://schemas.microsoft.com/office/powerpoint/2010/main" val="37396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 bldLvl="0" animBg="1"/>
      <p:bldP spid="4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3890963" cy="4572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中序遍历非递归算法   </a:t>
            </a:r>
          </a:p>
        </p:txBody>
      </p:sp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4999059" y="2587612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495822" y="3306749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4062434" y="4027474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 flipH="1">
            <a:off x="5287984" y="2298687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59" name="Freeform 27"/>
          <p:cNvSpPr/>
          <p:nvPr/>
        </p:nvSpPr>
        <p:spPr bwMode="auto">
          <a:xfrm>
            <a:off x="4813322" y="2922574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0" name="Freeform 28"/>
          <p:cNvSpPr/>
          <p:nvPr/>
        </p:nvSpPr>
        <p:spPr bwMode="auto">
          <a:xfrm>
            <a:off x="4352947" y="3633774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1" name="Freeform 29"/>
          <p:cNvSpPr/>
          <p:nvPr/>
        </p:nvSpPr>
        <p:spPr bwMode="auto">
          <a:xfrm>
            <a:off x="5365772" y="2909874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4422797" y="4314812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AutoShape 31"/>
          <p:cNvSpPr>
            <a:spLocks noChangeArrowheads="1"/>
          </p:cNvSpPr>
          <p:nvPr/>
        </p:nvSpPr>
        <p:spPr bwMode="auto">
          <a:xfrm>
            <a:off x="4422797" y="4675174"/>
            <a:ext cx="719137" cy="503238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464" name="Freeform 32"/>
          <p:cNvSpPr/>
          <p:nvPr/>
        </p:nvSpPr>
        <p:spPr bwMode="auto">
          <a:xfrm>
            <a:off x="4854597" y="3617899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503884" y="2082787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/>
              <a:t>b</a:t>
            </a: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3857656" y="3575040"/>
            <a:ext cx="349251" cy="452438"/>
            <a:chOff x="1798" y="1875"/>
            <a:chExt cx="220" cy="285"/>
          </a:xfrm>
        </p:grpSpPr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69" name="Text Box 37"/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p</a:t>
              </a:r>
            </a:p>
          </p:txBody>
        </p:sp>
      </p:grpSp>
      <p:grpSp>
        <p:nvGrpSpPr>
          <p:cNvPr id="3" name="Group 48"/>
          <p:cNvGrpSpPr/>
          <p:nvPr/>
        </p:nvGrpSpPr>
        <p:grpSpPr bwMode="auto">
          <a:xfrm>
            <a:off x="3741772" y="1857364"/>
            <a:ext cx="1152525" cy="2035175"/>
            <a:chOff x="1882" y="1289"/>
            <a:chExt cx="726" cy="1282"/>
          </a:xfrm>
        </p:grpSpPr>
        <p:sp>
          <p:nvSpPr>
            <p:cNvPr id="146471" name="Line 39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 rot="18445431">
              <a:off x="1487" y="1813"/>
              <a:ext cx="1282" cy="23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8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进</a:t>
              </a:r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栈而不访问</a:t>
              </a:r>
            </a:p>
          </p:txBody>
        </p: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071538" y="4446002"/>
            <a:ext cx="3071834" cy="25648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这个最左下结点，没有左子树</a:t>
            </a:r>
            <a:endParaRPr lang="en-US" altLang="zh-CN" sz="18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642910" y="1357298"/>
            <a:ext cx="7602564" cy="338554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i="1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用于结点遍历，初始</a:t>
            </a: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，当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=NULL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并且栈</a:t>
            </a: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为空结束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68313" y="765175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在先序遍历非递归算法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的基础上改进而来的</a:t>
            </a:r>
          </a:p>
        </p:txBody>
      </p:sp>
      <p:grpSp>
        <p:nvGrpSpPr>
          <p:cNvPr id="4" name="Group 49"/>
          <p:cNvGrpSpPr/>
          <p:nvPr/>
        </p:nvGrpSpPr>
        <p:grpSpPr bwMode="auto">
          <a:xfrm>
            <a:off x="4800623" y="4167176"/>
            <a:ext cx="3057525" cy="995363"/>
            <a:chOff x="2619" y="2744"/>
            <a:chExt cx="1926" cy="627"/>
          </a:xfrm>
        </p:grpSpPr>
        <p:sp>
          <p:nvSpPr>
            <p:cNvPr id="146475" name="Freeform 43"/>
            <p:cNvSpPr/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19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6479" name="Text Box 47"/>
            <p:cNvSpPr txBox="1">
              <a:spLocks noChangeArrowheads="1"/>
            </p:cNvSpPr>
            <p:nvPr/>
          </p:nvSpPr>
          <p:spPr bwMode="auto">
            <a:xfrm>
              <a:off x="2971" y="3022"/>
              <a:ext cx="1574" cy="349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r>
                <a:rPr lang="en-US" altLang="zh-CN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1800" i="1">
                  <a:ea typeface="微软雅黑" panose="020B0503020204020204" pitchFamily="34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转向右子树做相同的工作</a:t>
              </a:r>
            </a:p>
          </p:txBody>
        </p:sp>
      </p:grp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1928794" y="4811710"/>
            <a:ext cx="1785950" cy="25648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99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en-US" altLang="zh-CN" sz="1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en-US" altLang="zh-CN" sz="1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1800" i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29" name="TextBox 28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栈中结点均没有访问</a:t>
              </a:r>
              <a:endPara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指向刚刚出栈结点的右子树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栈空且</a:t>
              </a:r>
              <a:r>
                <a:rPr lang="en-US" altLang="zh-CN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=NULL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4" grpId="0" bldLvl="0" animBg="1"/>
      <p:bldP spid="146474" grpId="1" bldLvl="0" animBg="1"/>
      <p:bldP spid="2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42910" y="214290"/>
            <a:ext cx="421484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71472" y="861990"/>
            <a:ext cx="4959358" cy="429190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b;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栈不空或者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p!=NULL)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(p!=NULL)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    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进栈；</a:t>
            </a:r>
          </a:p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p=p-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以下考虑栈顶结点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之；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5429264"/>
            <a:ext cx="7715304" cy="810478"/>
            <a:chOff x="571472" y="5429264"/>
            <a:chExt cx="7715304" cy="810478"/>
          </a:xfrm>
        </p:grpSpPr>
        <p:sp>
          <p:nvSpPr>
            <p:cNvPr id="6" name="TextBox 5"/>
            <p:cNvSpPr txBox="1"/>
            <p:nvPr/>
          </p:nvSpPr>
          <p:spPr>
            <a:xfrm>
              <a:off x="571472" y="5429264"/>
              <a:ext cx="385765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栈中结点均没有访问</a:t>
              </a:r>
              <a:endPara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en-US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指向刚刚出栈结点的右子树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5572140"/>
              <a:ext cx="307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栈空且</a:t>
              </a:r>
              <a:r>
                <a:rPr lang="en-US" altLang="zh-CN" sz="2000" i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=NULL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643438" y="564357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0" name="Freeform 4"/>
          <p:cNvSpPr/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956050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956050"/>
            <a:ext cx="0" cy="1800225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3995738" y="227806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序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序列：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40132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46609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5308600" y="29209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8366" name="Text Box 30"/>
          <p:cNvSpPr txBox="1">
            <a:spLocks noChangeArrowheads="1"/>
          </p:cNvSpPr>
          <p:nvPr/>
        </p:nvSpPr>
        <p:spPr bwMode="auto">
          <a:xfrm>
            <a:off x="5957888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6513513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368" name="Text Box 32"/>
          <p:cNvSpPr txBox="1">
            <a:spLocks noChangeArrowheads="1"/>
          </p:cNvSpPr>
          <p:nvPr/>
        </p:nvSpPr>
        <p:spPr bwMode="auto">
          <a:xfrm>
            <a:off x="7072330" y="292099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8369" name="Text Box 33"/>
          <p:cNvSpPr txBox="1">
            <a:spLocks noChangeArrowheads="1"/>
          </p:cNvSpPr>
          <p:nvPr/>
        </p:nvSpPr>
        <p:spPr bwMode="auto">
          <a:xfrm>
            <a:off x="7643834" y="2920999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572000" y="421481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4786314" y="367183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栈空  且 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=NULL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z="2000" smtClean="0">
                <a:solidFill>
                  <a:srgbClr val="FF0000"/>
                </a:solidFill>
              </a:rPr>
              <a:t>123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104 0.06065 0.00191 0.11644 0.00139 0.22037 C 0.00087 0.32431 -0.00209 0.53982 -0.00295 0.623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1111 0.05 0.0224 0.10023 0.03056 0.15 C 0.03872 0.19977 0.04497 0.24421 0.04861 0.29815 C 0.05226 0.35208 0.05156 0.43681 0.05226 0.4731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0.01094 0.03241 0.02205 0.06505 0.04028 0.1 C 0.05851 0.13495 0.09705 0.17199 0.10972 0.20926 C 0.1224 0.24653 0.11511 0.30023 0.1165 0.324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295 0.01412 0.00885 0.04305 0.01753 0.08426 C 0.02622 0.12546 0.04497 0.21319 0.05226 0.24722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0.00347 0.03009 0.00712 0.06019 -0.00278 0.1037 C -0.01267 0.14722 -0.04896 0.18912 -0.05972 0.26111 C -0.07049 0.3331 -0.0658 0.47894 -0.06736 0.53634 " pathEditMode="relative" rAng="0" ptsTypes="aaaa">
                                      <p:cBhvr>
                                        <p:cTn id="110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-0.00069 0.06412 -0.00364 0.30509 -0.00451 0.3854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0382 0.01828 -0.00174 0.07801 -0.02257 0.10972 C -0.04341 0.14143 -0.10816 0.13889 -0.125 0.19074 C -0.14184 0.24259 -0.12917 0.33032 -0.12361 0.42037 " pathEditMode="relative" rAng="0" ptsTypes="aaaa">
                                      <p:cBhvr>
                                        <p:cTn id="16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ldLvl="0" animBg="1"/>
      <p:bldP spid="398339" grpId="0" bldLvl="0" animBg="1"/>
      <p:bldP spid="398340" grpId="0" bldLvl="0" animBg="1"/>
      <p:bldP spid="398341" grpId="0" bldLvl="0" animBg="1"/>
      <p:bldP spid="398342" grpId="0" bldLvl="0" animBg="1"/>
      <p:bldP spid="398343" grpId="0" bldLvl="0" animBg="1"/>
      <p:bldP spid="398355" grpId="0" bldLvl="0" animBg="1"/>
      <p:bldP spid="398355" grpId="1" bldLvl="0" animBg="1"/>
      <p:bldP spid="398355" grpId="2" bldLvl="0" animBg="1"/>
      <p:bldP spid="398356" grpId="0" bldLvl="0" animBg="1"/>
      <p:bldP spid="398356" grpId="1" bldLvl="0" animBg="1"/>
      <p:bldP spid="398356" grpId="2" bldLvl="0" animBg="1"/>
      <p:bldP spid="398357" grpId="0" bldLvl="0" animBg="1"/>
      <p:bldP spid="398357" grpId="1" bldLvl="0" animBg="1"/>
      <p:bldP spid="398357" grpId="2" bldLvl="0" animBg="1"/>
      <p:bldP spid="398358" grpId="0" bldLvl="0" animBg="1"/>
      <p:bldP spid="398358" grpId="1" bldLvl="0" animBg="1"/>
      <p:bldP spid="398358" grpId="2" bldLvl="0" animBg="1"/>
      <p:bldP spid="398359" grpId="0" bldLvl="0" animBg="1"/>
      <p:bldP spid="398359" grpId="1" bldLvl="0" animBg="1"/>
      <p:bldP spid="398359" grpId="2" bldLvl="0" animBg="1"/>
      <p:bldP spid="398360" grpId="0" bldLvl="0" animBg="1"/>
      <p:bldP spid="398360" grpId="1" bldLvl="0" animBg="1"/>
      <p:bldP spid="398360" grpId="2" bldLvl="0" animBg="1"/>
      <p:bldP spid="398361" grpId="0" bldLvl="0" animBg="1"/>
      <p:bldP spid="398361" grpId="1" bldLvl="0" animBg="1"/>
      <p:bldP spid="398361" grpId="2" bldLvl="0" animBg="1"/>
      <p:bldP spid="398363" grpId="0" bldLvl="0" animBg="1"/>
      <p:bldP spid="398364" grpId="0" bldLvl="0" animBg="1"/>
      <p:bldP spid="398365" grpId="0" bldLvl="0" animBg="1"/>
      <p:bldP spid="398366" grpId="0" bldLvl="0" animBg="1"/>
      <p:bldP spid="398367" grpId="0" bldLvl="0" animBg="1"/>
      <p:bldP spid="398368" grpId="0" bldLvl="0" animBg="1"/>
      <p:bldP spid="398369" grpId="0" bldLvl="0" animBg="1"/>
      <p:bldP spid="398370" grpId="0" bldLvl="0" animBg="1"/>
      <p:bldP spid="7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189942" cy="60029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InOrder1(BTNode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BTNode *p;  SqStack *st;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InitStack(st);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|| p!=NULL)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while (p!=NULL)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Push(st，p);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//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以下考虑栈顶结点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若栈不空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，访问结点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printf("%c "，p-&gt;data);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printf("\n");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DestroyStack(st);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5720" y="71414"/>
            <a:ext cx="478634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44208" y="6165304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  <a:t>124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2287569" y="3237556"/>
            <a:ext cx="288925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79" name="Line 3"/>
          <p:cNvSpPr>
            <a:spLocks noChangeShapeType="1"/>
          </p:cNvSpPr>
          <p:nvPr/>
        </p:nvSpPr>
        <p:spPr bwMode="auto">
          <a:xfrm flipH="1">
            <a:off x="2792394" y="2085031"/>
            <a:ext cx="287338" cy="287337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0" name="Freeform 4"/>
          <p:cNvSpPr/>
          <p:nvPr/>
        </p:nvSpPr>
        <p:spPr bwMode="auto">
          <a:xfrm>
            <a:off x="3401994" y="203740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1" name="Line 5"/>
          <p:cNvSpPr>
            <a:spLocks noChangeShapeType="1"/>
          </p:cNvSpPr>
          <p:nvPr/>
        </p:nvSpPr>
        <p:spPr bwMode="auto">
          <a:xfrm flipH="1">
            <a:off x="2216132" y="2661293"/>
            <a:ext cx="360362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2" name="Line 6"/>
          <p:cNvSpPr>
            <a:spLocks noChangeShapeType="1"/>
          </p:cNvSpPr>
          <p:nvPr/>
        </p:nvSpPr>
        <p:spPr bwMode="auto">
          <a:xfrm flipH="1">
            <a:off x="3359132" y="2689868"/>
            <a:ext cx="287337" cy="28733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3" name="Line 7"/>
          <p:cNvSpPr>
            <a:spLocks noChangeShapeType="1"/>
          </p:cNvSpPr>
          <p:nvPr/>
        </p:nvSpPr>
        <p:spPr bwMode="auto">
          <a:xfrm>
            <a:off x="3944919" y="2661293"/>
            <a:ext cx="287338" cy="36036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4" name="Oval 8"/>
          <p:cNvSpPr>
            <a:spLocks noChangeArrowheads="1"/>
          </p:cNvSpPr>
          <p:nvPr/>
        </p:nvSpPr>
        <p:spPr bwMode="auto">
          <a:xfrm>
            <a:off x="3008294" y="1797693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rrowheads="1"/>
          </p:cNvSpPr>
          <p:nvPr/>
        </p:nvSpPr>
        <p:spPr bwMode="auto">
          <a:xfrm>
            <a:off x="2503469" y="2372368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3584557" y="2372368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928794" y="2948631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3009882" y="2948631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503469" y="3453456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4089382" y="2948631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900113" y="4197993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后序遍历序列：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3059113" y="5482292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</a:p>
        </p:txBody>
      </p:sp>
      <p:grpSp>
        <p:nvGrpSpPr>
          <p:cNvPr id="383013" name="Group 37"/>
          <p:cNvGrpSpPr/>
          <p:nvPr/>
        </p:nvGrpSpPr>
        <p:grpSpPr bwMode="auto">
          <a:xfrm>
            <a:off x="2987675" y="1797693"/>
            <a:ext cx="4105275" cy="3554413"/>
            <a:chOff x="1882" y="300"/>
            <a:chExt cx="2586" cy="2239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83009" name="Group 33"/>
          <p:cNvGrpSpPr/>
          <p:nvPr/>
        </p:nvGrpSpPr>
        <p:grpSpPr bwMode="auto">
          <a:xfrm>
            <a:off x="2482850" y="2372368"/>
            <a:ext cx="1801813" cy="2979738"/>
            <a:chOff x="1564" y="662"/>
            <a:chExt cx="1135" cy="1877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3012" name="Group 36"/>
          <p:cNvGrpSpPr/>
          <p:nvPr/>
        </p:nvGrpSpPr>
        <p:grpSpPr bwMode="auto">
          <a:xfrm>
            <a:off x="3563938" y="2372368"/>
            <a:ext cx="2809875" cy="2979738"/>
            <a:chOff x="2245" y="662"/>
            <a:chExt cx="1770" cy="1877"/>
          </a:xfrm>
        </p:grpSpPr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83008" name="Group 32"/>
          <p:cNvGrpSpPr/>
          <p:nvPr/>
        </p:nvGrpSpPr>
        <p:grpSpPr bwMode="auto">
          <a:xfrm>
            <a:off x="1908175" y="2948631"/>
            <a:ext cx="1655763" cy="2403475"/>
            <a:chOff x="1202" y="1025"/>
            <a:chExt cx="1043" cy="1514"/>
          </a:xfrm>
        </p:grpSpPr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83010" name="Group 34"/>
          <p:cNvGrpSpPr/>
          <p:nvPr/>
        </p:nvGrpSpPr>
        <p:grpSpPr bwMode="auto">
          <a:xfrm>
            <a:off x="2989263" y="2948631"/>
            <a:ext cx="2014537" cy="2403475"/>
            <a:chOff x="1883" y="1025"/>
            <a:chExt cx="1269" cy="1514"/>
          </a:xfrm>
        </p:grpSpPr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83007" name="Group 31"/>
          <p:cNvGrpSpPr/>
          <p:nvPr/>
        </p:nvGrpSpPr>
        <p:grpSpPr bwMode="auto">
          <a:xfrm>
            <a:off x="2051050" y="3453456"/>
            <a:ext cx="863600" cy="1898650"/>
            <a:chOff x="1292" y="1343"/>
            <a:chExt cx="544" cy="1196"/>
          </a:xfrm>
        </p:grpSpPr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83011" name="Group 35"/>
          <p:cNvGrpSpPr/>
          <p:nvPr/>
        </p:nvGrpSpPr>
        <p:grpSpPr bwMode="auto">
          <a:xfrm>
            <a:off x="4068763" y="2948631"/>
            <a:ext cx="1584325" cy="2403475"/>
            <a:chOff x="2563" y="1025"/>
            <a:chExt cx="998" cy="1514"/>
          </a:xfrm>
        </p:grpSpPr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500034" y="767384"/>
            <a:ext cx="3675059" cy="457200"/>
          </a:xfrm>
          <a:prstGeom prst="rect">
            <a:avLst/>
          </a:prstGeom>
          <a:solidFill>
            <a:srgbClr val="33660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二叉树后序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1670" y="6125234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后序序列的最后一个结点是根结点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125</a:t>
            </a:fld>
            <a:endParaRPr lang="en-US" altLang="zh-CN" dirty="0"/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44475" y="11002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后序遍历非递归算法</a:t>
            </a:r>
            <a:r>
              <a:rPr kumimoji="1" lang="zh-CN" altLang="en-US" sz="28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8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9" grpId="0" bldLvl="0" animBg="1"/>
      <p:bldP spid="4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112298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2831435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552160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/>
          <p:nvPr/>
        </p:nvSpPr>
        <p:spPr bwMode="auto">
          <a:xfrm>
            <a:off x="3451225" y="244726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/>
          <p:nvPr/>
        </p:nvSpPr>
        <p:spPr bwMode="auto">
          <a:xfrm>
            <a:off x="2990850" y="315846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/>
          <p:nvPr/>
        </p:nvSpPr>
        <p:spPr bwMode="auto">
          <a:xfrm>
            <a:off x="4003675" y="243456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3839498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352263"/>
            <a:ext cx="719138" cy="503238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/>
          <p:nvPr/>
        </p:nvSpPr>
        <p:spPr bwMode="auto">
          <a:xfrm>
            <a:off x="3492500" y="314258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2991773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/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smtClean="0"/>
                <a:t>p</a:t>
              </a:r>
              <a:endParaRPr lang="en-US" altLang="zh-CN" sz="2200" i="1"/>
            </a:p>
          </p:txBody>
        </p:sp>
      </p:grpSp>
      <p:grpSp>
        <p:nvGrpSpPr>
          <p:cNvPr id="2" name="Group 14"/>
          <p:cNvGrpSpPr/>
          <p:nvPr/>
        </p:nvGrpSpPr>
        <p:grpSpPr bwMode="auto">
          <a:xfrm>
            <a:off x="2341561" y="1131224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755576" y="4171146"/>
            <a:ext cx="2244787" cy="553998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99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结点可以访问，则访问它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并出栈</a:t>
            </a:r>
            <a:endParaRPr lang="zh-CN" altLang="en-US" sz="1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143116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栈中结点均没有访问</a:t>
            </a:r>
            <a:endParaRPr lang="en-US" altLang="zh-CN" sz="20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栈为空（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所有结点已</a:t>
            </a: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568035"/>
            <a:ext cx="2863863" cy="1396147"/>
            <a:chOff x="3565525" y="2641600"/>
            <a:chExt cx="2863863" cy="1396147"/>
          </a:xfrm>
        </p:grpSpPr>
        <p:sp>
          <p:nvSpPr>
            <p:cNvPr id="403476" name="Freeform 20"/>
            <p:cNvSpPr/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830997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r>
                <a:rPr lang="en-US" altLang="zh-CN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否则，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1800" dirty="0" err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，转</a:t>
              </a:r>
              <a:r>
                <a:rPr lang="zh-CN" altLang="en-US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050635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7158" y="1212163"/>
            <a:ext cx="45720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遍历结点，初始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85720" y="71414"/>
            <a:ext cx="3903662" cy="51911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后序遍历非递归算法</a:t>
            </a:r>
            <a:r>
              <a:rPr kumimoji="1" lang="zh-CN" altLang="en-US" sz="280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57158" y="642918"/>
            <a:ext cx="63373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在中序遍历非递归算法的基础上改进而来的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0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 bldLvl="0" animBg="1"/>
      <p:bldP spid="403474" grpId="0" bldLvl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0034" y="38377"/>
            <a:ext cx="503238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7175523" cy="4732166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p=b;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while (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此时栈顶结点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尚未访问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没有左孩子或左子树已遍历过</a:t>
            </a: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栈不空且正在处理栈顶结点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的右子树已访问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访问结点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p=p-&gt;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//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转向处理其右子树</a:t>
            </a: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while (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1472" y="5500702"/>
            <a:ext cx="7429552" cy="1169551"/>
            <a:chOff x="571472" y="5500702"/>
            <a:chExt cx="7429552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571472" y="5500702"/>
              <a:ext cx="46434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栈中结点均没有访问，并且左右子树都没有遍历</a:t>
              </a:r>
              <a:endPara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ts val="2800"/>
                </a:lnSpc>
                <a:buBlip>
                  <a:blip r:embed="rId2"/>
                </a:buBlip>
              </a:pP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do-while</a:t>
              </a:r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循环，后判断条件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12" y="585789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栈空结束</a:t>
              </a:r>
              <a:endPara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429256" y="5929330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1147763" y="2452688"/>
            <a:ext cx="288925" cy="28733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1690688" y="1290638"/>
            <a:ext cx="287337" cy="287337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0" name="Freeform 4"/>
          <p:cNvSpPr/>
          <p:nvPr/>
        </p:nvSpPr>
        <p:spPr bwMode="auto">
          <a:xfrm>
            <a:off x="2285984" y="1285860"/>
            <a:ext cx="296879" cy="3270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1177900" y="1857364"/>
            <a:ext cx="322265" cy="319090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 flipH="1">
            <a:off x="2257425" y="1895475"/>
            <a:ext cx="287338" cy="287338"/>
          </a:xfrm>
          <a:prstGeom prst="line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>
            <a:off x="2786050" y="1857364"/>
            <a:ext cx="287350" cy="331799"/>
          </a:xfrm>
          <a:prstGeom prst="line">
            <a:avLst/>
          </a:prstGeom>
          <a:ln w="19050">
            <a:tailEnd type="arrow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1401763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827088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48" name="Oval 12"/>
          <p:cNvSpPr>
            <a:spLocks noChangeArrowheads="1"/>
          </p:cNvSpPr>
          <p:nvPr/>
        </p:nvSpPr>
        <p:spPr bwMode="auto">
          <a:xfrm>
            <a:off x="19081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49" name="Oval 13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1476375" y="3734454"/>
            <a:ext cx="0" cy="205200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2628900" y="3734454"/>
            <a:ext cx="0" cy="205200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1476375" y="5780088"/>
            <a:ext cx="1152525" cy="0"/>
          </a:xfrm>
          <a:prstGeom prst="line">
            <a:avLst/>
          </a:prstGeom>
          <a:ln>
            <a:tailEnd type="non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476375" y="5995988"/>
            <a:ext cx="1152525" cy="40011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一个栈</a:t>
            </a:r>
          </a:p>
        </p:txBody>
      </p: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1906588" y="1003300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8356" name="Oval 20"/>
          <p:cNvSpPr>
            <a:spLocks noChangeArrowheads="1"/>
          </p:cNvSpPr>
          <p:nvPr/>
        </p:nvSpPr>
        <p:spPr bwMode="auto">
          <a:xfrm>
            <a:off x="1401763" y="15795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2482850" y="157797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827088" y="21558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>
            <a:off x="1908175" y="2143125"/>
            <a:ext cx="431800" cy="3603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98360" name="Oval 24"/>
          <p:cNvSpPr>
            <a:spLocks noChangeArrowheads="1"/>
          </p:cNvSpPr>
          <p:nvPr/>
        </p:nvSpPr>
        <p:spPr bwMode="auto">
          <a:xfrm>
            <a:off x="1401763" y="2659063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98361" name="Oval 25"/>
          <p:cNvSpPr>
            <a:spLocks noChangeArrowheads="1"/>
          </p:cNvSpPr>
          <p:nvPr/>
        </p:nvSpPr>
        <p:spPr bwMode="auto">
          <a:xfrm>
            <a:off x="2987675" y="2154238"/>
            <a:ext cx="431800" cy="3603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4210052" y="1463672"/>
            <a:ext cx="1728787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后序序列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98370" name="Text Box 34"/>
          <p:cNvSpPr txBox="1">
            <a:spLocks noChangeArrowheads="1"/>
          </p:cNvSpPr>
          <p:nvPr/>
        </p:nvSpPr>
        <p:spPr bwMode="auto">
          <a:xfrm>
            <a:off x="4786314" y="3400428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遍历完毕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285720" y="142852"/>
            <a:ext cx="4143404" cy="457200"/>
          </a:xfrm>
          <a:prstGeom prst="rect">
            <a:avLst/>
          </a:prstGeom>
          <a:solidFill>
            <a:srgbClr val="7030A0"/>
          </a:solidFill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非递归</a:t>
            </a: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算法动画</a:t>
            </a:r>
            <a:r>
              <a:rPr lang="zh-CN" altLang="en-US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演示</a:t>
            </a:r>
          </a:p>
        </p:txBody>
      </p:sp>
      <p:cxnSp>
        <p:nvCxnSpPr>
          <p:cNvPr id="56" name="直接箭头连接符 55"/>
          <p:cNvCxnSpPr>
            <a:stCxn id="398360" idx="5"/>
          </p:cNvCxnSpPr>
          <p:nvPr/>
        </p:nvCxnSpPr>
        <p:spPr>
          <a:xfrm rot="16200000" flipH="1">
            <a:off x="1725543" y="3011434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8360" idx="3"/>
          </p:cNvCxnSpPr>
          <p:nvPr/>
        </p:nvCxnSpPr>
        <p:spPr>
          <a:xfrm rot="5400000">
            <a:off x="1322847" y="3001095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2235134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1861013" y="253475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6200000" flipH="1">
            <a:off x="3297178" y="2545091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2929649" y="2553802"/>
            <a:ext cx="176597" cy="10770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>
            <a:off x="696765" y="2517889"/>
            <a:ext cx="214314" cy="179148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1725543" y="1973587"/>
            <a:ext cx="176597" cy="87029"/>
          </a:xfrm>
          <a:prstGeom prst="straightConnector1">
            <a:avLst/>
          </a:prstGeom>
          <a:ln w="28575">
            <a:solidFill>
              <a:srgbClr val="33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6200000" flipH="1">
            <a:off x="1906490" y="838506"/>
            <a:ext cx="198842" cy="112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3042" y="64291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70" name="TextBox 69"/>
          <p:cNvSpPr txBox="1"/>
          <p:nvPr/>
        </p:nvSpPr>
        <p:spPr>
          <a:xfrm>
            <a:off x="5715008" y="285744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栈空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43243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49720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56197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6269066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9135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561291" y="2185982"/>
            <a:ext cx="433388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8210579" y="2185982"/>
            <a:ext cx="433387" cy="36512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98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0069 0.01945 0.00173 0.03473 1.94444E-6 0.13889 C -0.00174 0.24306 -0.00834 0.52431 -0.01042 0.6257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3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983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83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C 0.00729 0.01713 0.01458 0.03426 0.01493 0.06134 C 0.01528 0.08843 -0.0026 0.09514 0.0026 0.16227 C 0.00781 0.2294 0.03698 0.40139 0.04601 0.46435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2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98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9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C -0.00347 -0.00602 -0.00694 -0.01181 0.00122 0.0125 C 0.00938 0.0368 0.03108 0.11528 0.04861 0.14583 C 0.06615 0.17639 0.0967 0.17083 0.10677 0.1963 C 0.11684 0.22176 0.10851 0.27778 0.10886 0.29907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98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983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0764 0.02616 0.03646 0.12454 0.04601 0.157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983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983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55112E-17 C -0.00104 0.05301 -0.00191 0.10602 -0.01354 0.16227 C -0.02517 0.21852 -0.06059 0.28727 -0.07031 0.33704 C -0.08004 0.38681 -0.07188 0.43519 -0.07222 0.46088 " pathEditMode="relative" rAng="0" ptsTypes="aaaa">
                                      <p:cBhvr>
                                        <p:cTn id="98" dur="2000" fill="hold"/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98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98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C 0.0033 0.00231 0.00729 0.00023 0.00538 0.04861 C 0.00347 0.09699 -0.00833 0.24004 -0.01198 0.29028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983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9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-0.02969 0.01805 -0.05573 0.03287 -0.07709 0.08125 C -0.09844 0.12963 -0.11788 0.24676 -0.12865 0.29028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ldLvl="0" animBg="1"/>
      <p:bldP spid="398339" grpId="0" bldLvl="0" animBg="1"/>
      <p:bldP spid="398340" grpId="0" bldLvl="0" animBg="1"/>
      <p:bldP spid="398341" grpId="0" bldLvl="0" animBg="1"/>
      <p:bldP spid="398342" grpId="0" bldLvl="0" animBg="1"/>
      <p:bldP spid="398343" grpId="0" bldLvl="0" animBg="1"/>
      <p:bldP spid="398355" grpId="0" bldLvl="0" animBg="1"/>
      <p:bldP spid="398355" grpId="1" bldLvl="0" animBg="1"/>
      <p:bldP spid="398355" grpId="2" bldLvl="0" animBg="1"/>
      <p:bldP spid="398356" grpId="0" bldLvl="0" animBg="1"/>
      <p:bldP spid="398356" grpId="1" bldLvl="0" animBg="1"/>
      <p:bldP spid="398356" grpId="2" bldLvl="0" animBg="1"/>
      <p:bldP spid="398357" grpId="0" bldLvl="0" animBg="1"/>
      <p:bldP spid="398357" grpId="1" bldLvl="0" animBg="1"/>
      <p:bldP spid="398357" grpId="2" bldLvl="0" animBg="1"/>
      <p:bldP spid="398358" grpId="0" bldLvl="0" animBg="1"/>
      <p:bldP spid="398358" grpId="1" bldLvl="0" animBg="1"/>
      <p:bldP spid="398358" grpId="2" bldLvl="0" animBg="1"/>
      <p:bldP spid="398359" grpId="0" bldLvl="0" animBg="1"/>
      <p:bldP spid="398359" grpId="1" bldLvl="0" animBg="1"/>
      <p:bldP spid="398359" grpId="2" bldLvl="0" animBg="1"/>
      <p:bldP spid="398360" grpId="0" bldLvl="0" animBg="1"/>
      <p:bldP spid="398360" grpId="1" bldLvl="0" animBg="1"/>
      <p:bldP spid="398360" grpId="2" bldLvl="0" animBg="1"/>
      <p:bldP spid="398361" grpId="0" bldLvl="0" animBg="1"/>
      <p:bldP spid="398361" grpId="1" bldLvl="0" animBg="1"/>
      <p:bldP spid="398361" grpId="2" bldLvl="0" animBg="1"/>
      <p:bldP spid="398370" grpId="0" bldLvl="0" animBg="1"/>
      <p:bldP spid="70" grpId="0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636963" y="2335516"/>
            <a:ext cx="431800" cy="360362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3133725" y="3054653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700338" y="3775378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3" name="Freeform 7"/>
          <p:cNvSpPr/>
          <p:nvPr/>
        </p:nvSpPr>
        <p:spPr bwMode="auto">
          <a:xfrm>
            <a:off x="3451225" y="2670478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4" name="Freeform 8"/>
          <p:cNvSpPr/>
          <p:nvPr/>
        </p:nvSpPr>
        <p:spPr bwMode="auto">
          <a:xfrm>
            <a:off x="2990850" y="3381678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5" name="Freeform 9"/>
          <p:cNvSpPr/>
          <p:nvPr/>
        </p:nvSpPr>
        <p:spPr bwMode="auto">
          <a:xfrm>
            <a:off x="4003675" y="2657778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6" name="Line 10"/>
          <p:cNvSpPr>
            <a:spLocks noChangeShapeType="1"/>
          </p:cNvSpPr>
          <p:nvPr/>
        </p:nvSpPr>
        <p:spPr bwMode="auto">
          <a:xfrm>
            <a:off x="3060700" y="4062716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3467" name="AutoShape 11"/>
          <p:cNvSpPr>
            <a:spLocks noChangeArrowheads="1"/>
          </p:cNvSpPr>
          <p:nvPr/>
        </p:nvSpPr>
        <p:spPr bwMode="auto">
          <a:xfrm>
            <a:off x="3060700" y="4575481"/>
            <a:ext cx="719138" cy="503238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68" name="Freeform 12"/>
          <p:cNvSpPr/>
          <p:nvPr/>
        </p:nvSpPr>
        <p:spPr bwMode="auto">
          <a:xfrm>
            <a:off x="3492500" y="3365803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57463" y="3214991"/>
            <a:ext cx="287337" cy="566737"/>
            <a:chOff x="2557463" y="2065338"/>
            <a:chExt cx="287337" cy="566737"/>
          </a:xfrm>
        </p:grpSpPr>
        <p:sp>
          <p:nvSpPr>
            <p:cNvPr id="403462" name="Freeform 6"/>
            <p:cNvSpPr/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9" name="Text Box 13"/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 smtClean="0"/>
                <a:t>p</a:t>
              </a:r>
              <a:endParaRPr lang="en-US" altLang="zh-CN" sz="2200" i="1"/>
            </a:p>
          </p:txBody>
        </p:sp>
      </p:grpSp>
      <p:grpSp>
        <p:nvGrpSpPr>
          <p:cNvPr id="2" name="Group 14"/>
          <p:cNvGrpSpPr/>
          <p:nvPr/>
        </p:nvGrpSpPr>
        <p:grpSpPr bwMode="auto">
          <a:xfrm>
            <a:off x="2341561" y="1267073"/>
            <a:ext cx="1152525" cy="2593975"/>
            <a:chOff x="1882" y="1131"/>
            <a:chExt cx="726" cy="1634"/>
          </a:xfrm>
        </p:grpSpPr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 flipH="1">
              <a:off x="1882" y="1567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2" name="Text Box 16"/>
            <p:cNvSpPr txBox="1">
              <a:spLocks noChangeArrowheads="1"/>
            </p:cNvSpPr>
            <p:nvPr/>
          </p:nvSpPr>
          <p:spPr bwMode="auto">
            <a:xfrm rot="18445431">
              <a:off x="1251" y="1831"/>
              <a:ext cx="1634" cy="233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进栈而不访问</a:t>
              </a:r>
            </a:p>
          </p:txBody>
        </p:sp>
      </p:grp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755576" y="4169790"/>
            <a:ext cx="2244787" cy="553998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99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1800" i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结点可以访问，则访问它</a:t>
            </a:r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并出栈</a:t>
            </a:r>
            <a:endParaRPr lang="zh-CN" altLang="en-US" sz="18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214942" y="2366334"/>
            <a:ext cx="3641752" cy="1169551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栈中结点均没有访问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栈为空（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所有结点已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访问）结束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65525" y="3791253"/>
            <a:ext cx="2863863" cy="1119148"/>
            <a:chOff x="3565525" y="2641600"/>
            <a:chExt cx="2863863" cy="1119148"/>
          </a:xfrm>
        </p:grpSpPr>
        <p:sp>
          <p:nvSpPr>
            <p:cNvPr id="403476" name="Freeform 20"/>
            <p:cNvSpPr/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77" name="Text Box 21"/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i="1"/>
                <a:t>p</a:t>
              </a:r>
            </a:p>
          </p:txBody>
        </p:sp>
        <p:sp>
          <p:nvSpPr>
            <p:cNvPr id="403478" name="Text Box 22"/>
            <p:cNvSpPr txBox="1">
              <a:spLocks noChangeArrowheads="1"/>
            </p:cNvSpPr>
            <p:nvPr/>
          </p:nvSpPr>
          <p:spPr bwMode="auto">
            <a:xfrm>
              <a:off x="3997325" y="3206750"/>
              <a:ext cx="2432063" cy="553998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9900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③</a:t>
              </a:r>
              <a:r>
                <a:rPr lang="en-US" altLang="zh-CN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800" i="1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18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1800" dirty="0" err="1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1800" dirty="0" smtClean="0">
                  <a:ea typeface="微软雅黑" panose="020B0503020204020204" pitchFamily="34" charset="-122"/>
                  <a:cs typeface="Times New Roman" panose="02020603050405020304" pitchFamily="18" charset="0"/>
                </a:rPr>
                <a:t>，转</a:t>
              </a:r>
              <a:r>
                <a:rPr lang="zh-CN" altLang="en-US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向右子树做相同的工作</a:t>
              </a:r>
            </a:p>
          </p:txBody>
        </p:sp>
      </p:grpSp>
      <p:sp>
        <p:nvSpPr>
          <p:cNvPr id="403479" name="Oval 23"/>
          <p:cNvSpPr>
            <a:spLocks noChangeArrowheads="1"/>
          </p:cNvSpPr>
          <p:nvPr/>
        </p:nvSpPr>
        <p:spPr bwMode="auto">
          <a:xfrm>
            <a:off x="3205163" y="4273853"/>
            <a:ext cx="431800" cy="360363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350836" y="153945"/>
            <a:ext cx="45720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需要进一步解决两个问题：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43042" y="4795226"/>
            <a:ext cx="5715040" cy="1514094"/>
            <a:chOff x="1643042" y="4572008"/>
            <a:chExt cx="5715040" cy="1514094"/>
          </a:xfrm>
        </p:grpSpPr>
        <p:sp>
          <p:nvSpPr>
            <p:cNvPr id="403480" name="Line 24"/>
            <p:cNvSpPr>
              <a:spLocks noChangeShapeType="1"/>
            </p:cNvSpPr>
            <p:nvPr/>
          </p:nvSpPr>
          <p:spPr bwMode="auto">
            <a:xfrm flipV="1">
              <a:off x="2428860" y="4572008"/>
              <a:ext cx="0" cy="720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81" name="Text Box 25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2571768" cy="728276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flag=true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标识</a:t>
              </a:r>
              <a:endPara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正在</a:t>
              </a: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处理栈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顶结点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00562" y="5357826"/>
              <a:ext cx="2857520" cy="728276"/>
            </a:xfrm>
            <a:prstGeom prst="rect">
              <a:avLst/>
            </a:prstGeom>
            <a:noFill/>
            <a:ln w="3810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flag=false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标识</a:t>
              </a:r>
              <a:endPara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正在处理右子树结点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 flipV="1">
              <a:off x="5357817" y="4714884"/>
              <a:ext cx="0" cy="5833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1150" y="842391"/>
            <a:ext cx="827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：如何区分正在处理栈顶结点？</a:t>
            </a:r>
            <a:endParaRPr lang="zh-CN" altLang="en-US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4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3702" y="285728"/>
            <a:ext cx="8464578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层次和树的高度：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每个结点都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处在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一个层次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层次从树根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定义，根结点为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层，它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层，以此类推，一个结点所在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的层次为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双亲结点所在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的层次加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树中结点的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最大层次称为树的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（或树的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深度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00232" y="3243204"/>
            <a:ext cx="3816350" cy="2305050"/>
            <a:chOff x="1692275" y="2276475"/>
            <a:chExt cx="3816350" cy="2305050"/>
          </a:xfrm>
        </p:grpSpPr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2335217" y="2493963"/>
              <a:ext cx="725482" cy="49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29058" y="3171766"/>
            <a:ext cx="3360759" cy="396875"/>
            <a:chOff x="3929058" y="2714620"/>
            <a:chExt cx="3360759" cy="396875"/>
          </a:xfrm>
        </p:grpSpPr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1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929190" y="3846461"/>
            <a:ext cx="2360627" cy="396875"/>
            <a:chOff x="4929190" y="3389315"/>
            <a:chExt cx="2360627" cy="396875"/>
          </a:xfrm>
        </p:grpSpPr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2</a:t>
              </a: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57818" y="4489403"/>
            <a:ext cx="1931998" cy="396875"/>
            <a:chOff x="5357818" y="4032257"/>
            <a:chExt cx="1931998" cy="396875"/>
          </a:xfrm>
        </p:grpSpPr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FF"/>
                  </a:solidFill>
                </a:rPr>
                <a:t>3</a:t>
              </a: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959484" y="5132345"/>
            <a:ext cx="1330332" cy="396875"/>
            <a:chOff x="5959484" y="4675199"/>
            <a:chExt cx="1330332" cy="396875"/>
          </a:xfrm>
        </p:grpSpPr>
        <p:sp>
          <p:nvSpPr>
            <p:cNvPr id="53281" name="Text Box 33"/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CC00FF"/>
                  </a:solidFill>
                </a:rPr>
                <a:t>4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143240" y="595784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树的高度为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358082" y="3281304"/>
            <a:ext cx="849634" cy="2143140"/>
            <a:chOff x="7358082" y="2824158"/>
            <a:chExt cx="849634" cy="2143140"/>
          </a:xfrm>
        </p:grpSpPr>
        <p:sp>
          <p:nvSpPr>
            <p:cNvPr id="65" name="右大括号 64"/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5273" y="2824158"/>
              <a:ext cx="492443" cy="2143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结点的</a:t>
              </a:r>
              <a:r>
                <a:rPr kumimoji="1"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层次或深度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468313" y="1515798"/>
            <a:ext cx="8032777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在后序遍历</a:t>
            </a:r>
            <a:r>
              <a:rPr kumimoji="1"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中，一</a:t>
            </a: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棵二叉树或子树的</a:t>
            </a:r>
            <a:r>
              <a:rPr kumimoji="1"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根结点最后</a:t>
            </a: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</a:p>
          <a:p>
            <a:pPr marL="457200" indent="-457200" algn="l">
              <a:lnSpc>
                <a:spcPts val="3200"/>
              </a:lnSpc>
              <a:buFontTx/>
              <a:buBlip>
                <a:blip r:embed="rId2"/>
              </a:buBlip>
            </a:pP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在后序遍历</a:t>
            </a:r>
            <a:r>
              <a:rPr kumimoji="1"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中，一个结点的</a:t>
            </a: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右孩子刚</a:t>
            </a:r>
            <a:r>
              <a:rPr kumimoji="1"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访问，则</a:t>
            </a:r>
            <a:r>
              <a:rPr kumimoji="1"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马上可以访问</a:t>
            </a:r>
            <a:r>
              <a:rPr kumimoji="1"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该结点</a:t>
            </a:r>
            <a:endParaRPr kumimoji="1"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468313" y="1010973"/>
            <a:ext cx="353218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后序遍历：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左 右 根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57290" y="2643182"/>
            <a:ext cx="2308225" cy="2154238"/>
            <a:chOff x="1357290" y="3357562"/>
            <a:chExt cx="2308225" cy="2154238"/>
          </a:xfrm>
        </p:grpSpPr>
        <p:sp>
          <p:nvSpPr>
            <p:cNvPr id="148517" name="Freeform 37"/>
            <p:cNvSpPr/>
            <p:nvPr/>
          </p:nvSpPr>
          <p:spPr bwMode="auto">
            <a:xfrm>
              <a:off x="2281215" y="3619500"/>
              <a:ext cx="428625" cy="530225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334"/>
                </a:cxn>
              </a:cxnLst>
              <a:rect l="0" t="0" r="r" b="b"/>
              <a:pathLst>
                <a:path w="270" h="334">
                  <a:moveTo>
                    <a:pt x="270" y="0"/>
                  </a:moveTo>
                  <a:lnTo>
                    <a:pt x="0" y="33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2398690" y="4298950"/>
              <a:ext cx="287338" cy="215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Oval 39"/>
            <p:cNvSpPr>
              <a:spLocks noChangeArrowheads="1"/>
            </p:cNvSpPr>
            <p:nvPr/>
          </p:nvSpPr>
          <p:spPr bwMode="auto">
            <a:xfrm>
              <a:off x="2641578" y="3357562"/>
              <a:ext cx="360362" cy="3603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0" name="Oval 40"/>
            <p:cNvSpPr>
              <a:spLocks noChangeArrowheads="1"/>
            </p:cNvSpPr>
            <p:nvPr/>
          </p:nvSpPr>
          <p:spPr bwMode="auto">
            <a:xfrm>
              <a:off x="2065315" y="4076700"/>
              <a:ext cx="360363" cy="3603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1" name="Oval 41"/>
            <p:cNvSpPr>
              <a:spLocks noChangeArrowheads="1"/>
            </p:cNvSpPr>
            <p:nvPr/>
          </p:nvSpPr>
          <p:spPr bwMode="auto">
            <a:xfrm>
              <a:off x="2641578" y="4437062"/>
              <a:ext cx="360362" cy="36036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1693840" y="4259262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3001940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2343128" y="4791075"/>
              <a:ext cx="1008062" cy="720725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233715" y="432593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00FF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1357290" y="403225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ea typeface="宋体" panose="02010600030101010101" pitchFamily="2" charset="-122"/>
                </a:rPr>
                <a:t>p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43372" y="3286124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i="1" smtClean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指向刚刚访问的结点</a:t>
            </a:r>
            <a:endParaRPr lang="en-US" altLang="zh-CN" sz="20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&gt;rchild==</a:t>
            </a:r>
            <a:r>
              <a:rPr lang="en-US" altLang="zh-CN" sz="2000" i="1" smtClean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，便访问</a:t>
            </a:r>
            <a:r>
              <a:rPr lang="en-US" altLang="zh-CN" sz="2000" i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5716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如何判断一个结点可以访问？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76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4" grpId="0" bldLvl="0" animBg="1"/>
      <p:bldP spid="148515" grpId="0" bldLvl="0" animBg="1"/>
      <p:bldP spid="1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026"/>
          <p:cNvSpPr txBox="1">
            <a:spLocks noChangeArrowheads="1"/>
          </p:cNvSpPr>
          <p:nvPr/>
        </p:nvSpPr>
        <p:spPr bwMode="auto">
          <a:xfrm>
            <a:off x="357158" y="1071546"/>
            <a:ext cx="8286808" cy="43646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88000" bIns="108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PostOrder1(BTNode *b)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后序非递归遍历算法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BTNode *p，*r;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bool flag;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SqStack *st;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InitStack(st);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do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while (p!=NULL)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r=NULL;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指向刚刚访问的结点，初始时为空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flag=true;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//flag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为真表示正在处理栈顶结点</a:t>
            </a:r>
            <a:endParaRPr lang="zh-CN" altLang="en-US" sz="200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08" name="Rectangle 1028"/>
          <p:cNvSpPr>
            <a:spLocks noChangeArrowheads="1"/>
          </p:cNvSpPr>
          <p:nvPr/>
        </p:nvSpPr>
        <p:spPr bwMode="auto">
          <a:xfrm>
            <a:off x="611188" y="333375"/>
            <a:ext cx="453231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后序遍历非递归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81000" y="320675"/>
            <a:ext cx="8382000" cy="51523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216000" rIns="14400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(!StackEmpty(st) &amp;&amp; flag)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取出当前的栈顶结点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if (p-&gt;rchild==r)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的右孩子为空或者为刚访问结点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printf("%c "，p-&gt;data);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Pop(st，p);</a:t>
            </a:r>
            <a:endParaRPr lang="zh-CN" altLang="en-US" sz="200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r=p;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//r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flag=false;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表示当前不是处理栈顶结点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 while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printf("\n");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DestroyStack(st);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785786" y="714356"/>
            <a:ext cx="6934200" cy="1717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从上述过程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可知，栈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中保存的是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当前结点</a:t>
            </a:r>
            <a:r>
              <a:rPr kumimoji="1" lang="en-US" altLang="zh-CN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祖先结点（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均未访问过）。 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例如，求</a:t>
            </a:r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个结点的</a:t>
            </a:r>
            <a:r>
              <a:rPr kumimoji="1" lang="zh-CN" altLang="en-US" sz="2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祖先结点等。</a:t>
            </a:r>
            <a:endParaRPr kumimoji="1" lang="zh-CN" altLang="en-US" sz="22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sz="28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假设二叉树采用二叉链存储结构，设计一个算法输出从根结点到每个叶子结点的路径逆序列。要求采用后序遍历非递归算法来实现。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利用后序非递归算法的特点，将其中访问结点改为判断该结点是否为叶子结点，若是，输出栈中所有结点值。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8001056" cy="40934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AllPath1(BTNode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BTNode *p，*r;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bool flag;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SqStack *st;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定义一个顺序栈指针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InitStack(st);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p=b;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do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 while (p!=NULL)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的所有左下结点并进栈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{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Push(st，p);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p=p-&gt;lchild;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移动到左孩子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r=NULL;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指向刚刚访问的结点，初始时为空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flag=true;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//flag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为真表示正在处理栈顶结点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对应的算法：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2"/>
            <a:ext cx="8715436" cy="6555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 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&amp;&amp; flag)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GetTop(st，p);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取出当前的栈顶结点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(p-&gt;rchild==r)	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若结点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的右孩子为空或者为刚刚访问过的结点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</a:t>
            </a: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Pop(st，p);</a:t>
            </a:r>
            <a:endParaRPr 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r=p;	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指向刚访问过的结点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p=p-&gt;rchild;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转向处理其右子树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flag=false;	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表示当前不是处理栈顶结点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 while (!</a:t>
            </a:r>
            <a:r>
              <a:rPr 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StackEmpty(st)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357290" y="1357298"/>
            <a:ext cx="7000924" cy="2000264"/>
          </a:xfrm>
          <a:prstGeom prst="roundRect">
            <a:avLst/>
          </a:prstGeom>
          <a:ln w="19050"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252000" rtlCol="0" anchor="ctr"/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(p-&gt;lchild==NULL &amp;&amp; p-&gt;rchild==NULL)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若为叶子</a:t>
            </a:r>
            <a:endParaRPr lang="en-US" altLang="zh-CN" sz="200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输出栈中所有结点值</a:t>
            </a: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(int i=st-&gt;top;i&gt;0;i--)</a:t>
            </a:r>
            <a:endParaRPr lang="zh-CN" altLang="en-US" sz="200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printf("%c-&gt;"，st-&gt;data[i]-&gt;data);</a:t>
            </a:r>
            <a:endParaRPr lang="zh-CN" altLang="en-US" sz="200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printf("%c\n"，st-&gt;data[0]-&gt;data);</a:t>
            </a:r>
            <a:endParaRPr lang="zh-CN" altLang="en-US" sz="200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228599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增加部分</a:t>
            </a:r>
            <a:endParaRPr lang="zh-CN" altLang="en-US" sz="200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>
            <a:off x="2338388" y="1773238"/>
            <a:ext cx="288925" cy="287337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 flipH="1">
            <a:off x="2843213" y="620713"/>
            <a:ext cx="287337" cy="287337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08" name="Freeform 4"/>
          <p:cNvSpPr/>
          <p:nvPr/>
        </p:nvSpPr>
        <p:spPr bwMode="auto">
          <a:xfrm>
            <a:off x="3452813" y="573088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2266950" y="1196975"/>
            <a:ext cx="360363" cy="360363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 flipH="1">
            <a:off x="3409950" y="1225550"/>
            <a:ext cx="287338" cy="287338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3995738" y="1196975"/>
            <a:ext cx="287337" cy="360363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512" name="Oval 8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05513" name="Oval 9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5514" name="Oval 10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5515" name="Oval 11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05516" name="Oval 12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05517" name="Oval 13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05518" name="Oval 14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05519" name="Oval 15"/>
          <p:cNvSpPr>
            <a:spLocks noChangeArrowheads="1"/>
          </p:cNvSpPr>
          <p:nvPr/>
        </p:nvSpPr>
        <p:spPr bwMode="auto">
          <a:xfrm>
            <a:off x="3059113" y="333375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05520" name="Oval 16"/>
          <p:cNvSpPr>
            <a:spLocks noChangeArrowheads="1"/>
          </p:cNvSpPr>
          <p:nvPr/>
        </p:nvSpPr>
        <p:spPr bwMode="auto">
          <a:xfrm>
            <a:off x="2554288" y="908050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5521" name="Oval 17"/>
          <p:cNvSpPr>
            <a:spLocks noChangeArrowheads="1"/>
          </p:cNvSpPr>
          <p:nvPr/>
        </p:nvSpPr>
        <p:spPr bwMode="auto">
          <a:xfrm>
            <a:off x="3635375" y="908050"/>
            <a:ext cx="431800" cy="360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5522" name="Oval 18"/>
          <p:cNvSpPr>
            <a:spLocks noChangeArrowheads="1"/>
          </p:cNvSpPr>
          <p:nvPr/>
        </p:nvSpPr>
        <p:spPr bwMode="auto">
          <a:xfrm>
            <a:off x="1979613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05523" name="Oval 19"/>
          <p:cNvSpPr>
            <a:spLocks noChangeArrowheads="1"/>
          </p:cNvSpPr>
          <p:nvPr/>
        </p:nvSpPr>
        <p:spPr bwMode="auto">
          <a:xfrm>
            <a:off x="3060700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05524" name="Oval 20"/>
          <p:cNvSpPr>
            <a:spLocks noChangeArrowheads="1"/>
          </p:cNvSpPr>
          <p:nvPr/>
        </p:nvSpPr>
        <p:spPr bwMode="auto">
          <a:xfrm>
            <a:off x="2554288" y="1989138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05525" name="Oval 21"/>
          <p:cNvSpPr>
            <a:spLocks noChangeArrowheads="1"/>
          </p:cNvSpPr>
          <p:nvPr/>
        </p:nvSpPr>
        <p:spPr bwMode="auto">
          <a:xfrm>
            <a:off x="4140200" y="1484313"/>
            <a:ext cx="431800" cy="3603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05526" name="Text Box 22"/>
          <p:cNvSpPr txBox="1">
            <a:spLocks noChangeArrowheads="1"/>
          </p:cNvSpPr>
          <p:nvPr/>
        </p:nvSpPr>
        <p:spPr bwMode="auto">
          <a:xfrm>
            <a:off x="2268538" y="3429000"/>
            <a:ext cx="3240087" cy="156966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G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D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B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E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C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zh-CN" altLang="en-US" i="1">
                <a:solidFill>
                  <a:srgbClr val="FF0000"/>
                </a:solidFill>
              </a:rPr>
              <a:t>　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zh-CN" altLang="en-US" i="1">
                <a:solidFill>
                  <a:srgbClr val="FF0000"/>
                </a:solidFill>
              </a:rPr>
              <a:t>：</a:t>
            </a:r>
            <a:r>
              <a:rPr lang="en-US" altLang="zh-CN" i="1" smtClean="0">
                <a:solidFill>
                  <a:srgbClr val="3333FF"/>
                </a:solidFill>
              </a:rPr>
              <a:t>F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C</a:t>
            </a:r>
            <a:r>
              <a:rPr lang="zh-CN" altLang="en-US" i="1" smtClean="0">
                <a:solidFill>
                  <a:srgbClr val="3333FF"/>
                </a:solidFill>
              </a:rPr>
              <a:t>，</a:t>
            </a:r>
            <a:r>
              <a:rPr lang="en-US" altLang="zh-CN" i="1" smtClean="0">
                <a:solidFill>
                  <a:srgbClr val="3333FF"/>
                </a:solidFill>
              </a:rPr>
              <a:t>A</a:t>
            </a:r>
            <a:endParaRPr lang="en-US" altLang="zh-CN" i="1">
              <a:solidFill>
                <a:srgbClr val="3333FF"/>
              </a:solidFill>
            </a:endParaRPr>
          </a:p>
        </p:txBody>
      </p:sp>
      <p:sp>
        <p:nvSpPr>
          <p:cNvPr id="405527" name="Text Box 23"/>
          <p:cNvSpPr txBox="1">
            <a:spLocks noChangeArrowheads="1"/>
          </p:cNvSpPr>
          <p:nvPr/>
        </p:nvSpPr>
        <p:spPr bwMode="auto">
          <a:xfrm>
            <a:off x="1981200" y="2781300"/>
            <a:ext cx="2159000" cy="457200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输出结果：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71472" y="2071678"/>
            <a:ext cx="8072494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对于一棵二叉树，从根结点开始，按从上到下、从左到右的顺序访问每一个结点。</a:t>
            </a:r>
            <a:endParaRPr lang="en-US" altLang="zh-CN" dirty="0" smtClean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每一个结点仅仅访问一次。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3413" name="Text Box 5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417671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7.5.4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　层次遍历算法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2571768" cy="461665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层次遍历过程：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720756" y="1797642"/>
            <a:ext cx="7637458" cy="26314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将根结点进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队；</a:t>
            </a:r>
            <a:endParaRPr lang="en-US" altLang="zh-CN" sz="22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</a:pPr>
            <a:r>
              <a:rPr lang="zh-CN" altLang="en-US" sz="22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不空时循环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从队列中出列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个结点*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，访问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它有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孩子结点，将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孩子结点进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有右孩子结点，将右孩子结点进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算法设计思路：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09947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使用一个队列。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8429684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树和无序树：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各结点的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子树是按照一定的次序从左向右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安排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的，且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相对次序是不能随意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1928794" y="257174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786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00232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3240" y="357187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3" idx="3"/>
            <a:endCxn id="4" idx="0"/>
          </p:cNvCxnSpPr>
          <p:nvPr/>
        </p:nvCxnSpPr>
        <p:spPr>
          <a:xfrm rot="5400000">
            <a:off x="1401305" y="290838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  <a:endCxn id="5" idx="0"/>
          </p:cNvCxnSpPr>
          <p:nvPr/>
        </p:nvCxnSpPr>
        <p:spPr>
          <a:xfrm rot="16200000" flipH="1">
            <a:off x="2214546" y="332184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5"/>
            <a:endCxn id="6" idx="0"/>
          </p:cNvCxnSpPr>
          <p:nvPr/>
        </p:nvCxnSpPr>
        <p:spPr>
          <a:xfrm rot="16200000" flipH="1">
            <a:off x="2908374" y="287266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3042" y="507207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有序树</a:t>
            </a:r>
            <a:endParaRPr lang="zh-CN" altLang="en-US" sz="2000"/>
          </a:p>
        </p:txBody>
      </p:sp>
      <p:sp>
        <p:nvSpPr>
          <p:cNvPr id="15" name="等腰三角形 14"/>
          <p:cNvSpPr/>
          <p:nvPr/>
        </p:nvSpPr>
        <p:spPr>
          <a:xfrm>
            <a:off x="1079476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285984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500430" y="415608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43636" y="2528824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届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215074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358082" y="3528956"/>
            <a:ext cx="92869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班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stCxn id="18" idx="3"/>
            <a:endCxn id="19" idx="0"/>
          </p:cNvCxnSpPr>
          <p:nvPr/>
        </p:nvCxnSpPr>
        <p:spPr>
          <a:xfrm rot="5400000">
            <a:off x="5616147" y="2865462"/>
            <a:ext cx="512323" cy="81466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4"/>
            <a:endCxn id="20" idx="0"/>
          </p:cNvCxnSpPr>
          <p:nvPr/>
        </p:nvCxnSpPr>
        <p:spPr>
          <a:xfrm rot="16200000" flipH="1">
            <a:off x="6429388" y="3278923"/>
            <a:ext cx="428628" cy="7143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5"/>
            <a:endCxn id="21" idx="0"/>
          </p:cNvCxnSpPr>
          <p:nvPr/>
        </p:nvCxnSpPr>
        <p:spPr>
          <a:xfrm rot="16200000" flipH="1">
            <a:off x="7123216" y="2829742"/>
            <a:ext cx="512323" cy="88610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50291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无序树</a:t>
            </a:r>
            <a:endParaRPr lang="zh-CN" altLang="en-US" sz="2000"/>
          </a:p>
        </p:txBody>
      </p:sp>
      <p:sp>
        <p:nvSpPr>
          <p:cNvPr id="26" name="等腰三角形 25"/>
          <p:cNvSpPr/>
          <p:nvPr/>
        </p:nvSpPr>
        <p:spPr>
          <a:xfrm>
            <a:off x="5294318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500826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715272" y="4113160"/>
            <a:ext cx="357190" cy="57150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642911" y="928670"/>
            <a:ext cx="6357982" cy="231923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16000" rIns="144000" bIns="252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*data[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//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存放队中元素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front，rear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//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lang="zh-CN" altLang="en-US" sz="200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环形队列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对应算法如下：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7705725" cy="459968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08000">
            <a:spAutoFit/>
          </a:bodyPr>
          <a:lstStyle/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LevelOrder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定义环形队列指针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初始化队列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qu，b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根结点指针进入队列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(!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队不为空循环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 "，p-&gt;data);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有左孩子时将其进队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有右孩子时将其进队</a:t>
            </a: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qu，p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 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357826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428596" y="142852"/>
            <a:ext cx="728667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en-US" altLang="zh-CN" sz="280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采用层次遍历方法设计例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的算法。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785794"/>
            <a:ext cx="86439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采用类似用队列求解迷宫问题的方法。这里设计的队列为非环形队列，队列的类型声明如下：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348" y="1714488"/>
            <a:ext cx="7858180" cy="33239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struct snode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BTNode *pt;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存放当前结点指针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int parent;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存放双亲结点在队列中的位置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NodeType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非环形队列元素类型</a:t>
            </a:r>
          </a:p>
          <a:p>
            <a:pPr algn="l">
              <a:lnSpc>
                <a:spcPts val="2800"/>
              </a:lnSpc>
            </a:pPr>
            <a:endParaRPr 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struct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NodeType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data[MaxSize];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存放队列元素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int front，rear;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队头指针和队尾指针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顺序队类型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596" y="5214950"/>
            <a:ext cx="814393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当找到一个叶子结点时，在队列中通过双亲结点的位置输出根结点到该叶子结点的逆路径。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8001056" cy="40204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AllPath2(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NodeType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qelem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  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定义非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环形队列指针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初始化队列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qelem.pt=b;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qelem.parent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=-1;  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创建根结点对应的队列元素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qu，qelem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根结点进队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23850" y="163513"/>
            <a:ext cx="3313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对应算法如下：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7091" cy="5241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(!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	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qu，qelem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出队元素在队中下标为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p=qelem.pt;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取元素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qelem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 &amp;&amp; 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  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k=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-&gt;front;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到根结点的路径逆序列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while 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-&gt;data[k].parent!=-1)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{	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("%c-&gt;"，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-&gt;data[k].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-&gt;data);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k=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-&gt;data[k].parent;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("%c\n"，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-&gt;data[k].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-&gt;data);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358246" cy="5702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有左孩子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      qelem.pt=p-&gt;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创建左孩子对应的队列元素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qelem.parent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-&gt;front; 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其双亲位置为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qu，qelem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的左孩子进队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 (p-&gt;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有右孩子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      qelem.pt=p-&gt;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创建右孩子对应的队列元素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qelem.parent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-&gt;front;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其双亲位置为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</a:t>
            </a:r>
            <a:endParaRPr lang="zh-CN" altLang="en-US" sz="20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qu，qelem</a:t>
            </a:r>
            <a:r>
              <a:rPr 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的右孩子进队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2698740" y="642918"/>
            <a:ext cx="2587640" cy="2016125"/>
            <a:chOff x="1916094" y="2984511"/>
            <a:chExt cx="2587640" cy="201612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274869" y="4424374"/>
              <a:ext cx="288925" cy="2873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79694" y="3271849"/>
              <a:ext cx="287338" cy="2873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3389294" y="3224224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03432" y="3848111"/>
              <a:ext cx="360362" cy="36036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346432" y="3876686"/>
              <a:ext cx="287337" cy="2873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932219" y="3848111"/>
              <a:ext cx="287338" cy="36036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95594" y="2984511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90769" y="3559186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571857" y="3559186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916094" y="4135449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97182" y="4135449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490769" y="4640274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934" y="4135449"/>
              <a:ext cx="431800" cy="36036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28728" y="71435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1571604" y="2857496"/>
            <a:ext cx="3429024" cy="1643074"/>
            <a:chOff x="1571604" y="4714884"/>
            <a:chExt cx="3429024" cy="1643074"/>
          </a:xfrm>
          <a:scene3d>
            <a:camera prst="perspectiveRight"/>
            <a:lightRig rig="threePt" dir="t"/>
          </a:scene3d>
        </p:grpSpPr>
        <p:sp>
          <p:nvSpPr>
            <p:cNvPr id="22" name="TextBox 21"/>
            <p:cNvSpPr txBox="1"/>
            <p:nvPr/>
          </p:nvSpPr>
          <p:spPr>
            <a:xfrm>
              <a:off x="157160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输出结果：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49962"/>
              <a:ext cx="2286016" cy="11079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  C  A</a:t>
              </a:r>
            </a:p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  C  A</a:t>
              </a:r>
            </a:p>
            <a:p>
              <a:pPr algn="l"/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200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200" i="1" smtClean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G  D  B   A</a:t>
              </a:r>
              <a:endParaRPr lang="zh-CN" altLang="en-US" sz="2200" i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28596" y="1857364"/>
            <a:ext cx="8372476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同一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二叉树（假设每个结点值唯一）具有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先序序列、中序序列和后序序列。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但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不同的二叉树可能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具有相同的先序序列、中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序列或后序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序列。　　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071538" y="1311280"/>
            <a:ext cx="1008063" cy="519113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回顾</a:t>
            </a: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143108" y="285728"/>
            <a:ext cx="45370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7.6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的构造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57224" y="3929066"/>
            <a:ext cx="8143932" cy="2357454"/>
            <a:chOff x="857224" y="3929066"/>
            <a:chExt cx="8143932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5141253"/>
              <a:ext cx="31432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先序序列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均为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ABC</a:t>
              </a:r>
              <a:endParaRPr lang="zh-CN" altLang="en-US" sz="2200" i="1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60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81070" y="533400"/>
            <a:ext cx="7779362" cy="32454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给定一棵二叉树（假设每个结点值唯一）的先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序、中序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后序序列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唯一构造（确定）出该二叉树。</a:t>
            </a:r>
            <a:endParaRPr kumimoji="1" lang="zh-CN" altLang="en-US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由先序、中序或后序序列中的一种，无法唯一构造出该二叉树。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  那么，给定先序、中序和后序序列中任意两个，是否可以唯一构造出该二叉树？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9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4212" y="476250"/>
            <a:ext cx="7888315" cy="2390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、森林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）个互不相交的树的集合称为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森林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把树的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根结点删去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就成了森林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反之，只要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棵独立的树加上一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把这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棵树作为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树，则森林就变成了一棵树。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93780" y="1155688"/>
            <a:ext cx="730661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先序序列和中序序列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就能唯一确定这棵二叉树。</a:t>
            </a:r>
            <a:r>
              <a:rPr kumimoji="1" lang="zh-CN" altLang="en-US" b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中序序列和后序序列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就能唯一确定这棵二叉树。</a:t>
            </a:r>
            <a:r>
              <a:rPr kumimoji="1" lang="zh-CN" altLang="en-US" b="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同时给定一棵二叉树的</a:t>
            </a:r>
            <a:r>
              <a:rPr kumimoji="1"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先序序列和后序序列</a:t>
            </a:r>
            <a:r>
              <a:rPr kumimoji="1"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就能唯一确定这棵二叉树。</a:t>
            </a:r>
            <a:r>
              <a:rPr kumimoji="1" lang="zh-CN" altLang="en-US" b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0888" name="Group 8"/>
          <p:cNvGrpSpPr/>
          <p:nvPr/>
        </p:nvGrpSpPr>
        <p:grpSpPr bwMode="auto">
          <a:xfrm>
            <a:off x="3921695" y="1756965"/>
            <a:ext cx="722313" cy="2824163"/>
            <a:chOff x="1700" y="1010"/>
            <a:chExt cx="455" cy="1779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1700" y="1010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1701" y="1659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1701" y="2385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7088" y="512746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以下命题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成立否？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3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7.1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n&gt;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不同结点的二叉树，都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879724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 smtClean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03377" y="2855909"/>
            <a:ext cx="1368425" cy="1073157"/>
            <a:chOff x="1500166" y="3141661"/>
            <a:chExt cx="1368425" cy="1073157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500166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左子树先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AutoShape 10"/>
            <p:cNvSpPr/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576" y="2855909"/>
            <a:ext cx="1439862" cy="1073157"/>
            <a:chOff x="3203576" y="3141661"/>
            <a:chExt cx="1439862" cy="107315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20357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右子树先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11"/>
            <p:cNvSpPr/>
            <p:nvPr/>
          </p:nvSpPr>
          <p:spPr bwMode="auto">
            <a:xfrm rot="16200000">
              <a:off x="385365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15008" y="2855908"/>
            <a:ext cx="1368425" cy="1073158"/>
            <a:chOff x="5775343" y="3141660"/>
            <a:chExt cx="1368425" cy="107315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AutoShape 16"/>
            <p:cNvSpPr/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80" y="2855908"/>
            <a:ext cx="1439862" cy="1073158"/>
            <a:chOff x="7286644" y="3141660"/>
            <a:chExt cx="1439862" cy="1073158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17"/>
            <p:cNvSpPr/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92275" y="1714488"/>
            <a:ext cx="5522931" cy="777875"/>
            <a:chOff x="1692275" y="2000240"/>
            <a:chExt cx="5522931" cy="777875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5" y="2433946"/>
              <a:ext cx="5522931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339975" y="2000240"/>
              <a:ext cx="3889375" cy="3048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在中序序列中找到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79294" y="4638950"/>
            <a:ext cx="5850293" cy="1861884"/>
            <a:chOff x="2079294" y="4638950"/>
            <a:chExt cx="5850293" cy="1861884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左子树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先序：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右子树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3929066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0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666749"/>
            <a:ext cx="8964612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例如，已知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ABDGCEF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DGBAECF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构造二叉树的过程如下所示。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571868" y="6000768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二叉树构造完毕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395288" y="115888"/>
            <a:ext cx="65532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由先序和中序序列构造二叉树示例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BDGCEF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ECF </a:t>
            </a:r>
            <a:endParaRPr lang="zh-CN" altLang="en-US" sz="1800"/>
          </a:p>
        </p:txBody>
      </p:sp>
      <p:sp>
        <p:nvSpPr>
          <p:cNvPr id="25" name="椭圆 24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285749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27" name="椭圆 26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285749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EF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 </a:t>
            </a:r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9124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7950" y="3786190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3" name="椭圆 32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78619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 </a:t>
            </a:r>
            <a:endParaRPr lang="zh-CN" altLang="en-US" sz="1800"/>
          </a:p>
        </p:txBody>
      </p:sp>
      <p:sp>
        <p:nvSpPr>
          <p:cNvPr id="35" name="椭圆 34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14744" y="499724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37" name="椭圆 36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 bldLvl="0" animBg="1"/>
      <p:bldP spid="24" grpId="0"/>
      <p:bldP spid="25" grpId="0" bldLvl="0" animBg="1"/>
      <p:bldP spid="26" grpId="0"/>
      <p:bldP spid="27" grpId="0" bldLvl="0" animBg="1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  <p:bldP spid="35" grpId="0" bldLvl="0" animBg="1"/>
      <p:bldP spid="36" grpId="0"/>
      <p:bldP spid="37" grpId="0" bldLvl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001056" cy="36444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*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*s;  char *p;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k;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(n&lt;=0) return NULL;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   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&gt;data=*pre;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 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(p=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in;p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in+n;p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找为*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if (*p==*pre)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break;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k=p-in; </a:t>
            </a:r>
            <a:endParaRPr kumimoji="1" lang="en-US" altLang="zh-CN" sz="2000" dirty="0">
              <a:solidFill>
                <a:srgbClr val="CC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841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由上述定理得到以下构造二叉树的算法：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8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4857760"/>
            <a:ext cx="8001056" cy="1485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s-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lchild=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(pre+1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构造左子树</a:t>
            </a: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rchild=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(pre+k+1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n-k-1);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构造右子树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1209" y="321468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618905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…  </a:t>
            </a:r>
            <a:r>
              <a:rPr lang="en-US" altLang="zh-CN" sz="2000" i="1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 </a:t>
            </a:r>
            <a:r>
              <a:rPr lang="en-US" altLang="zh-CN" sz="2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  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-2   </a:t>
            </a:r>
            <a:r>
              <a:rPr lang="en-US" altLang="zh-CN" sz="20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1004613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  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0</a:t>
            </a:r>
            <a:r>
              <a:rPr lang="en-US" altLang="zh-CN" sz="2000" smtClean="0">
                <a:solidFill>
                  <a:srgbClr val="003300"/>
                </a:solidFill>
              </a:rPr>
              <a:t> </a:t>
            </a:r>
            <a:r>
              <a:rPr lang="en-US" altLang="zh-CN" sz="2000" i="1" smtClean="0">
                <a:solidFill>
                  <a:srgbClr val="003300"/>
                </a:solidFill>
              </a:rPr>
              <a:t>b</a:t>
            </a:r>
            <a:r>
              <a:rPr lang="en-US" altLang="zh-CN" sz="2000" baseline="-25000" smtClean="0">
                <a:solidFill>
                  <a:srgbClr val="003300"/>
                </a:solidFill>
              </a:rPr>
              <a:t>1</a:t>
            </a:r>
            <a:r>
              <a:rPr lang="en-US" altLang="zh-CN" sz="2000" smtClean="0">
                <a:solidFill>
                  <a:srgbClr val="003300"/>
                </a:solidFill>
              </a:rPr>
              <a:t>  </a:t>
            </a:r>
            <a:r>
              <a:rPr lang="en-US" altLang="zh-CN" sz="200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i="1" smtClean="0">
                <a:solidFill>
                  <a:srgbClr val="00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solidFill>
                  <a:srgbClr val="00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smtClean="0">
                <a:cs typeface="Times New Roman" panose="02020603050405020304" pitchFamily="18" charset="0"/>
              </a:rPr>
              <a:t>  </a:t>
            </a:r>
            <a:r>
              <a:rPr lang="en-US" altLang="zh-CN" i="1" smtClean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i="1" baseline="-25000" smtClea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cs typeface="Times New Roman" panose="02020603050405020304" pitchFamily="18" charset="0"/>
              </a:rPr>
              <a:t>  </a:t>
            </a:r>
            <a:r>
              <a:rPr lang="en-US" altLang="zh-CN" sz="2000" i="1" smtClean="0">
                <a:solidFill>
                  <a:srgbClr val="CC00FF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aseline="-25000" smtClean="0">
                <a:solidFill>
                  <a:srgbClr val="CC00FF"/>
                </a:solidFill>
                <a:cs typeface="Times New Roman" panose="02020603050405020304" pitchFamily="18" charset="0"/>
              </a:rPr>
              <a:t>+1</a:t>
            </a:r>
            <a:r>
              <a:rPr lang="en-US" altLang="zh-CN" sz="2000" smtClean="0">
                <a:solidFill>
                  <a:srgbClr val="CC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CC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smtClean="0">
                <a:solidFill>
                  <a:srgbClr val="CC00FF"/>
                </a:solidFill>
              </a:rPr>
              <a:t>       </a:t>
            </a:r>
            <a:r>
              <a:rPr lang="en-US" altLang="zh-CN" sz="2000" i="1" smtClean="0">
                <a:solidFill>
                  <a:srgbClr val="CC00FF"/>
                </a:solidFill>
              </a:rPr>
              <a:t>b</a:t>
            </a:r>
            <a:r>
              <a:rPr lang="en-US" altLang="zh-CN" sz="2000" i="1" baseline="-25000" smtClean="0">
                <a:solidFill>
                  <a:srgbClr val="CC00FF"/>
                </a:solidFill>
              </a:rPr>
              <a:t>n</a:t>
            </a:r>
            <a:r>
              <a:rPr lang="en-US" altLang="zh-CN" sz="2000" baseline="-25000" smtClean="0">
                <a:solidFill>
                  <a:srgbClr val="CC00FF"/>
                </a:solidFill>
              </a:rPr>
              <a:t>-1</a:t>
            </a:r>
            <a:endParaRPr lang="en-US" altLang="en-US" sz="2000" baseline="-25000" dirty="0">
              <a:solidFill>
                <a:srgbClr val="CC00FF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358480" y="15595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8148" y="16684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3169434" y="6054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8926" y="168252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pre+1</a:t>
            </a:r>
            <a:endParaRPr lang="zh-CN" altLang="en-US" sz="200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812508" y="580011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9124" y="142852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pre+</a:t>
            </a:r>
            <a:r>
              <a:rPr lang="en-US" altLang="zh-CN" sz="2000" i="1" smtClean="0"/>
              <a:t>k</a:t>
            </a:r>
            <a:r>
              <a:rPr lang="en-US" altLang="zh-CN" sz="2000" smtClean="0"/>
              <a:t>+1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858546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6314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p+1</a:t>
            </a:r>
            <a:endParaRPr lang="zh-CN" altLang="en-US" sz="2000"/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891620" y="1546805"/>
            <a:ext cx="28575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388" y="1655750"/>
            <a:ext cx="5000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in</a:t>
            </a:r>
            <a:endParaRPr lang="zh-CN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1142976" y="2357430"/>
            <a:ext cx="6072230" cy="21236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先序序列为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右子树：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先序序列为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pre+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8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95288" y="71414"/>
            <a:ext cx="8137525" cy="1052596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7.2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任何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）个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不同结点的二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树，都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可由它的中序序列和后序序列唯一地确定。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-32" y="2154204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lang="zh-CN" altLang="en-US" sz="2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96956" y="2171666"/>
            <a:ext cx="3346482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a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cs typeface="Times New Roman" panose="02020603050405020304" pitchFamily="18" charset="0"/>
              </a:rPr>
              <a:t>-1</a:t>
            </a:r>
            <a:r>
              <a:rPr lang="en-US" altLang="zh-CN" sz="2000" i="1" baseline="-25000" dirty="0" smtClean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smtClean="0"/>
              <a:t>a</a:t>
            </a:r>
            <a:r>
              <a:rPr lang="en-US" altLang="zh-CN" sz="2000" i="1" baseline="-25000" dirty="0" smtClean="0"/>
              <a:t>n</a:t>
            </a:r>
            <a:r>
              <a:rPr lang="en-US" altLang="zh-CN" sz="2000" baseline="-25000" dirty="0" smtClean="0"/>
              <a:t>-2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-1</a:t>
            </a:r>
            <a:endParaRPr lang="en-US" altLang="en-US" sz="2000" baseline="-25000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85851" y="2593949"/>
            <a:ext cx="1285885" cy="1073157"/>
            <a:chOff x="1285851" y="3143248"/>
            <a:chExt cx="1285885" cy="107315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85851" y="3385408"/>
              <a:ext cx="128588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左子树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AutoShape 10"/>
            <p:cNvSpPr/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03526" y="2592362"/>
            <a:ext cx="1439862" cy="1073157"/>
            <a:chOff x="2903526" y="3141661"/>
            <a:chExt cx="1439862" cy="1073157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03526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</a:t>
              </a:r>
              <a:r>
                <a:rPr lang="zh-CN" altLang="en-US" sz="18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AutoShape 11"/>
            <p:cNvSpPr/>
            <p:nvPr/>
          </p:nvSpPr>
          <p:spPr bwMode="auto">
            <a:xfrm rot="16200000">
              <a:off x="3553605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0" y="2171666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868988" y="2189129"/>
            <a:ext cx="2846416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0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baseline="-25000" dirty="0" err="1"/>
              <a:t>1</a:t>
            </a:r>
            <a:r>
              <a:rPr lang="en-US" altLang="zh-CN" sz="2000" dirty="0"/>
              <a:t>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i="1" dirty="0" err="1" smtClean="0"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err="1" smtClean="0"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n</a:t>
            </a:r>
            <a:r>
              <a:rPr lang="en-US" altLang="zh-CN" sz="2000" baseline="-25000" dirty="0"/>
              <a:t>-1</a:t>
            </a:r>
            <a:endParaRPr lang="en-US" altLang="en-US" sz="2000" baseline="-25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715008" y="2592361"/>
            <a:ext cx="1368425" cy="1073158"/>
            <a:chOff x="5775343" y="3141660"/>
            <a:chExt cx="1368425" cy="107315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775343" y="3383821"/>
              <a:ext cx="1368425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左子树中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16"/>
            <p:cNvSpPr/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46980" y="2592361"/>
            <a:ext cx="1439862" cy="1073158"/>
            <a:chOff x="7286644" y="3141660"/>
            <a:chExt cx="1439862" cy="107315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286644" y="3383821"/>
              <a:ext cx="1439862" cy="8309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右子树中</a:t>
              </a:r>
              <a:r>
                <a:rPr lang="zh-CN" altLang="en-US" sz="1800">
                  <a:ea typeface="楷体" panose="02010609060101010101" pitchFamily="49" charset="-122"/>
                  <a:cs typeface="Times New Roman" panose="02020603050405020304" pitchFamily="18" charset="0"/>
                </a:rPr>
                <a:t>序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序列，有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 i="1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18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17"/>
            <p:cNvSpPr/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786182" y="1450941"/>
            <a:ext cx="4232289" cy="777875"/>
            <a:chOff x="3786182" y="2000240"/>
            <a:chExt cx="4232289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786182" y="2000240"/>
              <a:ext cx="4232289" cy="30777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通过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r>
                <a:rPr lang="en-US" altLang="zh-CN" sz="2000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中序序列中找到</a:t>
              </a:r>
              <a:r>
                <a:rPr lang="en-US" altLang="zh-CN" sz="2000" i="1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en-US" altLang="zh-CN" sz="20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79294" y="4424636"/>
            <a:ext cx="5850293" cy="1861884"/>
            <a:chOff x="2079294" y="4638950"/>
            <a:chExt cx="5850293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0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507196"/>
              <a:ext cx="214314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7929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左子树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507196"/>
              <a:ext cx="220695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后序：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altLang="zh-CN" sz="2000" i="1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中序：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en-US" sz="2000" baseline="-25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37144" y="5286388"/>
              <a:ext cx="492443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右子树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07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50825" y="642918"/>
            <a:ext cx="8686800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例如，已知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中序序列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DGBAECF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，后序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序列为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GDBEFCA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。对应的构造二叉树的过程如下所示。 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500430" y="6143644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二叉树构造完毕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288" y="115888"/>
            <a:ext cx="6034100" cy="45720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由后序和中序序列构造二叉树示例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868" y="164305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GDBEFC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DGB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ECF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29124" y="228599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8992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643570" y="350043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72264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0298" y="442913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86116" y="53578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643307" y="2651849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902138" y="2544691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866155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94717" y="4866427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214943" y="3937733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6009427" y="3866295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14546" y="2996983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GD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DG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0760" y="29969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EF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4414" y="4354305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G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868" y="521156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145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8978" y="4354305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</a:p>
          <a:p>
            <a:r>
              <a:rPr kumimoji="1" lang="zh-CN" altLang="en-US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kumimoji="1" lang="en-US" altLang="zh-CN" sz="180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3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 bldLvl="0" animBg="1"/>
      <p:bldP spid="23" grpId="0"/>
      <p:bldP spid="24" grpId="0" bldLvl="0" animBg="1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6" grpId="0" bldLvl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286808" cy="3714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CreateBT2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*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post，char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in，int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*b;  char r，*p;  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(n&lt;=0) return NULL;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r=*(post+n-1);			   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根结点值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b=(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创建二叉树结点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b-&gt;data=r;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for (p=</a:t>
            </a:r>
            <a:r>
              <a:rPr lang="en-US" sz="2000" dirty="0" err="1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in;p</a:t>
            </a:r>
            <a:r>
              <a:rPr 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in+n;p</a:t>
            </a:r>
            <a:r>
              <a:rPr 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   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中查找根结点</a:t>
            </a: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(*p==r)  break;</a:t>
            </a:r>
            <a:endParaRPr lang="zh-CN" altLang="en-US" sz="2000" dirty="0" smtClean="0">
              <a:solidFill>
                <a:srgbClr val="CC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 smtClean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k=p-in;	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 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//k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为根结点在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中的下标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7561262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由上述定理得到以下构造二叉树的算法：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0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20" y="4786322"/>
            <a:ext cx="8001056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b-&gt;lchild=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CreateBT2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(post，in，k);	        </a:t>
            </a:r>
            <a:r>
              <a:rPr 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递归构造左子树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b-&gt;rchild=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CreateBT2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(post+k，p+1，n-k-1);</a:t>
            </a:r>
            <a:r>
              <a:rPr 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递归构造右子树</a:t>
            </a: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b;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</a:pP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71" y="400050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先序遍历的思路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857356" y="142852"/>
            <a:ext cx="5072098" cy="1833375"/>
            <a:chOff x="2214546" y="4881773"/>
            <a:chExt cx="5072098" cy="1833375"/>
          </a:xfrm>
        </p:grpSpPr>
        <p:sp>
          <p:nvSpPr>
            <p:cNvPr id="7" name="TextBox 6"/>
            <p:cNvSpPr txBox="1"/>
            <p:nvPr/>
          </p:nvSpPr>
          <p:spPr>
            <a:xfrm>
              <a:off x="2214546" y="5357826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post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…  </a:t>
              </a:r>
              <a:r>
                <a:rPr lang="en-US" altLang="zh-CN" sz="2000" i="1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 </a:t>
              </a:r>
              <a:r>
                <a:rPr lang="en-US" altLang="zh-CN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…  </a:t>
              </a:r>
              <a:r>
                <a:rPr lang="en-US" altLang="zh-CN" sz="2000" i="1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-2   </a:t>
              </a:r>
              <a:r>
                <a:rPr lang="en-US" altLang="zh-CN" i="1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4546" y="5743534"/>
              <a:ext cx="5072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中序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in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   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0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</a:t>
              </a:r>
              <a:r>
                <a:rPr lang="en-US" altLang="zh-CN" sz="2000" i="1" smtClean="0">
                  <a:solidFill>
                    <a:srgbClr val="003300"/>
                  </a:solidFill>
                </a:rPr>
                <a:t>b</a:t>
              </a:r>
              <a:r>
                <a:rPr lang="en-US" altLang="zh-CN" sz="2000" baseline="-25000" smtClean="0">
                  <a:solidFill>
                    <a:srgbClr val="003300"/>
                  </a:solidFill>
                </a:rPr>
                <a:t>1</a:t>
              </a:r>
              <a:r>
                <a:rPr lang="en-US" altLang="zh-CN" sz="2000" smtClean="0">
                  <a:solidFill>
                    <a:srgbClr val="003300"/>
                  </a:solidFill>
                </a:rPr>
                <a:t>  </a:t>
              </a:r>
              <a:r>
                <a:rPr lang="en-US" altLang="zh-CN" sz="2000" smtClean="0">
                  <a:solidFill>
                    <a:srgbClr val="0033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000" i="1" smtClean="0">
                  <a:solidFill>
                    <a:srgbClr val="0033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33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0033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smtClean="0">
                  <a:cs typeface="Times New Roman" panose="02020603050405020304" pitchFamily="18" charset="0"/>
                </a:rPr>
                <a:t>  </a:t>
              </a:r>
              <a:r>
                <a:rPr lang="en-US" altLang="zh-CN" i="1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b</a:t>
              </a:r>
              <a:r>
                <a:rPr lang="en-US" altLang="zh-CN" i="1" baseline="-2500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cs typeface="Times New Roman" panose="02020603050405020304" pitchFamily="18" charset="0"/>
                </a:rPr>
                <a:t>  </a:t>
              </a:r>
              <a:r>
                <a:rPr lang="en-US" altLang="zh-CN" sz="2000" i="1" smtClean="0">
                  <a:solidFill>
                    <a:srgbClr val="CC00FF"/>
                  </a:solidFill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25000" smtClean="0">
                  <a:solidFill>
                    <a:srgbClr val="CC00FF"/>
                  </a:solidFill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CC00FF"/>
                  </a:solidFill>
                  <a:cs typeface="Times New Roman" panose="02020603050405020304" pitchFamily="18" charset="0"/>
                </a:rPr>
                <a:t>   </a:t>
              </a:r>
              <a:r>
                <a:rPr lang="en-US" altLang="zh-CN" sz="2000" smtClean="0">
                  <a:solidFill>
                    <a:srgbClr val="CC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altLang="zh-CN" sz="2000" smtClean="0">
                  <a:solidFill>
                    <a:srgbClr val="CC00FF"/>
                  </a:solidFill>
                </a:rPr>
                <a:t>       </a:t>
              </a:r>
              <a:r>
                <a:rPr lang="en-US" altLang="zh-CN" sz="2000" i="1" smtClean="0">
                  <a:solidFill>
                    <a:srgbClr val="CC00FF"/>
                  </a:solidFill>
                </a:rPr>
                <a:t>b</a:t>
              </a:r>
              <a:r>
                <a:rPr lang="en-US" altLang="zh-CN" sz="2000" i="1" baseline="-25000" smtClean="0">
                  <a:solidFill>
                    <a:srgbClr val="CC00FF"/>
                  </a:solidFill>
                </a:rPr>
                <a:t>n</a:t>
              </a:r>
              <a:r>
                <a:rPr lang="en-US" altLang="zh-CN" sz="2000" baseline="-25000" smtClean="0">
                  <a:solidFill>
                    <a:srgbClr val="CC00FF"/>
                  </a:solidFill>
                </a:rPr>
                <a:t>-1</a:t>
              </a:r>
              <a:endParaRPr lang="en-US" altLang="en-US" sz="2000" baseline="-25000" dirty="0">
                <a:solidFill>
                  <a:srgbClr val="CC00FF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968084" y="62984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57752" y="64073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</a:t>
              </a:r>
              <a:endParaRPr lang="zh-CN" altLang="en-US" sz="20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3526624" y="53443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4907173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</a:t>
              </a:r>
              <a:endParaRPr lang="zh-CN" altLang="en-US" sz="2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>
              <a:off x="4955384" y="5318932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43438" y="488177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post+</a:t>
              </a:r>
              <a:r>
                <a:rPr lang="en-US" altLang="zh-CN" sz="2000" i="1" smtClean="0"/>
                <a:t>k</a:t>
              </a:r>
              <a:endParaRPr lang="zh-CN" altLang="en-US" sz="200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5468150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5918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p+1</a:t>
              </a:r>
              <a:endParaRPr lang="zh-CN" altLang="en-US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3501224" y="6285726"/>
              <a:ext cx="28575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28992" y="6394671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in</a:t>
              </a:r>
              <a:endParaRPr lang="zh-CN" altLang="en-US" sz="20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42976" y="2357430"/>
            <a:ext cx="6072230" cy="21236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后序序列为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右子树：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后序序列为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post+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kumimoji="1" lang="en-US" altLang="zh-CN" sz="22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中序序列为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2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857620" y="1857364"/>
            <a:ext cx="285752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1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62992" cy="892552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7-19】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395288" y="1383557"/>
            <a:ext cx="8462992" cy="892552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设二叉树的顺序存储结构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，由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返回创建的二叉链存储结构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根结点指针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75699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NULL			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NULL			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的结点为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</a:p>
          <a:p>
            <a:pPr algn="l"/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</a:p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lchild=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rchild=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86446" y="2071678"/>
            <a:ext cx="1785950" cy="1714512"/>
            <a:chOff x="6143636" y="2143116"/>
            <a:chExt cx="1785950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86644" y="2143116"/>
              <a:ext cx="6429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smtClean="0"/>
                <a:t>b</a:t>
              </a:r>
              <a:endParaRPr lang="zh-CN" altLang="en-US" sz="2200" i="1"/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428728" y="2428868"/>
            <a:ext cx="2643206" cy="828738"/>
            <a:chOff x="1428728" y="2428868"/>
            <a:chExt cx="2643206" cy="828738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2795941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ym typeface="Symbol" panose="05050102010706020507"/>
                </a:rPr>
                <a:t></a:t>
              </a: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endParaRPr lang="zh-CN" altLang="en-US" i="1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递归模型：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7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4282" y="927710"/>
            <a:ext cx="7215238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树中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所有结点的度数之和加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214290"/>
            <a:ext cx="292895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7.1.4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树的性质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14282" y="2714620"/>
            <a:ext cx="3816350" cy="2305050"/>
            <a:chOff x="214282" y="2714620"/>
            <a:chExt cx="3816350" cy="2305050"/>
          </a:xfrm>
        </p:grpSpPr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40116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2" name="Freeform 47"/>
            <p:cNvSpPr/>
            <p:nvPr/>
          </p:nvSpPr>
          <p:spPr bwMode="auto">
            <a:xfrm>
              <a:off x="453995" y="372426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879429" y="368616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2714620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3363908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336390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336390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401160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40116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46593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40116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401160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46593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465930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465930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294480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307498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296068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377030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462182" y="370998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2901920" y="368140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430053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437197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3349595" y="428148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4282" y="1605012"/>
            <a:ext cx="677392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证明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所有结点的度数之和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树的分支数之和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714744" y="2428868"/>
            <a:ext cx="4857784" cy="2714644"/>
            <a:chOff x="3714744" y="2428868"/>
            <a:chExt cx="4857784" cy="2714644"/>
          </a:xfrm>
        </p:grpSpPr>
        <p:sp>
          <p:nvSpPr>
            <p:cNvPr id="61" name="Freeform 47"/>
            <p:cNvSpPr/>
            <p:nvPr/>
          </p:nvSpPr>
          <p:spPr bwMode="auto">
            <a:xfrm>
              <a:off x="4995891" y="3575047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48"/>
            <p:cNvSpPr/>
            <p:nvPr/>
          </p:nvSpPr>
          <p:spPr bwMode="auto">
            <a:xfrm>
              <a:off x="5421325" y="3536947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6124603" y="242886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116541" y="3214686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6124603" y="3214686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7132666" y="3214686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756178" y="399257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475316" y="3992574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6124603" y="399257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6124603" y="478315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6772303" y="3992574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3" name="Oval 40"/>
            <p:cNvSpPr>
              <a:spLocks noChangeArrowheads="1"/>
            </p:cNvSpPr>
            <p:nvPr/>
          </p:nvSpPr>
          <p:spPr bwMode="auto">
            <a:xfrm>
              <a:off x="7564466" y="3992574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4" name="Oval 41"/>
            <p:cNvSpPr>
              <a:spLocks noChangeArrowheads="1"/>
            </p:cNvSpPr>
            <p:nvPr/>
          </p:nvSpPr>
          <p:spPr bwMode="auto">
            <a:xfrm>
              <a:off x="6988203" y="478315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5" name="Oval 42"/>
            <p:cNvSpPr>
              <a:spLocks noChangeArrowheads="1"/>
            </p:cNvSpPr>
            <p:nvPr/>
          </p:nvSpPr>
          <p:spPr bwMode="auto">
            <a:xfrm>
              <a:off x="7569228" y="4783150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8212166" y="4783150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5411820" y="2659056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6302403" y="2789231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494491" y="2674931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9"/>
            <p:cNvSpPr>
              <a:spLocks noChangeShapeType="1"/>
            </p:cNvSpPr>
            <p:nvPr/>
          </p:nvSpPr>
          <p:spPr bwMode="auto">
            <a:xfrm>
              <a:off x="6307166" y="358955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6307166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Freeform 51"/>
            <p:cNvSpPr/>
            <p:nvPr/>
          </p:nvSpPr>
          <p:spPr bwMode="auto">
            <a:xfrm>
              <a:off x="7004078" y="3560761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2"/>
            <p:cNvSpPr/>
            <p:nvPr/>
          </p:nvSpPr>
          <p:spPr bwMode="auto">
            <a:xfrm>
              <a:off x="7443816" y="3532186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H="1">
              <a:off x="7248553" y="4281499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7751791" y="4352936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Freeform 55"/>
            <p:cNvSpPr/>
            <p:nvPr/>
          </p:nvSpPr>
          <p:spPr bwMode="auto">
            <a:xfrm>
              <a:off x="7891491" y="4262449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右箭头 86"/>
            <p:cNvSpPr/>
            <p:nvPr/>
          </p:nvSpPr>
          <p:spPr>
            <a:xfrm>
              <a:off x="3714744" y="3429000"/>
              <a:ext cx="785818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714611" y="5572140"/>
            <a:ext cx="427359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中每个分支计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为结点的一个度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0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604149" cy="402896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SqBTree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return NULL;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]=='#')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return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NULL;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当结点不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存在时返回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b-&gt;data=a[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2*i+1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return(b);		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28604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5839" y="1857364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先序遍历的思路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3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314" y="214290"/>
            <a:ext cx="8786842" cy="892552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一个算法将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的二叉链转换成顺序存储结构。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8572560" cy="52322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：由二叉链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为根结点的顺序存储结构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5786" y="4214818"/>
            <a:ext cx="7500990" cy="2020720"/>
            <a:chOff x="785786" y="4214818"/>
            <a:chExt cx="7500990" cy="2020720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449216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 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不做任何事情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  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]=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-&gt;data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创建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根结点）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</a:t>
              </a:r>
              <a:r>
                <a:rPr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情况</a:t>
              </a: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-&gt;lchild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2*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);</a:t>
              </a:r>
            </a:p>
            <a:p>
              <a:pPr algn="l"/>
              <a:r>
                <a:rPr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f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-&gt;rchild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2*</a:t>
              </a:r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递归模型：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5918" y="1785926"/>
            <a:ext cx="6858016" cy="2428892"/>
            <a:chOff x="1714480" y="1928802"/>
            <a:chExt cx="6858016" cy="2428892"/>
          </a:xfrm>
        </p:grpSpPr>
        <p:grpSp>
          <p:nvGrpSpPr>
            <p:cNvPr id="2" name="组合 21"/>
            <p:cNvGrpSpPr/>
            <p:nvPr/>
          </p:nvGrpSpPr>
          <p:grpSpPr>
            <a:xfrm>
              <a:off x="1714480" y="1928802"/>
              <a:ext cx="1785950" cy="1714512"/>
              <a:chOff x="6143636" y="2143116"/>
              <a:chExt cx="1785950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86644" y="2143116"/>
                <a:ext cx="6429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i="1" smtClean="0"/>
                  <a:t>b</a:t>
                </a:r>
                <a:endParaRPr lang="zh-CN" altLang="en-US" sz="2200" i="1"/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857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sym typeface="Symbol" panose="05050102010706020507"/>
                  </a:rPr>
                  <a:t></a:t>
                </a:r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1</a:t>
                </a:r>
                <a:endParaRPr lang="zh-CN" altLang="en-US" sz="20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2</a:t>
                </a:r>
                <a:endParaRPr lang="zh-CN" alt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mtClean="0"/>
                  <a:t>a</a:t>
                </a:r>
                <a:endParaRPr lang="zh-CN" altLang="en-US" i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smtClean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endPara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MaxSize</a:t>
                </a:r>
                <a:r>
                  <a:rPr lang="en-US" altLang="zh-CN" sz="2000" smtClean="0">
                    <a:latin typeface="+mj-ea"/>
                    <a:ea typeface="+mj-ea"/>
                  </a:rPr>
                  <a:t>-</a:t>
                </a:r>
                <a:r>
                  <a:rPr lang="en-US" altLang="zh-CN" sz="2000" smtClean="0"/>
                  <a:t>1</a:t>
                </a:r>
                <a:endParaRPr lang="zh-CN" altLang="en-US" sz="20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143372" y="3649808"/>
              <a:ext cx="3500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初始调用：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调用前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的所有元素为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#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79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755576" y="1347571"/>
            <a:ext cx="7461273" cy="329587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SqBTree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 a[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]=b-&gt;data;			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创建根结点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递归创建左子树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trans1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2*i+1);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递归创建右子树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39750" y="379413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6895" y="1428736"/>
            <a:ext cx="492443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先序遍历的思路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44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7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763750"/>
            <a:ext cx="8410575" cy="2511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个结点的二叉树，采用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二叉链存储结构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时，每个结点有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两个指针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域，总共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个指针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域。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其中只有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个结点被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有效指针所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指向，即有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个非空指针域。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所以共有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个空链域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4248150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5055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采用某种方法遍历二叉树的结果是一个结点的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线性序列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修改空链域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改为存放指向结点的前驱和后继结点的地址。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这样的指向该线性序列中的“前驱”或“后继”的指针，称作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线索的过程称为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线索化。</a:t>
            </a:r>
            <a:endParaRPr kumimoji="1" lang="en-US" altLang="zh-CN" dirty="0" smtClean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线索化的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二叉树称为线索二叉树。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显然线索二叉树与采用的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遍历方法相关，有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先序</a:t>
            </a:r>
            <a:r>
              <a:rPr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线索二叉树、中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线索二叉树和后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线索二叉树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线索二叉树的目的是提高</a:t>
            </a:r>
            <a:r>
              <a:rPr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该遍历过程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的效率。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相关概念：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存储结构上增加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两个标志位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04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04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0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423013" cy="892552"/>
            <a:chOff x="1042988" y="1250564"/>
            <a:chExt cx="6423013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左标志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0    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kumimoji="1"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指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向左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孩子结点</a:t>
              </a:r>
              <a:endPara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    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kumimoji="1" lang="en-US" altLang="zh-CN" sz="2000" err="1"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指向前驱结点，即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线索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4" name="AutoShape 28"/>
            <p:cNvSpPr/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这样，每个结点的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存储结构如下：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6481762" cy="892552"/>
            <a:chOff x="1042988" y="2465010"/>
            <a:chExt cx="6481762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右标志</a:t>
              </a:r>
              <a:r>
                <a:rPr kumimoji="1"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rtag</a:t>
              </a:r>
              <a:endPara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0    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kumimoji="1"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指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向右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孩子结点</a:t>
              </a:r>
              <a:endPara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    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</a:t>
              </a:r>
              <a:r>
                <a:rPr kumimoji="1"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指向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后继结点， 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线索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288" name="AutoShape 32"/>
            <p:cNvSpPr/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8034364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为了方便算法设计，在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线索二叉树中再增加</a:t>
            </a:r>
            <a:r>
              <a:rPr kumimoji="1"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个头结点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  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 bldLvl="0" animBg="1"/>
      <p:bldP spid="13" grpId="0" bldLvl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14414" y="1643050"/>
            <a:ext cx="7632700" cy="28803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结点数据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ltag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树结点类型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sz="22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200" b="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二叉树中结点的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定义如下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/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/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/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/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/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1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18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/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/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/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/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5375" y="223838"/>
            <a:ext cx="1296988" cy="792162"/>
            <a:chOff x="3635375" y="223838"/>
            <a:chExt cx="1296988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5375" y="223838"/>
              <a:ext cx="1296988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////     1</a:t>
              </a: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/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/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/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/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/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/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1387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在线索二叉树中再增加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一个头结点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168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建立某种次序的线索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过程：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3748084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中序线索二叉树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为例，讨论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建立线索二叉树的算法。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以该遍历方法遍历一棵二叉树。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在遍历的过程中，检查当前访问结点的左、右指针域是否为空：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如果左指针域为空，将它改为指向前驱结点的线索；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如果右指针域为空，将它改为指向后继结点的线索。</a:t>
            </a:r>
            <a:endParaRPr lang="zh-CN" altLang="en-US" sz="22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169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00034" y="500042"/>
            <a:ext cx="472003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CN" altLang="en-US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树的分支数之和 </a:t>
            </a:r>
            <a:r>
              <a: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非根结点数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4282" y="1317837"/>
            <a:ext cx="3816350" cy="2305050"/>
            <a:chOff x="214282" y="1514880"/>
            <a:chExt cx="3816350" cy="2305050"/>
          </a:xfrm>
        </p:grpSpPr>
        <p:sp>
          <p:nvSpPr>
            <p:cNvPr id="32" name="Freeform 47"/>
            <p:cNvSpPr/>
            <p:nvPr/>
          </p:nvSpPr>
          <p:spPr bwMode="auto">
            <a:xfrm>
              <a:off x="453995" y="2524529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879429" y="2486429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582707" y="1514880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574645" y="2164168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2707" y="2164168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590770" y="21641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14282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933420" y="28118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582707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82707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30407" y="28118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3022570" y="28118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2446307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027332" y="3459568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3670270" y="3459568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869924" y="1745068"/>
              <a:ext cx="725482" cy="4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60507" y="1875243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1952595" y="1760943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765270" y="257056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765270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462182" y="2510243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2901920" y="2481668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2706657" y="3100793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209895" y="317223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3349595" y="3081743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911120" y="5620636"/>
            <a:ext cx="6035875" cy="848269"/>
            <a:chOff x="1412041" y="5801423"/>
            <a:chExt cx="6035875" cy="848269"/>
          </a:xfrm>
        </p:grpSpPr>
        <p:sp>
          <p:nvSpPr>
            <p:cNvPr id="57" name="TextBox 56"/>
            <p:cNvSpPr txBox="1"/>
            <p:nvPr/>
          </p:nvSpPr>
          <p:spPr>
            <a:xfrm>
              <a:off x="1412041" y="6249582"/>
              <a:ext cx="6035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性质</a:t>
              </a:r>
              <a:r>
                <a:rPr kumimoji="1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树中的结点数等于所有结点的度数之和加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200" dirty="0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2345024" y="5801423"/>
              <a:ext cx="285752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15099" y="4153920"/>
            <a:ext cx="591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200"/>
              </a:lnSpc>
              <a:buFont typeface="Wingdings" panose="05000000000000000000" pitchFamily="2" charset="2"/>
              <a:buChar char="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所有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结点的度数之和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树的分支数之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algn="l">
              <a:lnSpc>
                <a:spcPts val="3200"/>
              </a:lnSpc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树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的分支数之和 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非根结点数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algn="l">
              <a:lnSpc>
                <a:spcPts val="3200"/>
              </a:lnSpc>
            </a:pP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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非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根结点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数 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树中的结点数 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– 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根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结点）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63" name="Freeform 47"/>
          <p:cNvSpPr/>
          <p:nvPr/>
        </p:nvSpPr>
        <p:spPr bwMode="auto">
          <a:xfrm>
            <a:off x="4924453" y="2436622"/>
            <a:ext cx="211120" cy="300039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48"/>
          <p:cNvSpPr/>
          <p:nvPr/>
        </p:nvSpPr>
        <p:spPr bwMode="auto">
          <a:xfrm>
            <a:off x="5349887" y="2398522"/>
            <a:ext cx="214314" cy="32385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Oval 31"/>
          <p:cNvSpPr>
            <a:spLocks noChangeArrowheads="1"/>
          </p:cNvSpPr>
          <p:nvPr/>
        </p:nvSpPr>
        <p:spPr bwMode="auto">
          <a:xfrm>
            <a:off x="6053165" y="1032085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5045103" y="1933385"/>
            <a:ext cx="360362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6053165" y="1933385"/>
            <a:ext cx="360363" cy="3603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7061228" y="1933385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9" name="Oval 35"/>
          <p:cNvSpPr>
            <a:spLocks noChangeArrowheads="1"/>
          </p:cNvSpPr>
          <p:nvPr/>
        </p:nvSpPr>
        <p:spPr bwMode="auto">
          <a:xfrm>
            <a:off x="4684740" y="2723961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0" name="Oval 36"/>
          <p:cNvSpPr>
            <a:spLocks noChangeArrowheads="1"/>
          </p:cNvSpPr>
          <p:nvPr/>
        </p:nvSpPr>
        <p:spPr bwMode="auto">
          <a:xfrm>
            <a:off x="5403878" y="2723961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6053165" y="2723961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2" name="Oval 38"/>
          <p:cNvSpPr>
            <a:spLocks noChangeArrowheads="1"/>
          </p:cNvSpPr>
          <p:nvPr/>
        </p:nvSpPr>
        <p:spPr bwMode="auto">
          <a:xfrm>
            <a:off x="6053165" y="3514537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3" name="Oval 39"/>
          <p:cNvSpPr>
            <a:spLocks noChangeArrowheads="1"/>
          </p:cNvSpPr>
          <p:nvPr/>
        </p:nvSpPr>
        <p:spPr bwMode="auto">
          <a:xfrm>
            <a:off x="6700865" y="2723961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4" name="Oval 40"/>
          <p:cNvSpPr>
            <a:spLocks noChangeArrowheads="1"/>
          </p:cNvSpPr>
          <p:nvPr/>
        </p:nvSpPr>
        <p:spPr bwMode="auto">
          <a:xfrm>
            <a:off x="7493028" y="2723961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5" name="Oval 41"/>
          <p:cNvSpPr>
            <a:spLocks noChangeArrowheads="1"/>
          </p:cNvSpPr>
          <p:nvPr/>
        </p:nvSpPr>
        <p:spPr bwMode="auto">
          <a:xfrm>
            <a:off x="6916765" y="3514537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6" name="Oval 42"/>
          <p:cNvSpPr>
            <a:spLocks noChangeArrowheads="1"/>
          </p:cNvSpPr>
          <p:nvPr/>
        </p:nvSpPr>
        <p:spPr bwMode="auto">
          <a:xfrm>
            <a:off x="7497790" y="3514537"/>
            <a:ext cx="360363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7" name="Oval 43"/>
          <p:cNvSpPr>
            <a:spLocks noChangeArrowheads="1"/>
          </p:cNvSpPr>
          <p:nvPr/>
        </p:nvSpPr>
        <p:spPr bwMode="auto">
          <a:xfrm>
            <a:off x="8140728" y="3514537"/>
            <a:ext cx="360362" cy="36036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78" name="Line 44"/>
          <p:cNvSpPr>
            <a:spLocks noChangeShapeType="1"/>
          </p:cNvSpPr>
          <p:nvPr/>
        </p:nvSpPr>
        <p:spPr bwMode="auto">
          <a:xfrm flipH="1">
            <a:off x="5340382" y="1514285"/>
            <a:ext cx="725482" cy="444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45"/>
          <p:cNvSpPr>
            <a:spLocks noChangeShapeType="1"/>
          </p:cNvSpPr>
          <p:nvPr/>
        </p:nvSpPr>
        <p:spPr bwMode="auto">
          <a:xfrm>
            <a:off x="6230965" y="1644460"/>
            <a:ext cx="0" cy="28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46"/>
          <p:cNvSpPr>
            <a:spLocks noChangeShapeType="1"/>
          </p:cNvSpPr>
          <p:nvPr/>
        </p:nvSpPr>
        <p:spPr bwMode="auto">
          <a:xfrm>
            <a:off x="6423053" y="1530160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6219962" y="251419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>
            <a:off x="6235728" y="322719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" name="Freeform 51"/>
          <p:cNvSpPr/>
          <p:nvPr/>
        </p:nvSpPr>
        <p:spPr bwMode="auto">
          <a:xfrm>
            <a:off x="6932640" y="2422336"/>
            <a:ext cx="220663" cy="301625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4" name="Freeform 52"/>
          <p:cNvSpPr/>
          <p:nvPr/>
        </p:nvSpPr>
        <p:spPr bwMode="auto">
          <a:xfrm>
            <a:off x="7372378" y="2393761"/>
            <a:ext cx="26511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53"/>
          <p:cNvSpPr>
            <a:spLocks noChangeShapeType="1"/>
          </p:cNvSpPr>
          <p:nvPr/>
        </p:nvSpPr>
        <p:spPr bwMode="auto">
          <a:xfrm flipH="1">
            <a:off x="7177115" y="3155762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6" name="Line 54"/>
          <p:cNvSpPr>
            <a:spLocks noChangeShapeType="1"/>
          </p:cNvSpPr>
          <p:nvPr/>
        </p:nvSpPr>
        <p:spPr bwMode="auto">
          <a:xfrm>
            <a:off x="7680353" y="322719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Freeform 55"/>
          <p:cNvSpPr/>
          <p:nvPr/>
        </p:nvSpPr>
        <p:spPr bwMode="auto">
          <a:xfrm>
            <a:off x="7820053" y="3136712"/>
            <a:ext cx="447675" cy="390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3929058" y="2017511"/>
            <a:ext cx="571504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219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CreatThread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(b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：对以二叉链存储的二叉树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进行中序线索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化，并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返回线索化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后头结点的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Thread(p)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对以*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序线索化。     </a:t>
            </a:r>
            <a:endParaRPr kumimoji="1"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建立中序线索二叉树的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总是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当前线索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全局变量，指向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刚刚访问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的中序前驱结点，*</a:t>
            </a:r>
            <a:r>
              <a:rPr kumimoji="1"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的中序后继结点。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在中序遍历中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的前驱结点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/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中序序列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后继结点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/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1047353"/>
            <a:chOff x="1701789" y="4781550"/>
            <a:chExt cx="2084393" cy="1047353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615553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NULL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，改为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96553"/>
            <a:chOff x="5357818" y="4799013"/>
            <a:chExt cx="1990749" cy="996553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615553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NULL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，改为前驱线索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-1" fmla="*/ 16933 w 2506133"/>
              <a:gd name="connsiteY0-2" fmla="*/ 0 h 586317"/>
              <a:gd name="connsiteX1-3" fmla="*/ 194733 w 2506133"/>
              <a:gd name="connsiteY1-4" fmla="*/ 215900 h 586317"/>
              <a:gd name="connsiteX2-5" fmla="*/ 1185333 w 2506133"/>
              <a:gd name="connsiteY2-6" fmla="*/ 584200 h 586317"/>
              <a:gd name="connsiteX3-7" fmla="*/ 2506133 w 2506133"/>
              <a:gd name="connsiteY3-8" fmla="*/ 228600 h 5863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-1" fmla="*/ 2565400 w 2565400"/>
              <a:gd name="connsiteY0-2" fmla="*/ 508000 h 508000"/>
              <a:gd name="connsiteX1-3" fmla="*/ 2273300 w 2565400"/>
              <a:gd name="connsiteY1-4" fmla="*/ 254000 h 508000"/>
              <a:gd name="connsiteX2-5" fmla="*/ 1524000 w 2565400"/>
              <a:gd name="connsiteY2-6" fmla="*/ 101600 h 508000"/>
              <a:gd name="connsiteX3-7" fmla="*/ 393700 w 2565400"/>
              <a:gd name="connsiteY3-8" fmla="*/ 25400 h 508000"/>
              <a:gd name="connsiteX4-9" fmla="*/ 0 w 2565400"/>
              <a:gd name="connsiteY4-10" fmla="*/ 254000 h 508000"/>
              <a:gd name="connsiteX0-11" fmla="*/ 2565400 w 2565400"/>
              <a:gd name="connsiteY0-12" fmla="*/ 587400 h 587400"/>
              <a:gd name="connsiteX1-13" fmla="*/ 2273300 w 2565400"/>
              <a:gd name="connsiteY1-14" fmla="*/ 333400 h 587400"/>
              <a:gd name="connsiteX2-15" fmla="*/ 1524000 w 2565400"/>
              <a:gd name="connsiteY2-16" fmla="*/ 38100 h 587400"/>
              <a:gd name="connsiteX3-17" fmla="*/ 393700 w 2565400"/>
              <a:gd name="connsiteY3-18" fmla="*/ 104800 h 587400"/>
              <a:gd name="connsiteX4-19" fmla="*/ 0 w 2565400"/>
              <a:gd name="connsiteY4-20" fmla="*/ 333400 h 5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t>171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 bldLvl="0" animBg="1"/>
      <p:bldP spid="384027" grpId="0" bldLvl="0" animBg="1"/>
      <p:bldP spid="23" grpId="0" bldLvl="0" animBg="1"/>
      <p:bldP spid="24" grpId="0" bldLvl="0" animBg="1"/>
      <p:bldP spid="31" grpId="0" bldLvl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/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1" name="Group 75"/>
          <p:cNvGrpSpPr/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2" name="Group 76"/>
          <p:cNvGrpSpPr/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3" name="Group 77"/>
          <p:cNvGrpSpPr/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4999" name="Freeform 23"/>
          <p:cNvSpPr/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/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/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/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/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/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/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////     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4" name="Group 78"/>
          <p:cNvGrpSpPr/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/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/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/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7" name="Group 71"/>
          <p:cNvGrpSpPr/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0" name="Group 74"/>
          <p:cNvGrpSpPr/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G     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5036" name="Freeform 60"/>
          <p:cNvSpPr/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/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/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/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/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中序线索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化演示</a:t>
            </a:r>
            <a:endParaRPr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D</a:t>
            </a:r>
            <a:endParaRPr lang="zh-CN" altLang="en-US" sz="2000" i="1"/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G</a:t>
            </a:r>
            <a:endParaRPr lang="zh-CN" altLang="en-US" sz="2000" i="1"/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A</a:t>
            </a:r>
            <a:endParaRPr lang="zh-CN" altLang="en-US" sz="2000" i="1"/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E</a:t>
            </a:r>
            <a:endParaRPr lang="zh-CN" altLang="en-US" sz="2000" i="1"/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C</a:t>
            </a:r>
            <a:endParaRPr lang="zh-CN" altLang="en-US" sz="2000" i="1"/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F</a:t>
            </a:r>
            <a:endParaRPr lang="zh-CN" altLang="en-US" sz="2000" i="1"/>
          </a:p>
        </p:txBody>
      </p:sp>
      <p:sp>
        <p:nvSpPr>
          <p:cNvPr id="255001" name="Freeform 25"/>
          <p:cNvSpPr/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/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p=NULL</a:t>
            </a:r>
            <a:endParaRPr lang="zh-CN" altLang="en-US" sz="20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bldLvl="0" animBg="1"/>
      <p:bldP spid="255007" grpId="0" bldLvl="0" animBg="1"/>
      <p:bldP spid="255037" grpId="0" bldLvl="0" animBg="1"/>
      <p:bldP spid="255039" grpId="0" bldLvl="0" animBg="1"/>
      <p:bldP spid="255041" grpId="0" bldLvl="0" animBg="1"/>
      <p:bldP spid="255043" grpId="0" bldLvl="0" animBg="1"/>
      <p:bldP spid="255057" grpId="0" bldLvl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bldLvl="0" animBg="1"/>
      <p:bldP spid="9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00065" y="532228"/>
            <a:ext cx="8358215" cy="5665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*&amp;p)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对二叉树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         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前驱线索化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}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当前结点的前驱线索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if 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==NULL)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后继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线索化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;}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建立前驱结点的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2059" y="1679918"/>
            <a:ext cx="7836155" cy="3714776"/>
            <a:chOff x="522059" y="1679918"/>
            <a:chExt cx="7836155" cy="3714776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71464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96606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59" y="1894232"/>
              <a:ext cx="492443" cy="28575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中序遍历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递归</a:t>
              </a:r>
              <a:r>
                <a:rPr kumimoji="1"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endParaRPr lang="zh-CN" altLang="en-US" sz="20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9371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 *pre;		   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CreatThread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(TBTNode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*b)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root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=root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  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pre=root; 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//pre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是*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的前驱结点，供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(b);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=root;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处理，加入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=pre;    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头结点右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遍历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某种次序的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线索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二叉树，就是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从该次序下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出发，反复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该次序下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后继结点，直到头结点。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549275"/>
            <a:ext cx="43211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以中序线索二叉树为例，开始结点是根结点的最左下结点。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2928958" cy="188099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指向根结点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p=p-&gt;lchild;	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开始结点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在中序线索二叉树中，开始结点的左指针域为线索，即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ltag=1</a:t>
              </a:r>
              <a:endParaRPr lang="zh-CN" altLang="en-US" sz="2000"/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找开始结点的算法：</a:t>
            </a:r>
            <a:endParaRPr lang="zh-CN" altLang="en-US" sz="22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0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在中序线索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二叉树中中序遍历的过程：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4572032" cy="30608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指向根结点；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≠root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时循环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找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(*p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结点有右线索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一直访问下去；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转向右孩子结点；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/>
          <p:nvPr/>
        </p:nvGrpSpPr>
        <p:grpSpPr bwMode="auto">
          <a:xfrm>
            <a:off x="4740306" y="1604962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9" name="Group 73"/>
          <p:cNvGrpSpPr/>
          <p:nvPr/>
        </p:nvGrpSpPr>
        <p:grpSpPr bwMode="auto">
          <a:xfrm>
            <a:off x="5346731" y="4629149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0" name="Group 74"/>
          <p:cNvGrpSpPr/>
          <p:nvPr/>
        </p:nvGrpSpPr>
        <p:grpSpPr bwMode="auto">
          <a:xfrm>
            <a:off x="6367493" y="2836862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1" name="Group 75"/>
          <p:cNvGrpSpPr/>
          <p:nvPr/>
        </p:nvGrpSpPr>
        <p:grpSpPr bwMode="auto">
          <a:xfrm>
            <a:off x="7332693" y="4629149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2998" name="Freeform 22"/>
          <p:cNvSpPr/>
          <p:nvPr/>
        </p:nvSpPr>
        <p:spPr bwMode="auto">
          <a:xfrm>
            <a:off x="4381531" y="2181224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/>
          <p:nvPr/>
        </p:nvSpPr>
        <p:spPr bwMode="auto">
          <a:xfrm>
            <a:off x="5829331" y="2211387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/>
          <p:nvPr/>
        </p:nvSpPr>
        <p:spPr bwMode="auto">
          <a:xfrm>
            <a:off x="2941668" y="3443287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/>
          <p:nvPr/>
        </p:nvSpPr>
        <p:spPr bwMode="auto">
          <a:xfrm>
            <a:off x="6159531" y="3468687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/>
          <p:nvPr/>
        </p:nvSpPr>
        <p:spPr bwMode="auto">
          <a:xfrm>
            <a:off x="7391431" y="3468687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/>
          <p:nvPr/>
        </p:nvGrpSpPr>
        <p:grpSpPr bwMode="auto">
          <a:xfrm>
            <a:off x="3444906" y="2817812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5" name="Group 69"/>
          <p:cNvGrpSpPr/>
          <p:nvPr/>
        </p:nvGrpSpPr>
        <p:grpSpPr bwMode="auto">
          <a:xfrm>
            <a:off x="2257456" y="4546599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1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800" smtClean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6" name="Group 70"/>
          <p:cNvGrpSpPr/>
          <p:nvPr/>
        </p:nvGrpSpPr>
        <p:grpSpPr bwMode="auto">
          <a:xfrm>
            <a:off x="3444906" y="5626099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18" name="Freeform 42"/>
          <p:cNvSpPr/>
          <p:nvPr/>
        </p:nvSpPr>
        <p:spPr bwMode="auto">
          <a:xfrm>
            <a:off x="3263931" y="5119687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/>
          <p:nvPr/>
        </p:nvSpPr>
        <p:spPr bwMode="auto">
          <a:xfrm>
            <a:off x="3048031" y="5373687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/>
          <p:nvPr/>
        </p:nvSpPr>
        <p:spPr bwMode="auto">
          <a:xfrm>
            <a:off x="6208743" y="3646487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/>
          <p:nvPr/>
        </p:nvSpPr>
        <p:spPr bwMode="auto">
          <a:xfrm>
            <a:off x="7088218" y="3498849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/>
          <p:nvPr/>
        </p:nvGrpSpPr>
        <p:grpSpPr bwMode="auto">
          <a:xfrm>
            <a:off x="4740306" y="225424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////     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806449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/>
          <p:nvPr/>
        </p:nvSpPr>
        <p:spPr bwMode="auto">
          <a:xfrm>
            <a:off x="5821393" y="801687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/>
          <p:nvPr/>
        </p:nvSpPr>
        <p:spPr bwMode="auto">
          <a:xfrm>
            <a:off x="6096031" y="509587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/>
          <p:nvPr/>
        </p:nvSpPr>
        <p:spPr bwMode="auto">
          <a:xfrm>
            <a:off x="4308506" y="2427287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/>
          <p:nvPr/>
        </p:nvSpPr>
        <p:spPr bwMode="auto">
          <a:xfrm>
            <a:off x="4064031" y="3633787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/>
          <p:nvPr/>
        </p:nvSpPr>
        <p:spPr bwMode="auto">
          <a:xfrm>
            <a:off x="1927256" y="788987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/>
          <p:nvPr/>
        </p:nvSpPr>
        <p:spPr bwMode="auto">
          <a:xfrm>
            <a:off x="4981606" y="2452687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142852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中序线索二叉树的中序遍历</a:t>
            </a:r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714620"/>
            <a:ext cx="1512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314378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中序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201722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85720" y="271462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右指针不是</a:t>
            </a:r>
            <a:r>
              <a:rPr kumimoji="1" lang="zh-CN" altLang="en-US" sz="200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线索，转向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右孩子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020" y="2714620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右指针是</a:t>
            </a:r>
            <a:r>
              <a:rPr kumimoji="1" lang="zh-CN" altLang="en-US" sz="200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线索，沿着线索访问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21455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操作：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720" y="27146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找开始结点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 bldLvl="0" animBg="1"/>
      <p:bldP spid="383037" grpId="0" bldLvl="0" animBg="1"/>
      <p:bldP spid="383038" grpId="0" bldLvl="0" animBg="1"/>
      <p:bldP spid="383039" grpId="0" bldLvl="0" animBg="1"/>
      <p:bldP spid="383040" grpId="0" bldLvl="0" animBg="1"/>
      <p:bldP spid="383041" grpId="0" bldLvl="0" animBg="1"/>
      <p:bldP spid="383042" grpId="0" bldLvl="0" animBg="1"/>
      <p:bldP spid="383043" grpId="0" bldLvl="0" animBg="1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16632"/>
            <a:ext cx="8686800" cy="5606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(p!=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==0)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p=p-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p=p-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143248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/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05264"/>
            <a:ext cx="8786874" cy="969496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中序遍历算法既没有递归也没有用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栈，空间效率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得到提高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尽管时间复杂性仍然为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O(n)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，但空间复杂度为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O(1)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bldLvl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488237" cy="176814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序线索二叉树可以提高先序遍历的效率吗？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序线索二叉树可以提高后序遍历的效率吗？</a:t>
            </a:r>
          </a:p>
        </p:txBody>
      </p:sp>
      <p:pic>
        <p:nvPicPr>
          <p:cNvPr id="381956" name="Picture 4" descr="u=1470203550,3311609488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8604"/>
            <a:ext cx="1352550" cy="2095500"/>
          </a:xfrm>
          <a:prstGeom prst="rect">
            <a:avLst/>
          </a:prstGeom>
          <a:noFill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323850" y="142852"/>
            <a:ext cx="8820150" cy="2573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一棵度为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的树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中，若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个度为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的结点，则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叶子结点个数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A.41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B.82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C.113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D.122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116013" y="2733652"/>
            <a:ext cx="44640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注：本题为</a:t>
            </a:r>
            <a:r>
              <a:rPr lang="en-US" altLang="zh-CN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年全国考研题</a:t>
            </a: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857224" y="3967467"/>
            <a:ext cx="6215106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dirty="0" smtClean="0"/>
              <a:t>n </a:t>
            </a:r>
            <a:r>
              <a:rPr lang="en-US" altLang="zh-CN" sz="2200" dirty="0" smtClean="0"/>
              <a:t>= 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+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+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+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3</a:t>
            </a:r>
            <a:r>
              <a:rPr lang="en-US" altLang="zh-CN" sz="2200" dirty="0" smtClean="0"/>
              <a:t>+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4  </a:t>
            </a:r>
            <a:r>
              <a:rPr lang="en-US" altLang="zh-CN" sz="2200" dirty="0" smtClean="0"/>
              <a:t>=  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+10+1+10+20 = </a:t>
            </a:r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0</a:t>
            </a:r>
            <a:r>
              <a:rPr lang="en-US" altLang="zh-CN" sz="2200" dirty="0" smtClean="0"/>
              <a:t>+41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90" name="TextBox 6"/>
          <p:cNvSpPr txBox="1"/>
          <p:nvPr/>
        </p:nvSpPr>
        <p:spPr>
          <a:xfrm>
            <a:off x="857224" y="4538971"/>
            <a:ext cx="6500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 = 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度之和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+3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 122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，得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 123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TextBox 7"/>
          <p:cNvSpPr txBox="1"/>
          <p:nvPr/>
        </p:nvSpPr>
        <p:spPr>
          <a:xfrm>
            <a:off x="857224" y="5181913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dirty="0" smtClean="0"/>
              <a:t>n</a:t>
            </a:r>
            <a:r>
              <a:rPr lang="en-US" altLang="zh-CN" sz="2200" baseline="-25000" dirty="0" smtClean="0"/>
              <a:t>0  </a:t>
            </a:r>
            <a:r>
              <a:rPr lang="en-US" altLang="zh-CN" sz="2200" dirty="0" smtClean="0"/>
              <a:t>= 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200" dirty="0" smtClean="0"/>
              <a:t>41 = 123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200" dirty="0" smtClean="0"/>
              <a:t>41 = 82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94" name="TextBox 8"/>
          <p:cNvSpPr txBox="1"/>
          <p:nvPr/>
        </p:nvSpPr>
        <p:spPr>
          <a:xfrm>
            <a:off x="928662" y="582485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428596" y="3429000"/>
            <a:ext cx="857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结点个数表示：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为总结点个数，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为度为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200" i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200" i="1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）的结点个数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1700808"/>
            <a:ext cx="774571" cy="52456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B.82</a:t>
            </a:r>
          </a:p>
        </p:txBody>
      </p:sp>
    </p:spTree>
    <p:extLst>
      <p:ext uri="{BB962C8B-B14F-4D97-AF65-F5344CB8AC3E}">
        <p14:creationId xmlns:p14="http://schemas.microsoft.com/office/powerpoint/2010/main" val="38805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3" grpId="0"/>
      <p:bldP spid="94" grpId="0"/>
      <p:bldP spid="95" grpId="0"/>
      <p:bldP spid="3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设二叉树具有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个带权值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叶结点，那么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各个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路径长度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相应结点权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值的乘积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和，叫做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带权路径长度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sz="2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28992" y="4137036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3" imgW="23164800" imgH="10363200" progId="">
                  <p:embed/>
                </p:oleObj>
              </mc:Choice>
              <mc:Fallback>
                <p:oleObj name="Equation" r:id="rId3" imgW="23164800" imgH="103632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8992" y="4137036"/>
                        <a:ext cx="19304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321175" cy="51911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28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的计算：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928826"/>
            <a:chOff x="2357422" y="2143116"/>
            <a:chExt cx="4429156" cy="1928826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WPL </a:t>
              </a:r>
              <a:r>
                <a:rPr lang="en-US" altLang="zh-CN" smtClean="0"/>
                <a:t>= (2+3)×2 + 1×1=11</a:t>
              </a: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572000" y="2857496"/>
              <a:ext cx="1571636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/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/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/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/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/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/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/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/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/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/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/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/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/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/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/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6022" name="Freeform 22"/>
          <p:cNvSpPr/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叶结点构造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571636"/>
            <a:chOff x="539749" y="3786190"/>
            <a:chExt cx="3960813" cy="1571636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8279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(T</a:t>
              </a:r>
              <a:r>
                <a:rPr kumimoji="1"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 =</a:t>
              </a:r>
              <a:endPara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2+52+23+43+92 =60</a:t>
              </a:r>
              <a:endPara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571636"/>
            <a:chOff x="5430843" y="3786190"/>
            <a:chExt cx="3570313" cy="1571636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9048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(T</a:t>
              </a:r>
              <a:r>
                <a:rPr kumimoji="1" lang="en-US" altLang="zh-CN" sz="22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 =</a:t>
              </a:r>
              <a:endPara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en-US" altLang="zh-CN" sz="2200"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4+94+53+42+21=89 </a:t>
              </a:r>
              <a:endPara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构造哈夫曼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20032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权值越大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的叶结点越靠近根结点。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权值越小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的叶结点越远离根结点。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4935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）给定的</a:t>
            </a:r>
            <a:r>
              <a:rPr kumimoji="1"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个权值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i="1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棵只有一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个叶结点的二叉树，从而</a:t>
            </a:r>
            <a:r>
              <a:rPr kumimoji="1"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得到一个二叉树的集合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i="1" baseline="-25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选取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kumimoji="1"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权值最小和次小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的两棵二叉树作为左、右子树构造一棵新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棵新的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根结点的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权值为其左、右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树根结点权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）在集合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中删除作为左、右子树的两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二叉树，并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将新建立的二叉树加入到集合</a:t>
            </a:r>
            <a:r>
              <a:rPr kumimoji="1" lang="en-US" altLang="zh-CN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）重复（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步，当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中只剩下一棵</a:t>
            </a:r>
            <a:r>
              <a:rPr kumimoji="1" lang="zh-CN" altLang="en-US" sz="22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构造哈夫曼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树的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/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7" name="Freeform 13"/>
          <p:cNvSpPr/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2" name="Freeform 8"/>
          <p:cNvSpPr/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3" name="Freeform 9"/>
          <p:cNvSpPr/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5" name="Freeform 31"/>
          <p:cNvSpPr/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1" name="Freeform 27"/>
          <p:cNvSpPr/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0" name="Freeform 26"/>
          <p:cNvSpPr/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8575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655531" y="188913"/>
            <a:ext cx="7582973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i="1" dirty="0">
                <a:solidFill>
                  <a:srgbClr val="CC00FF"/>
                </a:solidFill>
                <a:ea typeface="宋体" panose="02010600030101010101" pitchFamily="2" charset="-122"/>
              </a:rPr>
              <a:t>W</a:t>
            </a:r>
            <a:r>
              <a:rPr kumimoji="1" lang="en-US" altLang="zh-CN" sz="2200" dirty="0">
                <a:solidFill>
                  <a:srgbClr val="CC00FF"/>
                </a:solidFill>
                <a:ea typeface="宋体" panose="02010600030101010101" pitchFamily="2" charset="-122"/>
              </a:rPr>
              <a:t>={ 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0.05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0.29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 0.07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 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0.08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 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0.14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0.23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 0.03</a:t>
            </a:r>
            <a:r>
              <a:rPr kumimoji="1" lang="zh-CN" altLang="en-US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， </a:t>
            </a:r>
            <a:r>
              <a:rPr kumimoji="1" lang="en-US" altLang="zh-CN" sz="2200" dirty="0" smtClean="0">
                <a:solidFill>
                  <a:srgbClr val="CC00FF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solidFill>
                  <a:srgbClr val="CC00FF"/>
                </a:solidFill>
                <a:ea typeface="宋体" panose="02010600030101010101" pitchFamily="2" charset="-122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1651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795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939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989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762575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99200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562800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1" name="Freeform 17"/>
          <p:cNvSpPr/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2" name="Freeform 18"/>
          <p:cNvSpPr/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1" name="Freeform 37"/>
          <p:cNvSpPr/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30218" y="404813"/>
            <a:ext cx="553998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建立哈夫曼树示例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创建完毕</a:t>
            </a:r>
            <a:endParaRPr lang="zh-CN" altLang="en-US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bldLvl="0" animBg="1"/>
      <p:bldP spid="257036" grpId="1" bldLvl="0" animBg="1"/>
      <p:bldP spid="257037" grpId="0" bldLvl="0" animBg="1"/>
      <p:bldP spid="257037" grpId="1" bldLvl="0" animBg="1"/>
      <p:bldP spid="257032" grpId="0" bldLvl="0" animBg="1"/>
      <p:bldP spid="257032" grpId="1" bldLvl="0" animBg="1"/>
      <p:bldP spid="257033" grpId="0" bldLvl="0" animBg="1"/>
      <p:bldP spid="257033" grpId="1" bldLvl="0" animBg="1"/>
      <p:bldP spid="257054" grpId="0" bldLvl="0" animBg="1"/>
      <p:bldP spid="257055" grpId="0" bldLvl="0" animBg="1"/>
      <p:bldP spid="257051" grpId="0" bldLvl="0" animBg="1"/>
      <p:bldP spid="257050" grpId="0" bldLvl="0" animBg="1"/>
      <p:bldP spid="257026" grpId="0" bldLvl="0" animBg="1"/>
      <p:bldP spid="257026" grpId="1" bldLvl="0" animBg="1"/>
      <p:bldP spid="257028" grpId="0" bldLvl="0" animBg="1"/>
      <p:bldP spid="257028" grpId="1" bldLvl="0" animBg="1"/>
      <p:bldP spid="257028" grpId="2" bldLvl="0" animBg="1"/>
      <p:bldP spid="257029" grpId="0" bldLvl="0" animBg="1"/>
      <p:bldP spid="257029" grpId="1" bldLvl="0" animBg="1"/>
      <p:bldP spid="257030" grpId="0" bldLvl="0" animBg="1"/>
      <p:bldP spid="257030" grpId="1" bldLvl="0" animBg="1"/>
      <p:bldP spid="257031" grpId="0" bldLvl="0" animBg="1"/>
      <p:bldP spid="257031" grpId="1" bldLvl="0" animBg="1"/>
      <p:bldP spid="257034" grpId="0" bldLvl="0" animBg="1"/>
      <p:bldP spid="257034" grpId="1" bldLvl="0" animBg="1"/>
      <p:bldP spid="257035" grpId="0" bldLvl="0" animBg="1"/>
      <p:bldP spid="257035" grpId="1" bldLvl="0" animBg="1"/>
      <p:bldP spid="257038" grpId="0" bldLvl="0" animBg="1"/>
      <p:bldP spid="257038" grpId="1" bldLvl="0" animBg="1"/>
      <p:bldP spid="257039" grpId="0" bldLvl="0" animBg="1"/>
      <p:bldP spid="257039" grpId="1" bldLvl="0" animBg="1"/>
      <p:bldP spid="257039" grpId="2" bldLvl="0" animBg="1"/>
      <p:bldP spid="257040" grpId="0" bldLvl="0" animBg="1"/>
      <p:bldP spid="257040" grpId="1" bldLvl="0" animBg="1"/>
      <p:bldP spid="257041" grpId="0" bldLvl="0" animBg="1"/>
      <p:bldP spid="257042" grpId="0" bldLvl="0" animBg="1"/>
      <p:bldP spid="257043" grpId="0" bldLvl="0" animBg="1"/>
      <p:bldP spid="257044" grpId="0" bldLvl="0" animBg="1"/>
      <p:bldP spid="257045" grpId="0" bldLvl="0" animBg="1"/>
      <p:bldP spid="257046" grpId="0" bldLvl="0" animBg="1"/>
      <p:bldP spid="257047" grpId="0" bldLvl="0" animBg="1"/>
      <p:bldP spid="257048" grpId="0" bldLvl="0" animBg="1"/>
      <p:bldP spid="257056" grpId="0" bldLvl="0" animBg="1"/>
      <p:bldP spid="257057" grpId="0" bldLvl="0" animBg="1"/>
      <p:bldP spid="257058" grpId="0" bldLvl="0" animBg="1"/>
      <p:bldP spid="257059" grpId="0" bldLvl="0" animBg="1"/>
      <p:bldP spid="257060" grpId="0" bldLvl="0" animBg="1"/>
      <p:bldP spid="257061" grpId="0" bldLvl="0" animBg="1"/>
      <p:bldP spid="257062" grpId="0" bldLvl="0" animBg="1"/>
      <p:bldP spid="257063" grpId="0" bldLvl="0" animBg="1"/>
      <p:bldP spid="257064" grpId="0" bldLvl="0" animBg="1"/>
      <p:bldP spid="257065" grpId="0" bldLvl="0" animBg="1"/>
      <p:bldP spid="257067" grpId="0" bldLvl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哈夫曼树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特点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78510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：因为每次两棵树合并</a:t>
            </a:r>
            <a:r>
              <a:rPr kumimoji="1"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= 2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aseline="-25000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规定哈夫曼树中的</a:t>
            </a:r>
            <a:r>
              <a:rPr kumimoji="1" lang="zh-CN" altLang="en-US" u="sng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左分支</a:t>
            </a:r>
            <a:r>
              <a:rPr kumimoji="1" lang="zh-CN" altLang="en-US" u="sng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u="sng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</a:t>
            </a:r>
            <a:r>
              <a:rPr kumimoji="1" lang="zh-CN" altLang="en-US" u="sng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u="sng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根结点到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经过的分支对应的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组成的序列便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该结点对应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字符的编码。这样的编码称为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哈夫曼编码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编码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/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哈夫曼编码属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二进制编码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哈夫曼编码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特点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权值越大的字符编码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短，反之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越长。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85720" y="332656"/>
            <a:ext cx="8534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的树中第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i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 flipH="1">
            <a:off x="3287702" y="1339627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224327" y="141265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295764" y="1339627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79864" y="1196752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71802" y="1701577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81452" y="1701577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87927" y="1701577"/>
            <a:ext cx="288925" cy="2873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2346104"/>
            <a:ext cx="421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的树第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至多有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5496" y="3181501"/>
            <a:ext cx="704852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次树至多有  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583158" y="386104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次树每层最多结点数：</a:t>
            </a:r>
            <a:endParaRPr lang="zh-CN" altLang="en-US" dirty="0"/>
          </a:p>
        </p:txBody>
      </p:sp>
      <p:sp>
        <p:nvSpPr>
          <p:cNvPr id="15" name="TextBox 6"/>
          <p:cNvSpPr txBox="1"/>
          <p:nvPr/>
        </p:nvSpPr>
        <p:spPr>
          <a:xfrm>
            <a:off x="726034" y="4509120"/>
            <a:ext cx="257176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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层：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3297802" y="4651996"/>
            <a:ext cx="142876" cy="178595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69075"/>
              </p:ext>
            </p:extLst>
          </p:nvPr>
        </p:nvGraphicFramePr>
        <p:xfrm>
          <a:off x="3654992" y="5223500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4" imgW="10972800" imgH="10058400" progId="">
                  <p:embed/>
                </p:oleObj>
              </mc:Choice>
              <mc:Fallback>
                <p:oleObj name="Equation" r:id="rId4" imgW="10972800" imgH="10058400" progId="">
                  <p:embed/>
                  <p:pic>
                    <p:nvPicPr>
                      <p:cNvPr id="57351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4992" y="5223500"/>
                        <a:ext cx="679450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374470"/>
              </p:ext>
            </p:extLst>
          </p:nvPr>
        </p:nvGraphicFramePr>
        <p:xfrm>
          <a:off x="4468614" y="3160390"/>
          <a:ext cx="679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6" imgW="10972800" imgH="10058400" progId="">
                  <p:embed/>
                </p:oleObj>
              </mc:Choice>
              <mc:Fallback>
                <p:oleObj name="Equation" r:id="rId6" imgW="10972800" imgH="10058400" progId="">
                  <p:embed/>
                  <p:pic>
                    <p:nvPicPr>
                      <p:cNvPr id="5735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8614" y="3160390"/>
                        <a:ext cx="679450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830997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3: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0000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		5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:0001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:001	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:1000</a:t>
            </a:r>
          </a:p>
          <a:p>
            <a:pPr algn="l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:1111		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:01     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:10     	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:110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产生哈夫曼编码示例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bldLvl="0" animBg="1"/>
      <p:bldP spid="264236" grpId="0" bldLvl="0" animBg="1"/>
      <p:bldP spid="264223" grpId="0" bldLvl="0" animBg="1"/>
      <p:bldP spid="264224" grpId="0" bldLvl="0" animBg="1"/>
      <p:bldP spid="264224" grpId="1" bldLvl="0" animBg="1"/>
      <p:bldP spid="264225" grpId="0" bldLvl="0" animBg="1"/>
      <p:bldP spid="264226" grpId="0" bldLvl="0" animBg="1"/>
      <p:bldP spid="264226" grpId="1" bldLvl="0" animBg="1"/>
      <p:bldP spid="264227" grpId="0" bldLvl="0" animBg="1"/>
      <p:bldP spid="264228" grpId="0" bldLvl="0" animBg="1"/>
      <p:bldP spid="264229" grpId="0" bldLvl="0" animBg="1"/>
      <p:bldP spid="264230" grpId="0" bldLvl="0" animBg="1"/>
      <p:bldP spid="264230" grpId="1" bldLvl="0" animBg="1"/>
      <p:bldP spid="264231" grpId="0" bldLvl="0" animBg="1"/>
      <p:bldP spid="264231" grpId="1" bldLvl="0" animBg="1"/>
      <p:bldP spid="264232" grpId="0" bldLvl="0" animBg="1"/>
      <p:bldP spid="264233" grpId="0" bldLvl="0" animBg="1"/>
      <p:bldP spid="264234" grpId="0" bldLvl="0" animBg="1"/>
      <p:bldP spid="264235" grpId="0" bldLvl="0" animBg="1"/>
      <p:bldP spid="264237" grpId="0" bldLvl="0" animBg="1"/>
      <p:bldP spid="88" grpId="0"/>
      <p:bldP spid="89" grpId="0"/>
      <p:bldP spid="90" grpId="0"/>
      <p:bldP spid="91" grpId="0"/>
      <p:bldP spid="92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64367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在一组字符的哈夫曼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中，不可能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出现一个字符的哈夫曼编码是另一个字符哈夫曼编码的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56966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2916238" y="3284538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7224" y="3929066"/>
            <a:ext cx="4572032" cy="1176045"/>
            <a:chOff x="857224" y="3929066"/>
            <a:chExt cx="4572032" cy="1176045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哈夫曼编码也称为</a:t>
              </a:r>
              <a:r>
                <a:rPr lang="zh-CN" altLang="en-US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前缀编码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 bldLvl="0" animBg="1"/>
      <p:bldP spid="378886" grpId="0" bldLvl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个字符有如下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种编码方案，不是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前缀编码的是</a:t>
            </a:r>
            <a:r>
              <a:rPr lang="zh-CN" alt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A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B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001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011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	D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1110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57290" y="4357694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724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）个权值均不同的字符构成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哈夫曼树，关于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该树的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叙述中，错误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u="sng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2010</a:t>
            </a:r>
            <a:r>
              <a:rPr lang="zh-CN" altLang="en-US" sz="2200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0723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该树一定是一棵完全二叉树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该树中一定没有度为</a:t>
            </a:r>
            <a:r>
              <a:rPr 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endParaRPr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树中两个权值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最小的结点一定是兄弟结点</a:t>
            </a:r>
            <a:endParaRPr lang="zh-CN" altLang="en-US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树中任一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非叶子结点的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权值一定不小于下一层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任一结点的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权值</a:t>
            </a:r>
            <a:endParaRPr lang="zh-CN" altLang="en-US" sz="22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5929354" cy="1177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哈夫曼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编码用什么用途？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71477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树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的树中所有结点的度 </a:t>
            </a:r>
            <a:r>
              <a:rPr lang="zh-CN" altLang="en-US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至少有一个度为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3"/>
            <a:ext cx="3500462" cy="919833"/>
            <a:chOff x="2714612" y="3857634"/>
            <a:chExt cx="3500462" cy="689875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度为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200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至少有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481" y="4095755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1714489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任何非空树中：分支数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所有结点度之和，分支数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的树中：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 + </a:t>
            </a:r>
            <a:r>
              <a:rPr lang="en-US" altLang="zh-CN" sz="2200" i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-250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的树中：所有结点度之和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en-US" altLang="zh-CN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2200" i="1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78621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b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树中结点计算的</a:t>
            </a:r>
            <a:r>
              <a:rPr lang="zh-CN" altLang="en-US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3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已知一棵度为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的树中，度为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）的结点个数有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2149328"/>
            <a:ext cx="7929618" cy="210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+1+2+3+4 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，即：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+3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30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30+1 = 31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pt-BR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sz="2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 = 31</a:t>
            </a:r>
            <a:r>
              <a:rPr lang="pt-BR" sz="22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pt-BR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 = 21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8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80979"/>
            <a:ext cx="4572032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树和二叉树的转换与还原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221424"/>
            <a:ext cx="228601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二叉树还原为树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459419"/>
            <a:ext cx="2214578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树转换为二叉树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1809739"/>
            <a:ext cx="85725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643050"/>
            <a:ext cx="142876" cy="857256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199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07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2660313"/>
            <a:ext cx="831853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树：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是包含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个结点的有限集合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）。当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时为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满足以下条件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000100" y="3714752"/>
            <a:ext cx="7743854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有且仅有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对于关系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来说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没有前驱结点，结点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称作树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外，每个结点有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仅有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个前驱结点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零个或多</a:t>
            </a:r>
            <a:r>
              <a:rPr kumimoji="1" lang="zh-CN" altLang="en-US" sz="2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后继结点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084" name="Text Box 4" descr="画布"/>
          <p:cNvSpPr txBox="1">
            <a:spLocks noChangeArrowheads="1"/>
          </p:cNvSpPr>
          <p:nvPr/>
        </p:nvSpPr>
        <p:spPr bwMode="auto">
          <a:xfrm>
            <a:off x="285720" y="1214422"/>
            <a:ext cx="2879725" cy="5619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2449512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形式化定义</a:t>
            </a:r>
          </a:p>
        </p:txBody>
      </p:sp>
      <p:sp>
        <p:nvSpPr>
          <p:cNvPr id="6" name="Text Box 3" descr="信纸"/>
          <p:cNvSpPr txBox="1">
            <a:spLocks noChangeArrowheads="1"/>
          </p:cNvSpPr>
          <p:nvPr/>
        </p:nvSpPr>
        <p:spPr bwMode="auto">
          <a:xfrm>
            <a:off x="2857488" y="285728"/>
            <a:ext cx="3071834" cy="579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8151439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次树的最小高度为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30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-1)+1)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证明：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设具有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次树的高度为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，若在该树中前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层都是满的，即每一层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数都等于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），第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层（即最后一层）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数可能满，也可能不满，则该树具有最小的高度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357688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828675" y="5726584"/>
            <a:ext cx="3382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m=3</a:t>
            </a:r>
            <a:r>
              <a:rPr lang="zh-CN" altLang="en-US" sz="1800" dirty="0"/>
              <a:t>，</a:t>
            </a:r>
            <a:r>
              <a:rPr lang="en-US" altLang="zh-CN" sz="1800" dirty="0"/>
              <a:t>h=3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最多结点</a:t>
            </a:r>
            <a:r>
              <a:rPr lang="zh-CN" altLang="en-US" sz="1800" dirty="0"/>
              <a:t>情况</a:t>
            </a:r>
          </a:p>
        </p:txBody>
      </p:sp>
      <p:grpSp>
        <p:nvGrpSpPr>
          <p:cNvPr id="58427" name="Group 59"/>
          <p:cNvGrpSpPr>
            <a:grpSpLocks/>
          </p:cNvGrpSpPr>
          <p:nvPr/>
        </p:nvGrpSpPr>
        <p:grpSpPr bwMode="auto">
          <a:xfrm>
            <a:off x="755650" y="3999384"/>
            <a:ext cx="6699250" cy="1366837"/>
            <a:chOff x="476" y="2704"/>
            <a:chExt cx="4220" cy="861"/>
          </a:xfrm>
        </p:grpSpPr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H="1">
              <a:off x="885" y="2794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>
              <a:off x="1475" y="284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1520" y="279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flipH="1">
              <a:off x="568" y="3112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>
              <a:off x="795" y="3157"/>
              <a:ext cx="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885" y="3112"/>
              <a:ext cx="13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H="1">
              <a:off x="1248" y="3112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>
              <a:off x="1475" y="31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>
              <a:off x="1520" y="3112"/>
              <a:ext cx="18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H="1">
              <a:off x="1929" y="3112"/>
              <a:ext cx="13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>
              <a:off x="2110" y="3157"/>
              <a:ext cx="4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>
              <a:off x="2155" y="3112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1384" y="270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749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auto">
            <a:xfrm>
              <a:off x="1385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2019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Oval 11"/>
            <p:cNvSpPr>
              <a:spLocks noChangeArrowheads="1"/>
            </p:cNvSpPr>
            <p:nvPr/>
          </p:nvSpPr>
          <p:spPr bwMode="auto">
            <a:xfrm>
              <a:off x="476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0" name="Oval 12"/>
            <p:cNvSpPr>
              <a:spLocks noChangeArrowheads="1"/>
            </p:cNvSpPr>
            <p:nvPr/>
          </p:nvSpPr>
          <p:spPr bwMode="auto">
            <a:xfrm>
              <a:off x="704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Oval 13"/>
            <p:cNvSpPr>
              <a:spLocks noChangeArrowheads="1"/>
            </p:cNvSpPr>
            <p:nvPr/>
          </p:nvSpPr>
          <p:spPr bwMode="auto">
            <a:xfrm>
              <a:off x="931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Oval 14"/>
            <p:cNvSpPr>
              <a:spLocks noChangeArrowheads="1"/>
            </p:cNvSpPr>
            <p:nvPr/>
          </p:nvSpPr>
          <p:spPr bwMode="auto">
            <a:xfrm>
              <a:off x="1157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Oval 15"/>
            <p:cNvSpPr>
              <a:spLocks noChangeArrowheads="1"/>
            </p:cNvSpPr>
            <p:nvPr/>
          </p:nvSpPr>
          <p:spPr bwMode="auto">
            <a:xfrm>
              <a:off x="1385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Oval 16"/>
            <p:cNvSpPr>
              <a:spLocks noChangeArrowheads="1"/>
            </p:cNvSpPr>
            <p:nvPr/>
          </p:nvSpPr>
          <p:spPr bwMode="auto">
            <a:xfrm>
              <a:off x="1612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Oval 17"/>
            <p:cNvSpPr>
              <a:spLocks noChangeArrowheads="1"/>
            </p:cNvSpPr>
            <p:nvPr/>
          </p:nvSpPr>
          <p:spPr bwMode="auto">
            <a:xfrm>
              <a:off x="1838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Oval 18"/>
            <p:cNvSpPr>
              <a:spLocks noChangeArrowheads="1"/>
            </p:cNvSpPr>
            <p:nvPr/>
          </p:nvSpPr>
          <p:spPr bwMode="auto">
            <a:xfrm>
              <a:off x="2066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293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H="1">
              <a:off x="3380" y="2794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>
              <a:off x="3970" y="284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4015" y="279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H="1">
              <a:off x="3063" y="3112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3" name="Oval 45"/>
            <p:cNvSpPr>
              <a:spLocks noChangeArrowheads="1"/>
            </p:cNvSpPr>
            <p:nvPr/>
          </p:nvSpPr>
          <p:spPr bwMode="auto">
            <a:xfrm>
              <a:off x="3879" y="270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Oval 46"/>
            <p:cNvSpPr>
              <a:spLocks noChangeArrowheads="1"/>
            </p:cNvSpPr>
            <p:nvPr/>
          </p:nvSpPr>
          <p:spPr bwMode="auto">
            <a:xfrm>
              <a:off x="3244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Oval 47"/>
            <p:cNvSpPr>
              <a:spLocks noChangeArrowheads="1"/>
            </p:cNvSpPr>
            <p:nvPr/>
          </p:nvSpPr>
          <p:spPr bwMode="auto">
            <a:xfrm>
              <a:off x="3880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6" name="Oval 48"/>
            <p:cNvSpPr>
              <a:spLocks noChangeArrowheads="1"/>
            </p:cNvSpPr>
            <p:nvPr/>
          </p:nvSpPr>
          <p:spPr bwMode="auto">
            <a:xfrm>
              <a:off x="4514" y="3022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7" name="Oval 49"/>
            <p:cNvSpPr>
              <a:spLocks noChangeArrowheads="1"/>
            </p:cNvSpPr>
            <p:nvPr/>
          </p:nvSpPr>
          <p:spPr bwMode="auto">
            <a:xfrm>
              <a:off x="2971" y="338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426" name="Text Box 58"/>
          <p:cNvSpPr txBox="1">
            <a:spLocks noChangeArrowheads="1"/>
          </p:cNvSpPr>
          <p:nvPr/>
        </p:nvSpPr>
        <p:spPr bwMode="auto">
          <a:xfrm>
            <a:off x="4789488" y="5726584"/>
            <a:ext cx="3382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m=3</a:t>
            </a:r>
            <a:r>
              <a:rPr lang="zh-CN" altLang="en-US" sz="1800" dirty="0"/>
              <a:t>，</a:t>
            </a:r>
            <a:r>
              <a:rPr lang="en-US" altLang="zh-CN" sz="1800" dirty="0"/>
              <a:t>h=3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最少结点</a:t>
            </a:r>
            <a:r>
              <a:rPr lang="zh-CN" altLang="en-US" sz="1800" dirty="0"/>
              <a:t>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1472" y="209772"/>
            <a:ext cx="750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将森林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转换为二叉树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中有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个非叶子结点，则二叉树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无右孩子的结点个数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是多少？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76248" y="1244259"/>
            <a:ext cx="7967718" cy="3103447"/>
            <a:chOff x="676248" y="933194"/>
            <a:chExt cx="8039156" cy="2442664"/>
          </a:xfrm>
        </p:grpSpPr>
        <p:sp>
          <p:nvSpPr>
            <p:cNvPr id="17" name="右箭头 16"/>
            <p:cNvSpPr/>
            <p:nvPr/>
          </p:nvSpPr>
          <p:spPr>
            <a:xfrm>
              <a:off x="3357554" y="2076202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702626" y="1433260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05991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61339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6248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05991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73655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1339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>
              <a:stCxn id="4" idx="3"/>
              <a:endCxn id="5" idx="7"/>
            </p:cNvCxnSpPr>
            <p:nvPr/>
          </p:nvCxnSpPr>
          <p:spPr>
            <a:xfrm rot="5400000">
              <a:off x="1469974" y="1700988"/>
              <a:ext cx="279066" cy="277151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1997648" y="1669949"/>
              <a:ext cx="279066" cy="3392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863023" y="2278262"/>
              <a:ext cx="466590" cy="31025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8" idx="0"/>
            </p:cNvCxnSpPr>
            <p:nvPr/>
          </p:nvCxnSpPr>
          <p:spPr>
            <a:xfrm rot="5400000">
              <a:off x="1173665" y="2433397"/>
              <a:ext cx="375050" cy="13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9" idx="0"/>
            </p:cNvCxnSpPr>
            <p:nvPr/>
          </p:nvCxnSpPr>
          <p:spPr>
            <a:xfrm rot="16200000" flipH="1">
              <a:off x="1439483" y="2231545"/>
              <a:ext cx="420820" cy="35792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10" idx="0"/>
            </p:cNvCxnSpPr>
            <p:nvPr/>
          </p:nvCxnSpPr>
          <p:spPr>
            <a:xfrm rot="5400000">
              <a:off x="2229013" y="2433397"/>
              <a:ext cx="375050" cy="138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456732" y="93319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975899" y="1444540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00184" y="201980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019804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07209" y="2595067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87296" y="3042495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69690" y="2595067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stCxn id="20" idx="3"/>
              <a:endCxn id="21" idx="7"/>
            </p:cNvCxnSpPr>
            <p:nvPr/>
          </p:nvCxnSpPr>
          <p:spPr>
            <a:xfrm rot="5400000">
              <a:off x="5245362" y="1229675"/>
              <a:ext cx="285360" cy="23797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3" idx="7"/>
            </p:cNvCxnSpPr>
            <p:nvPr/>
          </p:nvCxnSpPr>
          <p:spPr>
            <a:xfrm rot="5400000">
              <a:off x="4663879" y="1704289"/>
              <a:ext cx="349278" cy="37535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5"/>
              <a:endCxn id="22" idx="1"/>
            </p:cNvCxnSpPr>
            <p:nvPr/>
          </p:nvCxnSpPr>
          <p:spPr>
            <a:xfrm rot="16200000" flipH="1">
              <a:off x="5385129" y="1601254"/>
              <a:ext cx="349278" cy="581427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4" idx="1"/>
            </p:cNvCxnSpPr>
            <p:nvPr/>
          </p:nvCxnSpPr>
          <p:spPr>
            <a:xfrm rot="16200000" flipH="1">
              <a:off x="4629534" y="2313898"/>
              <a:ext cx="349278" cy="306665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5" idx="1"/>
            </p:cNvCxnSpPr>
            <p:nvPr/>
          </p:nvCxnSpPr>
          <p:spPr>
            <a:xfrm rot="16200000" flipH="1">
              <a:off x="5158257" y="2909962"/>
              <a:ext cx="221442" cy="137229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26" idx="0"/>
            </p:cNvCxnSpPr>
            <p:nvPr/>
          </p:nvCxnSpPr>
          <p:spPr>
            <a:xfrm rot="5400000">
              <a:off x="5644711" y="2389297"/>
              <a:ext cx="302476" cy="1090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248" y="1241958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8662" y="1218946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000378"/>
              <a:ext cx="2071702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非叶子结点：</a:t>
              </a:r>
              <a:r>
                <a:rPr lang="en-US" altLang="zh-CN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500312"/>
              <a:ext cx="2500330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无右孩子的结点：</a:t>
              </a:r>
              <a:r>
                <a:rPr lang="en-US" altLang="zh-CN" sz="18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7158" y="4667260"/>
            <a:ext cx="8286808" cy="186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中一个非叶子结点至少有一个孩子结点，其中有一个最右边的孩子结点</a:t>
            </a:r>
            <a:r>
              <a:rPr lang="en-US" altLang="zh-CN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没有右孩子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中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非叶子结点，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中对应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个没有右孩子结点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的根结点对应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的根结点，它一定是没有右孩子结点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200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+1</a:t>
            </a:r>
            <a:endParaRPr lang="zh-CN" altLang="en-US" sz="220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542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5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21457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 树 的 遍 历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23987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先根遍历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后根遍历</a:t>
            </a:r>
            <a:endParaRPr lang="en-US" altLang="zh-CN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4744" y="1785926"/>
            <a:ext cx="1928826" cy="762005"/>
            <a:chOff x="3214678" y="1428742"/>
            <a:chExt cx="1928826" cy="571504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428742"/>
              <a:ext cx="164307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具有递归性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6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2648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给定一棵树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，将其转换成二叉树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474268"/>
            <a:chOff x="642910" y="3571884"/>
            <a:chExt cx="8001056" cy="355701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先根遍历：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先序遍历：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 smtClean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endPara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9124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先序序列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给定一棵树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，将其转换成二叉树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后根遍历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</a:t>
            </a:r>
            <a:r>
              <a:rPr 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17"/>
            <a:ext cx="8501122" cy="477054"/>
            <a:chOff x="435986" y="3571884"/>
            <a:chExt cx="8207980" cy="357790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4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后根序列：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i="1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dirty="0" smtClean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200" i="1" dirty="0" smtClean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中序序列：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i="1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200" baseline="-25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dirty="0" smtClean="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200" i="1" dirty="0" smtClean="0">
                  <a:solidFill>
                    <a:srgbClr val="FF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中序序列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203</a:t>
            </a:fld>
            <a:endParaRPr lang="en-US" altLang="zh-CN" dirty="0"/>
          </a:p>
        </p:txBody>
      </p:sp>
      <p:sp>
        <p:nvSpPr>
          <p:cNvPr id="58" name="TextBox 34"/>
          <p:cNvSpPr txBox="1"/>
          <p:nvPr/>
        </p:nvSpPr>
        <p:spPr>
          <a:xfrm>
            <a:off x="3286116" y="2285992"/>
            <a:ext cx="500066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40"/>
          <p:cNvSpPr txBox="1"/>
          <p:nvPr/>
        </p:nvSpPr>
        <p:spPr>
          <a:xfrm>
            <a:off x="4429124" y="2285992"/>
            <a:ext cx="500066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58" grpId="0"/>
      <p:bldP spid="60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71538" y="952483"/>
            <a:ext cx="750099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已知一棵树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的先根序列和后根序列，可以唯一确定这棵树？</a:t>
            </a:r>
          </a:p>
        </p:txBody>
      </p:sp>
      <p:sp>
        <p:nvSpPr>
          <p:cNvPr id="35" name="等腰三角形 34"/>
          <p:cNvSpPr/>
          <p:nvPr/>
        </p:nvSpPr>
        <p:spPr>
          <a:xfrm>
            <a:off x="1214414" y="2757523"/>
            <a:ext cx="642942" cy="762005"/>
          </a:xfrm>
          <a:prstGeom prst="triangl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8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3108" y="2662274"/>
            <a:ext cx="4000528" cy="477055"/>
            <a:chOff x="2143108" y="1428742"/>
            <a:chExt cx="4000528" cy="357791"/>
          </a:xfrm>
        </p:grpSpPr>
        <p:sp>
          <p:nvSpPr>
            <p:cNvPr id="36" name="TextBox 35"/>
            <p:cNvSpPr txBox="1"/>
            <p:nvPr/>
          </p:nvSpPr>
          <p:spPr>
            <a:xfrm>
              <a:off x="2143108" y="1428742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先根序列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929058" y="1571618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1428742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先序序列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3108" y="3233778"/>
            <a:ext cx="4000528" cy="477055"/>
            <a:chOff x="2143108" y="1857370"/>
            <a:chExt cx="4000528" cy="357791"/>
          </a:xfrm>
        </p:grpSpPr>
        <p:sp>
          <p:nvSpPr>
            <p:cNvPr id="39" name="TextBox 38"/>
            <p:cNvSpPr txBox="1"/>
            <p:nvPr/>
          </p:nvSpPr>
          <p:spPr>
            <a:xfrm>
              <a:off x="2143108" y="1857370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后根序列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3929058" y="2000246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1857370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中序序列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43636" y="2852773"/>
            <a:ext cx="2143140" cy="857256"/>
            <a:chOff x="6143636" y="1571618"/>
            <a:chExt cx="2143140" cy="642942"/>
          </a:xfrm>
        </p:grpSpPr>
        <p:sp>
          <p:nvSpPr>
            <p:cNvPr id="42" name="右大括号 41"/>
            <p:cNvSpPr/>
            <p:nvPr/>
          </p:nvSpPr>
          <p:spPr>
            <a:xfrm>
              <a:off x="6143636" y="1571618"/>
              <a:ext cx="214314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1643056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唯一确定</a:t>
              </a:r>
              <a:r>
                <a:rPr lang="en-US" altLang="zh-CN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4501" y="3635949"/>
            <a:ext cx="5215467" cy="1313140"/>
            <a:chOff x="1714500" y="2159000"/>
            <a:chExt cx="5215467" cy="984855"/>
          </a:xfrm>
        </p:grpSpPr>
        <p:sp>
          <p:nvSpPr>
            <p:cNvPr id="44" name="任意多边形 43"/>
            <p:cNvSpPr/>
            <p:nvPr/>
          </p:nvSpPr>
          <p:spPr>
            <a:xfrm>
              <a:off x="1714500" y="2159000"/>
              <a:ext cx="5215467" cy="615950"/>
            </a:xfrm>
            <a:custGeom>
              <a:avLst/>
              <a:gdLst>
                <a:gd name="connsiteX0" fmla="*/ 5181600 w 5215467"/>
                <a:gd name="connsiteY0" fmla="*/ 0 h 615950"/>
                <a:gd name="connsiteX1" fmla="*/ 4940300 w 5215467"/>
                <a:gd name="connsiteY1" fmla="*/ 368300 h 615950"/>
                <a:gd name="connsiteX2" fmla="*/ 3530600 w 5215467"/>
                <a:gd name="connsiteY2" fmla="*/ 584200 h 615950"/>
                <a:gd name="connsiteX3" fmla="*/ 1778000 w 5215467"/>
                <a:gd name="connsiteY3" fmla="*/ 558800 h 615950"/>
                <a:gd name="connsiteX4" fmla="*/ 444500 w 5215467"/>
                <a:gd name="connsiteY4" fmla="*/ 419100 h 615950"/>
                <a:gd name="connsiteX5" fmla="*/ 0 w 5215467"/>
                <a:gd name="connsiteY5" fmla="*/ 8890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5467" h="615950">
                  <a:moveTo>
                    <a:pt x="5181600" y="0"/>
                  </a:moveTo>
                  <a:cubicBezTo>
                    <a:pt x="5198533" y="135466"/>
                    <a:pt x="5215467" y="270933"/>
                    <a:pt x="4940300" y="368300"/>
                  </a:cubicBezTo>
                  <a:cubicBezTo>
                    <a:pt x="4665133" y="465667"/>
                    <a:pt x="4057650" y="552450"/>
                    <a:pt x="3530600" y="584200"/>
                  </a:cubicBezTo>
                  <a:cubicBezTo>
                    <a:pt x="3003550" y="615950"/>
                    <a:pt x="2292350" y="586317"/>
                    <a:pt x="1778000" y="558800"/>
                  </a:cubicBezTo>
                  <a:cubicBezTo>
                    <a:pt x="1263650" y="531283"/>
                    <a:pt x="740833" y="497417"/>
                    <a:pt x="444500" y="419100"/>
                  </a:cubicBezTo>
                  <a:cubicBezTo>
                    <a:pt x="148167" y="340783"/>
                    <a:pt x="74083" y="214841"/>
                    <a:pt x="0" y="88900"/>
                  </a:cubicBezTo>
                </a:path>
              </a:pathLst>
            </a:cu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3306" y="2786064"/>
              <a:ext cx="207170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唯一还原为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85723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214414" y="1714488"/>
            <a:ext cx="7858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Yes !</a:t>
            </a:r>
            <a:endParaRPr lang="zh-CN" altLang="en-US" sz="200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5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  树的存储结构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619238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双亲存储结构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：表示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的关系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孩子链存储结构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：表示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的关系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孩子兄弟链存储结构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：树转化为二叉树，对应二叉链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8293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在一棵树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中最常用的操作是查找某个结点的祖先结点，采用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哪种存储结构最合适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124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285852" y="2190741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 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双亲存储结构</a:t>
            </a:r>
            <a:endParaRPr lang="en-US" altLang="zh-CN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1" y="4095755"/>
            <a:ext cx="6169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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孩子链存储结构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孩子兄弟链存储结构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2946723"/>
            <a:ext cx="635798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如最常用的操作是查找某个结点的所有兄弟，采用</a:t>
            </a:r>
            <a:r>
              <a:rPr lang="zh-CN" altLang="en-US" sz="2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哪种存储结构最合适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04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761982"/>
            <a:ext cx="207170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二 叉 树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en-US" altLang="zh-CN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个不同的结点构造的二叉树个数？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5929352" cy="899646"/>
            <a:chOff x="1714481" y="2000247"/>
            <a:chExt cx="5929352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25141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4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1538" y="833663"/>
            <a:ext cx="7429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个结点并且高度为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不同形态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940660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该二叉树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：有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层，每层一个结点，该结点可以作为双亲结点的左孩子，也可以作为右孩子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这样的二叉树的个数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=1×2×</a:t>
            </a:r>
            <a:r>
              <a:rPr 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×2=2</a:t>
            </a:r>
            <a:r>
              <a:rPr lang="en-US" sz="2200" i="1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例如，当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时有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786050" y="3929066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077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6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5852" y="666731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0" y="2285993"/>
            <a:ext cx="60007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二叉树中所有结点的度</a:t>
            </a:r>
            <a:r>
              <a:rPr lang="zh-CN" altLang="en-US" sz="2200" smtClean="0">
                <a:solidFill>
                  <a:srgbClr val="0000FF"/>
                </a:solidFill>
                <a:latin typeface="+mn-ea"/>
                <a:ea typeface="+mn-ea"/>
              </a:rPr>
              <a:t>≤</a:t>
            </a:r>
            <a:r>
              <a:rPr lang="en-US" altLang="zh-CN" sz="2200" smtClean="0">
                <a:solidFill>
                  <a:srgbClr val="0000FF"/>
                </a:solidFill>
              </a:rPr>
              <a:t>2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分支数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所有结点度之和，分支数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200" i="1" baseline="-2500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所有结点度之和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+ 2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554669"/>
            <a:ext cx="164307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基本公式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209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4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" y="230932"/>
            <a:ext cx="792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根据树的性质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可得：   	＜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后得： 	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-1)+1≤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kumimoji="1"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为底取对数后得：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-1)+1)≤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	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-1)+1)≤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-1)+1)+1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只能取整数，所以 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en-US" altLang="zh-CN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-1)+1)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结论得证。</a:t>
            </a:r>
            <a:endParaRPr kumimoji="1"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50144"/>
              </p:ext>
            </p:extLst>
          </p:nvPr>
        </p:nvGraphicFramePr>
        <p:xfrm>
          <a:off x="3419475" y="151557"/>
          <a:ext cx="8858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3" imgW="558720" imgH="419040" progId="Equation.3">
                  <p:embed/>
                </p:oleObj>
              </mc:Choice>
              <mc:Fallback>
                <p:oleObj name="Equation" r:id="rId3" imgW="558720" imgH="419040" progId="Equation.3">
                  <p:embed/>
                  <p:pic>
                    <p:nvPicPr>
                      <p:cNvPr id="59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1557"/>
                        <a:ext cx="885825" cy="66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041511"/>
              </p:ext>
            </p:extLst>
          </p:nvPr>
        </p:nvGraphicFramePr>
        <p:xfrm>
          <a:off x="5076825" y="116632"/>
          <a:ext cx="72548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5" imgW="457200" imgH="419040" progId="Equation.3">
                  <p:embed/>
                </p:oleObj>
              </mc:Choice>
              <mc:Fallback>
                <p:oleObj name="Equation" r:id="rId5" imgW="457200" imgH="41904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6632"/>
                        <a:ext cx="725488" cy="671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428728" y="4702979"/>
            <a:ext cx="19288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flipH="1">
            <a:off x="1577952" y="5417362"/>
            <a:ext cx="792164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2514579" y="5490387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586017" y="5417362"/>
            <a:ext cx="93662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1074713" y="5922187"/>
            <a:ext cx="4318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1435077" y="5993625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1577952" y="5922187"/>
            <a:ext cx="215901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2154216" y="5922187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2514579" y="59936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2586017" y="5922187"/>
            <a:ext cx="288926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2370116" y="52744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362052" y="5779312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2371704" y="5779312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3378181" y="5779312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928663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1290614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1650977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2009753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371704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2732067" y="6353987"/>
            <a:ext cx="288926" cy="287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Box 44"/>
          <p:cNvSpPr txBox="1"/>
          <p:nvPr/>
        </p:nvSpPr>
        <p:spPr>
          <a:xfrm>
            <a:off x="3929058" y="5345921"/>
            <a:ext cx="4286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最小高度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(10 ×(3</a:t>
            </a:r>
            <a:r>
              <a:rPr kumimoji="1" lang="en-US" altLang="zh-CN" sz="220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1)+1)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=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</a:p>
          <a:p>
            <a:pPr algn="l">
              <a:lnSpc>
                <a:spcPts val="3200"/>
              </a:lnSpc>
            </a:pP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=3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6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 完全二叉树中结点计算方法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285993"/>
            <a:ext cx="68580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结点个数为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树形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可以唯一确定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叶子结点个数为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，树形不能唯一确定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为奇数时，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为偶数时，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 log</a:t>
            </a:r>
            <a:r>
              <a:rPr lang="en-US" sz="2200" baseline="-25000" smtClean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(</a:t>
            </a:r>
            <a:r>
              <a:rPr lang="en-US" sz="2200" i="1" smtClean="0">
                <a:solidFill>
                  <a:srgbClr val="0000FF"/>
                </a:solidFill>
                <a:sym typeface="Symbol" panose="05050102010706020507"/>
              </a:rPr>
              <a:t>n</a:t>
            </a:r>
            <a:r>
              <a:rPr lang="en-US" sz="2200" smtClean="0">
                <a:solidFill>
                  <a:srgbClr val="0000FF"/>
                </a:solidFill>
                <a:sym typeface="Symbol" panose="05050102010706020507"/>
              </a:rPr>
              <a:t>+1)</a:t>
            </a:r>
            <a:r>
              <a:rPr lang="zh-CN" altLang="en-US" sz="2200" smtClean="0">
                <a:solidFill>
                  <a:srgbClr val="0000FF"/>
                </a:solidFill>
                <a:sym typeface="Symbol" panose="05050102010706020507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是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个结点高度最小的二叉树</a:t>
            </a:r>
            <a:endParaRPr lang="en-US" altLang="zh-CN" sz="2200" i="1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8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1363979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个叶子结点的二叉树的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最小高度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221235"/>
            <a:ext cx="750099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在该二叉树中，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=60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-1=59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=119+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且为完全二叉树时高度最小。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此时高度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173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7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  满二叉树中结点计算方法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411736"/>
            <a:ext cx="63579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dirty="0" smtClean="0">
                <a:solidFill>
                  <a:srgbClr val="0000FF"/>
                </a:solidFill>
                <a:sym typeface="Symbol" panose="05050102010706020507"/>
              </a:rPr>
              <a:t>log</a:t>
            </a:r>
            <a:r>
              <a:rPr lang="en-US" sz="2200" baseline="-25000" dirty="0" smtClean="0">
                <a:solidFill>
                  <a:srgbClr val="0000FF"/>
                </a:solidFill>
                <a:sym typeface="Symbol" panose="05050102010706020507"/>
              </a:rPr>
              <a:t>2</a:t>
            </a:r>
            <a:r>
              <a:rPr lang="en-US" sz="2200" i="1" dirty="0" smtClean="0">
                <a:solidFill>
                  <a:srgbClr val="0000FF"/>
                </a:solidFill>
                <a:sym typeface="Symbol" panose="05050102010706020507"/>
              </a:rPr>
              <a:t> (</a:t>
            </a:r>
            <a:r>
              <a:rPr lang="en-US" altLang="zh-CN" sz="2200" i="1" dirty="0" smtClean="0">
                <a:solidFill>
                  <a:srgbClr val="0000FF"/>
                </a:solidFill>
                <a:sym typeface="Symbol" panose="05050102010706020507"/>
              </a:rPr>
              <a:t>n</a:t>
            </a:r>
            <a:r>
              <a:rPr lang="en-US" sz="2200" i="1" dirty="0" smtClean="0">
                <a:solidFill>
                  <a:srgbClr val="0000FF"/>
                </a:solidFill>
                <a:sym typeface="Symbol" panose="05050102010706020507"/>
              </a:rPr>
              <a:t>+1</a:t>
            </a:r>
            <a:r>
              <a:rPr lang="en-US" altLang="zh-CN" sz="2200" i="1" dirty="0">
                <a:solidFill>
                  <a:srgbClr val="0000FF"/>
                </a:solidFill>
                <a:sym typeface="Symbol" panose="05050102010706020507"/>
              </a:rPr>
              <a:t>)</a:t>
            </a:r>
            <a:endParaRPr lang="en-US" altLang="zh-CN" sz="2200" i="1" baseline="-25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高度为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的满二叉树，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200" i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一定为奇数</a:t>
            </a:r>
            <a:endParaRPr lang="en-US" altLang="zh-CN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7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395696"/>
            <a:ext cx="785818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已知一棵非空满二叉树中有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个分支结点，则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总结点个数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360536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（双分支结点个数）。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+1=32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（二叉树性质），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=63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75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4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609696"/>
            <a:ext cx="371477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二叉树的存储结构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250033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顺序存储结构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857356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6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6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16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16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lang="zh-CN" altLang="en-US" sz="16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429652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800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1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001024" y="1928808"/>
              <a:ext cx="500066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8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1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08181" y="2428874"/>
              <a:ext cx="285752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95203" y="2858771"/>
              <a:ext cx="338061" cy="3737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5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bldLvl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814501"/>
            <a:ext cx="8143932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一棵高度为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的并且只有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个结点的二叉树，采用顺序存储结构存放在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[1..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中，则</a:t>
            </a:r>
            <a:r>
              <a:rPr lang="en-US" altLang="zh-CN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应该至少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是（ ）。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A.2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	B.2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		C.2</a:t>
            </a:r>
            <a:r>
              <a:rPr lang="en-US" altLang="zh-CN" i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		D.2</a:t>
            </a:r>
            <a:r>
              <a:rPr lang="en-US" altLang="zh-CN" i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endParaRPr lang="zh-CN" altLang="en-US" i="1" baseline="300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7358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可能是一棵右斜树，最后一个结点的层序编号为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2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43536" cy="2476517"/>
            <a:chOff x="2357422" y="2643188"/>
            <a:chExt cx="5143536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55842" y="3391508"/>
              <a:ext cx="368920" cy="34901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397940" y="3885444"/>
              <a:ext cx="261764" cy="2061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50764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9256" y="4060732"/>
              <a:ext cx="207170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层序编号为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i="1" baseline="30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endPara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0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二叉链存储结构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任何结点的左、右指针分别指向一棵二叉树！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递归数据结构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95590"/>
            <a:ext cx="6429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含有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个结点的二叉树采用二叉链存储结构，其中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空指针域个数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个指针域，共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个指针域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除了根结点外，每个结点被一个非空指针所指向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个非空指针域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空指针域的个数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-(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-1)=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172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3643314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3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二叉树遍历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遍历过程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某种次序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访问所有结点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不重复访问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1004" y="1235009"/>
            <a:ext cx="6996994" cy="10563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最小高度</a:t>
            </a:r>
            <a:r>
              <a:rPr kumimoji="1" lang="zh-CN" altLang="en-US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aseline="30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log</a:t>
            </a:r>
            <a:r>
              <a:rPr kumimoji="1" lang="en-US" altLang="zh-CN" baseline="-30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kumimoji="1" lang="en-US" altLang="zh-CN" i="1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</a:t>
            </a:r>
            <a:r>
              <a:rPr kumimoji="1" lang="en-US" altLang="zh-CN" baseline="30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kumimoji="1" lang="en-US" altLang="zh-CN" baseline="30000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539750" y="188913"/>
            <a:ext cx="8032778" cy="904863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树的最小高度是多少？最大高度是多少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714348" y="2531504"/>
            <a:ext cx="2462199" cy="4654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最大高度？</a:t>
            </a:r>
            <a:endParaRPr kumimoji="1" lang="zh-CN" altLang="en-US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928926" y="3104983"/>
            <a:ext cx="1079500" cy="2373314"/>
            <a:chOff x="2928926" y="1339850"/>
            <a:chExt cx="1079500" cy="2373314"/>
          </a:xfrm>
        </p:grpSpPr>
        <p:sp>
          <p:nvSpPr>
            <p:cNvPr id="105" name="Line 7"/>
            <p:cNvSpPr>
              <a:spLocks noChangeShapeType="1"/>
            </p:cNvSpPr>
            <p:nvPr/>
          </p:nvSpPr>
          <p:spPr bwMode="auto">
            <a:xfrm>
              <a:off x="3428992" y="202246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7"/>
            <p:cNvSpPr>
              <a:spLocks noChangeShapeType="1"/>
            </p:cNvSpPr>
            <p:nvPr/>
          </p:nvSpPr>
          <p:spPr bwMode="auto">
            <a:xfrm>
              <a:off x="3428992" y="2711447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" name="Text Box 12"/>
            <p:cNvSpPr txBox="1">
              <a:spLocks noChangeArrowheads="1"/>
            </p:cNvSpPr>
            <p:nvPr/>
          </p:nvSpPr>
          <p:spPr bwMode="auto">
            <a:xfrm>
              <a:off x="3214678" y="2155819"/>
              <a:ext cx="576263" cy="487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Freeform 9"/>
            <p:cNvSpPr/>
            <p:nvPr/>
          </p:nvSpPr>
          <p:spPr bwMode="auto">
            <a:xfrm>
              <a:off x="3503601" y="3067051"/>
              <a:ext cx="336550" cy="439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277"/>
                </a:cxn>
              </a:cxnLst>
              <a:rect l="0" t="0" r="r" b="b"/>
              <a:pathLst>
                <a:path w="212" h="277">
                  <a:moveTo>
                    <a:pt x="0" y="0"/>
                  </a:moveTo>
                  <a:lnTo>
                    <a:pt x="212" y="27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Freeform 8"/>
            <p:cNvSpPr/>
            <p:nvPr/>
          </p:nvSpPr>
          <p:spPr bwMode="auto">
            <a:xfrm>
              <a:off x="3068626" y="3033714"/>
              <a:ext cx="319088" cy="428625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0" y="270"/>
                </a:cxn>
              </a:cxnLst>
              <a:rect l="0" t="0" r="r" b="b"/>
              <a:pathLst>
                <a:path w="201" h="270">
                  <a:moveTo>
                    <a:pt x="201" y="0"/>
                  </a:moveTo>
                  <a:lnTo>
                    <a:pt x="0" y="27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1"/>
            <p:cNvSpPr>
              <a:spLocks noChangeShapeType="1"/>
            </p:cNvSpPr>
            <p:nvPr/>
          </p:nvSpPr>
          <p:spPr bwMode="auto">
            <a:xfrm>
              <a:off x="3432164" y="313848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Line 7"/>
            <p:cNvSpPr>
              <a:spLocks noChangeShapeType="1"/>
            </p:cNvSpPr>
            <p:nvPr/>
          </p:nvSpPr>
          <p:spPr bwMode="auto">
            <a:xfrm>
              <a:off x="3432164" y="155575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Oval 2"/>
            <p:cNvSpPr>
              <a:spLocks noChangeArrowheads="1"/>
            </p:cNvSpPr>
            <p:nvPr/>
          </p:nvSpPr>
          <p:spPr bwMode="auto">
            <a:xfrm>
              <a:off x="3287701" y="1339850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Oval 3"/>
            <p:cNvSpPr>
              <a:spLocks noChangeArrowheads="1"/>
            </p:cNvSpPr>
            <p:nvPr/>
          </p:nvSpPr>
          <p:spPr bwMode="auto">
            <a:xfrm>
              <a:off x="3287701" y="1771650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Oval 4"/>
            <p:cNvSpPr>
              <a:spLocks noChangeArrowheads="1"/>
            </p:cNvSpPr>
            <p:nvPr/>
          </p:nvSpPr>
          <p:spPr bwMode="auto">
            <a:xfrm>
              <a:off x="3287701" y="2922589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5"/>
            <p:cNvSpPr>
              <a:spLocks noChangeArrowheads="1"/>
            </p:cNvSpPr>
            <p:nvPr/>
          </p:nvSpPr>
          <p:spPr bwMode="auto">
            <a:xfrm>
              <a:off x="2928926" y="3425826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6"/>
            <p:cNvSpPr>
              <a:spLocks noChangeArrowheads="1"/>
            </p:cNvSpPr>
            <p:nvPr/>
          </p:nvSpPr>
          <p:spPr bwMode="auto">
            <a:xfrm>
              <a:off x="3719501" y="3425826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Oval 10"/>
            <p:cNvSpPr>
              <a:spLocks noChangeArrowheads="1"/>
            </p:cNvSpPr>
            <p:nvPr/>
          </p:nvSpPr>
          <p:spPr bwMode="auto">
            <a:xfrm>
              <a:off x="3287701" y="3425826"/>
              <a:ext cx="288925" cy="2873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857224" y="5908513"/>
            <a:ext cx="7072362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最大高度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（某一层有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个结点，其他每层只有一个结点）。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9" name="右大括号 118"/>
          <p:cNvSpPr/>
          <p:nvPr/>
        </p:nvSpPr>
        <p:spPr>
          <a:xfrm>
            <a:off x="4500562" y="3122431"/>
            <a:ext cx="214314" cy="228601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21"/>
          <p:cNvSpPr txBox="1"/>
          <p:nvPr/>
        </p:nvSpPr>
        <p:spPr>
          <a:xfrm>
            <a:off x="4786314" y="4054243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 dirty="0" smtClean="0"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103" grpId="0"/>
      <p:bldP spid="118" grpId="0"/>
      <p:bldP spid="119" grpId="0" animBg="1"/>
      <p:bldP spid="120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先序遍历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中序遍历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后序遍历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层次遍历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二叉树算法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二叉树查找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二叉树遍历</a:t>
              </a:r>
              <a:endPara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递归遍历算法应用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基于递归遍历 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采用递归数据结构的递归算法设计方法</a:t>
            </a:r>
            <a:endParaRPr lang="zh-CN" altLang="en-US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部分组成，两种类型：结点，子树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先结点，再子树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先序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先子树，再结点 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后序</a:t>
            </a:r>
            <a:endParaRPr lang="zh-CN" altLang="en-US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71538" y="612479"/>
            <a:ext cx="6357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中度为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的结点个数。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14348" y="2126173"/>
            <a:ext cx="2214578" cy="2667019"/>
            <a:chOff x="1000100" y="1500180"/>
            <a:chExt cx="2214578" cy="2000264"/>
          </a:xfrm>
        </p:grpSpPr>
        <p:sp>
          <p:nvSpPr>
            <p:cNvPr id="41" name="椭圆 40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/>
            <p:cNvCxnSpPr>
              <a:stCxn id="41" idx="3"/>
              <a:endCxn id="42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5"/>
              <a:endCxn id="43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弧形 45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43108" y="2411925"/>
            <a:ext cx="2643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：度为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8596" y="4983693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00232" y="4983694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的结点数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143240" y="3263661"/>
            <a:ext cx="5715040" cy="1481326"/>
            <a:chOff x="3286116" y="2304870"/>
            <a:chExt cx="5715040" cy="1110995"/>
          </a:xfrm>
        </p:grpSpPr>
        <p:sp>
          <p:nvSpPr>
            <p:cNvPr id="52" name="TextBox 51"/>
            <p:cNvSpPr txBox="1"/>
            <p:nvPr/>
          </p:nvSpPr>
          <p:spPr>
            <a:xfrm>
              <a:off x="3857620" y="2304870"/>
              <a:ext cx="5143536" cy="111099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tIns="144000" bIns="180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)=0		                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)=1+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结点度为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3286116" y="2786064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6357982" cy="2983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if (b==NULL) 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b-&gt;lchild!=NULL &amp;&amp; b-&gt;rchild!=NULL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return 1+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return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算法如下：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66731"/>
            <a:ext cx="671517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190741"/>
            <a:ext cx="7072362" cy="210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设计算法为</a:t>
            </a:r>
            <a:r>
              <a:rPr 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所指的结点层次，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是引用型参数，用于保存第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层的结点个数。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初始调用时，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为根结点指针，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赋值为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，即调用方式是：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86314" y="4429132"/>
            <a:ext cx="2571768" cy="861803"/>
            <a:chOff x="5429256" y="3354758"/>
            <a:chExt cx="2571768" cy="64635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6392264" y="3533964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29256" y="3643320"/>
              <a:ext cx="257176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递归算法赋初值方式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5227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61982"/>
            <a:ext cx="8286808" cy="44139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knumber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b，int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h，int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k，int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&amp;n)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if (b==NULL)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空树直接返回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		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处理非空树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if (h==k) n++;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当前访问的结点在第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层时，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if (h&lt;k)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若当前结点层次小于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，递归处理左、右子树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{	  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knumber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(b-&gt;lchild，h+1，k，n);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knumber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(b-&gt;rchild，h+1，k，n);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282" y="5091224"/>
            <a:ext cx="2928958" cy="858056"/>
            <a:chOff x="142844" y="4000510"/>
            <a:chExt cx="2928958" cy="64354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262"/>
              <a:ext cx="250033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基于先序遍历的思路</a:t>
              </a:r>
              <a:endParaRPr lang="zh-CN" altLang="en-US" sz="18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142844" y="4000510"/>
              <a:ext cx="357158" cy="571504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01418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的宽度（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采用递归方法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190741"/>
            <a:ext cx="7143800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levelnumber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(BTNode *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：求二叉树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中所有层的结点个数，存放在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数组中，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表示第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905253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不做任何事情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		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当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[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]++; 			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其他情况</a:t>
            </a:r>
            <a:endParaRPr lang="en-US" altLang="zh-CN" sz="1800" smtClean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lchild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rchild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)</a:t>
            </a:r>
            <a:endParaRPr lang="zh-CN" altLang="en-US" sz="1800" smtClean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3333749"/>
            <a:ext cx="214314" cy="38100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2"/>
            <a:ext cx="5715040" cy="34778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(BTNode *b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h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a[h]++;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215106" cy="43646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int width=0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i;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for 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a[i]=0;		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//a</a:t>
            </a: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设置所有元素初始化为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levelnumber(b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(a[i]!=0)	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width=a[i];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292895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 层次遍历算法应用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每个结点有唯一的双亲结点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结点的层次  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双亲结点的层次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树的运算主要分为三大类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555" y="2132856"/>
            <a:ext cx="7500990" cy="267765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满足某种特定关系的结点，如查找当前结点的双亲结点等；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插入或删除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某个结点，如在树的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结点上插入一个孩子结点或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删除指定结点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个孩子结点等；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树中每个结点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这里着重介绍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585791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假设二叉树采用二叉链存储结构，设计一个算法求二叉树</a:t>
            </a:r>
            <a:r>
              <a:rPr lang="en-US" sz="20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的宽度（</a:t>
            </a:r>
            <a:r>
              <a:rPr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采用层次遍历方法</a:t>
            </a:r>
            <a:r>
              <a:rPr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476494"/>
            <a:ext cx="5572164" cy="2738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BTWidth2(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结点的层次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Qu[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定义非环形队列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front</a:t>
            </a:r>
            <a:r>
              <a:rPr lang="zh-CN" alt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rear;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定义队头和队尾指针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lnum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width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front=rear=0;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置队列为空队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2696"/>
            <a:ext cx="6500858" cy="49654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if (b!=NULL)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 	rear++;	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Qu[rear].p=b;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Qu[rear].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	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根结点的层次为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(rear!=front)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队不空时循环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front++;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b=Qu[front].p;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出队结点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lnum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=Qu[front].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if (b-&gt;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有左孩子，将其进队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Qu[rear].p=b-&gt;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Qu[rear].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if (b-&gt;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有右孩子，将其进队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Qu[rear].p=b-&gt;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Qu[rear].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</a:t>
            </a: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  <a:endParaRPr lang="zh-CN" altLang="en-US" sz="1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858048" cy="42406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lnum=1; i=1;	</a:t>
            </a:r>
            <a:r>
              <a:rPr lang="en-US" altLang="zh-CN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//width</a:t>
            </a:r>
            <a:r>
              <a:rPr lang="zh-CN" altLang="en-US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(i&lt;=rear &amp;&amp; Qu[i].lno==lnum)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n++;		</a:t>
            </a:r>
            <a:r>
              <a:rPr lang="en-US" altLang="zh-CN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//n</a:t>
            </a:r>
            <a:r>
              <a:rPr lang="zh-CN" altLang="en-US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i++; 		</a:t>
            </a:r>
            <a:r>
              <a:rPr lang="en-US" altLang="zh-CN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//i</a:t>
            </a:r>
            <a:r>
              <a:rPr lang="zh-CN" altLang="en-US" sz="180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扫描队列中所有结点</a:t>
            </a:r>
            <a:endParaRPr lang="en-US" altLang="zh-CN" sz="1800" smtClean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lnum=Qu[i].lno;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if (n&gt;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 return 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二叉树的构造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由中序序列和先序序列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由中序序列和后序序列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由中序序列和层次序列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6072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由一个固定的先序序列（含</a:t>
            </a:r>
            <a:r>
              <a:rPr lang="en-US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个不同的结点），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构造的二叉树个数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50529" y="33091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3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7290" y="1142990"/>
              <a:ext cx="2790953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21800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bldLvl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38400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04302"/>
            <a:chOff x="1500166" y="1500180"/>
            <a:chExt cx="1428760" cy="978226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3042" y="2143122"/>
              <a:ext cx="1071570" cy="33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  L  R</a:t>
              </a:r>
              <a:endParaRPr lang="zh-CN" alt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4286248" y="2000240"/>
            <a:ext cx="2571768" cy="1689022"/>
            <a:chOff x="4286248" y="1500180"/>
            <a:chExt cx="2143140" cy="1266766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071570" cy="62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R  N  L</a:t>
              </a:r>
              <a:endParaRPr lang="zh-CN" alt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2727312" y="3071810"/>
            <a:ext cx="1857388" cy="1334311"/>
            <a:chOff x="2727312" y="2403474"/>
            <a:chExt cx="1857388" cy="100073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为空</a:t>
              </a:r>
            </a:p>
          </p:txBody>
        </p:sp>
      </p:grpSp>
      <p:grpSp>
        <p:nvGrpSpPr>
          <p:cNvPr id="12" name="组合 17"/>
          <p:cNvGrpSpPr/>
          <p:nvPr/>
        </p:nvGrpSpPr>
        <p:grpSpPr>
          <a:xfrm>
            <a:off x="2571736" y="4762510"/>
            <a:ext cx="2214578" cy="1452571"/>
            <a:chOff x="2571736" y="3571882"/>
            <a:chExt cx="2214578" cy="1089428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所有结点没有右子树的单支树</a:t>
              </a:r>
              <a:endParaRPr lang="zh-CN" altLang="en-US" sz="2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7020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线索二叉树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二叉链 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线索二叉树</a:t>
              </a:r>
              <a:endParaRPr lang="zh-CN" altLang="en-US" sz="2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先序线索二叉树</a:t>
              </a:r>
              <a:endParaRPr lang="en-US" altLang="zh-CN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建立线索二叉树的目的？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358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以中序线索二叉树说明：</a:t>
            </a:r>
            <a:endParaRPr lang="en-US" altLang="zh-CN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对二叉树中序遍历，递归算法：时间复杂度均为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，空间复杂度均为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对二叉树中序遍历，非递归算法：时间复杂度均为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，空间复杂度均为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对中序线索二叉树中序遍历，时间复杂度均为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，空间复杂度均为</a:t>
            </a:r>
            <a:r>
              <a: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endParaRPr lang="zh-CN" altLang="en-US" sz="22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二叉树中序序列的开始结点和尾结点？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5918" y="1714488"/>
            <a:ext cx="1643074" cy="1809763"/>
            <a:chOff x="1785918" y="1285866"/>
            <a:chExt cx="1643074" cy="1357322"/>
          </a:xfrm>
        </p:grpSpPr>
        <p:sp>
          <p:nvSpPr>
            <p:cNvPr id="5" name="椭圆 4"/>
            <p:cNvSpPr/>
            <p:nvPr/>
          </p:nvSpPr>
          <p:spPr>
            <a:xfrm>
              <a:off x="2655874" y="128586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1670" y="178424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228431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0992" y="178593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334950" y="1452777"/>
              <a:ext cx="345646" cy="380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2935495" y="1436435"/>
              <a:ext cx="315699" cy="3832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1864034" y="2034499"/>
              <a:ext cx="315699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291082" y="1995025"/>
              <a:ext cx="317385" cy="2645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2935108" y="2037937"/>
              <a:ext cx="315699" cy="1804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40346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82415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5786" y="3412069"/>
            <a:ext cx="2714644" cy="1032019"/>
            <a:chOff x="1000100" y="2559050"/>
            <a:chExt cx="2714644" cy="77401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0100" y="3000377"/>
              <a:ext cx="271464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根结点的最左下结点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05192" y="2342475"/>
            <a:ext cx="3281386" cy="443583"/>
            <a:chOff x="3357554" y="1756854"/>
            <a:chExt cx="3281386" cy="332687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4"/>
              <a:ext cx="28575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哈夫曼树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个叶子结点，含有权值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381242"/>
            <a:ext cx="5857916" cy="1584249"/>
            <a:chOff x="1142976" y="1785932"/>
            <a:chExt cx="5857916" cy="1188187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2"/>
              <a:ext cx="5857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构造哈夫曼树：权值越小距离根结点越远</a:t>
              </a:r>
              <a:endParaRPr lang="en-US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构造哈夫曼编码：权值越小编码越长</a:t>
              </a:r>
              <a:endPara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个结点且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个结点只</a:t>
            </a:r>
            <a:r>
              <a:rPr kumimoji="1" lang="zh-CN" altLang="en-US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被访问一次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主要的遍历方法：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先根遍历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000" b="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依次先根遍历各棵子树。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后根遍历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层次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先根和后根遍历算法都是递归的。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476230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哈夫曼树中：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哈夫曼树满足二叉树的性质</a:t>
            </a:r>
            <a:endParaRPr lang="en-US" altLang="zh-CN" sz="22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没有两个字符的编码相同</a:t>
            </a:r>
            <a:endParaRPr lang="en-US" altLang="zh-CN" sz="22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没有两个字符编码的前缀相同</a:t>
            </a:r>
            <a:endParaRPr lang="en-US" altLang="zh-CN" sz="220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09838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如果一棵哈夫曼树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中共有</a:t>
            </a:r>
            <a:r>
              <a:rPr 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255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个结点，那么该树用于对几个字符进行哈夫曼编码？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904990"/>
            <a:ext cx="785818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=255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，总结点数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2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 </a:t>
            </a:r>
            <a:r>
              <a:rPr 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+1)/2 = 128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所以该树用于对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个字符进行哈夫曼编码。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77141" y="310145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/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的结点访问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次序：</a:t>
            </a:r>
          </a:p>
        </p:txBody>
      </p:sp>
      <p:grpSp>
        <p:nvGrpSpPr>
          <p:cNvPr id="193619" name="Group 83"/>
          <p:cNvGrpSpPr/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93620" name="Group 84"/>
          <p:cNvGrpSpPr/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93623" name="Group 87"/>
          <p:cNvGrpSpPr/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93624" name="Group 88"/>
          <p:cNvGrpSpPr/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193621" name="Group 85"/>
          <p:cNvGrpSpPr/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193622" name="Group 86"/>
          <p:cNvGrpSpPr/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93625" name="Group 89"/>
          <p:cNvGrpSpPr/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93626" name="Group 90"/>
          <p:cNvGrpSpPr/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193628" name="Group 92"/>
          <p:cNvGrpSpPr/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93627" name="Group 91"/>
          <p:cNvGrpSpPr/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93629" name="Group 93"/>
          <p:cNvGrpSpPr/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/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后根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</a:p>
        </p:txBody>
      </p:sp>
      <p:grpSp>
        <p:nvGrpSpPr>
          <p:cNvPr id="382002" name="Group 50"/>
          <p:cNvGrpSpPr/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82000" name="Group 48"/>
          <p:cNvGrpSpPr/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82003" name="Group 51"/>
          <p:cNvGrpSpPr/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2001" name="Group 49"/>
          <p:cNvGrpSpPr/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82007" name="Group 55"/>
          <p:cNvGrpSpPr/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382009" name="Group 57"/>
          <p:cNvGrpSpPr/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2005" name="Group 53"/>
          <p:cNvGrpSpPr/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82008" name="Group 56"/>
          <p:cNvGrpSpPr/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382004" name="Group 52"/>
          <p:cNvGrpSpPr/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82010" name="Group 58"/>
          <p:cNvGrpSpPr/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82006" name="Group 54"/>
          <p:cNvGrpSpPr/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7" name="Freeform 21"/>
          <p:cNvSpPr/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遍历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的结点访问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次序：</a:t>
            </a:r>
          </a:p>
        </p:txBody>
      </p:sp>
      <p:grpSp>
        <p:nvGrpSpPr>
          <p:cNvPr id="383000" name="Group 24"/>
          <p:cNvGrpSpPr/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383024" name="Group 48"/>
          <p:cNvGrpSpPr/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83025" name="Group 49"/>
          <p:cNvGrpSpPr/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3027" name="Group 51"/>
          <p:cNvGrpSpPr/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83026" name="Group 50"/>
          <p:cNvGrpSpPr/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3028" name="Group 52"/>
          <p:cNvGrpSpPr/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83029" name="Group 53"/>
          <p:cNvGrpSpPr/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83030" name="Group 54"/>
          <p:cNvGrpSpPr/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383032" name="Group 56"/>
          <p:cNvGrpSpPr/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83031" name="Group 55"/>
          <p:cNvGrpSpPr/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83033" name="Group 57"/>
          <p:cNvGrpSpPr/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遍历完毕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、双亲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" name="Freeform 13"/>
          <p:cNvSpPr/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/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/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7" name="Group 42"/>
          <p:cNvGrpSpPr/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</a:p>
          </p:txBody>
        </p:sp>
      </p:grpSp>
      <p:grpSp>
        <p:nvGrpSpPr>
          <p:cNvPr id="42" name="Group 46"/>
          <p:cNvGrpSpPr/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树的双亲存储结构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伪指针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指示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其双亲结点的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树中任何结点只有唯一的双亲结点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9416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parent;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PTree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</p:txBody>
      </p:sp>
      <p:grpSp>
        <p:nvGrpSpPr>
          <p:cNvPr id="195617" name="Group 33"/>
          <p:cNvGrpSpPr/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  <a:scene3d>
            <a:camera prst="perspectiveContrastingRightFacing"/>
            <a:lightRig rig="threePt" dir="t"/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思考题：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/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/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双亲存储结构的类型声明如下：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569325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是由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 err="1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个结点组成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的有限集合（记为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）。其中：    </a:t>
            </a:r>
          </a:p>
        </p:txBody>
      </p:sp>
      <p:sp>
        <p:nvSpPr>
          <p:cNvPr id="5174" name="Text Box 1078"/>
          <p:cNvSpPr txBox="1">
            <a:spLocks noChangeArrowheads="1"/>
          </p:cNvSpPr>
          <p:nvPr/>
        </p:nvSpPr>
        <p:spPr bwMode="auto">
          <a:xfrm>
            <a:off x="828675" y="1557338"/>
            <a:ext cx="7631113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是一棵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树，这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是树的特例；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，这</a:t>
            </a:r>
            <a:r>
              <a:rPr kumimoji="1"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个结点中存在一个唯一结点作为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根结点（</a:t>
            </a:r>
            <a:r>
              <a:rPr kumimoji="1"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），其余结点可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分为</a:t>
            </a:r>
            <a:r>
              <a:rPr kumimoji="1"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smtClean="0">
                <a:latin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）个互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不相交的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有限子集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aseline="-2500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，而每个子集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本身又是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棵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，称为根结点</a:t>
            </a:r>
            <a:r>
              <a:rPr kumimoji="1"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kumimoji="1"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的子</a:t>
            </a:r>
            <a:r>
              <a:rPr kumimoji="1"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树中所有结点构成一种层次关系！</a:t>
            </a:r>
            <a:endParaRPr kumimoji="1"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03575" y="4149725"/>
            <a:ext cx="3455988" cy="2016125"/>
            <a:chOff x="3203575" y="4149725"/>
            <a:chExt cx="3455988" cy="2016125"/>
          </a:xfrm>
        </p:grpSpPr>
        <p:sp>
          <p:nvSpPr>
            <p:cNvPr id="5175" name="Oval 1079"/>
            <p:cNvSpPr>
              <a:spLocks noChangeArrowheads="1"/>
            </p:cNvSpPr>
            <p:nvPr/>
          </p:nvSpPr>
          <p:spPr bwMode="auto">
            <a:xfrm>
              <a:off x="4500563" y="4221163"/>
              <a:ext cx="574675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6" name="Text Box 1080"/>
            <p:cNvSpPr txBox="1">
              <a:spLocks noChangeArrowheads="1"/>
            </p:cNvSpPr>
            <p:nvPr/>
          </p:nvSpPr>
          <p:spPr bwMode="auto">
            <a:xfrm>
              <a:off x="5075238" y="4149725"/>
              <a:ext cx="1008062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root</a:t>
              </a:r>
            </a:p>
          </p:txBody>
        </p:sp>
        <p:sp>
          <p:nvSpPr>
            <p:cNvPr id="5177" name="Oval 1081"/>
            <p:cNvSpPr>
              <a:spLocks noChangeArrowheads="1"/>
            </p:cNvSpPr>
            <p:nvPr/>
          </p:nvSpPr>
          <p:spPr bwMode="auto">
            <a:xfrm>
              <a:off x="3203575" y="4941888"/>
              <a:ext cx="792163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8" name="Freeform 1082"/>
            <p:cNvSpPr/>
            <p:nvPr/>
          </p:nvSpPr>
          <p:spPr bwMode="auto">
            <a:xfrm>
              <a:off x="3779838" y="4521200"/>
              <a:ext cx="754062" cy="492125"/>
            </a:xfrm>
            <a:custGeom>
              <a:avLst/>
              <a:gdLst/>
              <a:ahLst/>
              <a:cxnLst>
                <a:cxn ang="0">
                  <a:pos x="475" y="0"/>
                </a:cxn>
                <a:cxn ang="0">
                  <a:pos x="0" y="310"/>
                </a:cxn>
              </a:cxnLst>
              <a:rect l="0" t="0" r="r" b="b"/>
              <a:pathLst>
                <a:path w="475" h="310">
                  <a:moveTo>
                    <a:pt x="475" y="0"/>
                  </a:moveTo>
                  <a:lnTo>
                    <a:pt x="0" y="3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9" name="Oval 1083"/>
            <p:cNvSpPr>
              <a:spLocks noChangeArrowheads="1"/>
            </p:cNvSpPr>
            <p:nvPr/>
          </p:nvSpPr>
          <p:spPr bwMode="auto">
            <a:xfrm>
              <a:off x="4211638" y="4941888"/>
              <a:ext cx="792162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0" name="Oval 1084"/>
            <p:cNvSpPr>
              <a:spLocks noChangeArrowheads="1"/>
            </p:cNvSpPr>
            <p:nvPr/>
          </p:nvSpPr>
          <p:spPr bwMode="auto">
            <a:xfrm>
              <a:off x="5867400" y="4941888"/>
              <a:ext cx="792163" cy="122396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 flipH="1">
              <a:off x="4643438" y="4652963"/>
              <a:ext cx="73025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5064125" y="4495800"/>
              <a:ext cx="935038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3" name="Text Box 1087"/>
            <p:cNvSpPr txBox="1">
              <a:spLocks noChangeArrowheads="1"/>
            </p:cNvSpPr>
            <p:nvPr/>
          </p:nvSpPr>
          <p:spPr bwMode="auto">
            <a:xfrm>
              <a:off x="5219700" y="5229225"/>
              <a:ext cx="431800" cy="45720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184" name="Text Box 1088"/>
          <p:cNvSpPr txBox="1">
            <a:spLocks noChangeArrowheads="1"/>
          </p:cNvSpPr>
          <p:nvPr/>
        </p:nvSpPr>
        <p:spPr bwMode="auto">
          <a:xfrm>
            <a:off x="539750" y="188913"/>
            <a:ext cx="2232025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链存储结构      </a:t>
            </a:r>
            <a:endParaRPr kumimoji="1"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" name="Freeform 15"/>
          <p:cNvSpPr/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/>
          <p:nvPr/>
        </p:nvGrpSpPr>
        <p:grpSpPr bwMode="auto">
          <a:xfrm>
            <a:off x="2879694" y="4860912"/>
            <a:ext cx="2951162" cy="1031875"/>
            <a:chOff x="1837" y="2614"/>
            <a:chExt cx="1859" cy="650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树的孩子链存储结构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每个指针指向一棵子树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107125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node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		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MaxSons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6617" name="Group 9"/>
          <p:cNvGrpSpPr/>
          <p:nvPr/>
        </p:nvGrpSpPr>
        <p:grpSpPr bwMode="auto">
          <a:xfrm>
            <a:off x="1042988" y="3933826"/>
            <a:ext cx="7705725" cy="1477963"/>
            <a:chOff x="657" y="2478"/>
            <a:chExt cx="4854" cy="931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9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200" i="1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个结点的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孩子链存储结构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的结点类型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MaxSons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为最多的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孩子结点个数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孩子兄弟链存储结构 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兄弟链存储结构是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每个结点设计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一个数据元素域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个孩子结点指针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个兄弟结点指针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endParaRPr lang="zh-CN" altLang="en-US" sz="22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6109" name="Freeform 61"/>
          <p:cNvSpPr/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0" name="Freeform 62"/>
          <p:cNvSpPr/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1" name="Freeform 63"/>
          <p:cNvSpPr/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3" name="Freeform 65"/>
          <p:cNvSpPr/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4" name="Freeform 66"/>
          <p:cNvSpPr/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6145" name="Group 97"/>
          <p:cNvGrpSpPr/>
          <p:nvPr/>
        </p:nvGrpSpPr>
        <p:grpSpPr bwMode="auto">
          <a:xfrm>
            <a:off x="2916238" y="4149725"/>
            <a:ext cx="3671887" cy="1031875"/>
            <a:chOff x="1837" y="2614"/>
            <a:chExt cx="2313" cy="650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88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树的孩子兄弟链存储结构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结点的所有孩子链起来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指向兄弟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197671" name="Group 39"/>
          <p:cNvGrpSpPr/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思考题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兄弟链存储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每个结点固定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只有两个指针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域！！！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7224" y="3071810"/>
            <a:ext cx="4429156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有限的结点集合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2690" name="Text Box 2" descr="纸莎草纸"/>
          <p:cNvSpPr txBox="1">
            <a:spLocks noChangeArrowheads="1"/>
          </p:cNvSpPr>
          <p:nvPr/>
        </p:nvSpPr>
        <p:spPr bwMode="auto">
          <a:xfrm>
            <a:off x="571472" y="1977537"/>
            <a:ext cx="388778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二叉树的定义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5286380" y="2334727"/>
            <a:ext cx="1071570" cy="928694"/>
          </a:xfrm>
          <a:prstGeom prst="wedgeEllipseCallout">
            <a:avLst>
              <a:gd name="adj1" fmla="val -119141"/>
              <a:gd name="adj2" fmla="val 57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递归定义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834925"/>
            <a:ext cx="764386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这个集合或者是空。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或者由一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个根结点和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两棵互不相交的称为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的二叉树组成。</a:t>
            </a:r>
            <a:r>
              <a:rPr kumimoji="1" lang="zh-CN" altLang="en-US" dirty="0" smtClean="0">
                <a:solidFill>
                  <a:srgbClr val="00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en-US" dirty="0"/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1928794" y="571480"/>
            <a:ext cx="4376751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二叉树的概念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457200" y="488950"/>
            <a:ext cx="343235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基本形态：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68425" y="1173163"/>
            <a:ext cx="1584325" cy="1154099"/>
            <a:chOff x="1368425" y="1173163"/>
            <a:chExt cx="1584325" cy="1154099"/>
          </a:xfrm>
        </p:grpSpPr>
        <p:sp>
          <p:nvSpPr>
            <p:cNvPr id="223236" name="Freeform 4"/>
            <p:cNvSpPr/>
            <p:nvPr/>
          </p:nvSpPr>
          <p:spPr bwMode="auto">
            <a:xfrm>
              <a:off x="1827225" y="1784337"/>
              <a:ext cx="64928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5" name="Oval 3"/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Comment 10"/>
            <p:cNvSpPr>
              <a:spLocks noChangeArrowheads="1"/>
            </p:cNvSpPr>
            <p:nvPr/>
          </p:nvSpPr>
          <p:spPr bwMode="auto">
            <a:xfrm>
              <a:off x="1368425" y="1173163"/>
              <a:ext cx="15843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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57788" y="1052513"/>
            <a:ext cx="1790700" cy="1309674"/>
            <a:chOff x="5157788" y="1052513"/>
            <a:chExt cx="1790700" cy="1309674"/>
          </a:xfrm>
        </p:grpSpPr>
        <p:sp>
          <p:nvSpPr>
            <p:cNvPr id="223237" name="Oval 5"/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3" name="Comment 11"/>
            <p:cNvSpPr>
              <a:spLocks noChangeArrowheads="1"/>
            </p:cNvSpPr>
            <p:nvPr/>
          </p:nvSpPr>
          <p:spPr bwMode="auto">
            <a:xfrm>
              <a:off x="5157788" y="1052513"/>
              <a:ext cx="179070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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</a:t>
              </a:r>
              <a:r>
                <a:rPr lang="zh-CN" altLang="en-US" sz="200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含</a:t>
              </a:r>
              <a:r>
                <a:rPr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根结点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8596" y="3224353"/>
            <a:ext cx="2085975" cy="2693847"/>
            <a:chOff x="428596" y="3224353"/>
            <a:chExt cx="2085975" cy="2693847"/>
          </a:xfrm>
        </p:grpSpPr>
        <p:sp>
          <p:nvSpPr>
            <p:cNvPr id="223238" name="AutoShape 6"/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50" name="Comment 18"/>
            <p:cNvSpPr>
              <a:spLocks noChangeArrowheads="1"/>
            </p:cNvSpPr>
            <p:nvPr/>
          </p:nvSpPr>
          <p:spPr bwMode="auto">
            <a:xfrm>
              <a:off x="463521" y="3224353"/>
              <a:ext cx="2051050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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238471" y="3195778"/>
            <a:ext cx="2155825" cy="2766901"/>
            <a:chOff x="3238471" y="3195778"/>
            <a:chExt cx="2155825" cy="2766901"/>
          </a:xfrm>
        </p:grpSpPr>
        <p:sp>
          <p:nvSpPr>
            <p:cNvPr id="223239" name="AutoShape 7"/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3252" name="Comment 20"/>
            <p:cNvSpPr>
              <a:spLocks noChangeArrowheads="1"/>
            </p:cNvSpPr>
            <p:nvPr/>
          </p:nvSpPr>
          <p:spPr bwMode="auto">
            <a:xfrm>
              <a:off x="3238471" y="3195778"/>
              <a:ext cx="2155825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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248" name="Text Box 16"/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43636" y="2935428"/>
            <a:ext cx="2546368" cy="2993902"/>
            <a:chOff x="6143636" y="2935428"/>
            <a:chExt cx="2546368" cy="2993902"/>
          </a:xfrm>
        </p:grpSpPr>
        <p:sp>
          <p:nvSpPr>
            <p:cNvPr id="223253" name="Comment 21"/>
            <p:cNvSpPr>
              <a:spLocks noChangeArrowheads="1"/>
            </p:cNvSpPr>
            <p:nvPr/>
          </p:nvSpPr>
          <p:spPr bwMode="auto">
            <a:xfrm>
              <a:off x="6429388" y="2935428"/>
              <a:ext cx="1752600" cy="7694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</a:t>
              </a:r>
              <a:r>
                <a:rPr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左右</a:t>
              </a:r>
              <a:r>
                <a:rPr lang="zh-CN" altLang="en-US" sz="2000" dirty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子树均不为空树</a:t>
              </a:r>
              <a:endParaRPr kumimoji="1" lang="zh-CN" altLang="en-US" sz="2000" b="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i="1" dirty="0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1" lang="en-US" altLang="zh-CN" sz="2000" b="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71472" y="1000108"/>
            <a:ext cx="7929618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二叉树是可以采用树的逻辑结构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法，其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表示法如下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2357430"/>
            <a:ext cx="3857652" cy="2249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树形表示法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文氏图表示法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凹入表示法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　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括号表示法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5318134" cy="1250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次树有什么区别？</a:t>
            </a:r>
            <a:endParaRPr lang="zh-CN" altLang="en-US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90820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428868"/>
            <a:ext cx="3600450" cy="2251075"/>
          </a:xfrm>
          <a:prstGeom prst="rect">
            <a:avLst/>
          </a:prstGeom>
          <a:noFill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26" descr="画布"/>
          <p:cNvSpPr txBox="1">
            <a:spLocks noChangeArrowheads="1"/>
          </p:cNvSpPr>
          <p:nvPr/>
        </p:nvSpPr>
        <p:spPr bwMode="auto">
          <a:xfrm>
            <a:off x="468313" y="333375"/>
            <a:ext cx="4603753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的（逻辑）表示</a:t>
            </a: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609600" y="1165225"/>
            <a:ext cx="8305800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）树形表示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一棵倒置的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树表示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树结构，非常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直观和形象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2275" y="2276475"/>
            <a:ext cx="3816350" cy="2305050"/>
            <a:chOff x="1692275" y="2276475"/>
            <a:chExt cx="3816350" cy="2305050"/>
          </a:xfrm>
          <a:scene3d>
            <a:camera prst="isometricOffAxis1Right"/>
            <a:lightRig rig="threePt" dir="t"/>
          </a:scene3d>
        </p:grpSpPr>
        <p:sp>
          <p:nvSpPr>
            <p:cNvPr id="1071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2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6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9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2405067" y="5013325"/>
            <a:ext cx="280987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14348" y="1214422"/>
            <a:ext cx="50720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一棵二叉树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642910" y="2928934"/>
            <a:ext cx="7143800" cy="3000396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9058" y="292893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992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6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7626" y="4728491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3768" y="478632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16" y="392906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两种特殊的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5984" y="1643050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所有分支结点都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双分结点</a:t>
            </a:r>
            <a:r>
              <a:rPr kumimoji="1" lang="en-US" altLang="zh-CN" sz="220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kumimoji="1" lang="en-US" altLang="zh-CN" sz="2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并且叶结点都</a:t>
            </a:r>
            <a:r>
              <a:rPr kumimoji="1"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集中在二叉树的最下一层。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85786" y="3000372"/>
            <a:ext cx="2844531" cy="2500330"/>
            <a:chOff x="785786" y="3000372"/>
            <a:chExt cx="2844531" cy="2500330"/>
          </a:xfrm>
        </p:grpSpPr>
        <p:sp>
          <p:nvSpPr>
            <p:cNvPr id="61" name="TextBox 60"/>
            <p:cNvSpPr txBox="1"/>
            <p:nvPr/>
          </p:nvSpPr>
          <p:spPr>
            <a:xfrm>
              <a:off x="785786" y="300037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层序编号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63" name="直接箭头连接符 62"/>
            <p:cNvCxnSpPr>
              <a:stCxn id="61" idx="3"/>
              <a:endCxn id="5" idx="1"/>
            </p:cNvCxnSpPr>
            <p:nvPr/>
          </p:nvCxnSpPr>
          <p:spPr>
            <a:xfrm flipV="1">
              <a:off x="2143108" y="3069441"/>
              <a:ext cx="1487209" cy="13098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25" idx="0"/>
            </p:cNvCxnSpPr>
            <p:nvPr/>
          </p:nvCxnSpPr>
          <p:spPr>
            <a:xfrm rot="16200000" flipH="1">
              <a:off x="1757823" y="3528533"/>
              <a:ext cx="549762" cy="2078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11" idx="0"/>
            </p:cNvCxnSpPr>
            <p:nvPr/>
          </p:nvCxnSpPr>
          <p:spPr>
            <a:xfrm rot="5400000">
              <a:off x="798351" y="3994433"/>
              <a:ext cx="1124372" cy="13638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5400000">
              <a:off x="-35751" y="4393413"/>
              <a:ext cx="2000264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/>
          <p:nvPr/>
        </p:nvGrpSpPr>
        <p:grpSpPr>
          <a:xfrm>
            <a:off x="142844" y="357166"/>
            <a:ext cx="7215238" cy="3286148"/>
            <a:chOff x="642910" y="2928934"/>
            <a:chExt cx="7858180" cy="3286148"/>
          </a:xfrm>
        </p:grpSpPr>
        <p:sp>
          <p:nvSpPr>
            <p:cNvPr id="4" name="椭圆 3"/>
            <p:cNvSpPr/>
            <p:nvPr/>
          </p:nvSpPr>
          <p:spPr>
            <a:xfrm>
              <a:off x="4357686" y="300037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6667" y="292893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0010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0166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2977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3"/>
              <a:endCxn id="6" idx="0"/>
            </p:cNvCxnSpPr>
            <p:nvPr/>
          </p:nvCxnSpPr>
          <p:spPr>
            <a:xfrm rot="5400000">
              <a:off x="119655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5"/>
              <a:endCxn id="8" idx="0"/>
            </p:cNvCxnSpPr>
            <p:nvPr/>
          </p:nvCxnSpPr>
          <p:spPr>
            <a:xfrm rot="16200000" flipH="1">
              <a:off x="1873421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00036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317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000496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43306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00430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71059" y="471488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16" idx="0"/>
            </p:cNvCxnSpPr>
            <p:nvPr/>
          </p:nvCxnSpPr>
          <p:spPr>
            <a:xfrm rot="5400000">
              <a:off x="319681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0" idx="5"/>
              <a:endCxn id="18" idx="0"/>
            </p:cNvCxnSpPr>
            <p:nvPr/>
          </p:nvCxnSpPr>
          <p:spPr>
            <a:xfrm rot="16200000" flipH="1">
              <a:off x="3873685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2428860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71670" y="400050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10" idx="7"/>
            </p:cNvCxnSpPr>
            <p:nvPr/>
          </p:nvCxnSpPr>
          <p:spPr>
            <a:xfrm rot="5400000">
              <a:off x="1998437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031162" y="43487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000628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557214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000760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3570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00694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93723" y="478632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4" idx="3"/>
              <a:endCxn id="30" idx="0"/>
            </p:cNvCxnSpPr>
            <p:nvPr/>
          </p:nvCxnSpPr>
          <p:spPr>
            <a:xfrm rot="5400000">
              <a:off x="519708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5"/>
              <a:endCxn id="32" idx="0"/>
            </p:cNvCxnSpPr>
            <p:nvPr/>
          </p:nvCxnSpPr>
          <p:spPr>
            <a:xfrm rot="16200000" flipH="1">
              <a:off x="5873949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00892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43702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001024" y="5715016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43834" y="564357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00958" y="4857760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16621" y="4857760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>
              <a:stCxn id="42" idx="3"/>
              <a:endCxn id="38" idx="0"/>
            </p:cNvCxnSpPr>
            <p:nvPr/>
          </p:nvCxnSpPr>
          <p:spPr>
            <a:xfrm rot="5400000">
              <a:off x="7197347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5"/>
              <a:endCxn id="40" idx="0"/>
            </p:cNvCxnSpPr>
            <p:nvPr/>
          </p:nvCxnSpPr>
          <p:spPr>
            <a:xfrm rot="16200000" flipH="1">
              <a:off x="7874213" y="5338171"/>
              <a:ext cx="430423" cy="323266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429388" y="407194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9407" y="392906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34" idx="7"/>
            </p:cNvCxnSpPr>
            <p:nvPr/>
          </p:nvCxnSpPr>
          <p:spPr>
            <a:xfrm rot="5400000">
              <a:off x="5998965" y="4427337"/>
              <a:ext cx="432218" cy="57509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 flipH="1">
              <a:off x="7065028" y="4323305"/>
              <a:ext cx="441436" cy="716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" idx="2"/>
              <a:endCxn id="24" idx="7"/>
            </p:cNvCxnSpPr>
            <p:nvPr/>
          </p:nvCxnSpPr>
          <p:spPr>
            <a:xfrm rot="10800000" flipV="1">
              <a:off x="2855694" y="3250405"/>
              <a:ext cx="1501993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" idx="6"/>
              <a:endCxn id="46" idx="1"/>
            </p:cNvCxnSpPr>
            <p:nvPr/>
          </p:nvCxnSpPr>
          <p:spPr>
            <a:xfrm>
              <a:off x="4857752" y="3250405"/>
              <a:ext cx="1644869" cy="894770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14348" y="4572008"/>
            <a:ext cx="7500990" cy="1023898"/>
            <a:chOff x="714348" y="4572008"/>
            <a:chExt cx="7500990" cy="1023898"/>
          </a:xfrm>
        </p:grpSpPr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714348" y="4572008"/>
              <a:ext cx="5072098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满二叉树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：在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一棵二叉树</a:t>
              </a:r>
              <a:r>
                <a:rPr kumimoji="1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中：</a:t>
              </a:r>
              <a:r>
                <a:rPr kumimoji="1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　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5984" y="5118852"/>
              <a:ext cx="592935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高度为</a:t>
              </a:r>
              <a:r>
                <a:rPr kumimoji="1"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的二叉树恰好有</a:t>
              </a:r>
              <a:r>
                <a:rPr lang="en-US" altLang="zh-CN" sz="22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i="1" baseline="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200" smtClean="0"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r>
                <a:rPr kumimoji="1"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85984" y="385762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层序编号：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7572396" y="428604"/>
            <a:ext cx="180000" cy="321471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5272" y="16715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/>
              <a:t>h </a:t>
            </a:r>
            <a:r>
              <a:rPr lang="en-US" altLang="zh-CN" sz="2000" smtClean="0"/>
              <a:t>= 4</a:t>
            </a:r>
            <a:endParaRPr lang="zh-CN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43834" y="2000240"/>
            <a:ext cx="114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n </a:t>
            </a:r>
            <a:r>
              <a:rPr lang="en-US" altLang="zh-CN" sz="2000" smtClean="0"/>
              <a:t>= 2</a:t>
            </a:r>
            <a:r>
              <a:rPr lang="en-US" altLang="zh-CN" sz="2000" baseline="30000" smtClean="0"/>
              <a:t>4</a:t>
            </a:r>
            <a:r>
              <a:rPr lang="en-US" altLang="zh-CN" sz="2000" smtClean="0">
                <a:latin typeface="+mj-ea"/>
                <a:ea typeface="+mj-ea"/>
              </a:rPr>
              <a:t>-</a:t>
            </a:r>
            <a:r>
              <a:rPr lang="en-US" altLang="zh-CN" sz="2000" smtClean="0"/>
              <a:t>1</a:t>
            </a:r>
            <a:endParaRPr lang="en-US" altLang="zh-CN" sz="2000" dirty="0" smtClean="0"/>
          </a:p>
          <a:p>
            <a:r>
              <a:rPr lang="en-US" altLang="zh-CN" sz="2000" smtClean="0"/>
              <a:t>= 15</a:t>
            </a:r>
            <a:endParaRPr lang="zh-CN" alt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二叉树：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在一棵二叉树中：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最多只有下面两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层的结点的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度数小于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并且最下面一层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的叶结点都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依次排列在该层最左边的位置上。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2910" y="2071678"/>
            <a:ext cx="6689194" cy="3000396"/>
            <a:chOff x="1000100" y="2214554"/>
            <a:chExt cx="6689194" cy="3000396"/>
          </a:xfrm>
        </p:grpSpPr>
        <p:sp>
          <p:nvSpPr>
            <p:cNvPr id="7" name="椭圆 6"/>
            <p:cNvSpPr/>
            <p:nvPr/>
          </p:nvSpPr>
          <p:spPr>
            <a:xfrm>
              <a:off x="4377169" y="227978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7507" y="221455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24818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0100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8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34029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9311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9424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4705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4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>
              <a:stCxn id="13" idx="3"/>
              <a:endCxn id="9" idx="0"/>
            </p:cNvCxnSpPr>
            <p:nvPr/>
          </p:nvCxnSpPr>
          <p:spPr>
            <a:xfrm rot="5400000">
              <a:off x="1502563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5"/>
              <a:endCxn id="11" idx="0"/>
            </p:cNvCxnSpPr>
            <p:nvPr/>
          </p:nvCxnSpPr>
          <p:spPr>
            <a:xfrm rot="16200000" flipH="1">
              <a:off x="2117896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143240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8522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10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052451" y="4758368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27733" y="4693142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11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597845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00496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5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3"/>
              <a:endCxn id="17" idx="0"/>
            </p:cNvCxnSpPr>
            <p:nvPr/>
          </p:nvCxnSpPr>
          <p:spPr>
            <a:xfrm rot="5400000">
              <a:off x="3320985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1" idx="5"/>
              <a:endCxn id="19" idx="0"/>
            </p:cNvCxnSpPr>
            <p:nvPr/>
          </p:nvCxnSpPr>
          <p:spPr>
            <a:xfrm rot="16200000" flipH="1">
              <a:off x="3936318" y="4414931"/>
              <a:ext cx="392995" cy="29387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3691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98973" y="3192944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2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连接符 26"/>
            <p:cNvCxnSpPr>
              <a:stCxn id="25" idx="3"/>
              <a:endCxn id="13" idx="7"/>
            </p:cNvCxnSpPr>
            <p:nvPr/>
          </p:nvCxnSpPr>
          <p:spPr>
            <a:xfrm rot="5400000">
              <a:off x="2231543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3170366" y="3512282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5416267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1549" y="39104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6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34689" y="3975656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771" y="3935830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7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60535" y="3258170"/>
              <a:ext cx="454605" cy="4565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73996" y="3127718"/>
              <a:ext cx="389662" cy="281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FF0000"/>
                  </a:solidFill>
                </a:rPr>
                <a:t>3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33" idx="7"/>
            </p:cNvCxnSpPr>
            <p:nvPr/>
          </p:nvCxnSpPr>
          <p:spPr>
            <a:xfrm rot="5400000">
              <a:off x="5868387" y="3583798"/>
              <a:ext cx="394634" cy="52281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H="1">
              <a:off x="6837517" y="3489091"/>
              <a:ext cx="403050" cy="65106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7" idx="2"/>
              <a:endCxn id="25" idx="7"/>
            </p:cNvCxnSpPr>
            <p:nvPr/>
          </p:nvCxnSpPr>
          <p:spPr>
            <a:xfrm rot="10800000" flipV="1">
              <a:off x="3011722" y="2508071"/>
              <a:ext cx="1365448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7" idx="6"/>
              <a:endCxn id="45" idx="1"/>
            </p:cNvCxnSpPr>
            <p:nvPr/>
          </p:nvCxnSpPr>
          <p:spPr>
            <a:xfrm>
              <a:off x="4831775" y="2508071"/>
              <a:ext cx="1495335" cy="816964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714348" y="542926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实际上是对应的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删除叶结点层最右边若干个结点得到的。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14348" y="2000240"/>
            <a:ext cx="7572428" cy="2500330"/>
            <a:chOff x="928662" y="1928802"/>
            <a:chExt cx="7572428" cy="2500330"/>
          </a:xfrm>
        </p:grpSpPr>
        <p:sp>
          <p:nvSpPr>
            <p:cNvPr id="43" name="矩形 42"/>
            <p:cNvSpPr/>
            <p:nvPr/>
          </p:nvSpPr>
          <p:spPr>
            <a:xfrm>
              <a:off x="928662" y="1928802"/>
              <a:ext cx="6786610" cy="250033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1527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满的</a:t>
              </a:r>
              <a:endParaRPr lang="zh-CN" altLang="en-US" sz="20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90466" y="1468487"/>
            <a:ext cx="8396376" cy="956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空二叉树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叶结点数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等于</a:t>
            </a:r>
            <a:r>
              <a:rPr kumimoji="1"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分支结点数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。即：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14282" y="548680"/>
            <a:ext cx="3319456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二叉树性质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4348" y="3302084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 w="28575">
              <a:solidFill>
                <a:srgbClr val="00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3126878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286248" y="2516266"/>
            <a:ext cx="2286016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度之和＝分支数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分支数</a:t>
            </a:r>
            <a:r>
              <a:rPr lang="en-US" altLang="zh-CN" sz="20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err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aseline="-25000" dirty="0">
              <a:solidFill>
                <a:srgbClr val="CC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6248" y="397354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度之和</a:t>
            </a:r>
            <a:r>
              <a:rPr lang="en-US" altLang="zh-CN" sz="2000" dirty="0" smtClean="0"/>
              <a:t>=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+2</a:t>
            </a:r>
            <a:r>
              <a:rPr lang="en-US" altLang="zh-CN" sz="2000" i="1" dirty="0" err="1" smtClean="0"/>
              <a:t>n</a:t>
            </a:r>
            <a:r>
              <a:rPr lang="en-US" altLang="zh-CN" sz="2000" baseline="-25000" dirty="0" err="1" smtClean="0"/>
              <a:t>2</a:t>
            </a:r>
            <a:endParaRPr lang="zh-CN" altLang="en-US" sz="2000" baseline="-25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215074" y="2802018"/>
            <a:ext cx="2786082" cy="1961863"/>
            <a:chOff x="6215074" y="2285992"/>
            <a:chExt cx="2786082" cy="1961863"/>
          </a:xfrm>
        </p:grpSpPr>
        <p:sp>
          <p:nvSpPr>
            <p:cNvPr id="43" name="下箭头 42"/>
            <p:cNvSpPr/>
            <p:nvPr/>
          </p:nvSpPr>
          <p:spPr>
            <a:xfrm>
              <a:off x="7286644" y="3214686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388" y="264318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smtClean="0">
                  <a:latin typeface="+mn-ea"/>
                  <a:ea typeface="+mn-ea"/>
                </a:rPr>
                <a:t>-</a:t>
              </a:r>
              <a:r>
                <a:rPr lang="en-US" altLang="zh-CN" sz="2000" dirty="0" smtClean="0"/>
                <a:t>1</a:t>
              </a:r>
              <a:r>
                <a:rPr lang="en-US" altLang="zh-CN" sz="2000" i="1" dirty="0" smtClean="0"/>
                <a:t>=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1</a:t>
              </a:r>
              <a:r>
                <a:rPr lang="en-US" altLang="zh-CN" sz="2000" dirty="0" err="1" smtClean="0"/>
                <a:t>+2</a:t>
              </a:r>
              <a:r>
                <a:rPr lang="en-US" altLang="zh-CN" sz="2000" i="1" dirty="0" err="1" smtClean="0"/>
                <a:t>n</a:t>
              </a:r>
              <a:r>
                <a:rPr lang="en-US" altLang="zh-CN" sz="2000" baseline="-25000" dirty="0" err="1" smtClean="0"/>
                <a:t>2</a:t>
              </a:r>
              <a:endParaRPr lang="zh-CN" alt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6578" y="3786190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dirty="0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6215074" y="2285992"/>
              <a:ext cx="142876" cy="135732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 descr="羊皮纸"/>
          <p:cNvSpPr txBox="1">
            <a:spLocks noChangeArrowheads="1"/>
          </p:cNvSpPr>
          <p:nvPr/>
        </p:nvSpPr>
        <p:spPr bwMode="auto">
          <a:xfrm>
            <a:off x="647732" y="1357313"/>
            <a:ext cx="7956716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求解二叉树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的结点个数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通常利用二叉树的性质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来求解这类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问题，常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利用以下关系求解：</a:t>
            </a:r>
            <a:endParaRPr lang="zh-CN" altLang="pt-BR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pt-BR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度之和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pt-BR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pt-BR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zh-CN" altLang="pt-BR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所以有：</a:t>
            </a:r>
            <a:endParaRPr lang="zh-CN" altLang="en-US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sz="22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-25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endParaRPr lang="en-US" altLang="zh-CN" sz="22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771775" y="404813"/>
            <a:ext cx="3024188" cy="519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ea typeface="华文隶书" pitchFamily="2" charset="-122"/>
              </a:rPr>
              <a:t>求解方法归纳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00080" y="642918"/>
            <a:ext cx="845820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非空二叉树上第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30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由树的性质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可推出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362176"/>
            <a:ext cx="8429684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的二叉树至多有</a:t>
            </a:r>
            <a:r>
              <a:rPr kumimoji="1" lang="en-US" altLang="zh-CN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baseline="30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个结点（</a:t>
            </a:r>
            <a:r>
              <a:rPr kumimoji="1" lang="en-US" altLang="zh-CN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 err="1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≥</a:t>
            </a:r>
            <a:r>
              <a:rPr kumimoji="1" lang="en-US" altLang="zh-CN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由树的性质</a:t>
            </a:r>
            <a:r>
              <a:rPr kumimoji="1"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可推出。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214290"/>
            <a:ext cx="6477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4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完全二叉树性质（含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结点）： 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857232"/>
            <a:ext cx="635798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或者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。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可由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的奇偶性确定：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038905"/>
            <a:ext cx="835827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的结点为分支结点，否则为叶结点。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108" y="1994620"/>
            <a:ext cx="1503008" cy="1005752"/>
            <a:chOff x="925852" y="1711678"/>
            <a:chExt cx="1503008" cy="1005752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500166" y="171167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925852" y="235462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06886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21" idx="3"/>
              <a:endCxn id="22" idx="7"/>
            </p:cNvCxnSpPr>
            <p:nvPr/>
          </p:nvCxnSpPr>
          <p:spPr>
            <a:xfrm rot="5400000">
              <a:off x="1198817" y="205327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5"/>
              <a:endCxn id="23" idx="1"/>
            </p:cNvCxnSpPr>
            <p:nvPr/>
          </p:nvCxnSpPr>
          <p:spPr>
            <a:xfrm rot="16200000" flipH="1">
              <a:off x="1768916" y="205748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802220" y="1571612"/>
            <a:ext cx="1984358" cy="1708495"/>
            <a:chOff x="3373460" y="1714488"/>
            <a:chExt cx="1984358" cy="1708495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429124" y="1714488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854810" y="235743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997818" y="2360240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>
              <a:stCxn id="30" idx="3"/>
              <a:endCxn id="31" idx="7"/>
            </p:cNvCxnSpPr>
            <p:nvPr/>
          </p:nvCxnSpPr>
          <p:spPr>
            <a:xfrm rot="5400000">
              <a:off x="4127775" y="2056081"/>
              <a:ext cx="388384" cy="31975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2" idx="1"/>
            </p:cNvCxnSpPr>
            <p:nvPr/>
          </p:nvCxnSpPr>
          <p:spPr>
            <a:xfrm rot="16200000" flipH="1">
              <a:off x="4697874" y="2060296"/>
              <a:ext cx="391194" cy="31413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3373460" y="3062983"/>
              <a:ext cx="360000" cy="3600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5" idx="7"/>
            </p:cNvCxnSpPr>
            <p:nvPr/>
          </p:nvCxnSpPr>
          <p:spPr>
            <a:xfrm rot="5400000">
              <a:off x="3568638" y="2776810"/>
              <a:ext cx="450995" cy="22679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28728" y="3286124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为奇数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=0</a:t>
            </a:r>
            <a:endParaRPr lang="zh-CN" alt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4786314" y="342900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为偶数 </a:t>
            </a: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kumimoji="1" lang="en-US" altLang="zh-CN" sz="2200" baseline="-25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  <a:sym typeface="Wingdings"/>
              </a:rPr>
              <a:t>=1</a:t>
            </a:r>
            <a:endParaRPr lang="zh-CN" altLang="en-US" sz="2200"/>
          </a:p>
        </p:txBody>
      </p:sp>
      <p:sp>
        <p:nvSpPr>
          <p:cNvPr id="42" name="TextBox 41"/>
          <p:cNvSpPr txBox="1"/>
          <p:nvPr/>
        </p:nvSpPr>
        <p:spPr>
          <a:xfrm>
            <a:off x="2571736" y="1835339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728" y="2500306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43240" y="2406843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3636" y="135729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628" y="2022265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43702" y="1928802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00562" y="2786058"/>
            <a:ext cx="428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</a:rPr>
              <a:t>4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0" y="46434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=3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/2=1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/>
              <a:t>n</a:t>
            </a:r>
            <a:r>
              <a:rPr lang="en-US" altLang="zh-CN" sz="2000" smtClean="0"/>
              <a:t>=4 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/2=2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分支结点；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编号为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3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、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4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的是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叶结点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2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1857356" y="2977077"/>
            <a:ext cx="2857520" cy="2166435"/>
            <a:chOff x="2500298" y="4000504"/>
            <a:chExt cx="2857520" cy="2166435"/>
          </a:xfrm>
        </p:grpSpPr>
        <p:sp>
          <p:nvSpPr>
            <p:cNvPr id="10" name="椭圆 9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357686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stCxn id="10" idx="4"/>
              <a:endCxn id="11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12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5"/>
              <a:endCxn id="13" idx="1"/>
            </p:cNvCxnSpPr>
            <p:nvPr/>
          </p:nvCxnSpPr>
          <p:spPr>
            <a:xfrm rot="16200000" flipH="1">
              <a:off x="4063580" y="5279649"/>
              <a:ext cx="415745" cy="4653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7158" y="642918"/>
            <a:ext cx="8286808" cy="1741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除树根结点外，若一个结点的编号为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，则它的双亲结点的编号为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endParaRPr kumimoji="1" lang="en-US" altLang="zh-CN" sz="22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的结点有左孩子结点，则左孩子结点的编号为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；若编号为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的结点有右孩子结点，则右孩子结点的编号为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      </a:t>
            </a:r>
            <a:endParaRPr lang="zh-CN" altLang="en-US" sz="22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14942" y="2857496"/>
            <a:ext cx="3071834" cy="1928826"/>
            <a:chOff x="5214942" y="2857496"/>
            <a:chExt cx="3071834" cy="1928826"/>
          </a:xfrm>
        </p:grpSpPr>
        <p:grpSp>
          <p:nvGrpSpPr>
            <p:cNvPr id="18" name="组合 17"/>
            <p:cNvGrpSpPr/>
            <p:nvPr/>
          </p:nvGrpSpPr>
          <p:grpSpPr>
            <a:xfrm>
              <a:off x="6016666" y="3077827"/>
              <a:ext cx="1984358" cy="1708495"/>
              <a:chOff x="3373460" y="1714488"/>
              <a:chExt cx="1984358" cy="1708495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4429124" y="1714488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3854810" y="235743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4997818" y="2360240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3"/>
                <a:endCxn id="21" idx="7"/>
              </p:cNvCxnSpPr>
              <p:nvPr/>
            </p:nvCxnSpPr>
            <p:spPr>
              <a:xfrm rot="5400000">
                <a:off x="4127775" y="2056081"/>
                <a:ext cx="388384" cy="31975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0" idx="5"/>
                <a:endCxn id="22" idx="1"/>
              </p:cNvCxnSpPr>
              <p:nvPr/>
            </p:nvCxnSpPr>
            <p:spPr>
              <a:xfrm rot="16200000" flipH="1">
                <a:off x="4697874" y="2060296"/>
                <a:ext cx="391194" cy="314136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3373460" y="3062983"/>
                <a:ext cx="360000" cy="3600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>
                <a:stCxn id="21" idx="3"/>
                <a:endCxn id="25" idx="7"/>
              </p:cNvCxnSpPr>
              <p:nvPr/>
            </p:nvCxnSpPr>
            <p:spPr>
              <a:xfrm rot="5400000">
                <a:off x="3568638" y="2776810"/>
                <a:ext cx="450995" cy="226792"/>
              </a:xfrm>
              <a:prstGeom prst="line">
                <a:avLst/>
              </a:prstGeom>
              <a:ln w="28575">
                <a:solidFill>
                  <a:srgbClr val="FF00FF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7358082" y="286351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5074" y="352848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2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3435017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8" y="42922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/>
                <a:t>4</a:t>
              </a:r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4942" y="2857496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例如：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01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7544" y="1098610"/>
            <a:ext cx="7920880" cy="112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个（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的完全二叉树的高度为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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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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1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" descr="纸莎草纸"/>
          <p:cNvSpPr txBox="1">
            <a:spLocks noChangeArrowheads="1"/>
          </p:cNvSpPr>
          <p:nvPr/>
        </p:nvSpPr>
        <p:spPr bwMode="auto">
          <a:xfrm>
            <a:off x="381000" y="242888"/>
            <a:ext cx="632460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二叉树与树、森林之间的转换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09602" y="1052736"/>
            <a:ext cx="3962398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、森林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、树转换为二叉树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49</a:t>
            </a:fld>
            <a:endParaRPr lang="en-US" altLang="zh-CN" dirty="0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09602" y="1700808"/>
            <a:ext cx="83058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）在所有相邻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兄弟结点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（森林中每棵树的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可看成是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兄弟结点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）之间加一水平连线。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）对每个非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叶结点</a:t>
            </a:r>
            <a:r>
              <a:rPr kumimoji="1" lang="en-US" altLang="zh-CN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，除了其最左边的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外，删去</a:t>
            </a:r>
            <a:r>
              <a:rPr kumimoji="1" lang="en-US" altLang="zh-CN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与其他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的连线。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）所有水平线段以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左边结点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为轴心顺时针旋转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45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度。</a:t>
            </a: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47702" y="4581128"/>
            <a:ext cx="82296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通过以上步骤，原来的森林就转换为一棵二叉树。</a:t>
            </a:r>
          </a:p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一般的树是森林中的特殊情况，由一般的树转换的二叉树的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始终为空，原因是一般的树的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不存在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兄弟结点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和相邻的树。</a:t>
            </a:r>
            <a:endParaRPr kumimoji="1" lang="zh-CN" altLang="en-US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71406" y="333375"/>
            <a:ext cx="9109075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）文氏图表示法。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使用集合以及集合的包含关系描述树结构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82" name="Text Box 82"/>
          <p:cNvSpPr txBox="1">
            <a:spLocks noChangeArrowheads="1"/>
          </p:cNvSpPr>
          <p:nvPr/>
        </p:nvSpPr>
        <p:spPr bwMode="auto">
          <a:xfrm>
            <a:off x="900113" y="5734050"/>
            <a:ext cx="324008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51283" name="Group 83"/>
          <p:cNvGrpSpPr/>
          <p:nvPr/>
        </p:nvGrpSpPr>
        <p:grpSpPr bwMode="auto">
          <a:xfrm>
            <a:off x="250825" y="1484313"/>
            <a:ext cx="4464050" cy="4176712"/>
            <a:chOff x="158" y="935"/>
            <a:chExt cx="2812" cy="2631"/>
          </a:xfrm>
        </p:grpSpPr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86" name="Oval 86"/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87" name="Oval 87"/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288" name="Oval 88"/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1" name="Text Box 91"/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292" name="Oval 92"/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1294" name="Oval 94"/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6" name="Oval 96"/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97" name="Oval 97"/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1298" name="Text Box 98"/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1301" name="Oval 101"/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1302" name="Text Box 102"/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51303" name="AutoShape 103"/>
          <p:cNvSpPr>
            <a:spLocks noChangeArrowheads="1"/>
          </p:cNvSpPr>
          <p:nvPr/>
        </p:nvSpPr>
        <p:spPr bwMode="auto">
          <a:xfrm>
            <a:off x="4643438" y="2133600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041930" y="2195520"/>
            <a:ext cx="3816350" cy="2305050"/>
            <a:chOff x="1692275" y="2276475"/>
            <a:chExt cx="3816350" cy="2305050"/>
          </a:xfrm>
        </p:grpSpPr>
        <p:sp>
          <p:nvSpPr>
            <p:cNvPr id="52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2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3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4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7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3243263" y="33067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Oval 4"/>
          <p:cNvSpPr>
            <a:spLocks noChangeArrowheads="1"/>
          </p:cNvSpPr>
          <p:nvPr/>
        </p:nvSpPr>
        <p:spPr bwMode="auto">
          <a:xfrm>
            <a:off x="2817835" y="155642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>
            <a:off x="2025672" y="227555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>
            <a:off x="2817835" y="227555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9911" name="Oval 7"/>
          <p:cNvSpPr>
            <a:spLocks noChangeArrowheads="1"/>
          </p:cNvSpPr>
          <p:nvPr/>
        </p:nvSpPr>
        <p:spPr bwMode="auto">
          <a:xfrm>
            <a:off x="3605235" y="227555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9912" name="Freeform 8"/>
          <p:cNvSpPr/>
          <p:nvPr/>
        </p:nvSpPr>
        <p:spPr bwMode="auto">
          <a:xfrm>
            <a:off x="2355872" y="184534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6" name="Oval 12"/>
          <p:cNvSpPr>
            <a:spLocks noChangeArrowheads="1"/>
          </p:cNvSpPr>
          <p:nvPr/>
        </p:nvSpPr>
        <p:spPr bwMode="auto">
          <a:xfrm>
            <a:off x="2025672" y="303914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79917" name="Oval 13"/>
          <p:cNvSpPr>
            <a:spLocks noChangeArrowheads="1"/>
          </p:cNvSpPr>
          <p:nvPr/>
        </p:nvSpPr>
        <p:spPr bwMode="auto">
          <a:xfrm>
            <a:off x="2817835" y="303914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9918" name="Oval 14"/>
          <p:cNvSpPr>
            <a:spLocks noChangeArrowheads="1"/>
          </p:cNvSpPr>
          <p:nvPr/>
        </p:nvSpPr>
        <p:spPr bwMode="auto">
          <a:xfrm>
            <a:off x="3605235" y="303914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79919" name="Freeform 15"/>
          <p:cNvSpPr/>
          <p:nvPr/>
        </p:nvSpPr>
        <p:spPr bwMode="auto">
          <a:xfrm>
            <a:off x="2355872" y="2608933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9" name="Group 45"/>
          <p:cNvGrpSpPr/>
          <p:nvPr/>
        </p:nvGrpSpPr>
        <p:grpSpPr bwMode="auto">
          <a:xfrm>
            <a:off x="3033735" y="1845345"/>
            <a:ext cx="712787" cy="1201738"/>
            <a:chOff x="1519" y="1208"/>
            <a:chExt cx="449" cy="757"/>
          </a:xfrm>
        </p:grpSpPr>
        <p:sp>
          <p:nvSpPr>
            <p:cNvPr id="379913" name="Line 9"/>
            <p:cNvSpPr>
              <a:spLocks noChangeShapeType="1"/>
            </p:cNvSpPr>
            <p:nvPr/>
          </p:nvSpPr>
          <p:spPr bwMode="auto">
            <a:xfrm>
              <a:off x="1519" y="129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14" name="Freeform 10"/>
            <p:cNvSpPr/>
            <p:nvPr/>
          </p:nvSpPr>
          <p:spPr bwMode="auto">
            <a:xfrm>
              <a:off x="1648" y="1208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0" name="Freeform 16"/>
            <p:cNvSpPr/>
            <p:nvPr/>
          </p:nvSpPr>
          <p:spPr bwMode="auto">
            <a:xfrm>
              <a:off x="1526" y="1745"/>
              <a:ext cx="1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</a:cxnLst>
              <a:rect l="0" t="0" r="r" b="b"/>
              <a:pathLst>
                <a:path w="1" h="216">
                  <a:moveTo>
                    <a:pt x="0" y="0"/>
                  </a:moveTo>
                  <a:lnTo>
                    <a:pt x="0" y="2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21" name="Freeform 17"/>
            <p:cNvSpPr/>
            <p:nvPr/>
          </p:nvSpPr>
          <p:spPr bwMode="auto">
            <a:xfrm>
              <a:off x="1642" y="167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22" name="Oval 18"/>
          <p:cNvSpPr>
            <a:spLocks noChangeArrowheads="1"/>
          </p:cNvSpPr>
          <p:nvPr/>
        </p:nvSpPr>
        <p:spPr bwMode="auto">
          <a:xfrm>
            <a:off x="2819422" y="380114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79923" name="Freeform 19"/>
          <p:cNvSpPr/>
          <p:nvPr/>
        </p:nvSpPr>
        <p:spPr bwMode="auto">
          <a:xfrm>
            <a:off x="3046435" y="3459833"/>
            <a:ext cx="1587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0" y="2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9948" name="Group 44"/>
          <p:cNvGrpSpPr/>
          <p:nvPr/>
        </p:nvGrpSpPr>
        <p:grpSpPr bwMode="auto">
          <a:xfrm>
            <a:off x="2452710" y="2491458"/>
            <a:ext cx="1165225" cy="754062"/>
            <a:chOff x="1153" y="1615"/>
            <a:chExt cx="734" cy="475"/>
          </a:xfrm>
        </p:grpSpPr>
        <p:sp>
          <p:nvSpPr>
            <p:cNvPr id="379945" name="Line 41"/>
            <p:cNvSpPr>
              <a:spLocks noChangeShapeType="1"/>
            </p:cNvSpPr>
            <p:nvPr/>
          </p:nvSpPr>
          <p:spPr bwMode="auto">
            <a:xfrm>
              <a:off x="1153" y="1615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>
              <a:off x="1161" y="2090"/>
              <a:ext cx="7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9951" name="Group 47"/>
          <p:cNvGrpSpPr/>
          <p:nvPr/>
        </p:nvGrpSpPr>
        <p:grpSpPr bwMode="auto">
          <a:xfrm>
            <a:off x="4762522" y="908720"/>
            <a:ext cx="3024188" cy="3959225"/>
            <a:chOff x="2608" y="618"/>
            <a:chExt cx="1905" cy="2494"/>
          </a:xfrm>
        </p:grpSpPr>
        <p:grpSp>
          <p:nvGrpSpPr>
            <p:cNvPr id="379950" name="Group 46"/>
            <p:cNvGrpSpPr/>
            <p:nvPr/>
          </p:nvGrpSpPr>
          <p:grpSpPr bwMode="auto">
            <a:xfrm>
              <a:off x="3518" y="618"/>
              <a:ext cx="995" cy="2494"/>
              <a:chOff x="3518" y="618"/>
              <a:chExt cx="995" cy="2494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4017" y="618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79926" name="Oval 22"/>
              <p:cNvSpPr>
                <a:spLocks noChangeArrowheads="1"/>
              </p:cNvSpPr>
              <p:nvPr/>
            </p:nvSpPr>
            <p:spPr bwMode="auto">
              <a:xfrm>
                <a:off x="3518" y="1071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79927" name="Oval 23"/>
              <p:cNvSpPr>
                <a:spLocks noChangeArrowheads="1"/>
              </p:cNvSpPr>
              <p:nvPr/>
            </p:nvSpPr>
            <p:spPr bwMode="auto">
              <a:xfrm>
                <a:off x="3878" y="1570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79928" name="Oval 24"/>
              <p:cNvSpPr>
                <a:spLocks noChangeArrowheads="1"/>
              </p:cNvSpPr>
              <p:nvPr/>
            </p:nvSpPr>
            <p:spPr bwMode="auto">
              <a:xfrm>
                <a:off x="4196" y="2024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79929" name="Freeform 25"/>
              <p:cNvSpPr/>
              <p:nvPr/>
            </p:nvSpPr>
            <p:spPr bwMode="auto">
              <a:xfrm>
                <a:off x="3726" y="800"/>
                <a:ext cx="308" cy="292"/>
              </a:xfrm>
              <a:custGeom>
                <a:avLst/>
                <a:gdLst/>
                <a:ahLst/>
                <a:cxnLst>
                  <a:cxn ang="0">
                    <a:pos x="308" y="0"/>
                  </a:cxn>
                  <a:cxn ang="0">
                    <a:pos x="0" y="292"/>
                  </a:cxn>
                </a:cxnLst>
                <a:rect l="0" t="0" r="r" b="b"/>
                <a:pathLst>
                  <a:path w="308" h="292">
                    <a:moveTo>
                      <a:pt x="308" y="0"/>
                    </a:moveTo>
                    <a:lnTo>
                      <a:pt x="0" y="29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1" name="Freeform 27"/>
              <p:cNvSpPr/>
              <p:nvPr/>
            </p:nvSpPr>
            <p:spPr bwMode="auto">
              <a:xfrm>
                <a:off x="4101" y="1803"/>
                <a:ext cx="21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22"/>
                  </a:cxn>
                </a:cxnLst>
                <a:rect l="0" t="0" r="r" b="b"/>
                <a:pathLst>
                  <a:path w="216" h="222">
                    <a:moveTo>
                      <a:pt x="0" y="0"/>
                    </a:moveTo>
                    <a:lnTo>
                      <a:pt x="216" y="222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2" name="Oval 28"/>
              <p:cNvSpPr>
                <a:spLocks noChangeArrowheads="1"/>
              </p:cNvSpPr>
              <p:nvPr/>
            </p:nvSpPr>
            <p:spPr bwMode="auto">
              <a:xfrm>
                <a:off x="3561" y="2024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79933" name="Oval 29"/>
              <p:cNvSpPr>
                <a:spLocks noChangeArrowheads="1"/>
              </p:cNvSpPr>
              <p:nvPr/>
            </p:nvSpPr>
            <p:spPr bwMode="auto">
              <a:xfrm>
                <a:off x="3923" y="2432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79934" name="Oval 30"/>
              <p:cNvSpPr>
                <a:spLocks noChangeArrowheads="1"/>
              </p:cNvSpPr>
              <p:nvPr/>
            </p:nvSpPr>
            <p:spPr bwMode="auto">
              <a:xfrm>
                <a:off x="4241" y="2840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379937" name="Freeform 33"/>
              <p:cNvSpPr/>
              <p:nvPr/>
            </p:nvSpPr>
            <p:spPr bwMode="auto">
              <a:xfrm>
                <a:off x="3735" y="1317"/>
                <a:ext cx="216" cy="2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270"/>
                  </a:cxn>
                </a:cxnLst>
                <a:rect l="0" t="0" r="r" b="b"/>
                <a:pathLst>
                  <a:path w="216" h="270">
                    <a:moveTo>
                      <a:pt x="0" y="0"/>
                    </a:moveTo>
                    <a:lnTo>
                      <a:pt x="216" y="270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38" name="Oval 34"/>
              <p:cNvSpPr>
                <a:spLocks noChangeArrowheads="1"/>
              </p:cNvSpPr>
              <p:nvPr/>
            </p:nvSpPr>
            <p:spPr bwMode="auto">
              <a:xfrm>
                <a:off x="3651" y="2840"/>
                <a:ext cx="272" cy="272"/>
              </a:xfrm>
              <a:prstGeom prst="ellipse">
                <a:avLst/>
              </a:prstGeom>
              <a:ln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379940" name="Freeform 36"/>
              <p:cNvSpPr/>
              <p:nvPr/>
            </p:nvSpPr>
            <p:spPr bwMode="auto">
              <a:xfrm>
                <a:off x="3741" y="1797"/>
                <a:ext cx="183" cy="234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0" y="234"/>
                  </a:cxn>
                </a:cxnLst>
                <a:rect l="0" t="0" r="r" b="b"/>
                <a:pathLst>
                  <a:path w="183" h="234">
                    <a:moveTo>
                      <a:pt x="183" y="0"/>
                    </a:moveTo>
                    <a:lnTo>
                      <a:pt x="0" y="23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3787" y="2251"/>
                <a:ext cx="182" cy="2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3" name="Freeform 39"/>
              <p:cNvSpPr/>
              <p:nvPr/>
            </p:nvSpPr>
            <p:spPr bwMode="auto">
              <a:xfrm>
                <a:off x="3837" y="2659"/>
                <a:ext cx="132" cy="188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0" y="188"/>
                  </a:cxn>
                </a:cxnLst>
                <a:rect l="0" t="0" r="r" b="b"/>
                <a:pathLst>
                  <a:path w="132" h="188">
                    <a:moveTo>
                      <a:pt x="132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944" name="Freeform 40"/>
              <p:cNvSpPr/>
              <p:nvPr/>
            </p:nvSpPr>
            <p:spPr bwMode="auto">
              <a:xfrm>
                <a:off x="4150" y="2659"/>
                <a:ext cx="167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7" y="194"/>
                  </a:cxn>
                </a:cxnLst>
                <a:rect l="0" t="0" r="r" b="b"/>
                <a:pathLst>
                  <a:path w="167" h="194">
                    <a:moveTo>
                      <a:pt x="0" y="0"/>
                    </a:moveTo>
                    <a:lnTo>
                      <a:pt x="167" y="194"/>
                    </a:ln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947" name="AutoShape 43"/>
            <p:cNvSpPr>
              <a:spLocks noChangeArrowheads="1"/>
            </p:cNvSpPr>
            <p:nvPr/>
          </p:nvSpPr>
          <p:spPr bwMode="auto">
            <a:xfrm>
              <a:off x="2608" y="1661"/>
              <a:ext cx="544" cy="227"/>
            </a:xfrm>
            <a:prstGeom prst="rightArrow">
              <a:avLst>
                <a:gd name="adj1" fmla="val 50000"/>
                <a:gd name="adj2" fmla="val 42767"/>
              </a:avLst>
            </a:prstGeom>
            <a:ln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9955" name="Group 51"/>
          <p:cNvGrpSpPr/>
          <p:nvPr/>
        </p:nvGrpSpPr>
        <p:grpSpPr bwMode="auto">
          <a:xfrm>
            <a:off x="4186260" y="4580610"/>
            <a:ext cx="2447925" cy="1077913"/>
            <a:chOff x="2245" y="2931"/>
            <a:chExt cx="1542" cy="679"/>
          </a:xfrm>
        </p:grpSpPr>
        <p:sp>
          <p:nvSpPr>
            <p:cNvPr id="379953" name="Text Box 49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对应的二叉树</a:t>
              </a:r>
            </a:p>
          </p:txBody>
        </p:sp>
        <p:sp>
          <p:nvSpPr>
            <p:cNvPr id="379954" name="Line 50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854" y="1337348"/>
            <a:ext cx="553998" cy="3357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一棵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转换为二叉树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2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889273" y="1889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097110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889273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676673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905398" y="1889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905398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850085" y="1889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6345260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7426348" y="9080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78894" name="Freeform 14"/>
          <p:cNvSpPr/>
          <p:nvPr/>
        </p:nvSpPr>
        <p:spPr bwMode="auto">
          <a:xfrm>
            <a:off x="2427310" y="4778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5121298" y="620713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/>
          <p:nvPr/>
        </p:nvSpPr>
        <p:spPr bwMode="auto">
          <a:xfrm>
            <a:off x="6618310" y="549275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8940" name="Group 60"/>
          <p:cNvGrpSpPr/>
          <p:nvPr/>
        </p:nvGrpSpPr>
        <p:grpSpPr bwMode="auto">
          <a:xfrm>
            <a:off x="3105173" y="477838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/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39" name="Group 59"/>
          <p:cNvGrpSpPr/>
          <p:nvPr/>
        </p:nvGrpSpPr>
        <p:grpSpPr bwMode="auto">
          <a:xfrm>
            <a:off x="2528910" y="1123950"/>
            <a:ext cx="4897438" cy="0"/>
            <a:chOff x="2528910" y="1123950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41" name="Group 61"/>
          <p:cNvGrpSpPr/>
          <p:nvPr/>
        </p:nvGrpSpPr>
        <p:grpSpPr bwMode="auto">
          <a:xfrm>
            <a:off x="2097110" y="1597025"/>
            <a:ext cx="5472113" cy="2119313"/>
            <a:chOff x="748" y="1006"/>
            <a:chExt cx="3447" cy="1335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2562" y="1006"/>
              <a:ext cx="195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03" name="Oval 23"/>
            <p:cNvSpPr>
              <a:spLocks noChangeArrowheads="1"/>
            </p:cNvSpPr>
            <p:nvPr/>
          </p:nvSpPr>
          <p:spPr bwMode="auto">
            <a:xfrm>
              <a:off x="1247" y="1071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8904" name="Oval 24"/>
            <p:cNvSpPr>
              <a:spLocks noChangeArrowheads="1"/>
            </p:cNvSpPr>
            <p:nvPr/>
          </p:nvSpPr>
          <p:spPr bwMode="auto">
            <a:xfrm>
              <a:off x="748" y="1524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8905" name="Oval 25"/>
            <p:cNvSpPr>
              <a:spLocks noChangeArrowheads="1"/>
            </p:cNvSpPr>
            <p:nvPr/>
          </p:nvSpPr>
          <p:spPr bwMode="auto">
            <a:xfrm>
              <a:off x="1156" y="1797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8906" name="Oval 26"/>
            <p:cNvSpPr>
              <a:spLocks noChangeArrowheads="1"/>
            </p:cNvSpPr>
            <p:nvPr/>
          </p:nvSpPr>
          <p:spPr bwMode="auto">
            <a:xfrm>
              <a:off x="1565" y="2069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8907" name="Oval 27"/>
            <p:cNvSpPr>
              <a:spLocks noChangeArrowheads="1"/>
            </p:cNvSpPr>
            <p:nvPr/>
          </p:nvSpPr>
          <p:spPr bwMode="auto">
            <a:xfrm>
              <a:off x="2517" y="129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8908" name="Oval 28"/>
            <p:cNvSpPr>
              <a:spLocks noChangeArrowheads="1"/>
            </p:cNvSpPr>
            <p:nvPr/>
          </p:nvSpPr>
          <p:spPr bwMode="auto">
            <a:xfrm>
              <a:off x="2290" y="1751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78912" name="Freeform 32"/>
            <p:cNvSpPr/>
            <p:nvPr/>
          </p:nvSpPr>
          <p:spPr bwMode="auto">
            <a:xfrm>
              <a:off x="956" y="1253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4" name="Freeform 34"/>
            <p:cNvSpPr/>
            <p:nvPr/>
          </p:nvSpPr>
          <p:spPr bwMode="auto">
            <a:xfrm>
              <a:off x="1000" y="1729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5" name="Freeform 35"/>
            <p:cNvSpPr/>
            <p:nvPr/>
          </p:nvSpPr>
          <p:spPr bwMode="auto">
            <a:xfrm>
              <a:off x="2472" y="1560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0" name="Line 40"/>
            <p:cNvSpPr>
              <a:spLocks noChangeShapeType="1"/>
            </p:cNvSpPr>
            <p:nvPr/>
          </p:nvSpPr>
          <p:spPr bwMode="auto">
            <a:xfrm>
              <a:off x="1403" y="2002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1" name="Oval 51"/>
            <p:cNvSpPr>
              <a:spLocks noChangeArrowheads="1"/>
            </p:cNvSpPr>
            <p:nvPr/>
          </p:nvSpPr>
          <p:spPr bwMode="auto">
            <a:xfrm>
              <a:off x="3469" y="1484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78932" name="Oval 52"/>
            <p:cNvSpPr>
              <a:spLocks noChangeArrowheads="1"/>
            </p:cNvSpPr>
            <p:nvPr/>
          </p:nvSpPr>
          <p:spPr bwMode="auto">
            <a:xfrm>
              <a:off x="3923" y="1757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78933" name="Freeform 53"/>
            <p:cNvSpPr/>
            <p:nvPr/>
          </p:nvSpPr>
          <p:spPr bwMode="auto">
            <a:xfrm>
              <a:off x="3690" y="1284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4" name="Freeform 54"/>
            <p:cNvSpPr/>
            <p:nvPr/>
          </p:nvSpPr>
          <p:spPr bwMode="auto">
            <a:xfrm>
              <a:off x="3732" y="1674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5" name="Oval 55"/>
            <p:cNvSpPr>
              <a:spLocks noChangeArrowheads="1"/>
            </p:cNvSpPr>
            <p:nvPr/>
          </p:nvSpPr>
          <p:spPr bwMode="auto">
            <a:xfrm>
              <a:off x="3878" y="1072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78948" name="Group 68"/>
          <p:cNvGrpSpPr/>
          <p:nvPr/>
        </p:nvGrpSpPr>
        <p:grpSpPr bwMode="auto">
          <a:xfrm>
            <a:off x="4400576" y="2636838"/>
            <a:ext cx="3298826" cy="3960812"/>
            <a:chOff x="2199" y="1661"/>
            <a:chExt cx="2078" cy="2495"/>
          </a:xfrm>
        </p:grpSpPr>
        <p:sp>
          <p:nvSpPr>
            <p:cNvPr id="378909" name="Oval 29"/>
            <p:cNvSpPr>
              <a:spLocks noChangeArrowheads="1"/>
            </p:cNvSpPr>
            <p:nvPr/>
          </p:nvSpPr>
          <p:spPr bwMode="auto">
            <a:xfrm>
              <a:off x="3651" y="315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78910" name="Oval 30"/>
            <p:cNvSpPr>
              <a:spLocks noChangeArrowheads="1"/>
            </p:cNvSpPr>
            <p:nvPr/>
          </p:nvSpPr>
          <p:spPr bwMode="auto">
            <a:xfrm>
              <a:off x="3333" y="356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78911" name="Oval 31"/>
            <p:cNvSpPr>
              <a:spLocks noChangeArrowheads="1"/>
            </p:cNvSpPr>
            <p:nvPr/>
          </p:nvSpPr>
          <p:spPr bwMode="auto">
            <a:xfrm>
              <a:off x="3742" y="3884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78916" name="Freeform 36"/>
            <p:cNvSpPr/>
            <p:nvPr/>
          </p:nvSpPr>
          <p:spPr bwMode="auto">
            <a:xfrm>
              <a:off x="3528" y="3378"/>
              <a:ext cx="150" cy="21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210"/>
                </a:cxn>
              </a:cxnLst>
              <a:rect l="0" t="0" r="r" b="b"/>
              <a:pathLst>
                <a:path w="150" h="210">
                  <a:moveTo>
                    <a:pt x="150" y="0"/>
                  </a:moveTo>
                  <a:lnTo>
                    <a:pt x="0" y="21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17" name="Freeform 37"/>
            <p:cNvSpPr/>
            <p:nvPr/>
          </p:nvSpPr>
          <p:spPr bwMode="auto">
            <a:xfrm>
              <a:off x="3600" y="3762"/>
              <a:ext cx="19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50"/>
                </a:cxn>
              </a:cxnLst>
              <a:rect l="0" t="0" r="r" b="b"/>
              <a:pathLst>
                <a:path w="192" h="150">
                  <a:moveTo>
                    <a:pt x="0" y="0"/>
                  </a:moveTo>
                  <a:lnTo>
                    <a:pt x="192" y="1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1" name="Oval 41"/>
            <p:cNvSpPr>
              <a:spLocks noChangeArrowheads="1"/>
            </p:cNvSpPr>
            <p:nvPr/>
          </p:nvSpPr>
          <p:spPr bwMode="auto">
            <a:xfrm>
              <a:off x="2699" y="229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8922" name="Oval 42"/>
            <p:cNvSpPr>
              <a:spLocks noChangeArrowheads="1"/>
            </p:cNvSpPr>
            <p:nvPr/>
          </p:nvSpPr>
          <p:spPr bwMode="auto">
            <a:xfrm>
              <a:off x="2199" y="2749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8923" name="Oval 43"/>
            <p:cNvSpPr>
              <a:spLocks noChangeArrowheads="1"/>
            </p:cNvSpPr>
            <p:nvPr/>
          </p:nvSpPr>
          <p:spPr bwMode="auto">
            <a:xfrm>
              <a:off x="2471" y="3204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8924" name="Oval 44"/>
            <p:cNvSpPr>
              <a:spLocks noChangeArrowheads="1"/>
            </p:cNvSpPr>
            <p:nvPr/>
          </p:nvSpPr>
          <p:spPr bwMode="auto">
            <a:xfrm>
              <a:off x="2789" y="356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8925" name="Freeform 45"/>
            <p:cNvSpPr/>
            <p:nvPr/>
          </p:nvSpPr>
          <p:spPr bwMode="auto">
            <a:xfrm>
              <a:off x="2436" y="2502"/>
              <a:ext cx="288" cy="2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88"/>
                </a:cxn>
              </a:cxnLst>
              <a:rect l="0" t="0" r="r" b="b"/>
              <a:pathLst>
                <a:path w="288" h="288">
                  <a:moveTo>
                    <a:pt x="288" y="0"/>
                  </a:move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6" name="Freeform 46"/>
            <p:cNvSpPr/>
            <p:nvPr/>
          </p:nvSpPr>
          <p:spPr bwMode="auto">
            <a:xfrm>
              <a:off x="2412" y="2994"/>
              <a:ext cx="156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210"/>
                </a:cxn>
              </a:cxnLst>
              <a:rect l="0" t="0" r="r" b="b"/>
              <a:pathLst>
                <a:path w="156" h="210">
                  <a:moveTo>
                    <a:pt x="0" y="0"/>
                  </a:moveTo>
                  <a:lnTo>
                    <a:pt x="156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7" name="Freeform 47"/>
            <p:cNvSpPr/>
            <p:nvPr/>
          </p:nvSpPr>
          <p:spPr bwMode="auto">
            <a:xfrm>
              <a:off x="2706" y="3426"/>
              <a:ext cx="126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68"/>
                </a:cxn>
              </a:cxnLst>
              <a:rect l="0" t="0" r="r" b="b"/>
              <a:pathLst>
                <a:path w="126" h="168">
                  <a:moveTo>
                    <a:pt x="0" y="0"/>
                  </a:moveTo>
                  <a:lnTo>
                    <a:pt x="126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28" name="Oval 48"/>
            <p:cNvSpPr>
              <a:spLocks noChangeArrowheads="1"/>
            </p:cNvSpPr>
            <p:nvPr/>
          </p:nvSpPr>
          <p:spPr bwMode="auto">
            <a:xfrm>
              <a:off x="3197" y="2750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8929" name="Oval 49"/>
            <p:cNvSpPr>
              <a:spLocks noChangeArrowheads="1"/>
            </p:cNvSpPr>
            <p:nvPr/>
          </p:nvSpPr>
          <p:spPr bwMode="auto">
            <a:xfrm>
              <a:off x="2970" y="3203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78930" name="Freeform 50"/>
            <p:cNvSpPr/>
            <p:nvPr/>
          </p:nvSpPr>
          <p:spPr bwMode="auto">
            <a:xfrm>
              <a:off x="3152" y="3012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6" name="Freeform 56"/>
            <p:cNvSpPr/>
            <p:nvPr/>
          </p:nvSpPr>
          <p:spPr bwMode="auto">
            <a:xfrm>
              <a:off x="2958" y="2496"/>
              <a:ext cx="30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270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7" name="Freeform 57"/>
            <p:cNvSpPr/>
            <p:nvPr/>
          </p:nvSpPr>
          <p:spPr bwMode="auto">
            <a:xfrm>
              <a:off x="3444" y="2958"/>
              <a:ext cx="25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2" y="245"/>
                </a:cxn>
              </a:cxnLst>
              <a:rect l="0" t="0" r="r" b="b"/>
              <a:pathLst>
                <a:path w="252" h="245">
                  <a:moveTo>
                    <a:pt x="0" y="0"/>
                  </a:moveTo>
                  <a:lnTo>
                    <a:pt x="252" y="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38" name="AutoShape 58"/>
            <p:cNvSpPr>
              <a:spLocks noChangeArrowheads="1"/>
            </p:cNvSpPr>
            <p:nvPr/>
          </p:nvSpPr>
          <p:spPr bwMode="auto">
            <a:xfrm>
              <a:off x="2622" y="2061"/>
              <a:ext cx="144" cy="18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3" name="Oval 63"/>
            <p:cNvSpPr>
              <a:spLocks noChangeArrowheads="1"/>
            </p:cNvSpPr>
            <p:nvPr/>
          </p:nvSpPr>
          <p:spPr bwMode="auto">
            <a:xfrm rot="2049258">
              <a:off x="2957" y="2660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4" name="Oval 64"/>
            <p:cNvSpPr>
              <a:spLocks noChangeArrowheads="1"/>
            </p:cNvSpPr>
            <p:nvPr/>
          </p:nvSpPr>
          <p:spPr bwMode="auto">
            <a:xfrm rot="2049258">
              <a:off x="3284" y="3197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5" name="Line 65"/>
            <p:cNvSpPr>
              <a:spLocks noChangeShapeType="1"/>
            </p:cNvSpPr>
            <p:nvPr/>
          </p:nvSpPr>
          <p:spPr bwMode="auto">
            <a:xfrm>
              <a:off x="3379" y="2478"/>
              <a:ext cx="0" cy="272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6" name="Freeform 66"/>
            <p:cNvSpPr/>
            <p:nvPr/>
          </p:nvSpPr>
          <p:spPr bwMode="auto">
            <a:xfrm>
              <a:off x="2789" y="1661"/>
              <a:ext cx="595" cy="827"/>
            </a:xfrm>
            <a:custGeom>
              <a:avLst/>
              <a:gdLst/>
              <a:ahLst/>
              <a:cxnLst>
                <a:cxn ang="0">
                  <a:pos x="595" y="827"/>
                </a:cxn>
                <a:cxn ang="0">
                  <a:pos x="0" y="0"/>
                </a:cxn>
              </a:cxnLst>
              <a:rect l="0" t="0" r="r" b="b"/>
              <a:pathLst>
                <a:path w="595" h="827">
                  <a:moveTo>
                    <a:pt x="595" y="827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47" name="Line 67"/>
            <p:cNvSpPr>
              <a:spLocks noChangeShapeType="1"/>
            </p:cNvSpPr>
            <p:nvPr/>
          </p:nvSpPr>
          <p:spPr bwMode="auto">
            <a:xfrm>
              <a:off x="4014" y="2091"/>
              <a:ext cx="0" cy="10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642911" y="765175"/>
            <a:ext cx="553998" cy="439261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多棵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8950" name="Group 70"/>
          <p:cNvGrpSpPr/>
          <p:nvPr/>
        </p:nvGrpSpPr>
        <p:grpSpPr bwMode="auto">
          <a:xfrm>
            <a:off x="2457473" y="5445127"/>
            <a:ext cx="2447925" cy="1077913"/>
            <a:chOff x="2245" y="2931"/>
            <a:chExt cx="1542" cy="679"/>
          </a:xfrm>
        </p:grpSpPr>
        <p:sp>
          <p:nvSpPr>
            <p:cNvPr id="378951" name="Text Box 71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对应的二叉树</a:t>
              </a:r>
            </a:p>
          </p:txBody>
        </p:sp>
        <p:sp>
          <p:nvSpPr>
            <p:cNvPr id="378952" name="Line 72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8910" y="1123950"/>
            <a:ext cx="4955562" cy="20622"/>
            <a:chOff x="2528910" y="1123950"/>
            <a:chExt cx="4955562" cy="20622"/>
          </a:xfrm>
        </p:grpSpPr>
        <p:cxnSp>
          <p:nvCxnSpPr>
            <p:cNvPr id="67" name="直接连接符 66"/>
            <p:cNvCxnSpPr>
              <a:stCxn id="378885" idx="6"/>
              <a:endCxn id="378887" idx="2"/>
            </p:cNvCxnSpPr>
            <p:nvPr/>
          </p:nvCxnSpPr>
          <p:spPr>
            <a:xfrm>
              <a:off x="2528910" y="1123950"/>
              <a:ext cx="1147763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64472" y="1142984"/>
              <a:ext cx="720000" cy="1588"/>
            </a:xfrm>
            <a:prstGeom prst="line">
              <a:avLst/>
            </a:prstGeom>
            <a:ln w="28575">
              <a:solidFill>
                <a:srgbClr val="663300"/>
              </a:solidFill>
              <a:prstDash val="dash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2435205" y="1173456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643042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2435205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3222605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4451330" y="1173456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4451330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6396017" y="1173456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891192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78893" name="Oval 13"/>
          <p:cNvSpPr>
            <a:spLocks noChangeArrowheads="1"/>
          </p:cNvSpPr>
          <p:nvPr/>
        </p:nvSpPr>
        <p:spPr bwMode="auto">
          <a:xfrm>
            <a:off x="6972280" y="189259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78894" name="Freeform 14"/>
          <p:cNvSpPr/>
          <p:nvPr/>
        </p:nvSpPr>
        <p:spPr bwMode="auto">
          <a:xfrm>
            <a:off x="1973242" y="1462381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7" name="Line 17"/>
          <p:cNvSpPr>
            <a:spLocks noChangeShapeType="1"/>
          </p:cNvSpPr>
          <p:nvPr/>
        </p:nvSpPr>
        <p:spPr bwMode="auto">
          <a:xfrm>
            <a:off x="4667230" y="1605256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8" name="Freeform 18"/>
          <p:cNvSpPr/>
          <p:nvPr/>
        </p:nvSpPr>
        <p:spPr bwMode="auto">
          <a:xfrm>
            <a:off x="6164242" y="1533818"/>
            <a:ext cx="304800" cy="373063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35"/>
              </a:cxn>
            </a:cxnLst>
            <a:rect l="0" t="0" r="r" b="b"/>
            <a:pathLst>
              <a:path w="192" h="235">
                <a:moveTo>
                  <a:pt x="192" y="0"/>
                </a:moveTo>
                <a:lnTo>
                  <a:pt x="0" y="23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0"/>
          <p:cNvGrpSpPr/>
          <p:nvPr/>
        </p:nvGrpSpPr>
        <p:grpSpPr bwMode="auto">
          <a:xfrm>
            <a:off x="2651105" y="1462381"/>
            <a:ext cx="4483100" cy="438150"/>
            <a:chOff x="1383" y="301"/>
            <a:chExt cx="2824" cy="276"/>
          </a:xfrm>
        </p:grpSpPr>
        <p:sp>
          <p:nvSpPr>
            <p:cNvPr id="378895" name="Line 15"/>
            <p:cNvSpPr>
              <a:spLocks noChangeShapeType="1"/>
            </p:cNvSpPr>
            <p:nvPr/>
          </p:nvSpPr>
          <p:spPr bwMode="auto">
            <a:xfrm>
              <a:off x="1383" y="39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6" name="Freeform 16"/>
            <p:cNvSpPr/>
            <p:nvPr/>
          </p:nvSpPr>
          <p:spPr bwMode="auto">
            <a:xfrm>
              <a:off x="1512" y="301"/>
              <a:ext cx="32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76"/>
                </a:cxn>
              </a:cxnLst>
              <a:rect l="0" t="0" r="r" b="b"/>
              <a:pathLst>
                <a:path w="320" h="276">
                  <a:moveTo>
                    <a:pt x="0" y="0"/>
                  </a:moveTo>
                  <a:lnTo>
                    <a:pt x="320" y="2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ShapeType="1"/>
            </p:cNvSpPr>
            <p:nvPr/>
          </p:nvSpPr>
          <p:spPr bwMode="auto">
            <a:xfrm>
              <a:off x="3981" y="350"/>
              <a:ext cx="226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/>
          <p:nvPr/>
        </p:nvGrpSpPr>
        <p:grpSpPr bwMode="auto">
          <a:xfrm>
            <a:off x="2074842" y="2108493"/>
            <a:ext cx="4897438" cy="0"/>
            <a:chOff x="2074842" y="2108493"/>
            <a:chExt cx="4897438" cy="0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020" y="708"/>
              <a:ext cx="72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3696" y="708"/>
              <a:ext cx="409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572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803770" y="260629"/>
            <a:ext cx="3655483" cy="984001"/>
            <a:chOff x="2803770" y="71414"/>
            <a:chExt cx="3655483" cy="984001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4357686" y="71414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连接符 74"/>
            <p:cNvCxnSpPr>
              <a:stCxn id="73" idx="2"/>
              <a:endCxn id="378884" idx="7"/>
            </p:cNvCxnSpPr>
            <p:nvPr/>
          </p:nvCxnSpPr>
          <p:spPr>
            <a:xfrm rot="10800000" flipV="1">
              <a:off x="2803770" y="287313"/>
              <a:ext cx="1553917" cy="76810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73" idx="4"/>
              <a:endCxn id="378888" idx="0"/>
            </p:cNvCxnSpPr>
            <p:nvPr/>
          </p:nvCxnSpPr>
          <p:spPr>
            <a:xfrm rot="16200000" flipH="1">
              <a:off x="4375926" y="700874"/>
              <a:ext cx="488965" cy="93644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3" idx="6"/>
              <a:endCxn id="378890" idx="1"/>
            </p:cNvCxnSpPr>
            <p:nvPr/>
          </p:nvCxnSpPr>
          <p:spPr>
            <a:xfrm>
              <a:off x="4789486" y="287314"/>
              <a:ext cx="1669767" cy="76810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785918" y="2753021"/>
            <a:ext cx="6286544" cy="1247483"/>
            <a:chOff x="1785918" y="2753021"/>
            <a:chExt cx="6286544" cy="1247483"/>
          </a:xfrm>
        </p:grpSpPr>
        <p:sp>
          <p:nvSpPr>
            <p:cNvPr id="72" name="下箭头 71"/>
            <p:cNvSpPr/>
            <p:nvPr/>
          </p:nvSpPr>
          <p:spPr>
            <a:xfrm>
              <a:off x="4500562" y="2753021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85918" y="3538839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按一棵树的方法转换，再删除增加的结点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、二叉树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还原为森林、树</a:t>
            </a:r>
            <a:endParaRPr kumimoji="1"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09600" y="1280949"/>
            <a:ext cx="7924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</a:rPr>
              <a:t>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步骤如下：  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）对于一棵二叉树中任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一结点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，沿着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的左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en-US" altLang="zh-CN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的右子树方向搜索所有右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搜索结点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，其中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没有右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）删去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,…,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之间连线。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）若</a:t>
            </a:r>
            <a:r>
              <a:rPr kumimoji="1" lang="en-US" altLang="zh-CN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双亲结点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，则连接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1" lang="en-US" altLang="zh-CN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i="1" baseline="-30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）将图形规整化，使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按层次排列。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873350" y="3690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3107" name="Oval 3"/>
          <p:cNvSpPr>
            <a:spLocks noChangeArrowheads="1"/>
          </p:cNvSpPr>
          <p:nvPr/>
        </p:nvSpPr>
        <p:spPr bwMode="auto">
          <a:xfrm>
            <a:off x="3016225" y="19177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2343125" y="25082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3110" name="Freeform 6"/>
          <p:cNvSpPr/>
          <p:nvPr/>
        </p:nvSpPr>
        <p:spPr bwMode="auto">
          <a:xfrm>
            <a:off x="2690788" y="2252663"/>
            <a:ext cx="349250" cy="315912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199"/>
              </a:cxn>
            </a:cxnLst>
            <a:rect l="0" t="0" r="r" b="b"/>
            <a:pathLst>
              <a:path w="220" h="199">
                <a:moveTo>
                  <a:pt x="220" y="0"/>
                </a:moveTo>
                <a:lnTo>
                  <a:pt x="0" y="19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1158850" y="39211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2024038" y="39211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1590650" y="32718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03116" name="Freeform 12"/>
          <p:cNvSpPr/>
          <p:nvPr/>
        </p:nvSpPr>
        <p:spPr bwMode="auto">
          <a:xfrm>
            <a:off x="1881163" y="2841625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1" name="Line 17"/>
          <p:cNvSpPr>
            <a:spLocks noChangeShapeType="1"/>
          </p:cNvSpPr>
          <p:nvPr/>
        </p:nvSpPr>
        <p:spPr bwMode="auto">
          <a:xfrm flipH="1">
            <a:off x="14557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3123" name="Oval 19"/>
          <p:cNvSpPr>
            <a:spLocks noChangeArrowheads="1"/>
          </p:cNvSpPr>
          <p:nvPr/>
        </p:nvSpPr>
        <p:spPr bwMode="auto">
          <a:xfrm>
            <a:off x="2670150" y="39211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3535338" y="39211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03125" name="Oval 21"/>
          <p:cNvSpPr>
            <a:spLocks noChangeArrowheads="1"/>
          </p:cNvSpPr>
          <p:nvPr/>
        </p:nvSpPr>
        <p:spPr bwMode="auto">
          <a:xfrm>
            <a:off x="3101950" y="32718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 flipH="1">
            <a:off x="2967013" y="3651250"/>
            <a:ext cx="21748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3151" name="Group 47"/>
          <p:cNvGrpSpPr/>
          <p:nvPr/>
        </p:nvGrpSpPr>
        <p:grpSpPr bwMode="auto">
          <a:xfrm>
            <a:off x="1958950" y="2822575"/>
            <a:ext cx="1739900" cy="1119188"/>
            <a:chOff x="753" y="1097"/>
            <a:chExt cx="1096" cy="705"/>
          </a:xfrm>
        </p:grpSpPr>
        <p:sp>
          <p:nvSpPr>
            <p:cNvPr id="303118" name="Freeform 14"/>
            <p:cNvSpPr/>
            <p:nvPr/>
          </p:nvSpPr>
          <p:spPr bwMode="auto">
            <a:xfrm>
              <a:off x="1254" y="1097"/>
              <a:ext cx="32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88"/>
                </a:cxn>
              </a:cxnLst>
              <a:rect l="0" t="0" r="r" b="b"/>
              <a:pathLst>
                <a:path w="326" h="288">
                  <a:moveTo>
                    <a:pt x="0" y="0"/>
                  </a:moveTo>
                  <a:lnTo>
                    <a:pt x="326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2" name="Freeform 18"/>
            <p:cNvSpPr/>
            <p:nvPr/>
          </p:nvSpPr>
          <p:spPr bwMode="auto">
            <a:xfrm>
              <a:off x="753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7" name="Freeform 23"/>
            <p:cNvSpPr/>
            <p:nvPr/>
          </p:nvSpPr>
          <p:spPr bwMode="auto">
            <a:xfrm>
              <a:off x="1705" y="1616"/>
              <a:ext cx="144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86"/>
                </a:cxn>
              </a:cxnLst>
              <a:rect l="0" t="0" r="r" b="b"/>
              <a:pathLst>
                <a:path w="144" h="186">
                  <a:moveTo>
                    <a:pt x="0" y="0"/>
                  </a:moveTo>
                  <a:lnTo>
                    <a:pt x="144" y="1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0" name="Group 46"/>
          <p:cNvGrpSpPr/>
          <p:nvPr/>
        </p:nvGrpSpPr>
        <p:grpSpPr bwMode="auto">
          <a:xfrm>
            <a:off x="2311375" y="2278063"/>
            <a:ext cx="1547813" cy="1655762"/>
            <a:chOff x="975" y="754"/>
            <a:chExt cx="975" cy="1043"/>
          </a:xfrm>
        </p:grpSpPr>
        <p:sp>
          <p:nvSpPr>
            <p:cNvPr id="303128" name="Freeform 24"/>
            <p:cNvSpPr/>
            <p:nvPr/>
          </p:nvSpPr>
          <p:spPr bwMode="auto">
            <a:xfrm>
              <a:off x="1565" y="799"/>
              <a:ext cx="127" cy="5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180"/>
                </a:cxn>
                <a:cxn ang="0">
                  <a:pos x="127" y="311"/>
                </a:cxn>
                <a:cxn ang="0">
                  <a:pos x="126" y="420"/>
                </a:cxn>
                <a:cxn ang="0">
                  <a:pos x="89" y="579"/>
                </a:cxn>
              </a:cxnLst>
              <a:rect l="0" t="0" r="r" b="b"/>
              <a:pathLst>
                <a:path w="127" h="579">
                  <a:moveTo>
                    <a:pt x="0" y="0"/>
                  </a:moveTo>
                  <a:lnTo>
                    <a:pt x="78" y="180"/>
                  </a:lnTo>
                  <a:lnTo>
                    <a:pt x="127" y="311"/>
                  </a:lnTo>
                  <a:lnTo>
                    <a:pt x="126" y="420"/>
                  </a:lnTo>
                  <a:lnTo>
                    <a:pt x="89" y="57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29" name="Freeform 25"/>
            <p:cNvSpPr/>
            <p:nvPr/>
          </p:nvSpPr>
          <p:spPr bwMode="auto">
            <a:xfrm>
              <a:off x="975" y="1162"/>
              <a:ext cx="189" cy="6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89" y="200"/>
                </a:cxn>
                <a:cxn ang="0">
                  <a:pos x="171" y="350"/>
                </a:cxn>
                <a:cxn ang="0">
                  <a:pos x="129" y="506"/>
                </a:cxn>
                <a:cxn ang="0">
                  <a:pos x="0" y="635"/>
                </a:cxn>
              </a:cxnLst>
              <a:rect l="0" t="0" r="r" b="b"/>
              <a:pathLst>
                <a:path w="189" h="635">
                  <a:moveTo>
                    <a:pt x="136" y="0"/>
                  </a:moveTo>
                  <a:lnTo>
                    <a:pt x="189" y="200"/>
                  </a:lnTo>
                  <a:lnTo>
                    <a:pt x="171" y="350"/>
                  </a:lnTo>
                  <a:lnTo>
                    <a:pt x="129" y="506"/>
                  </a:lnTo>
                  <a:lnTo>
                    <a:pt x="0" y="635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0" name="Freeform 26"/>
            <p:cNvSpPr/>
            <p:nvPr/>
          </p:nvSpPr>
          <p:spPr bwMode="auto">
            <a:xfrm>
              <a:off x="1655" y="754"/>
              <a:ext cx="295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" y="308"/>
                </a:cxn>
                <a:cxn ang="0">
                  <a:pos x="289" y="530"/>
                </a:cxn>
                <a:cxn ang="0">
                  <a:pos x="295" y="794"/>
                </a:cxn>
                <a:cxn ang="0">
                  <a:pos x="272" y="1043"/>
                </a:cxn>
              </a:cxnLst>
              <a:rect l="0" t="0" r="r" b="b"/>
              <a:pathLst>
                <a:path w="295" h="1043">
                  <a:moveTo>
                    <a:pt x="0" y="0"/>
                  </a:moveTo>
                  <a:lnTo>
                    <a:pt x="205" y="308"/>
                  </a:lnTo>
                  <a:lnTo>
                    <a:pt x="289" y="530"/>
                  </a:lnTo>
                  <a:lnTo>
                    <a:pt x="295" y="794"/>
                  </a:lnTo>
                  <a:lnTo>
                    <a:pt x="272" y="1043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3131" name="AutoShape 27"/>
          <p:cNvSpPr>
            <a:spLocks noChangeArrowheads="1"/>
          </p:cNvSpPr>
          <p:nvPr/>
        </p:nvSpPr>
        <p:spPr bwMode="auto">
          <a:xfrm>
            <a:off x="4614838" y="2997200"/>
            <a:ext cx="647700" cy="360000"/>
          </a:xfrm>
          <a:prstGeom prst="rightArrow">
            <a:avLst>
              <a:gd name="adj1" fmla="val 50000"/>
              <a:gd name="adj2" fmla="val 37363"/>
            </a:avLst>
          </a:prstGeom>
          <a:ln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03156" name="Group 52"/>
          <p:cNvGrpSpPr/>
          <p:nvPr/>
        </p:nvGrpSpPr>
        <p:grpSpPr bwMode="auto">
          <a:xfrm>
            <a:off x="5556225" y="1917700"/>
            <a:ext cx="2947988" cy="2506663"/>
            <a:chOff x="3210" y="1208"/>
            <a:chExt cx="1857" cy="1579"/>
          </a:xfrm>
        </p:grpSpPr>
        <p:sp>
          <p:nvSpPr>
            <p:cNvPr id="303146" name="Freeform 42"/>
            <p:cNvSpPr/>
            <p:nvPr/>
          </p:nvSpPr>
          <p:spPr bwMode="auto">
            <a:xfrm>
              <a:off x="4385" y="1392"/>
              <a:ext cx="456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456" y="252"/>
                </a:cxn>
              </a:cxnLst>
              <a:rect l="0" t="0" r="r" b="b"/>
              <a:pathLst>
                <a:path w="456" h="252">
                  <a:moveTo>
                    <a:pt x="0" y="0"/>
                  </a:moveTo>
                  <a:lnTo>
                    <a:pt x="30" y="0"/>
                  </a:lnTo>
                  <a:lnTo>
                    <a:pt x="456" y="25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2" name="Oval 28"/>
            <p:cNvSpPr>
              <a:spLocks noChangeArrowheads="1"/>
            </p:cNvSpPr>
            <p:nvPr/>
          </p:nvSpPr>
          <p:spPr bwMode="auto">
            <a:xfrm>
              <a:off x="4138" y="120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3685" y="162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3134" name="Freeform 30"/>
            <p:cNvSpPr/>
            <p:nvPr/>
          </p:nvSpPr>
          <p:spPr bwMode="auto">
            <a:xfrm>
              <a:off x="3903" y="1410"/>
              <a:ext cx="254" cy="241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0" y="241"/>
                </a:cxn>
              </a:cxnLst>
              <a:rect l="0" t="0" r="r" b="b"/>
              <a:pathLst>
                <a:path w="254" h="241">
                  <a:moveTo>
                    <a:pt x="254" y="0"/>
                  </a:moveTo>
                  <a:lnTo>
                    <a:pt x="0" y="24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5" name="Oval 31"/>
            <p:cNvSpPr>
              <a:spLocks noChangeArrowheads="1"/>
            </p:cNvSpPr>
            <p:nvPr/>
          </p:nvSpPr>
          <p:spPr bwMode="auto">
            <a:xfrm>
              <a:off x="3210" y="251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03136" name="Oval 32"/>
            <p:cNvSpPr>
              <a:spLocks noChangeArrowheads="1"/>
            </p:cNvSpPr>
            <p:nvPr/>
          </p:nvSpPr>
          <p:spPr bwMode="auto">
            <a:xfrm>
              <a:off x="3913" y="211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3137" name="Oval 33"/>
            <p:cNvSpPr>
              <a:spLocks noChangeArrowheads="1"/>
            </p:cNvSpPr>
            <p:nvPr/>
          </p:nvSpPr>
          <p:spPr bwMode="auto">
            <a:xfrm>
              <a:off x="3434" y="210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3138" name="Freeform 34"/>
            <p:cNvSpPr/>
            <p:nvPr/>
          </p:nvSpPr>
          <p:spPr bwMode="auto">
            <a:xfrm>
              <a:off x="3605" y="1866"/>
              <a:ext cx="138" cy="252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252"/>
                </a:cxn>
              </a:cxnLst>
              <a:rect l="0" t="0" r="r" b="b"/>
              <a:pathLst>
                <a:path w="138" h="252">
                  <a:moveTo>
                    <a:pt x="138" y="0"/>
                  </a:moveTo>
                  <a:lnTo>
                    <a:pt x="0" y="25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39" name="Freeform 35"/>
            <p:cNvSpPr/>
            <p:nvPr/>
          </p:nvSpPr>
          <p:spPr bwMode="auto">
            <a:xfrm>
              <a:off x="4481" y="1884"/>
              <a:ext cx="1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0" name="Freeform 36"/>
            <p:cNvSpPr/>
            <p:nvPr/>
          </p:nvSpPr>
          <p:spPr bwMode="auto">
            <a:xfrm>
              <a:off x="3377" y="2346"/>
              <a:ext cx="114" cy="174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74"/>
                </a:cxn>
              </a:cxnLst>
              <a:rect l="0" t="0" r="r" b="b"/>
              <a:pathLst>
                <a:path w="114" h="174">
                  <a:moveTo>
                    <a:pt x="114" y="0"/>
                  </a:moveTo>
                  <a:lnTo>
                    <a:pt x="0" y="17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1" name="Freeform 37"/>
            <p:cNvSpPr/>
            <p:nvPr/>
          </p:nvSpPr>
          <p:spPr bwMode="auto">
            <a:xfrm>
              <a:off x="4331" y="1464"/>
              <a:ext cx="108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156"/>
                </a:cxn>
              </a:cxnLst>
              <a:rect l="0" t="0" r="r" b="b"/>
              <a:pathLst>
                <a:path w="108" h="156">
                  <a:moveTo>
                    <a:pt x="0" y="0"/>
                  </a:moveTo>
                  <a:lnTo>
                    <a:pt x="108" y="1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4341" y="211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4795" y="161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03144" name="Oval 40"/>
            <p:cNvSpPr>
              <a:spLocks noChangeArrowheads="1"/>
            </p:cNvSpPr>
            <p:nvPr/>
          </p:nvSpPr>
          <p:spPr bwMode="auto">
            <a:xfrm>
              <a:off x="4341" y="161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3145" name="Freeform 41"/>
            <p:cNvSpPr/>
            <p:nvPr/>
          </p:nvSpPr>
          <p:spPr bwMode="auto">
            <a:xfrm>
              <a:off x="3911" y="1866"/>
              <a:ext cx="138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251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138" y="251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3153" name="Group 49"/>
          <p:cNvGrpSpPr/>
          <p:nvPr/>
        </p:nvGrpSpPr>
        <p:grpSpPr bwMode="auto">
          <a:xfrm>
            <a:off x="3808388" y="4629152"/>
            <a:ext cx="2447925" cy="1077913"/>
            <a:chOff x="2245" y="2931"/>
            <a:chExt cx="1542" cy="679"/>
          </a:xfrm>
        </p:grpSpPr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2245" y="3339"/>
              <a:ext cx="1542" cy="271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还原的树</a:t>
              </a:r>
            </a:p>
          </p:txBody>
        </p:sp>
        <p:sp>
          <p:nvSpPr>
            <p:cNvPr id="303155" name="Line 51"/>
            <p:cNvSpPr>
              <a:spLocks noChangeShapeType="1"/>
            </p:cNvSpPr>
            <p:nvPr/>
          </p:nvSpPr>
          <p:spPr bwMode="auto">
            <a:xfrm flipV="1">
              <a:off x="3152" y="2931"/>
              <a:ext cx="363" cy="363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57159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一棵树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0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Oval 5"/>
          <p:cNvSpPr>
            <a:spLocks noChangeArrowheads="1"/>
          </p:cNvSpPr>
          <p:nvPr/>
        </p:nvSpPr>
        <p:spPr bwMode="auto">
          <a:xfrm>
            <a:off x="3771931" y="3429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82982" name="Oval 6"/>
          <p:cNvSpPr>
            <a:spLocks noChangeArrowheads="1"/>
          </p:cNvSpPr>
          <p:nvPr/>
        </p:nvSpPr>
        <p:spPr bwMode="auto">
          <a:xfrm>
            <a:off x="3267106" y="40767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82983" name="Oval 7"/>
          <p:cNvSpPr>
            <a:spLocks noChangeArrowheads="1"/>
          </p:cNvSpPr>
          <p:nvPr/>
        </p:nvSpPr>
        <p:spPr bwMode="auto">
          <a:xfrm>
            <a:off x="3916393" y="45815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2984" name="Freeform 8"/>
          <p:cNvSpPr/>
          <p:nvPr/>
        </p:nvSpPr>
        <p:spPr bwMode="auto">
          <a:xfrm>
            <a:off x="3576668" y="3778250"/>
            <a:ext cx="238125" cy="33337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210"/>
              </a:cxn>
            </a:cxnLst>
            <a:rect l="0" t="0" r="r" b="b"/>
            <a:pathLst>
              <a:path w="150" h="210">
                <a:moveTo>
                  <a:pt x="15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5" name="Freeform 9"/>
          <p:cNvSpPr/>
          <p:nvPr/>
        </p:nvSpPr>
        <p:spPr bwMode="auto">
          <a:xfrm>
            <a:off x="3690968" y="4387850"/>
            <a:ext cx="304800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50"/>
              </a:cxn>
            </a:cxnLst>
            <a:rect l="0" t="0" r="r" b="b"/>
            <a:pathLst>
              <a:path w="192" h="150">
                <a:moveTo>
                  <a:pt x="0" y="0"/>
                </a:moveTo>
                <a:lnTo>
                  <a:pt x="192" y="15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2260631" y="20605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466881" y="27797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898681" y="350202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2403506" y="40767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2990" name="Freeform 14"/>
          <p:cNvSpPr/>
          <p:nvPr/>
        </p:nvSpPr>
        <p:spPr bwMode="auto">
          <a:xfrm>
            <a:off x="1843118" y="2387600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1" name="Freeform 15"/>
          <p:cNvSpPr/>
          <p:nvPr/>
        </p:nvSpPr>
        <p:spPr bwMode="auto">
          <a:xfrm>
            <a:off x="1805018" y="3168650"/>
            <a:ext cx="247650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210"/>
              </a:cxn>
            </a:cxnLst>
            <a:rect l="0" t="0" r="r" b="b"/>
            <a:pathLst>
              <a:path w="156" h="210">
                <a:moveTo>
                  <a:pt x="0" y="0"/>
                </a:moveTo>
                <a:lnTo>
                  <a:pt x="156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2" name="Freeform 16"/>
          <p:cNvSpPr/>
          <p:nvPr/>
        </p:nvSpPr>
        <p:spPr bwMode="auto">
          <a:xfrm>
            <a:off x="2271743" y="3854450"/>
            <a:ext cx="200025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68"/>
              </a:cxn>
            </a:cxnLst>
            <a:rect l="0" t="0" r="r" b="b"/>
            <a:pathLst>
              <a:path w="126" h="168">
                <a:moveTo>
                  <a:pt x="0" y="0"/>
                </a:moveTo>
                <a:lnTo>
                  <a:pt x="126" y="1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3051206" y="27813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2994" name="Oval 18"/>
          <p:cNvSpPr>
            <a:spLocks noChangeArrowheads="1"/>
          </p:cNvSpPr>
          <p:nvPr/>
        </p:nvSpPr>
        <p:spPr bwMode="auto">
          <a:xfrm>
            <a:off x="2690843" y="35004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2995" name="Freeform 19"/>
          <p:cNvSpPr/>
          <p:nvPr/>
        </p:nvSpPr>
        <p:spPr bwMode="auto">
          <a:xfrm>
            <a:off x="2979768" y="3197225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6" name="Freeform 20"/>
          <p:cNvSpPr/>
          <p:nvPr/>
        </p:nvSpPr>
        <p:spPr bwMode="auto">
          <a:xfrm>
            <a:off x="2671793" y="2378075"/>
            <a:ext cx="476250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0" y="270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7" name="Freeform 21"/>
          <p:cNvSpPr/>
          <p:nvPr/>
        </p:nvSpPr>
        <p:spPr bwMode="auto">
          <a:xfrm>
            <a:off x="3443318" y="3111500"/>
            <a:ext cx="400050" cy="388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" y="245"/>
              </a:cxn>
            </a:cxnLst>
            <a:rect l="0" t="0" r="r" b="b"/>
            <a:pathLst>
              <a:path w="252" h="245">
                <a:moveTo>
                  <a:pt x="0" y="0"/>
                </a:moveTo>
                <a:lnTo>
                  <a:pt x="252" y="2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25" name="Group 49"/>
          <p:cNvGrpSpPr/>
          <p:nvPr/>
        </p:nvGrpSpPr>
        <p:grpSpPr bwMode="auto">
          <a:xfrm>
            <a:off x="2630474" y="2689225"/>
            <a:ext cx="2165350" cy="2300288"/>
            <a:chOff x="1166" y="1694"/>
            <a:chExt cx="1364" cy="1449"/>
          </a:xfrm>
        </p:grpSpPr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 rot="2049258">
              <a:off x="1166" y="1694"/>
              <a:ext cx="537" cy="8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 rot="2049258">
              <a:off x="1537" y="2199"/>
              <a:ext cx="993" cy="9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8575" algn="ctr">
              <a:solidFill>
                <a:schemeClr val="tx1"/>
              </a:solidFill>
              <a:prstDash val="sysDot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3029" name="Group 53"/>
          <p:cNvGrpSpPr/>
          <p:nvPr/>
        </p:nvGrpSpPr>
        <p:grpSpPr bwMode="auto">
          <a:xfrm>
            <a:off x="5715031" y="836613"/>
            <a:ext cx="1728787" cy="2016125"/>
            <a:chOff x="3061" y="527"/>
            <a:chExt cx="1089" cy="1270"/>
          </a:xfrm>
        </p:grpSpPr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3560" y="527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3061" y="980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3469" y="1253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3878" y="152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3012" name="Freeform 36"/>
            <p:cNvSpPr/>
            <p:nvPr/>
          </p:nvSpPr>
          <p:spPr bwMode="auto">
            <a:xfrm>
              <a:off x="3269" y="709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3" name="Freeform 37"/>
            <p:cNvSpPr/>
            <p:nvPr/>
          </p:nvSpPr>
          <p:spPr bwMode="auto">
            <a:xfrm>
              <a:off x="3313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3716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2" name="AutoShape 46"/>
          <p:cNvSpPr>
            <a:spLocks noChangeArrowheads="1"/>
          </p:cNvSpPr>
          <p:nvPr/>
        </p:nvSpPr>
        <p:spPr bwMode="auto">
          <a:xfrm>
            <a:off x="5211793" y="2636838"/>
            <a:ext cx="649288" cy="360000"/>
          </a:xfrm>
          <a:prstGeom prst="rightArrow">
            <a:avLst>
              <a:gd name="adj1" fmla="val 50000"/>
              <a:gd name="adj2" fmla="val 32256"/>
            </a:avLst>
          </a:prstGeom>
          <a:ln>
            <a:tailEnd type="none" w="med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383031" name="Group 55"/>
          <p:cNvGrpSpPr/>
          <p:nvPr/>
        </p:nvGrpSpPr>
        <p:grpSpPr bwMode="auto">
          <a:xfrm>
            <a:off x="4851431" y="4437063"/>
            <a:ext cx="2447925" cy="1584325"/>
            <a:chOff x="2517" y="2795"/>
            <a:chExt cx="1542" cy="998"/>
          </a:xfrm>
        </p:grpSpPr>
        <p:sp>
          <p:nvSpPr>
            <p:cNvPr id="383016" name="Oval 40"/>
            <p:cNvSpPr>
              <a:spLocks noChangeArrowheads="1"/>
            </p:cNvSpPr>
            <p:nvPr/>
          </p:nvSpPr>
          <p:spPr bwMode="auto">
            <a:xfrm>
              <a:off x="3333" y="324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3017" name="Oval 41"/>
            <p:cNvSpPr>
              <a:spLocks noChangeArrowheads="1"/>
            </p:cNvSpPr>
            <p:nvPr/>
          </p:nvSpPr>
          <p:spPr bwMode="auto">
            <a:xfrm>
              <a:off x="3787" y="3521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83018" name="Freeform 42"/>
            <p:cNvSpPr/>
            <p:nvPr/>
          </p:nvSpPr>
          <p:spPr bwMode="auto">
            <a:xfrm>
              <a:off x="3554" y="3048"/>
              <a:ext cx="210" cy="23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0" y="234"/>
                </a:cxn>
              </a:cxnLst>
              <a:rect l="0" t="0" r="r" b="b"/>
              <a:pathLst>
                <a:path w="210" h="234">
                  <a:moveTo>
                    <a:pt x="210" y="0"/>
                  </a:moveTo>
                  <a:lnTo>
                    <a:pt x="0" y="23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9" name="Freeform 43"/>
            <p:cNvSpPr/>
            <p:nvPr/>
          </p:nvSpPr>
          <p:spPr bwMode="auto">
            <a:xfrm>
              <a:off x="3596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0" name="Oval 44"/>
            <p:cNvSpPr>
              <a:spLocks noChangeArrowheads="1"/>
            </p:cNvSpPr>
            <p:nvPr/>
          </p:nvSpPr>
          <p:spPr bwMode="auto">
            <a:xfrm>
              <a:off x="3742" y="2836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517" y="2795"/>
              <a:ext cx="771" cy="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0" name="Group 54"/>
          <p:cNvGrpSpPr/>
          <p:nvPr/>
        </p:nvGrpSpPr>
        <p:grpSpPr bwMode="auto">
          <a:xfrm>
            <a:off x="3698906" y="3141663"/>
            <a:ext cx="3529012" cy="1150937"/>
            <a:chOff x="1791" y="1979"/>
            <a:chExt cx="2223" cy="725"/>
          </a:xfrm>
        </p:grpSpPr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3742" y="1979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3515" y="2432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3014" name="Freeform 38"/>
            <p:cNvSpPr/>
            <p:nvPr/>
          </p:nvSpPr>
          <p:spPr bwMode="auto">
            <a:xfrm>
              <a:off x="3697" y="2241"/>
              <a:ext cx="120" cy="200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00"/>
                </a:cxn>
              </a:cxnLst>
              <a:rect l="0" t="0" r="r" b="b"/>
              <a:pathLst>
                <a:path w="120" h="200">
                  <a:moveTo>
                    <a:pt x="120" y="0"/>
                  </a:moveTo>
                  <a:lnTo>
                    <a:pt x="0" y="20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1791" y="1979"/>
              <a:ext cx="1815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32" name="Group 56"/>
          <p:cNvGrpSpPr/>
          <p:nvPr/>
        </p:nvGrpSpPr>
        <p:grpSpPr bwMode="auto">
          <a:xfrm>
            <a:off x="7804181" y="1917700"/>
            <a:ext cx="1125537" cy="3154374"/>
            <a:chOff x="4377" y="1208"/>
            <a:chExt cx="709" cy="1542"/>
          </a:xfrm>
        </p:grpSpPr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转换为</a:t>
              </a:r>
              <a:r>
                <a:rPr lang="en-US" altLang="zh-CN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棵二</a:t>
              </a:r>
              <a:r>
                <a:rPr kumimoji="1"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叉</a:t>
              </a: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树</a:t>
              </a:r>
              <a:endPara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3028" name="Line 52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57161" y="1285860"/>
            <a:ext cx="553998" cy="4286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将一棵二叉树还原为</a:t>
            </a: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多棵树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1763713" y="8366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971550" y="15557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1619250" y="19891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2268538" y="24209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2052638" y="314166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1692275" y="38608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84011" name="Freeform 11"/>
          <p:cNvSpPr/>
          <p:nvPr/>
        </p:nvSpPr>
        <p:spPr bwMode="auto">
          <a:xfrm>
            <a:off x="1301750" y="1125538"/>
            <a:ext cx="488950" cy="463550"/>
          </a:xfrm>
          <a:custGeom>
            <a:avLst/>
            <a:gdLst/>
            <a:ahLst/>
            <a:cxnLst>
              <a:cxn ang="0">
                <a:pos x="308" y="0"/>
              </a:cxn>
              <a:cxn ang="0">
                <a:pos x="0" y="292"/>
              </a:cxn>
            </a:cxnLst>
            <a:rect l="0" t="0" r="r" b="b"/>
            <a:pathLst>
              <a:path w="308" h="292">
                <a:moveTo>
                  <a:pt x="308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3" name="Freeform 13"/>
          <p:cNvSpPr/>
          <p:nvPr/>
        </p:nvSpPr>
        <p:spPr bwMode="auto">
          <a:xfrm>
            <a:off x="1981200" y="3557588"/>
            <a:ext cx="190500" cy="317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0" y="200"/>
              </a:cxn>
            </a:cxnLst>
            <a:rect l="0" t="0" r="r" b="b"/>
            <a:pathLst>
              <a:path w="120" h="200">
                <a:moveTo>
                  <a:pt x="120" y="0"/>
                </a:moveTo>
                <a:lnTo>
                  <a:pt x="0" y="2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4015" name="Oval 15"/>
          <p:cNvSpPr>
            <a:spLocks noChangeArrowheads="1"/>
          </p:cNvSpPr>
          <p:nvPr/>
        </p:nvSpPr>
        <p:spPr bwMode="auto">
          <a:xfrm>
            <a:off x="1403350" y="51562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84016" name="Oval 16"/>
          <p:cNvSpPr>
            <a:spLocks noChangeArrowheads="1"/>
          </p:cNvSpPr>
          <p:nvPr/>
        </p:nvSpPr>
        <p:spPr bwMode="auto">
          <a:xfrm>
            <a:off x="2124075" y="558958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4017" name="Freeform 17"/>
          <p:cNvSpPr/>
          <p:nvPr/>
        </p:nvSpPr>
        <p:spPr bwMode="auto">
          <a:xfrm>
            <a:off x="1754188" y="4838700"/>
            <a:ext cx="333375" cy="37147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234"/>
              </a:cxn>
            </a:cxnLst>
            <a:rect l="0" t="0" r="r" b="b"/>
            <a:pathLst>
              <a:path w="210" h="234">
                <a:moveTo>
                  <a:pt x="210" y="0"/>
                </a:moveTo>
                <a:lnTo>
                  <a:pt x="0" y="23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4049" name="Group 49"/>
          <p:cNvGrpSpPr/>
          <p:nvPr/>
        </p:nvGrpSpPr>
        <p:grpSpPr bwMode="auto">
          <a:xfrm>
            <a:off x="1371600" y="1881188"/>
            <a:ext cx="928688" cy="3843337"/>
            <a:chOff x="864" y="1185"/>
            <a:chExt cx="585" cy="2421"/>
          </a:xfrm>
        </p:grpSpPr>
        <p:sp>
          <p:nvSpPr>
            <p:cNvPr id="384012" name="Freeform 12"/>
            <p:cNvSpPr/>
            <p:nvPr/>
          </p:nvSpPr>
          <p:spPr bwMode="auto">
            <a:xfrm>
              <a:off x="864" y="1185"/>
              <a:ext cx="17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144"/>
                </a:cxn>
              </a:cxnLst>
              <a:rect l="0" t="0" r="r" b="b"/>
              <a:pathLst>
                <a:path w="176" h="144">
                  <a:moveTo>
                    <a:pt x="0" y="0"/>
                  </a:moveTo>
                  <a:lnTo>
                    <a:pt x="17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4" name="Line 14"/>
            <p:cNvSpPr>
              <a:spLocks noChangeShapeType="1"/>
            </p:cNvSpPr>
            <p:nvPr/>
          </p:nvSpPr>
          <p:spPr bwMode="auto">
            <a:xfrm>
              <a:off x="1267" y="1458"/>
              <a:ext cx="182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18" name="Freeform 18"/>
            <p:cNvSpPr/>
            <p:nvPr/>
          </p:nvSpPr>
          <p:spPr bwMode="auto">
            <a:xfrm>
              <a:off x="1147" y="3438"/>
              <a:ext cx="198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8" y="168"/>
                </a:cxn>
              </a:cxnLst>
              <a:rect l="0" t="0" r="r" b="b"/>
              <a:pathLst>
                <a:path w="198" h="168">
                  <a:moveTo>
                    <a:pt x="0" y="0"/>
                  </a:moveTo>
                  <a:lnTo>
                    <a:pt x="198" y="1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2638" y="450215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384047" name="Group 47"/>
          <p:cNvGrpSpPr/>
          <p:nvPr/>
        </p:nvGrpSpPr>
        <p:grpSpPr bwMode="auto">
          <a:xfrm>
            <a:off x="1909763" y="1231900"/>
            <a:ext cx="574675" cy="4357688"/>
            <a:chOff x="1203" y="776"/>
            <a:chExt cx="362" cy="2745"/>
          </a:xfrm>
        </p:grpSpPr>
        <p:sp>
          <p:nvSpPr>
            <p:cNvPr id="384023" name="Freeform 23"/>
            <p:cNvSpPr/>
            <p:nvPr/>
          </p:nvSpPr>
          <p:spPr bwMode="auto">
            <a:xfrm>
              <a:off x="1203" y="816"/>
              <a:ext cx="29" cy="4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437"/>
                </a:cxn>
              </a:cxnLst>
              <a:rect l="0" t="0" r="r" b="b"/>
              <a:pathLst>
                <a:path w="29" h="437">
                  <a:moveTo>
                    <a:pt x="29" y="0"/>
                  </a:moveTo>
                  <a:lnTo>
                    <a:pt x="0" y="437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4" name="Freeform 24"/>
            <p:cNvSpPr/>
            <p:nvPr/>
          </p:nvSpPr>
          <p:spPr bwMode="auto">
            <a:xfrm>
              <a:off x="1344" y="776"/>
              <a:ext cx="221" cy="7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1" y="749"/>
                </a:cxn>
              </a:cxnLst>
              <a:rect l="0" t="0" r="r" b="b"/>
              <a:pathLst>
                <a:path w="221" h="749">
                  <a:moveTo>
                    <a:pt x="0" y="0"/>
                  </a:moveTo>
                  <a:lnTo>
                    <a:pt x="221" y="749"/>
                  </a:lnTo>
                </a:path>
              </a:pathLst>
            </a:custGeom>
            <a:noFill/>
            <a:ln w="28575" cap="flat" cmpd="sng">
              <a:solidFill>
                <a:srgbClr val="663300"/>
              </a:solidFill>
              <a:prstDash val="sysDot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25" name="Line 25"/>
            <p:cNvSpPr>
              <a:spLocks noChangeShapeType="1"/>
            </p:cNvSpPr>
            <p:nvPr/>
          </p:nvSpPr>
          <p:spPr bwMode="auto">
            <a:xfrm>
              <a:off x="1474" y="3113"/>
              <a:ext cx="0" cy="408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prstDash val="sysDot"/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4050" name="Group 50"/>
          <p:cNvGrpSpPr/>
          <p:nvPr/>
        </p:nvGrpSpPr>
        <p:grpSpPr bwMode="auto">
          <a:xfrm>
            <a:off x="3492500" y="1125538"/>
            <a:ext cx="2951163" cy="4462462"/>
            <a:chOff x="2200" y="709"/>
            <a:chExt cx="1859" cy="2811"/>
          </a:xfrm>
        </p:grpSpPr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3291" y="709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2792" y="1162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3291" y="1162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3787" y="1162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3291" y="1797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3291" y="2250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3200" y="2795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2882" y="324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3563" y="3248"/>
              <a:ext cx="272" cy="272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84035" name="Freeform 35"/>
            <p:cNvSpPr/>
            <p:nvPr/>
          </p:nvSpPr>
          <p:spPr bwMode="auto">
            <a:xfrm>
              <a:off x="3000" y="891"/>
              <a:ext cx="308" cy="292"/>
            </a:xfrm>
            <a:custGeom>
              <a:avLst/>
              <a:gdLst/>
              <a:ahLst/>
              <a:cxnLst>
                <a:cxn ang="0">
                  <a:pos x="308" y="0"/>
                </a:cxn>
                <a:cxn ang="0">
                  <a:pos x="0" y="292"/>
                </a:cxn>
              </a:cxnLst>
              <a:rect l="0" t="0" r="r" b="b"/>
              <a:pathLst>
                <a:path w="308" h="292">
                  <a:moveTo>
                    <a:pt x="308" y="0"/>
                  </a:moveTo>
                  <a:lnTo>
                    <a:pt x="0" y="29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6" name="Line 36"/>
            <p:cNvSpPr>
              <a:spLocks noChangeShapeType="1"/>
            </p:cNvSpPr>
            <p:nvPr/>
          </p:nvSpPr>
          <p:spPr bwMode="auto">
            <a:xfrm>
              <a:off x="3427" y="206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7" name="Freeform 37"/>
            <p:cNvSpPr/>
            <p:nvPr/>
          </p:nvSpPr>
          <p:spPr bwMode="auto">
            <a:xfrm>
              <a:off x="3054" y="3022"/>
              <a:ext cx="192" cy="23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35"/>
                </a:cxn>
              </a:cxnLst>
              <a:rect l="0" t="0" r="r" b="b"/>
              <a:pathLst>
                <a:path w="192" h="235">
                  <a:moveTo>
                    <a:pt x="192" y="0"/>
                  </a:moveTo>
                  <a:lnTo>
                    <a:pt x="0" y="235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1" name="Freeform 41"/>
            <p:cNvSpPr/>
            <p:nvPr/>
          </p:nvSpPr>
          <p:spPr bwMode="auto">
            <a:xfrm>
              <a:off x="3440" y="3032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5" name="Line 45"/>
            <p:cNvSpPr>
              <a:spLocks noChangeShapeType="1"/>
            </p:cNvSpPr>
            <p:nvPr/>
          </p:nvSpPr>
          <p:spPr bwMode="auto">
            <a:xfrm>
              <a:off x="3424" y="98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6" name="Line 46"/>
            <p:cNvSpPr>
              <a:spLocks noChangeShapeType="1"/>
            </p:cNvSpPr>
            <p:nvPr/>
          </p:nvSpPr>
          <p:spPr bwMode="auto">
            <a:xfrm>
              <a:off x="3560" y="890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48" name="AutoShape 48"/>
            <p:cNvSpPr>
              <a:spLocks noChangeArrowheads="1"/>
            </p:cNvSpPr>
            <p:nvPr/>
          </p:nvSpPr>
          <p:spPr bwMode="auto">
            <a:xfrm>
              <a:off x="2200" y="1933"/>
              <a:ext cx="453" cy="227"/>
            </a:xfrm>
            <a:prstGeom prst="rightArrow">
              <a:avLst>
                <a:gd name="adj1" fmla="val 50000"/>
                <a:gd name="adj2" fmla="val 31198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4051" name="Group 51"/>
          <p:cNvGrpSpPr/>
          <p:nvPr/>
        </p:nvGrpSpPr>
        <p:grpSpPr bwMode="auto">
          <a:xfrm>
            <a:off x="6948488" y="1917700"/>
            <a:ext cx="1125537" cy="2447925"/>
            <a:chOff x="4377" y="1208"/>
            <a:chExt cx="709" cy="1542"/>
          </a:xfrm>
        </p:grpSpPr>
        <p:sp>
          <p:nvSpPr>
            <p:cNvPr id="384052" name="Text Box 52"/>
            <p:cNvSpPr txBox="1">
              <a:spLocks noChangeArrowheads="1"/>
            </p:cNvSpPr>
            <p:nvPr/>
          </p:nvSpPr>
          <p:spPr bwMode="auto">
            <a:xfrm>
              <a:off x="4756" y="1208"/>
              <a:ext cx="330" cy="154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还原</a:t>
              </a: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en-US" altLang="zh-CN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棵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树</a:t>
              </a:r>
            </a:p>
          </p:txBody>
        </p:sp>
        <p:sp>
          <p:nvSpPr>
            <p:cNvPr id="384053" name="Line 53"/>
            <p:cNvSpPr>
              <a:spLocks noChangeShapeType="1"/>
            </p:cNvSpPr>
            <p:nvPr/>
          </p:nvSpPr>
          <p:spPr bwMode="auto">
            <a:xfrm flipH="1">
              <a:off x="4377" y="1933"/>
              <a:ext cx="363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8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601187" y="3575810"/>
            <a:ext cx="2304522" cy="1785106"/>
            <a:chOff x="2601187" y="3575810"/>
            <a:chExt cx="2304522" cy="1785106"/>
          </a:xfrm>
        </p:grpSpPr>
        <p:sp>
          <p:nvSpPr>
            <p:cNvPr id="45" name="圆角矩形 44"/>
            <p:cNvSpPr/>
            <p:nvPr/>
          </p:nvSpPr>
          <p:spPr>
            <a:xfrm rot="18630622">
              <a:off x="3431977" y="3887184"/>
              <a:ext cx="642942" cy="230452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24" idx="4"/>
            </p:cNvCxnSpPr>
            <p:nvPr/>
          </p:nvCxnSpPr>
          <p:spPr>
            <a:xfrm rot="16200000" flipH="1">
              <a:off x="2878298" y="3807000"/>
              <a:ext cx="496132" cy="3375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467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父子</a:t>
              </a:r>
              <a:endParaRPr lang="zh-CN" altLang="en-US" sz="2000"/>
            </a:p>
          </p:txBody>
        </p:sp>
      </p:grp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643998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【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二叉树，表示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夫妻、父子和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兄弟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种关系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324261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二叉树表示的关系：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317838" y="881024"/>
            <a:ext cx="1574808" cy="1074742"/>
            <a:chOff x="3571868" y="1214422"/>
            <a:chExt cx="1574808" cy="107474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143372" y="1214422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571868" y="1857364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14876" y="1857364"/>
              <a:ext cx="431800" cy="4318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3904713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 rot="16200000" flipH="1">
              <a:off x="4476217" y="1618705"/>
              <a:ext cx="337614" cy="266176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245870" y="953256"/>
            <a:ext cx="572298" cy="857256"/>
            <a:chOff x="5499900" y="1286654"/>
            <a:chExt cx="572298" cy="857256"/>
          </a:xfrm>
        </p:grpSpPr>
        <p:cxnSp>
          <p:nvCxnSpPr>
            <p:cNvPr id="15" name="直接箭头连接符 14"/>
            <p:cNvCxnSpPr/>
            <p:nvPr/>
          </p:nvCxnSpPr>
          <p:spPr>
            <a:xfrm rot="5400000">
              <a:off x="5072066" y="1714488"/>
              <a:ext cx="85725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55" y="1357298"/>
              <a:ext cx="492443" cy="714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父子</a:t>
              </a:r>
              <a:endParaRPr lang="zh-CN" altLang="en-US" sz="20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03590" y="2095470"/>
            <a:ext cx="1071570" cy="471548"/>
            <a:chOff x="3857620" y="2428868"/>
            <a:chExt cx="1071570" cy="471548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857620" y="2428868"/>
              <a:ext cx="928694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00496" y="250030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442" y="2238346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如何表示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种关系</a:t>
            </a:r>
            <a:r>
              <a:rPr lang="zh-CN" altLang="en-US" sz="3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52770" y="2986321"/>
            <a:ext cx="725860" cy="928694"/>
            <a:chOff x="1752770" y="2986321"/>
            <a:chExt cx="725860" cy="928694"/>
          </a:xfrm>
        </p:grpSpPr>
        <p:sp>
          <p:nvSpPr>
            <p:cNvPr id="28" name="TextBox 27"/>
            <p:cNvSpPr txBox="1"/>
            <p:nvPr/>
          </p:nvSpPr>
          <p:spPr>
            <a:xfrm rot="18945891">
              <a:off x="1752770" y="304995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夫妻</a:t>
              </a:r>
              <a:endParaRPr lang="zh-CN" altLang="en-US" sz="2000"/>
            </a:p>
          </p:txBody>
        </p:sp>
        <p:sp>
          <p:nvSpPr>
            <p:cNvPr id="29" name="左大括号 28"/>
            <p:cNvSpPr/>
            <p:nvPr/>
          </p:nvSpPr>
          <p:spPr>
            <a:xfrm rot="2280000">
              <a:off x="2335754" y="2986321"/>
              <a:ext cx="142876" cy="928694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85984" y="3071810"/>
            <a:ext cx="2441592" cy="2634710"/>
            <a:chOff x="2285984" y="3071810"/>
            <a:chExt cx="2441592" cy="2634710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857488" y="3071810"/>
              <a:ext cx="504000" cy="504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2285984" y="3714752"/>
              <a:ext cx="504000" cy="504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2680456" y="3537720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928926" y="4286256"/>
              <a:ext cx="504000" cy="504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571868" y="4857760"/>
              <a:ext cx="504000" cy="504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>
              <a:stCxn id="25" idx="5"/>
              <a:endCxn id="30" idx="1"/>
            </p:cNvCxnSpPr>
            <p:nvPr/>
          </p:nvCxnSpPr>
          <p:spPr>
            <a:xfrm rot="16200000" flipH="1">
              <a:off x="2751894" y="4109224"/>
              <a:ext cx="215122" cy="286560"/>
            </a:xfrm>
            <a:prstGeom prst="line">
              <a:avLst/>
            </a:prstGeom>
            <a:ln w="28575">
              <a:solidFill>
                <a:srgbClr val="00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0" idx="5"/>
              <a:endCxn id="31" idx="1"/>
            </p:cNvCxnSpPr>
            <p:nvPr/>
          </p:nvCxnSpPr>
          <p:spPr>
            <a:xfrm rot="16200000" flipH="1">
              <a:off x="3394836" y="4680728"/>
              <a:ext cx="215122" cy="286560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</p:cNvCxnSpPr>
            <p:nvPr/>
          </p:nvCxnSpPr>
          <p:spPr>
            <a:xfrm rot="16200000" flipH="1">
              <a:off x="4037778" y="5252231"/>
              <a:ext cx="212751" cy="284189"/>
            </a:xfrm>
            <a:prstGeom prst="line">
              <a:avLst/>
            </a:prstGeom>
            <a:ln w="28575">
              <a:solidFill>
                <a:srgbClr val="6633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946836">
              <a:off x="4298948" y="5337188"/>
              <a:ext cx="42862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ym typeface="Symbol" panose="05050102010706020507"/>
                </a:rPr>
                <a:t></a:t>
              </a:r>
              <a:endParaRPr lang="zh-CN" altLang="en-US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2355051" y="4937964"/>
              <a:ext cx="504000" cy="504000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>
              <a:endCxn id="39" idx="7"/>
            </p:cNvCxnSpPr>
            <p:nvPr/>
          </p:nvCxnSpPr>
          <p:spPr>
            <a:xfrm rot="5400000">
              <a:off x="2749523" y="4760932"/>
              <a:ext cx="286560" cy="215122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403439" y="4089395"/>
            <a:ext cx="1714512" cy="673001"/>
            <a:chOff x="3403439" y="4089395"/>
            <a:chExt cx="1714512" cy="673001"/>
          </a:xfrm>
        </p:grpSpPr>
        <p:sp>
          <p:nvSpPr>
            <p:cNvPr id="43" name="左大括号 42"/>
            <p:cNvSpPr/>
            <p:nvPr/>
          </p:nvSpPr>
          <p:spPr>
            <a:xfrm rot="7576978">
              <a:off x="4082100" y="3726545"/>
              <a:ext cx="357190" cy="1714512"/>
            </a:xfrm>
            <a:prstGeom prst="lef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822264">
              <a:off x="4033019" y="4089395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兄弟</a:t>
              </a:r>
              <a:endParaRPr lang="zh-CN" altLang="en-US" sz="2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8" y="4357694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实际上，是赋予左右分支不同的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语义</a:t>
            </a:r>
            <a:endParaRPr lang="zh-CN" altLang="en-US" sz="22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904871" y="2114544"/>
            <a:ext cx="752478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回顾二叉树的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，完全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结点按层序编号：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43108" y="2905639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 descr="信纸"/>
          <p:cNvSpPr txBox="1">
            <a:spLocks noChangeArrowheads="1"/>
          </p:cNvSpPr>
          <p:nvPr/>
        </p:nvSpPr>
        <p:spPr bwMode="auto">
          <a:xfrm>
            <a:off x="2285984" y="285728"/>
            <a:ext cx="473394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785786" y="1285860"/>
            <a:ext cx="5184775" cy="519113"/>
          </a:xfrm>
          <a:prstGeom prst="rect">
            <a:avLst/>
          </a:prstGeom>
          <a:ln>
            <a:noFill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7.3.1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二叉树的顺序存储结构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642910" y="571480"/>
            <a:ext cx="7531977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）凹入表示法。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使用线段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伸缩关系描述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树结构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539751" y="1571612"/>
          <a:ext cx="3532184" cy="398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Picture" r:id="rId3" imgW="1790700" imgH="2009775" progId="Word.Picture.8">
                  <p:embed/>
                </p:oleObj>
              </mc:Choice>
              <mc:Fallback>
                <p:oleObj name="Picture" r:id="rId3" imgW="1790700" imgH="2009775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1" y="1571612"/>
                        <a:ext cx="3532184" cy="39856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428728" y="5299077"/>
            <a:ext cx="245902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逻辑结构表示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288" name="AutoShape 64"/>
          <p:cNvSpPr>
            <a:spLocks noChangeArrowheads="1"/>
          </p:cNvSpPr>
          <p:nvPr/>
        </p:nvSpPr>
        <p:spPr bwMode="auto">
          <a:xfrm>
            <a:off x="4284662" y="2004999"/>
            <a:ext cx="1008000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786314" y="2071678"/>
            <a:ext cx="3816350" cy="2305050"/>
            <a:chOff x="1692275" y="2276475"/>
            <a:chExt cx="3816350" cy="2305050"/>
          </a:xfrm>
        </p:grpSpPr>
        <p:sp>
          <p:nvSpPr>
            <p:cNvPr id="59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1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1101" name="Freeform 1229"/>
          <p:cNvSpPr/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" name="Freeform 1231"/>
          <p:cNvSpPr/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81147" name="Freeform 1275"/>
          <p:cNvSpPr/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8" name="Freeform 1276"/>
          <p:cNvSpPr/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49" name="Freeform 1277"/>
          <p:cNvSpPr/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0" name="Freeform 1278"/>
          <p:cNvSpPr/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1154" name="Freeform 1282"/>
          <p:cNvSpPr/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5" name="Freeform 1283"/>
          <p:cNvSpPr/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6" name="Freeform 1284"/>
          <p:cNvSpPr/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1157" name="Freeform 1285"/>
          <p:cNvSpPr/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404813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5286388"/>
            <a:ext cx="452121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顺序存储结构（不用下标为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3644900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tailEnd type="none" w="med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46102" y="825509"/>
            <a:ext cx="553998" cy="4246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1910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 bldLvl="0" animBg="1"/>
      <p:bldP spid="81168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15498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00082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374664" y="258764"/>
            <a:ext cx="553998" cy="44561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1468415" y="5286388"/>
            <a:ext cx="4889506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cs typeface="Times New Roman" panose="02020603050405020304" pitchFamily="18" charset="0"/>
              </a:rPr>
              <a:t>typedef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cs typeface="Times New Roman" panose="02020603050405020304" pitchFamily="18" charset="0"/>
              </a:rPr>
              <a:t>SqBTree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[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428728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cs typeface="Times New Roman" panose="02020603050405020304" pitchFamily="18" charset="0"/>
              </a:rPr>
              <a:t>SqBTree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bt</a:t>
            </a:r>
            <a:r>
              <a:rPr lang="en-US" altLang="zh-CN" sz="2000" dirty="0">
                <a:cs typeface="Times New Roman" panose="02020603050405020304" pitchFamily="18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ABD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cs typeface="Times New Roman" panose="02020603050405020304" pitchFamily="18" charset="0"/>
              </a:rPr>
              <a:t>#</a:t>
            </a:r>
            <a:r>
              <a:rPr lang="en-US" altLang="zh-CN" sz="2000" i="1" dirty="0" err="1"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cs typeface="Times New Roman" panose="02020603050405020304" pitchFamily="18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cs typeface="Times New Roman" panose="02020603050405020304" pitchFamily="18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006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143636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用一个数组存储</a:t>
              </a:r>
              <a:endParaRPr lang="zh-CN" altLang="en-US" sz="2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bldLvl="0" animBg="1" autoUpdateAnimBg="0"/>
      <p:bldP spid="201763" grpId="0" bldLvl="0" animBg="1" autoUpdateAnimBg="0"/>
      <p:bldP spid="201764" grpId="0" bldLvl="0" animBg="1" autoUpdateAnimBg="0"/>
      <p:bldP spid="201765" grpId="0" bldLvl="0" animBg="1" autoUpdateAnimBg="0"/>
      <p:bldP spid="201766" grpId="0" bldLvl="0" animBg="1" autoUpdateAnimBg="0"/>
      <p:bldP spid="201767" grpId="0" bldLvl="0" animBg="1" autoUpdateAnimBg="0"/>
      <p:bldP spid="201768" grpId="0" animBg="1"/>
      <p:bldP spid="201769" grpId="0" bldLvl="0" animBg="1"/>
      <p:bldP spid="201770" grpId="0" bldLvl="0" animBg="1"/>
      <p:bldP spid="201774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来说，其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顺序存储是十分合适的。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，特别是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对于那些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分支结点较多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的二叉树来说是很不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合适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的，因为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可能只有少数存储单元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利用，特别是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对退化的二叉树（即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分支结点都是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单分支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），空间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浪费更是惊人。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在顺序存储</a:t>
            </a:r>
            <a:r>
              <a:rPr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</a:t>
            </a:r>
            <a:r>
              <a:rPr lang="zh-CN" altLang="en-US" sz="220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双亲和孩子都很容易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二叉树顺序存储结构的特点：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4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200" i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387854" cy="1744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249869" cy="4333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二叉树的链式存储结构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95288" y="1246844"/>
            <a:ext cx="7920037" cy="86793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借鉴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树的孩子链存储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链式存储中，结点的类型定义如下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612611"/>
            <a:chOff x="2000232" y="3635376"/>
            <a:chExt cx="4786346" cy="1612611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指向的都是</a:t>
              </a:r>
              <a:r>
                <a:rPr kumimoji="1" lang="zh-CN" altLang="en-US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二叉树：递归性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1571636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8" name="Freeform 18"/>
            <p:cNvSpPr/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6"/>
          <p:cNvGrpSpPr/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7" name="Freeform 47"/>
            <p:cNvSpPr/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二叉链存储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57"/>
          <p:cNvGrpSpPr/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424815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二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除了指针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外，二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比较节省存储空间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。占用的存储空间与树形没有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关系，只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与树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中结点个数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有关。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在二叉链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孩子很</a:t>
            </a:r>
            <a:r>
              <a:rPr lang="zh-CN" altLang="en-US" sz="22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容易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找其双亲不方便。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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一棵</a:t>
            </a:r>
            <a:r>
              <a:rPr lang="zh-CN" altLang="en-US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采用孩子兄弟链存储结构表示 </a:t>
            </a:r>
            <a:r>
              <a:rPr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二叉链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/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47"/>
            <p:cNvSpPr/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二叉链中，空指针的个数？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个结点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个指针域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分支数为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非空指针域有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n-ea"/>
                <a:ea typeface="+mn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</a:t>
            </a:r>
            <a:endParaRPr lang="en-US" altLang="zh-CN" sz="2200" smtClean="0"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空指针域个数 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 2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latin typeface="+mj-ea"/>
                <a:ea typeface="+mj-ea"/>
                <a:cs typeface="Times New Roman" panose="02020603050405020304" pitchFamily="18" charset="0"/>
                <a:sym typeface="Wingdings" panose="05000000000000000000"/>
              </a:rPr>
              <a:t>-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1) = 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+1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72132" y="1357298"/>
            <a:ext cx="3071834" cy="2786082"/>
            <a:chOff x="5572132" y="1357298"/>
            <a:chExt cx="307183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71464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200" i="1" smtClean="0"/>
                <a:t>n</a:t>
              </a:r>
              <a:r>
                <a:rPr lang="en-US" altLang="zh-CN" sz="2200" smtClean="0"/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空指针域个数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=8</a:t>
              </a:r>
              <a:endParaRPr lang="zh-CN" altLang="en-US" sz="2200"/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57436" y="2416810"/>
            <a:ext cx="8382000" cy="3939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根据二叉树括号表示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法字符串</a:t>
            </a:r>
            <a:r>
              <a:rPr kumimoji="1"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生成对应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的二叉链存储结构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销毁二叉链存储结构</a:t>
            </a:r>
            <a:r>
              <a:rPr kumimoji="1"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并释放空间。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查找结点</a:t>
            </a:r>
            <a:r>
              <a:rPr kumimoji="1" lang="en-US" altLang="zh-CN" sz="2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中寻找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域值为</a:t>
            </a:r>
            <a:r>
              <a:rPr kumimoji="1"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的结点，并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返回指向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该结点的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  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找孩子结点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LchildNode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(p)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-Node(p)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：分别求二叉树中结点*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的左孩子结点和右孩子结点。</a:t>
            </a:r>
            <a:endParaRPr kumimoji="1"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求高度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求二叉树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的高度。若二叉树为空，则其高度为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；否则，其高度等于左子树与右子树中的最大高度加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以括号表示法输出一棵二叉树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251520" y="1029470"/>
            <a:ext cx="5113337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二叉树的基本运算概述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436" y="1720821"/>
            <a:ext cx="5857916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归纳起来，二叉树有以下</a:t>
            </a:r>
            <a:r>
              <a:rPr kumimoji="1" lang="zh-CN" altLang="en-US" sz="2000" dirty="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000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7.4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基本运算及其实现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1285860"/>
            <a:ext cx="5834063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）创建二叉树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</a:p>
        </p:txBody>
      </p:sp>
      <p:sp>
        <p:nvSpPr>
          <p:cNvPr id="209923" name="Text Box 3" descr="纸莎草纸"/>
          <p:cNvSpPr txBox="1">
            <a:spLocks noChangeArrowheads="1"/>
          </p:cNvSpPr>
          <p:nvPr/>
        </p:nvSpPr>
        <p:spPr bwMode="auto">
          <a:xfrm>
            <a:off x="250825" y="333375"/>
            <a:ext cx="597693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二叉树的基本运算算法实现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7561263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由正确的二叉树括号表示串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　二叉链存储结构</a:t>
            </a:r>
          </a:p>
        </p:txBody>
      </p:sp>
      <p:grpSp>
        <p:nvGrpSpPr>
          <p:cNvPr id="209934" name="Group 14"/>
          <p:cNvGrpSpPr/>
          <p:nvPr/>
        </p:nvGrpSpPr>
        <p:grpSpPr bwMode="auto">
          <a:xfrm>
            <a:off x="2416175" y="2420938"/>
            <a:ext cx="4819650" cy="1193800"/>
            <a:chOff x="1522" y="1525"/>
            <a:chExt cx="3036" cy="752"/>
          </a:xfrm>
        </p:grpSpPr>
        <p:sp>
          <p:nvSpPr>
            <p:cNvPr id="209926" name="Line 6"/>
            <p:cNvSpPr>
              <a:spLocks noChangeShapeType="1"/>
            </p:cNvSpPr>
            <p:nvPr/>
          </p:nvSpPr>
          <p:spPr bwMode="auto">
            <a:xfrm flipV="1">
              <a:off x="1927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522" y="1800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</a:t>
              </a:r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3968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515" y="1799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存储结构</a:t>
              </a:r>
            </a:p>
          </p:txBody>
        </p:sp>
        <p:sp>
          <p:nvSpPr>
            <p:cNvPr id="209930" name="AutoShape 10"/>
            <p:cNvSpPr>
              <a:spLocks noChangeArrowheads="1"/>
            </p:cNvSpPr>
            <p:nvPr/>
          </p:nvSpPr>
          <p:spPr bwMode="auto">
            <a:xfrm>
              <a:off x="2517" y="1889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517" y="2025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映射</a:t>
              </a:r>
            </a:p>
          </p:txBody>
        </p:sp>
      </p:grpSp>
      <p:grpSp>
        <p:nvGrpSpPr>
          <p:cNvPr id="209935" name="Group 15"/>
          <p:cNvGrpSpPr/>
          <p:nvPr/>
        </p:nvGrpSpPr>
        <p:grpSpPr bwMode="auto">
          <a:xfrm>
            <a:off x="754063" y="3789363"/>
            <a:ext cx="5905500" cy="2381250"/>
            <a:chOff x="475" y="2387"/>
            <a:chExt cx="3720" cy="1500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75" y="2387"/>
              <a:ext cx="3720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正确的二叉树括号表示串中只有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类字符：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611" y="2840"/>
              <a:ext cx="3266" cy="1047"/>
            </a:xfrm>
            <a:prstGeom prst="rect">
              <a:avLst/>
            </a:prstGeom>
            <a:ln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单个</a:t>
              </a:r>
              <a:r>
                <a:rPr lang="zh-CN" altLang="en-US" sz="20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字符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：结点的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值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：表示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棵左子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树的开始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：表示一棵子树的结束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：表示一棵右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子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树的开始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69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23850" y="188913"/>
            <a:ext cx="8177240" cy="1651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）括号表示</a:t>
            </a:r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kumimoji="1"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用一个字符串表示树。</a:t>
            </a:r>
            <a:endParaRPr kumimoji="1"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基本形式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根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，子树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4282" y="2214554"/>
            <a:ext cx="3816350" cy="2305050"/>
            <a:chOff x="1692275" y="2276475"/>
            <a:chExt cx="3816350" cy="2305050"/>
          </a:xfrm>
        </p:grpSpPr>
        <p:sp>
          <p:nvSpPr>
            <p:cNvPr id="33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000" name="Text Box 64"/>
          <p:cNvSpPr txBox="1">
            <a:spLocks noChangeArrowheads="1"/>
          </p:cNvSpPr>
          <p:nvPr/>
        </p:nvSpPr>
        <p:spPr bwMode="auto">
          <a:xfrm>
            <a:off x="2428860" y="5072074"/>
            <a:ext cx="592932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8" name="上弧形箭头 57"/>
          <p:cNvSpPr/>
          <p:nvPr/>
        </p:nvSpPr>
        <p:spPr>
          <a:xfrm rot="2593145">
            <a:off x="3687575" y="3985504"/>
            <a:ext cx="1643074" cy="571504"/>
          </a:xfrm>
          <a:prstGeom prst="curved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285728"/>
            <a:ext cx="1885937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算法设计：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0984" y="2282815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kumimoji="1" lang="en-US" altLang="zh-CN" sz="2000" b="0" i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00298" y="928670"/>
            <a:ext cx="2500330" cy="2078045"/>
            <a:chOff x="2500298" y="928670"/>
            <a:chExt cx="2500330" cy="20780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52796" y="928670"/>
              <a:ext cx="719138" cy="71913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00298" y="2000240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43372" y="2025629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429124" y="2301821"/>
            <a:ext cx="35618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kumimoji="1" lang="en-US" altLang="zh-CN" sz="2000" b="0" i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342900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左子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，最后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zh-CN" altLang="en-US" sz="2200" i="1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时，找不到</a:t>
            </a:r>
            <a:r>
              <a:rPr kumimoji="1"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了，所以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需要保存</a:t>
            </a:r>
            <a:r>
              <a:rPr kumimoji="1"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538971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而括号是按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最近原则匹配的，所以使用一个</a:t>
            </a:r>
            <a:r>
              <a:rPr lang="zh-CN" altLang="en-US" sz="22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保存</a:t>
            </a:r>
            <a:r>
              <a:rPr lang="en-US" altLang="zh-CN" sz="22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87052" y="2285992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57158" y="981075"/>
            <a:ext cx="8643998" cy="391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7030A0"/>
            </a:solidFill>
            <a:miter lim="800000"/>
            <a:tailEnd type="none" w="med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tIns="108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① 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则将前面刚创建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的结点作为双亲结点进栈，并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，表示开始处理左孩子结点；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   ② 若</a:t>
            </a:r>
            <a:r>
              <a:rPr kumimoji="1"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：表示栈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顶结点的左、右孩子结点处理完毕，退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栈；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     ③ 若</a:t>
            </a:r>
            <a:r>
              <a:rPr kumimoji="1"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=‘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表示开始处理右孩子结点，置</a:t>
            </a:r>
            <a:r>
              <a:rPr kumimoji="1" lang="en-US" altLang="zh-CN" sz="20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④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其他情况（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结点值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　　     创建*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结点用于存放</a:t>
            </a:r>
            <a:r>
              <a:rPr kumimoji="1"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当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时，将*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结点作为栈顶结点的左孩子结点；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当</a:t>
            </a:r>
            <a:r>
              <a:rPr kumimoji="1" lang="en-US" altLang="zh-CN" sz="20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时，将*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结点作为栈顶结点的右孩子结点。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324129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扫描采用括号表示法表示二叉树的字符串：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898524" y="963603"/>
            <a:ext cx="54736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D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 , 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 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kumimoji="1"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 flipV="1">
            <a:off x="1114425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7092950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8532813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7092950" y="5426075"/>
            <a:ext cx="1439863" cy="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7237413" y="4786322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237413" y="41449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7240606" y="34972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7240606" y="4144963"/>
            <a:ext cx="1152525" cy="576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V="1">
            <a:off x="135729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 flipV="1">
            <a:off x="161764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V="1">
            <a:off x="185735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 flipV="1">
            <a:off x="209707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 flipV="1">
            <a:off x="231932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V="1">
            <a:off x="257173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 flipV="1">
            <a:off x="278605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3" name="Line 55"/>
          <p:cNvSpPr>
            <a:spLocks noChangeShapeType="1"/>
          </p:cNvSpPr>
          <p:nvPr/>
        </p:nvSpPr>
        <p:spPr bwMode="auto">
          <a:xfrm flipV="1">
            <a:off x="307180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4" name="Line 56"/>
          <p:cNvSpPr>
            <a:spLocks noChangeShapeType="1"/>
          </p:cNvSpPr>
          <p:nvPr/>
        </p:nvSpPr>
        <p:spPr bwMode="auto">
          <a:xfrm flipV="1">
            <a:off x="335755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5" name="Line 57"/>
          <p:cNvSpPr>
            <a:spLocks noChangeShapeType="1"/>
          </p:cNvSpPr>
          <p:nvPr/>
        </p:nvSpPr>
        <p:spPr bwMode="auto">
          <a:xfrm flipV="1">
            <a:off x="3597268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6" name="Line 58"/>
          <p:cNvSpPr>
            <a:spLocks noChangeShapeType="1"/>
          </p:cNvSpPr>
          <p:nvPr/>
        </p:nvSpPr>
        <p:spPr bwMode="auto">
          <a:xfrm flipV="1">
            <a:off x="3798882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V="1">
            <a:off x="4111620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442912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9" name="Line 61"/>
          <p:cNvSpPr>
            <a:spLocks noChangeShapeType="1"/>
          </p:cNvSpPr>
          <p:nvPr/>
        </p:nvSpPr>
        <p:spPr bwMode="auto">
          <a:xfrm flipV="1">
            <a:off x="4641849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0" name="Line 62"/>
          <p:cNvSpPr>
            <a:spLocks noChangeShapeType="1"/>
          </p:cNvSpPr>
          <p:nvPr/>
        </p:nvSpPr>
        <p:spPr bwMode="auto">
          <a:xfrm flipV="1">
            <a:off x="4840294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V="1">
            <a:off x="5127631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2" name="Line 64"/>
          <p:cNvSpPr>
            <a:spLocks noChangeShapeType="1"/>
          </p:cNvSpPr>
          <p:nvPr/>
        </p:nvSpPr>
        <p:spPr bwMode="auto">
          <a:xfrm flipV="1">
            <a:off x="5416556" y="1495415"/>
            <a:ext cx="0" cy="504825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68312" y="328594"/>
            <a:ext cx="6246828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根据括号表示法字符串构造二叉链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的演示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034" name="Text Box 66"/>
          <p:cNvSpPr txBox="1">
            <a:spLocks noChangeArrowheads="1"/>
          </p:cNvSpPr>
          <p:nvPr/>
        </p:nvSpPr>
        <p:spPr bwMode="auto">
          <a:xfrm>
            <a:off x="2714612" y="5786454"/>
            <a:ext cx="2808287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二叉链创建完毕</a:t>
            </a:r>
          </a:p>
        </p:txBody>
      </p:sp>
      <p:grpSp>
        <p:nvGrpSpPr>
          <p:cNvPr id="2" name="组合 94"/>
          <p:cNvGrpSpPr/>
          <p:nvPr/>
        </p:nvGrpSpPr>
        <p:grpSpPr>
          <a:xfrm>
            <a:off x="1577950" y="3678230"/>
            <a:ext cx="1081088" cy="360363"/>
            <a:chOff x="1577950" y="3678230"/>
            <a:chExt cx="1081088" cy="360363"/>
          </a:xfrm>
        </p:grpSpPr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577950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938312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298675" y="3678230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928662" y="4470392"/>
            <a:ext cx="1081088" cy="360363"/>
            <a:chOff x="928662" y="4470392"/>
            <a:chExt cx="1081088" cy="360363"/>
          </a:xfrm>
        </p:grpSpPr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928662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89025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64938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4" name="组合 99"/>
          <p:cNvGrpSpPr/>
          <p:nvPr/>
        </p:nvGrpSpPr>
        <p:grpSpPr>
          <a:xfrm>
            <a:off x="1793850" y="5191117"/>
            <a:ext cx="1081088" cy="360363"/>
            <a:chOff x="1793850" y="5191117"/>
            <a:chExt cx="1081088" cy="360363"/>
          </a:xfrm>
        </p:grpSpPr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1793850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154212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514575" y="51911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grpSp>
        <p:nvGrpSpPr>
          <p:cNvPr id="5" name="组合 95"/>
          <p:cNvGrpSpPr/>
          <p:nvPr/>
        </p:nvGrpSpPr>
        <p:grpSpPr>
          <a:xfrm>
            <a:off x="3809975" y="3679817"/>
            <a:ext cx="1081088" cy="360363"/>
            <a:chOff x="3809975" y="3679817"/>
            <a:chExt cx="1081088" cy="360363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809975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170337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4530700" y="3679817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2874937" y="4470392"/>
            <a:ext cx="1081088" cy="360363"/>
            <a:chOff x="2874937" y="4470392"/>
            <a:chExt cx="1081088" cy="360363"/>
          </a:xfrm>
        </p:grpSpPr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3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235300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595662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4673575" y="4470392"/>
            <a:ext cx="1081088" cy="360363"/>
            <a:chOff x="4673575" y="4470392"/>
            <a:chExt cx="1081088" cy="360363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673575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5033937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394300" y="4470392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sp>
        <p:nvSpPr>
          <p:cNvPr id="87" name="Line 45"/>
          <p:cNvSpPr>
            <a:spLocks noChangeShapeType="1"/>
          </p:cNvSpPr>
          <p:nvPr/>
        </p:nvSpPr>
        <p:spPr bwMode="auto">
          <a:xfrm flipH="1">
            <a:off x="1362050" y="3822692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47"/>
          <p:cNvSpPr/>
          <p:nvPr/>
        </p:nvSpPr>
        <p:spPr bwMode="auto">
          <a:xfrm>
            <a:off x="1806550" y="4662480"/>
            <a:ext cx="419100" cy="528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333"/>
              </a:cxn>
            </a:cxnLst>
            <a:rect l="0" t="0" r="r" b="b"/>
            <a:pathLst>
              <a:path w="264" h="333">
                <a:moveTo>
                  <a:pt x="0" y="0"/>
                </a:moveTo>
                <a:lnTo>
                  <a:pt x="264" y="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 flipH="1">
            <a:off x="3378175" y="3895717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4675162" y="3895717"/>
            <a:ext cx="5032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组合 109"/>
          <p:cNvGrpSpPr/>
          <p:nvPr/>
        </p:nvGrpSpPr>
        <p:grpSpPr>
          <a:xfrm>
            <a:off x="2728887" y="2887655"/>
            <a:ext cx="1081088" cy="360363"/>
            <a:chOff x="2728887" y="2887655"/>
            <a:chExt cx="1081088" cy="360363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728887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089250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449612" y="2887655"/>
              <a:ext cx="360363" cy="3603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3113062" y="2285992"/>
            <a:ext cx="647700" cy="600075"/>
            <a:chOff x="3113062" y="2285992"/>
            <a:chExt cx="647700" cy="600075"/>
          </a:xfrm>
        </p:grpSpPr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306737" y="2454267"/>
              <a:ext cx="0" cy="43180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113062" y="2285992"/>
              <a:ext cx="647700" cy="396875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572132" y="2357430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k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0958" y="557214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endParaRPr lang="zh-CN" altLang="en-US" sz="2000" dirty="0"/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>
            <a:off x="2298675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667100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1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1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  <p:bldP spid="103" grpId="0" bldLvl="0" animBg="1"/>
      <p:bldP spid="107" grpId="0" bldLvl="0" animBg="1"/>
      <p:bldP spid="211971" grpId="0" bldLvl="0" animBg="1"/>
      <p:bldP spid="211971" grpId="1" bldLvl="0" animBg="1"/>
      <p:bldP spid="211975" grpId="0" bldLvl="0" animBg="1"/>
      <p:bldP spid="211975" grpId="1" bldLvl="0" animBg="1"/>
      <p:bldP spid="211979" grpId="0" bldLvl="0" animBg="1"/>
      <p:bldP spid="211979" grpId="1" bldLvl="0" animBg="1"/>
      <p:bldP spid="212014" grpId="0" bldLvl="0" animBg="1"/>
      <p:bldP spid="212014" grpId="1" bldLvl="0" animBg="1"/>
      <p:bldP spid="212015" grpId="0" bldLvl="0" animBg="1"/>
      <p:bldP spid="212015" grpId="1" bldLvl="0" animBg="1"/>
      <p:bldP spid="212016" grpId="0" bldLvl="0" animBg="1"/>
      <p:bldP spid="212016" grpId="1" bldLvl="0" animBg="1"/>
      <p:bldP spid="212017" grpId="0" bldLvl="0" animBg="1"/>
      <p:bldP spid="212017" grpId="1" bldLvl="0" animBg="1"/>
      <p:bldP spid="212018" grpId="0" bldLvl="0" animBg="1"/>
      <p:bldP spid="212018" grpId="1" bldLvl="0" animBg="1"/>
      <p:bldP spid="212019" grpId="0" bldLvl="0" animBg="1"/>
      <p:bldP spid="212019" grpId="1" bldLvl="0" animBg="1"/>
      <p:bldP spid="212020" grpId="0" bldLvl="0" animBg="1"/>
      <p:bldP spid="212020" grpId="1" bldLvl="0" animBg="1"/>
      <p:bldP spid="212021" grpId="0" bldLvl="0" animBg="1"/>
      <p:bldP spid="212021" grpId="1" bldLvl="0" animBg="1"/>
      <p:bldP spid="212022" grpId="0" bldLvl="0" animBg="1"/>
      <p:bldP spid="212022" grpId="1" bldLvl="0" animBg="1"/>
      <p:bldP spid="212023" grpId="0" bldLvl="0" animBg="1"/>
      <p:bldP spid="212023" grpId="1" bldLvl="0" animBg="1"/>
      <p:bldP spid="212024" grpId="0" bldLvl="0" animBg="1"/>
      <p:bldP spid="212024" grpId="1" bldLvl="0" animBg="1"/>
      <p:bldP spid="212025" grpId="0" bldLvl="0" animBg="1"/>
      <p:bldP spid="212025" grpId="1" bldLvl="0" animBg="1"/>
      <p:bldP spid="212026" grpId="0" bldLvl="0" animBg="1"/>
      <p:bldP spid="212026" grpId="1" bldLvl="0" animBg="1"/>
      <p:bldP spid="212027" grpId="0" bldLvl="0" animBg="1"/>
      <p:bldP spid="212027" grpId="1" bldLvl="0" animBg="1"/>
      <p:bldP spid="212028" grpId="0" bldLvl="0" animBg="1"/>
      <p:bldP spid="212028" grpId="1" bldLvl="0" animBg="1"/>
      <p:bldP spid="212029" grpId="0" bldLvl="0" animBg="1"/>
      <p:bldP spid="212029" grpId="1" bldLvl="0" animBg="1"/>
      <p:bldP spid="212030" grpId="0" bldLvl="0" animBg="1"/>
      <p:bldP spid="212030" grpId="1" bldLvl="0" animBg="1"/>
      <p:bldP spid="212031" grpId="0" bldLvl="0" animBg="1"/>
      <p:bldP spid="212031" grpId="1" bldLvl="0" animBg="1"/>
      <p:bldP spid="212032" grpId="0" bldLvl="0" animBg="1"/>
      <p:bldP spid="212034" grpId="0" bldLvl="0" animBg="1"/>
      <p:bldP spid="87" grpId="0" bldLvl="0" animBg="1"/>
      <p:bldP spid="89" grpId="0" bldLvl="0" animBg="1"/>
      <p:bldP spid="90" grpId="0" bldLvl="0" animBg="1"/>
      <p:bldP spid="91" grpId="0" bldLvl="0" animBg="1"/>
      <p:bldP spid="86" grpId="0" bldLvl="0" animBg="1"/>
      <p:bldP spid="109" grpId="0" bldLvl="0" animBg="1"/>
      <p:bldP spid="88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4282" y="302667"/>
            <a:ext cx="8782020" cy="51425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//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二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叉链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k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char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b=NULL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建立的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叉链初始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时为空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!='\0')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未扫描完时循环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top++;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k=1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break;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可能有左孩子结点，进栈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')'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top--;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case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k=2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后面为右孩子结点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416800" cy="54810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        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遇到结点值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if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b==NULL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为二叉树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else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已建立</a:t>
            </a:r>
            <a:r>
              <a:rPr kumimoji="1"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switch(k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j++;  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[j];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endParaRPr kumimoji="1"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销毁二叉链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。则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销毁左子树，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销毁右子树：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两个小问题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500726" cy="461665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）销毁二叉链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DestroyBT(*b)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10032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6715172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≡  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&gt;rchild)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en-US" altLang="zh-CN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4247317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DestroyBT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free(b);     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剩下一个结点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，直接释放</a:t>
            </a:r>
            <a:endParaRPr kumimoji="1"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在二叉树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中查找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唯一）。找到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指针，否则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）查找结点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FindNode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&gt;lchild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&gt;rchild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4335487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860104"/>
            <a:ext cx="8391876" cy="177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NULL	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&gt;data==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000" i="1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若在左子树中找到了，即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rchild，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74904" y="6356350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  <a:t>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70898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(b-&gt;data==x) return b;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 p=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(p!=NULL) return p;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3609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6327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孩子结点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LchildNode(p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6166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孩子结点或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孩子结点的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79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23850" y="1368425"/>
            <a:ext cx="8034364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、结点的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度与树的度：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中一个结点的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子树的个数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各结点的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度的最大值称为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，通常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的树称为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1"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叉树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3" name="Text Box 35" descr="画布"/>
          <p:cNvSpPr txBox="1">
            <a:spLocks noChangeArrowheads="1"/>
          </p:cNvSpPr>
          <p:nvPr/>
        </p:nvSpPr>
        <p:spPr bwMode="auto">
          <a:xfrm>
            <a:off x="395288" y="620713"/>
            <a:ext cx="3600450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树的基本术语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4214810" y="3144833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4573585" y="2857496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21286" y="3460754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221286" y="3784604"/>
            <a:ext cx="215900" cy="21590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592933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次树</a:t>
            </a:r>
            <a:endParaRPr lang="zh-CN" altLang="en-US" sz="20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00298" y="3267090"/>
            <a:ext cx="3816350" cy="2305050"/>
            <a:chOff x="1692275" y="2276475"/>
            <a:chExt cx="3816350" cy="2305050"/>
          </a:xfrm>
        </p:grpSpPr>
        <p:sp>
          <p:nvSpPr>
            <p:cNvPr id="41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5040313" cy="535531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求高度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769100" cy="1901236"/>
            <a:chOff x="582636" y="4286256"/>
            <a:chExt cx="6769100" cy="1901236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5076831"/>
              <a:ext cx="6559545" cy="11106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0				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　　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=NULL</a:t>
              </a:r>
              <a:endPara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 = MAX{</a:t>
              </a: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lchild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)}+1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6130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求二叉树的高度的递归模型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如下：</a:t>
              </a:r>
              <a:endParaRPr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706815" y="1538230"/>
            <a:ext cx="863600" cy="504825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094" name="Arc 6"/>
          <p:cNvSpPr/>
          <p:nvPr/>
        </p:nvSpPr>
        <p:spPr bwMode="auto">
          <a:xfrm>
            <a:off x="3443290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554290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403727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189290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403727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2914652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344734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/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：大问题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-&gt;rchild)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-&gt;lchild) 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：小问题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42910" y="1035276"/>
            <a:ext cx="7888315" cy="4465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return(0);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空树的高度为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else  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求左子树的高度为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BTNodeDepth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求右子树的高度为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)?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(lchilddep+1):(rchilddep+1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52691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对应的递归算法如下：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57200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二叉树的二叉链　 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　二叉树的括号表示</a:t>
            </a:r>
          </a:p>
        </p:txBody>
      </p:sp>
      <p:grpSp>
        <p:nvGrpSpPr>
          <p:cNvPr id="219148" name="Group 12"/>
          <p:cNvGrpSpPr/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anose="02010609060101010101" pitchFamily="49" charset="-122"/>
                  <a:cs typeface="Times New Roman" panose="02020603050405020304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输出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82</a:t>
            </a:fld>
            <a:endParaRPr lang="en-US" altLang="zh-CN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54103" y="3209840"/>
            <a:ext cx="7732697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其过程如下：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对于非空二叉树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，先输出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其结点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值，当存在左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或右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孩子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时，输出一个“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(”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符号，然后递归处理左子树，输出一个“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,”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符号，递归处理右子树，最后输出一个“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)”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符号。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4962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("%c"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b-&gt;data);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!=NULL)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根结点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左子树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右子树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3504" y="324129"/>
            <a:ext cx="2143140" cy="461665"/>
            <a:chOff x="5143504" y="324129"/>
            <a:chExt cx="2143140" cy="461665"/>
          </a:xfrm>
        </p:grpSpPr>
        <p:sp>
          <p:nvSpPr>
            <p:cNvPr id="9" name="左箭头 8"/>
            <p:cNvSpPr/>
            <p:nvPr/>
          </p:nvSpPr>
          <p:spPr>
            <a:xfrm rot="10800000"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括号表示</a:t>
              </a:r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71472" y="2857496"/>
            <a:ext cx="8135938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本讲算法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都是以二叉链为存储</a:t>
            </a: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结构，如果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采用顺序存储</a:t>
            </a:r>
            <a:r>
              <a:rPr lang="zh-CN" altLang="en-US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结构，算法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7158" y="2204864"/>
            <a:ext cx="8305800" cy="4007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是指按照一定次序访问树中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所有结点，并且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每个结点仅</a:t>
            </a:r>
            <a:r>
              <a:rPr kumimoji="1" lang="zh-CN" altLang="en-US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被访问一次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的过程。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遍历是二叉树最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运算，是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二叉树中其他运算的基础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常见的二叉树遍历方法：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先序遍历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序遍历     三种递归遍历方法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后序遍历</a:t>
            </a:r>
            <a:endParaRPr kumimoji="1"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层次遍历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9" name="Text Box 5" descr="信纸"/>
          <p:cNvSpPr txBox="1">
            <a:spLocks noChangeArrowheads="1"/>
          </p:cNvSpPr>
          <p:nvPr/>
        </p:nvSpPr>
        <p:spPr bwMode="auto">
          <a:xfrm>
            <a:off x="481042" y="1268760"/>
            <a:ext cx="4392612" cy="519113"/>
          </a:xfrm>
          <a:prstGeom prst="rect">
            <a:avLst/>
          </a:prstGeom>
          <a:ln>
            <a:noFill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7.5.1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二叉树遍历的概念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428860" y="357166"/>
            <a:ext cx="4143404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7.5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的遍历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86</a:t>
            </a:fld>
            <a:endParaRPr lang="en-US" altLang="zh-CN" dirty="0"/>
          </a:p>
        </p:txBody>
      </p:sp>
      <p:sp>
        <p:nvSpPr>
          <p:cNvPr id="6" name="右大括号 5"/>
          <p:cNvSpPr/>
          <p:nvPr/>
        </p:nvSpPr>
        <p:spPr>
          <a:xfrm>
            <a:off x="2771800" y="4509120"/>
            <a:ext cx="216024" cy="108126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66988" y="788988"/>
            <a:ext cx="3013075" cy="1728787"/>
            <a:chOff x="2566988" y="788988"/>
            <a:chExt cx="3013075" cy="1728787"/>
          </a:xfrm>
        </p:grpSpPr>
        <p:sp>
          <p:nvSpPr>
            <p:cNvPr id="37888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8887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78888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890" name="Freeform 10"/>
            <p:cNvSpPr/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50863" y="260350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二叉树的组成：</a:t>
            </a:r>
          </a:p>
        </p:txBody>
      </p:sp>
      <p:grpSp>
        <p:nvGrpSpPr>
          <p:cNvPr id="378905" name="Group 25"/>
          <p:cNvGrpSpPr/>
          <p:nvPr/>
        </p:nvGrpSpPr>
        <p:grpSpPr bwMode="auto">
          <a:xfrm>
            <a:off x="1570038" y="2781300"/>
            <a:ext cx="2714625" cy="3581400"/>
            <a:chOff x="989" y="1752"/>
            <a:chExt cx="1710" cy="2256"/>
          </a:xfrm>
        </p:grpSpPr>
        <p:sp>
          <p:nvSpPr>
            <p:cNvPr id="378897" name="AutoShape 17"/>
            <p:cNvSpPr>
              <a:spLocks noChangeArrowheads="1"/>
            </p:cNvSpPr>
            <p:nvPr/>
          </p:nvSpPr>
          <p:spPr bwMode="auto">
            <a:xfrm>
              <a:off x="2472" y="1752"/>
              <a:ext cx="227" cy="317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8" name="Text Box 18"/>
            <p:cNvSpPr txBox="1">
              <a:spLocks noChangeArrowheads="1"/>
            </p:cNvSpPr>
            <p:nvPr/>
          </p:nvSpPr>
          <p:spPr bwMode="auto">
            <a:xfrm>
              <a:off x="1474" y="2251"/>
              <a:ext cx="998" cy="175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NLR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LNR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LRN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NRL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RNL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RLN</a:t>
              </a:r>
              <a:endPara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899" name="Text Box 19"/>
            <p:cNvSpPr txBox="1">
              <a:spLocks noChangeArrowheads="1"/>
            </p:cNvSpPr>
            <p:nvPr/>
          </p:nvSpPr>
          <p:spPr bwMode="auto">
            <a:xfrm>
              <a:off x="989" y="2387"/>
              <a:ext cx="349" cy="1497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种遍历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方式</a:t>
              </a:r>
            </a:p>
          </p:txBody>
        </p:sp>
      </p:grpSp>
      <p:grpSp>
        <p:nvGrpSpPr>
          <p:cNvPr id="378906" name="Group 26"/>
          <p:cNvGrpSpPr/>
          <p:nvPr/>
        </p:nvGrpSpPr>
        <p:grpSpPr bwMode="auto">
          <a:xfrm>
            <a:off x="2700338" y="3716338"/>
            <a:ext cx="4157663" cy="2411412"/>
            <a:chOff x="1701" y="2341"/>
            <a:chExt cx="2619" cy="1519"/>
          </a:xfrm>
        </p:grpSpPr>
        <p:sp>
          <p:nvSpPr>
            <p:cNvPr id="378900" name="Line 20"/>
            <p:cNvSpPr>
              <a:spLocks noChangeShapeType="1"/>
            </p:cNvSpPr>
            <p:nvPr/>
          </p:nvSpPr>
          <p:spPr bwMode="auto">
            <a:xfrm>
              <a:off x="1701" y="3249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1" name="Line 21"/>
            <p:cNvSpPr>
              <a:spLocks noChangeShapeType="1"/>
            </p:cNvSpPr>
            <p:nvPr/>
          </p:nvSpPr>
          <p:spPr bwMode="auto">
            <a:xfrm>
              <a:off x="1701" y="3566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2" name="Line 22"/>
            <p:cNvSpPr>
              <a:spLocks noChangeShapeType="1"/>
            </p:cNvSpPr>
            <p:nvPr/>
          </p:nvSpPr>
          <p:spPr bwMode="auto">
            <a:xfrm>
              <a:off x="1709" y="3860"/>
              <a:ext cx="5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2472" y="2552"/>
              <a:ext cx="1848" cy="29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只考虑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i="1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的情况</a:t>
              </a:r>
            </a:p>
          </p:txBody>
        </p:sp>
        <p:sp>
          <p:nvSpPr>
            <p:cNvPr id="378904" name="AutoShape 24"/>
            <p:cNvSpPr/>
            <p:nvPr/>
          </p:nvSpPr>
          <p:spPr bwMode="auto">
            <a:xfrm>
              <a:off x="2290" y="2341"/>
              <a:ext cx="136" cy="681"/>
            </a:xfrm>
            <a:prstGeom prst="rightBrace">
              <a:avLst>
                <a:gd name="adj1" fmla="val 41728"/>
                <a:gd name="adj2" fmla="val 50000"/>
              </a:avLst>
            </a:prstGeom>
            <a:noFill/>
            <a:ln w="38100">
              <a:solidFill>
                <a:srgbClr val="CC00FF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371600" y="666750"/>
            <a:ext cx="5791200" cy="867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先序遍历过程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NLR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</a:p>
        </p:txBody>
      </p:sp>
      <p:sp>
        <p:nvSpPr>
          <p:cNvPr id="22531" name="Text Box 3" descr="羊皮纸"/>
          <p:cNvSpPr txBox="1">
            <a:spLocks noChangeArrowheads="1"/>
          </p:cNvSpPr>
          <p:nvPr/>
        </p:nvSpPr>
        <p:spPr bwMode="auto">
          <a:xfrm>
            <a:off x="1476375" y="1773238"/>
            <a:ext cx="3024188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访问根结点；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序遍历右子树。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6840537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中序遍历过程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LNR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</a:p>
        </p:txBody>
      </p:sp>
      <p:sp>
        <p:nvSpPr>
          <p:cNvPr id="221189" name="Text Box 5" descr="羊皮纸"/>
          <p:cNvSpPr txBox="1">
            <a:spLocks noChangeArrowheads="1"/>
          </p:cNvSpPr>
          <p:nvPr/>
        </p:nvSpPr>
        <p:spPr bwMode="auto">
          <a:xfrm>
            <a:off x="827088" y="2060575"/>
            <a:ext cx="345757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序遍历左子树；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访问根结点；</a:t>
            </a:r>
            <a:endParaRPr kumimoji="1"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中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序遍历右子树。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89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8208963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、分支结点与叶结点：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度不为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的结点称为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终端结点，又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叫</a:t>
            </a:r>
            <a:r>
              <a:rPr kumimoji="1" lang="zh-CN" altLang="en-US" smtClean="0">
                <a:solidFill>
                  <a:srgbClr val="CC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的结点称为终端结点或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（或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的结点称为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双</a:t>
            </a:r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分支结点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，依此类推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H="1">
            <a:off x="6348435" y="5070487"/>
            <a:ext cx="503238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707210" y="4783150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叶结点</a:t>
            </a:r>
            <a:endParaRPr lang="en-US" altLang="zh-CN" sz="2000" dirty="0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357290" y="3500438"/>
            <a:ext cx="1079500" cy="707886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双分支结点</a:t>
            </a:r>
            <a:endParaRPr lang="en-US" altLang="zh-CN" sz="2000" dirty="0"/>
          </a:p>
        </p:txBody>
      </p:sp>
      <p:cxnSp>
        <p:nvCxnSpPr>
          <p:cNvPr id="36" name="直接箭头连接符 35"/>
          <p:cNvCxnSpPr>
            <a:endCxn id="7177" idx="1"/>
          </p:cNvCxnSpPr>
          <p:nvPr/>
        </p:nvCxnSpPr>
        <p:spPr>
          <a:xfrm>
            <a:off x="2428860" y="3857628"/>
            <a:ext cx="413137" cy="132144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520962" y="3201986"/>
            <a:ext cx="3816350" cy="2305050"/>
            <a:chOff x="1692275" y="2276475"/>
            <a:chExt cx="3816350" cy="2305050"/>
          </a:xfrm>
        </p:grpSpPr>
        <p:sp>
          <p:nvSpPr>
            <p:cNvPr id="38" name="Freeform 47"/>
            <p:cNvSpPr/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Freeform 48"/>
            <p:cNvSpPr/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" name="Oval 33"/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4" name="Oval 35"/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9" name="Oval 40"/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243263" y="3332163"/>
              <a:ext cx="0" cy="25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258888" y="1196975"/>
            <a:ext cx="51054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后序遍历过程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LRN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的过程是：</a:t>
            </a:r>
          </a:p>
        </p:txBody>
      </p:sp>
      <p:sp>
        <p:nvSpPr>
          <p:cNvPr id="222211" name="Text Box 3" descr="羊皮纸"/>
          <p:cNvSpPr txBox="1">
            <a:spLocks noChangeArrowheads="1"/>
          </p:cNvSpPr>
          <p:nvPr/>
        </p:nvSpPr>
        <p:spPr bwMode="auto">
          <a:xfrm>
            <a:off x="1476375" y="2492375"/>
            <a:ext cx="3095625" cy="14773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en-US" altLang="zh-CN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遍历左子树；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后序</a:t>
            </a: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遍历右子树；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访问根结点。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【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若一棵二叉树的先序序列和后序序列正好相反。该二叉树的形态是什么？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428736"/>
            <a:ext cx="2500330" cy="1500198"/>
            <a:chOff x="2566988" y="788988"/>
            <a:chExt cx="3013075" cy="172878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694113" y="78898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66988" y="172561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4429125" y="172561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214688" y="122078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4403725" y="123348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71538" y="3143248"/>
            <a:ext cx="6500858" cy="1318921"/>
            <a:chOff x="1071538" y="3143248"/>
            <a:chExt cx="6500858" cy="1318921"/>
          </a:xfrm>
        </p:grpSpPr>
        <p:sp>
          <p:nvSpPr>
            <p:cNvPr id="10" name="TextBox 9"/>
            <p:cNvSpPr txBox="1"/>
            <p:nvPr/>
          </p:nvSpPr>
          <p:spPr>
            <a:xfrm>
              <a:off x="1071538" y="3357562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先序序列</a:t>
              </a: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3143248"/>
              <a:ext cx="292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后序序列：</a:t>
              </a:r>
              <a:r>
                <a:rPr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 R N</a:t>
              </a:r>
              <a:endParaRPr lang="zh-CN" altLang="en-US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500438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后序序列的反序</a:t>
              </a: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852" y="4000504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L  R</a:t>
              </a:r>
              <a:endParaRPr lang="zh-CN" altLang="en-US" i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5580" y="4000504"/>
              <a:ext cx="128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/>
                <a:t>N  R  L</a:t>
              </a:r>
              <a:endParaRPr lang="zh-CN" altLang="en-US" i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4" y="4214818"/>
            <a:ext cx="3500462" cy="645201"/>
            <a:chOff x="2285984" y="4214818"/>
            <a:chExt cx="3500462" cy="64520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86050" y="4214818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86050" y="4286256"/>
              <a:ext cx="2088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4429132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为空或者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为空时成立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8662" y="4929198"/>
            <a:ext cx="5500726" cy="1188187"/>
            <a:chOff x="928662" y="4929198"/>
            <a:chExt cx="5500726" cy="1188187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5286388"/>
              <a:ext cx="5500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这样的二叉树每层只有一个结点，即二叉树的形态是其高度等于结点个数。</a:t>
              </a:r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43306" y="4929198"/>
              <a:ext cx="214314" cy="35719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2264" y="4714884"/>
            <a:ext cx="1776375" cy="1643074"/>
            <a:chOff x="6804084" y="4857760"/>
            <a:chExt cx="1776375" cy="1643074"/>
          </a:xfrm>
        </p:grpSpPr>
        <p:sp>
          <p:nvSpPr>
            <p:cNvPr id="27" name="Freeform 6"/>
            <p:cNvSpPr/>
            <p:nvPr/>
          </p:nvSpPr>
          <p:spPr bwMode="auto">
            <a:xfrm>
              <a:off x="7966096" y="5229247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7923234" y="5881709"/>
              <a:ext cx="287337" cy="287338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572396" y="4989534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48659" y="5564209"/>
              <a:ext cx="431800" cy="3603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573984" y="6140472"/>
              <a:ext cx="431800" cy="3603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4084" y="4857760"/>
              <a:ext cx="553998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例如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84246" y="2285992"/>
            <a:ext cx="6788150" cy="29142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9988" name="Text Box 4" descr="信纸"/>
          <p:cNvSpPr txBox="1">
            <a:spLocks noChangeArrowheads="1"/>
          </p:cNvSpPr>
          <p:nvPr/>
        </p:nvSpPr>
        <p:spPr bwMode="auto">
          <a:xfrm>
            <a:off x="468312" y="333375"/>
            <a:ext cx="5532448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7.5.2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二叉树</a:t>
            </a: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种遍历的递归</a:t>
            </a:r>
            <a:r>
              <a:rPr kumimoji="1" lang="zh-CN" altLang="en-US" sz="2800" dirty="0">
                <a:solidFill>
                  <a:srgbClr val="FF0000"/>
                </a:solidFill>
                <a:ea typeface="隶书" pitchFamily="49" charset="-122"/>
              </a:rPr>
              <a:t>算法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68313" y="1071546"/>
            <a:ext cx="7920037" cy="1065613"/>
          </a:xfrm>
          <a:prstGeom prst="rect">
            <a:avLst/>
          </a:prstGeom>
          <a:noFill/>
          <a:ln w="952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由二叉树的三种遍历过程直接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递归算法。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7195"/>
            <a:ext cx="814393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    上述</a:t>
            </a:r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  <a:r>
              <a:rPr lang="zh-CN" altLang="en-US" sz="2200" smtClean="0">
                <a:latin typeface="楷体" panose="02010609060101010101" pitchFamily="49" charset="-122"/>
                <a:ea typeface="楷体" panose="02010609060101010101" pitchFamily="49" charset="-122"/>
              </a:rPr>
              <a:t>是直接输出结点值。实际上，访问结点可以对该结点进行各种操作，如计数、删除结点等。</a:t>
            </a:r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4733" y="1564144"/>
            <a:ext cx="6626225" cy="2864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{    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1472" y="785794"/>
            <a:ext cx="3887788" cy="38417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6553200" cy="286498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(b!=NULL)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("%c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3887787" cy="384175"/>
          </a:xfrm>
          <a:prstGeom prst="rect">
            <a:avLst/>
          </a:prstGeom>
          <a:noFill/>
          <a:ln w="3810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后序遍历的递归算法：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301976" y="2012959"/>
            <a:ext cx="288925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589314" y="1941521"/>
            <a:ext cx="720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214414" y="4246571"/>
            <a:ext cx="18716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/>
              <a:t>&gt;</a:t>
            </a:r>
            <a:r>
              <a:rPr lang="en-US" altLang="zh-CN" sz="2000" i="1" dirty="0" err="1"/>
              <a:t>lchild</a:t>
            </a:r>
            <a:r>
              <a:rPr lang="en-US" altLang="zh-CN" sz="2000" dirty="0"/>
              <a:t>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230539" y="4221171"/>
            <a:ext cx="19431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 smtClean="0"/>
              <a:t>&gt;</a:t>
            </a:r>
            <a:r>
              <a:rPr lang="en-US" altLang="zh-CN" sz="2000" i="1" dirty="0" err="1" smtClean="0"/>
              <a:t>rchild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39989" y="2301884"/>
            <a:ext cx="863600" cy="504825"/>
          </a:xfrm>
          <a:prstGeom prst="ellipse">
            <a:avLst/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zh-CN" i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1512864" y="3238509"/>
            <a:ext cx="1150937" cy="792162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375001" y="3238509"/>
            <a:ext cx="1150938" cy="792162"/>
          </a:xfrm>
          <a:prstGeom prst="triangle">
            <a:avLst>
              <a:gd name="adj" fmla="val 50000"/>
            </a:avLst>
          </a:prstGeom>
          <a:ln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160564" y="2733684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9"/>
          <p:cNvSpPr/>
          <p:nvPr/>
        </p:nvSpPr>
        <p:spPr bwMode="auto">
          <a:xfrm>
            <a:off x="3349601" y="2746384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7224" y="1142984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4357686" y="1870064"/>
            <a:ext cx="2857520" cy="2747681"/>
            <a:chOff x="5143504" y="2870196"/>
            <a:chExt cx="2857520" cy="2747681"/>
          </a:xfrm>
        </p:grpSpPr>
        <p:sp>
          <p:nvSpPr>
            <p:cNvPr id="18" name="TextBox 17"/>
            <p:cNvSpPr txBox="1"/>
            <p:nvPr/>
          </p:nvSpPr>
          <p:spPr>
            <a:xfrm>
              <a:off x="6072198" y="287019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大问题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3636" y="515621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两个小问题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5143504" y="3071810"/>
              <a:ext cx="928694" cy="14287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5566512" y="5357826"/>
              <a:ext cx="540000" cy="14287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5785652" y="2501100"/>
            <a:ext cx="2715438" cy="1571636"/>
            <a:chOff x="5785652" y="3501232"/>
            <a:chExt cx="2715438" cy="1571636"/>
          </a:xfrm>
        </p:grpSpPr>
        <p:cxnSp>
          <p:nvCxnSpPr>
            <p:cNvPr id="25" name="直接箭头连接符 24"/>
            <p:cNvCxnSpPr/>
            <p:nvPr/>
          </p:nvCxnSpPr>
          <p:spPr>
            <a:xfrm rot="5400000">
              <a:off x="5000628" y="4286256"/>
              <a:ext cx="1571636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386412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求解过程相似，仅仅是大小规模的不同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286116" y="1714488"/>
            <a:ext cx="35719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/>
              <a:t>b</a:t>
            </a:r>
            <a:endParaRPr lang="en-US" altLang="zh-CN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596" y="285728"/>
            <a:ext cx="521497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kumimoji="1" lang="en-US" altLang="zh-CN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pc="5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种递归遍历算法的应用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/>
              <a:t>　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【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7-11</a:t>
            </a:r>
            <a:r>
              <a:rPr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】</a:t>
            </a:r>
            <a:r>
              <a:rPr kumimoji="1"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二叉树采用二叉链存储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存储，设计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算法，计算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一棵给定二叉树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所有结点个数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571472" y="4070982"/>
            <a:ext cx="8351837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计算一棵二叉树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所有结点个数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227141"/>
            <a:ext cx="3959225" cy="2676525"/>
            <a:chOff x="2268538" y="3114675"/>
            <a:chExt cx="3959225" cy="2676525"/>
          </a:xfrm>
        </p:grpSpPr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291855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91857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59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928662" y="4857760"/>
            <a:ext cx="6769100" cy="956773"/>
          </a:xfrm>
          <a:prstGeom prst="rect">
            <a:avLst/>
          </a:prstGeom>
          <a:ln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)=0					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</a:p>
          <a:p>
            <a:pPr algn="l">
              <a:lnSpc>
                <a:spcPct val="120000"/>
              </a:lnSpc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bldLvl="0" animBg="1"/>
      <p:bldP spid="291860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486567" y="1145999"/>
            <a:ext cx="7885113" cy="24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*b)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(b==NULL) 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Nodes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(b-&gt;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)+1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71472" y="5286388"/>
            <a:ext cx="64087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835696" y="2605171"/>
            <a:ext cx="5429288" cy="1993770"/>
            <a:chOff x="1714480" y="2928934"/>
            <a:chExt cx="5429288" cy="1993770"/>
          </a:xfrm>
        </p:grpSpPr>
        <p:sp>
          <p:nvSpPr>
            <p:cNvPr id="5" name="圆角矩形 4"/>
            <p:cNvSpPr/>
            <p:nvPr/>
          </p:nvSpPr>
          <p:spPr>
            <a:xfrm>
              <a:off x="2000232" y="2928934"/>
              <a:ext cx="4286280" cy="64294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 rot="5400000">
              <a:off x="3786182" y="3929066"/>
              <a:ext cx="714380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14480" y="4214818"/>
              <a:ext cx="5429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先左子树、再右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子树，最后根结点（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计</a:t>
              </a:r>
              <a:r>
                <a:rPr kumimoji="1"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），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后序遍历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142976" y="4857760"/>
            <a:ext cx="6929486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不做任何事件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所指结点的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所指结点为叶子结点</a:t>
            </a:r>
          </a:p>
          <a:p>
            <a:pPr algn="l"/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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i="1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其他情况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36017" cy="892552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7-12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假设二叉树采用二叉链存储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存储，设计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算法，输出一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棵给定二叉树的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叶子结点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57158" y="3929066"/>
            <a:ext cx="8208963" cy="830997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输出一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棵二叉树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中所有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叶子结点的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递归模型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57422" y="1181103"/>
            <a:ext cx="3959225" cy="2676525"/>
            <a:chOff x="2268538" y="3114675"/>
            <a:chExt cx="3959225" cy="2676525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356100" y="3186113"/>
              <a:ext cx="288925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643438" y="3114675"/>
              <a:ext cx="720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268538" y="5394325"/>
              <a:ext cx="1871662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f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i="1" dirty="0" err="1"/>
                <a:t>lchild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284663" y="5394325"/>
              <a:ext cx="19431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/>
                <a:t>f</a:t>
              </a:r>
              <a:r>
                <a:rPr lang="en-US" altLang="zh-CN" sz="2000" dirty="0" smtClean="0"/>
                <a:t>(</a:t>
              </a:r>
              <a:r>
                <a:rPr lang="en-US" altLang="zh-CN" sz="2000" i="1" dirty="0" smtClean="0"/>
                <a:t>b</a:t>
              </a:r>
              <a:r>
                <a: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000" dirty="0" smtClean="0"/>
                <a:t>&gt;</a:t>
              </a:r>
              <a:r>
                <a:rPr lang="en-US" altLang="zh-CN" sz="2000" i="1" dirty="0" err="1" smtClean="0"/>
                <a:t>rchild</a:t>
              </a:r>
              <a:r>
                <a:rPr lang="en-US" altLang="zh-CN" sz="2000" dirty="0" smtClean="0"/>
                <a:t>)</a:t>
              </a:r>
              <a:endParaRPr lang="en-US" altLang="zh-CN" sz="2000" dirty="0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3694113" y="3475038"/>
              <a:ext cx="863600" cy="504825"/>
            </a:xfrm>
            <a:prstGeom prst="ellipse">
              <a:avLst/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zh-CN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566988" y="4411663"/>
              <a:ext cx="1150937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4429125" y="4411663"/>
              <a:ext cx="1150938" cy="792162"/>
            </a:xfrm>
            <a:prstGeom prst="triangle">
              <a:avLst>
                <a:gd name="adj" fmla="val 50000"/>
              </a:avLst>
            </a:prstGeom>
            <a:ln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214688" y="3906838"/>
              <a:ext cx="647700" cy="649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4403725" y="3919538"/>
              <a:ext cx="542925" cy="577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2" y="364"/>
                </a:cxn>
              </a:cxnLst>
              <a:rect l="0" t="0" r="r" b="b"/>
              <a:pathLst>
                <a:path w="342" h="364">
                  <a:moveTo>
                    <a:pt x="0" y="0"/>
                  </a:moveTo>
                  <a:lnTo>
                    <a:pt x="342" y="36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nimBg="1"/>
      <p:bldP spid="29389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468313" y="908050"/>
            <a:ext cx="7705725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DispLeaf(BTNode *b)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(b!=NULL)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(b-&gt;lchild==NULL &amp;&amp; b-&gt;rchild==NULL)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printf("%c "，b-&gt;data);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DispLeaf(b-&gt;lchild);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输出左子树中的叶子结点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DispLeaf(b-&gt;rchild);	        </a:t>
            </a:r>
            <a:r>
              <a:rPr 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输出右子树中的叶子结点</a:t>
            </a: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smtClean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323850" y="188913"/>
            <a:ext cx="4103688" cy="493148"/>
          </a:xfrm>
          <a:prstGeom prst="rect">
            <a:avLst/>
          </a:prstGeom>
          <a:noFill/>
          <a:ln w="38100" algn="ctr">
            <a:noFill/>
            <a:prstDash val="sysDot"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对应的递归算法如下：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071538" y="1571612"/>
            <a:ext cx="4357718" cy="2714644"/>
            <a:chOff x="1000100" y="2857496"/>
            <a:chExt cx="4357718" cy="2714644"/>
          </a:xfrm>
        </p:grpSpPr>
        <p:sp>
          <p:nvSpPr>
            <p:cNvPr id="4" name="圆角矩形 3"/>
            <p:cNvSpPr/>
            <p:nvPr/>
          </p:nvSpPr>
          <p:spPr>
            <a:xfrm>
              <a:off x="1285852" y="2857496"/>
              <a:ext cx="3286148" cy="1357322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2607455" y="4536289"/>
              <a:ext cx="642942" cy="1588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00100" y="4864254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先根、再左子树、最后右子树</a:t>
              </a:r>
              <a:endParaRPr kumimoji="1"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00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先序</a:t>
              </a:r>
              <a:r>
                <a:rPr kumimoji="1" lang="zh-CN" altLang="en-US" sz="2000" dirty="0" smtClean="0">
                  <a:solidFill>
                    <a:srgbClr val="CC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遍历</a:t>
              </a:r>
              <a:r>
                <a:rPr kumimoji="1"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的思路。</a:t>
              </a:r>
              <a:endParaRPr lang="zh-CN" altLang="en-US" sz="2000" dirty="0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10" y="4714884"/>
            <a:ext cx="705167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同样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本例算法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可以基于任何一种遍历算法。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t>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</TotalTime>
  <Words>12749</Words>
  <Application>Microsoft Office PowerPoint</Application>
  <PresentationFormat>全屏显示(4:3)</PresentationFormat>
  <Paragraphs>3307</Paragraphs>
  <Slides>242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242</vt:i4>
      </vt:variant>
    </vt:vector>
  </HeadingPairs>
  <TitlesOfParts>
    <vt:vector size="260" baseType="lpstr">
      <vt:lpstr>Arial Unicode MS</vt:lpstr>
      <vt:lpstr>仿宋</vt:lpstr>
      <vt:lpstr>黑体</vt:lpstr>
      <vt:lpstr>华文隶书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Picture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hbdong</cp:lastModifiedBy>
  <cp:revision>1143</cp:revision>
  <dcterms:created xsi:type="dcterms:W3CDTF">2004-04-08T11:59:00Z</dcterms:created>
  <dcterms:modified xsi:type="dcterms:W3CDTF">2020-04-05T09:12:14Z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